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charts/style2.xml" ContentType="application/vnd.ms-office.chartstyle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charts/colors2.xml" ContentType="application/vnd.ms-office.chartcolorstyle+xml"/>
  <Override PartName="/ppt/charts/style3.xml" ContentType="application/vnd.ms-office.chartstyle+xml"/>
  <Override PartName="/ppt/charts/style1.xml" ContentType="application/vnd.ms-office.chartstyle+xml"/>
  <Override PartName="/ppt/metadata" ContentType="application/binary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3.xml" ContentType="application/vnd.ms-office.chartcolorstyle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</p:sldIdLst>
  <p:sldSz cy="6858000" cx="12192000"/>
  <p:notesSz cx="6858000" cy="9144000"/>
  <p:embeddedFontLst>
    <p:embeddedFont>
      <p:font typeface="Century Gothic"/>
      <p:regular r:id="rId155"/>
      <p:bold r:id="rId156"/>
      <p:italic r:id="rId157"/>
      <p:boldItalic r:id="rId1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59" roundtripDataSignature="AMtx7mg1OqKC4riES0zphFkB7bN/x+nv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B78A96-9AB4-4100-9455-AE87B94352C0}">
  <a:tblStyle styleId="{74B78A96-9AB4-4100-9455-AE87B94352C0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2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2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entury Gothic"/>
          <a:ea typeface="Century Gothic"/>
          <a:cs typeface="Century Gothic"/>
        </a:font>
        <a:schemeClr val="dk1"/>
      </a:tcTxStyle>
    </a:seCell>
    <a:swCell>
      <a:tcTxStyle b="on" i="off">
        <a:font>
          <a:latin typeface="Century Gothic"/>
          <a:ea typeface="Century Gothic"/>
          <a:cs typeface="Century Gothic"/>
        </a:font>
        <a:schemeClr val="dk1"/>
      </a:tcTx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/>
          </a:solidFill>
        </a:fill>
      </a:tcStyle>
    </a:firstRow>
    <a:neCell>
      <a:tcTxStyle/>
    </a:neCell>
    <a:nwCell>
      <a:tcTxStyle/>
    </a:nwCell>
  </a:tblStyle>
  <a:tblStyle styleId="{28408B82-200B-4E5B-BFAD-408EE70EC6AC}" styleName="Table_1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F6EFE6"/>
          </a:solidFill>
        </a:fill>
      </a:tcStyle>
    </a:band1H>
    <a:band2H>
      <a:tcTxStyle/>
    </a:band2H>
    <a:band1V>
      <a:tcTxStyle/>
      <a:tcStyle>
        <a:fill>
          <a:solidFill>
            <a:srgbClr val="F6EFE6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  <a:tblStyle styleId="{1872AE10-1324-4240-8997-ED2A88925201}" styleName="Table_2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5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5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entury Gothic"/>
          <a:ea typeface="Century Gothic"/>
          <a:cs typeface="Century Gothic"/>
        </a:font>
        <a:schemeClr val="dk1"/>
      </a:tcTxStyle>
    </a:seCell>
    <a:swCell>
      <a:tcTxStyle b="on" i="off">
        <a:font>
          <a:latin typeface="Century Gothic"/>
          <a:ea typeface="Century Gothic"/>
          <a:cs typeface="Century Gothic"/>
        </a:font>
        <a:schemeClr val="dk1"/>
      </a:tcTx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  <a:tblStyle styleId="{0F496FAB-A3CE-469A-886D-E5471ED6361F}" styleName="Table_3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BE8E7"/>
          </a:solidFill>
        </a:fill>
      </a:tcStyle>
    </a:wholeTbl>
    <a:band1H>
      <a:tcTxStyle/>
      <a:tcStyle>
        <a:fill>
          <a:solidFill>
            <a:srgbClr val="F6CECB"/>
          </a:solidFill>
        </a:fill>
      </a:tcStyle>
    </a:band1H>
    <a:band2H>
      <a:tcTxStyle/>
    </a:band2H>
    <a:band1V>
      <a:tcTxStyle/>
      <a:tcStyle>
        <a:fill>
          <a:solidFill>
            <a:srgbClr val="F6CECB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0C70BD2B-7AC0-4793-941C-98A4EF056298}" styleName="Table_4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entury Gothic"/>
          <a:ea typeface="Century Gothic"/>
          <a:cs typeface="Century Gothic"/>
        </a:font>
        <a:schemeClr val="dk1"/>
      </a:tcTxStyle>
    </a:seCell>
    <a:swCell>
      <a:tcTxStyle b="on" i="off">
        <a:font>
          <a:latin typeface="Century Gothic"/>
          <a:ea typeface="Century Gothic"/>
          <a:cs typeface="Century Gothic"/>
        </a:font>
        <a:schemeClr val="dk1"/>
      </a:tcTx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  <a:tblStyle styleId="{32BE4153-D01A-41BC-A7E9-9B9AD45E2F61}" styleName="Table_5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  <a:tblStyle styleId="{17E7488D-8FAC-4B9F-AE20-07E4B1A4FD26}" styleName="Table_6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E6E6E6"/>
          </a:solidFill>
        </a:fill>
      </a:tcStyle>
    </a:band1H>
    <a:band2H>
      <a:tcTxStyle/>
    </a:band2H>
    <a:band1V>
      <a:tcTxStyle/>
      <a:tcStyle>
        <a:fill>
          <a:solidFill>
            <a:srgbClr val="E6E6E6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42" Type="http://schemas.openxmlformats.org/officeDocument/2006/relationships/slide" Target="slides/slide37.xml"/><Relationship Id="rId21" Type="http://schemas.openxmlformats.org/officeDocument/2006/relationships/slide" Target="slides/slide16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63" Type="http://schemas.openxmlformats.org/officeDocument/2006/relationships/slide" Target="slides/slide58.xml"/><Relationship Id="rId159" Type="http://customschemas.google.com/relationships/presentationmetadata" Target="metadata"/><Relationship Id="rId107" Type="http://schemas.openxmlformats.org/officeDocument/2006/relationships/slide" Target="slides/slide102.xml"/><Relationship Id="rId32" Type="http://schemas.openxmlformats.org/officeDocument/2006/relationships/slide" Target="slides/slide27.xml"/><Relationship Id="rId128" Type="http://schemas.openxmlformats.org/officeDocument/2006/relationships/slide" Target="slides/slide123.xml"/><Relationship Id="rId11" Type="http://schemas.openxmlformats.org/officeDocument/2006/relationships/slide" Target="slides/slide6.xml"/><Relationship Id="rId149" Type="http://schemas.openxmlformats.org/officeDocument/2006/relationships/slide" Target="slides/slide144.xml"/><Relationship Id="rId74" Type="http://schemas.openxmlformats.org/officeDocument/2006/relationships/slide" Target="slides/slide69.xml"/><Relationship Id="rId53" Type="http://schemas.openxmlformats.org/officeDocument/2006/relationships/slide" Target="slides/slide48.xml"/><Relationship Id="rId95" Type="http://schemas.openxmlformats.org/officeDocument/2006/relationships/slide" Target="slides/slide90.xml"/><Relationship Id="rId5" Type="http://schemas.openxmlformats.org/officeDocument/2006/relationships/notesMaster" Target="notesMasters/notesMaster1.xml"/><Relationship Id="rId160" Type="http://schemas.openxmlformats.org/officeDocument/2006/relationships/customXml" Target="../customXml/item1.xml"/><Relationship Id="rId43" Type="http://schemas.openxmlformats.org/officeDocument/2006/relationships/slide" Target="slides/slide38.xml"/><Relationship Id="rId22" Type="http://schemas.openxmlformats.org/officeDocument/2006/relationships/slide" Target="slides/slide17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64" Type="http://schemas.openxmlformats.org/officeDocument/2006/relationships/slide" Target="slides/slide59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08" Type="http://schemas.openxmlformats.org/officeDocument/2006/relationships/slide" Target="slides/slide103.xml"/><Relationship Id="rId103" Type="http://schemas.openxmlformats.org/officeDocument/2006/relationships/slide" Target="slides/slide98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129" Type="http://schemas.openxmlformats.org/officeDocument/2006/relationships/slide" Target="slides/slide124.xml"/><Relationship Id="rId124" Type="http://schemas.openxmlformats.org/officeDocument/2006/relationships/slide" Target="slides/slide119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59" Type="http://schemas.openxmlformats.org/officeDocument/2006/relationships/slide" Target="slides/slide54.xml"/><Relationship Id="rId96" Type="http://schemas.openxmlformats.org/officeDocument/2006/relationships/slide" Target="slides/slide91.xml"/><Relationship Id="rId91" Type="http://schemas.openxmlformats.org/officeDocument/2006/relationships/slide" Target="slides/slide86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75" Type="http://schemas.openxmlformats.org/officeDocument/2006/relationships/slide" Target="slides/slide70.xml"/><Relationship Id="rId70" Type="http://schemas.openxmlformats.org/officeDocument/2006/relationships/slide" Target="slides/slide65.xml"/><Relationship Id="rId54" Type="http://schemas.openxmlformats.org/officeDocument/2006/relationships/slide" Target="slides/slide49.xml"/><Relationship Id="rId161" Type="http://schemas.openxmlformats.org/officeDocument/2006/relationships/customXml" Target="../customXml/item2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19" Type="http://schemas.openxmlformats.org/officeDocument/2006/relationships/slide" Target="slides/slide114.xml"/><Relationship Id="rId114" Type="http://schemas.openxmlformats.org/officeDocument/2006/relationships/slide" Target="slides/slide109.xml"/><Relationship Id="rId44" Type="http://schemas.openxmlformats.org/officeDocument/2006/relationships/slide" Target="slides/slide39.xml"/><Relationship Id="rId86" Type="http://schemas.openxmlformats.org/officeDocument/2006/relationships/slide" Target="slides/slide81.xml"/><Relationship Id="rId81" Type="http://schemas.openxmlformats.org/officeDocument/2006/relationships/slide" Target="slides/slide76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65" Type="http://schemas.openxmlformats.org/officeDocument/2006/relationships/slide" Target="slides/slide60.xml"/><Relationship Id="rId60" Type="http://schemas.openxmlformats.org/officeDocument/2006/relationships/slide" Target="slides/slide55.xml"/><Relationship Id="rId151" Type="http://schemas.openxmlformats.org/officeDocument/2006/relationships/slide" Target="slides/slide146.xml"/><Relationship Id="rId156" Type="http://schemas.openxmlformats.org/officeDocument/2006/relationships/font" Target="fonts/CenturyGothic-bold.fntdata"/><Relationship Id="rId109" Type="http://schemas.openxmlformats.org/officeDocument/2006/relationships/slide" Target="slides/slide104.xml"/><Relationship Id="rId39" Type="http://schemas.openxmlformats.org/officeDocument/2006/relationships/slide" Target="slides/slide3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104" Type="http://schemas.openxmlformats.org/officeDocument/2006/relationships/slide" Target="slides/slide99.xml"/><Relationship Id="rId34" Type="http://schemas.openxmlformats.org/officeDocument/2006/relationships/slide" Target="slides/slide2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97" Type="http://schemas.openxmlformats.org/officeDocument/2006/relationships/slide" Target="slides/slide92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6" Type="http://schemas.openxmlformats.org/officeDocument/2006/relationships/slide" Target="slides/slide71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92" Type="http://schemas.openxmlformats.org/officeDocument/2006/relationships/slide" Target="slides/slide87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162" Type="http://schemas.openxmlformats.org/officeDocument/2006/relationships/customXml" Target="../customXml/item3.xml"/><Relationship Id="rId29" Type="http://schemas.openxmlformats.org/officeDocument/2006/relationships/slide" Target="slides/slide24.xml"/><Relationship Id="rId2" Type="http://schemas.openxmlformats.org/officeDocument/2006/relationships/presProps" Target="presProps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24" Type="http://schemas.openxmlformats.org/officeDocument/2006/relationships/slide" Target="slides/slide19.xml"/><Relationship Id="rId115" Type="http://schemas.openxmlformats.org/officeDocument/2006/relationships/slide" Target="slides/slide110.xml"/><Relationship Id="rId110" Type="http://schemas.openxmlformats.org/officeDocument/2006/relationships/slide" Target="slides/slide105.xml"/><Relationship Id="rId87" Type="http://schemas.openxmlformats.org/officeDocument/2006/relationships/slide" Target="slides/slide82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6" Type="http://schemas.openxmlformats.org/officeDocument/2006/relationships/slide" Target="slides/slide61.xml"/><Relationship Id="rId157" Type="http://schemas.openxmlformats.org/officeDocument/2006/relationships/font" Target="fonts/CenturyGothic-italic.fntdata"/><Relationship Id="rId82" Type="http://schemas.openxmlformats.org/officeDocument/2006/relationships/slide" Target="slides/slide77.xml"/><Relationship Id="rId61" Type="http://schemas.openxmlformats.org/officeDocument/2006/relationships/slide" Target="slides/slide56.xml"/><Relationship Id="rId152" Type="http://schemas.openxmlformats.org/officeDocument/2006/relationships/slide" Target="slides/slide147.xml"/><Relationship Id="rId19" Type="http://schemas.openxmlformats.org/officeDocument/2006/relationships/slide" Target="slides/slide14.xml"/><Relationship Id="rId105" Type="http://schemas.openxmlformats.org/officeDocument/2006/relationships/slide" Target="slides/slide100.xml"/><Relationship Id="rId100" Type="http://schemas.openxmlformats.org/officeDocument/2006/relationships/slide" Target="slides/slide95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126" Type="http://schemas.openxmlformats.org/officeDocument/2006/relationships/slide" Target="slides/slide121.xml"/><Relationship Id="rId14" Type="http://schemas.openxmlformats.org/officeDocument/2006/relationships/slide" Target="slides/slide9.xml"/><Relationship Id="rId147" Type="http://schemas.openxmlformats.org/officeDocument/2006/relationships/slide" Target="slides/slide142.xml"/><Relationship Id="rId77" Type="http://schemas.openxmlformats.org/officeDocument/2006/relationships/slide" Target="slides/slide72.xml"/><Relationship Id="rId56" Type="http://schemas.openxmlformats.org/officeDocument/2006/relationships/slide" Target="slides/slide51.xml"/><Relationship Id="rId121" Type="http://schemas.openxmlformats.org/officeDocument/2006/relationships/slide" Target="slides/slide116.xml"/><Relationship Id="rId98" Type="http://schemas.openxmlformats.org/officeDocument/2006/relationships/slide" Target="slides/slide93.xml"/><Relationship Id="rId93" Type="http://schemas.openxmlformats.org/officeDocument/2006/relationships/slide" Target="slides/slide88.xml"/><Relationship Id="rId142" Type="http://schemas.openxmlformats.org/officeDocument/2006/relationships/slide" Target="slides/slide137.xml"/><Relationship Id="rId8" Type="http://schemas.openxmlformats.org/officeDocument/2006/relationships/slide" Target="slides/slide3.xml"/><Relationship Id="rId72" Type="http://schemas.openxmlformats.org/officeDocument/2006/relationships/slide" Target="slides/slide67.xml"/><Relationship Id="rId51" Type="http://schemas.openxmlformats.org/officeDocument/2006/relationships/slide" Target="slides/slide46.xml"/><Relationship Id="rId3" Type="http://schemas.openxmlformats.org/officeDocument/2006/relationships/tableStyles" Target="tableStyles.xml"/><Relationship Id="rId46" Type="http://schemas.openxmlformats.org/officeDocument/2006/relationships/slide" Target="slides/slide41.xml"/><Relationship Id="rId25" Type="http://schemas.openxmlformats.org/officeDocument/2006/relationships/slide" Target="slides/slide20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67" Type="http://schemas.openxmlformats.org/officeDocument/2006/relationships/slide" Target="slides/slide62.xml"/><Relationship Id="rId158" Type="http://schemas.openxmlformats.org/officeDocument/2006/relationships/font" Target="fonts/CenturyGothic-boldItalic.fntdata"/><Relationship Id="rId41" Type="http://schemas.openxmlformats.org/officeDocument/2006/relationships/slide" Target="slides/slide36.xml"/><Relationship Id="rId20" Type="http://schemas.openxmlformats.org/officeDocument/2006/relationships/slide" Target="slides/slide15.xml"/><Relationship Id="rId111" Type="http://schemas.openxmlformats.org/officeDocument/2006/relationships/slide" Target="slides/slide106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32" Type="http://schemas.openxmlformats.org/officeDocument/2006/relationships/slide" Target="slides/slide127.xml"/><Relationship Id="rId62" Type="http://schemas.openxmlformats.org/officeDocument/2006/relationships/slide" Target="slides/slide57.xml"/><Relationship Id="rId153" Type="http://schemas.openxmlformats.org/officeDocument/2006/relationships/slide" Target="slides/slide148.xml"/><Relationship Id="rId106" Type="http://schemas.openxmlformats.org/officeDocument/2006/relationships/slide" Target="slides/slide101.xml"/><Relationship Id="rId36" Type="http://schemas.openxmlformats.org/officeDocument/2006/relationships/slide" Target="slides/slide31.xml"/><Relationship Id="rId127" Type="http://schemas.openxmlformats.org/officeDocument/2006/relationships/slide" Target="slides/slide122.xml"/><Relationship Id="rId15" Type="http://schemas.openxmlformats.org/officeDocument/2006/relationships/slide" Target="slides/slide10.xml"/><Relationship Id="rId57" Type="http://schemas.openxmlformats.org/officeDocument/2006/relationships/slide" Target="slides/slide52.xml"/><Relationship Id="rId101" Type="http://schemas.openxmlformats.org/officeDocument/2006/relationships/slide" Target="slides/slide96.xml"/><Relationship Id="rId31" Type="http://schemas.openxmlformats.org/officeDocument/2006/relationships/slide" Target="slides/slide26.xml"/><Relationship Id="rId122" Type="http://schemas.openxmlformats.org/officeDocument/2006/relationships/slide" Target="slides/slide117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148" Type="http://schemas.openxmlformats.org/officeDocument/2006/relationships/slide" Target="slides/slide143.xml"/><Relationship Id="rId143" Type="http://schemas.openxmlformats.org/officeDocument/2006/relationships/slide" Target="slides/slide138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112" Type="http://schemas.openxmlformats.org/officeDocument/2006/relationships/slide" Target="slides/slide107.xml"/><Relationship Id="rId89" Type="http://schemas.openxmlformats.org/officeDocument/2006/relationships/slide" Target="slides/slide84.xml"/><Relationship Id="rId133" Type="http://schemas.openxmlformats.org/officeDocument/2006/relationships/slide" Target="slides/slide128.xml"/><Relationship Id="rId68" Type="http://schemas.openxmlformats.org/officeDocument/2006/relationships/slide" Target="slides/slide63.xml"/><Relationship Id="rId154" Type="http://schemas.openxmlformats.org/officeDocument/2006/relationships/slide" Target="slides/slide149.xml"/><Relationship Id="rId16" Type="http://schemas.openxmlformats.org/officeDocument/2006/relationships/slide" Target="slides/slide11.xml"/><Relationship Id="rId102" Type="http://schemas.openxmlformats.org/officeDocument/2006/relationships/slide" Target="slides/slide97.xml"/><Relationship Id="rId37" Type="http://schemas.openxmlformats.org/officeDocument/2006/relationships/slide" Target="slides/slide32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79" Type="http://schemas.openxmlformats.org/officeDocument/2006/relationships/slide" Target="slides/slide74.xml"/><Relationship Id="rId58" Type="http://schemas.openxmlformats.org/officeDocument/2006/relationships/slide" Target="slides/slide53.xml"/><Relationship Id="rId90" Type="http://schemas.openxmlformats.org/officeDocument/2006/relationships/slide" Target="slides/slide85.xml"/><Relationship Id="rId48" Type="http://schemas.openxmlformats.org/officeDocument/2006/relationships/slide" Target="slides/slide43.xml"/><Relationship Id="rId27" Type="http://schemas.openxmlformats.org/officeDocument/2006/relationships/slide" Target="slides/slide22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155" Type="http://schemas.openxmlformats.org/officeDocument/2006/relationships/font" Target="fonts/CenturyGothic-regular.fntdata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https://o365coloradoedu-my.sharepoint.com/personal/srbo4873_colorado_edu/Documents/ETNA%20-%20ASEN%204018%20Senior%20Projects/Assignments/CDR/Budgets.xlsx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https://o365coloradoedu-my.sharepoint.com/personal/srbo4873_colorado_edu/Documents/ETNA%20-%20ASEN%204018%20Senior%20Projects/Finances/New%20Budget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https://o365coloradoedu-my.sharepoint.com/personal/srbo4873_colorado_edu/Documents/ETNA%20-%20ASEN%204018%20Senior%20Projects/Finances/New%20Budg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045454545454551E-2"/>
          <c:y val="6.2539763779527566E-2"/>
          <c:w val="0.57193421089299568"/>
          <c:h val="0.79992047244094489"/>
        </c:manualLayout>
      </c:layout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This is for the presentation</c:v>
                </c:pt>
              </c:strCache>
            </c:strRef>
          </c:tx>
          <c:spPr>
            <a:ln w="952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80506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8C-8D4C-B0A1-2EEE2B83D8AA}"/>
              </c:ext>
            </c:extLst>
          </c:dPt>
          <c:dPt>
            <c:idx val="1"/>
            <c:bubble3D val="0"/>
            <c:spPr>
              <a:solidFill>
                <a:srgbClr val="DF4E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8C-8D4C-B0A1-2EEE2B83D8AA}"/>
              </c:ext>
            </c:extLst>
          </c:dPt>
          <c:dPt>
            <c:idx val="2"/>
            <c:bubble3D val="0"/>
            <c:spPr>
              <a:solidFill>
                <a:srgbClr val="F49D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8C-8D4C-B0A1-2EEE2B83D8A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C8C-8D4C-B0A1-2EEE2B83D8AA}"/>
              </c:ext>
            </c:extLst>
          </c:dPt>
          <c:dLbls>
            <c:dLbl>
              <c:idx val="1"/>
              <c:layout>
                <c:manualLayout>
                  <c:x val="2.1449665207883006E-2"/>
                  <c:y val="-5.85397637795275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622145568912961"/>
                      <c:h val="0.17125000000000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C8C-8D4C-B0A1-2EEE2B83D8A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116780196948459"/>
                      <c:h val="0.16750000000000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C8C-8D4C-B0A1-2EEE2B83D8AA}"/>
                </c:ext>
              </c:extLst>
            </c:dLbl>
            <c:dLbl>
              <c:idx val="3"/>
              <c:layout>
                <c:manualLayout>
                  <c:x val="6.5206982231964333E-2"/>
                  <c:y val="-3.829330708661417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8C-8D4C-B0A1-2EEE2B83D8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Sheet1!$B$4:$B$7</c:f>
              <c:strCache>
                <c:ptCount val="4"/>
                <c:pt idx="0">
                  <c:v>Image Sensor</c:v>
                </c:pt>
                <c:pt idx="1">
                  <c:v>Fluid Transfer Heater</c:v>
                </c:pt>
                <c:pt idx="2">
                  <c:v>Sample Chamber Heater</c:v>
                </c:pt>
                <c:pt idx="3">
                  <c:v>Left over</c:v>
                </c:pt>
              </c:strCache>
            </c:strRef>
          </c:cat>
          <c:val>
            <c:numRef>
              <c:f>Sheet1!$C$4:$C$7</c:f>
              <c:numCache>
                <c:formatCode>General</c:formatCode>
                <c:ptCount val="4"/>
                <c:pt idx="0">
                  <c:v>3.1</c:v>
                </c:pt>
                <c:pt idx="1">
                  <c:v>0.9</c:v>
                </c:pt>
                <c:pt idx="2">
                  <c:v>0.1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8C-8D4C-B0A1-2EEE2B83D8A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76354237988884"/>
          <c:y val="7.635917069130603E-2"/>
          <c:w val="0.79737366534030119"/>
          <c:h val="0.9131800237595266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8050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5C2-AE48-9748-1C848B043E45}"/>
              </c:ext>
            </c:extLst>
          </c:dPt>
          <c:dPt>
            <c:idx val="1"/>
            <c:bubble3D val="0"/>
            <c:spPr>
              <a:solidFill>
                <a:srgbClr val="DF4E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5C2-AE48-9748-1C848B043E45}"/>
              </c:ext>
            </c:extLst>
          </c:dPt>
          <c:dPt>
            <c:idx val="2"/>
            <c:bubble3D val="0"/>
            <c:spPr>
              <a:solidFill>
                <a:srgbClr val="FB7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5C2-AE48-9748-1C848B043E45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5C2-AE48-9748-1C848B043E45}"/>
              </c:ext>
            </c:extLst>
          </c:dPt>
          <c:dLbls>
            <c:dLbl>
              <c:idx val="0"/>
              <c:layout>
                <c:manualLayout>
                  <c:x val="-0.15835446111576568"/>
                  <c:y val="0.181353030391851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85946506423649"/>
                      <c:h val="0.15987701363492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5C2-AE48-9748-1C848B043E45}"/>
                </c:ext>
              </c:extLst>
            </c:dLbl>
            <c:dLbl>
              <c:idx val="1"/>
              <c:layout>
                <c:manualLayout>
                  <c:x val="-0.22047659464626737"/>
                  <c:y val="-0.173061747212063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15236941061678"/>
                      <c:h val="0.23356361335203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5C2-AE48-9748-1C848B043E45}"/>
                </c:ext>
              </c:extLst>
            </c:dLbl>
            <c:dLbl>
              <c:idx val="2"/>
              <c:layout>
                <c:manualLayout>
                  <c:x val="0.13474041812227791"/>
                  <c:y val="0.1995447009290866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046476017141393"/>
                      <c:h val="0.1726035420834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5C2-AE48-9748-1C848B043E45}"/>
                </c:ext>
              </c:extLst>
            </c:dLbl>
            <c:dLbl>
              <c:idx val="3"/>
              <c:layout>
                <c:manualLayout>
                  <c:x val="-0.186830482632197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61196703847191"/>
                      <c:h val="0.14953670927047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5C2-AE48-9748-1C848B043E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Budget!$B$23:$B$26</c:f>
              <c:strCache>
                <c:ptCount val="4"/>
                <c:pt idx="0">
                  <c:v>Optics</c:v>
                </c:pt>
                <c:pt idx="1">
                  <c:v>Electronics</c:v>
                </c:pt>
                <c:pt idx="2">
                  <c:v>Mechanical</c:v>
                </c:pt>
                <c:pt idx="3">
                  <c:v>Reserves</c:v>
                </c:pt>
              </c:strCache>
            </c:strRef>
          </c:cat>
          <c:val>
            <c:numRef>
              <c:f>Budget!$C$23:$C$26</c:f>
              <c:numCache>
                <c:formatCode>_([$$-409]* #,##0.00_);_([$$-409]* \(#,##0.00\);_([$$-409]* "-"??_);_(@_)</c:formatCode>
                <c:ptCount val="4"/>
                <c:pt idx="0">
                  <c:v>571.35</c:v>
                </c:pt>
                <c:pt idx="1">
                  <c:v>2290.48</c:v>
                </c:pt>
                <c:pt idx="2">
                  <c:v>656.19999999999993</c:v>
                </c:pt>
                <c:pt idx="3">
                  <c:v>252.11000000000027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C2-AE48-9748-1C848B043E4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1"/>
                <c:order val="1"/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A-B5C2-AE48-9748-1C848B043E45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B5C2-AE48-9748-1C848B043E45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B5C2-AE48-9748-1C848B043E45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B5C2-AE48-9748-1C848B043E45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Budget!$B$23:$B$26</c15:sqref>
                        </c15:formulaRef>
                      </c:ext>
                    </c:extLst>
                    <c:strCache>
                      <c:ptCount val="4"/>
                      <c:pt idx="0">
                        <c:v>Optics</c:v>
                      </c:pt>
                      <c:pt idx="1">
                        <c:v>Electronics</c:v>
                      </c:pt>
                      <c:pt idx="2">
                        <c:v>Mechanical</c:v>
                      </c:pt>
                      <c:pt idx="3">
                        <c:v>Reserves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Budget!$D$23:$D$26</c15:sqref>
                        </c15:formulaRef>
                      </c:ext>
                    </c:extLst>
                    <c:numCache>
                      <c:formatCode>_([$$-409]* #,##0.00_);_([$$-409]* \(#,##0.00\);_([$$-409]* "-"??_);_(@_)</c:formatCode>
                      <c:ptCount val="4"/>
                      <c:pt idx="0">
                        <c:v>85.92</c:v>
                      </c:pt>
                      <c:pt idx="1">
                        <c:v>107.35</c:v>
                      </c:pt>
                      <c:pt idx="2">
                        <c:v>36.590000000000003</c:v>
                      </c:pt>
                      <c:pt idx="3">
                        <c:v>229.85999999999999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1-B5C2-AE48-9748-1C848B043E45}"/>
                  </c:ext>
                </c:extLst>
              </c15:ser>
            </c15:filteredPieSeries>
            <c15:filteredPieSeries>
              <c15:ser>
                <c:idx val="2"/>
                <c:order val="2"/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3-B5C2-AE48-9748-1C848B043E45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5-B5C2-AE48-9748-1C848B043E45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7-B5C2-AE48-9748-1C848B043E45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9-B5C2-AE48-9748-1C848B043E45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0"/>
                  <c:showCatName val="1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tx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Budget!$B$23:$B$26</c15:sqref>
                        </c15:formulaRef>
                      </c:ext>
                    </c:extLst>
                    <c:strCache>
                      <c:ptCount val="4"/>
                      <c:pt idx="0">
                        <c:v>Optics</c:v>
                      </c:pt>
                      <c:pt idx="1">
                        <c:v>Electronics</c:v>
                      </c:pt>
                      <c:pt idx="2">
                        <c:v>Mechanical</c:v>
                      </c:pt>
                      <c:pt idx="3">
                        <c:v>Reserves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Budget!$E$23:$E$26</c15:sqref>
                        </c15:formulaRef>
                      </c:ext>
                    </c:extLst>
                    <c:numCache>
                      <c:formatCode>0.00%</c:formatCode>
                      <c:ptCount val="4"/>
                      <c:pt idx="0">
                        <c:v>0.16431750000000001</c:v>
                      </c:pt>
                      <c:pt idx="1">
                        <c:v>0.59945749999999998</c:v>
                      </c:pt>
                      <c:pt idx="2">
                        <c:v>0.16404999999999997</c:v>
                      </c:pt>
                      <c:pt idx="3">
                        <c:v>0.12049250000000006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B5C2-AE48-9748-1C848B043E45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Budget!$C$38</c:f>
              <c:strCache>
                <c:ptCount val="1"/>
                <c:pt idx="0">
                  <c:v> Budget 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80506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60-CF4D-BAAD-F85F94F05DF6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60-CF4D-BAAD-F85F94F05DF6}"/>
              </c:ext>
            </c:extLst>
          </c:dPt>
          <c:dPt>
            <c:idx val="2"/>
            <c:bubble3D val="0"/>
            <c:spPr>
              <a:solidFill>
                <a:srgbClr val="DF4E0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60-CF4D-BAAD-F85F94F05DF6}"/>
              </c:ext>
            </c:extLst>
          </c:dPt>
          <c:dPt>
            <c:idx val="3"/>
            <c:bubble3D val="0"/>
            <c:spPr>
              <a:solidFill>
                <a:srgbClr val="FB730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F60-CF4D-BAAD-F85F94F05DF6}"/>
              </c:ext>
            </c:extLst>
          </c:dPt>
          <c:dPt>
            <c:idx val="4"/>
            <c:bubble3D val="0"/>
            <c:spPr>
              <a:solidFill>
                <a:srgbClr val="F49D0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F60-CF4D-BAAD-F85F94F05DF6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F60-CF4D-BAAD-F85F94F05DF6}"/>
              </c:ext>
            </c:extLst>
          </c:dPt>
          <c:dPt>
            <c:idx val="6"/>
            <c:bubble3D val="0"/>
            <c:spPr>
              <a:solidFill>
                <a:srgbClr val="ECDECB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F60-CF4D-BAAD-F85F94F05DF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165D897-A923-4A3A-ABD5-320F1DBD6877}" type="CATEGORYNAME">
                      <a:rPr lang="en-US" sz="1400" b="0">
                        <a:solidFill>
                          <a:schemeClr val="tx1"/>
                        </a:solidFill>
                      </a:rPr>
                      <a:pPr>
                        <a:defRPr sz="1400" b="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400" b="0">
                        <a:solidFill>
                          <a:schemeClr val="tx1"/>
                        </a:solidFill>
                      </a:rPr>
                      <a:t>, </a:t>
                    </a:r>
                    <a:fld id="{B7EE69D0-D196-4A21-AD54-48EA2ADD7379}" type="VALUE">
                      <a:rPr lang="en-US" sz="1400" b="0">
                        <a:solidFill>
                          <a:schemeClr val="tx1"/>
                        </a:solidFill>
                      </a:rPr>
                      <a:pPr>
                        <a:defRPr sz="1400" b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400" b="0">
                        <a:solidFill>
                          <a:schemeClr val="tx1"/>
                        </a:solidFill>
                      </a:rPr>
                      <a:t> </a:t>
                    </a:r>
                  </a:p>
                  <a:p>
                    <a:pPr>
                      <a:defRPr sz="1400" b="0">
                        <a:solidFill>
                          <a:schemeClr val="tx1"/>
                        </a:solidFill>
                      </a:defRPr>
                    </a:pPr>
                    <a:fld id="{8BB7DE22-3068-449C-8796-FFDAD7F79A6E}" type="PERCENTAGE">
                      <a:rPr lang="en-US" sz="1400" b="0">
                        <a:solidFill>
                          <a:schemeClr val="tx1"/>
                        </a:solidFill>
                      </a:rPr>
                      <a:pPr>
                        <a:defRPr sz="1400" b="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F60-CF4D-BAAD-F85F94F05DF6}"/>
                </c:ext>
              </c:extLst>
            </c:dLbl>
            <c:dLbl>
              <c:idx val="1"/>
              <c:layout>
                <c:manualLayout>
                  <c:x val="-0.12701560947665547"/>
                  <c:y val="-0.27317720183175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60-CF4D-BAAD-F85F94F05DF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60-CF4D-BAAD-F85F94F05DF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020172602975852E-2"/>
                      <c:h val="7.8896752477675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F60-CF4D-BAAD-F85F94F05DF6}"/>
                </c:ext>
              </c:extLst>
            </c:dLbl>
            <c:dLbl>
              <c:idx val="4"/>
              <c:layout>
                <c:manualLayout>
                  <c:x val="-4.869289285143083E-2"/>
                  <c:y val="2.25430587961932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F60-CF4D-BAAD-F85F94F05DF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F60-CF4D-BAAD-F85F94F05DF6}"/>
                </c:ext>
              </c:extLst>
            </c:dLbl>
            <c:dLbl>
              <c:idx val="6"/>
              <c:layout>
                <c:manualLayout>
                  <c:x val="0.15088739128701001"/>
                  <c:y val="8.70938176701617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F60-CF4D-BAAD-F85F94F05D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Budget!$B$39:$B$45</c:f>
              <c:strCache>
                <c:ptCount val="7"/>
                <c:pt idx="0">
                  <c:v>Optics</c:v>
                </c:pt>
                <c:pt idx="1">
                  <c:v>Electronics</c:v>
                </c:pt>
                <c:pt idx="2">
                  <c:v>Mechanical</c:v>
                </c:pt>
                <c:pt idx="3">
                  <c:v>Reserves</c:v>
                </c:pt>
                <c:pt idx="4">
                  <c:v>Optics Margin</c:v>
                </c:pt>
                <c:pt idx="5">
                  <c:v>Electronics Margin</c:v>
                </c:pt>
                <c:pt idx="6">
                  <c:v>Mechanical Margin</c:v>
                </c:pt>
              </c:strCache>
            </c:strRef>
          </c:cat>
          <c:val>
            <c:numRef>
              <c:f>Budget!$C$39:$C$45</c:f>
              <c:numCache>
                <c:formatCode>_([$$-409]* #,##0.00_);_([$$-409]* \(#,##0.00\);_([$$-409]* "-"??_);_(@_)</c:formatCode>
                <c:ptCount val="7"/>
                <c:pt idx="0">
                  <c:v>571.35</c:v>
                </c:pt>
                <c:pt idx="1">
                  <c:v>2290.48</c:v>
                </c:pt>
                <c:pt idx="2">
                  <c:v>656.19999999999993</c:v>
                </c:pt>
                <c:pt idx="3">
                  <c:v>252.11000000000027</c:v>
                </c:pt>
                <c:pt idx="4">
                  <c:v>85.92</c:v>
                </c:pt>
                <c:pt idx="5">
                  <c:v>107.35</c:v>
                </c:pt>
                <c:pt idx="6">
                  <c:v>36.590000000000003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F60-CF4D-BAAD-F85F94F05DF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9" name="Google Shape;1229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10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4" name="Google Shape;1284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9" name="Google Shape;1309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Check 3.3V, check pwm vs gpio</a:t>
            </a:r>
            <a:endParaRPr/>
          </a:p>
        </p:txBody>
      </p:sp>
      <p:sp>
        <p:nvSpPr>
          <p:cNvPr id="1310" name="Google Shape;1310;p1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0" name="Google Shape;1540;p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p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budgets in here</a:t>
            </a:r>
            <a:endParaRPr/>
          </a:p>
        </p:txBody>
      </p:sp>
      <p:sp>
        <p:nvSpPr>
          <p:cNvPr id="229" name="Google Shape;22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6" name="Google Shape;1576;p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p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p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p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5" name="Google Shape;1655;p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p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5" name="Google Shape;1685;p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9" name="Google Shape;1699;p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1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Google Shape;1711;p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3" name="Google Shape;1723;p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1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1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9" name="Google Shape;1749;p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1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9" name="Google Shape;1759;p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1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5" name="Google Shape;1765;p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1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8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1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1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0" name="Google Shape;1800;p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0" name="Google Shape;1810;p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1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0" name="Google Shape;1820;p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p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1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2" name="Google Shape;1842;p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5" name="Google Shape;1855;p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p1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6" name="Google Shape;1866;p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1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8" name="Google Shape;1878;p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Color boxes more, maybe shade boxes so its obvious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 saying reasons is clear </a:t>
            </a:r>
            <a:endParaRPr/>
          </a:p>
        </p:txBody>
      </p:sp>
      <p:sp>
        <p:nvSpPr>
          <p:cNvPr id="350" name="Google Shape;350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Spell out LSO: Laser safety officer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 5 is same as laser and optics</a:t>
            </a:r>
            <a:endParaRPr/>
          </a:p>
        </p:txBody>
      </p:sp>
      <p:sp>
        <p:nvSpPr>
          <p:cNvPr id="372" name="Google Shape;37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Consequence is too high? If we get 50% detection for our project that is still good.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we test for life detection 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Want to add more verbal explanation given on this slide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bubble trap, add shape of sample chamber? No hard edges etc.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Bubble in chamber causes no image, maybe put it at 4?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Design Requirements and functional requirements in beginning</a:t>
            </a:r>
            <a:endParaRPr/>
          </a:p>
        </p:txBody>
      </p:sp>
      <p:sp>
        <p:nvSpPr>
          <p:cNvPr id="455" name="Google Shape;455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resolution is at St (just day this, not on the slide)</a:t>
            </a:r>
            <a:endParaRPr/>
          </a:p>
        </p:txBody>
      </p:sp>
      <p:sp>
        <p:nvSpPr>
          <p:cNvPr id="483" name="Google Shape;483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replace with just con ops </a:t>
            </a:r>
            <a:endParaRPr/>
          </a:p>
        </p:txBody>
      </p:sp>
      <p:sp>
        <p:nvSpPr>
          <p:cNvPr id="107" name="Google Shape;10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Switch 1U to be more readable, con ops is better </a:t>
            </a:r>
            <a:endParaRPr/>
          </a:p>
        </p:txBody>
      </p:sp>
      <p:sp>
        <p:nvSpPr>
          <p:cNvPr id="121" name="Google Shape;12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orbiting enceladus, Use this for astrobi, show mock sample chamber for etna con ops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as specific as we can </a:t>
            </a:r>
            <a:endParaRPr/>
          </a:p>
        </p:txBody>
      </p:sp>
      <p:sp>
        <p:nvSpPr>
          <p:cNvPr id="143" name="Google Shape;14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Cant see anything with this view </a:t>
            </a:r>
            <a:endParaRPr/>
          </a:p>
        </p:txBody>
      </p:sp>
      <p:sp>
        <p:nvSpPr>
          <p:cNvPr id="168" name="Google Shape;168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8" name="Google Shape;1128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9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1"/>
          <p:cNvSpPr txBox="1"/>
          <p:nvPr>
            <p:ph type="ctrTitle"/>
          </p:nvPr>
        </p:nvSpPr>
        <p:spPr>
          <a:xfrm>
            <a:off x="3632822" y="340590"/>
            <a:ext cx="7720978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1"/>
          <p:cNvSpPr txBox="1"/>
          <p:nvPr>
            <p:ph idx="1" type="subTitle"/>
          </p:nvPr>
        </p:nvSpPr>
        <p:spPr>
          <a:xfrm>
            <a:off x="3632822" y="2728190"/>
            <a:ext cx="7720978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51"/>
          <p:cNvSpPr/>
          <p:nvPr/>
        </p:nvSpPr>
        <p:spPr>
          <a:xfrm>
            <a:off x="-212271" y="6249924"/>
            <a:ext cx="12524014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Text&#10;&#10;Description automatically generated" id="19" name="Google Shape;19;p151"/>
          <p:cNvPicPr preferRelativeResize="0"/>
          <p:nvPr/>
        </p:nvPicPr>
        <p:blipFill rotWithShape="1">
          <a:blip r:embed="rId3">
            <a:alphaModFix/>
          </a:blip>
          <a:srcRect b="2576" l="1915" r="0" t="4654"/>
          <a:stretch/>
        </p:blipFill>
        <p:spPr>
          <a:xfrm>
            <a:off x="130476" y="6279602"/>
            <a:ext cx="2348550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20" name="Google Shape;20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502" y="6426886"/>
            <a:ext cx="1687814" cy="2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697" y="340590"/>
            <a:ext cx="3358471" cy="329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solidFill>
          <a:srgbClr val="262626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2"/>
          <p:cNvSpPr/>
          <p:nvPr/>
        </p:nvSpPr>
        <p:spPr>
          <a:xfrm>
            <a:off x="-212271" y="6249924"/>
            <a:ext cx="12524014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24;p152"/>
          <p:cNvPicPr preferRelativeResize="0"/>
          <p:nvPr/>
        </p:nvPicPr>
        <p:blipFill rotWithShape="1">
          <a:blip r:embed="rId2">
            <a:alphaModFix/>
          </a:blip>
          <a:srcRect b="9930" l="0" r="0" t="5324"/>
          <a:stretch/>
        </p:blipFill>
        <p:spPr>
          <a:xfrm>
            <a:off x="11598016" y="6282220"/>
            <a:ext cx="593984" cy="546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25" name="Google Shape;25;p152"/>
          <p:cNvPicPr preferRelativeResize="0"/>
          <p:nvPr/>
        </p:nvPicPr>
        <p:blipFill rotWithShape="1">
          <a:blip r:embed="rId3">
            <a:alphaModFix/>
          </a:blip>
          <a:srcRect b="2576" l="1915" r="0" t="4654"/>
          <a:stretch/>
        </p:blipFill>
        <p:spPr>
          <a:xfrm>
            <a:off x="130476" y="6279602"/>
            <a:ext cx="2348550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26" name="Google Shape;26;p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502" y="6426886"/>
            <a:ext cx="1687814" cy="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5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15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3"/>
          <p:cNvSpPr/>
          <p:nvPr/>
        </p:nvSpPr>
        <p:spPr>
          <a:xfrm>
            <a:off x="-212271" y="6249924"/>
            <a:ext cx="12524014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32;p153"/>
          <p:cNvPicPr preferRelativeResize="0"/>
          <p:nvPr/>
        </p:nvPicPr>
        <p:blipFill rotWithShape="1">
          <a:blip r:embed="rId3">
            <a:alphaModFix/>
          </a:blip>
          <a:srcRect b="9930" l="0" r="0" t="5324"/>
          <a:stretch/>
        </p:blipFill>
        <p:spPr>
          <a:xfrm>
            <a:off x="11598016" y="6282220"/>
            <a:ext cx="593984" cy="546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33" name="Google Shape;33;p153"/>
          <p:cNvPicPr preferRelativeResize="0"/>
          <p:nvPr/>
        </p:nvPicPr>
        <p:blipFill rotWithShape="1">
          <a:blip r:embed="rId4">
            <a:alphaModFix/>
          </a:blip>
          <a:srcRect b="2576" l="1915" r="0" t="4654"/>
          <a:stretch/>
        </p:blipFill>
        <p:spPr>
          <a:xfrm>
            <a:off x="130476" y="6279602"/>
            <a:ext cx="2348550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34" name="Google Shape;34;p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09502" y="6426886"/>
            <a:ext cx="1687814" cy="2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rgbClr val="262626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4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4"/>
          <p:cNvSpPr txBox="1"/>
          <p:nvPr>
            <p:ph idx="1" type="body"/>
          </p:nvPr>
        </p:nvSpPr>
        <p:spPr>
          <a:xfrm>
            <a:off x="838200" y="1480334"/>
            <a:ext cx="10515600" cy="4696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54"/>
          <p:cNvSpPr/>
          <p:nvPr/>
        </p:nvSpPr>
        <p:spPr>
          <a:xfrm>
            <a:off x="-212271" y="6249924"/>
            <a:ext cx="12524014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" name="Google Shape;39;p154"/>
          <p:cNvPicPr preferRelativeResize="0"/>
          <p:nvPr/>
        </p:nvPicPr>
        <p:blipFill rotWithShape="1">
          <a:blip r:embed="rId2">
            <a:alphaModFix/>
          </a:blip>
          <a:srcRect b="9930" l="0" r="0" t="5324"/>
          <a:stretch/>
        </p:blipFill>
        <p:spPr>
          <a:xfrm>
            <a:off x="11598016" y="6282220"/>
            <a:ext cx="593984" cy="546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40" name="Google Shape;40;p154"/>
          <p:cNvPicPr preferRelativeResize="0"/>
          <p:nvPr/>
        </p:nvPicPr>
        <p:blipFill rotWithShape="1">
          <a:blip r:embed="rId3">
            <a:alphaModFix/>
          </a:blip>
          <a:srcRect b="2576" l="1915" r="0" t="4654"/>
          <a:stretch/>
        </p:blipFill>
        <p:spPr>
          <a:xfrm>
            <a:off x="130476" y="6279602"/>
            <a:ext cx="2348550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41" name="Google Shape;41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502" y="6426886"/>
            <a:ext cx="1687814" cy="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54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bg>
      <p:bgPr>
        <a:solidFill>
          <a:srgbClr val="262626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5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55"/>
          <p:cNvSpPr txBox="1"/>
          <p:nvPr>
            <p:ph idx="2" type="body"/>
          </p:nvPr>
        </p:nvSpPr>
        <p:spPr>
          <a:xfrm>
            <a:off x="6172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55"/>
          <p:cNvSpPr/>
          <p:nvPr/>
        </p:nvSpPr>
        <p:spPr>
          <a:xfrm>
            <a:off x="-212271" y="6249924"/>
            <a:ext cx="12524014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155"/>
          <p:cNvPicPr preferRelativeResize="0"/>
          <p:nvPr/>
        </p:nvPicPr>
        <p:blipFill rotWithShape="1">
          <a:blip r:embed="rId2">
            <a:alphaModFix/>
          </a:blip>
          <a:srcRect b="9930" l="0" r="0" t="5324"/>
          <a:stretch/>
        </p:blipFill>
        <p:spPr>
          <a:xfrm>
            <a:off x="11598016" y="6282220"/>
            <a:ext cx="593984" cy="546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48" name="Google Shape;48;p155"/>
          <p:cNvPicPr preferRelativeResize="0"/>
          <p:nvPr/>
        </p:nvPicPr>
        <p:blipFill rotWithShape="1">
          <a:blip r:embed="rId3">
            <a:alphaModFix/>
          </a:blip>
          <a:srcRect b="2576" l="1915" r="0" t="4654"/>
          <a:stretch/>
        </p:blipFill>
        <p:spPr>
          <a:xfrm>
            <a:off x="130476" y="6279602"/>
            <a:ext cx="2348550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49" name="Google Shape;49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502" y="6426886"/>
            <a:ext cx="1687814" cy="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5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15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">
  <p:cSld name="text and image">
    <p:bg>
      <p:bgPr>
        <a:solidFill>
          <a:srgbClr val="262626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6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56"/>
          <p:cNvSpPr/>
          <p:nvPr/>
        </p:nvSpPr>
        <p:spPr>
          <a:xfrm>
            <a:off x="-212271" y="6249924"/>
            <a:ext cx="12524014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156"/>
          <p:cNvPicPr preferRelativeResize="0"/>
          <p:nvPr/>
        </p:nvPicPr>
        <p:blipFill rotWithShape="1">
          <a:blip r:embed="rId2">
            <a:alphaModFix/>
          </a:blip>
          <a:srcRect b="9930" l="0" r="0" t="5324"/>
          <a:stretch/>
        </p:blipFill>
        <p:spPr>
          <a:xfrm>
            <a:off x="11598016" y="6282220"/>
            <a:ext cx="593984" cy="546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56" name="Google Shape;56;p156"/>
          <p:cNvPicPr preferRelativeResize="0"/>
          <p:nvPr/>
        </p:nvPicPr>
        <p:blipFill rotWithShape="1">
          <a:blip r:embed="rId3">
            <a:alphaModFix/>
          </a:blip>
          <a:srcRect b="2576" l="1915" r="0" t="4654"/>
          <a:stretch/>
        </p:blipFill>
        <p:spPr>
          <a:xfrm>
            <a:off x="130476" y="6279602"/>
            <a:ext cx="2348550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57" name="Google Shape;57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502" y="6426886"/>
            <a:ext cx="1687814" cy="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5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156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262626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7"/>
          <p:cNvSpPr/>
          <p:nvPr/>
        </p:nvSpPr>
        <p:spPr>
          <a:xfrm>
            <a:off x="-212271" y="6249924"/>
            <a:ext cx="12524014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62;p157"/>
          <p:cNvPicPr preferRelativeResize="0"/>
          <p:nvPr/>
        </p:nvPicPr>
        <p:blipFill rotWithShape="1">
          <a:blip r:embed="rId2">
            <a:alphaModFix/>
          </a:blip>
          <a:srcRect b="9930" l="0" r="0" t="5324"/>
          <a:stretch/>
        </p:blipFill>
        <p:spPr>
          <a:xfrm>
            <a:off x="11598016" y="6282220"/>
            <a:ext cx="593984" cy="546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63" name="Google Shape;63;p157"/>
          <p:cNvPicPr preferRelativeResize="0"/>
          <p:nvPr/>
        </p:nvPicPr>
        <p:blipFill rotWithShape="1">
          <a:blip r:embed="rId3">
            <a:alphaModFix/>
          </a:blip>
          <a:srcRect b="2576" l="1915" r="0" t="4654"/>
          <a:stretch/>
        </p:blipFill>
        <p:spPr>
          <a:xfrm>
            <a:off x="130476" y="6279602"/>
            <a:ext cx="2348550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64" name="Google Shape;64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9502" y="6426886"/>
            <a:ext cx="1687814" cy="25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7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  <a:defRPr b="0" i="0" sz="4400" u="none" cap="none" strike="noStrike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150"/>
          <p:cNvSpPr/>
          <p:nvPr/>
        </p:nvSpPr>
        <p:spPr>
          <a:xfrm>
            <a:off x="-1" y="6249924"/>
            <a:ext cx="12192001" cy="608076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Text&#10;&#10;Description automatically generated" id="13" name="Google Shape;13;p150"/>
          <p:cNvPicPr preferRelativeResize="0"/>
          <p:nvPr/>
        </p:nvPicPr>
        <p:blipFill rotWithShape="1">
          <a:blip r:embed="rId1">
            <a:alphaModFix/>
          </a:blip>
          <a:srcRect b="2576" l="1915" r="0" t="4654"/>
          <a:stretch/>
        </p:blipFill>
        <p:spPr>
          <a:xfrm>
            <a:off x="89210" y="6279602"/>
            <a:ext cx="2367362" cy="5487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ROBi Foundation" id="14" name="Google Shape;14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38109" y="6426886"/>
            <a:ext cx="1643070" cy="2541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76.png"/><Relationship Id="rId4" Type="http://schemas.openxmlformats.org/officeDocument/2006/relationships/image" Target="../media/image82.png"/><Relationship Id="rId5" Type="http://schemas.openxmlformats.org/officeDocument/2006/relationships/image" Target="../media/image84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0.jpg"/><Relationship Id="rId4" Type="http://schemas.openxmlformats.org/officeDocument/2006/relationships/image" Target="../media/image86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5.png"/><Relationship Id="rId4" Type="http://schemas.openxmlformats.org/officeDocument/2006/relationships/image" Target="../media/image87.png"/><Relationship Id="rId5" Type="http://schemas.openxmlformats.org/officeDocument/2006/relationships/image" Target="../media/image91.png"/><Relationship Id="rId6" Type="http://schemas.openxmlformats.org/officeDocument/2006/relationships/image" Target="../media/image89.png"/><Relationship Id="rId7" Type="http://schemas.openxmlformats.org/officeDocument/2006/relationships/image" Target="../media/image97.png"/><Relationship Id="rId8" Type="http://schemas.openxmlformats.org/officeDocument/2006/relationships/image" Target="../media/image9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9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93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8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6.png"/><Relationship Id="rId4" Type="http://schemas.openxmlformats.org/officeDocument/2006/relationships/image" Target="../media/image101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3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99.png"/><Relationship Id="rId4" Type="http://schemas.openxmlformats.org/officeDocument/2006/relationships/image" Target="../media/image95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04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9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00.jp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6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0.xml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6.xml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7.xml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5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9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Relationship Id="rId4" Type="http://schemas.openxmlformats.org/officeDocument/2006/relationships/image" Target="../media/image8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10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chart" Target="../charts/chart2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chart" Target="../charts/chart3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drive.google.com/file/d/1L5TZfkK8diOzXpf37PTotnbANLuVt0vj/view?usp=share_link" TargetMode="External"/><Relationship Id="rId4" Type="http://schemas.openxmlformats.org/officeDocument/2006/relationships/hyperlink" Target="https://solarsystem.nasa.gov/moons/jupiter-moons/europa/in-depth/#:~:text=Like%20our%20planet%2C%20Europa%20is,(60%20to%20150%20kilometers)" TargetMode="External"/><Relationship Id="rId5" Type="http://schemas.openxmlformats.org/officeDocument/2006/relationships/hyperlink" Target="https://www.britannica.com/science/seawater/Optical-properties" TargetMode="External"/><Relationship Id="rId6" Type="http://schemas.openxmlformats.org/officeDocument/2006/relationships/hyperlink" Target="https://www.researchgate.net/figure/Von-Mises-stress-equation-expressed-by-the-six-stress-components_fig3_332729828" TargetMode="External"/><Relationship Id="rId7" Type="http://schemas.openxmlformats.org/officeDocument/2006/relationships/hyperlink" Target="https://www.colorado.edu/ehs/lab-research/lasers" TargetMode="External"/><Relationship Id="rId8" Type="http://schemas.openxmlformats.org/officeDocument/2006/relationships/hyperlink" Target="https://www.lia.org/resources/laser-safety-information/laser-safety-standards/ansi-z136-standards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jpg"/><Relationship Id="rId4" Type="http://schemas.openxmlformats.org/officeDocument/2006/relationships/image" Target="../media/image5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8.jpg"/><Relationship Id="rId4" Type="http://schemas.openxmlformats.org/officeDocument/2006/relationships/image" Target="../media/image50.gif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Relationship Id="rId5" Type="http://schemas.openxmlformats.org/officeDocument/2006/relationships/image" Target="../media/image5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1.png"/><Relationship Id="rId4" Type="http://schemas.openxmlformats.org/officeDocument/2006/relationships/image" Target="../media/image57.png"/><Relationship Id="rId5" Type="http://schemas.openxmlformats.org/officeDocument/2006/relationships/image" Target="../media/image65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4.jpg"/><Relationship Id="rId4" Type="http://schemas.openxmlformats.org/officeDocument/2006/relationships/image" Target="../media/image69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4.png"/><Relationship Id="rId4" Type="http://schemas.openxmlformats.org/officeDocument/2006/relationships/image" Target="../media/image6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73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2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7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78.png"/><Relationship Id="rId4" Type="http://schemas.openxmlformats.org/officeDocument/2006/relationships/image" Target="../media/image75.png"/><Relationship Id="rId5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ctrTitle"/>
          </p:nvPr>
        </p:nvSpPr>
        <p:spPr>
          <a:xfrm>
            <a:off x="3809241" y="472628"/>
            <a:ext cx="8001001" cy="21364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7200"/>
              <a:buFont typeface="Century Gothic"/>
              <a:buNone/>
            </a:pPr>
            <a:r>
              <a:rPr b="1" lang="en-US" sz="7200">
                <a:latin typeface="Century Gothic"/>
                <a:ea typeface="Century Gothic"/>
                <a:cs typeface="Century Gothic"/>
                <a:sym typeface="Century Gothic"/>
              </a:rPr>
              <a:t>ETNA</a:t>
            </a:r>
            <a:r>
              <a:rPr lang="en-US" sz="72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72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0">
                <a:latin typeface="Century Gothic"/>
                <a:ea typeface="Century Gothic"/>
                <a:cs typeface="Century Gothic"/>
                <a:sym typeface="Century Gothic"/>
              </a:rPr>
              <a:t>Critical Design Review</a:t>
            </a:r>
            <a:endParaRPr/>
          </a:p>
        </p:txBody>
      </p:sp>
      <p:sp>
        <p:nvSpPr>
          <p:cNvPr id="71" name="Google Shape;71;p1"/>
          <p:cNvSpPr txBox="1"/>
          <p:nvPr>
            <p:ph idx="1" type="subTitle"/>
          </p:nvPr>
        </p:nvSpPr>
        <p:spPr>
          <a:xfrm>
            <a:off x="3930315" y="2465570"/>
            <a:ext cx="8201527" cy="2816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</a:pPr>
            <a:r>
              <a:rPr lang="en-US" sz="2200" u="sng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 14</a:t>
            </a:r>
            <a:endParaRPr sz="2200" u="sng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</a:pPr>
            <a:r>
              <a:rPr b="1" lang="en-US"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Presenters:</a:t>
            </a:r>
            <a:r>
              <a:rPr lang="en-US"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r>
              <a:rPr lang="en-US" sz="2200">
                <a:solidFill>
                  <a:srgbClr val="FFFFFF"/>
                </a:solidFill>
              </a:rPr>
              <a:t>Jake Starkel, Anna Jonsen, </a:t>
            </a:r>
            <a:r>
              <a:rPr lang="en-US"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Srija Boddeda, Hayden Fuller, Bart Kubiak, Max Martinez, Ace Stratton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</a:pPr>
            <a:r>
              <a:rPr b="1" lang="en-US"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Additional Members:</a:t>
            </a:r>
            <a:r>
              <a:rPr lang="en-US"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 </a:t>
            </a:r>
            <a:r>
              <a:rPr lang="en-US" sz="2200">
                <a:solidFill>
                  <a:srgbClr val="FFFFFF"/>
                </a:solidFill>
              </a:rPr>
              <a:t>Lucas Allen, Atkin Arnstein,</a:t>
            </a:r>
            <a:r>
              <a:rPr lang="en-US" sz="2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Izaak Beusmans, </a:t>
            </a:r>
            <a:r>
              <a:rPr lang="en-US" sz="2200">
                <a:solidFill>
                  <a:srgbClr val="FFFFFF"/>
                </a:solidFill>
              </a:rPr>
              <a:t>Devin Davis, Ania Miecznik</a:t>
            </a:r>
            <a:endParaRPr sz="2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"/>
          <p:cNvSpPr txBox="1"/>
          <p:nvPr/>
        </p:nvSpPr>
        <p:spPr>
          <a:xfrm>
            <a:off x="7696873" y="5384020"/>
            <a:ext cx="4434969" cy="885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Company Costumer: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ASTROBi 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Faculty Advisor: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Prof. Lawrence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Sample Chamber</a:t>
            </a:r>
            <a:endParaRPr/>
          </a:p>
        </p:txBody>
      </p:sp>
      <p:sp>
        <p:nvSpPr>
          <p:cNvPr id="199" name="Google Shape;199;p10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Diagram&#10;&#10;Description automatically generated" id="200" name="Google Shape;20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311" l="-1" r="1" t="0"/>
          <a:stretch/>
        </p:blipFill>
        <p:spPr>
          <a:xfrm>
            <a:off x="1209196" y="2479744"/>
            <a:ext cx="9773608" cy="362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10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202" name="Google Shape;202;p10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203" name="Google Shape;203;p10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206" name="Google Shape;206;p10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graphicFrame>
        <p:nvGraphicFramePr>
          <p:cNvPr id="207" name="Google Shape;207;p10"/>
          <p:cNvGraphicFramePr/>
          <p:nvPr/>
        </p:nvGraphicFramePr>
        <p:xfrm>
          <a:off x="1209196" y="1259353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837325"/>
                <a:gridCol w="1807025"/>
                <a:gridCol w="6648375"/>
                <a:gridCol w="480900"/>
              </a:tblGrid>
              <a:tr h="29142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3: Sample Handling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2.6.2 Sample Handling</a:t>
                      </a:r>
                      <a:endParaRPr/>
                    </a:p>
                  </a:txBody>
                  <a:tcPr marT="91450" marB="91450" marR="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sample volume shall be greater than 2μL (instantaneous imaging volume)</a:t>
                      </a:r>
                      <a:endParaRPr/>
                    </a:p>
                  </a:txBody>
                  <a:tcPr marT="9525" marB="45725" marR="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2914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3.2.3 Laser</a:t>
                      </a:r>
                      <a:endParaRPr/>
                    </a:p>
                  </a:txBody>
                  <a:tcPr marT="91450" marB="91450" marR="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have a wavelength which is optically transparent to the sample volume material</a:t>
                      </a:r>
                      <a:endParaRPr/>
                    </a:p>
                  </a:txBody>
                  <a:tcPr marT="9525" marB="45725" marR="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2914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3.6.2 Microfluids</a:t>
                      </a:r>
                      <a:endParaRPr/>
                    </a:p>
                  </a:txBody>
                  <a:tcPr marT="91450" marB="91450" marR="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microscope shall provide a method for mitigating bubbles in the imaging chamber. </a:t>
                      </a:r>
                      <a:endParaRPr/>
                    </a:p>
                  </a:txBody>
                  <a:tcPr marT="9525" marB="45725" marR="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00"/>
          <p:cNvSpPr txBox="1"/>
          <p:nvPr>
            <p:ph idx="1" type="body"/>
          </p:nvPr>
        </p:nvSpPr>
        <p:spPr>
          <a:xfrm>
            <a:off x="838200" y="1532316"/>
            <a:ext cx="10757209" cy="843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Knight Optical Rod Lens 2mmdia x 16mm x 1.6mm F.L.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- $22.55</a:t>
            </a:r>
            <a:endParaRPr/>
          </a:p>
        </p:txBody>
      </p:sp>
      <p:sp>
        <p:nvSpPr>
          <p:cNvPr id="1194" name="Google Shape;1194;p10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5" name="Google Shape;1195;p10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GRIN Lens</a:t>
            </a:r>
            <a:endParaRPr/>
          </a:p>
        </p:txBody>
      </p:sp>
      <p:pic>
        <p:nvPicPr>
          <p:cNvPr id="1196" name="Google Shape;1196;p100"/>
          <p:cNvPicPr preferRelativeResize="0"/>
          <p:nvPr/>
        </p:nvPicPr>
        <p:blipFill rotWithShape="1">
          <a:blip r:embed="rId3">
            <a:alphaModFix/>
          </a:blip>
          <a:srcRect b="1523" l="32203" r="34914" t="25381"/>
          <a:stretch/>
        </p:blipFill>
        <p:spPr>
          <a:xfrm>
            <a:off x="449765" y="2551118"/>
            <a:ext cx="1989250" cy="2936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1197" name="Google Shape;119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2741" y="2696179"/>
            <a:ext cx="5335858" cy="248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198" name="Google Shape;1198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9542" y="2657127"/>
            <a:ext cx="2714625" cy="27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01"/>
          <p:cNvSpPr txBox="1"/>
          <p:nvPr>
            <p:ph idx="1" type="body"/>
          </p:nvPr>
        </p:nvSpPr>
        <p:spPr>
          <a:xfrm>
            <a:off x="838200" y="1532316"/>
            <a:ext cx="10757209" cy="843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UQG Optics UV Fused Silica Plates PFS-551 Spectrosil 2000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- $12.09</a:t>
            </a:r>
            <a:endParaRPr/>
          </a:p>
        </p:txBody>
      </p:sp>
      <p:sp>
        <p:nvSpPr>
          <p:cNvPr id="1204" name="Google Shape;1204;p10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5" name="Google Shape;1205;p10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Sample Chamber Slides</a:t>
            </a:r>
            <a:endParaRPr/>
          </a:p>
        </p:txBody>
      </p:sp>
      <p:pic>
        <p:nvPicPr>
          <p:cNvPr descr="A picture containing outdoor, green&#10;&#10;Description automatically generated" id="1206" name="Google Shape;120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448" y="2808249"/>
            <a:ext cx="4954858" cy="247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7595" y="2740036"/>
            <a:ext cx="5456663" cy="2548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0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3" name="Google Shape;1213;p102"/>
          <p:cNvSpPr txBox="1"/>
          <p:nvPr>
            <p:ph type="title"/>
          </p:nvPr>
        </p:nvSpPr>
        <p:spPr>
          <a:xfrm>
            <a:off x="838200" y="1361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Required Power Calculation</a:t>
            </a:r>
            <a:endParaRPr/>
          </a:p>
        </p:txBody>
      </p:sp>
      <p:pic>
        <p:nvPicPr>
          <p:cNvPr descr="Diagram, schematic&#10;&#10;Description automatically generated" id="1214" name="Google Shape;1214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4739" y="1678374"/>
            <a:ext cx="5230483" cy="3990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alendar&#10;&#10;Description automatically generated" id="1215" name="Google Shape;1215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532" y="4684413"/>
            <a:ext cx="246697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7782" y="4571911"/>
            <a:ext cx="15144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217" name="Google Shape;1217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63007" y="5463307"/>
            <a:ext cx="17240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0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51305" y="4931524"/>
            <a:ext cx="154305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1219" name="Google Shape;1219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2513" y="1272206"/>
            <a:ext cx="5503652" cy="3134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0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5" name="Google Shape;1225;p103"/>
          <p:cNvSpPr txBox="1"/>
          <p:nvPr>
            <p:ph type="title"/>
          </p:nvPr>
        </p:nvSpPr>
        <p:spPr>
          <a:xfrm>
            <a:off x="838200" y="1361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Optical Model Code</a:t>
            </a:r>
            <a:endParaRPr/>
          </a:p>
        </p:txBody>
      </p:sp>
      <p:pic>
        <p:nvPicPr>
          <p:cNvPr descr="Diagram&#10;&#10;Description automatically generated" id="1226" name="Google Shape;122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7796" y="1146719"/>
            <a:ext cx="7070784" cy="509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04"/>
          <p:cNvSpPr txBox="1"/>
          <p:nvPr>
            <p:ph idx="1" type="body"/>
          </p:nvPr>
        </p:nvSpPr>
        <p:spPr>
          <a:xfrm>
            <a:off x="931474" y="1451983"/>
            <a:ext cx="5886089" cy="4315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Outputs: 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System sizes: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Total system length (f) </a:t>
            </a:r>
            <a:r>
              <a:rPr lang="en-US">
                <a:solidFill>
                  <a:srgbClr val="EAB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>
                <a:solidFill>
                  <a:srgbClr val="FFE4B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endParaRPr>
              <a:solidFill>
                <a:srgbClr val="FFE4B5"/>
              </a:solidFill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Distance for image volume to sensor (s_t) </a:t>
            </a:r>
            <a:r>
              <a:rPr lang="en-US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>
                <a:solidFill>
                  <a:srgbClr val="FFE4B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 </a:t>
            </a:r>
            <a:endParaRPr>
              <a:solidFill>
                <a:srgbClr val="FFE4B5"/>
              </a:solidFill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B6A6"/>
              </a:buClr>
              <a:buSzPts val="2000"/>
              <a:buChar char="•"/>
            </a:pPr>
            <a:r>
              <a:rPr lang="en-US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Numerical aperture (NA)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4BD97"/>
              </a:buClr>
              <a:buSzPts val="2000"/>
              <a:buChar char="•"/>
            </a:pPr>
            <a:r>
              <a:rPr lang="en-US">
                <a:solidFill>
                  <a:srgbClr val="C4BD9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z slices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Depth and height of sample chamber</a:t>
            </a:r>
            <a:r>
              <a:rPr lang="en-US">
                <a:solidFill>
                  <a:srgbClr val="FEEFC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>
                <a:solidFill>
                  <a:srgbClr val="EAB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</a:t>
            </a:r>
            <a:r>
              <a:rPr lang="en-US">
                <a:solidFill>
                  <a:srgbClr val="FFE4B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Requirements: 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AB19E"/>
              </a:buClr>
              <a:buSzPts val="2000"/>
              <a:buChar char="•"/>
            </a:pPr>
            <a:r>
              <a:rPr lang="en-US">
                <a:solidFill>
                  <a:srgbClr val="EAB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possible resolution</a:t>
            </a:r>
            <a:endParaRPr>
              <a:solidFill>
                <a:srgbClr val="EAB19E"/>
              </a:solidFill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Factor of Safety on Resolution </a:t>
            </a:r>
            <a:r>
              <a:rPr lang="en-US">
                <a:solidFill>
                  <a:srgbClr val="EAB19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>
                <a:solidFill>
                  <a:srgbClr val="EDAFD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endParaRPr>
              <a:solidFill>
                <a:srgbClr val="EDAFD3"/>
              </a:solidFill>
            </a:endParaRPr>
          </a:p>
        </p:txBody>
      </p:sp>
      <p:sp>
        <p:nvSpPr>
          <p:cNvPr id="1233" name="Google Shape;1233;p10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4" name="Google Shape;1234;p104"/>
          <p:cNvSpPr txBox="1"/>
          <p:nvPr>
            <p:ph type="title"/>
          </p:nvPr>
        </p:nvSpPr>
        <p:spPr>
          <a:xfrm>
            <a:off x="901700" y="-674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Resolution Model Drivers </a:t>
            </a:r>
            <a:endParaRPr/>
          </a:p>
        </p:txBody>
      </p:sp>
      <p:grpSp>
        <p:nvGrpSpPr>
          <p:cNvPr id="1235" name="Google Shape;1235;p104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1236" name="Google Shape;1236;p104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Software Algorithms</a:t>
              </a:r>
              <a:endParaRPr/>
            </a:p>
          </p:txBody>
        </p:sp>
        <p:sp>
          <p:nvSpPr>
            <p:cNvPr id="1237" name="Google Shape;1237;p104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1238" name="Google Shape;1238;p104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sp>
        <p:nvSpPr>
          <p:cNvPr id="1239" name="Google Shape;1239;p104"/>
          <p:cNvSpPr txBox="1"/>
          <p:nvPr/>
        </p:nvSpPr>
        <p:spPr>
          <a:xfrm>
            <a:off x="6638845" y="3848360"/>
            <a:ext cx="28143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FFE4B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Mechanical: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E4B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Sizing constraints</a:t>
            </a:r>
            <a:r>
              <a:rPr lang="en-US" sz="1800">
                <a:solidFill>
                  <a:srgbClr val="FFE4B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modeling</a:t>
            </a:r>
            <a:endParaRPr/>
          </a:p>
        </p:txBody>
      </p:sp>
      <p:sp>
        <p:nvSpPr>
          <p:cNvPr id="1240" name="Google Shape;1240;p104"/>
          <p:cNvSpPr txBox="1"/>
          <p:nvPr/>
        </p:nvSpPr>
        <p:spPr>
          <a:xfrm>
            <a:off x="7383911" y="1165944"/>
            <a:ext cx="314774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Optical:</a:t>
            </a:r>
            <a:r>
              <a:rPr lang="en-US" sz="1800" u="sng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Attenuation model for power requirements,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Resolution Requirements, </a:t>
            </a:r>
            <a:br>
              <a:rPr lang="en-US" sz="1800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n-US" sz="1800">
                <a:solidFill>
                  <a:srgbClr val="F5B6A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Choice of lenses</a:t>
            </a:r>
            <a:endParaRPr/>
          </a:p>
        </p:txBody>
      </p:sp>
      <p:sp>
        <p:nvSpPr>
          <p:cNvPr id="1241" name="Google Shape;1241;p104"/>
          <p:cNvSpPr txBox="1"/>
          <p:nvPr/>
        </p:nvSpPr>
        <p:spPr>
          <a:xfrm>
            <a:off x="9214828" y="2824633"/>
            <a:ext cx="281436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C4BD9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Software: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4BD9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 slices</a:t>
            </a:r>
            <a:r>
              <a:rPr lang="en-US" sz="1800">
                <a:solidFill>
                  <a:srgbClr val="C4BD9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timing and computational requirements</a:t>
            </a:r>
            <a:endParaRPr/>
          </a:p>
        </p:txBody>
      </p:sp>
      <p:sp>
        <p:nvSpPr>
          <p:cNvPr id="1242" name="Google Shape;1242;p104"/>
          <p:cNvSpPr txBox="1"/>
          <p:nvPr/>
        </p:nvSpPr>
        <p:spPr>
          <a:xfrm>
            <a:off x="9220119" y="4776557"/>
            <a:ext cx="28143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EDAFD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Electrical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EDAFD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Reaffirming sensor choice</a:t>
            </a:r>
            <a:endParaRPr/>
          </a:p>
        </p:txBody>
      </p:sp>
      <p:cxnSp>
        <p:nvCxnSpPr>
          <p:cNvPr id="1243" name="Google Shape;1243;p104"/>
          <p:cNvCxnSpPr/>
          <p:nvPr/>
        </p:nvCxnSpPr>
        <p:spPr>
          <a:xfrm>
            <a:off x="5796311" y="4255336"/>
            <a:ext cx="924084" cy="83530"/>
          </a:xfrm>
          <a:prstGeom prst="straightConnector1">
            <a:avLst/>
          </a:prstGeom>
          <a:noFill/>
          <a:ln cap="flat" cmpd="sng" w="57150">
            <a:solidFill>
              <a:srgbClr val="FFE4B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44" name="Google Shape;1244;p104"/>
          <p:cNvCxnSpPr/>
          <p:nvPr/>
        </p:nvCxnSpPr>
        <p:spPr>
          <a:xfrm flipH="1" rot="10800000">
            <a:off x="5371120" y="2590300"/>
            <a:ext cx="2608392" cy="788655"/>
          </a:xfrm>
          <a:prstGeom prst="straightConnector1">
            <a:avLst/>
          </a:prstGeom>
          <a:noFill/>
          <a:ln cap="flat" cmpd="sng" w="57150">
            <a:solidFill>
              <a:srgbClr val="F5B6A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45" name="Google Shape;1245;p104"/>
          <p:cNvCxnSpPr/>
          <p:nvPr/>
        </p:nvCxnSpPr>
        <p:spPr>
          <a:xfrm flipH="1" rot="10800000">
            <a:off x="4603807" y="3318831"/>
            <a:ext cx="4674178" cy="455939"/>
          </a:xfrm>
          <a:prstGeom prst="straightConnector1">
            <a:avLst/>
          </a:prstGeom>
          <a:noFill/>
          <a:ln cap="flat" cmpd="sng" w="57150">
            <a:solidFill>
              <a:srgbClr val="C4BD97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0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1" name="Google Shape;1251;p105"/>
          <p:cNvSpPr txBox="1"/>
          <p:nvPr>
            <p:ph type="title"/>
          </p:nvPr>
        </p:nvSpPr>
        <p:spPr>
          <a:xfrm>
            <a:off x="838200" y="1361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findOptimalf Function</a:t>
            </a:r>
            <a:endParaRPr/>
          </a:p>
        </p:txBody>
      </p:sp>
      <p:pic>
        <p:nvPicPr>
          <p:cNvPr descr="Diagram&#10;&#10;Description automatically generated" id="1252" name="Google Shape;1252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2777" y="1158341"/>
            <a:ext cx="7300822" cy="4987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0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8" name="Google Shape;1258;p106"/>
          <p:cNvSpPr txBox="1"/>
          <p:nvPr>
            <p:ph type="title"/>
          </p:nvPr>
        </p:nvSpPr>
        <p:spPr>
          <a:xfrm>
            <a:off x="838200" y="-18011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findConicalCylinder Function</a:t>
            </a:r>
            <a:endParaRPr/>
          </a:p>
        </p:txBody>
      </p:sp>
      <p:pic>
        <p:nvPicPr>
          <p:cNvPr descr="Diagram&#10;&#10;Description automatically generated" id="1259" name="Google Shape;125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3532" y="862613"/>
            <a:ext cx="5719312" cy="526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07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5" name="Google Shape;1265;p107"/>
          <p:cNvSpPr txBox="1"/>
          <p:nvPr>
            <p:ph type="title"/>
          </p:nvPr>
        </p:nvSpPr>
        <p:spPr>
          <a:xfrm>
            <a:off x="838200" y="-18011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Conical Cylinder Math</a:t>
            </a:r>
            <a:endParaRPr/>
          </a:p>
        </p:txBody>
      </p:sp>
      <p:pic>
        <p:nvPicPr>
          <p:cNvPr descr="Text&#10;&#10;Description automatically generated" id="1266" name="Google Shape;1266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32" y="2028371"/>
            <a:ext cx="5963728" cy="27868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267" name="Google Shape;1267;p107"/>
          <p:cNvPicPr preferRelativeResize="0"/>
          <p:nvPr/>
        </p:nvPicPr>
        <p:blipFill rotWithShape="1">
          <a:blip r:embed="rId4">
            <a:alphaModFix/>
          </a:blip>
          <a:srcRect b="-298" l="14336" r="177" t="0"/>
          <a:stretch/>
        </p:blipFill>
        <p:spPr>
          <a:xfrm>
            <a:off x="5946474" y="1355271"/>
            <a:ext cx="5964161" cy="413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08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3" name="Google Shape;1273;p108"/>
          <p:cNvSpPr txBox="1"/>
          <p:nvPr>
            <p:ph type="title"/>
          </p:nvPr>
        </p:nvSpPr>
        <p:spPr>
          <a:xfrm>
            <a:off x="838200" y="1361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Attenuation Model Code</a:t>
            </a:r>
            <a:endParaRPr/>
          </a:p>
        </p:txBody>
      </p:sp>
      <p:pic>
        <p:nvPicPr>
          <p:cNvPr descr="Diagram&#10;&#10;Description automatically generated" id="1274" name="Google Shape;1274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5872" y="1280600"/>
            <a:ext cx="7674633" cy="480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0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0" name="Google Shape;1280;p109"/>
          <p:cNvSpPr txBox="1"/>
          <p:nvPr>
            <p:ph type="title"/>
          </p:nvPr>
        </p:nvSpPr>
        <p:spPr>
          <a:xfrm>
            <a:off x="838200" y="1361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Power Values</a:t>
            </a:r>
            <a:endParaRPr/>
          </a:p>
        </p:txBody>
      </p:sp>
      <p:pic>
        <p:nvPicPr>
          <p:cNvPr descr="Table&#10;&#10;Description automatically generated" id="1281" name="Google Shape;1281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985" y="2218314"/>
            <a:ext cx="10880784" cy="2565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>
            <p:ph idx="1" type="body"/>
          </p:nvPr>
        </p:nvSpPr>
        <p:spPr>
          <a:xfrm>
            <a:off x="838201" y="2268034"/>
            <a:ext cx="5181600" cy="2149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Pixel Size: 3.45 μm × 3.45 μm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Resolution: 4112 (H) × 3008 (V) 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Operating Temp:  -20 to +65 °C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Spectral Range: 300 – 1100 nm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Our laser's wavelength: 520 nm </a:t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Dimensions: 38×29×29</a:t>
            </a:r>
            <a:r>
              <a:rPr lang="en-US" sz="18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mm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11"/>
          <p:cNvSpPr txBox="1"/>
          <p:nvPr>
            <p:ph idx="2" type="body"/>
          </p:nvPr>
        </p:nvSpPr>
        <p:spPr>
          <a:xfrm>
            <a:off x="6172200" y="2268036"/>
            <a:ext cx="5181600" cy="1891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Pixel Size: 3.45 μm × 3.45 μm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Resolution: 4096 (H) × 3000 (V) 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Operating Temp:  -40 to +70 °C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Spectral Range: 400 – 1000 nm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Dimensions: 30x40x40 mm</a:t>
            </a:r>
            <a:endParaRPr/>
          </a:p>
        </p:txBody>
      </p:sp>
      <p:sp>
        <p:nvSpPr>
          <p:cNvPr id="214" name="Google Shape;214;p1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1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Image Sensor</a:t>
            </a:r>
            <a:endParaRPr/>
          </a:p>
        </p:txBody>
      </p:sp>
      <p:grpSp>
        <p:nvGrpSpPr>
          <p:cNvPr id="216" name="Google Shape;216;p11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217" name="Google Shape;217;p11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218" name="Google Shape;218;p11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219" name="Google Shape;219;p11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220" name="Google Shape;220;p11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221" name="Google Shape;221;p11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sp>
        <p:nvSpPr>
          <p:cNvPr id="222" name="Google Shape;222;p11"/>
          <p:cNvSpPr txBox="1"/>
          <p:nvPr/>
        </p:nvSpPr>
        <p:spPr>
          <a:xfrm>
            <a:off x="838200" y="1517516"/>
            <a:ext cx="5181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FFD7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Ours:</a:t>
            </a:r>
            <a:r>
              <a:rPr b="0" i="0" lang="en-US" sz="2400" u="none" cap="none" strike="noStrike">
                <a:solidFill>
                  <a:srgbClr val="FFD7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Alvium 1800 U-1236m</a:t>
            </a: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6172200" y="1332851"/>
            <a:ext cx="5181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sng" cap="none" strike="noStrike">
                <a:solidFill>
                  <a:srgbClr val="FFD7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Space:</a:t>
            </a:r>
            <a:r>
              <a:rPr b="0" i="0" lang="en-US" sz="2400" u="none" cap="none" strike="noStrike">
                <a:solidFill>
                  <a:srgbClr val="FFD78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3D Plus 12 MP CMOS Space Camera</a:t>
            </a:r>
            <a:endParaRPr/>
          </a:p>
        </p:txBody>
      </p:sp>
      <p:pic>
        <p:nvPicPr>
          <p:cNvPr descr="A picture containing text&#10;&#10;Description automatically generated" id="224" name="Google Shape;22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1607" y="4080387"/>
            <a:ext cx="2150384" cy="2150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&#10;&#10;Description automatically generated with low confidence" id="225" name="Google Shape;22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8456" y="4083481"/>
            <a:ext cx="2321088" cy="23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1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7" name="Google Shape;1287;p11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Sensitivity</a:t>
            </a:r>
            <a:endParaRPr/>
          </a:p>
        </p:txBody>
      </p:sp>
      <p:graphicFrame>
        <p:nvGraphicFramePr>
          <p:cNvPr id="1288" name="Google Shape;1288;p110"/>
          <p:cNvGraphicFramePr/>
          <p:nvPr/>
        </p:nvGraphicFramePr>
        <p:xfrm>
          <a:off x="3289609" y="210014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{17E7488D-8FAC-4B9F-AE20-07E4B1A4FD26}</a:tableStyleId>
              </a:tblPr>
              <a:tblGrid>
                <a:gridCol w="2369625"/>
                <a:gridCol w="1472925"/>
                <a:gridCol w="18678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Sensitivity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Value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0" lang="en-US" sz="1800"/>
                        <a:t>How far we can be off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Placement of sample chamber vs resolution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0.25 um/mm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0.8 mm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Placement of Sensor vs resolution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0.2 um/mm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mm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Power attenuation factor vs sample chamber depth 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1.04 e –4 /mm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~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Mechanical Further Detail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1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Microfluidics</a:t>
            </a:r>
            <a:endParaRPr/>
          </a:p>
        </p:txBody>
      </p:sp>
      <p:pic>
        <p:nvPicPr>
          <p:cNvPr descr="Diagram&#10;&#10;Description automatically generated" id="1299" name="Google Shape;1299;p1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9829" y="1789626"/>
            <a:ext cx="5758342" cy="33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12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Diagram&#10;&#10;Description automatically generated" id="1301" name="Google Shape;1301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872" y="1767374"/>
            <a:ext cx="5197813" cy="3323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1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Electronics Further Detail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14"/>
          <p:cNvSpPr/>
          <p:nvPr/>
        </p:nvSpPr>
        <p:spPr>
          <a:xfrm>
            <a:off x="1960755" y="270471"/>
            <a:ext cx="1821365" cy="4376853"/>
          </a:xfrm>
          <a:prstGeom prst="rect">
            <a:avLst/>
          </a:prstGeom>
          <a:noFill/>
          <a:ln cap="flat" cmpd="sng" w="2857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3" name="Google Shape;1313;p114"/>
          <p:cNvSpPr/>
          <p:nvPr/>
        </p:nvSpPr>
        <p:spPr>
          <a:xfrm>
            <a:off x="3539337" y="324227"/>
            <a:ext cx="175993" cy="184908"/>
          </a:xfrm>
          <a:prstGeom prst="ellipse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4" name="Google Shape;1314;p114"/>
          <p:cNvSpPr/>
          <p:nvPr/>
        </p:nvSpPr>
        <p:spPr>
          <a:xfrm>
            <a:off x="3539337" y="593715"/>
            <a:ext cx="175993" cy="184908"/>
          </a:xfrm>
          <a:prstGeom prst="ellipse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5" name="Google Shape;1315;p114"/>
          <p:cNvSpPr/>
          <p:nvPr/>
        </p:nvSpPr>
        <p:spPr>
          <a:xfrm>
            <a:off x="3539336" y="863202"/>
            <a:ext cx="175993" cy="184908"/>
          </a:xfrm>
          <a:prstGeom prst="ellipse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6" name="Google Shape;1316;p114"/>
          <p:cNvSpPr/>
          <p:nvPr/>
        </p:nvSpPr>
        <p:spPr>
          <a:xfrm>
            <a:off x="3539336" y="1132690"/>
            <a:ext cx="175993" cy="184908"/>
          </a:xfrm>
          <a:prstGeom prst="ellipse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7" name="Google Shape;1317;p114"/>
          <p:cNvSpPr/>
          <p:nvPr/>
        </p:nvSpPr>
        <p:spPr>
          <a:xfrm>
            <a:off x="3539336" y="2322153"/>
            <a:ext cx="175993" cy="184908"/>
          </a:xfrm>
          <a:prstGeom prst="ellipse">
            <a:avLst/>
          </a:prstGeom>
          <a:noFill/>
          <a:ln cap="flat" cmpd="sng" w="28575">
            <a:solidFill>
              <a:srgbClr val="E410C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8" name="Google Shape;1318;p114"/>
          <p:cNvSpPr/>
          <p:nvPr/>
        </p:nvSpPr>
        <p:spPr>
          <a:xfrm>
            <a:off x="3539335" y="2600933"/>
            <a:ext cx="175993" cy="184908"/>
          </a:xfrm>
          <a:prstGeom prst="ellipse">
            <a:avLst/>
          </a:prstGeom>
          <a:noFill/>
          <a:ln cap="flat" cmpd="sng" w="28575">
            <a:solidFill>
              <a:srgbClr val="E410C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9" name="Google Shape;1319;p114"/>
          <p:cNvSpPr/>
          <p:nvPr/>
        </p:nvSpPr>
        <p:spPr>
          <a:xfrm>
            <a:off x="3539335" y="2879713"/>
            <a:ext cx="175993" cy="184908"/>
          </a:xfrm>
          <a:prstGeom prst="ellipse">
            <a:avLst/>
          </a:prstGeom>
          <a:noFill/>
          <a:ln cap="flat" cmpd="sng" w="28575">
            <a:solidFill>
              <a:srgbClr val="E410C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0" name="Google Shape;1320;p114"/>
          <p:cNvSpPr/>
          <p:nvPr/>
        </p:nvSpPr>
        <p:spPr>
          <a:xfrm>
            <a:off x="3539335" y="3158493"/>
            <a:ext cx="175993" cy="184908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21" name="Google Shape;1321;p114"/>
          <p:cNvCxnSpPr/>
          <p:nvPr/>
        </p:nvCxnSpPr>
        <p:spPr>
          <a:xfrm flipH="1" rot="10800000">
            <a:off x="3720192" y="1192306"/>
            <a:ext cx="5735717" cy="18347"/>
          </a:xfrm>
          <a:prstGeom prst="straightConnector1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2" name="Google Shape;1322;p114"/>
          <p:cNvCxnSpPr/>
          <p:nvPr/>
        </p:nvCxnSpPr>
        <p:spPr>
          <a:xfrm flipH="1" rot="10800000">
            <a:off x="3720191" y="947378"/>
            <a:ext cx="7063949" cy="9568"/>
          </a:xfrm>
          <a:prstGeom prst="straightConnector1">
            <a:avLst/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3" name="Google Shape;1323;p114"/>
          <p:cNvCxnSpPr/>
          <p:nvPr/>
        </p:nvCxnSpPr>
        <p:spPr>
          <a:xfrm>
            <a:off x="3720192" y="672512"/>
            <a:ext cx="7630623" cy="2722"/>
          </a:xfrm>
          <a:prstGeom prst="straightConnector1">
            <a:avLst/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4" name="Google Shape;1324;p114"/>
          <p:cNvCxnSpPr/>
          <p:nvPr/>
        </p:nvCxnSpPr>
        <p:spPr>
          <a:xfrm>
            <a:off x="3720191" y="400369"/>
            <a:ext cx="8159104" cy="8867"/>
          </a:xfrm>
          <a:prstGeom prst="straightConnector1">
            <a:avLst/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5" name="Google Shape;1325;p114"/>
          <p:cNvCxnSpPr/>
          <p:nvPr/>
        </p:nvCxnSpPr>
        <p:spPr>
          <a:xfrm flipH="1" rot="10800000">
            <a:off x="3720190" y="3219769"/>
            <a:ext cx="8180614" cy="24492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6" name="Google Shape;1326;p114"/>
          <p:cNvCxnSpPr/>
          <p:nvPr/>
        </p:nvCxnSpPr>
        <p:spPr>
          <a:xfrm>
            <a:off x="9664640" y="1193175"/>
            <a:ext cx="75798" cy="140304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7" name="Google Shape;1327;p114"/>
          <p:cNvCxnSpPr/>
          <p:nvPr/>
        </p:nvCxnSpPr>
        <p:spPr>
          <a:xfrm>
            <a:off x="10228075" y="1060125"/>
            <a:ext cx="40521" cy="165001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8" name="Google Shape;1328;p114"/>
          <p:cNvCxnSpPr/>
          <p:nvPr/>
        </p:nvCxnSpPr>
        <p:spPr>
          <a:xfrm flipH="1">
            <a:off x="9748501" y="1068190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9" name="Google Shape;1329;p114"/>
          <p:cNvCxnSpPr/>
          <p:nvPr/>
        </p:nvCxnSpPr>
        <p:spPr>
          <a:xfrm flipH="1">
            <a:off x="9937992" y="1064158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0" name="Google Shape;1330;p114"/>
          <p:cNvCxnSpPr/>
          <p:nvPr/>
        </p:nvCxnSpPr>
        <p:spPr>
          <a:xfrm flipH="1">
            <a:off x="10123452" y="1060126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p114"/>
          <p:cNvCxnSpPr/>
          <p:nvPr/>
        </p:nvCxnSpPr>
        <p:spPr>
          <a:xfrm>
            <a:off x="10027498" y="1064157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2" name="Google Shape;1332;p114"/>
          <p:cNvCxnSpPr/>
          <p:nvPr/>
        </p:nvCxnSpPr>
        <p:spPr>
          <a:xfrm>
            <a:off x="9838005" y="1068190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3" name="Google Shape;1333;p114"/>
          <p:cNvCxnSpPr/>
          <p:nvPr/>
        </p:nvCxnSpPr>
        <p:spPr>
          <a:xfrm flipH="1">
            <a:off x="9444498" y="1197485"/>
            <a:ext cx="242208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p114"/>
          <p:cNvCxnSpPr/>
          <p:nvPr/>
        </p:nvCxnSpPr>
        <p:spPr>
          <a:xfrm flipH="1">
            <a:off x="10253464" y="1211092"/>
            <a:ext cx="549466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5" name="Google Shape;1335;p114"/>
          <p:cNvCxnSpPr/>
          <p:nvPr/>
        </p:nvCxnSpPr>
        <p:spPr>
          <a:xfrm>
            <a:off x="9678247" y="1683032"/>
            <a:ext cx="75798" cy="140304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6" name="Google Shape;1336;p114"/>
          <p:cNvCxnSpPr/>
          <p:nvPr/>
        </p:nvCxnSpPr>
        <p:spPr>
          <a:xfrm>
            <a:off x="10241682" y="1549982"/>
            <a:ext cx="40521" cy="165001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7" name="Google Shape;1337;p114"/>
          <p:cNvCxnSpPr/>
          <p:nvPr/>
        </p:nvCxnSpPr>
        <p:spPr>
          <a:xfrm flipH="1">
            <a:off x="9762108" y="1558047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8" name="Google Shape;1338;p114"/>
          <p:cNvCxnSpPr/>
          <p:nvPr/>
        </p:nvCxnSpPr>
        <p:spPr>
          <a:xfrm flipH="1">
            <a:off x="9951599" y="1554015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p114"/>
          <p:cNvCxnSpPr/>
          <p:nvPr/>
        </p:nvCxnSpPr>
        <p:spPr>
          <a:xfrm flipH="1">
            <a:off x="10137059" y="1549983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0" name="Google Shape;1340;p114"/>
          <p:cNvCxnSpPr/>
          <p:nvPr/>
        </p:nvCxnSpPr>
        <p:spPr>
          <a:xfrm>
            <a:off x="10041105" y="1554014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1" name="Google Shape;1341;p114"/>
          <p:cNvCxnSpPr/>
          <p:nvPr/>
        </p:nvCxnSpPr>
        <p:spPr>
          <a:xfrm>
            <a:off x="9851612" y="1558047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2" name="Google Shape;1342;p114"/>
          <p:cNvCxnSpPr/>
          <p:nvPr/>
        </p:nvCxnSpPr>
        <p:spPr>
          <a:xfrm flipH="1">
            <a:off x="9458105" y="1687342"/>
            <a:ext cx="242208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3" name="Google Shape;1343;p114"/>
          <p:cNvCxnSpPr/>
          <p:nvPr/>
        </p:nvCxnSpPr>
        <p:spPr>
          <a:xfrm flipH="1">
            <a:off x="10260926" y="1719384"/>
            <a:ext cx="451143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4" name="Google Shape;1344;p114"/>
          <p:cNvCxnSpPr/>
          <p:nvPr/>
        </p:nvCxnSpPr>
        <p:spPr>
          <a:xfrm>
            <a:off x="9691854" y="2159282"/>
            <a:ext cx="75798" cy="140304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5" name="Google Shape;1345;p114"/>
          <p:cNvCxnSpPr/>
          <p:nvPr/>
        </p:nvCxnSpPr>
        <p:spPr>
          <a:xfrm>
            <a:off x="10255289" y="2026232"/>
            <a:ext cx="40521" cy="165001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6" name="Google Shape;1346;p114"/>
          <p:cNvCxnSpPr/>
          <p:nvPr/>
        </p:nvCxnSpPr>
        <p:spPr>
          <a:xfrm flipH="1">
            <a:off x="9775715" y="2034297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7" name="Google Shape;1347;p114"/>
          <p:cNvCxnSpPr/>
          <p:nvPr/>
        </p:nvCxnSpPr>
        <p:spPr>
          <a:xfrm flipH="1">
            <a:off x="9965206" y="2030265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8" name="Google Shape;1348;p114"/>
          <p:cNvCxnSpPr/>
          <p:nvPr/>
        </p:nvCxnSpPr>
        <p:spPr>
          <a:xfrm flipH="1">
            <a:off x="10150666" y="2026233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9" name="Google Shape;1349;p114"/>
          <p:cNvCxnSpPr/>
          <p:nvPr/>
        </p:nvCxnSpPr>
        <p:spPr>
          <a:xfrm>
            <a:off x="10054712" y="2030264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0" name="Google Shape;1350;p114"/>
          <p:cNvCxnSpPr/>
          <p:nvPr/>
        </p:nvCxnSpPr>
        <p:spPr>
          <a:xfrm>
            <a:off x="9865219" y="2034297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1" name="Google Shape;1351;p114"/>
          <p:cNvCxnSpPr/>
          <p:nvPr/>
        </p:nvCxnSpPr>
        <p:spPr>
          <a:xfrm flipH="1">
            <a:off x="9434842" y="2163592"/>
            <a:ext cx="285223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2" name="Google Shape;1352;p114"/>
          <p:cNvCxnSpPr/>
          <p:nvPr/>
        </p:nvCxnSpPr>
        <p:spPr>
          <a:xfrm>
            <a:off x="11876358" y="399714"/>
            <a:ext cx="1405" cy="203501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53" name="Google Shape;1353;p114"/>
          <p:cNvSpPr/>
          <p:nvPr/>
        </p:nvSpPr>
        <p:spPr>
          <a:xfrm>
            <a:off x="11742963" y="2422391"/>
            <a:ext cx="272142" cy="476250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54" name="Google Shape;1354;p114"/>
          <p:cNvCxnSpPr/>
          <p:nvPr/>
        </p:nvCxnSpPr>
        <p:spPr>
          <a:xfrm>
            <a:off x="11666763" y="2441441"/>
            <a:ext cx="438150" cy="478972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p114"/>
          <p:cNvCxnSpPr/>
          <p:nvPr/>
        </p:nvCxnSpPr>
        <p:spPr>
          <a:xfrm>
            <a:off x="12095388" y="2897280"/>
            <a:ext cx="2722" cy="166008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56" name="Google Shape;1356;p114"/>
          <p:cNvCxnSpPr/>
          <p:nvPr/>
        </p:nvCxnSpPr>
        <p:spPr>
          <a:xfrm>
            <a:off x="11877674" y="2897280"/>
            <a:ext cx="2722" cy="315688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57" name="Google Shape;1357;p114"/>
          <p:cNvSpPr/>
          <p:nvPr/>
        </p:nvSpPr>
        <p:spPr>
          <a:xfrm>
            <a:off x="11212284" y="2422390"/>
            <a:ext cx="272142" cy="476250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58" name="Google Shape;1358;p114"/>
          <p:cNvCxnSpPr/>
          <p:nvPr/>
        </p:nvCxnSpPr>
        <p:spPr>
          <a:xfrm>
            <a:off x="11136084" y="2441440"/>
            <a:ext cx="438150" cy="478972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9" name="Google Shape;1359;p114"/>
          <p:cNvCxnSpPr/>
          <p:nvPr/>
        </p:nvCxnSpPr>
        <p:spPr>
          <a:xfrm>
            <a:off x="11564709" y="2897279"/>
            <a:ext cx="2722" cy="166008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60" name="Google Shape;1360;p114"/>
          <p:cNvCxnSpPr/>
          <p:nvPr/>
        </p:nvCxnSpPr>
        <p:spPr>
          <a:xfrm>
            <a:off x="11346995" y="2897279"/>
            <a:ext cx="2722" cy="315688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61" name="Google Shape;1361;p114"/>
          <p:cNvSpPr/>
          <p:nvPr/>
        </p:nvSpPr>
        <p:spPr>
          <a:xfrm>
            <a:off x="10654391" y="2422391"/>
            <a:ext cx="272142" cy="476250"/>
          </a:xfrm>
          <a:prstGeom prst="rect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62" name="Google Shape;1362;p114"/>
          <p:cNvCxnSpPr/>
          <p:nvPr/>
        </p:nvCxnSpPr>
        <p:spPr>
          <a:xfrm>
            <a:off x="10578191" y="2441441"/>
            <a:ext cx="438150" cy="478972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3" name="Google Shape;1363;p114"/>
          <p:cNvCxnSpPr/>
          <p:nvPr/>
        </p:nvCxnSpPr>
        <p:spPr>
          <a:xfrm>
            <a:off x="11006816" y="2897280"/>
            <a:ext cx="2722" cy="166008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364" name="Google Shape;1364;p114"/>
          <p:cNvCxnSpPr/>
          <p:nvPr/>
        </p:nvCxnSpPr>
        <p:spPr>
          <a:xfrm>
            <a:off x="10789102" y="2897280"/>
            <a:ext cx="2722" cy="315688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5" name="Google Shape;1365;p114"/>
          <p:cNvCxnSpPr/>
          <p:nvPr/>
        </p:nvCxnSpPr>
        <p:spPr>
          <a:xfrm>
            <a:off x="11354018" y="670100"/>
            <a:ext cx="1405" cy="1764628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6" name="Google Shape;1366;p114"/>
          <p:cNvCxnSpPr/>
          <p:nvPr/>
        </p:nvCxnSpPr>
        <p:spPr>
          <a:xfrm>
            <a:off x="10788664" y="952778"/>
            <a:ext cx="1405" cy="145737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7" name="Google Shape;1367;p114"/>
          <p:cNvCxnSpPr/>
          <p:nvPr/>
        </p:nvCxnSpPr>
        <p:spPr>
          <a:xfrm flipH="1">
            <a:off x="10273216" y="2167980"/>
            <a:ext cx="451143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8" name="Google Shape;1368;p114"/>
          <p:cNvCxnSpPr/>
          <p:nvPr/>
        </p:nvCxnSpPr>
        <p:spPr>
          <a:xfrm flipH="1">
            <a:off x="10850861" y="1719383"/>
            <a:ext cx="500303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9" name="Google Shape;1369;p114"/>
          <p:cNvCxnSpPr/>
          <p:nvPr/>
        </p:nvCxnSpPr>
        <p:spPr>
          <a:xfrm flipH="1">
            <a:off x="10850861" y="2167981"/>
            <a:ext cx="451143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0" name="Google Shape;1370;p114"/>
          <p:cNvCxnSpPr/>
          <p:nvPr/>
        </p:nvCxnSpPr>
        <p:spPr>
          <a:xfrm flipH="1">
            <a:off x="11422361" y="2161835"/>
            <a:ext cx="451143" cy="27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1" name="Google Shape;1371;p114"/>
          <p:cNvSpPr/>
          <p:nvPr/>
        </p:nvSpPr>
        <p:spPr>
          <a:xfrm>
            <a:off x="3539335" y="2073984"/>
            <a:ext cx="175993" cy="184908"/>
          </a:xfrm>
          <a:prstGeom prst="ellipse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72" name="Google Shape;1372;p114"/>
          <p:cNvCxnSpPr/>
          <p:nvPr/>
        </p:nvCxnSpPr>
        <p:spPr>
          <a:xfrm>
            <a:off x="5317995" y="5070002"/>
            <a:ext cx="1509" cy="431549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p114"/>
          <p:cNvCxnSpPr/>
          <p:nvPr/>
        </p:nvCxnSpPr>
        <p:spPr>
          <a:xfrm rot="10800000">
            <a:off x="5503495" y="5434899"/>
            <a:ext cx="0" cy="136085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p114"/>
          <p:cNvCxnSpPr/>
          <p:nvPr/>
        </p:nvCxnSpPr>
        <p:spPr>
          <a:xfrm flipH="1">
            <a:off x="5035733" y="5291153"/>
            <a:ext cx="285223" cy="2722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5" name="Google Shape;1375;p114"/>
          <p:cNvCxnSpPr/>
          <p:nvPr/>
        </p:nvCxnSpPr>
        <p:spPr>
          <a:xfrm flipH="1">
            <a:off x="5503495" y="5543358"/>
            <a:ext cx="583616" cy="703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6" name="Google Shape;1376;p114"/>
          <p:cNvCxnSpPr/>
          <p:nvPr/>
        </p:nvCxnSpPr>
        <p:spPr>
          <a:xfrm>
            <a:off x="6063365" y="5534958"/>
            <a:ext cx="75798" cy="140304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7" name="Google Shape;1377;p114"/>
          <p:cNvCxnSpPr/>
          <p:nvPr/>
        </p:nvCxnSpPr>
        <p:spPr>
          <a:xfrm>
            <a:off x="6626800" y="5401908"/>
            <a:ext cx="40521" cy="165001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8" name="Google Shape;1378;p114"/>
          <p:cNvCxnSpPr/>
          <p:nvPr/>
        </p:nvCxnSpPr>
        <p:spPr>
          <a:xfrm flipH="1">
            <a:off x="6147226" y="5409973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9" name="Google Shape;1379;p114"/>
          <p:cNvCxnSpPr/>
          <p:nvPr/>
        </p:nvCxnSpPr>
        <p:spPr>
          <a:xfrm flipH="1">
            <a:off x="6336717" y="5405941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0" name="Google Shape;1380;p114"/>
          <p:cNvCxnSpPr/>
          <p:nvPr/>
        </p:nvCxnSpPr>
        <p:spPr>
          <a:xfrm flipH="1">
            <a:off x="6522177" y="5401909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1" name="Google Shape;1381;p114"/>
          <p:cNvCxnSpPr/>
          <p:nvPr/>
        </p:nvCxnSpPr>
        <p:spPr>
          <a:xfrm>
            <a:off x="6426223" y="5405940"/>
            <a:ext cx="95955" cy="253193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2" name="Google Shape;1382;p114"/>
          <p:cNvCxnSpPr/>
          <p:nvPr/>
        </p:nvCxnSpPr>
        <p:spPr>
          <a:xfrm>
            <a:off x="6236730" y="5409973"/>
            <a:ext cx="95955" cy="253193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3" name="Google Shape;1383;p114"/>
          <p:cNvCxnSpPr/>
          <p:nvPr/>
        </p:nvCxnSpPr>
        <p:spPr>
          <a:xfrm flipH="1">
            <a:off x="6658888" y="5556223"/>
            <a:ext cx="500217" cy="84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84" name="Google Shape;1384;p114"/>
          <p:cNvSpPr/>
          <p:nvPr/>
        </p:nvSpPr>
        <p:spPr>
          <a:xfrm>
            <a:off x="7158831" y="5330572"/>
            <a:ext cx="445128" cy="445128"/>
          </a:xfrm>
          <a:prstGeom prst="ellipse">
            <a:avLst/>
          </a:prstGeom>
          <a:noFill/>
          <a:ln cap="flat" cmpd="sng" w="2857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5" name="Google Shape;1385;p114"/>
          <p:cNvSpPr txBox="1"/>
          <p:nvPr/>
        </p:nvSpPr>
        <p:spPr>
          <a:xfrm>
            <a:off x="7158829" y="5368295"/>
            <a:ext cx="4903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 -</a:t>
            </a:r>
            <a:endParaRPr/>
          </a:p>
        </p:txBody>
      </p:sp>
      <p:cxnSp>
        <p:nvCxnSpPr>
          <p:cNvPr id="1386" name="Google Shape;1386;p114"/>
          <p:cNvCxnSpPr/>
          <p:nvPr/>
        </p:nvCxnSpPr>
        <p:spPr>
          <a:xfrm rot="10800000">
            <a:off x="7600563" y="5550389"/>
            <a:ext cx="575038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7" name="Google Shape;1387;p114"/>
          <p:cNvCxnSpPr/>
          <p:nvPr/>
        </p:nvCxnSpPr>
        <p:spPr>
          <a:xfrm>
            <a:off x="8182770" y="4991850"/>
            <a:ext cx="3138" cy="858796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88" name="Google Shape;1388;p114"/>
          <p:cNvSpPr/>
          <p:nvPr/>
        </p:nvSpPr>
        <p:spPr>
          <a:xfrm>
            <a:off x="8031907" y="5851659"/>
            <a:ext cx="309326" cy="241425"/>
          </a:xfrm>
          <a:prstGeom prst="flowChartMerge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89" name="Google Shape;1389;p114"/>
          <p:cNvCxnSpPr/>
          <p:nvPr/>
        </p:nvCxnSpPr>
        <p:spPr>
          <a:xfrm flipH="1">
            <a:off x="5529938" y="5003163"/>
            <a:ext cx="2655970" cy="3231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0" name="Google Shape;1390;p114"/>
          <p:cNvCxnSpPr/>
          <p:nvPr/>
        </p:nvCxnSpPr>
        <p:spPr>
          <a:xfrm flipH="1">
            <a:off x="4569529" y="5298723"/>
            <a:ext cx="531654" cy="978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1" name="Google Shape;1391;p114"/>
          <p:cNvCxnSpPr/>
          <p:nvPr/>
        </p:nvCxnSpPr>
        <p:spPr>
          <a:xfrm>
            <a:off x="3963589" y="5283943"/>
            <a:ext cx="75798" cy="140304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2" name="Google Shape;1392;p114"/>
          <p:cNvCxnSpPr/>
          <p:nvPr/>
        </p:nvCxnSpPr>
        <p:spPr>
          <a:xfrm>
            <a:off x="4527023" y="5150893"/>
            <a:ext cx="40521" cy="165001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3" name="Google Shape;1393;p114"/>
          <p:cNvCxnSpPr/>
          <p:nvPr/>
        </p:nvCxnSpPr>
        <p:spPr>
          <a:xfrm flipH="1">
            <a:off x="4047449" y="5158958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4" name="Google Shape;1394;p114"/>
          <p:cNvCxnSpPr/>
          <p:nvPr/>
        </p:nvCxnSpPr>
        <p:spPr>
          <a:xfrm flipH="1">
            <a:off x="4236940" y="5154926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5" name="Google Shape;1395;p114"/>
          <p:cNvCxnSpPr/>
          <p:nvPr/>
        </p:nvCxnSpPr>
        <p:spPr>
          <a:xfrm flipH="1">
            <a:off x="4422400" y="5150894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p114"/>
          <p:cNvCxnSpPr/>
          <p:nvPr/>
        </p:nvCxnSpPr>
        <p:spPr>
          <a:xfrm>
            <a:off x="4326447" y="5154925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p114"/>
          <p:cNvCxnSpPr/>
          <p:nvPr/>
        </p:nvCxnSpPr>
        <p:spPr>
          <a:xfrm>
            <a:off x="4136953" y="5158958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8" name="Google Shape;1398;p114"/>
          <p:cNvCxnSpPr/>
          <p:nvPr/>
        </p:nvCxnSpPr>
        <p:spPr>
          <a:xfrm rot="10800000">
            <a:off x="3730202" y="2393360"/>
            <a:ext cx="1766294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9" name="Google Shape;1399;p114"/>
          <p:cNvCxnSpPr/>
          <p:nvPr/>
        </p:nvCxnSpPr>
        <p:spPr>
          <a:xfrm>
            <a:off x="5508519" y="3333010"/>
            <a:ext cx="2722" cy="315688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0" name="Google Shape;1400;p114"/>
          <p:cNvCxnSpPr/>
          <p:nvPr/>
        </p:nvCxnSpPr>
        <p:spPr>
          <a:xfrm rot="10800000">
            <a:off x="3715328" y="2693387"/>
            <a:ext cx="1043035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1" name="Google Shape;1401;p114"/>
          <p:cNvCxnSpPr/>
          <p:nvPr/>
        </p:nvCxnSpPr>
        <p:spPr>
          <a:xfrm rot="10800000">
            <a:off x="3715328" y="2972167"/>
            <a:ext cx="262993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2" name="Google Shape;1402;p114"/>
          <p:cNvCxnSpPr/>
          <p:nvPr/>
        </p:nvCxnSpPr>
        <p:spPr>
          <a:xfrm>
            <a:off x="3978321" y="3319943"/>
            <a:ext cx="0" cy="199528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3" name="Google Shape;1403;p114"/>
          <p:cNvCxnSpPr/>
          <p:nvPr/>
        </p:nvCxnSpPr>
        <p:spPr>
          <a:xfrm>
            <a:off x="4758363" y="3319943"/>
            <a:ext cx="1527" cy="1132229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4" name="Google Shape;1404;p114"/>
          <p:cNvCxnSpPr/>
          <p:nvPr/>
        </p:nvCxnSpPr>
        <p:spPr>
          <a:xfrm>
            <a:off x="3980361" y="2975099"/>
            <a:ext cx="2722" cy="213316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5" name="Google Shape;1405;p114"/>
          <p:cNvCxnSpPr/>
          <p:nvPr/>
        </p:nvCxnSpPr>
        <p:spPr>
          <a:xfrm>
            <a:off x="4758363" y="2692717"/>
            <a:ext cx="0" cy="473608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p114"/>
          <p:cNvCxnSpPr/>
          <p:nvPr/>
        </p:nvCxnSpPr>
        <p:spPr>
          <a:xfrm>
            <a:off x="5508977" y="2389470"/>
            <a:ext cx="0" cy="798922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7" name="Google Shape;1407;p114"/>
          <p:cNvSpPr/>
          <p:nvPr/>
        </p:nvSpPr>
        <p:spPr>
          <a:xfrm>
            <a:off x="1990033" y="2675373"/>
            <a:ext cx="313367" cy="29888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8" name="Google Shape;1408;p114"/>
          <p:cNvSpPr/>
          <p:nvPr/>
        </p:nvSpPr>
        <p:spPr>
          <a:xfrm>
            <a:off x="1988471" y="2972167"/>
            <a:ext cx="313367" cy="298886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9" name="Google Shape;1409;p114"/>
          <p:cNvSpPr txBox="1"/>
          <p:nvPr/>
        </p:nvSpPr>
        <p:spPr>
          <a:xfrm>
            <a:off x="1989878" y="2637896"/>
            <a:ext cx="3396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 </a:t>
            </a:r>
            <a:endParaRPr/>
          </a:p>
        </p:txBody>
      </p:sp>
      <p:sp>
        <p:nvSpPr>
          <p:cNvPr id="1410" name="Google Shape;1410;p114"/>
          <p:cNvSpPr txBox="1"/>
          <p:nvPr/>
        </p:nvSpPr>
        <p:spPr>
          <a:xfrm>
            <a:off x="2026665" y="2922686"/>
            <a:ext cx="4903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endParaRPr/>
          </a:p>
        </p:txBody>
      </p:sp>
      <p:cxnSp>
        <p:nvCxnSpPr>
          <p:cNvPr id="1411" name="Google Shape;1411;p114"/>
          <p:cNvCxnSpPr/>
          <p:nvPr/>
        </p:nvCxnSpPr>
        <p:spPr>
          <a:xfrm rot="10800000">
            <a:off x="1233996" y="3107184"/>
            <a:ext cx="726758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2" name="Google Shape;1412;p114"/>
          <p:cNvSpPr/>
          <p:nvPr/>
        </p:nvSpPr>
        <p:spPr>
          <a:xfrm>
            <a:off x="1983171" y="3690378"/>
            <a:ext cx="306648" cy="563899"/>
          </a:xfrm>
          <a:prstGeom prst="rect">
            <a:avLst/>
          </a:prstGeom>
          <a:noFill/>
          <a:ln cap="flat" cmpd="sng" w="28575">
            <a:solidFill>
              <a:srgbClr val="F192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13" name="Google Shape;1413;p114"/>
          <p:cNvCxnSpPr/>
          <p:nvPr/>
        </p:nvCxnSpPr>
        <p:spPr>
          <a:xfrm rot="10800000">
            <a:off x="1305232" y="3969723"/>
            <a:ext cx="655522" cy="0"/>
          </a:xfrm>
          <a:prstGeom prst="straightConnector1">
            <a:avLst/>
          </a:prstGeom>
          <a:noFill/>
          <a:ln cap="flat" cmpd="sng" w="76200">
            <a:solidFill>
              <a:srgbClr val="FFC9B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4" name="Google Shape;1414;p114"/>
          <p:cNvSpPr/>
          <p:nvPr/>
        </p:nvSpPr>
        <p:spPr>
          <a:xfrm>
            <a:off x="817413" y="3735412"/>
            <a:ext cx="478801" cy="483709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5" name="Google Shape;1415;p114"/>
          <p:cNvSpPr/>
          <p:nvPr/>
        </p:nvSpPr>
        <p:spPr>
          <a:xfrm>
            <a:off x="935748" y="3849021"/>
            <a:ext cx="254016" cy="257253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6" name="Google Shape;1416;p114"/>
          <p:cNvSpPr/>
          <p:nvPr/>
        </p:nvSpPr>
        <p:spPr>
          <a:xfrm>
            <a:off x="1153388" y="3779179"/>
            <a:ext cx="102216" cy="99633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7" name="Google Shape;1417;p114"/>
          <p:cNvSpPr txBox="1"/>
          <p:nvPr/>
        </p:nvSpPr>
        <p:spPr>
          <a:xfrm>
            <a:off x="5941140" y="5634729"/>
            <a:ext cx="8963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Resistive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Heater</a:t>
            </a:r>
            <a:endParaRPr/>
          </a:p>
        </p:txBody>
      </p:sp>
      <p:sp>
        <p:nvSpPr>
          <p:cNvPr id="1418" name="Google Shape;1418;p114"/>
          <p:cNvSpPr txBox="1"/>
          <p:nvPr/>
        </p:nvSpPr>
        <p:spPr>
          <a:xfrm>
            <a:off x="4835837" y="5003163"/>
            <a:ext cx="3417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/>
          </a:p>
        </p:txBody>
      </p:sp>
      <p:sp>
        <p:nvSpPr>
          <p:cNvPr id="1419" name="Google Shape;1419;p114"/>
          <p:cNvSpPr txBox="1"/>
          <p:nvPr/>
        </p:nvSpPr>
        <p:spPr>
          <a:xfrm>
            <a:off x="5456890" y="4707833"/>
            <a:ext cx="2808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/>
          </a:p>
        </p:txBody>
      </p:sp>
      <p:sp>
        <p:nvSpPr>
          <p:cNvPr id="1420" name="Google Shape;1420;p114"/>
          <p:cNvSpPr txBox="1"/>
          <p:nvPr/>
        </p:nvSpPr>
        <p:spPr>
          <a:xfrm>
            <a:off x="5444902" y="5543860"/>
            <a:ext cx="3177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/>
          </a:p>
        </p:txBody>
      </p:sp>
      <p:sp>
        <p:nvSpPr>
          <p:cNvPr id="1421" name="Google Shape;1421;p114"/>
          <p:cNvSpPr txBox="1"/>
          <p:nvPr/>
        </p:nvSpPr>
        <p:spPr>
          <a:xfrm>
            <a:off x="3588347" y="5398032"/>
            <a:ext cx="14473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389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R_t</a:t>
            </a:r>
            <a:endParaRPr sz="1400">
              <a:solidFill>
                <a:srgbClr val="93895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3895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Fixed Resistor</a:t>
            </a:r>
            <a:endParaRPr/>
          </a:p>
        </p:txBody>
      </p:sp>
      <p:sp>
        <p:nvSpPr>
          <p:cNvPr id="1422" name="Google Shape;1422;p114"/>
          <p:cNvSpPr txBox="1"/>
          <p:nvPr/>
        </p:nvSpPr>
        <p:spPr>
          <a:xfrm>
            <a:off x="6718060" y="5797572"/>
            <a:ext cx="137183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 Supply</a:t>
            </a:r>
            <a:endParaRPr/>
          </a:p>
        </p:txBody>
      </p:sp>
      <p:sp>
        <p:nvSpPr>
          <p:cNvPr id="1423" name="Google Shape;1423;p114"/>
          <p:cNvSpPr txBox="1"/>
          <p:nvPr/>
        </p:nvSpPr>
        <p:spPr>
          <a:xfrm>
            <a:off x="8290399" y="5807676"/>
            <a:ext cx="8547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Ground</a:t>
            </a:r>
            <a:endParaRPr/>
          </a:p>
        </p:txBody>
      </p:sp>
      <p:sp>
        <p:nvSpPr>
          <p:cNvPr id="1424" name="Google Shape;1424;p114"/>
          <p:cNvSpPr txBox="1"/>
          <p:nvPr/>
        </p:nvSpPr>
        <p:spPr>
          <a:xfrm>
            <a:off x="5038879" y="5770494"/>
            <a:ext cx="83803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Mosfet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5" name="Google Shape;1425;p114"/>
          <p:cNvSpPr txBox="1"/>
          <p:nvPr/>
        </p:nvSpPr>
        <p:spPr>
          <a:xfrm>
            <a:off x="2720732" y="1072471"/>
            <a:ext cx="8547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030A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Ground</a:t>
            </a:r>
            <a:endParaRPr/>
          </a:p>
        </p:txBody>
      </p:sp>
      <p:sp>
        <p:nvSpPr>
          <p:cNvPr id="1426" name="Google Shape;1426;p114"/>
          <p:cNvSpPr txBox="1"/>
          <p:nvPr/>
        </p:nvSpPr>
        <p:spPr>
          <a:xfrm>
            <a:off x="2423539" y="531064"/>
            <a:ext cx="11913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Analog Pins</a:t>
            </a:r>
            <a:endParaRPr/>
          </a:p>
        </p:txBody>
      </p:sp>
      <p:sp>
        <p:nvSpPr>
          <p:cNvPr id="1427" name="Google Shape;1427;p114"/>
          <p:cNvSpPr txBox="1"/>
          <p:nvPr/>
        </p:nvSpPr>
        <p:spPr>
          <a:xfrm>
            <a:off x="2603076" y="2527759"/>
            <a:ext cx="10118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E410C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GPIO Pins</a:t>
            </a:r>
            <a:endParaRPr/>
          </a:p>
        </p:txBody>
      </p:sp>
      <p:sp>
        <p:nvSpPr>
          <p:cNvPr id="1428" name="Google Shape;1428;p114"/>
          <p:cNvSpPr txBox="1"/>
          <p:nvPr/>
        </p:nvSpPr>
        <p:spPr>
          <a:xfrm>
            <a:off x="3035512" y="3122101"/>
            <a:ext cx="55976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3.3V</a:t>
            </a:r>
            <a:endParaRPr/>
          </a:p>
        </p:txBody>
      </p:sp>
      <p:sp>
        <p:nvSpPr>
          <p:cNvPr id="1429" name="Google Shape;1429;p114"/>
          <p:cNvSpPr txBox="1"/>
          <p:nvPr/>
        </p:nvSpPr>
        <p:spPr>
          <a:xfrm>
            <a:off x="686359" y="4184613"/>
            <a:ext cx="7537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</a:t>
            </a:r>
            <a:endParaRPr/>
          </a:p>
        </p:txBody>
      </p:sp>
      <p:sp>
        <p:nvSpPr>
          <p:cNvPr id="1430" name="Google Shape;1430;p114"/>
          <p:cNvSpPr txBox="1"/>
          <p:nvPr/>
        </p:nvSpPr>
        <p:spPr>
          <a:xfrm>
            <a:off x="10561185" y="3199398"/>
            <a:ext cx="155042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R_NTC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Resistor</a:t>
            </a:r>
            <a:endParaRPr/>
          </a:p>
        </p:txBody>
      </p:sp>
      <p:sp>
        <p:nvSpPr>
          <p:cNvPr id="1431" name="Google Shape;1431;p114"/>
          <p:cNvSpPr txBox="1"/>
          <p:nvPr/>
        </p:nvSpPr>
        <p:spPr>
          <a:xfrm>
            <a:off x="9376262" y="2238234"/>
            <a:ext cx="13147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R_s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Fixed Resistor</a:t>
            </a:r>
            <a:endParaRPr/>
          </a:p>
        </p:txBody>
      </p:sp>
      <p:sp>
        <p:nvSpPr>
          <p:cNvPr id="1432" name="Google Shape;1432;p114"/>
          <p:cNvSpPr/>
          <p:nvPr/>
        </p:nvSpPr>
        <p:spPr>
          <a:xfrm>
            <a:off x="831391" y="2756282"/>
            <a:ext cx="445128" cy="445128"/>
          </a:xfrm>
          <a:prstGeom prst="ellipse">
            <a:avLst/>
          </a:prstGeom>
          <a:noFill/>
          <a:ln cap="flat" cmpd="sng" w="2857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3" name="Google Shape;1433;p114"/>
          <p:cNvSpPr txBox="1"/>
          <p:nvPr/>
        </p:nvSpPr>
        <p:spPr>
          <a:xfrm>
            <a:off x="831389" y="2794005"/>
            <a:ext cx="4903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 -</a:t>
            </a:r>
            <a:endParaRPr/>
          </a:p>
        </p:txBody>
      </p:sp>
      <p:cxnSp>
        <p:nvCxnSpPr>
          <p:cNvPr id="1434" name="Google Shape;1434;p114"/>
          <p:cNvCxnSpPr/>
          <p:nvPr/>
        </p:nvCxnSpPr>
        <p:spPr>
          <a:xfrm rot="10800000">
            <a:off x="1233996" y="2835536"/>
            <a:ext cx="726758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5" name="Google Shape;1435;p114"/>
          <p:cNvSpPr txBox="1"/>
          <p:nvPr/>
        </p:nvSpPr>
        <p:spPr>
          <a:xfrm>
            <a:off x="2148792" y="4620980"/>
            <a:ext cx="148790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Microcontroller</a:t>
            </a:r>
            <a:endParaRPr/>
          </a:p>
        </p:txBody>
      </p:sp>
      <p:sp>
        <p:nvSpPr>
          <p:cNvPr id="1436" name="Google Shape;1436;p114"/>
          <p:cNvSpPr/>
          <p:nvPr/>
        </p:nvSpPr>
        <p:spPr>
          <a:xfrm rot="393215">
            <a:off x="5414122" y="3164997"/>
            <a:ext cx="184621" cy="186727"/>
          </a:xfrm>
          <a:prstGeom prst="arc">
            <a:avLst>
              <a:gd fmla="val 16200000" name="adj1"/>
              <a:gd fmla="val 4902184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7" name="Google Shape;1437;p114"/>
          <p:cNvSpPr/>
          <p:nvPr/>
        </p:nvSpPr>
        <p:spPr>
          <a:xfrm rot="393215">
            <a:off x="4668441" y="3157584"/>
            <a:ext cx="184621" cy="186727"/>
          </a:xfrm>
          <a:prstGeom prst="arc">
            <a:avLst>
              <a:gd fmla="val 16200000" name="adj1"/>
              <a:gd fmla="val 4902184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8" name="Google Shape;1438;p114"/>
          <p:cNvSpPr/>
          <p:nvPr/>
        </p:nvSpPr>
        <p:spPr>
          <a:xfrm rot="393215">
            <a:off x="3879983" y="3176218"/>
            <a:ext cx="182994" cy="168126"/>
          </a:xfrm>
          <a:prstGeom prst="arc">
            <a:avLst>
              <a:gd fmla="val 16200000" name="adj1"/>
              <a:gd fmla="val 4902184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9" name="Google Shape;1439;p114"/>
          <p:cNvSpPr/>
          <p:nvPr/>
        </p:nvSpPr>
        <p:spPr>
          <a:xfrm rot="-4920674">
            <a:off x="10700252" y="1646385"/>
            <a:ext cx="167343" cy="181357"/>
          </a:xfrm>
          <a:prstGeom prst="arc">
            <a:avLst>
              <a:gd fmla="val 16200000" name="adj1"/>
              <a:gd fmla="val 4902184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0" name="Google Shape;1440;p114"/>
          <p:cNvSpPr/>
          <p:nvPr/>
        </p:nvSpPr>
        <p:spPr>
          <a:xfrm rot="-4920674">
            <a:off x="10709738" y="2092738"/>
            <a:ext cx="167343" cy="181357"/>
          </a:xfrm>
          <a:prstGeom prst="arc">
            <a:avLst>
              <a:gd fmla="val 16200000" name="adj1"/>
              <a:gd fmla="val 4902184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1" name="Google Shape;1441;p114"/>
          <p:cNvSpPr/>
          <p:nvPr/>
        </p:nvSpPr>
        <p:spPr>
          <a:xfrm rot="-4920674">
            <a:off x="11287003" y="2098531"/>
            <a:ext cx="167343" cy="181357"/>
          </a:xfrm>
          <a:prstGeom prst="arc">
            <a:avLst>
              <a:gd fmla="val 16200000" name="adj1"/>
              <a:gd fmla="val 4902184" name="adj2"/>
            </a:avLst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2" name="Google Shape;1442;p114"/>
          <p:cNvSpPr/>
          <p:nvPr/>
        </p:nvSpPr>
        <p:spPr>
          <a:xfrm>
            <a:off x="5090765" y="4991850"/>
            <a:ext cx="593766" cy="593766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43" name="Google Shape;1443;p114"/>
          <p:cNvCxnSpPr/>
          <p:nvPr/>
        </p:nvCxnSpPr>
        <p:spPr>
          <a:xfrm>
            <a:off x="9442872" y="1198585"/>
            <a:ext cx="1405" cy="978048"/>
          </a:xfrm>
          <a:prstGeom prst="straightConnector1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4" name="Google Shape;1444;p114"/>
          <p:cNvCxnSpPr/>
          <p:nvPr/>
        </p:nvCxnSpPr>
        <p:spPr>
          <a:xfrm rot="10800000">
            <a:off x="5525387" y="5016919"/>
            <a:ext cx="0" cy="274788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5" name="Google Shape;1445;p114"/>
          <p:cNvCxnSpPr/>
          <p:nvPr/>
        </p:nvCxnSpPr>
        <p:spPr>
          <a:xfrm rot="10800000">
            <a:off x="5388034" y="5393387"/>
            <a:ext cx="1654" cy="103447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6" name="Google Shape;1446;p114"/>
          <p:cNvCxnSpPr/>
          <p:nvPr/>
        </p:nvCxnSpPr>
        <p:spPr>
          <a:xfrm rot="10800000">
            <a:off x="5388034" y="5070002"/>
            <a:ext cx="0" cy="84311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7" name="Google Shape;1447;p114"/>
          <p:cNvCxnSpPr/>
          <p:nvPr/>
        </p:nvCxnSpPr>
        <p:spPr>
          <a:xfrm rot="10800000">
            <a:off x="5388034" y="5199785"/>
            <a:ext cx="0" cy="135929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8" name="Google Shape;1448;p114"/>
          <p:cNvCxnSpPr/>
          <p:nvPr/>
        </p:nvCxnSpPr>
        <p:spPr>
          <a:xfrm rot="10800000">
            <a:off x="5398481" y="5135716"/>
            <a:ext cx="126906" cy="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49" name="Google Shape;1449;p114"/>
          <p:cNvCxnSpPr/>
          <p:nvPr/>
        </p:nvCxnSpPr>
        <p:spPr>
          <a:xfrm rot="10800000">
            <a:off x="5398481" y="5445725"/>
            <a:ext cx="105014" cy="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0" name="Google Shape;1450;p114"/>
          <p:cNvCxnSpPr/>
          <p:nvPr/>
        </p:nvCxnSpPr>
        <p:spPr>
          <a:xfrm rot="10800000">
            <a:off x="5372203" y="5272171"/>
            <a:ext cx="153184" cy="343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51" name="Google Shape;1451;p114"/>
          <p:cNvSpPr txBox="1"/>
          <p:nvPr/>
        </p:nvSpPr>
        <p:spPr>
          <a:xfrm>
            <a:off x="153889" y="3184315"/>
            <a:ext cx="18224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 Supply</a:t>
            </a:r>
            <a:endParaRPr/>
          </a:p>
        </p:txBody>
      </p:sp>
      <p:cxnSp>
        <p:nvCxnSpPr>
          <p:cNvPr id="1452" name="Google Shape;1452;p114"/>
          <p:cNvCxnSpPr/>
          <p:nvPr/>
        </p:nvCxnSpPr>
        <p:spPr>
          <a:xfrm>
            <a:off x="6109203" y="4212169"/>
            <a:ext cx="1509" cy="431549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3" name="Google Shape;1453;p114"/>
          <p:cNvCxnSpPr/>
          <p:nvPr/>
        </p:nvCxnSpPr>
        <p:spPr>
          <a:xfrm rot="10800000">
            <a:off x="6294703" y="4577066"/>
            <a:ext cx="0" cy="136085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4" name="Google Shape;1454;p114"/>
          <p:cNvCxnSpPr/>
          <p:nvPr/>
        </p:nvCxnSpPr>
        <p:spPr>
          <a:xfrm flipH="1">
            <a:off x="5826941" y="4433320"/>
            <a:ext cx="285223" cy="2722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5" name="Google Shape;1455;p114"/>
          <p:cNvCxnSpPr/>
          <p:nvPr/>
        </p:nvCxnSpPr>
        <p:spPr>
          <a:xfrm flipH="1">
            <a:off x="6294703" y="4685525"/>
            <a:ext cx="583616" cy="703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6" name="Google Shape;1456;p114"/>
          <p:cNvCxnSpPr/>
          <p:nvPr/>
        </p:nvCxnSpPr>
        <p:spPr>
          <a:xfrm>
            <a:off x="6854573" y="4677125"/>
            <a:ext cx="75798" cy="140304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7" name="Google Shape;1457;p114"/>
          <p:cNvCxnSpPr/>
          <p:nvPr/>
        </p:nvCxnSpPr>
        <p:spPr>
          <a:xfrm>
            <a:off x="7418008" y="4544075"/>
            <a:ext cx="40521" cy="165001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8" name="Google Shape;1458;p114"/>
          <p:cNvCxnSpPr/>
          <p:nvPr/>
        </p:nvCxnSpPr>
        <p:spPr>
          <a:xfrm flipH="1">
            <a:off x="6938434" y="4552140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59" name="Google Shape;1459;p114"/>
          <p:cNvCxnSpPr/>
          <p:nvPr/>
        </p:nvCxnSpPr>
        <p:spPr>
          <a:xfrm flipH="1">
            <a:off x="7127925" y="4548108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0" name="Google Shape;1460;p114"/>
          <p:cNvCxnSpPr/>
          <p:nvPr/>
        </p:nvCxnSpPr>
        <p:spPr>
          <a:xfrm flipH="1">
            <a:off x="7313385" y="4544076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1" name="Google Shape;1461;p114"/>
          <p:cNvCxnSpPr/>
          <p:nvPr/>
        </p:nvCxnSpPr>
        <p:spPr>
          <a:xfrm>
            <a:off x="7217431" y="4548107"/>
            <a:ext cx="95955" cy="253193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2" name="Google Shape;1462;p114"/>
          <p:cNvCxnSpPr/>
          <p:nvPr/>
        </p:nvCxnSpPr>
        <p:spPr>
          <a:xfrm>
            <a:off x="7027938" y="4552140"/>
            <a:ext cx="95955" cy="253193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3" name="Google Shape;1463;p114"/>
          <p:cNvCxnSpPr/>
          <p:nvPr/>
        </p:nvCxnSpPr>
        <p:spPr>
          <a:xfrm flipH="1">
            <a:off x="7450096" y="4698390"/>
            <a:ext cx="500217" cy="84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64" name="Google Shape;1464;p114"/>
          <p:cNvSpPr/>
          <p:nvPr/>
        </p:nvSpPr>
        <p:spPr>
          <a:xfrm>
            <a:off x="7950039" y="4472739"/>
            <a:ext cx="445128" cy="445128"/>
          </a:xfrm>
          <a:prstGeom prst="ellipse">
            <a:avLst/>
          </a:prstGeom>
          <a:noFill/>
          <a:ln cap="flat" cmpd="sng" w="2857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5" name="Google Shape;1465;p114"/>
          <p:cNvSpPr txBox="1"/>
          <p:nvPr/>
        </p:nvSpPr>
        <p:spPr>
          <a:xfrm>
            <a:off x="7950037" y="4510462"/>
            <a:ext cx="4903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 -</a:t>
            </a:r>
            <a:endParaRPr/>
          </a:p>
        </p:txBody>
      </p:sp>
      <p:cxnSp>
        <p:nvCxnSpPr>
          <p:cNvPr id="1466" name="Google Shape;1466;p114"/>
          <p:cNvCxnSpPr/>
          <p:nvPr/>
        </p:nvCxnSpPr>
        <p:spPr>
          <a:xfrm rot="10800000">
            <a:off x="8391771" y="4692556"/>
            <a:ext cx="575038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7" name="Google Shape;1467;p114"/>
          <p:cNvCxnSpPr/>
          <p:nvPr/>
        </p:nvCxnSpPr>
        <p:spPr>
          <a:xfrm>
            <a:off x="8973978" y="4134017"/>
            <a:ext cx="3138" cy="858796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68" name="Google Shape;1468;p114"/>
          <p:cNvSpPr/>
          <p:nvPr/>
        </p:nvSpPr>
        <p:spPr>
          <a:xfrm>
            <a:off x="8823115" y="4993826"/>
            <a:ext cx="309326" cy="241425"/>
          </a:xfrm>
          <a:prstGeom prst="flowChartMerge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69" name="Google Shape;1469;p114"/>
          <p:cNvCxnSpPr/>
          <p:nvPr/>
        </p:nvCxnSpPr>
        <p:spPr>
          <a:xfrm flipH="1">
            <a:off x="6321146" y="4145330"/>
            <a:ext cx="2655970" cy="3231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0" name="Google Shape;1470;p114"/>
          <p:cNvCxnSpPr/>
          <p:nvPr/>
        </p:nvCxnSpPr>
        <p:spPr>
          <a:xfrm flipH="1">
            <a:off x="5360737" y="4440890"/>
            <a:ext cx="531654" cy="978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1" name="Google Shape;1471;p114"/>
          <p:cNvCxnSpPr/>
          <p:nvPr/>
        </p:nvCxnSpPr>
        <p:spPr>
          <a:xfrm>
            <a:off x="4754797" y="4426110"/>
            <a:ext cx="75798" cy="140304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2" name="Google Shape;1472;p114"/>
          <p:cNvCxnSpPr/>
          <p:nvPr/>
        </p:nvCxnSpPr>
        <p:spPr>
          <a:xfrm>
            <a:off x="5318231" y="4293060"/>
            <a:ext cx="40521" cy="165001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3" name="Google Shape;1473;p114"/>
          <p:cNvCxnSpPr/>
          <p:nvPr/>
        </p:nvCxnSpPr>
        <p:spPr>
          <a:xfrm flipH="1">
            <a:off x="4838657" y="4301125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4" name="Google Shape;1474;p114"/>
          <p:cNvCxnSpPr/>
          <p:nvPr/>
        </p:nvCxnSpPr>
        <p:spPr>
          <a:xfrm flipH="1">
            <a:off x="5028148" y="4297093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5" name="Google Shape;1475;p114"/>
          <p:cNvCxnSpPr/>
          <p:nvPr/>
        </p:nvCxnSpPr>
        <p:spPr>
          <a:xfrm flipH="1">
            <a:off x="5213608" y="4293061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6" name="Google Shape;1476;p114"/>
          <p:cNvCxnSpPr/>
          <p:nvPr/>
        </p:nvCxnSpPr>
        <p:spPr>
          <a:xfrm>
            <a:off x="5117655" y="4297092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7" name="Google Shape;1477;p114"/>
          <p:cNvCxnSpPr/>
          <p:nvPr/>
        </p:nvCxnSpPr>
        <p:spPr>
          <a:xfrm>
            <a:off x="4928161" y="4301125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78" name="Google Shape;1478;p114"/>
          <p:cNvSpPr txBox="1"/>
          <p:nvPr/>
        </p:nvSpPr>
        <p:spPr>
          <a:xfrm>
            <a:off x="5627045" y="4145330"/>
            <a:ext cx="3417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/>
          </a:p>
        </p:txBody>
      </p:sp>
      <p:sp>
        <p:nvSpPr>
          <p:cNvPr id="1479" name="Google Shape;1479;p114"/>
          <p:cNvSpPr txBox="1"/>
          <p:nvPr/>
        </p:nvSpPr>
        <p:spPr>
          <a:xfrm>
            <a:off x="6236110" y="4686027"/>
            <a:ext cx="3177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/>
          </a:p>
        </p:txBody>
      </p:sp>
      <p:sp>
        <p:nvSpPr>
          <p:cNvPr id="1480" name="Google Shape;1480;p114"/>
          <p:cNvSpPr/>
          <p:nvPr/>
        </p:nvSpPr>
        <p:spPr>
          <a:xfrm>
            <a:off x="5881973" y="4134017"/>
            <a:ext cx="593766" cy="593766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81" name="Google Shape;1481;p114"/>
          <p:cNvCxnSpPr/>
          <p:nvPr/>
        </p:nvCxnSpPr>
        <p:spPr>
          <a:xfrm rot="10800000">
            <a:off x="6316595" y="4159086"/>
            <a:ext cx="0" cy="274788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2" name="Google Shape;1482;p114"/>
          <p:cNvCxnSpPr/>
          <p:nvPr/>
        </p:nvCxnSpPr>
        <p:spPr>
          <a:xfrm rot="10800000">
            <a:off x="6179242" y="4535554"/>
            <a:ext cx="1654" cy="103447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3" name="Google Shape;1483;p114"/>
          <p:cNvCxnSpPr/>
          <p:nvPr/>
        </p:nvCxnSpPr>
        <p:spPr>
          <a:xfrm rot="10800000">
            <a:off x="6179242" y="4212169"/>
            <a:ext cx="0" cy="84311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4" name="Google Shape;1484;p114"/>
          <p:cNvCxnSpPr/>
          <p:nvPr/>
        </p:nvCxnSpPr>
        <p:spPr>
          <a:xfrm rot="10800000">
            <a:off x="6179242" y="4341952"/>
            <a:ext cx="0" cy="135929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5" name="Google Shape;1485;p114"/>
          <p:cNvCxnSpPr/>
          <p:nvPr/>
        </p:nvCxnSpPr>
        <p:spPr>
          <a:xfrm rot="10800000">
            <a:off x="6189689" y="4277883"/>
            <a:ext cx="126906" cy="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6" name="Google Shape;1486;p114"/>
          <p:cNvCxnSpPr/>
          <p:nvPr/>
        </p:nvCxnSpPr>
        <p:spPr>
          <a:xfrm rot="10800000">
            <a:off x="6189689" y="4587892"/>
            <a:ext cx="105014" cy="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7" name="Google Shape;1487;p114"/>
          <p:cNvCxnSpPr/>
          <p:nvPr/>
        </p:nvCxnSpPr>
        <p:spPr>
          <a:xfrm rot="10800000">
            <a:off x="6163411" y="4414338"/>
            <a:ext cx="153184" cy="343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88" name="Google Shape;1488;p114"/>
          <p:cNvCxnSpPr/>
          <p:nvPr/>
        </p:nvCxnSpPr>
        <p:spPr>
          <a:xfrm>
            <a:off x="6872525" y="3365187"/>
            <a:ext cx="1509" cy="431549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9" name="Google Shape;1489;p114"/>
          <p:cNvCxnSpPr/>
          <p:nvPr/>
        </p:nvCxnSpPr>
        <p:spPr>
          <a:xfrm rot="10800000">
            <a:off x="7058025" y="3730084"/>
            <a:ext cx="0" cy="136085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0" name="Google Shape;1490;p114"/>
          <p:cNvCxnSpPr/>
          <p:nvPr/>
        </p:nvCxnSpPr>
        <p:spPr>
          <a:xfrm flipH="1">
            <a:off x="6590263" y="3586338"/>
            <a:ext cx="285223" cy="2722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1" name="Google Shape;1491;p114"/>
          <p:cNvCxnSpPr/>
          <p:nvPr/>
        </p:nvCxnSpPr>
        <p:spPr>
          <a:xfrm flipH="1">
            <a:off x="7058025" y="3838543"/>
            <a:ext cx="583616" cy="7031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2" name="Google Shape;1492;p114"/>
          <p:cNvCxnSpPr/>
          <p:nvPr/>
        </p:nvCxnSpPr>
        <p:spPr>
          <a:xfrm>
            <a:off x="7617895" y="3830143"/>
            <a:ext cx="75798" cy="140304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3" name="Google Shape;1493;p114"/>
          <p:cNvCxnSpPr/>
          <p:nvPr/>
        </p:nvCxnSpPr>
        <p:spPr>
          <a:xfrm>
            <a:off x="8181330" y="3697093"/>
            <a:ext cx="40521" cy="165001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4" name="Google Shape;1494;p114"/>
          <p:cNvCxnSpPr/>
          <p:nvPr/>
        </p:nvCxnSpPr>
        <p:spPr>
          <a:xfrm flipH="1">
            <a:off x="7701756" y="3705158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5" name="Google Shape;1495;p114"/>
          <p:cNvCxnSpPr/>
          <p:nvPr/>
        </p:nvCxnSpPr>
        <p:spPr>
          <a:xfrm flipH="1">
            <a:off x="7891247" y="3701126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6" name="Google Shape;1496;p114"/>
          <p:cNvCxnSpPr/>
          <p:nvPr/>
        </p:nvCxnSpPr>
        <p:spPr>
          <a:xfrm flipH="1">
            <a:off x="8076707" y="3697094"/>
            <a:ext cx="85473" cy="26932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7" name="Google Shape;1497;p114"/>
          <p:cNvCxnSpPr/>
          <p:nvPr/>
        </p:nvCxnSpPr>
        <p:spPr>
          <a:xfrm>
            <a:off x="7980753" y="3701125"/>
            <a:ext cx="95955" cy="253193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8" name="Google Shape;1498;p114"/>
          <p:cNvCxnSpPr/>
          <p:nvPr/>
        </p:nvCxnSpPr>
        <p:spPr>
          <a:xfrm>
            <a:off x="7791260" y="3705158"/>
            <a:ext cx="95955" cy="253193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99" name="Google Shape;1499;p114"/>
          <p:cNvCxnSpPr/>
          <p:nvPr/>
        </p:nvCxnSpPr>
        <p:spPr>
          <a:xfrm flipH="1">
            <a:off x="8213418" y="3851408"/>
            <a:ext cx="500217" cy="84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00" name="Google Shape;1500;p114"/>
          <p:cNvSpPr/>
          <p:nvPr/>
        </p:nvSpPr>
        <p:spPr>
          <a:xfrm>
            <a:off x="8713361" y="3625757"/>
            <a:ext cx="445128" cy="445128"/>
          </a:xfrm>
          <a:prstGeom prst="ellipse">
            <a:avLst/>
          </a:prstGeom>
          <a:noFill/>
          <a:ln cap="flat" cmpd="sng" w="2857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1" name="Google Shape;1501;p114"/>
          <p:cNvSpPr txBox="1"/>
          <p:nvPr/>
        </p:nvSpPr>
        <p:spPr>
          <a:xfrm>
            <a:off x="8713359" y="3663480"/>
            <a:ext cx="4903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 -</a:t>
            </a:r>
            <a:endParaRPr/>
          </a:p>
        </p:txBody>
      </p:sp>
      <p:cxnSp>
        <p:nvCxnSpPr>
          <p:cNvPr id="1502" name="Google Shape;1502;p114"/>
          <p:cNvCxnSpPr/>
          <p:nvPr/>
        </p:nvCxnSpPr>
        <p:spPr>
          <a:xfrm rot="10800000">
            <a:off x="9155093" y="3845574"/>
            <a:ext cx="575038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3" name="Google Shape;1503;p114"/>
          <p:cNvCxnSpPr/>
          <p:nvPr/>
        </p:nvCxnSpPr>
        <p:spPr>
          <a:xfrm>
            <a:off x="9737300" y="3327167"/>
            <a:ext cx="3138" cy="818664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04" name="Google Shape;1504;p114"/>
          <p:cNvSpPr/>
          <p:nvPr/>
        </p:nvSpPr>
        <p:spPr>
          <a:xfrm>
            <a:off x="9586437" y="4146844"/>
            <a:ext cx="309326" cy="241425"/>
          </a:xfrm>
          <a:prstGeom prst="flowChartMerge">
            <a:avLst/>
          </a:prstGeom>
          <a:noFill/>
          <a:ln cap="flat" cmpd="sng" w="28575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05" name="Google Shape;1505;p114"/>
          <p:cNvCxnSpPr/>
          <p:nvPr/>
        </p:nvCxnSpPr>
        <p:spPr>
          <a:xfrm flipH="1">
            <a:off x="7084468" y="3317794"/>
            <a:ext cx="2664033" cy="1286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6" name="Google Shape;1506;p114"/>
          <p:cNvCxnSpPr/>
          <p:nvPr/>
        </p:nvCxnSpPr>
        <p:spPr>
          <a:xfrm flipH="1">
            <a:off x="6124059" y="3593908"/>
            <a:ext cx="531654" cy="9785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7" name="Google Shape;1507;p114"/>
          <p:cNvCxnSpPr/>
          <p:nvPr/>
        </p:nvCxnSpPr>
        <p:spPr>
          <a:xfrm>
            <a:off x="5518119" y="3579128"/>
            <a:ext cx="75798" cy="140304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8" name="Google Shape;1508;p114"/>
          <p:cNvCxnSpPr/>
          <p:nvPr/>
        </p:nvCxnSpPr>
        <p:spPr>
          <a:xfrm>
            <a:off x="6081553" y="3446078"/>
            <a:ext cx="40521" cy="165001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9" name="Google Shape;1509;p114"/>
          <p:cNvCxnSpPr/>
          <p:nvPr/>
        </p:nvCxnSpPr>
        <p:spPr>
          <a:xfrm flipH="1">
            <a:off x="5601979" y="3454143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0" name="Google Shape;1510;p114"/>
          <p:cNvCxnSpPr/>
          <p:nvPr/>
        </p:nvCxnSpPr>
        <p:spPr>
          <a:xfrm flipH="1">
            <a:off x="5791470" y="3450111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1" name="Google Shape;1511;p114"/>
          <p:cNvCxnSpPr/>
          <p:nvPr/>
        </p:nvCxnSpPr>
        <p:spPr>
          <a:xfrm flipH="1">
            <a:off x="5976930" y="3446079"/>
            <a:ext cx="85473" cy="269320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2" name="Google Shape;1512;p114"/>
          <p:cNvCxnSpPr/>
          <p:nvPr/>
        </p:nvCxnSpPr>
        <p:spPr>
          <a:xfrm>
            <a:off x="5880977" y="3450110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3" name="Google Shape;1513;p114"/>
          <p:cNvCxnSpPr/>
          <p:nvPr/>
        </p:nvCxnSpPr>
        <p:spPr>
          <a:xfrm>
            <a:off x="5691483" y="3454143"/>
            <a:ext cx="95955" cy="253193"/>
          </a:xfrm>
          <a:prstGeom prst="straightConnector1">
            <a:avLst/>
          </a:prstGeom>
          <a:noFill/>
          <a:ln cap="flat" cmpd="sng" w="28575">
            <a:solidFill>
              <a:srgbClr val="93895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14" name="Google Shape;1514;p114"/>
          <p:cNvSpPr txBox="1"/>
          <p:nvPr/>
        </p:nvSpPr>
        <p:spPr>
          <a:xfrm>
            <a:off x="6390367" y="3298348"/>
            <a:ext cx="3417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endParaRPr/>
          </a:p>
        </p:txBody>
      </p:sp>
      <p:sp>
        <p:nvSpPr>
          <p:cNvPr id="1515" name="Google Shape;1515;p114"/>
          <p:cNvSpPr txBox="1"/>
          <p:nvPr/>
        </p:nvSpPr>
        <p:spPr>
          <a:xfrm>
            <a:off x="6999432" y="3839045"/>
            <a:ext cx="3177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endParaRPr/>
          </a:p>
        </p:txBody>
      </p:sp>
      <p:sp>
        <p:nvSpPr>
          <p:cNvPr id="1516" name="Google Shape;1516;p114"/>
          <p:cNvSpPr/>
          <p:nvPr/>
        </p:nvSpPr>
        <p:spPr>
          <a:xfrm>
            <a:off x="6645295" y="3287035"/>
            <a:ext cx="593766" cy="593766"/>
          </a:xfrm>
          <a:prstGeom prst="ellipse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17" name="Google Shape;1517;p114"/>
          <p:cNvCxnSpPr/>
          <p:nvPr/>
        </p:nvCxnSpPr>
        <p:spPr>
          <a:xfrm rot="10800000">
            <a:off x="7079917" y="3312104"/>
            <a:ext cx="0" cy="274788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8" name="Google Shape;1518;p114"/>
          <p:cNvCxnSpPr/>
          <p:nvPr/>
        </p:nvCxnSpPr>
        <p:spPr>
          <a:xfrm rot="10800000">
            <a:off x="6942564" y="3688572"/>
            <a:ext cx="1654" cy="103447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19" name="Google Shape;1519;p114"/>
          <p:cNvCxnSpPr/>
          <p:nvPr/>
        </p:nvCxnSpPr>
        <p:spPr>
          <a:xfrm rot="10800000">
            <a:off x="6942564" y="3365187"/>
            <a:ext cx="0" cy="84311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0" name="Google Shape;1520;p114"/>
          <p:cNvCxnSpPr/>
          <p:nvPr/>
        </p:nvCxnSpPr>
        <p:spPr>
          <a:xfrm rot="10800000">
            <a:off x="6942564" y="3494970"/>
            <a:ext cx="0" cy="135929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1" name="Google Shape;1521;p114"/>
          <p:cNvCxnSpPr/>
          <p:nvPr/>
        </p:nvCxnSpPr>
        <p:spPr>
          <a:xfrm rot="10800000">
            <a:off x="6953011" y="3430901"/>
            <a:ext cx="126906" cy="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2" name="Google Shape;1522;p114"/>
          <p:cNvCxnSpPr/>
          <p:nvPr/>
        </p:nvCxnSpPr>
        <p:spPr>
          <a:xfrm rot="10800000">
            <a:off x="6953011" y="3740910"/>
            <a:ext cx="105014" cy="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23" name="Google Shape;1523;p114"/>
          <p:cNvCxnSpPr/>
          <p:nvPr/>
        </p:nvCxnSpPr>
        <p:spPr>
          <a:xfrm rot="10800000">
            <a:off x="6926733" y="3567356"/>
            <a:ext cx="153184" cy="3430"/>
          </a:xfrm>
          <a:prstGeom prst="straightConnector1">
            <a:avLst/>
          </a:prstGeom>
          <a:noFill/>
          <a:ln cap="flat" cmpd="sng" w="28575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24" name="Google Shape;1524;p114"/>
          <p:cNvSpPr txBox="1"/>
          <p:nvPr/>
        </p:nvSpPr>
        <p:spPr>
          <a:xfrm>
            <a:off x="2242933" y="3862094"/>
            <a:ext cx="881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192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USB Port</a:t>
            </a:r>
            <a:endParaRPr/>
          </a:p>
        </p:txBody>
      </p:sp>
      <p:sp>
        <p:nvSpPr>
          <p:cNvPr id="1525" name="Google Shape;1525;p114"/>
          <p:cNvSpPr txBox="1"/>
          <p:nvPr/>
        </p:nvSpPr>
        <p:spPr>
          <a:xfrm>
            <a:off x="1957250" y="3327745"/>
            <a:ext cx="156645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 Terminals</a:t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1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31" name="Google Shape;1531;p115"/>
          <p:cNvPicPr preferRelativeResize="0"/>
          <p:nvPr/>
        </p:nvPicPr>
        <p:blipFill rotWithShape="1">
          <a:blip r:embed="rId3">
            <a:alphaModFix/>
          </a:blip>
          <a:srcRect b="168" l="0" r="15362" t="0"/>
          <a:stretch/>
        </p:blipFill>
        <p:spPr>
          <a:xfrm>
            <a:off x="1177391" y="1213308"/>
            <a:ext cx="9844171" cy="3972845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115"/>
          <p:cNvSpPr txBox="1"/>
          <p:nvPr/>
        </p:nvSpPr>
        <p:spPr>
          <a:xfrm>
            <a:off x="838200" y="2828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Potential Thermistors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Software Further Detail</a:t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17"/>
          <p:cNvSpPr txBox="1"/>
          <p:nvPr>
            <p:ph type="title"/>
          </p:nvPr>
        </p:nvSpPr>
        <p:spPr>
          <a:xfrm>
            <a:off x="838200" y="279689"/>
            <a:ext cx="10515600" cy="763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Test Run Scaling </a:t>
            </a:r>
            <a:endParaRPr/>
          </a:p>
        </p:txBody>
      </p:sp>
      <p:sp>
        <p:nvSpPr>
          <p:cNvPr id="1543" name="Google Shape;1543;p117"/>
          <p:cNvSpPr txBox="1"/>
          <p:nvPr>
            <p:ph idx="1" type="body"/>
          </p:nvPr>
        </p:nvSpPr>
        <p:spPr>
          <a:xfrm>
            <a:off x="407233" y="1436613"/>
            <a:ext cx="9301134" cy="4696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CPU used for testing: 4.3 GHz (~4.8 GFLOPS/core)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0.68 sec/z slice theoretically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7.8 sec/z slice experimentally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Error factor: ~12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Determining computation time is far more complex than simple FLOP scaling, need large factor of safety</a:t>
            </a:r>
            <a:endParaRPr/>
          </a:p>
          <a:p>
            <a:pPr indent="-228600" lvl="1" marL="685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(Other operations, memory management, etc)</a:t>
            </a:r>
            <a:endParaRPr/>
          </a:p>
        </p:txBody>
      </p:sp>
      <p:sp>
        <p:nvSpPr>
          <p:cNvPr id="1544" name="Google Shape;1544;p117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45" name="Google Shape;1545;p117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1546" name="Google Shape;1546;p117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1547" name="Google Shape;1547;p117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1548" name="Google Shape;1548;p117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1549" name="Google Shape;1549;p117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1550" name="Google Shape;1550;p117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sp>
        <p:nvSpPr>
          <p:cNvPr id="1551" name="Google Shape;1551;p117"/>
          <p:cNvSpPr txBox="1"/>
          <p:nvPr/>
        </p:nvSpPr>
        <p:spPr>
          <a:xfrm>
            <a:off x="8704659" y="4750672"/>
            <a:ext cx="3557570" cy="14246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 = FLOPs ÷ (F×G)</a:t>
            </a:r>
            <a:endParaRPr sz="2400" u="sng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F:  FLOPs per Clock Cycle </a:t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G:  Clock Speed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18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7" name="Google Shape;1557;p118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Scenario List</a:t>
            </a:r>
            <a:endParaRPr/>
          </a:p>
        </p:txBody>
      </p:sp>
      <p:sp>
        <p:nvSpPr>
          <p:cNvPr id="1558" name="Google Shape;1558;p118"/>
          <p:cNvSpPr txBox="1"/>
          <p:nvPr/>
        </p:nvSpPr>
        <p:spPr>
          <a:xfrm>
            <a:off x="454337" y="1269705"/>
            <a:ext cx="11366734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Startup &gt;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Boot Sequence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Shutdown &gt; 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Sleep command &gt; Wait for all processes to stop &gt; Enter low-power mode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Emergency stop &gt; stop all processes &gt; clear most recent folders &gt; Enter low-power mode</a:t>
            </a:r>
            <a:endParaRPr/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2.3.4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3.5.2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Imaging request &gt; 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Compile Instructions &gt; Image &gt; Reconstruct &gt; Ready next &gt; Detect &gt; wait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2.5.1-2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3.1.1-6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3.7.1-9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3.8.1-7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3.9.1-3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Request &gt; </a:t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Detection Data &gt; Main accesses Archive &gt; Send back &gt; Line busy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Specific Reconstruction &gt; Grab images from archive &gt; reconstruct &gt; return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files from day(s) &gt; select all files &gt; grab folders form corresponding imaging period from archive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Certain files from day(s) &gt; select files &gt; grab folders from corresponding folders for certain day in archive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2" marL="12001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3.9-3.93</a:t>
            </a:r>
            <a:endParaRPr b="0" i="0" sz="12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9" name="Google Shape;1559;p118"/>
          <p:cNvSpPr txBox="1"/>
          <p:nvPr/>
        </p:nvSpPr>
        <p:spPr>
          <a:xfrm>
            <a:off x="6244499" y="1357827"/>
            <a:ext cx="553510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1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5" name="Google Shape;1565;p119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Detection Flowchart</a:t>
            </a:r>
            <a:endParaRPr/>
          </a:p>
        </p:txBody>
      </p:sp>
      <p:pic>
        <p:nvPicPr>
          <p:cNvPr descr="Diagram&#10;&#10;Description automatically generated" id="1566" name="Google Shape;156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900" y="1175953"/>
            <a:ext cx="12195984" cy="508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Power Budgets</a:t>
            </a:r>
            <a:endParaRPr/>
          </a:p>
        </p:txBody>
      </p:sp>
      <p:sp>
        <p:nvSpPr>
          <p:cNvPr id="232" name="Google Shape;232;p12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3" name="Google Shape;233;p12"/>
          <p:cNvGraphicFramePr/>
          <p:nvPr/>
        </p:nvGraphicFramePr>
        <p:xfrm>
          <a:off x="1212933" y="312377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{28408B82-200B-4E5B-BFAD-408EE70EC6AC}</a:tableStyleId>
              </a:tblPr>
              <a:tblGrid>
                <a:gridCol w="1484550"/>
                <a:gridCol w="1248975"/>
              </a:tblGrid>
              <a:tr h="3094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/>
                        <a:t>Payload – Active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</a:tr>
              <a:tr h="328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Available</a:t>
                      </a:r>
                      <a:endParaRPr/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10W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 Sensor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3.1 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Fluid Transfer Heater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0.9W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Sample Chamber Heater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0.05 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Left over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1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5.95 W</a:t>
                      </a:r>
                      <a:endParaRPr/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1DA"/>
                    </a:solidFill>
                  </a:tcPr>
                </a:tc>
              </a:tr>
            </a:tbl>
          </a:graphicData>
        </a:graphic>
      </p:graphicFrame>
      <p:grpSp>
        <p:nvGrpSpPr>
          <p:cNvPr id="234" name="Google Shape;234;p12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235" name="Google Shape;235;p12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236" name="Google Shape;236;p12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239" name="Google Shape;239;p12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graphicFrame>
        <p:nvGraphicFramePr>
          <p:cNvPr id="240" name="Google Shape;240;p12"/>
          <p:cNvGraphicFramePr/>
          <p:nvPr/>
        </p:nvGraphicFramePr>
        <p:xfrm>
          <a:off x="8245551" y="293797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{28408B82-200B-4E5B-BFAD-408EE70EC6AC}</a:tableStyleId>
              </a:tblPr>
              <a:tblGrid>
                <a:gridCol w="1484550"/>
                <a:gridCol w="1248975"/>
              </a:tblGrid>
              <a:tr h="3094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/>
                        <a:t>Processor – Active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</a:tr>
              <a:tr h="328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Available</a:t>
                      </a:r>
                      <a:endParaRPr/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10 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Processor(Max)</a:t>
                      </a:r>
                      <a:endParaRPr/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 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Left over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1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 W</a:t>
                      </a:r>
                      <a:endParaRPr/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1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1" name="Google Shape;241;p12"/>
          <p:cNvGraphicFramePr/>
          <p:nvPr/>
        </p:nvGraphicFramePr>
        <p:xfrm>
          <a:off x="8245551" y="4521725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{28408B82-200B-4E5B-BFAD-408EE70EC6AC}</a:tableStyleId>
              </a:tblPr>
              <a:tblGrid>
                <a:gridCol w="1484550"/>
                <a:gridCol w="1248975"/>
              </a:tblGrid>
              <a:tr h="3094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cap="none" strike="noStrike"/>
                        <a:t>Processor – Inactive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</a:tr>
              <a:tr h="328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Available</a:t>
                      </a:r>
                      <a:endParaRPr/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/>
                        <a:t>0.5 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9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Processor(Low)</a:t>
                      </a:r>
                      <a:endParaRPr/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0.2 W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Left over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1D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0.3 W</a:t>
                      </a:r>
                      <a:endParaRPr/>
                    </a:p>
                  </a:txBody>
                  <a:tcPr marT="9525" marB="0" marR="9525" marL="9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1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2" name="Google Shape;242;p12"/>
          <p:cNvGraphicFramePr/>
          <p:nvPr/>
        </p:nvGraphicFramePr>
        <p:xfrm>
          <a:off x="1212933" y="1267652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1192800"/>
                <a:gridCol w="1265425"/>
                <a:gridCol w="6834475"/>
                <a:gridCol w="480900"/>
              </a:tblGrid>
              <a:tr h="291425">
                <a:tc row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8: Power Consumption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2.3.1 Power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microscope core shall consume less than 10 watts active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2914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2.3.2 Power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microscope core shall consume less than 0.5 watts inactive. 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2914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2.3.3 Power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processor shall consume less than 10 watts active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2914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2.3.4 Power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processor shall consume less than 0.5 watts inactive. </a:t>
                      </a:r>
                      <a:endParaRPr/>
                    </a:p>
                  </a:txBody>
                  <a:tcPr marT="9525" marB="45725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3" name="Google Shape;243;p12"/>
          <p:cNvGraphicFramePr/>
          <p:nvPr/>
        </p:nvGraphicFramePr>
        <p:xfrm>
          <a:off x="3998671" y="3264809"/>
          <a:ext cx="3552503" cy="254000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2" name="Google Shape;1572;p12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Imaging Process Flowchart</a:t>
            </a:r>
            <a:endParaRPr/>
          </a:p>
        </p:txBody>
      </p:sp>
      <p:pic>
        <p:nvPicPr>
          <p:cNvPr descr="Diagram&#10;&#10;Description automatically generated" id="1573" name="Google Shape;1573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91" y="2846764"/>
            <a:ext cx="12200963" cy="3395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12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Base Requirements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22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4" name="Google Shape;1584;p122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5" name="Google Shape;1585;p12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6" name="Google Shape;1586;p122"/>
          <p:cNvSpPr txBox="1"/>
          <p:nvPr>
            <p:ph type="title"/>
          </p:nvPr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Mission </a:t>
            </a:r>
            <a:br>
              <a:rPr lang="en-US"/>
            </a:br>
            <a:r>
              <a:rPr lang="en-US"/>
              <a:t>Objectives</a:t>
            </a:r>
            <a:endParaRPr/>
          </a:p>
        </p:txBody>
      </p:sp>
      <p:sp>
        <p:nvSpPr>
          <p:cNvPr id="1587" name="Google Shape;1587;p122"/>
          <p:cNvSpPr/>
          <p:nvPr/>
        </p:nvSpPr>
        <p:spPr>
          <a:xfrm>
            <a:off x="5372580" y="1600202"/>
            <a:ext cx="6413327" cy="917530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support the detection of microorganisms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8" name="Google Shape;1588;p122"/>
          <p:cNvSpPr/>
          <p:nvPr/>
        </p:nvSpPr>
        <p:spPr>
          <a:xfrm>
            <a:off x="5372579" y="2751029"/>
            <a:ext cx="6413327" cy="917531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be able to image and process water sample from Enceladus plume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9" name="Google Shape;1589;p122"/>
          <p:cNvSpPr/>
          <p:nvPr/>
        </p:nvSpPr>
        <p:spPr>
          <a:xfrm>
            <a:off x="5372579" y="3917515"/>
            <a:ext cx="6413327" cy="917530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be able to satisfy requests for data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2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5" name="Google Shape;1595;p123"/>
          <p:cNvSpPr/>
          <p:nvPr/>
        </p:nvSpPr>
        <p:spPr>
          <a:xfrm>
            <a:off x="5413331" y="1034964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have an imaging volume of 2 microliters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6" name="Google Shape;1596;p123"/>
          <p:cNvSpPr/>
          <p:nvPr/>
        </p:nvSpPr>
        <p:spPr>
          <a:xfrm>
            <a:off x="5413331" y="2201450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detect objects moving independent of Brownian motion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7" name="Google Shape;1597;p123"/>
          <p:cNvSpPr/>
          <p:nvPr/>
        </p:nvSpPr>
        <p:spPr>
          <a:xfrm>
            <a:off x="5413331" y="3367935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be able to process an infinite number of samples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8" name="Google Shape;1598;p123"/>
          <p:cNvSpPr/>
          <p:nvPr/>
        </p:nvSpPr>
        <p:spPr>
          <a:xfrm>
            <a:off x="5413331" y="4534421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be able to store and send raw, reconstructed, and life detected sample images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99" name="Google Shape;1599;p123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0" name="Google Shape;1600;p123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Success Criteria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24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6" name="Google Shape;1606;p12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7" name="Google Shape;1607;p124"/>
          <p:cNvSpPr/>
          <p:nvPr/>
        </p:nvSpPr>
        <p:spPr>
          <a:xfrm>
            <a:off x="5413331" y="204957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be a lenesless digital inline holographic microscope(DIHM)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8" name="Google Shape;1608;p124"/>
          <p:cNvSpPr/>
          <p:nvPr/>
        </p:nvSpPr>
        <p:spPr>
          <a:xfrm>
            <a:off x="5413331" y="321605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Shall not employ materials with outgassing properties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9" name="Google Shape;1609;p124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0" name="Google Shape;1610;p124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Constraints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25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6" name="Google Shape;1616;p12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7" name="Google Shape;1617;p125"/>
          <p:cNvSpPr/>
          <p:nvPr/>
        </p:nvSpPr>
        <p:spPr>
          <a:xfrm>
            <a:off x="5413331" y="107254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Operational holographic microscope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8" name="Google Shape;1618;p125"/>
          <p:cNvSpPr/>
          <p:nvPr/>
        </p:nvSpPr>
        <p:spPr>
          <a:xfrm>
            <a:off x="5413331" y="223902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Associated electronics and cables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9" name="Google Shape;1619;p125"/>
          <p:cNvSpPr/>
          <p:nvPr/>
        </p:nvSpPr>
        <p:spPr>
          <a:xfrm>
            <a:off x="5413331" y="3405513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Software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0" name="Google Shape;1620;p125"/>
          <p:cNvSpPr/>
          <p:nvPr/>
        </p:nvSpPr>
        <p:spPr>
          <a:xfrm>
            <a:off x="5413331" y="4571999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Final Report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1" name="Google Shape;1621;p125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2" name="Google Shape;1622;p125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Deliverables</a:t>
            </a: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Level 1 Requirements</a:t>
            </a:r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27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3" name="Google Shape;1633;p127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4" name="Google Shape;1634;p127"/>
          <p:cNvSpPr/>
          <p:nvPr/>
        </p:nvSpPr>
        <p:spPr>
          <a:xfrm>
            <a:off x="5413331" y="421189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Shall withstand simulated launch and operational conditions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5" name="Google Shape;1635;p127"/>
          <p:cNvSpPr/>
          <p:nvPr/>
        </p:nvSpPr>
        <p:spPr>
          <a:xfrm>
            <a:off x="5413331" y="1587675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Shall detect possible living objects in collected samples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6" name="Google Shape;1636;p127"/>
          <p:cNvSpPr/>
          <p:nvPr/>
        </p:nvSpPr>
        <p:spPr>
          <a:xfrm>
            <a:off x="5413331" y="2754160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Shall relay data to the spacecraft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7" name="Google Shape;1637;p127"/>
          <p:cNvSpPr/>
          <p:nvPr/>
        </p:nvSpPr>
        <p:spPr>
          <a:xfrm>
            <a:off x="5413331" y="3920646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Shall interface with the spacecraft system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8" name="Google Shape;1638;p127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9" name="Google Shape;1639;p127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1.1: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Mission Design</a:t>
            </a:r>
            <a:endParaRPr/>
          </a:p>
        </p:txBody>
      </p:sp>
      <p:sp>
        <p:nvSpPr>
          <p:cNvPr id="1640" name="Google Shape;1640;p127"/>
          <p:cNvSpPr/>
          <p:nvPr/>
        </p:nvSpPr>
        <p:spPr>
          <a:xfrm>
            <a:off x="5413331" y="5087131"/>
            <a:ext cx="6413327" cy="917530"/>
          </a:xfrm>
          <a:prstGeom prst="flowChartAlternateProcess">
            <a:avLst/>
          </a:prstGeom>
          <a:solidFill>
            <a:srgbClr val="F0B80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Shall receive and expel liquid sample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28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6" name="Google Shape;1646;p128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7" name="Google Shape;1647;p128"/>
          <p:cNvSpPr/>
          <p:nvPr/>
        </p:nvSpPr>
        <p:spPr>
          <a:xfrm>
            <a:off x="5413331" y="107254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Shall provide 3D time history of objects of interest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8" name="Google Shape;1648;p128"/>
          <p:cNvSpPr/>
          <p:nvPr/>
        </p:nvSpPr>
        <p:spPr>
          <a:xfrm>
            <a:off x="5413331" y="223902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Shall have adequate specifications for detecting life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9" name="Google Shape;1649;p128"/>
          <p:cNvSpPr/>
          <p:nvPr/>
        </p:nvSpPr>
        <p:spPr>
          <a:xfrm>
            <a:off x="5413331" y="3405513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Shall image an infinite amount of viable samples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0" name="Google Shape;1650;p128"/>
          <p:cNvSpPr/>
          <p:nvPr/>
        </p:nvSpPr>
        <p:spPr>
          <a:xfrm>
            <a:off x="5413331" y="4571999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Shall have adequate power for software and storage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1" name="Google Shape;1651;p128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2" name="Google Shape;1652;p128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1.2: Science</a:t>
            </a:r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29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8" name="Google Shape;1658;p12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9" name="Google Shape;1659;p129"/>
          <p:cNvSpPr/>
          <p:nvPr/>
        </p:nvSpPr>
        <p:spPr>
          <a:xfrm>
            <a:off x="5413330" y="1523478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Operational holographic microscope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0" name="Google Shape;1660;p129"/>
          <p:cNvSpPr/>
          <p:nvPr/>
        </p:nvSpPr>
        <p:spPr>
          <a:xfrm>
            <a:off x="5413330" y="2689964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Associated electronics and cables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1" name="Google Shape;1661;p129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2" name="Google Shape;1662;p129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1.3: Survival</a:t>
            </a:r>
            <a:endParaRPr/>
          </a:p>
        </p:txBody>
      </p:sp>
      <p:sp>
        <p:nvSpPr>
          <p:cNvPr id="1663" name="Google Shape;1663;p129"/>
          <p:cNvSpPr/>
          <p:nvPr/>
        </p:nvSpPr>
        <p:spPr>
          <a:xfrm>
            <a:off x="5413330" y="3856449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Software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13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System Functional Block Diagram</a:t>
            </a:r>
            <a:endParaRPr/>
          </a:p>
        </p:txBody>
      </p:sp>
      <p:grpSp>
        <p:nvGrpSpPr>
          <p:cNvPr id="251" name="Google Shape;251;p13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252" name="Google Shape;252;p13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253" name="Google Shape;253;p13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255" name="Google Shape;255;p13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256" name="Google Shape;256;p13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pic>
        <p:nvPicPr>
          <p:cNvPr id="257" name="Google Shape;2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869" y="575700"/>
            <a:ext cx="11950262" cy="581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30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9" name="Google Shape;1669;p13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0" name="Google Shape;1670;p130"/>
          <p:cNvSpPr/>
          <p:nvPr/>
        </p:nvSpPr>
        <p:spPr>
          <a:xfrm>
            <a:off x="5413331" y="121227"/>
            <a:ext cx="6413327" cy="1217493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payload shall be a lensless DIHM consisting of an optional collimating lens, a beam-spreading lens, an optional pinhole, a sample chamber, and an image sensor.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1" name="Google Shape;1671;p130"/>
          <p:cNvSpPr/>
          <p:nvPr/>
        </p:nvSpPr>
        <p:spPr>
          <a:xfrm>
            <a:off x="5413331" y="1587675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microscope payload shall fit within a 1U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2" name="Google Shape;1672;p130"/>
          <p:cNvSpPr/>
          <p:nvPr/>
        </p:nvSpPr>
        <p:spPr>
          <a:xfrm>
            <a:off x="5413331" y="2754160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microscope payload shall weight less than 2kg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3" name="Google Shape;1673;p130"/>
          <p:cNvSpPr/>
          <p:nvPr/>
        </p:nvSpPr>
        <p:spPr>
          <a:xfrm>
            <a:off x="5413330" y="3862886"/>
            <a:ext cx="6413327" cy="120886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The microscope payload should not employ any materials with outgassing properties that could contaminate any optics or instruments onboard the orbiter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4" name="Google Shape;1674;p130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5" name="Google Shape;1675;p130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1.4: Payload</a:t>
            </a:r>
            <a:endParaRPr/>
          </a:p>
        </p:txBody>
      </p:sp>
      <p:sp>
        <p:nvSpPr>
          <p:cNvPr id="1676" name="Google Shape;1676;p130"/>
          <p:cNvSpPr/>
          <p:nvPr/>
        </p:nvSpPr>
        <p:spPr>
          <a:xfrm>
            <a:off x="5413331" y="5262942"/>
            <a:ext cx="6413327" cy="917530"/>
          </a:xfrm>
          <a:prstGeom prst="flowChartAlternateProcess">
            <a:avLst/>
          </a:prstGeom>
          <a:solidFill>
            <a:srgbClr val="F0B80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Shall have adequate power for all components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3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Level 2 Requirements</a:t>
            </a:r>
            <a:endParaRPr/>
          </a:p>
        </p:txBody>
      </p:sp>
      <p:sp>
        <p:nvSpPr>
          <p:cNvPr id="1682" name="Google Shape;1682;p131"/>
          <p:cNvSpPr txBox="1"/>
          <p:nvPr>
            <p:ph idx="12" type="sldNum"/>
          </p:nvPr>
        </p:nvSpPr>
        <p:spPr>
          <a:xfrm>
            <a:off x="9448800" y="63706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132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8" name="Google Shape;1688;p13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9" name="Google Shape;1689;p132"/>
          <p:cNvSpPr/>
          <p:nvPr/>
        </p:nvSpPr>
        <p:spPr>
          <a:xfrm>
            <a:off x="5413330" y="57373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microscope shall mate with a flat, temperature-controlled, aluminum baseplate, sized to accommodate 1U payloads.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0" name="Google Shape;1690;p132"/>
          <p:cNvSpPr/>
          <p:nvPr/>
        </p:nvSpPr>
        <p:spPr>
          <a:xfrm>
            <a:off x="5413330" y="1029520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Shall not heat the sample by more than +5 degrees C relative to the baseplate temperature, except when the sample heater is activated.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1" name="Google Shape;1691;p132"/>
          <p:cNvSpPr/>
          <p:nvPr/>
        </p:nvSpPr>
        <p:spPr>
          <a:xfrm>
            <a:off x="5413330" y="2020424"/>
            <a:ext cx="6413327" cy="1166486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Shall provide a method to actively heat the sample by a configurable amount relative to the baseplate temperature, with 1 degree C resolution and 1 degree C accuracy.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2" name="Google Shape;1692;p132"/>
          <p:cNvSpPr/>
          <p:nvPr/>
        </p:nvSpPr>
        <p:spPr>
          <a:xfrm>
            <a:off x="5413330" y="3246972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Processor shall not impact microscope's thermal performance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3" name="Google Shape;1693;p132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4" name="Google Shape;1694;p132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2.1: Thermal</a:t>
            </a:r>
            <a:endParaRPr/>
          </a:p>
        </p:txBody>
      </p:sp>
      <p:sp>
        <p:nvSpPr>
          <p:cNvPr id="1695" name="Google Shape;1695;p132"/>
          <p:cNvSpPr/>
          <p:nvPr/>
        </p:nvSpPr>
        <p:spPr>
          <a:xfrm>
            <a:off x="5413328" y="4232055"/>
            <a:ext cx="6413327" cy="917530"/>
          </a:xfrm>
          <a:prstGeom prst="flowChartAlternateProcess">
            <a:avLst/>
          </a:prstGeom>
          <a:solidFill>
            <a:srgbClr val="F0B80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The microscope shall survive temperatures from -50C to +100C.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6" name="Google Shape;1696;p132"/>
          <p:cNvSpPr/>
          <p:nvPr/>
        </p:nvSpPr>
        <p:spPr>
          <a:xfrm>
            <a:off x="5413329" y="5231263"/>
            <a:ext cx="6413327" cy="917530"/>
          </a:xfrm>
          <a:prstGeom prst="flowChartAlternateProcess">
            <a:avLst/>
          </a:prstGeom>
          <a:solidFill>
            <a:srgbClr val="F0B80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microscope shall operate over temperatures ranging from -15C to +40C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133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2" name="Google Shape;1702;p13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3" name="Google Shape;1703;p133"/>
          <p:cNvSpPr/>
          <p:nvPr/>
        </p:nvSpPr>
        <p:spPr>
          <a:xfrm>
            <a:off x="5413331" y="107254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microscope shall survive random simulated vibration up to the values in table T1. Log-linear interpolation is to be used to interpolate between values. 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4" name="Google Shape;1704;p133"/>
          <p:cNvSpPr/>
          <p:nvPr/>
        </p:nvSpPr>
        <p:spPr>
          <a:xfrm>
            <a:off x="5413331" y="223902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microscope shall survive continuous g-forces of up to 8g on any axis. 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5" name="Google Shape;1705;p133"/>
          <p:cNvSpPr/>
          <p:nvPr/>
        </p:nvSpPr>
        <p:spPr>
          <a:xfrm>
            <a:off x="5413331" y="3405513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microscope shall survive depressurization at a rate of 0.5 psi/s.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6" name="Google Shape;1706;p133"/>
          <p:cNvSpPr/>
          <p:nvPr/>
        </p:nvSpPr>
        <p:spPr>
          <a:xfrm>
            <a:off x="5413331" y="4571999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The microscope shall survive an Overall Sound Pressure Level (OASPL) up to 135dB.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7" name="Google Shape;1707;p133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8" name="Google Shape;1708;p133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2.2: Structures</a:t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134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4" name="Google Shape;1714;p13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5" name="Google Shape;1715;p134"/>
          <p:cNvSpPr/>
          <p:nvPr/>
        </p:nvSpPr>
        <p:spPr>
          <a:xfrm>
            <a:off x="5413331" y="107254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microscope core shall consume less than 10 watts active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6" name="Google Shape;1716;p134"/>
          <p:cNvSpPr/>
          <p:nvPr/>
        </p:nvSpPr>
        <p:spPr>
          <a:xfrm>
            <a:off x="5413331" y="223902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microscope core shall consume less than 0.5 watts inactive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7" name="Google Shape;1717;p134"/>
          <p:cNvSpPr/>
          <p:nvPr/>
        </p:nvSpPr>
        <p:spPr>
          <a:xfrm>
            <a:off x="5413331" y="3405513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processor shall consume less than 10 watts active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8" name="Google Shape;1718;p134"/>
          <p:cNvSpPr/>
          <p:nvPr/>
        </p:nvSpPr>
        <p:spPr>
          <a:xfrm>
            <a:off x="5413331" y="4571999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The processor shall consume less than 0.5 watts inactive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9" name="Google Shape;1719;p134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0" name="Google Shape;1720;p134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2.3: Power</a:t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135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6" name="Google Shape;1726;p13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7" name="Google Shape;1727;p135"/>
          <p:cNvSpPr/>
          <p:nvPr/>
        </p:nvSpPr>
        <p:spPr>
          <a:xfrm>
            <a:off x="5413331" y="107254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microscope shall support a configurable framerate in 1 FPS increments able to detect non-Brownian motion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8" name="Google Shape;1728;p135"/>
          <p:cNvSpPr/>
          <p:nvPr/>
        </p:nvSpPr>
        <p:spPr>
          <a:xfrm>
            <a:off x="5413331" y="223902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microscope shall output its digital data via the orbiter's science data downlink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9" name="Google Shape;1729;p135"/>
          <p:cNvSpPr/>
          <p:nvPr/>
        </p:nvSpPr>
        <p:spPr>
          <a:xfrm>
            <a:off x="5413331" y="3405513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optical assembly shall be free of debris and contamination that could affect the light path.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0" name="Google Shape;1730;p135"/>
          <p:cNvSpPr/>
          <p:nvPr/>
        </p:nvSpPr>
        <p:spPr>
          <a:xfrm>
            <a:off x="5413331" y="4571999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Microscope sensor shall support a resolution able to detect particles in the sample volume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1" name="Google Shape;1731;p135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2" name="Google Shape;1732;p135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2.4: Optics</a:t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136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8" name="Google Shape;1738;p13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9" name="Google Shape;1739;p136"/>
          <p:cNvSpPr/>
          <p:nvPr/>
        </p:nvSpPr>
        <p:spPr>
          <a:xfrm>
            <a:off x="5413330" y="174365"/>
            <a:ext cx="6413327" cy="917531"/>
          </a:xfrm>
          <a:prstGeom prst="flowChartAlternateProcess">
            <a:avLst/>
          </a:prstGeom>
          <a:solidFill>
            <a:srgbClr val="98050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Shall support configurable exposure times from 0.1ms to 1 second, with an accuracy of 0.01 ms, 2-sigma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0" name="Google Shape;1740;p136"/>
          <p:cNvSpPr/>
          <p:nvPr/>
        </p:nvSpPr>
        <p:spPr>
          <a:xfrm>
            <a:off x="5413330" y="1193233"/>
            <a:ext cx="6413327" cy="917530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Shall support configurable sensor gain over the range supported by the image sensor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1" name="Google Shape;1741;p136"/>
          <p:cNvSpPr/>
          <p:nvPr/>
        </p:nvSpPr>
        <p:spPr>
          <a:xfrm>
            <a:off x="5413330" y="2212100"/>
            <a:ext cx="6413327" cy="917531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processor and reconstruction algorithm shall be fast enough to keep up with the rate of material collection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2" name="Google Shape;1742;p136"/>
          <p:cNvSpPr/>
          <p:nvPr/>
        </p:nvSpPr>
        <p:spPr>
          <a:xfrm>
            <a:off x="5413330" y="3230968"/>
            <a:ext cx="6413327" cy="917530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Shall provide a reconstruction resolution able to detect particles in the sample volume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3" name="Google Shape;1743;p136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4" name="Google Shape;1744;p136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2.5: Software</a:t>
            </a:r>
            <a:endParaRPr/>
          </a:p>
        </p:txBody>
      </p:sp>
      <p:sp>
        <p:nvSpPr>
          <p:cNvPr id="1745" name="Google Shape;1745;p136"/>
          <p:cNvSpPr/>
          <p:nvPr/>
        </p:nvSpPr>
        <p:spPr>
          <a:xfrm>
            <a:off x="5413330" y="4248445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The software shall provide a method to estimate the amount of compression achievable for a specified item of output data.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6" name="Google Shape;1746;p136"/>
          <p:cNvSpPr/>
          <p:nvPr/>
        </p:nvSpPr>
        <p:spPr>
          <a:xfrm>
            <a:off x="5413330" y="5265922"/>
            <a:ext cx="6413327" cy="917530"/>
          </a:xfrm>
          <a:prstGeom prst="flowChartAlternateProcess">
            <a:avLst/>
          </a:prstGeom>
          <a:solidFill>
            <a:srgbClr val="FFC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compress data prior to output.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137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2" name="Google Shape;1752;p137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3" name="Google Shape;1753;p137"/>
          <p:cNvSpPr/>
          <p:nvPr/>
        </p:nvSpPr>
        <p:spPr>
          <a:xfrm>
            <a:off x="5413331" y="204957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microscope shall have a liquid water interface for receiving and expelling samples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4" name="Google Shape;1754;p137"/>
          <p:cNvSpPr/>
          <p:nvPr/>
        </p:nvSpPr>
        <p:spPr>
          <a:xfrm>
            <a:off x="5413331" y="321605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sample volume shall be greater than 2μL (instantaneous imaging volume), while satisfying the resolution requirements.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5" name="Google Shape;1755;p137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6" name="Google Shape;1756;p137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2.6: Sample Handling</a:t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1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Level 3 Requirements</a:t>
            </a:r>
            <a:endParaRPr/>
          </a:p>
        </p:txBody>
      </p:sp>
      <p:sp>
        <p:nvSpPr>
          <p:cNvPr id="1762" name="Google Shape;1762;p138"/>
          <p:cNvSpPr txBox="1"/>
          <p:nvPr>
            <p:ph idx="12" type="sldNum"/>
          </p:nvPr>
        </p:nvSpPr>
        <p:spPr>
          <a:xfrm>
            <a:off x="9448800" y="63706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139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8" name="Google Shape;1768;p13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9" name="Google Shape;1769;p139"/>
          <p:cNvSpPr/>
          <p:nvPr/>
        </p:nvSpPr>
        <p:spPr>
          <a:xfrm>
            <a:off x="5413330" y="174365"/>
            <a:ext cx="6413327" cy="917531"/>
          </a:xfrm>
          <a:prstGeom prst="flowChartAlternateProcess">
            <a:avLst/>
          </a:prstGeom>
          <a:solidFill>
            <a:srgbClr val="98050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microscope shall be controllable via commands from ground control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0" name="Google Shape;1770;p139"/>
          <p:cNvSpPr/>
          <p:nvPr/>
        </p:nvSpPr>
        <p:spPr>
          <a:xfrm>
            <a:off x="5413330" y="1193233"/>
            <a:ext cx="6413327" cy="917530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microscope shall be able to control all hardware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1" name="Google Shape;1771;p139"/>
          <p:cNvSpPr/>
          <p:nvPr/>
        </p:nvSpPr>
        <p:spPr>
          <a:xfrm>
            <a:off x="5413330" y="2212100"/>
            <a:ext cx="6413327" cy="917531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CPU shall be able to reveice data from all hardware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2" name="Google Shape;1772;p139"/>
          <p:cNvSpPr/>
          <p:nvPr/>
        </p:nvSpPr>
        <p:spPr>
          <a:xfrm>
            <a:off x="5413330" y="3230968"/>
            <a:ext cx="6413327" cy="917530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The microscope shall output data at 1 kbps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3" name="Google Shape;1773;p139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4" name="Google Shape;1774;p139"/>
          <p:cNvSpPr txBox="1"/>
          <p:nvPr/>
        </p:nvSpPr>
        <p:spPr>
          <a:xfrm>
            <a:off x="336819" y="121227"/>
            <a:ext cx="4345827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3.1: Communication</a:t>
            </a:r>
            <a:endParaRPr/>
          </a:p>
        </p:txBody>
      </p:sp>
      <p:sp>
        <p:nvSpPr>
          <p:cNvPr id="1775" name="Google Shape;1775;p139"/>
          <p:cNvSpPr/>
          <p:nvPr/>
        </p:nvSpPr>
        <p:spPr>
          <a:xfrm>
            <a:off x="5413330" y="4248445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The software shall acknowledge the receipt of commands and provide informative responses when relevant.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6" name="Google Shape;1776;p139"/>
          <p:cNvSpPr/>
          <p:nvPr/>
        </p:nvSpPr>
        <p:spPr>
          <a:xfrm>
            <a:off x="5413330" y="5265922"/>
            <a:ext cx="6413327" cy="917530"/>
          </a:xfrm>
          <a:prstGeom prst="flowChartAlternateProcess">
            <a:avLst/>
          </a:prstGeom>
          <a:solidFill>
            <a:srgbClr val="FFC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output raw image frames from the image sensor.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14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Electronics Functional Block Diagram</a:t>
            </a:r>
            <a:endParaRPr/>
          </a:p>
        </p:txBody>
      </p:sp>
      <p:grpSp>
        <p:nvGrpSpPr>
          <p:cNvPr id="265" name="Google Shape;265;p14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266" name="Google Shape;266;p14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267" name="Google Shape;267;p14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270" name="Google Shape;270;p14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pic>
        <p:nvPicPr>
          <p:cNvPr id="271" name="Google Shape;2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4873" y="1413588"/>
            <a:ext cx="9208927" cy="4444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140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2" name="Google Shape;1782;p14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3" name="Google Shape;1783;p140"/>
          <p:cNvSpPr/>
          <p:nvPr/>
        </p:nvSpPr>
        <p:spPr>
          <a:xfrm>
            <a:off x="5413330" y="1523478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Microscope laser shall provide a light intensity compatible with the optical sensor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4" name="Google Shape;1784;p140"/>
          <p:cNvSpPr/>
          <p:nvPr/>
        </p:nvSpPr>
        <p:spPr>
          <a:xfrm>
            <a:off x="5413330" y="2689964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Microscope laser shall have a consistent wavelength with minimal fluctuation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5" name="Google Shape;1785;p140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6" name="Google Shape;1786;p140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3.2: Laser</a:t>
            </a:r>
            <a:endParaRPr/>
          </a:p>
        </p:txBody>
      </p:sp>
      <p:sp>
        <p:nvSpPr>
          <p:cNvPr id="1787" name="Google Shape;1787;p140"/>
          <p:cNvSpPr/>
          <p:nvPr/>
        </p:nvSpPr>
        <p:spPr>
          <a:xfrm>
            <a:off x="5413330" y="3856449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Microscope laser shall have a wavelength which is optically transparent to the sample volume material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141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3" name="Google Shape;1793;p14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4" name="Google Shape;1794;p141"/>
          <p:cNvSpPr/>
          <p:nvPr/>
        </p:nvSpPr>
        <p:spPr>
          <a:xfrm>
            <a:off x="5413331" y="2113066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Optical sensor shall support a resolution of &lt; 0.8 micrometer in the X and Y directions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5" name="Google Shape;1795;p141"/>
          <p:cNvSpPr/>
          <p:nvPr/>
        </p:nvSpPr>
        <p:spPr>
          <a:xfrm>
            <a:off x="5413331" y="3279552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Optical sensor shall support a resolution of &lt; 2 micrometer int the Z direction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6" name="Google Shape;1796;p141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7" name="Google Shape;1797;p141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3.3: Image Sensor</a:t>
            </a: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142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3" name="Google Shape;1803;p14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4" name="Google Shape;1804;p142"/>
          <p:cNvSpPr/>
          <p:nvPr/>
        </p:nvSpPr>
        <p:spPr>
          <a:xfrm>
            <a:off x="5413331" y="204957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optical lens environment shall purge contaminants using dry nitrogen to maintain cleanliness of the lens during testing.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5" name="Google Shape;1805;p142"/>
          <p:cNvSpPr/>
          <p:nvPr/>
        </p:nvSpPr>
        <p:spPr>
          <a:xfrm>
            <a:off x="5413331" y="3216058"/>
            <a:ext cx="6413327" cy="917531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Microscope lenses shall control provided laser light with a combination of converging and diverging lenses to ensure the most light can contact the optical sensor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6" name="Google Shape;1806;p142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7" name="Google Shape;1807;p142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3.4: Microscope Lenses</a:t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143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3" name="Google Shape;1813;p14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4" name="Google Shape;1814;p143"/>
          <p:cNvSpPr/>
          <p:nvPr/>
        </p:nvSpPr>
        <p:spPr>
          <a:xfrm>
            <a:off x="5413331" y="204957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Processor should use &lt; 5W active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5" name="Google Shape;1815;p143"/>
          <p:cNvSpPr/>
          <p:nvPr/>
        </p:nvSpPr>
        <p:spPr>
          <a:xfrm>
            <a:off x="5413331" y="321605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Processor should use &lt; .1W inactive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6" name="Google Shape;1816;p143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7" name="Google Shape;1817;p143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3.5 Processor</a:t>
            </a:r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144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3" name="Google Shape;1823;p14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4" name="Google Shape;1824;p144"/>
          <p:cNvSpPr/>
          <p:nvPr/>
        </p:nvSpPr>
        <p:spPr>
          <a:xfrm>
            <a:off x="5413331" y="204957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microscope should prevent bubbles from entering the sample chamber.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5" name="Google Shape;1825;p144"/>
          <p:cNvSpPr/>
          <p:nvPr/>
        </p:nvSpPr>
        <p:spPr>
          <a:xfrm>
            <a:off x="5413331" y="321605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microscope shall provide a method for mitigating bubbles in the imaging chamber. 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6" name="Google Shape;1826;p144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7" name="Google Shape;1827;p144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3.6: Microfluids</a:t>
            </a:r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145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3" name="Google Shape;1833;p14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4" name="Google Shape;1834;p145"/>
          <p:cNvSpPr/>
          <p:nvPr/>
        </p:nvSpPr>
        <p:spPr>
          <a:xfrm>
            <a:off x="5413331" y="107254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Reconstruction of the full 3D imaging volume from one frame or one difference stack shall take less than 12,000 seconds at the required reconstruction resolution.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5" name="Google Shape;1835;p145"/>
          <p:cNvSpPr/>
          <p:nvPr/>
        </p:nvSpPr>
        <p:spPr>
          <a:xfrm>
            <a:off x="5413331" y="223902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software shall provide a method to compute an average frame.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6" name="Google Shape;1836;p145"/>
          <p:cNvSpPr/>
          <p:nvPr/>
        </p:nvSpPr>
        <p:spPr>
          <a:xfrm>
            <a:off x="5413331" y="3405513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software shall provide a method to reconstruct specified z-slices for a single frame, and provide the option to subtract out an average frame prior to reconstruction.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7" name="Google Shape;1837;p145"/>
          <p:cNvSpPr/>
          <p:nvPr/>
        </p:nvSpPr>
        <p:spPr>
          <a:xfrm>
            <a:off x="5413331" y="4571999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The software shall provide a method to reconstruct specified z-slices for the difference between two frames.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8" name="Google Shape;1838;p145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9" name="Google Shape;1839;p145"/>
          <p:cNvSpPr txBox="1"/>
          <p:nvPr/>
        </p:nvSpPr>
        <p:spPr>
          <a:xfrm>
            <a:off x="349929" y="121227"/>
            <a:ext cx="4348130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3.7: Reconstruction Algorithm</a:t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146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5" name="Google Shape;1845;p14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6" name="Google Shape;1846;p146"/>
          <p:cNvSpPr/>
          <p:nvPr/>
        </p:nvSpPr>
        <p:spPr>
          <a:xfrm>
            <a:off x="5413331" y="421189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reconstruct specified z-slices for a difference stack.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7" name="Google Shape;1847;p146"/>
          <p:cNvSpPr/>
          <p:nvPr/>
        </p:nvSpPr>
        <p:spPr>
          <a:xfrm>
            <a:off x="5413331" y="1587675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output average frames, averaged over a configurable subset of stored frames.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8" name="Google Shape;1848;p146"/>
          <p:cNvSpPr/>
          <p:nvPr/>
        </p:nvSpPr>
        <p:spPr>
          <a:xfrm>
            <a:off x="5413331" y="2754160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output cleaned frames, which are computed as follows: clean_frame = raw_frame - avg_frame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9" name="Google Shape;1849;p146"/>
          <p:cNvSpPr/>
          <p:nvPr/>
        </p:nvSpPr>
        <p:spPr>
          <a:xfrm>
            <a:off x="5413331" y="3920646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output the difference between two frames.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0" name="Google Shape;1850;p146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1" name="Google Shape;1851;p146"/>
          <p:cNvSpPr/>
          <p:nvPr/>
        </p:nvSpPr>
        <p:spPr>
          <a:xfrm>
            <a:off x="5413331" y="5087131"/>
            <a:ext cx="6413327" cy="917530"/>
          </a:xfrm>
          <a:prstGeom prst="flowChartAlternateProcess">
            <a:avLst/>
          </a:prstGeom>
          <a:solidFill>
            <a:srgbClr val="F0B80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output a difference stack, which is the sum over multiple frame differences.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2" name="Google Shape;1852;p146"/>
          <p:cNvSpPr txBox="1"/>
          <p:nvPr/>
        </p:nvSpPr>
        <p:spPr>
          <a:xfrm>
            <a:off x="349929" y="121227"/>
            <a:ext cx="4348130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3.7: Reconstruction Algorithm(cont.)</a:t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147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8" name="Google Shape;1858;p147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9" name="Google Shape;1859;p147"/>
          <p:cNvSpPr/>
          <p:nvPr/>
        </p:nvSpPr>
        <p:spPr>
          <a:xfrm>
            <a:off x="5413330" y="1523478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software shall provide a method to detect features-of-interest in a single frame reconstruction.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0" name="Google Shape;1860;p147"/>
          <p:cNvSpPr/>
          <p:nvPr/>
        </p:nvSpPr>
        <p:spPr>
          <a:xfrm>
            <a:off x="5413330" y="2689964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software shall provide a method to detect features-of-interest in a difference stack reconstruction.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1" name="Google Shape;1861;p147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2" name="Google Shape;1862;p147"/>
          <p:cNvSpPr/>
          <p:nvPr/>
        </p:nvSpPr>
        <p:spPr>
          <a:xfrm>
            <a:off x="5413330" y="3856449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software shall provide a method to output detected regions from a reconstructed frame.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3" name="Google Shape;1863;p147"/>
          <p:cNvSpPr txBox="1"/>
          <p:nvPr/>
        </p:nvSpPr>
        <p:spPr>
          <a:xfrm>
            <a:off x="197529" y="121227"/>
            <a:ext cx="4652930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3.8: Detection Algorithm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148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9" name="Google Shape;1869;p148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0" name="Google Shape;1870;p148"/>
          <p:cNvSpPr/>
          <p:nvPr/>
        </p:nvSpPr>
        <p:spPr>
          <a:xfrm>
            <a:off x="5413331" y="1072542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output detected regions from a reconstructed difference frame.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1" name="Google Shape;1871;p148"/>
          <p:cNvSpPr/>
          <p:nvPr/>
        </p:nvSpPr>
        <p:spPr>
          <a:xfrm>
            <a:off x="5413331" y="2239028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output detected regions from a reconstructed difference stack.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2" name="Google Shape;1872;p148"/>
          <p:cNvSpPr/>
          <p:nvPr/>
        </p:nvSpPr>
        <p:spPr>
          <a:xfrm>
            <a:off x="5413331" y="3405513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characterize detected regions and output the characterization as a compact description.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3" name="Google Shape;1873;p148"/>
          <p:cNvSpPr/>
          <p:nvPr/>
        </p:nvSpPr>
        <p:spPr>
          <a:xfrm>
            <a:off x="5413331" y="4571999"/>
            <a:ext cx="6413327" cy="917530"/>
          </a:xfrm>
          <a:prstGeom prst="flowChartAlternateProcess">
            <a:avLst/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software shall provide a method to compute and output statistics over a subset of detection descriptors.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4" name="Google Shape;1874;p148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5" name="Google Shape;1875;p148"/>
          <p:cNvSpPr txBox="1"/>
          <p:nvPr/>
        </p:nvSpPr>
        <p:spPr>
          <a:xfrm>
            <a:off x="197529" y="121227"/>
            <a:ext cx="4652930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3.8: Detection Algorithm(cont.)</a:t>
            </a:r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149"/>
          <p:cNvSpPr/>
          <p:nvPr/>
        </p:nvSpPr>
        <p:spPr>
          <a:xfrm>
            <a:off x="5047989" y="1"/>
            <a:ext cx="7144011" cy="623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1" name="Google Shape;1881;p14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2" name="Google Shape;1882;p149"/>
          <p:cNvSpPr/>
          <p:nvPr/>
        </p:nvSpPr>
        <p:spPr>
          <a:xfrm>
            <a:off x="5413330" y="1523478"/>
            <a:ext cx="6413327" cy="917531"/>
          </a:xfrm>
          <a:prstGeom prst="flowChartAlternateProcess">
            <a:avLst/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The software shall support saving processed data to a non-volatile bulk storage device, operating as a FIFO.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3" name="Google Shape;1883;p149"/>
          <p:cNvSpPr/>
          <p:nvPr/>
        </p:nvSpPr>
        <p:spPr>
          <a:xfrm>
            <a:off x="5413330" y="2689964"/>
            <a:ext cx="6413327" cy="917530"/>
          </a:xfrm>
          <a:prstGeom prst="flowChartAlternateProcess">
            <a:avLst/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The software shall support saving all raw hologram data to the bulk storage device.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4" name="Google Shape;1884;p149"/>
          <p:cNvSpPr/>
          <p:nvPr/>
        </p:nvSpPr>
        <p:spPr>
          <a:xfrm>
            <a:off x="0" y="0"/>
            <a:ext cx="5047989" cy="6237962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5" name="Google Shape;1885;p149"/>
          <p:cNvSpPr txBox="1"/>
          <p:nvPr/>
        </p:nvSpPr>
        <p:spPr>
          <a:xfrm>
            <a:off x="593984" y="121227"/>
            <a:ext cx="3871586" cy="5995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3.9: Storage</a:t>
            </a:r>
            <a:endParaRPr/>
          </a:p>
        </p:txBody>
      </p:sp>
      <p:sp>
        <p:nvSpPr>
          <p:cNvPr id="1886" name="Google Shape;1886;p149"/>
          <p:cNvSpPr/>
          <p:nvPr/>
        </p:nvSpPr>
        <p:spPr>
          <a:xfrm>
            <a:off x="5413330" y="3856449"/>
            <a:ext cx="6413327" cy="917531"/>
          </a:xfrm>
          <a:prstGeom prst="flowChartAlternateProcess">
            <a:avLst/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The software shall provide a method to retrieve and optionally process requested data from the bulk storage device.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1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General Software System Flowchart</a:t>
            </a:r>
            <a:endParaRPr/>
          </a:p>
        </p:txBody>
      </p:sp>
      <p:pic>
        <p:nvPicPr>
          <p:cNvPr descr="Diagram, timeline&#10;&#10;Description automatically generated with medium confidence" id="279" name="Google Shape;2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287" y="817552"/>
            <a:ext cx="10439425" cy="5346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15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281" name="Google Shape;281;p15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282" name="Google Shape;282;p15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284" name="Google Shape;284;p15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285" name="Google Shape;285;p15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"/>
          <p:cNvSpPr txBox="1"/>
          <p:nvPr>
            <p:ph type="title"/>
          </p:nvPr>
        </p:nvSpPr>
        <p:spPr>
          <a:xfrm>
            <a:off x="838200" y="84702"/>
            <a:ext cx="10665501" cy="638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3200"/>
              <a:buFont typeface="Century Gothic"/>
              <a:buNone/>
            </a:pPr>
            <a:r>
              <a:rPr lang="en-US" sz="3200">
                <a:latin typeface="Century Gothic"/>
                <a:ea typeface="Century Gothic"/>
                <a:cs typeface="Century Gothic"/>
                <a:sym typeface="Century Gothic"/>
              </a:rPr>
              <a:t>Reconstruction, Flowchart, and Flop Analysis</a:t>
            </a:r>
            <a:endParaRPr sz="3200"/>
          </a:p>
        </p:txBody>
      </p:sp>
      <p:sp>
        <p:nvSpPr>
          <p:cNvPr id="292" name="Google Shape;292;p16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6753054" y="851996"/>
            <a:ext cx="5052949" cy="350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16"/>
          <p:cNvSpPr txBox="1"/>
          <p:nvPr/>
        </p:nvSpPr>
        <p:spPr>
          <a:xfrm>
            <a:off x="7050365" y="628674"/>
            <a:ext cx="4786101" cy="115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FFT: FLOPs = 4N</a:t>
            </a:r>
            <a:r>
              <a:rPr b="0" baseline="3000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×log</a:t>
            </a:r>
            <a:r>
              <a:rPr b="0" baseline="-2500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(4N</a:t>
            </a:r>
            <a:r>
              <a:rPr b="0" baseline="3000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b="0" i="0" sz="1600" u="sng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Inverse FFT: FLOPs = N</a:t>
            </a:r>
            <a:r>
              <a:rPr b="0" baseline="3000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×log</a:t>
            </a:r>
            <a:r>
              <a:rPr b="0" baseline="-2500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(N</a:t>
            </a:r>
            <a:r>
              <a:rPr b="0" baseline="3000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b="0" i="0" sz="1600" u="sng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Matrix Multiplication: FLOPs = 4N</a:t>
            </a:r>
            <a:r>
              <a:rPr b="0" baseline="3000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0" i="0" sz="1600" u="sng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16"/>
          <p:cNvSpPr txBox="1"/>
          <p:nvPr/>
        </p:nvSpPr>
        <p:spPr>
          <a:xfrm>
            <a:off x="145327" y="626077"/>
            <a:ext cx="6595241" cy="115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Should consume &lt; 5W, shall consume &lt; 10W when active</a:t>
            </a:r>
            <a:endParaRPr b="0" i="0" sz="1600" u="sng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Should consume &lt; 0.1W, shall consume &lt; 0.5W when inactive</a:t>
            </a:r>
            <a:endParaRPr b="0" i="0" sz="1600" u="sng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12,000 seconds time limit for reconstruction</a:t>
            </a:r>
            <a:endParaRPr b="0" baseline="3000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6" name="Google Shape;296;p16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297" name="Google Shape;297;p16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298" name="Google Shape;298;p16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301" name="Google Shape;301;p16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pic>
        <p:nvPicPr>
          <p:cNvPr id="302" name="Google Shape;3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748" y="1605686"/>
            <a:ext cx="12160014" cy="504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"/>
          <p:cNvSpPr txBox="1"/>
          <p:nvPr>
            <p:ph type="title"/>
          </p:nvPr>
        </p:nvSpPr>
        <p:spPr>
          <a:xfrm>
            <a:off x="838200" y="154771"/>
            <a:ext cx="622466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Processor: Portenta X8</a:t>
            </a:r>
            <a:endParaRPr/>
          </a:p>
        </p:txBody>
      </p:sp>
      <p:sp>
        <p:nvSpPr>
          <p:cNvPr id="309" name="Google Shape;309;p17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489766" y="1318973"/>
            <a:ext cx="5562837" cy="4470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CPU: </a:t>
            </a:r>
            <a:endParaRPr/>
          </a:p>
          <a:p>
            <a:pPr indent="-285750" lvl="1" marL="685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4x ARM® Cortex-A53   (1.8 GHz)</a:t>
            </a:r>
            <a:endParaRPr/>
          </a:p>
          <a:p>
            <a:pPr indent="-285750" lvl="1" marL="685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1x  ARM® Cortex® M4 (400 MHz)</a:t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Microcontroller:</a:t>
            </a:r>
            <a:endParaRPr/>
          </a:p>
          <a:p>
            <a:pPr indent="-228600" lvl="1" marL="685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1x  ARM® Cortex-M7 (480 MHz)</a:t>
            </a:r>
            <a:endParaRPr/>
          </a:p>
          <a:p>
            <a:pPr indent="-228600" lvl="1" marL="685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1x  ARM® Cortex-M4 (240 MHz) </a:t>
            </a:r>
            <a:endParaRPr/>
          </a:p>
          <a:p>
            <a:pPr indent="-228600" lvl="0" marL="228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4000 mW Maximum Power Consumption </a:t>
            </a:r>
            <a:endParaRPr/>
          </a:p>
          <a:p>
            <a:pPr indent="-228600" lvl="0" marL="228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 mW Low Power Mode</a:t>
            </a:r>
            <a:endParaRPr/>
          </a:p>
          <a:p>
            <a:pPr indent="-228600" lvl="0" marL="228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Component and assembly efficiency </a:t>
            </a:r>
            <a:endParaRPr/>
          </a:p>
          <a:p>
            <a:pPr indent="-228600" lvl="0" marL="2286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User Friendly</a:t>
            </a:r>
            <a:endParaRPr/>
          </a:p>
          <a:p>
            <a:pPr indent="-127000" lvl="0" marL="228600" marR="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27000" lvl="0" marL="228600" marR="0" rtl="0" algn="l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17"/>
          <p:cNvSpPr txBox="1"/>
          <p:nvPr/>
        </p:nvSpPr>
        <p:spPr>
          <a:xfrm>
            <a:off x="6093978" y="3699050"/>
            <a:ext cx="4817420" cy="2037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Language Choice / Compatibility</a:t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1" marL="7429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Linux OS preloaded onboard</a:t>
            </a:r>
            <a:endParaRPr/>
          </a:p>
          <a:p>
            <a:pPr indent="-285750" lvl="1" marL="7429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Arduino driven microcontroller</a:t>
            </a:r>
            <a:endParaRPr/>
          </a:p>
          <a:p>
            <a:pPr indent="-285750" lvl="0" marL="28575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Safety Factor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2" name="Google Shape;3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5726" y="54149"/>
            <a:ext cx="6517804" cy="36447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17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314" name="Google Shape;314;p17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315" name="Google Shape;315;p17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316" name="Google Shape;316;p17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317" name="Google Shape;317;p17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318" name="Google Shape;318;p17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"/>
          <p:cNvSpPr txBox="1"/>
          <p:nvPr>
            <p:ph type="title"/>
          </p:nvPr>
        </p:nvSpPr>
        <p:spPr>
          <a:xfrm>
            <a:off x="-2627" y="-3529"/>
            <a:ext cx="3710153" cy="1544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3600"/>
              <a:buFont typeface="Century Gothic"/>
              <a:buNone/>
            </a:pPr>
            <a:r>
              <a:rPr lang="en-US" sz="3600">
                <a:latin typeface="Century Gothic"/>
                <a:ea typeface="Century Gothic"/>
                <a:cs typeface="Century Gothic"/>
                <a:sym typeface="Century Gothic"/>
              </a:rPr>
              <a:t>Computational Timeline</a:t>
            </a:r>
            <a:endParaRPr sz="3600"/>
          </a:p>
        </p:txBody>
      </p:sp>
      <p:sp>
        <p:nvSpPr>
          <p:cNvPr id="324" name="Google Shape;324;p18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18"/>
          <p:cNvSpPr txBox="1"/>
          <p:nvPr/>
        </p:nvSpPr>
        <p:spPr>
          <a:xfrm>
            <a:off x="6492083" y="92451"/>
            <a:ext cx="4741009" cy="24000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      FLOPs : Total FLOPs</a:t>
            </a:r>
            <a:endParaRPr b="0" i="0" sz="2400" u="sng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    total FLOPs per z * 2000 (z-slices)</a:t>
            </a:r>
            <a:endParaRPr/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F:  FLOPs per Clock Cycle</a:t>
            </a:r>
            <a:endParaRPr/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    8 32-bit FLOPS/Hz on the Cortex-A53</a:t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G:  Clock Speed</a:t>
            </a:r>
            <a:endParaRPr/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    (1.8 GHz)</a:t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6" name="Google Shape;326;p18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327" name="Google Shape;327;p18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328" name="Google Shape;328;p18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329" name="Google Shape;329;p18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330" name="Google Shape;330;p18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C00000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331" name="Google Shape;331;p18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pic>
        <p:nvPicPr>
          <p:cNvPr id="332" name="Google Shape;33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9080" y="2250758"/>
            <a:ext cx="13072529" cy="452018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8"/>
          <p:cNvSpPr txBox="1"/>
          <p:nvPr/>
        </p:nvSpPr>
        <p:spPr>
          <a:xfrm>
            <a:off x="317256" y="1677761"/>
            <a:ext cx="6755491" cy="576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Time = FLOPs ÷ (F×G)</a:t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CPEs and Risk</a:t>
            </a:r>
            <a:endParaRPr/>
          </a:p>
        </p:txBody>
      </p:sp>
      <p:grpSp>
        <p:nvGrpSpPr>
          <p:cNvPr id="340" name="Google Shape;340;p19"/>
          <p:cNvGrpSpPr/>
          <p:nvPr/>
        </p:nvGrpSpPr>
        <p:grpSpPr>
          <a:xfrm>
            <a:off x="5053722" y="6338927"/>
            <a:ext cx="5932819" cy="430065"/>
            <a:chOff x="5276015" y="6311894"/>
            <a:chExt cx="5932819" cy="429083"/>
          </a:xfrm>
        </p:grpSpPr>
        <p:sp>
          <p:nvSpPr>
            <p:cNvPr id="341" name="Google Shape;341;p19"/>
            <p:cNvSpPr/>
            <p:nvPr/>
          </p:nvSpPr>
          <p:spPr>
            <a:xfrm>
              <a:off x="5276015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Purpose</a:t>
              </a:r>
              <a:endParaRPr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7182687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CPEs and Risk</a:t>
              </a:r>
              <a:endParaRPr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6229351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Solution</a:t>
              </a:r>
              <a:endParaRPr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Requirements</a:t>
              </a:r>
              <a:endParaRPr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Verification and Validation</a:t>
              </a:r>
              <a:endParaRPr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Planning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75237" y="2332463"/>
            <a:ext cx="2192770" cy="806823"/>
          </a:xfrm>
          <a:prstGeom prst="chevron">
            <a:avLst>
              <a:gd fmla="val 50000" name="adj"/>
            </a:avLst>
          </a:prstGeom>
          <a:solidFill>
            <a:srgbClr val="98050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Purpose</a:t>
            </a: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482157" y="2332462"/>
            <a:ext cx="2192770" cy="806823"/>
          </a:xfrm>
          <a:prstGeom prst="chevron">
            <a:avLst>
              <a:gd fmla="val 50000" name="adj"/>
            </a:avLst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Solution</a:t>
            </a: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289077" y="2332462"/>
            <a:ext cx="2192770" cy="806823"/>
          </a:xfrm>
          <a:prstGeom prst="chevron">
            <a:avLst>
              <a:gd fmla="val 50000" name="adj"/>
            </a:avLst>
          </a:prstGeom>
          <a:solidFill>
            <a:srgbClr val="DF4E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CPEs and Risk</a:t>
            </a: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6096000" y="2332463"/>
            <a:ext cx="2192770" cy="806823"/>
          </a:xfrm>
          <a:prstGeom prst="chevron">
            <a:avLst>
              <a:gd fmla="val 50000" name="adj"/>
            </a:avLst>
          </a:prstGeom>
          <a:solidFill>
            <a:srgbClr val="FB73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Requirements</a:t>
            </a: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7902921" y="2332463"/>
            <a:ext cx="2192770" cy="806823"/>
          </a:xfrm>
          <a:prstGeom prst="chevron">
            <a:avLst>
              <a:gd fmla="val 50000" name="adj"/>
            </a:avLst>
          </a:prstGeom>
          <a:solidFill>
            <a:srgbClr val="F49D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Verification and Validation</a:t>
            </a: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9709842" y="2332463"/>
            <a:ext cx="2192770" cy="806823"/>
          </a:xfrm>
          <a:prstGeom prst="chevron">
            <a:avLst>
              <a:gd fmla="val 50000" name="adj"/>
            </a:avLst>
          </a:prstGeom>
          <a:solidFill>
            <a:srgbClr val="FFC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Planning</a:t>
            </a:r>
            <a:endParaRPr/>
          </a:p>
        </p:txBody>
      </p:sp>
      <p:sp>
        <p:nvSpPr>
          <p:cNvPr id="85" name="Google Shape;85;p2"/>
          <p:cNvSpPr txBox="1"/>
          <p:nvPr/>
        </p:nvSpPr>
        <p:spPr>
          <a:xfrm>
            <a:off x="771701" y="3139286"/>
            <a:ext cx="165348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CONOPS</a:t>
            </a:r>
            <a:endParaRPr/>
          </a:p>
        </p:txBody>
      </p:sp>
      <p:sp>
        <p:nvSpPr>
          <p:cNvPr id="86" name="Google Shape;86;p2"/>
          <p:cNvSpPr txBox="1"/>
          <p:nvPr/>
        </p:nvSpPr>
        <p:spPr>
          <a:xfrm>
            <a:off x="2493153" y="3139285"/>
            <a:ext cx="192087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 model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Parameters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Function Block Diagram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Software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87;p2"/>
          <p:cNvSpPr txBox="1"/>
          <p:nvPr/>
        </p:nvSpPr>
        <p:spPr>
          <a:xfrm>
            <a:off x="4482002" y="3130316"/>
            <a:ext cx="180692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CPEs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Risks and Mitigation </a:t>
            </a:r>
            <a:endParaRPr/>
          </a:p>
        </p:txBody>
      </p:sp>
      <p:sp>
        <p:nvSpPr>
          <p:cNvPr id="88" name="Google Shape;88;p2"/>
          <p:cNvSpPr txBox="1"/>
          <p:nvPr/>
        </p:nvSpPr>
        <p:spPr>
          <a:xfrm>
            <a:off x="6167378" y="3142784"/>
            <a:ext cx="198204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Optical Architecture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Sample Transfer Heating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Temperature Control</a:t>
            </a:r>
            <a:endParaRPr/>
          </a:p>
        </p:txBody>
      </p:sp>
      <p:sp>
        <p:nvSpPr>
          <p:cNvPr id="89" name="Google Shape;89;p2"/>
          <p:cNvSpPr txBox="1"/>
          <p:nvPr/>
        </p:nvSpPr>
        <p:spPr>
          <a:xfrm>
            <a:off x="8095845" y="3139286"/>
            <a:ext cx="180692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Electronics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Structure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Optical</a:t>
            </a:r>
            <a:endParaRPr/>
          </a:p>
        </p:txBody>
      </p:sp>
      <p:sp>
        <p:nvSpPr>
          <p:cNvPr id="90" name="Google Shape;90;p2"/>
          <p:cNvSpPr txBox="1"/>
          <p:nvPr/>
        </p:nvSpPr>
        <p:spPr>
          <a:xfrm>
            <a:off x="9902766" y="3139286"/>
            <a:ext cx="180692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Work plan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Gantt chart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Budget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Critical Project Elements</a:t>
            </a:r>
            <a:endParaRPr/>
          </a:p>
        </p:txBody>
      </p:sp>
      <p:graphicFrame>
        <p:nvGraphicFramePr>
          <p:cNvPr id="353" name="Google Shape;353;p20"/>
          <p:cNvGraphicFramePr/>
          <p:nvPr/>
        </p:nvGraphicFramePr>
        <p:xfrm>
          <a:off x="1579306" y="12337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{1872AE10-1324-4240-8997-ED2A88925201}</a:tableStyleId>
              </a:tblPr>
              <a:tblGrid>
                <a:gridCol w="1744000"/>
                <a:gridCol w="7289400"/>
              </a:tblGrid>
              <a:tr h="483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56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E1: Structural Survival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Payload shall survive vibrations, g-force, and pressure it would experience throughout the mission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483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E2: Thermal Survival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Payload shall survive thermal ranges it would experience throughout the mission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483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E3: Sample Handling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4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Payload shall be able interface with mock spacecraft to intake and expel saltwater samples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4B5"/>
                    </a:solidFill>
                  </a:tcPr>
                </a:tc>
              </a:tr>
              <a:tr h="483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E4: Optical Design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4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Payload shall be able image sample volume using laser, lenses, and image sensor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4B5"/>
                    </a:solidFill>
                  </a:tcPr>
                </a:tc>
              </a:tr>
              <a:tr h="56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E5: Data Reconstruction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Images shall be reconstructed such that a particle and its movement  can be identified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483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E6: Particle Detection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4B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Particle movement shall be identified and ranked by their possibility of life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4B5"/>
                    </a:solidFill>
                  </a:tcPr>
                </a:tc>
              </a:tr>
              <a:tr h="483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E7: Storage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store raw and reconstructed images, as well as detection data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6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E8: Power Consumption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Payload and processor shall have sperate maximum active and inactive power consumption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54" name="Google Shape;354;p20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5" name="Google Shape;355;p20"/>
          <p:cNvGrpSpPr/>
          <p:nvPr/>
        </p:nvGrpSpPr>
        <p:grpSpPr>
          <a:xfrm>
            <a:off x="8926453" y="6338930"/>
            <a:ext cx="2060087" cy="430148"/>
            <a:chOff x="9148746" y="6311900"/>
            <a:chExt cx="2060087" cy="429166"/>
          </a:xfrm>
        </p:grpSpPr>
        <p:sp>
          <p:nvSpPr>
            <p:cNvPr id="356" name="Google Shape;356;p20"/>
            <p:cNvSpPr/>
            <p:nvPr/>
          </p:nvSpPr>
          <p:spPr>
            <a:xfrm>
              <a:off x="9148746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Critical Project Elements</a:t>
              </a: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10042694" y="6311989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 Matrix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3" name="Google Shape;363;p2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Risk Matrix</a:t>
            </a:r>
            <a:endParaRPr/>
          </a:p>
        </p:txBody>
      </p:sp>
      <p:graphicFrame>
        <p:nvGraphicFramePr>
          <p:cNvPr id="364" name="Google Shape;364;p21"/>
          <p:cNvGraphicFramePr/>
          <p:nvPr/>
        </p:nvGraphicFramePr>
        <p:xfrm>
          <a:off x="838200" y="14803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365" name="Google Shape;365;p21"/>
          <p:cNvGraphicFramePr/>
          <p:nvPr/>
        </p:nvGraphicFramePr>
        <p:xfrm>
          <a:off x="6687973" y="19156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{1872AE10-1324-4240-8997-ED2A88925201}</a:tableStyleId>
              </a:tblPr>
              <a:tblGrid>
                <a:gridCol w="511725"/>
                <a:gridCol w="2278250"/>
                <a:gridCol w="2120050"/>
              </a:tblGrid>
              <a:tr h="527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#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Risk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Key Mitigation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615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Injury from laser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Laser safety protocol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Reconstruction Failure: Time Constraint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Processor choice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2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Bubbles accumulating in the sample chamber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Sample chamber design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366" name="Google Shape;366;p21"/>
          <p:cNvGrpSpPr/>
          <p:nvPr/>
        </p:nvGrpSpPr>
        <p:grpSpPr>
          <a:xfrm>
            <a:off x="8926453" y="6338930"/>
            <a:ext cx="2060087" cy="430148"/>
            <a:chOff x="9148746" y="6311900"/>
            <a:chExt cx="2060087" cy="429166"/>
          </a:xfrm>
        </p:grpSpPr>
        <p:sp>
          <p:nvSpPr>
            <p:cNvPr id="367" name="Google Shape;367;p21"/>
            <p:cNvSpPr/>
            <p:nvPr/>
          </p:nvSpPr>
          <p:spPr>
            <a:xfrm>
              <a:off x="9148746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Critical Project Elements</a:t>
              </a: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10042694" y="6311989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 Matrix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"/>
          <p:cNvSpPr txBox="1"/>
          <p:nvPr>
            <p:ph idx="2" type="body"/>
          </p:nvPr>
        </p:nvSpPr>
        <p:spPr>
          <a:xfrm>
            <a:off x="6381136" y="1480335"/>
            <a:ext cx="5216880" cy="455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Class 3b Laser: 5–500mW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Ours: 15 mW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Effect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Eye damage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Burned skin</a:t>
            </a:r>
            <a:endParaRPr/>
          </a:p>
        </p:txBody>
      </p:sp>
      <p:sp>
        <p:nvSpPr>
          <p:cNvPr id="375" name="Google Shape;375;p2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p2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Injury from Laser</a:t>
            </a:r>
            <a:endParaRPr/>
          </a:p>
        </p:txBody>
      </p:sp>
      <p:cxnSp>
        <p:nvCxnSpPr>
          <p:cNvPr id="377" name="Google Shape;377;p22"/>
          <p:cNvCxnSpPr/>
          <p:nvPr/>
        </p:nvCxnSpPr>
        <p:spPr>
          <a:xfrm>
            <a:off x="5614220" y="2842784"/>
            <a:ext cx="0" cy="11294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aphicFrame>
        <p:nvGraphicFramePr>
          <p:cNvPr id="378" name="Google Shape;378;p22"/>
          <p:cNvGraphicFramePr/>
          <p:nvPr/>
        </p:nvGraphicFramePr>
        <p:xfrm>
          <a:off x="267929" y="14803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grpSp>
        <p:nvGrpSpPr>
          <p:cNvPr id="379" name="Google Shape;379;p22"/>
          <p:cNvGrpSpPr/>
          <p:nvPr/>
        </p:nvGrpSpPr>
        <p:grpSpPr>
          <a:xfrm>
            <a:off x="8926453" y="6338930"/>
            <a:ext cx="2060087" cy="430148"/>
            <a:chOff x="9148746" y="6311900"/>
            <a:chExt cx="2060087" cy="429166"/>
          </a:xfrm>
        </p:grpSpPr>
        <p:sp>
          <p:nvSpPr>
            <p:cNvPr id="380" name="Google Shape;380;p22"/>
            <p:cNvSpPr/>
            <p:nvPr/>
          </p:nvSpPr>
          <p:spPr>
            <a:xfrm>
              <a:off x="9148746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Critical Project Elements</a:t>
              </a:r>
              <a:endParaRPr/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10042694" y="6311989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 Matrix</a:t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"/>
          <p:cNvSpPr txBox="1"/>
          <p:nvPr>
            <p:ph idx="2" type="body"/>
          </p:nvPr>
        </p:nvSpPr>
        <p:spPr>
          <a:xfrm>
            <a:off x="6381136" y="1480335"/>
            <a:ext cx="5216880" cy="455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Laser Safety Plan following ANSI Z136.1 Standard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Laser safety officer trained on team observer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Faculty PI who will be present at tests with powered laser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Glasses and skin protection for all testing personnel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Protective housing for laser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Restricted access to room laser testing room 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388" name="Google Shape;388;p2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23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Injury from Laser: Mitigation</a:t>
            </a:r>
            <a:endParaRPr/>
          </a:p>
        </p:txBody>
      </p:sp>
      <p:grpSp>
        <p:nvGrpSpPr>
          <p:cNvPr id="390" name="Google Shape;390;p23"/>
          <p:cNvGrpSpPr/>
          <p:nvPr/>
        </p:nvGrpSpPr>
        <p:grpSpPr>
          <a:xfrm>
            <a:off x="8926453" y="6338930"/>
            <a:ext cx="2060087" cy="430148"/>
            <a:chOff x="9148746" y="6311900"/>
            <a:chExt cx="2060087" cy="429166"/>
          </a:xfrm>
        </p:grpSpPr>
        <p:sp>
          <p:nvSpPr>
            <p:cNvPr id="391" name="Google Shape;391;p23"/>
            <p:cNvSpPr/>
            <p:nvPr/>
          </p:nvSpPr>
          <p:spPr>
            <a:xfrm>
              <a:off x="9148746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Critical Project Elements</a:t>
              </a: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10042694" y="6311989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 Matrix</a:t>
              </a:r>
              <a:endParaRPr/>
            </a:p>
          </p:txBody>
        </p:sp>
      </p:grpSp>
      <p:cxnSp>
        <p:nvCxnSpPr>
          <p:cNvPr id="393" name="Google Shape;393;p23"/>
          <p:cNvCxnSpPr/>
          <p:nvPr/>
        </p:nvCxnSpPr>
        <p:spPr>
          <a:xfrm>
            <a:off x="5043949" y="2842785"/>
            <a:ext cx="0" cy="11294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aphicFrame>
        <p:nvGraphicFramePr>
          <p:cNvPr id="394" name="Google Shape;394;p23"/>
          <p:cNvGraphicFramePr/>
          <p:nvPr/>
        </p:nvGraphicFramePr>
        <p:xfrm>
          <a:off x="267929" y="14803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1-Old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1-New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cxnSp>
        <p:nvCxnSpPr>
          <p:cNvPr id="395" name="Google Shape;395;p23"/>
          <p:cNvCxnSpPr/>
          <p:nvPr/>
        </p:nvCxnSpPr>
        <p:spPr>
          <a:xfrm>
            <a:off x="5357124" y="3531408"/>
            <a:ext cx="0" cy="11294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4"/>
          <p:cNvSpPr txBox="1"/>
          <p:nvPr>
            <p:ph idx="2" type="body"/>
          </p:nvPr>
        </p:nvSpPr>
        <p:spPr>
          <a:xfrm>
            <a:off x="6975120" y="1512713"/>
            <a:ext cx="5216880" cy="455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Effect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Reconstruction not completed in time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Sample backlog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Power limit reached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Mitigation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Large processor safety factor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Parallelized software architecture </a:t>
            </a:r>
            <a:endParaRPr/>
          </a:p>
        </p:txBody>
      </p:sp>
      <p:sp>
        <p:nvSpPr>
          <p:cNvPr id="402" name="Google Shape;402;p2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24"/>
          <p:cNvSpPr txBox="1"/>
          <p:nvPr>
            <p:ph type="title"/>
          </p:nvPr>
        </p:nvSpPr>
        <p:spPr>
          <a:xfrm>
            <a:off x="706821" y="154771"/>
            <a:ext cx="1076084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Reconstruction Failure: Time Constraint</a:t>
            </a:r>
            <a:endParaRPr/>
          </a:p>
        </p:txBody>
      </p:sp>
      <p:cxnSp>
        <p:nvCxnSpPr>
          <p:cNvPr id="404" name="Google Shape;404;p24"/>
          <p:cNvCxnSpPr/>
          <p:nvPr/>
        </p:nvCxnSpPr>
        <p:spPr>
          <a:xfrm>
            <a:off x="5614220" y="2842784"/>
            <a:ext cx="0" cy="11294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aphicFrame>
        <p:nvGraphicFramePr>
          <p:cNvPr id="405" name="Google Shape;405;p24"/>
          <p:cNvGraphicFramePr/>
          <p:nvPr/>
        </p:nvGraphicFramePr>
        <p:xfrm>
          <a:off x="838200" y="14803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2-Old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2-New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cxnSp>
        <p:nvCxnSpPr>
          <p:cNvPr id="406" name="Google Shape;406;p24"/>
          <p:cNvCxnSpPr/>
          <p:nvPr/>
        </p:nvCxnSpPr>
        <p:spPr>
          <a:xfrm flipH="1">
            <a:off x="2565810" y="3592920"/>
            <a:ext cx="1229907" cy="1010125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407" name="Google Shape;407;p24"/>
          <p:cNvGrpSpPr/>
          <p:nvPr/>
        </p:nvGrpSpPr>
        <p:grpSpPr>
          <a:xfrm>
            <a:off x="8926453" y="6338930"/>
            <a:ext cx="2060087" cy="430148"/>
            <a:chOff x="9148746" y="6311900"/>
            <a:chExt cx="2060087" cy="429166"/>
          </a:xfrm>
        </p:grpSpPr>
        <p:sp>
          <p:nvSpPr>
            <p:cNvPr id="408" name="Google Shape;408;p24"/>
            <p:cNvSpPr/>
            <p:nvPr/>
          </p:nvSpPr>
          <p:spPr>
            <a:xfrm>
              <a:off x="9148746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Critical Project Elements</a:t>
              </a:r>
              <a:endParaRPr/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10042694" y="6311989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 Matrix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25"/>
          <p:cNvSpPr txBox="1"/>
          <p:nvPr>
            <p:ph type="title"/>
          </p:nvPr>
        </p:nvSpPr>
        <p:spPr>
          <a:xfrm>
            <a:off x="118712" y="150313"/>
            <a:ext cx="1195457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Bubbles Accumulating in Sample Chamber</a:t>
            </a:r>
            <a:endParaRPr/>
          </a:p>
        </p:txBody>
      </p:sp>
      <p:sp>
        <p:nvSpPr>
          <p:cNvPr id="417" name="Google Shape;417;p25"/>
          <p:cNvSpPr txBox="1"/>
          <p:nvPr>
            <p:ph idx="4294967295" type="body"/>
          </p:nvPr>
        </p:nvSpPr>
        <p:spPr>
          <a:xfrm>
            <a:off x="6975475" y="1479550"/>
            <a:ext cx="5216525" cy="45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u="sng"/>
              <a:t>Effect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Failure in imaging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Too many bubbles or too large of a bubble for detection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u="sng"/>
              <a:t>Mitigation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Bubble trap at fluid intake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Shape of sample chamber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Tubing material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cxnSp>
        <p:nvCxnSpPr>
          <p:cNvPr id="418" name="Google Shape;418;p25"/>
          <p:cNvCxnSpPr/>
          <p:nvPr/>
        </p:nvCxnSpPr>
        <p:spPr>
          <a:xfrm>
            <a:off x="5614220" y="2842784"/>
            <a:ext cx="0" cy="11294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aphicFrame>
        <p:nvGraphicFramePr>
          <p:cNvPr id="419" name="Google Shape;419;p25"/>
          <p:cNvGraphicFramePr/>
          <p:nvPr/>
        </p:nvGraphicFramePr>
        <p:xfrm>
          <a:off x="838200" y="14803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3-Old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3-New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cxnSp>
        <p:nvCxnSpPr>
          <p:cNvPr id="420" name="Google Shape;420;p25"/>
          <p:cNvCxnSpPr/>
          <p:nvPr/>
        </p:nvCxnSpPr>
        <p:spPr>
          <a:xfrm>
            <a:off x="3160021" y="3597760"/>
            <a:ext cx="0" cy="1030684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421" name="Google Shape;421;p25"/>
          <p:cNvGrpSpPr/>
          <p:nvPr/>
        </p:nvGrpSpPr>
        <p:grpSpPr>
          <a:xfrm>
            <a:off x="8926453" y="6338930"/>
            <a:ext cx="2060087" cy="430148"/>
            <a:chOff x="9148746" y="6311900"/>
            <a:chExt cx="2060087" cy="429166"/>
          </a:xfrm>
        </p:grpSpPr>
        <p:sp>
          <p:nvSpPr>
            <p:cNvPr id="422" name="Google Shape;422;p25"/>
            <p:cNvSpPr/>
            <p:nvPr/>
          </p:nvSpPr>
          <p:spPr>
            <a:xfrm>
              <a:off x="9148746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Critical Project Elements</a:t>
              </a: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10042694" y="6311989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 Matrix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26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Risk Matrix: New</a:t>
            </a:r>
            <a:endParaRPr/>
          </a:p>
        </p:txBody>
      </p:sp>
      <p:graphicFrame>
        <p:nvGraphicFramePr>
          <p:cNvPr id="431" name="Google Shape;431;p26"/>
          <p:cNvGraphicFramePr/>
          <p:nvPr/>
        </p:nvGraphicFramePr>
        <p:xfrm>
          <a:off x="838200" y="14803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1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1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432" name="Google Shape;432;p26"/>
          <p:cNvGraphicFramePr/>
          <p:nvPr/>
        </p:nvGraphicFramePr>
        <p:xfrm>
          <a:off x="6687973" y="191568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{1872AE10-1324-4240-8997-ED2A88925201}</a:tableStyleId>
              </a:tblPr>
              <a:tblGrid>
                <a:gridCol w="511725"/>
                <a:gridCol w="2278250"/>
                <a:gridCol w="2120050"/>
              </a:tblGrid>
              <a:tr h="527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#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Risk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Key Mitigation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6155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Injury from laser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Laser safety protocol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Reconstruction Failure: Time Constraint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Processor choice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23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Bubbles accumulating in the sample chamber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Sample chamber design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33" name="Google Shape;433;p26"/>
          <p:cNvGrpSpPr/>
          <p:nvPr/>
        </p:nvGrpSpPr>
        <p:grpSpPr>
          <a:xfrm>
            <a:off x="8926453" y="6338930"/>
            <a:ext cx="2060087" cy="430148"/>
            <a:chOff x="9148746" y="6311900"/>
            <a:chExt cx="2060087" cy="429166"/>
          </a:xfrm>
        </p:grpSpPr>
        <p:sp>
          <p:nvSpPr>
            <p:cNvPr id="434" name="Google Shape;434;p26"/>
            <p:cNvSpPr/>
            <p:nvPr/>
          </p:nvSpPr>
          <p:spPr>
            <a:xfrm>
              <a:off x="9148746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Critical Project Elements</a:t>
              </a: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10042694" y="6311989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DF4E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Risk Matrix</a:t>
              </a:r>
              <a:endParaRPr/>
            </a:p>
          </p:txBody>
        </p:sp>
      </p:grpSp>
      <p:cxnSp>
        <p:nvCxnSpPr>
          <p:cNvPr id="436" name="Google Shape;436;p26"/>
          <p:cNvCxnSpPr/>
          <p:nvPr/>
        </p:nvCxnSpPr>
        <p:spPr>
          <a:xfrm>
            <a:off x="3160021" y="3597760"/>
            <a:ext cx="0" cy="1030684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7" name="Google Shape;437;p26"/>
          <p:cNvCxnSpPr/>
          <p:nvPr/>
        </p:nvCxnSpPr>
        <p:spPr>
          <a:xfrm>
            <a:off x="5942340" y="3498996"/>
            <a:ext cx="0" cy="11294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8" name="Google Shape;438;p26"/>
          <p:cNvCxnSpPr/>
          <p:nvPr/>
        </p:nvCxnSpPr>
        <p:spPr>
          <a:xfrm flipH="1">
            <a:off x="2565810" y="3592920"/>
            <a:ext cx="1229907" cy="1010125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Design Requirements</a:t>
            </a:r>
            <a:endParaRPr/>
          </a:p>
        </p:txBody>
      </p:sp>
      <p:grpSp>
        <p:nvGrpSpPr>
          <p:cNvPr id="445" name="Google Shape;445;p27"/>
          <p:cNvGrpSpPr/>
          <p:nvPr/>
        </p:nvGrpSpPr>
        <p:grpSpPr>
          <a:xfrm>
            <a:off x="5053722" y="6338927"/>
            <a:ext cx="5932819" cy="430065"/>
            <a:chOff x="5276015" y="6311894"/>
            <a:chExt cx="5932819" cy="429083"/>
          </a:xfrm>
        </p:grpSpPr>
        <p:sp>
          <p:nvSpPr>
            <p:cNvPr id="446" name="Google Shape;446;p27"/>
            <p:cNvSpPr/>
            <p:nvPr/>
          </p:nvSpPr>
          <p:spPr>
            <a:xfrm>
              <a:off x="5276015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Purpose</a:t>
              </a:r>
              <a:endParaRPr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6229351" y="6311897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Solution</a:t>
              </a: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CPEs and Risk</a:t>
              </a:r>
              <a:endParaRPr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Requirements</a:t>
              </a:r>
              <a:endParaRPr/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Verification and Validation</a:t>
              </a:r>
              <a:endParaRPr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Planning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8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28"/>
          <p:cNvSpPr txBox="1"/>
          <p:nvPr>
            <p:ph type="title"/>
          </p:nvPr>
        </p:nvSpPr>
        <p:spPr>
          <a:xfrm>
            <a:off x="838200" y="-992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Optical Architecture </a:t>
            </a:r>
            <a:endParaRPr/>
          </a:p>
        </p:txBody>
      </p:sp>
      <p:grpSp>
        <p:nvGrpSpPr>
          <p:cNvPr id="459" name="Google Shape;459;p28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460" name="Google Shape;460;p28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graphicFrame>
        <p:nvGraphicFramePr>
          <p:cNvPr id="462" name="Google Shape;462;p28"/>
          <p:cNvGraphicFramePr/>
          <p:nvPr/>
        </p:nvGraphicFramePr>
        <p:xfrm>
          <a:off x="1297414" y="987527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640825"/>
                <a:gridCol w="755575"/>
                <a:gridCol w="7803475"/>
                <a:gridCol w="476075"/>
              </a:tblGrid>
              <a:tr h="361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4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1.4.1: Payload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/>
                        <a:t>The payload shall be a lensless Digital Inline Holographic Microscope(DIHM) consisting of an optional collimating lens, a beam-spreading lens, an optional pinhole, a sample chamber, and an image sensor.</a:t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descr="Diagram&#10;&#10;Description automatically generated" id="463" name="Google Shape;46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589" y="1473932"/>
            <a:ext cx="11125198" cy="5031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0" name="Google Shape;470;p29"/>
          <p:cNvSpPr txBox="1"/>
          <p:nvPr>
            <p:ph type="title"/>
          </p:nvPr>
        </p:nvSpPr>
        <p:spPr>
          <a:xfrm>
            <a:off x="838200" y="-1309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Resolution Model Inputs</a:t>
            </a:r>
            <a:endParaRPr/>
          </a:p>
        </p:txBody>
      </p:sp>
      <p:grpSp>
        <p:nvGrpSpPr>
          <p:cNvPr id="471" name="Google Shape;471;p29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472" name="Google Shape;472;p29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pic>
        <p:nvPicPr>
          <p:cNvPr descr="A picture containing text&#10;&#10;Description automatically generated" id="474" name="Google Shape;474;p29"/>
          <p:cNvPicPr preferRelativeResize="0"/>
          <p:nvPr/>
        </p:nvPicPr>
        <p:blipFill rotWithShape="1">
          <a:blip r:embed="rId3">
            <a:alphaModFix/>
          </a:blip>
          <a:srcRect b="1215" l="0" r="0" t="16194"/>
          <a:stretch/>
        </p:blipFill>
        <p:spPr>
          <a:xfrm>
            <a:off x="-62767" y="2798803"/>
            <a:ext cx="6835379" cy="338477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9"/>
          <p:cNvSpPr txBox="1"/>
          <p:nvPr>
            <p:ph idx="1" type="body"/>
          </p:nvPr>
        </p:nvSpPr>
        <p:spPr>
          <a:xfrm>
            <a:off x="7913730" y="5230084"/>
            <a:ext cx="4189970" cy="946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 u="sng">
                <a:latin typeface="Century Gothic"/>
                <a:ea typeface="Century Gothic"/>
                <a:cs typeface="Century Gothic"/>
                <a:sym typeface="Century Gothic"/>
              </a:rPr>
              <a:t>Laser: </a:t>
            </a:r>
            <a:r>
              <a:rPr lang="en-US" sz="160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Wavelength (λ) = </a:t>
            </a:r>
            <a:r>
              <a:rPr b="1" lang="en-US" sz="1600">
                <a:latin typeface="Century Gothic"/>
                <a:ea typeface="Century Gothic"/>
                <a:cs typeface="Century Gothic"/>
                <a:sym typeface="Century Gothic"/>
              </a:rPr>
              <a:t>520 nm</a:t>
            </a:r>
            <a:endParaRPr b="1"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sz="1600" u="sng">
                <a:latin typeface="Century Gothic"/>
                <a:ea typeface="Century Gothic"/>
                <a:cs typeface="Century Gothic"/>
                <a:sym typeface="Century Gothic"/>
              </a:rPr>
              <a:t>Sensor:</a:t>
            </a:r>
            <a:r>
              <a:rPr lang="en-US" sz="1600">
                <a:solidFill>
                  <a:srgbClr val="F2A0E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Width of pixel (p)  = </a:t>
            </a:r>
            <a:r>
              <a:rPr b="1" lang="en-US" sz="1600">
                <a:latin typeface="Century Gothic"/>
                <a:ea typeface="Century Gothic"/>
                <a:cs typeface="Century Gothic"/>
                <a:sym typeface="Century Gothic"/>
              </a:rPr>
              <a:t>3.45 um</a:t>
            </a:r>
            <a:endParaRPr sz="1600"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A0E5"/>
              </a:buClr>
              <a:buSzPts val="1600"/>
              <a:buNone/>
            </a:pPr>
            <a:r>
              <a:rPr lang="en-US" sz="1600">
                <a:solidFill>
                  <a:srgbClr val="F2A0E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    </a:t>
            </a:r>
            <a:r>
              <a:rPr lang="en-US" sz="1600">
                <a:solidFill>
                  <a:srgbClr val="FFD9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 of Pixels (N) = </a:t>
            </a:r>
            <a:r>
              <a:rPr b="1" lang="en-US" sz="1600">
                <a:latin typeface="Century Gothic"/>
                <a:ea typeface="Century Gothic"/>
                <a:cs typeface="Century Gothic"/>
                <a:sym typeface="Century Gothic"/>
              </a:rPr>
              <a:t>3008</a:t>
            </a:r>
            <a:endParaRPr/>
          </a:p>
        </p:txBody>
      </p:sp>
      <p:graphicFrame>
        <p:nvGraphicFramePr>
          <p:cNvPr id="476" name="Google Shape;476;p29"/>
          <p:cNvGraphicFramePr/>
          <p:nvPr/>
        </p:nvGraphicFramePr>
        <p:xfrm>
          <a:off x="1599064" y="899510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623000"/>
                <a:gridCol w="1828800"/>
                <a:gridCol w="6542075"/>
              </a:tblGrid>
              <a:tr h="28630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4</a:t>
                      </a:r>
                      <a:endParaRPr/>
                    </a:p>
                  </a:txBody>
                  <a:tcPr marT="91450" marB="9145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3.3.1: Image Sensor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Optical sensor shall support a resolution of &lt; 0.8 micrometer in the X and Y directions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286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3.3.2: Image Sensor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Optical sensor shall support a resolution of &lt; 2 micrometer in the Z direction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286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2.6.2: Sample Handling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sample volume shall be greater than 2μL (instantaneous imaging volume), while satisfying the resolution requirements.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77" name="Google Shape;477;p29"/>
          <p:cNvSpPr txBox="1"/>
          <p:nvPr/>
        </p:nvSpPr>
        <p:spPr>
          <a:xfrm>
            <a:off x="939800" y="2369506"/>
            <a:ext cx="18237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sng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Incoherent Eq:</a:t>
            </a:r>
            <a:endParaRPr/>
          </a:p>
        </p:txBody>
      </p:sp>
      <p:sp>
        <p:nvSpPr>
          <p:cNvPr id="478" name="Google Shape;478;p29"/>
          <p:cNvSpPr txBox="1"/>
          <p:nvPr/>
        </p:nvSpPr>
        <p:spPr>
          <a:xfrm>
            <a:off x="3987800" y="2369506"/>
            <a:ext cx="18237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Coherent Eq:</a:t>
            </a:r>
            <a:endParaRPr/>
          </a:p>
        </p:txBody>
      </p:sp>
      <p:pic>
        <p:nvPicPr>
          <p:cNvPr descr="Diagram&#10;&#10;Description automatically generated" id="479" name="Google Shape;47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2819" y="2108803"/>
            <a:ext cx="5501237" cy="334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Project Purpose</a:t>
            </a:r>
            <a:endParaRPr/>
          </a:p>
        </p:txBody>
      </p:sp>
      <p:grpSp>
        <p:nvGrpSpPr>
          <p:cNvPr id="97" name="Google Shape;97;p3"/>
          <p:cNvGrpSpPr/>
          <p:nvPr/>
        </p:nvGrpSpPr>
        <p:grpSpPr>
          <a:xfrm>
            <a:off x="5053722" y="6338927"/>
            <a:ext cx="5932819" cy="430065"/>
            <a:chOff x="5276015" y="6311894"/>
            <a:chExt cx="5932819" cy="429083"/>
          </a:xfrm>
        </p:grpSpPr>
        <p:sp>
          <p:nvSpPr>
            <p:cNvPr id="98" name="Google Shape;98;p3"/>
            <p:cNvSpPr/>
            <p:nvPr/>
          </p:nvSpPr>
          <p:spPr>
            <a:xfrm>
              <a:off x="5276015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98050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Purpose</a:t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6229351" y="6311897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Solution</a:t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 CPEs and Risk</a:t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Requirements</a:t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Verification and Validation</a:t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Planning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0"/>
          <p:cNvSpPr txBox="1"/>
          <p:nvPr>
            <p:ph idx="1" type="body"/>
          </p:nvPr>
        </p:nvSpPr>
        <p:spPr>
          <a:xfrm>
            <a:off x="345760" y="2484528"/>
            <a:ext cx="4774879" cy="3274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Best resolution = </a:t>
            </a: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0.60 um</a:t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Resolution FOS = </a:t>
            </a: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1.3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Z slices = </a:t>
            </a: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1,214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Minimum chamber dimensions: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Radius = 1.18 mm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Depth = 1.82 mm</a:t>
            </a:r>
            <a:endParaRPr b="1"/>
          </a:p>
        </p:txBody>
      </p:sp>
      <p:sp>
        <p:nvSpPr>
          <p:cNvPr id="486" name="Google Shape;486;p3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7" name="Google Shape;487;p30"/>
          <p:cNvSpPr txBox="1"/>
          <p:nvPr>
            <p:ph type="title"/>
          </p:nvPr>
        </p:nvSpPr>
        <p:spPr>
          <a:xfrm>
            <a:off x="912283" y="-1309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Resolution Model Outputs</a:t>
            </a:r>
            <a:endParaRPr/>
          </a:p>
        </p:txBody>
      </p:sp>
      <p:grpSp>
        <p:nvGrpSpPr>
          <p:cNvPr id="488" name="Google Shape;488;p30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489" name="Google Shape;489;p30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graphicFrame>
        <p:nvGraphicFramePr>
          <p:cNvPr id="491" name="Google Shape;491;p30"/>
          <p:cNvGraphicFramePr/>
          <p:nvPr/>
        </p:nvGraphicFramePr>
        <p:xfrm>
          <a:off x="1316334" y="889908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623000"/>
                <a:gridCol w="1828800"/>
                <a:gridCol w="6542075"/>
                <a:gridCol w="664025"/>
              </a:tblGrid>
              <a:tr h="286300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4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3.3.1: Image Sensor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Optical sensor shall support a resolution of &lt; 0.8 micrometer in the X and Y directions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286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3.3.2: Image Sensor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Optical sensor shall support a resolution of &lt; 2 micrometer in the Z direction</a:t>
                      </a:r>
                      <a:endParaRPr/>
                    </a:p>
                  </a:txBody>
                  <a:tcPr marT="91450" marB="91450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286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2.6.2: Sample Handling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sample volume shall be greater than 2μL (instantaneous imaging volume), while satisfying the resolution requirements.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descr="A picture containing diagram&#10;&#10;Description automatically generated" id="492" name="Google Shape;49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2062" y="2195183"/>
            <a:ext cx="7038226" cy="4142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9" name="Google Shape;499;p3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Attenuation Model</a:t>
            </a:r>
            <a:endParaRPr/>
          </a:p>
        </p:txBody>
      </p:sp>
      <p:grpSp>
        <p:nvGrpSpPr>
          <p:cNvPr id="500" name="Google Shape;500;p31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501" name="Google Shape;501;p31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pic>
        <p:nvPicPr>
          <p:cNvPr descr="Diagram&#10;&#10;Description automatically generated" id="503" name="Google Shape;50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3708" y="1278776"/>
            <a:ext cx="7376487" cy="4921217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1"/>
          <p:cNvSpPr txBox="1"/>
          <p:nvPr/>
        </p:nvSpPr>
        <p:spPr>
          <a:xfrm>
            <a:off x="1547814" y="5279158"/>
            <a:ext cx="26473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Required power at sensor = 6.20 mW</a:t>
            </a:r>
            <a:endParaRPr/>
          </a:p>
        </p:txBody>
      </p:sp>
      <p:cxnSp>
        <p:nvCxnSpPr>
          <p:cNvPr id="505" name="Google Shape;505;p31"/>
          <p:cNvCxnSpPr/>
          <p:nvPr/>
        </p:nvCxnSpPr>
        <p:spPr>
          <a:xfrm flipH="1" rot="10800000">
            <a:off x="4193800" y="4359802"/>
            <a:ext cx="917821" cy="1077370"/>
          </a:xfrm>
          <a:prstGeom prst="straightConnector1">
            <a:avLst/>
          </a:prstGeom>
          <a:noFill/>
          <a:ln cap="flat" cmpd="sng" w="28575">
            <a:solidFill>
              <a:srgbClr val="BBBBB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6" name="Google Shape;506;p31"/>
          <p:cNvSpPr txBox="1"/>
          <p:nvPr/>
        </p:nvSpPr>
        <p:spPr>
          <a:xfrm>
            <a:off x="1589420" y="1496299"/>
            <a:ext cx="264735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D69D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Required laser power = 10.3 mW</a:t>
            </a:r>
            <a:endParaRPr/>
          </a:p>
        </p:txBody>
      </p:sp>
      <p:cxnSp>
        <p:nvCxnSpPr>
          <p:cNvPr id="507" name="Google Shape;507;p31"/>
          <p:cNvCxnSpPr/>
          <p:nvPr/>
        </p:nvCxnSpPr>
        <p:spPr>
          <a:xfrm>
            <a:off x="4195168" y="2135465"/>
            <a:ext cx="941654" cy="893464"/>
          </a:xfrm>
          <a:prstGeom prst="straightConnector1">
            <a:avLst/>
          </a:prstGeom>
          <a:noFill/>
          <a:ln cap="flat" cmpd="sng" w="28575">
            <a:solidFill>
              <a:srgbClr val="D69DEB"/>
            </a:solidFill>
            <a:prstDash val="solid"/>
            <a:miter lim="800000"/>
            <a:headEnd len="sm" w="sm" type="none"/>
            <a:tailEnd len="sm" w="sm" type="none"/>
          </a:ln>
        </p:spPr>
      </p:cxnSp>
      <p:graphicFrame>
        <p:nvGraphicFramePr>
          <p:cNvPr id="508" name="Google Shape;508;p31"/>
          <p:cNvGraphicFramePr/>
          <p:nvPr/>
        </p:nvGraphicFramePr>
        <p:xfrm>
          <a:off x="1762526" y="796461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853450"/>
                <a:gridCol w="966025"/>
                <a:gridCol w="6217550"/>
                <a:gridCol w="629925"/>
              </a:tblGrid>
              <a:tr h="361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4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3.2.1 Laser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Microscope laser shall provide a light intensity compatible with the optical sensor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509" name="Google Shape;50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100" y="2459501"/>
            <a:ext cx="3997569" cy="271994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3332" y="1790462"/>
            <a:ext cx="5268668" cy="45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7" name="Google Shape;517;p3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Thermal System </a:t>
            </a:r>
            <a:endParaRPr/>
          </a:p>
        </p:txBody>
      </p:sp>
      <p:sp>
        <p:nvSpPr>
          <p:cNvPr id="518" name="Google Shape;518;p32"/>
          <p:cNvSpPr txBox="1"/>
          <p:nvPr/>
        </p:nvSpPr>
        <p:spPr>
          <a:xfrm>
            <a:off x="10600200" y="1605795"/>
            <a:ext cx="13917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Axial View</a:t>
            </a:r>
            <a:endParaRPr/>
          </a:p>
        </p:txBody>
      </p:sp>
      <p:grpSp>
        <p:nvGrpSpPr>
          <p:cNvPr id="519" name="Google Shape;519;p32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520" name="Google Shape;520;p32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sp>
        <p:nvSpPr>
          <p:cNvPr id="522" name="Google Shape;522;p32"/>
          <p:cNvSpPr txBox="1"/>
          <p:nvPr/>
        </p:nvSpPr>
        <p:spPr>
          <a:xfrm>
            <a:off x="2732623" y="5060788"/>
            <a:ext cx="12378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Side view</a:t>
            </a:r>
            <a:endParaRPr/>
          </a:p>
        </p:txBody>
      </p:sp>
      <p:sp>
        <p:nvSpPr>
          <p:cNvPr id="523" name="Google Shape;523;p32"/>
          <p:cNvSpPr txBox="1"/>
          <p:nvPr/>
        </p:nvSpPr>
        <p:spPr>
          <a:xfrm>
            <a:off x="6818787" y="5643971"/>
            <a:ext cx="20360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Note: Thermal grease between each layer</a:t>
            </a:r>
            <a:endParaRPr/>
          </a:p>
        </p:txBody>
      </p:sp>
      <p:graphicFrame>
        <p:nvGraphicFramePr>
          <p:cNvPr id="524" name="Google Shape;524;p32"/>
          <p:cNvGraphicFramePr/>
          <p:nvPr/>
        </p:nvGraphicFramePr>
        <p:xfrm>
          <a:off x="2160014" y="864231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566100"/>
                <a:gridCol w="746450"/>
                <a:gridCol w="6559425"/>
              </a:tblGrid>
              <a:tr h="32725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3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2.1.2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not heat the sample by more than +5 degrees C relative to the baseplate temperature, except when the sample heater is activated. </a:t>
                      </a:r>
                      <a:endParaRPr/>
                    </a:p>
                  </a:txBody>
                  <a:tcPr marT="9525" marB="45725" marR="9525" marL="914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67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2.1.3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provide a method to actively heat the sample by a configurable amount relative to the baseplate temperature, with 1 degree C resolution and 1 degree C accuracy.</a:t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525" name="Google Shape;525;p32"/>
          <p:cNvGrpSpPr/>
          <p:nvPr/>
        </p:nvGrpSpPr>
        <p:grpSpPr>
          <a:xfrm>
            <a:off x="125887" y="2510717"/>
            <a:ext cx="6692900" cy="2413000"/>
            <a:chOff x="0" y="1480334"/>
            <a:chExt cx="6692900" cy="2413000"/>
          </a:xfrm>
        </p:grpSpPr>
        <p:pic>
          <p:nvPicPr>
            <p:cNvPr id="526" name="Google Shape;526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480334"/>
              <a:ext cx="6692900" cy="241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p32"/>
            <p:cNvSpPr/>
            <p:nvPr/>
          </p:nvSpPr>
          <p:spPr>
            <a:xfrm>
              <a:off x="830034" y="1617405"/>
              <a:ext cx="4958443" cy="1376165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2917619" y="1617404"/>
              <a:ext cx="779310" cy="1376165"/>
            </a:xfrm>
            <a:prstGeom prst="rect">
              <a:avLst/>
            </a:prstGeom>
            <a:noFill/>
            <a:ln cap="flat" cmpd="sng" w="22225">
              <a:solidFill>
                <a:srgbClr val="FF000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08" y="1872470"/>
            <a:ext cx="5812905" cy="3950959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3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Thermal Analysis</a:t>
            </a:r>
            <a:endParaRPr/>
          </a:p>
        </p:txBody>
      </p:sp>
      <p:sp>
        <p:nvSpPr>
          <p:cNvPr id="535" name="Google Shape;535;p33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6" name="Google Shape;536;p33"/>
          <p:cNvSpPr txBox="1"/>
          <p:nvPr/>
        </p:nvSpPr>
        <p:spPr>
          <a:xfrm>
            <a:off x="535559" y="5786973"/>
            <a:ext cx="333540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Note: Thermal grease between each layer</a:t>
            </a:r>
            <a:endParaRPr/>
          </a:p>
        </p:txBody>
      </p:sp>
      <p:sp>
        <p:nvSpPr>
          <p:cNvPr id="537" name="Google Shape;537;p33"/>
          <p:cNvSpPr txBox="1"/>
          <p:nvPr/>
        </p:nvSpPr>
        <p:spPr>
          <a:xfrm>
            <a:off x="6411856" y="4124980"/>
            <a:ext cx="5336025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Simplifying Assumptions: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temperature at the surface of the outer circle is held at ambient temperature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heat transfer is radial, with no deviations through the length</a:t>
            </a:r>
            <a:endParaRPr/>
          </a:p>
        </p:txBody>
      </p:sp>
      <p:grpSp>
        <p:nvGrpSpPr>
          <p:cNvPr id="538" name="Google Shape;538;p33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539" name="Google Shape;539;p33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graphicFrame>
        <p:nvGraphicFramePr>
          <p:cNvPr id="541" name="Google Shape;541;p33"/>
          <p:cNvGraphicFramePr/>
          <p:nvPr/>
        </p:nvGraphicFramePr>
        <p:xfrm>
          <a:off x="2160014" y="864231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566100"/>
                <a:gridCol w="746450"/>
                <a:gridCol w="6559425"/>
              </a:tblGrid>
              <a:tr h="32725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3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2.1.2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not heat the sample by more than +5 degrees C relative to the baseplate temperature, except when the sample heater is activated. </a:t>
                      </a:r>
                      <a:endParaRPr/>
                    </a:p>
                  </a:txBody>
                  <a:tcPr marT="9525" marB="45725" marR="9525" marL="914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67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2.1.3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provide a method to actively heat the sample by a configurable amount relative to the baseplate temperature, with 1 degree C resolution and 1 degree C accuracy.</a:t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42" name="Google Shape;54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4749" y="1775366"/>
            <a:ext cx="6637251" cy="2526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4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Thermal Analysis Results</a:t>
            </a:r>
            <a:endParaRPr/>
          </a:p>
        </p:txBody>
      </p:sp>
      <p:sp>
        <p:nvSpPr>
          <p:cNvPr id="548" name="Google Shape;548;p34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9" name="Google Shape;549;p34"/>
          <p:cNvSpPr txBox="1"/>
          <p:nvPr/>
        </p:nvSpPr>
        <p:spPr>
          <a:xfrm>
            <a:off x="678569" y="2023679"/>
            <a:ext cx="508839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Maximum Power Required: 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0.84 - 0.9 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 Budget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0.9 W of 6 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Mass of Aluminum Block Heating System: </a:t>
            </a: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0.17 kg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0" name="Google Shape;550;p34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551" name="Google Shape;551;p34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pic>
        <p:nvPicPr>
          <p:cNvPr descr="Chart, line chart&#10;&#10;Description automatically generated" id="553" name="Google Shape;55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871248"/>
            <a:ext cx="5462016" cy="432257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54" name="Google Shape;554;p34"/>
          <p:cNvGraphicFramePr/>
          <p:nvPr/>
        </p:nvGraphicFramePr>
        <p:xfrm>
          <a:off x="1938879" y="867191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566100"/>
                <a:gridCol w="746450"/>
                <a:gridCol w="6559425"/>
                <a:gridCol w="442275"/>
              </a:tblGrid>
              <a:tr h="32725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3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2.1.2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not heat the sample by more than +5 degrees C relative to the baseplate temperature, except when the sample heater is activated. </a:t>
                      </a:r>
                      <a:endParaRPr/>
                    </a:p>
                  </a:txBody>
                  <a:tcPr marT="9525" marB="45725" marR="9525" marL="914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9525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4367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2.1.3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provide a method to actively heat the sample by a configurable amount relative to the baseplate temperature, with 1 degree C resolution and 1 degree C accuracy.</a:t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9525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5"/>
          <p:cNvSpPr txBox="1"/>
          <p:nvPr>
            <p:ph type="title"/>
          </p:nvPr>
        </p:nvSpPr>
        <p:spPr>
          <a:xfrm>
            <a:off x="455676" y="154771"/>
            <a:ext cx="112806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Imaging Chamber Temperature Control</a:t>
            </a:r>
            <a:endParaRPr/>
          </a:p>
        </p:txBody>
      </p:sp>
      <p:sp>
        <p:nvSpPr>
          <p:cNvPr id="560" name="Google Shape;560;p35"/>
          <p:cNvSpPr txBox="1"/>
          <p:nvPr>
            <p:ph idx="1" type="body"/>
          </p:nvPr>
        </p:nvSpPr>
        <p:spPr>
          <a:xfrm>
            <a:off x="842147" y="1990852"/>
            <a:ext cx="4582886" cy="3948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The temperature behavior of the sample when flowing will be modeled and reported in the Spring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When fluid is not flowing, the regulator must hold the sample temperature to above 1 degree C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Two coiled wire heaters will be used to keep the sample liquid</a:t>
            </a:r>
            <a:endParaRPr sz="1600"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>
                <a:latin typeface="Century Gothic"/>
                <a:ea typeface="Century Gothic"/>
                <a:cs typeface="Century Gothic"/>
                <a:sym typeface="Century Gothic"/>
              </a:rPr>
              <a:t>Maximum Heater Power needed: 50 mW</a:t>
            </a:r>
            <a:endParaRPr sz="1600"/>
          </a:p>
        </p:txBody>
      </p:sp>
      <p:sp>
        <p:nvSpPr>
          <p:cNvPr id="561" name="Google Shape;561;p35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35"/>
          <p:cNvSpPr txBox="1"/>
          <p:nvPr/>
        </p:nvSpPr>
        <p:spPr>
          <a:xfrm>
            <a:off x="6569528" y="5675914"/>
            <a:ext cx="402771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Measurement Units: mm</a:t>
            </a:r>
            <a:endParaRPr/>
          </a:p>
        </p:txBody>
      </p:sp>
      <p:grpSp>
        <p:nvGrpSpPr>
          <p:cNvPr id="563" name="Google Shape;563;p35"/>
          <p:cNvGrpSpPr/>
          <p:nvPr/>
        </p:nvGrpSpPr>
        <p:grpSpPr>
          <a:xfrm>
            <a:off x="6512378" y="1931277"/>
            <a:ext cx="5679622" cy="3581561"/>
            <a:chOff x="6509657" y="1587137"/>
            <a:chExt cx="5679622" cy="3581561"/>
          </a:xfrm>
        </p:grpSpPr>
        <p:sp>
          <p:nvSpPr>
            <p:cNvPr id="564" name="Google Shape;564;p35"/>
            <p:cNvSpPr txBox="1"/>
            <p:nvPr/>
          </p:nvSpPr>
          <p:spPr>
            <a:xfrm>
              <a:off x="9848851" y="4645478"/>
              <a:ext cx="23404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Coiled Wire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Heaters</a:t>
              </a:r>
              <a:endParaRPr/>
            </a:p>
          </p:txBody>
        </p:sp>
        <p:grpSp>
          <p:nvGrpSpPr>
            <p:cNvPr id="565" name="Google Shape;565;p35"/>
            <p:cNvGrpSpPr/>
            <p:nvPr/>
          </p:nvGrpSpPr>
          <p:grpSpPr>
            <a:xfrm>
              <a:off x="6509657" y="1587137"/>
              <a:ext cx="5072742" cy="3553097"/>
              <a:chOff x="6509657" y="1587137"/>
              <a:chExt cx="5072742" cy="3553097"/>
            </a:xfrm>
          </p:grpSpPr>
          <p:pic>
            <p:nvPicPr>
              <p:cNvPr descr="Diagram&#10;&#10;Description automatically generated" id="566" name="Google Shape;566;p3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509657" y="1587137"/>
                <a:ext cx="5072742" cy="35530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7" name="Google Shape;567;p35"/>
              <p:cNvSpPr/>
              <p:nvPr/>
            </p:nvSpPr>
            <p:spPr>
              <a:xfrm rot="-9000000">
                <a:off x="8010018" y="3067315"/>
                <a:ext cx="865414" cy="81643"/>
              </a:xfrm>
              <a:prstGeom prst="ellipse">
                <a:avLst/>
              </a:prstGeom>
              <a:solidFill>
                <a:schemeClr val="accent6"/>
              </a:solidFill>
              <a:ln cap="flat" cmpd="sng" w="12700">
                <a:solidFill>
                  <a:srgbClr val="A9371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68" name="Google Shape;568;p35"/>
              <p:cNvSpPr/>
              <p:nvPr/>
            </p:nvSpPr>
            <p:spPr>
              <a:xfrm rot="-9000000">
                <a:off x="8559746" y="2778843"/>
                <a:ext cx="865414" cy="81643"/>
              </a:xfrm>
              <a:prstGeom prst="ellipse">
                <a:avLst/>
              </a:prstGeom>
              <a:solidFill>
                <a:schemeClr val="accent6"/>
              </a:solidFill>
              <a:ln cap="flat" cmpd="sng" w="12700">
                <a:solidFill>
                  <a:srgbClr val="A9371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569" name="Google Shape;569;p35"/>
              <p:cNvSpPr/>
              <p:nvPr/>
            </p:nvSpPr>
            <p:spPr>
              <a:xfrm>
                <a:off x="8520793" y="2944585"/>
                <a:ext cx="125185" cy="125185"/>
              </a:xfrm>
              <a:prstGeom prst="ellipse">
                <a:avLst/>
              </a:prstGeom>
              <a:solidFill>
                <a:srgbClr val="00B050"/>
              </a:solidFill>
              <a:ln cap="flat" cmpd="sng" w="12700">
                <a:solidFill>
                  <a:srgbClr val="A93718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570" name="Google Shape;570;p35"/>
              <p:cNvCxnSpPr/>
              <p:nvPr/>
            </p:nvCxnSpPr>
            <p:spPr>
              <a:xfrm>
                <a:off x="8241846" y="2973161"/>
                <a:ext cx="1611085" cy="1785258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571" name="Google Shape;571;p35"/>
              <p:cNvCxnSpPr/>
              <p:nvPr/>
            </p:nvCxnSpPr>
            <p:spPr>
              <a:xfrm>
                <a:off x="9090932" y="2875189"/>
                <a:ext cx="919842" cy="1812472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F000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572" name="Google Shape;572;p35"/>
              <p:cNvCxnSpPr/>
              <p:nvPr/>
            </p:nvCxnSpPr>
            <p:spPr>
              <a:xfrm flipH="1" rot="10800000">
                <a:off x="8543926" y="2170339"/>
                <a:ext cx="2046513" cy="794657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B050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sp>
          <p:nvSpPr>
            <p:cNvPr id="573" name="Google Shape;573;p35"/>
            <p:cNvSpPr txBox="1"/>
            <p:nvPr/>
          </p:nvSpPr>
          <p:spPr>
            <a:xfrm>
              <a:off x="9750878" y="1836964"/>
              <a:ext cx="23404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00B05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Temperature Probe</a:t>
              </a:r>
              <a:endParaRPr/>
            </a:p>
          </p:txBody>
        </p:sp>
      </p:grpSp>
      <p:graphicFrame>
        <p:nvGraphicFramePr>
          <p:cNvPr id="574" name="Google Shape;574;p35"/>
          <p:cNvGraphicFramePr/>
          <p:nvPr/>
        </p:nvGraphicFramePr>
        <p:xfrm>
          <a:off x="1938879" y="867191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566100"/>
                <a:gridCol w="746450"/>
                <a:gridCol w="6559425"/>
                <a:gridCol w="442275"/>
              </a:tblGrid>
              <a:tr h="32725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3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2.1.2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not heat the sample by more than +5 degrees C relative to the baseplate temperature, except when the sample heater is activated. </a:t>
                      </a:r>
                      <a:endParaRPr/>
                    </a:p>
                  </a:txBody>
                  <a:tcPr marT="9525" marB="45725" marR="9525" marL="91450" anchor="b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9525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4367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2.1.3 Thermal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Shall provide a method to actively heat the sample by a configurable amount relative to the baseplate temperature, with 1 degree C resolution and 1 degree C accuracy.</a:t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i="0" lang="en-US" sz="12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✓</a:t>
                      </a:r>
                      <a:endParaRPr/>
                    </a:p>
                  </a:txBody>
                  <a:tcPr marT="9525" marB="45725" marR="9525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575" name="Google Shape;575;p35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576" name="Google Shape;576;p35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sp>
        <p:nvSpPr>
          <p:cNvPr id="578" name="Google Shape;578;p35"/>
          <p:cNvSpPr txBox="1"/>
          <p:nvPr/>
        </p:nvSpPr>
        <p:spPr>
          <a:xfrm>
            <a:off x="9131156" y="5094684"/>
            <a:ext cx="234042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Coiled Wire Heaters</a:t>
            </a:r>
            <a:endParaRPr sz="18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6"/>
          <p:cNvSpPr txBox="1"/>
          <p:nvPr>
            <p:ph type="title"/>
          </p:nvPr>
        </p:nvSpPr>
        <p:spPr>
          <a:xfrm>
            <a:off x="838200" y="-453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Temperature Measurement Circuitry</a:t>
            </a:r>
            <a:endParaRPr/>
          </a:p>
        </p:txBody>
      </p:sp>
      <p:sp>
        <p:nvSpPr>
          <p:cNvPr id="584" name="Google Shape;584;p36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85" name="Google Shape;585;p36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586" name="Google Shape;586;p36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sp>
        <p:nvSpPr>
          <p:cNvPr id="588" name="Google Shape;588;p36"/>
          <p:cNvSpPr txBox="1"/>
          <p:nvPr/>
        </p:nvSpPr>
        <p:spPr>
          <a:xfrm>
            <a:off x="5117248" y="1628733"/>
            <a:ext cx="2116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Thermistor Circuit</a:t>
            </a:r>
            <a:endParaRPr/>
          </a:p>
        </p:txBody>
      </p:sp>
      <p:sp>
        <p:nvSpPr>
          <p:cNvPr id="589" name="Google Shape;589;p36"/>
          <p:cNvSpPr txBox="1"/>
          <p:nvPr/>
        </p:nvSpPr>
        <p:spPr>
          <a:xfrm>
            <a:off x="9229490" y="1628734"/>
            <a:ext cx="28060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Resistive Heater Circuit</a:t>
            </a:r>
            <a:endParaRPr/>
          </a:p>
        </p:txBody>
      </p:sp>
      <p:sp>
        <p:nvSpPr>
          <p:cNvPr id="590" name="Google Shape;590;p36"/>
          <p:cNvSpPr txBox="1"/>
          <p:nvPr/>
        </p:nvSpPr>
        <p:spPr>
          <a:xfrm>
            <a:off x="4701269" y="5851071"/>
            <a:ext cx="74907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There will be 5 NTC thermistors and 3 resistive heating elements</a:t>
            </a:r>
            <a:endParaRPr/>
          </a:p>
        </p:txBody>
      </p:sp>
      <p:graphicFrame>
        <p:nvGraphicFramePr>
          <p:cNvPr id="591" name="Google Shape;591;p36"/>
          <p:cNvGraphicFramePr/>
          <p:nvPr/>
        </p:nvGraphicFramePr>
        <p:xfrm>
          <a:off x="136071" y="19137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1057250"/>
                <a:gridCol w="3301325"/>
              </a:tblGrid>
              <a:tr h="452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Label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Definition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575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V_ref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Output voltage of the Microcontroller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0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V_on/off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Output voltage of the General Purpose In-Out (GPIO) pin of the SBC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R_NTC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Thermal resistor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71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R_s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Resistor which dictates the sensitivity of our measurements within a certain temperature range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Diagram&#10;&#10;Description automatically generated" id="592" name="Google Shape;59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3774" y="2120469"/>
            <a:ext cx="7218333" cy="372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7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Temperature Measurements</a:t>
            </a:r>
            <a:endParaRPr/>
          </a:p>
        </p:txBody>
      </p:sp>
      <p:sp>
        <p:nvSpPr>
          <p:cNvPr id="598" name="Google Shape;598;p37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9" name="Google Shape;599;p37"/>
          <p:cNvSpPr txBox="1"/>
          <p:nvPr/>
        </p:nvSpPr>
        <p:spPr>
          <a:xfrm>
            <a:off x="491506" y="1517951"/>
            <a:ext cx="485018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1: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Measure the voltage across the fixed value resistor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2: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Calculate the voltage across the thermal resistor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3: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Calculate the electrical resistance of the thermistor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4: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Calculate the temperature of the sensor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Steinhart Equation: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microcontroller will then determine if the heater needs to be on or off</a:t>
            </a:r>
            <a:endParaRPr/>
          </a:p>
        </p:txBody>
      </p:sp>
      <p:grpSp>
        <p:nvGrpSpPr>
          <p:cNvPr id="600" name="Google Shape;600;p37"/>
          <p:cNvGrpSpPr/>
          <p:nvPr/>
        </p:nvGrpSpPr>
        <p:grpSpPr>
          <a:xfrm>
            <a:off x="8867066" y="6338927"/>
            <a:ext cx="2119475" cy="430060"/>
            <a:chOff x="9089359" y="6311894"/>
            <a:chExt cx="2119475" cy="429078"/>
          </a:xfrm>
        </p:grpSpPr>
        <p:sp>
          <p:nvSpPr>
            <p:cNvPr id="601" name="Google Shape;601;p37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 Architecture</a:t>
              </a: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B73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 System </a:t>
              </a:r>
              <a:endParaRPr/>
            </a:p>
          </p:txBody>
        </p:sp>
      </p:grpSp>
      <p:pic>
        <p:nvPicPr>
          <p:cNvPr descr="A picture containing text, clock&#10;&#10;Description automatically generated" id="603" name="Google Shape;60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4149" y="4642709"/>
            <a:ext cx="2471058" cy="652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line chart&#10;&#10;Description automatically generated" id="604" name="Google Shape;60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3525" y="876300"/>
            <a:ext cx="6621235" cy="4955721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7"/>
          <p:cNvSpPr txBox="1"/>
          <p:nvPr/>
        </p:nvSpPr>
        <p:spPr>
          <a:xfrm>
            <a:off x="5252357" y="5864679"/>
            <a:ext cx="678996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Values used in model: 3.1 V, fixed resistor = 10 kOhm, thermistor = 10 kOhm @ 25 degC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Verification and Validation</a:t>
            </a:r>
            <a:endParaRPr/>
          </a:p>
        </p:txBody>
      </p:sp>
      <p:grpSp>
        <p:nvGrpSpPr>
          <p:cNvPr id="612" name="Google Shape;612;p38"/>
          <p:cNvGrpSpPr/>
          <p:nvPr/>
        </p:nvGrpSpPr>
        <p:grpSpPr>
          <a:xfrm>
            <a:off x="5053722" y="6338927"/>
            <a:ext cx="5932819" cy="430065"/>
            <a:chOff x="5276015" y="6311894"/>
            <a:chExt cx="5932819" cy="429083"/>
          </a:xfrm>
        </p:grpSpPr>
        <p:sp>
          <p:nvSpPr>
            <p:cNvPr id="613" name="Google Shape;613;p38"/>
            <p:cNvSpPr/>
            <p:nvPr/>
          </p:nvSpPr>
          <p:spPr>
            <a:xfrm>
              <a:off x="5276015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Purpose</a:t>
              </a: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6229351" y="6311897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Solution</a:t>
              </a: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CPEs and Risk</a:t>
              </a: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Requirements</a:t>
              </a: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49D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Verification and Validation</a:t>
              </a: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Planning</a:t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39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Electrical Testing</a:t>
            </a:r>
            <a:endParaRPr/>
          </a:p>
        </p:txBody>
      </p:sp>
      <p:grpSp>
        <p:nvGrpSpPr>
          <p:cNvPr id="625" name="Google Shape;625;p39"/>
          <p:cNvGrpSpPr/>
          <p:nvPr/>
        </p:nvGrpSpPr>
        <p:grpSpPr>
          <a:xfrm>
            <a:off x="6960394" y="6338927"/>
            <a:ext cx="4026147" cy="430061"/>
            <a:chOff x="7182687" y="6311894"/>
            <a:chExt cx="4026147" cy="429079"/>
          </a:xfrm>
        </p:grpSpPr>
        <p:sp>
          <p:nvSpPr>
            <p:cNvPr id="626" name="Google Shape;626;p39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49D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Electrical</a:t>
              </a:r>
              <a:endParaRPr/>
            </a:p>
          </p:txBody>
        </p:sp>
        <p:sp>
          <p:nvSpPr>
            <p:cNvPr id="627" name="Google Shape;627;p39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</a:t>
              </a:r>
              <a:endParaRPr/>
            </a:p>
          </p:txBody>
        </p:sp>
        <p:sp>
          <p:nvSpPr>
            <p:cNvPr id="628" name="Google Shape;628;p39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Structural</a:t>
              </a:r>
              <a:endParaRPr/>
            </a:p>
          </p:txBody>
        </p:sp>
        <p:sp>
          <p:nvSpPr>
            <p:cNvPr id="629" name="Google Shape;629;p39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</a:t>
              </a:r>
              <a:endParaRPr/>
            </a:p>
          </p:txBody>
        </p:sp>
      </p:grpSp>
      <p:graphicFrame>
        <p:nvGraphicFramePr>
          <p:cNvPr id="630" name="Google Shape;630;p39"/>
          <p:cNvGraphicFramePr/>
          <p:nvPr/>
        </p:nvGraphicFramePr>
        <p:xfrm>
          <a:off x="484376" y="1206433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1748175"/>
                <a:gridCol w="93654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2.1.3 Thermal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solidFill>
                            <a:schemeClr val="dk1"/>
                          </a:solidFill>
                        </a:rPr>
                        <a:t>Shall provide a method to actively heat the sample by a configurable amount relative to the baseplate temperature, with 1 degree C resolution and 1 degree C accuracy.</a:t>
                      </a:r>
                      <a:endParaRPr b="0" i="0" sz="1600" u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31" name="Google Shape;631;p39"/>
          <p:cNvSpPr txBox="1"/>
          <p:nvPr/>
        </p:nvSpPr>
        <p:spPr>
          <a:xfrm>
            <a:off x="484376" y="1810934"/>
            <a:ext cx="5611624" cy="4382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 accuracy of temperature measurements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31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a calibrated temperature probe and compare the calibrated temperature measurements to the thermistor values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Measurements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Temp. from thermistor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Temp. from calibrated temp sensor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Pass Criteria</a:t>
            </a:r>
            <a:endParaRPr/>
          </a:p>
          <a:p>
            <a:pPr indent="-228631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Thermistor measurement of fluid within 1°C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11125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2" name="Google Shape;63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7771" y="1904283"/>
            <a:ext cx="6494229" cy="4195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ASTROBi Foundation’s Mission</a:t>
            </a:r>
            <a:endParaRPr/>
          </a:p>
        </p:txBody>
      </p:sp>
      <p:sp>
        <p:nvSpPr>
          <p:cNvPr id="110" name="Google Shape;110;p4"/>
          <p:cNvSpPr txBox="1"/>
          <p:nvPr>
            <p:ph idx="1" type="body"/>
          </p:nvPr>
        </p:nvSpPr>
        <p:spPr>
          <a:xfrm>
            <a:off x="838200" y="1480335"/>
            <a:ext cx="5845146" cy="2197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Dedicated to the search for life outside of Earth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Primary</a:t>
            </a: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interested </a:t>
            </a:r>
            <a:r>
              <a:rPr lang="en-US">
                <a:solidFill>
                  <a:srgbClr val="FFFFFF"/>
                </a:solidFill>
              </a:rPr>
              <a:t>Enceladus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4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2" name="Google Shape;112;p4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113" name="Google Shape;113;p4"/>
            <p:cNvSpPr/>
            <p:nvPr/>
          </p:nvSpPr>
          <p:spPr>
            <a:xfrm>
              <a:off x="8136023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98050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Mission</a:t>
              </a: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CONOPS</a:t>
              </a: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Changes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since PDR</a:t>
              </a:r>
              <a:endParaRPr/>
            </a:p>
          </p:txBody>
        </p:sp>
      </p:grpSp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3586" l="3667" r="3855" t="6718"/>
          <a:stretch/>
        </p:blipFill>
        <p:spPr>
          <a:xfrm>
            <a:off x="1057101" y="3072568"/>
            <a:ext cx="5404660" cy="293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 rotWithShape="1">
          <a:blip r:embed="rId4">
            <a:alphaModFix/>
          </a:blip>
          <a:srcRect b="10469" l="6393" r="0" t="2870"/>
          <a:stretch/>
        </p:blipFill>
        <p:spPr>
          <a:xfrm>
            <a:off x="7102377" y="1480334"/>
            <a:ext cx="4670454" cy="461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0"/>
          <p:cNvSpPr txBox="1"/>
          <p:nvPr>
            <p:ph idx="1" type="body"/>
          </p:nvPr>
        </p:nvSpPr>
        <p:spPr>
          <a:xfrm>
            <a:off x="484376" y="1749357"/>
            <a:ext cx="5611624" cy="4427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/>
              <a:t>Objective</a:t>
            </a:r>
            <a:endParaRPr sz="1600" u="sng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Test that the microscope(optical components) can operate at -15C and +40C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/>
              <a:t>Plan</a:t>
            </a:r>
            <a:r>
              <a:rPr lang="en-US" sz="1800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Place payload into oven/freezer until the required temperature is met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After temp is reached, remove payload and test microscope operations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/>
              <a:t>Measurements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Multiple sensors reading temp throughout the payload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/>
              <a:t>Pass Criteria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</a:pPr>
            <a:r>
              <a:rPr lang="en-US" sz="1600"/>
              <a:t>Microscope can function after experiencing min/max survival temps</a:t>
            </a:r>
            <a:endParaRPr/>
          </a:p>
        </p:txBody>
      </p:sp>
      <p:sp>
        <p:nvSpPr>
          <p:cNvPr id="638" name="Google Shape;638;p4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p4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Thermal Operation</a:t>
            </a:r>
            <a:endParaRPr/>
          </a:p>
        </p:txBody>
      </p:sp>
      <p:grpSp>
        <p:nvGrpSpPr>
          <p:cNvPr id="640" name="Google Shape;640;p40"/>
          <p:cNvGrpSpPr/>
          <p:nvPr/>
        </p:nvGrpSpPr>
        <p:grpSpPr>
          <a:xfrm>
            <a:off x="6960394" y="6338927"/>
            <a:ext cx="4026147" cy="430061"/>
            <a:chOff x="7182687" y="6311894"/>
            <a:chExt cx="4026147" cy="429079"/>
          </a:xfrm>
        </p:grpSpPr>
        <p:sp>
          <p:nvSpPr>
            <p:cNvPr id="641" name="Google Shape;641;p40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Electrical</a:t>
              </a:r>
              <a:endParaRPr/>
            </a:p>
          </p:txBody>
        </p:sp>
        <p:sp>
          <p:nvSpPr>
            <p:cNvPr id="642" name="Google Shape;642;p40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49D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</a:t>
              </a: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Structural</a:t>
              </a: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</a:t>
              </a:r>
              <a:endParaRPr/>
            </a:p>
          </p:txBody>
        </p:sp>
      </p:grpSp>
      <p:graphicFrame>
        <p:nvGraphicFramePr>
          <p:cNvPr id="645" name="Google Shape;645;p40"/>
          <p:cNvGraphicFramePr/>
          <p:nvPr/>
        </p:nvGraphicFramePr>
        <p:xfrm>
          <a:off x="484376" y="1206433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1748175"/>
                <a:gridCol w="9365450"/>
              </a:tblGrid>
              <a:tr h="542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2.1.6 Thermal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8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The microscope shall operate over temperatures ranging from -15C to +40C 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1" name="Google Shape;651;p4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Structure Survival</a:t>
            </a:r>
            <a:endParaRPr/>
          </a:p>
        </p:txBody>
      </p:sp>
      <p:grpSp>
        <p:nvGrpSpPr>
          <p:cNvPr id="652" name="Google Shape;652;p41"/>
          <p:cNvGrpSpPr/>
          <p:nvPr/>
        </p:nvGrpSpPr>
        <p:grpSpPr>
          <a:xfrm>
            <a:off x="6960394" y="6338927"/>
            <a:ext cx="4026147" cy="430061"/>
            <a:chOff x="7182687" y="6311894"/>
            <a:chExt cx="4026147" cy="429079"/>
          </a:xfrm>
        </p:grpSpPr>
        <p:sp>
          <p:nvSpPr>
            <p:cNvPr id="653" name="Google Shape;653;p41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Electrical</a:t>
              </a:r>
              <a:endParaRPr/>
            </a:p>
          </p:txBody>
        </p:sp>
        <p:sp>
          <p:nvSpPr>
            <p:cNvPr id="654" name="Google Shape;654;p41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</a:t>
              </a:r>
              <a:endParaRPr/>
            </a:p>
          </p:txBody>
        </p:sp>
        <p:sp>
          <p:nvSpPr>
            <p:cNvPr id="655" name="Google Shape;655;p41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49D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Structural</a:t>
              </a:r>
              <a:endParaRPr/>
            </a:p>
          </p:txBody>
        </p:sp>
        <p:sp>
          <p:nvSpPr>
            <p:cNvPr id="656" name="Google Shape;656;p41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</a:t>
              </a:r>
              <a:endParaRPr/>
            </a:p>
          </p:txBody>
        </p:sp>
      </p:grpSp>
      <p:graphicFrame>
        <p:nvGraphicFramePr>
          <p:cNvPr id="657" name="Google Shape;657;p41"/>
          <p:cNvGraphicFramePr/>
          <p:nvPr/>
        </p:nvGraphicFramePr>
        <p:xfrm>
          <a:off x="484376" y="1206433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1748175"/>
                <a:gridCol w="9365450"/>
              </a:tblGrid>
              <a:tr h="542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2.2.1 Structure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microscope shall survive random simulated vibration with frequency and power spectral densities(PSD).</a:t>
                      </a:r>
                      <a:endParaRPr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58" name="Google Shape;658;p41"/>
          <p:cNvSpPr txBox="1"/>
          <p:nvPr>
            <p:ph idx="1" type="body"/>
          </p:nvPr>
        </p:nvSpPr>
        <p:spPr>
          <a:xfrm>
            <a:off x="484376" y="1749358"/>
            <a:ext cx="5611624" cy="4427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>
                <a:latin typeface="Century Gothic"/>
                <a:ea typeface="Century Gothic"/>
                <a:cs typeface="Century Gothic"/>
                <a:sym typeface="Century Gothic"/>
              </a:rPr>
              <a:t>Objective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>
                <a:latin typeface="Century Gothic"/>
                <a:ea typeface="Century Gothic"/>
                <a:cs typeface="Century Gothic"/>
                <a:sym typeface="Century Gothic"/>
              </a:rPr>
              <a:t>Use Solid Works to simulate vibrations 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Simulate vibration of payload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>
                <a:latin typeface="Century Gothic"/>
                <a:ea typeface="Century Gothic"/>
                <a:cs typeface="Century Gothic"/>
                <a:sym typeface="Century Gothic"/>
              </a:rPr>
              <a:t>Measurements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Measure stress and displacement of payload components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>
                <a:latin typeface="Century Gothic"/>
                <a:ea typeface="Century Gothic"/>
                <a:cs typeface="Century Gothic"/>
                <a:sym typeface="Century Gothic"/>
              </a:rPr>
              <a:t>Pass Criteria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Modelled optical chain is still aligned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>
                <a:latin typeface="Century Gothic"/>
                <a:ea typeface="Century Gothic"/>
                <a:cs typeface="Century Gothic"/>
                <a:sym typeface="Century Gothic"/>
              </a:rPr>
              <a:t>Payload doesn’t deform</a:t>
            </a:r>
            <a:endParaRPr/>
          </a:p>
        </p:txBody>
      </p:sp>
      <p:graphicFrame>
        <p:nvGraphicFramePr>
          <p:cNvPr id="659" name="Google Shape;659;p41"/>
          <p:cNvGraphicFramePr/>
          <p:nvPr/>
        </p:nvGraphicFramePr>
        <p:xfrm>
          <a:off x="9688748" y="25030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{32BE4153-D01A-41BC-A7E9-9B9AD45E2F61}</a:tableStyleId>
              </a:tblPr>
              <a:tblGrid>
                <a:gridCol w="1296650"/>
                <a:gridCol w="1052000"/>
              </a:tblGrid>
              <a:tr h="315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/>
                        <a:t>Frequency [Hz]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/>
                        <a:t>PSD [g</a:t>
                      </a:r>
                      <a:r>
                        <a:rPr b="0" baseline="30000" lang="en-US" sz="1600"/>
                        <a:t>2</a:t>
                      </a:r>
                      <a:r>
                        <a:rPr b="0" lang="en-US" sz="1600"/>
                        <a:t>/Hz]</a:t>
                      </a:r>
                      <a:endParaRPr b="0" sz="1600"/>
                    </a:p>
                  </a:txBody>
                  <a:tcPr marT="45725" marB="45725" marR="91450" marL="91450">
                    <a:solidFill>
                      <a:srgbClr val="F49C00"/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0.013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50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0.03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800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0.03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2000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US" sz="1600"/>
                        <a:t>0.013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Diagram&#10;&#10;Description automatically generated" id="660" name="Google Shape;66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6812" y="2274391"/>
            <a:ext cx="3579620" cy="3090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6" name="Google Shape;666;p4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Structure Survival</a:t>
            </a:r>
            <a:endParaRPr/>
          </a:p>
        </p:txBody>
      </p:sp>
      <p:graphicFrame>
        <p:nvGraphicFramePr>
          <p:cNvPr id="667" name="Google Shape;667;p42"/>
          <p:cNvGraphicFramePr/>
          <p:nvPr/>
        </p:nvGraphicFramePr>
        <p:xfrm>
          <a:off x="484376" y="1206433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1748175"/>
                <a:gridCol w="9365450"/>
              </a:tblGrid>
              <a:tr h="542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2.2.2 Structure</a:t>
                      </a:r>
                      <a:endParaRPr/>
                    </a:p>
                  </a:txBody>
                  <a:tcPr marT="91450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microscope shall survive simulated continuous g-forces of up to 8g on any axis. </a:t>
                      </a:r>
                      <a:endParaRPr/>
                    </a:p>
                  </a:txBody>
                  <a:tcPr marT="91450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68" name="Google Shape;668;p42"/>
          <p:cNvSpPr txBox="1"/>
          <p:nvPr>
            <p:ph idx="1" type="body"/>
          </p:nvPr>
        </p:nvSpPr>
        <p:spPr>
          <a:xfrm>
            <a:off x="484376" y="1749358"/>
            <a:ext cx="5611624" cy="4427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/>
              <a:t>Objective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</a:pPr>
            <a:r>
              <a:rPr lang="en-US" sz="2200"/>
              <a:t>Use Solid Works and Fusion 360 to simulate continuous g forces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/>
              <a:t>Plan</a:t>
            </a:r>
            <a:r>
              <a:rPr lang="en-US" sz="2400"/>
              <a:t>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/>
              <a:t>Simulate g force on payload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/>
              <a:t>Measurements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/>
              <a:t>Measure deformation and movement of components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u="sng"/>
              <a:t>Pass Criteria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/>
              <a:t>Modelled optical chain is still aligned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-US" sz="2100"/>
              <a:t>Payload doesn’t deform 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/>
          </a:p>
        </p:txBody>
      </p:sp>
      <p:grpSp>
        <p:nvGrpSpPr>
          <p:cNvPr id="669" name="Google Shape;669;p42"/>
          <p:cNvGrpSpPr/>
          <p:nvPr/>
        </p:nvGrpSpPr>
        <p:grpSpPr>
          <a:xfrm>
            <a:off x="6960394" y="6338927"/>
            <a:ext cx="4026147" cy="430061"/>
            <a:chOff x="7182687" y="6311894"/>
            <a:chExt cx="4026147" cy="429079"/>
          </a:xfrm>
        </p:grpSpPr>
        <p:sp>
          <p:nvSpPr>
            <p:cNvPr id="670" name="Google Shape;670;p42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Electrical</a:t>
              </a: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</a:t>
              </a: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49D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Structural</a:t>
              </a: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</a:t>
              </a:r>
              <a:endParaRPr/>
            </a:p>
          </p:txBody>
        </p:sp>
      </p:grpSp>
      <p:pic>
        <p:nvPicPr>
          <p:cNvPr descr="Chart&#10;&#10;Description automatically generated" id="674" name="Google Shape;674;p42"/>
          <p:cNvPicPr preferRelativeResize="0"/>
          <p:nvPr/>
        </p:nvPicPr>
        <p:blipFill rotWithShape="1">
          <a:blip r:embed="rId3">
            <a:alphaModFix/>
          </a:blip>
          <a:srcRect b="0" l="34376" r="-82" t="0"/>
          <a:stretch/>
        </p:blipFill>
        <p:spPr>
          <a:xfrm>
            <a:off x="6785841" y="1941729"/>
            <a:ext cx="4809530" cy="4046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Work Requiring Laser Use</a:t>
            </a:r>
            <a:endParaRPr/>
          </a:p>
        </p:txBody>
      </p:sp>
      <p:graphicFrame>
        <p:nvGraphicFramePr>
          <p:cNvPr id="680" name="Google Shape;680;p43"/>
          <p:cNvGraphicFramePr/>
          <p:nvPr/>
        </p:nvGraphicFramePr>
        <p:xfrm>
          <a:off x="838200" y="14917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2356950"/>
                <a:gridCol w="4214650"/>
                <a:gridCol w="3944000"/>
              </a:tblGrid>
              <a:tr h="506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Activity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Purpose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873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Final optical chain placement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Initial alignment of optical chain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Prerequisite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to all optical testing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Placement of components(lenses,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sensor, fiber cable)</a:t>
                      </a:r>
                      <a:endParaRPr sz="1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Power at sensor test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Amount of light hitting the sensor with no particles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Baseline of the power at sensor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Comparison for images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Baseline optical test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Full optical chain with standard sized microspheres 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Resolution and reconstruction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Pre/Post optical test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Test optical chain functionality prior to and post all other testing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Effect of testing on optical chain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Compare to baseline</a:t>
                      </a: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sz="1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Software integration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Intermittent software functionality testing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Software development</a:t>
                      </a:r>
                      <a:endParaRPr sz="1600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6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System functionality test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Test of all microscope features commanded by software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Software functionality test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81" name="Google Shape;681;p43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82" name="Google Shape;682;p43"/>
          <p:cNvGrpSpPr/>
          <p:nvPr/>
        </p:nvGrpSpPr>
        <p:grpSpPr>
          <a:xfrm>
            <a:off x="6960394" y="6338927"/>
            <a:ext cx="4026147" cy="430061"/>
            <a:chOff x="7182687" y="6311894"/>
            <a:chExt cx="4026147" cy="429079"/>
          </a:xfrm>
        </p:grpSpPr>
        <p:sp>
          <p:nvSpPr>
            <p:cNvPr id="683" name="Google Shape;683;p43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Electrical</a:t>
              </a: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Thermal</a:t>
              </a: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Structural</a:t>
              </a: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49D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Optical</a:t>
              </a: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Project Planning</a:t>
            </a:r>
            <a:endParaRPr/>
          </a:p>
        </p:txBody>
      </p:sp>
      <p:grpSp>
        <p:nvGrpSpPr>
          <p:cNvPr id="693" name="Google Shape;693;p44"/>
          <p:cNvGrpSpPr/>
          <p:nvPr/>
        </p:nvGrpSpPr>
        <p:grpSpPr>
          <a:xfrm>
            <a:off x="5053722" y="6338927"/>
            <a:ext cx="5932819" cy="430065"/>
            <a:chOff x="5276015" y="6311894"/>
            <a:chExt cx="5932819" cy="429083"/>
          </a:xfrm>
        </p:grpSpPr>
        <p:sp>
          <p:nvSpPr>
            <p:cNvPr id="694" name="Google Shape;694;p44"/>
            <p:cNvSpPr/>
            <p:nvPr/>
          </p:nvSpPr>
          <p:spPr>
            <a:xfrm>
              <a:off x="5276015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Purpose</a:t>
              </a: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6229351" y="6311897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Solution</a:t>
              </a: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7182687" y="6311896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CPEs and Risk</a:t>
              </a: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Requirements</a:t>
              </a: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Verification and Validation</a:t>
              </a: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FB3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Planning</a:t>
              </a:r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4" name="Google Shape;704;p45"/>
          <p:cNvGraphicFramePr/>
          <p:nvPr/>
        </p:nvGraphicFramePr>
        <p:xfrm>
          <a:off x="7434694" y="1480334"/>
          <a:ext cx="4571390" cy="399166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705" name="Google Shape;705;p4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6" name="Google Shape;706;p4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Budget</a:t>
            </a:r>
            <a:endParaRPr/>
          </a:p>
        </p:txBody>
      </p:sp>
      <p:graphicFrame>
        <p:nvGraphicFramePr>
          <p:cNvPr id="707" name="Google Shape;707;p45"/>
          <p:cNvGraphicFramePr/>
          <p:nvPr/>
        </p:nvGraphicFramePr>
        <p:xfrm>
          <a:off x="686586" y="1433169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{32BE4153-D01A-41BC-A7E9-9B9AD45E2F61}</a:tableStyleId>
              </a:tblPr>
              <a:tblGrid>
                <a:gridCol w="1110200"/>
                <a:gridCol w="1072575"/>
                <a:gridCol w="1333700"/>
                <a:gridCol w="1621225"/>
                <a:gridCol w="1210375"/>
              </a:tblGrid>
              <a:tr h="805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System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Optics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Electrical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Mechanical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Reserves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</a:tr>
              <a:tr h="1092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Sub-Total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$571.35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9805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$2,290.48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F4E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$656.20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B73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$252.11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FC000"/>
                    </a:solidFill>
                  </a:tcPr>
                </a:tc>
              </a:tr>
              <a:tr h="105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Margin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$85.92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9805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$107.35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F4E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$36.59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B73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lt1"/>
                          </a:solidFill>
                        </a:rPr>
                        <a:t>–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FC000"/>
                    </a:solidFill>
                  </a:tcPr>
                </a:tc>
              </a:tr>
              <a:tr h="1034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Usage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17171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16.43%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98050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59.95%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DF4E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17.32%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B73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6.30%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pSp>
        <p:nvGrpSpPr>
          <p:cNvPr id="708" name="Google Shape;708;p45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709" name="Google Shape;709;p45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FB3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Budget</a:t>
              </a:r>
              <a:endParaRPr/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Work Plan</a:t>
              </a:r>
              <a:endParaRPr/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Gantt chart</a:t>
              </a:r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17" name="Google Shape;717;p46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718" name="Google Shape;718;p46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FB3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Budget</a:t>
              </a:r>
              <a:endParaRPr/>
            </a:p>
          </p:txBody>
        </p:sp>
        <p:sp>
          <p:nvSpPr>
            <p:cNvPr id="719" name="Google Shape;719;p46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Work Plan</a:t>
              </a:r>
              <a:endParaRPr/>
            </a:p>
          </p:txBody>
        </p:sp>
        <p:sp>
          <p:nvSpPr>
            <p:cNvPr id="720" name="Google Shape;720;p46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Gantt chart</a:t>
              </a:r>
              <a:endParaRPr/>
            </a:p>
          </p:txBody>
        </p:sp>
      </p:grpSp>
      <p:graphicFrame>
        <p:nvGraphicFramePr>
          <p:cNvPr id="721" name="Google Shape;721;p46"/>
          <p:cNvGraphicFramePr/>
          <p:nvPr/>
        </p:nvGraphicFramePr>
        <p:xfrm>
          <a:off x="1657849" y="356617"/>
          <a:ext cx="9328692" cy="619734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67" y="96523"/>
            <a:ext cx="12130708" cy="595906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47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28" name="Google Shape;728;p47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729" name="Google Shape;729;p47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Budget</a:t>
              </a:r>
              <a:endParaRPr/>
            </a:p>
          </p:txBody>
        </p:sp>
        <p:sp>
          <p:nvSpPr>
            <p:cNvPr id="730" name="Google Shape;730;p47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FB3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Work Plan</a:t>
              </a:r>
              <a:endParaRPr/>
            </a:p>
          </p:txBody>
        </p:sp>
        <p:sp>
          <p:nvSpPr>
            <p:cNvPr id="731" name="Google Shape;731;p47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Gantt chart</a:t>
              </a:r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&#10;&#10;Description automatically generated" id="736" name="Google Shape;736;p48"/>
          <p:cNvPicPr preferRelativeResize="0"/>
          <p:nvPr/>
        </p:nvPicPr>
        <p:blipFill rotWithShape="1">
          <a:blip r:embed="rId3">
            <a:alphaModFix/>
          </a:blip>
          <a:srcRect b="15222" l="6985" r="68717" t="10226"/>
          <a:stretch/>
        </p:blipFill>
        <p:spPr>
          <a:xfrm>
            <a:off x="9458998" y="15270"/>
            <a:ext cx="2730507" cy="6291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meline, bar chart&#10;&#10;Description automatically generated" id="737" name="Google Shape;737;p48"/>
          <p:cNvPicPr preferRelativeResize="0"/>
          <p:nvPr/>
        </p:nvPicPr>
        <p:blipFill rotWithShape="1">
          <a:blip r:embed="rId4">
            <a:alphaModFix/>
          </a:blip>
          <a:srcRect b="15695" l="8175" r="7659" t="10015"/>
          <a:stretch/>
        </p:blipFill>
        <p:spPr>
          <a:xfrm>
            <a:off x="3825" y="-3165"/>
            <a:ext cx="9454753" cy="626996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8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39" name="Google Shape;739;p48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740" name="Google Shape;740;p48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Budget</a:t>
              </a:r>
              <a:endParaRPr/>
            </a:p>
          </p:txBody>
        </p:sp>
        <p:sp>
          <p:nvSpPr>
            <p:cNvPr id="741" name="Google Shape;741;p48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Work Plan</a:t>
              </a:r>
              <a:endParaRPr/>
            </a:p>
          </p:txBody>
        </p:sp>
        <p:sp>
          <p:nvSpPr>
            <p:cNvPr id="742" name="Google Shape;742;p48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FB3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Gantt chart</a:t>
              </a:r>
              <a:endParaRPr/>
            </a:p>
          </p:txBody>
        </p:sp>
      </p:grpSp>
      <p:sp>
        <p:nvSpPr>
          <p:cNvPr id="743" name="Google Shape;743;p48"/>
          <p:cNvSpPr/>
          <p:nvPr/>
        </p:nvSpPr>
        <p:spPr>
          <a:xfrm flipH="1">
            <a:off x="3979228" y="3086252"/>
            <a:ext cx="1761909" cy="13665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A9371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44" name="Google Shape;744;p48"/>
          <p:cNvGrpSpPr/>
          <p:nvPr/>
        </p:nvGrpSpPr>
        <p:grpSpPr>
          <a:xfrm>
            <a:off x="10908261" y="2373487"/>
            <a:ext cx="1443124" cy="983978"/>
            <a:chOff x="10908261" y="2373487"/>
            <a:chExt cx="1443124" cy="983978"/>
          </a:xfrm>
        </p:grpSpPr>
        <p:sp>
          <p:nvSpPr>
            <p:cNvPr id="745" name="Google Shape;745;p48"/>
            <p:cNvSpPr/>
            <p:nvPr/>
          </p:nvSpPr>
          <p:spPr>
            <a:xfrm rot="10800000">
              <a:off x="11073951" y="2945128"/>
              <a:ext cx="1111435" cy="412337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00000"/>
            </a:solidFill>
            <a:ln cap="flat" cmpd="sng" w="127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46" name="Google Shape;746;p48"/>
            <p:cNvSpPr txBox="1"/>
            <p:nvPr/>
          </p:nvSpPr>
          <p:spPr>
            <a:xfrm>
              <a:off x="10908261" y="2373487"/>
              <a:ext cx="1443124" cy="7177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C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March 2nd</a:t>
              </a:r>
              <a:endParaRPr/>
            </a:p>
          </p:txBody>
        </p:sp>
      </p:grpSp>
      <p:grpSp>
        <p:nvGrpSpPr>
          <p:cNvPr id="747" name="Google Shape;747;p48"/>
          <p:cNvGrpSpPr/>
          <p:nvPr/>
        </p:nvGrpSpPr>
        <p:grpSpPr>
          <a:xfrm>
            <a:off x="5803482" y="3128031"/>
            <a:ext cx="6353203" cy="2077714"/>
            <a:chOff x="5803482" y="3128031"/>
            <a:chExt cx="6353203" cy="2077714"/>
          </a:xfrm>
        </p:grpSpPr>
        <p:sp>
          <p:nvSpPr>
            <p:cNvPr id="748" name="Google Shape;748;p48"/>
            <p:cNvSpPr/>
            <p:nvPr/>
          </p:nvSpPr>
          <p:spPr>
            <a:xfrm flipH="1" rot="600000">
              <a:off x="5779863" y="3553896"/>
              <a:ext cx="4918766" cy="158309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00000"/>
            </a:solidFill>
            <a:ln cap="flat" cmpd="sng" w="12700">
              <a:solidFill>
                <a:srgbClr val="A9371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49" name="Google Shape;749;p48"/>
            <p:cNvSpPr/>
            <p:nvPr/>
          </p:nvSpPr>
          <p:spPr>
            <a:xfrm flipH="1" rot="5400000">
              <a:off x="10271873" y="4479155"/>
              <a:ext cx="975329" cy="161235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00000"/>
            </a:solidFill>
            <a:ln cap="flat" cmpd="sng" w="12700">
              <a:solidFill>
                <a:srgbClr val="A9371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0" name="Google Shape;750;p48"/>
            <p:cNvSpPr/>
            <p:nvPr/>
          </p:nvSpPr>
          <p:spPr>
            <a:xfrm flipH="1">
              <a:off x="10673357" y="5044510"/>
              <a:ext cx="1483328" cy="161235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00000"/>
            </a:solidFill>
            <a:ln cap="flat" cmpd="sng" w="12700">
              <a:solidFill>
                <a:srgbClr val="A9371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51" name="Google Shape;751;p48"/>
          <p:cNvSpPr txBox="1"/>
          <p:nvPr/>
        </p:nvSpPr>
        <p:spPr>
          <a:xfrm rot="600000">
            <a:off x="7195945" y="3166877"/>
            <a:ext cx="194910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Critical Path</a:t>
            </a:r>
            <a:endParaRPr/>
          </a:p>
        </p:txBody>
      </p:sp>
      <p:sp>
        <p:nvSpPr>
          <p:cNvPr id="752" name="Google Shape;752;p48"/>
          <p:cNvSpPr/>
          <p:nvPr/>
        </p:nvSpPr>
        <p:spPr>
          <a:xfrm>
            <a:off x="12149387" y="691795"/>
            <a:ext cx="59376" cy="3473532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9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58" name="Google Shape;758;p49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759" name="Google Shape;759;p49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Budget</a:t>
              </a:r>
              <a:endParaRPr/>
            </a:p>
          </p:txBody>
        </p:sp>
        <p:sp>
          <p:nvSpPr>
            <p:cNvPr id="760" name="Google Shape;760;p49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Work Plan</a:t>
              </a:r>
              <a:endParaRPr/>
            </a:p>
          </p:txBody>
        </p:sp>
        <p:sp>
          <p:nvSpPr>
            <p:cNvPr id="761" name="Google Shape;761;p49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FB3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Gantt chart</a:t>
              </a:r>
              <a:endParaRPr/>
            </a:p>
          </p:txBody>
        </p:sp>
      </p:grpSp>
      <p:pic>
        <p:nvPicPr>
          <p:cNvPr id="762" name="Google Shape;762;p49"/>
          <p:cNvPicPr preferRelativeResize="0"/>
          <p:nvPr/>
        </p:nvPicPr>
        <p:blipFill rotWithShape="1">
          <a:blip r:embed="rId3">
            <a:alphaModFix/>
          </a:blip>
          <a:srcRect b="15385" l="7354" r="45943" t="10059"/>
          <a:stretch/>
        </p:blipFill>
        <p:spPr>
          <a:xfrm>
            <a:off x="7038884" y="-1970"/>
            <a:ext cx="5155181" cy="6237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3" name="Google Shape;763;p49"/>
          <p:cNvGrpSpPr/>
          <p:nvPr/>
        </p:nvGrpSpPr>
        <p:grpSpPr>
          <a:xfrm>
            <a:off x="2754" y="-980"/>
            <a:ext cx="7030396" cy="6237339"/>
            <a:chOff x="101715" y="38604"/>
            <a:chExt cx="7030396" cy="6237339"/>
          </a:xfrm>
        </p:grpSpPr>
        <p:pic>
          <p:nvPicPr>
            <p:cNvPr descr="Chart&#10;&#10;Description automatically generated" id="764" name="Google Shape;764;p49"/>
            <p:cNvPicPr preferRelativeResize="0"/>
            <p:nvPr/>
          </p:nvPicPr>
          <p:blipFill rotWithShape="1">
            <a:blip r:embed="rId4">
              <a:alphaModFix/>
            </a:blip>
            <a:srcRect b="15366" l="29965" r="7092" t="10164"/>
            <a:stretch/>
          </p:blipFill>
          <p:spPr>
            <a:xfrm>
              <a:off x="101715" y="38604"/>
              <a:ext cx="7030396" cy="62373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5" name="Google Shape;765;p49"/>
            <p:cNvGrpSpPr/>
            <p:nvPr/>
          </p:nvGrpSpPr>
          <p:grpSpPr>
            <a:xfrm>
              <a:off x="217713" y="722414"/>
              <a:ext cx="1465671" cy="3473532"/>
              <a:chOff x="1969324" y="692726"/>
              <a:chExt cx="1465671" cy="3473532"/>
            </a:xfrm>
          </p:grpSpPr>
          <p:sp>
            <p:nvSpPr>
              <p:cNvPr id="766" name="Google Shape;766;p49"/>
              <p:cNvSpPr/>
              <p:nvPr/>
            </p:nvSpPr>
            <p:spPr>
              <a:xfrm>
                <a:off x="1969324" y="692726"/>
                <a:ext cx="59376" cy="3473532"/>
              </a:xfrm>
              <a:prstGeom prst="rect">
                <a:avLst/>
              </a:prstGeom>
              <a:solidFill>
                <a:srgbClr val="C00000"/>
              </a:solidFill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7" name="Google Shape;767;p49"/>
              <p:cNvSpPr/>
              <p:nvPr/>
            </p:nvSpPr>
            <p:spPr>
              <a:xfrm>
                <a:off x="2068496" y="2222713"/>
                <a:ext cx="1111435" cy="412337"/>
              </a:xfrm>
              <a:prstGeom prst="leftArrow">
                <a:avLst>
                  <a:gd fmla="val 50000" name="adj1"/>
                  <a:gd fmla="val 50000" name="adj2"/>
                </a:avLst>
              </a:prstGeom>
              <a:solidFill>
                <a:srgbClr val="C00000"/>
              </a:solidFill>
              <a:ln cap="flat" cmpd="sng" w="12700">
                <a:solidFill>
                  <a:srgbClr val="C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68" name="Google Shape;768;p49"/>
              <p:cNvSpPr txBox="1"/>
              <p:nvPr/>
            </p:nvSpPr>
            <p:spPr>
              <a:xfrm>
                <a:off x="1991871" y="1581800"/>
                <a:ext cx="1443124" cy="7177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000">
                    <a:solidFill>
                      <a:srgbClr val="C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March 2nd</a:t>
                </a:r>
                <a:endParaRPr/>
              </a:p>
            </p:txBody>
          </p:sp>
        </p:grpSp>
      </p:grpSp>
      <p:sp>
        <p:nvSpPr>
          <p:cNvPr id="769" name="Google Shape;769;p49"/>
          <p:cNvSpPr/>
          <p:nvPr/>
        </p:nvSpPr>
        <p:spPr>
          <a:xfrm flipH="1">
            <a:off x="-14436" y="5153368"/>
            <a:ext cx="1483328" cy="16123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A9371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0" name="Google Shape;770;p49"/>
          <p:cNvSpPr/>
          <p:nvPr/>
        </p:nvSpPr>
        <p:spPr>
          <a:xfrm flipH="1">
            <a:off x="1568940" y="5341393"/>
            <a:ext cx="7322030" cy="19092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A9371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1" name="Google Shape;771;p49"/>
          <p:cNvSpPr/>
          <p:nvPr/>
        </p:nvSpPr>
        <p:spPr>
          <a:xfrm flipH="1" rot="5400000">
            <a:off x="8026148" y="4584341"/>
            <a:ext cx="2067197" cy="33936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A9371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2" name="Google Shape;772;p49"/>
          <p:cNvSpPr txBox="1"/>
          <p:nvPr/>
        </p:nvSpPr>
        <p:spPr>
          <a:xfrm>
            <a:off x="3955258" y="4950434"/>
            <a:ext cx="21754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Critical Path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3" name="Google Shape;773;p49"/>
          <p:cNvSpPr txBox="1"/>
          <p:nvPr/>
        </p:nvSpPr>
        <p:spPr>
          <a:xfrm>
            <a:off x="9150712" y="4237914"/>
            <a:ext cx="144312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Testing Complete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4" name="Google Shape;774;p49"/>
          <p:cNvSpPr txBox="1"/>
          <p:nvPr/>
        </p:nvSpPr>
        <p:spPr>
          <a:xfrm>
            <a:off x="188259" y="4166260"/>
            <a:ext cx="27638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Integration &amp; Testing Cont.</a:t>
            </a:r>
            <a:endParaRPr/>
          </a:p>
        </p:txBody>
      </p:sp>
      <p:sp>
        <p:nvSpPr>
          <p:cNvPr id="775" name="Google Shape;775;p49"/>
          <p:cNvSpPr txBox="1"/>
          <p:nvPr/>
        </p:nvSpPr>
        <p:spPr>
          <a:xfrm>
            <a:off x="188025" y="1039091"/>
            <a:ext cx="27638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Electronics &amp; Software Cont.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6" name="Google Shape;776;p49"/>
          <p:cNvSpPr txBox="1"/>
          <p:nvPr/>
        </p:nvSpPr>
        <p:spPr>
          <a:xfrm>
            <a:off x="953169" y="4760025"/>
            <a:ext cx="2229466" cy="30777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Operational Thermal Range</a:t>
            </a:r>
            <a:endParaRPr/>
          </a:p>
        </p:txBody>
      </p:sp>
      <p:cxnSp>
        <p:nvCxnSpPr>
          <p:cNvPr id="777" name="Google Shape;777;p49"/>
          <p:cNvCxnSpPr/>
          <p:nvPr/>
        </p:nvCxnSpPr>
        <p:spPr>
          <a:xfrm flipH="1" rot="10800000">
            <a:off x="7917" y="5450716"/>
            <a:ext cx="1204181" cy="6869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8" name="Google Shape;778;p49"/>
          <p:cNvCxnSpPr/>
          <p:nvPr/>
        </p:nvCxnSpPr>
        <p:spPr>
          <a:xfrm flipH="1" rot="10800000">
            <a:off x="1209187" y="5065235"/>
            <a:ext cx="872487" cy="39235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9" name="Google Shape;779;p49"/>
          <p:cNvSpPr txBox="1"/>
          <p:nvPr/>
        </p:nvSpPr>
        <p:spPr>
          <a:xfrm>
            <a:off x="1254824" y="1756267"/>
            <a:ext cx="276385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 &amp; System Development Cont.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0" name="Google Shape;780;p49"/>
          <p:cNvSpPr/>
          <p:nvPr/>
        </p:nvSpPr>
        <p:spPr>
          <a:xfrm flipH="1">
            <a:off x="9559113" y="2665894"/>
            <a:ext cx="2067197" cy="33936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12700">
            <a:solidFill>
              <a:srgbClr val="A9371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1" name="Google Shape;781;p49"/>
          <p:cNvSpPr txBox="1"/>
          <p:nvPr/>
        </p:nvSpPr>
        <p:spPr>
          <a:xfrm>
            <a:off x="9652735" y="2014667"/>
            <a:ext cx="189135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Semester End</a:t>
            </a:r>
            <a:endParaRPr/>
          </a:p>
        </p:txBody>
      </p:sp>
      <p:sp>
        <p:nvSpPr>
          <p:cNvPr id="782" name="Google Shape;782;p49"/>
          <p:cNvSpPr/>
          <p:nvPr/>
        </p:nvSpPr>
        <p:spPr>
          <a:xfrm>
            <a:off x="11602540" y="691795"/>
            <a:ext cx="59376" cy="3473532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Etna’s Mission</a:t>
            </a:r>
            <a:endParaRPr/>
          </a:p>
        </p:txBody>
      </p:sp>
      <p:sp>
        <p:nvSpPr>
          <p:cNvPr id="124" name="Google Shape;124;p5"/>
          <p:cNvSpPr txBox="1"/>
          <p:nvPr>
            <p:ph idx="1" type="body"/>
          </p:nvPr>
        </p:nvSpPr>
        <p:spPr>
          <a:xfrm>
            <a:off x="838201" y="1480335"/>
            <a:ext cx="6283960" cy="23906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Design, build, and test a proof-of-concept an 1U </a:t>
            </a:r>
            <a:r>
              <a:rPr lang="en-US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Inline Holographic Microscope(DIHM)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Image and categorize microbes in mock </a:t>
            </a:r>
            <a:r>
              <a:rPr lang="en-US" sz="2800">
                <a:latin typeface="Century Gothic"/>
                <a:ea typeface="Century Gothic"/>
                <a:cs typeface="Century Gothic"/>
                <a:sym typeface="Century Gothic"/>
              </a:rPr>
              <a:t>water samples from the plumes of Enceladus</a:t>
            </a:r>
            <a:r>
              <a:rPr lang="en-US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125" name="Google Shape;125;p5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26" name="Google Shape;126;p5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127" name="Google Shape;127;p5"/>
            <p:cNvSpPr/>
            <p:nvPr/>
          </p:nvSpPr>
          <p:spPr>
            <a:xfrm>
              <a:off x="8136023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98050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Mission</a:t>
              </a: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CONOPS</a:t>
              </a: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Changes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since PDR</a:t>
              </a:r>
              <a:endParaRPr/>
            </a:p>
          </p:txBody>
        </p:sp>
      </p:grpSp>
      <p:grpSp>
        <p:nvGrpSpPr>
          <p:cNvPr id="130" name="Google Shape;130;p5"/>
          <p:cNvGrpSpPr/>
          <p:nvPr/>
        </p:nvGrpSpPr>
        <p:grpSpPr>
          <a:xfrm>
            <a:off x="7519987" y="1469151"/>
            <a:ext cx="4485363" cy="1335024"/>
            <a:chOff x="723829" y="4221435"/>
            <a:chExt cx="4485363" cy="1338226"/>
          </a:xfrm>
        </p:grpSpPr>
        <p:pic>
          <p:nvPicPr>
            <p:cNvPr descr="Accurate automatic object 4D tracking in digital in-line holographic  microscopy based on computationally rendered dark fields | Scientific  Reports" id="131" name="Google Shape;131;p5"/>
            <p:cNvPicPr preferRelativeResize="0"/>
            <p:nvPr/>
          </p:nvPicPr>
          <p:blipFill rotWithShape="1">
            <a:blip r:embed="rId3">
              <a:alphaModFix/>
            </a:blip>
            <a:srcRect b="52024" l="52986" r="26154" t="5062"/>
            <a:stretch/>
          </p:blipFill>
          <p:spPr>
            <a:xfrm>
              <a:off x="3833422" y="4221435"/>
              <a:ext cx="1375770" cy="1338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ccurate automatic object 4D tracking in digital in-line holographic  microscopy based on computationally rendered dark fields | Scientific  Reports" id="132" name="Google Shape;132;p5"/>
            <p:cNvPicPr preferRelativeResize="0"/>
            <p:nvPr/>
          </p:nvPicPr>
          <p:blipFill rotWithShape="1">
            <a:blip r:embed="rId3">
              <a:alphaModFix/>
            </a:blip>
            <a:srcRect b="1638" l="78768" r="1714" t="57042"/>
            <a:stretch/>
          </p:blipFill>
          <p:spPr>
            <a:xfrm>
              <a:off x="723829" y="4221435"/>
              <a:ext cx="1287413" cy="1338226"/>
            </a:xfrm>
            <a:prstGeom prst="rect">
              <a:avLst/>
            </a:prstGeom>
            <a:noFill/>
            <a:ln>
              <a:noFill/>
            </a:ln>
            <a:effectLst>
              <a:outerShdw sx="1000" rotWithShape="0" algn="ctr" sy="1000">
                <a:srgbClr val="000000"/>
              </a:outerShdw>
            </a:effectLst>
          </p:spPr>
        </p:pic>
        <p:pic>
          <p:nvPicPr>
            <p:cNvPr descr="Accurate automatic object 4D tracking in digital in-line holographic  microscopy based on computationally rendered dark fields | Scientific  Reports" id="133" name="Google Shape;133;p5"/>
            <p:cNvPicPr preferRelativeResize="0"/>
            <p:nvPr/>
          </p:nvPicPr>
          <p:blipFill rotWithShape="1">
            <a:blip r:embed="rId3">
              <a:alphaModFix/>
            </a:blip>
            <a:srcRect b="998" l="53279" r="26112" t="57682"/>
            <a:stretch/>
          </p:blipFill>
          <p:spPr>
            <a:xfrm>
              <a:off x="2242628" y="4221435"/>
              <a:ext cx="1359408" cy="13382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ccurate automatic object 4D tracking in digital in-line holographic  microscopy based on computationally rendered dark fields | Scientific  Reports" id="134" name="Google Shape;134;p5"/>
          <p:cNvPicPr preferRelativeResize="0"/>
          <p:nvPr/>
        </p:nvPicPr>
        <p:blipFill rotWithShape="1">
          <a:blip r:embed="rId3">
            <a:alphaModFix/>
          </a:blip>
          <a:srcRect b="38040" l="0" r="48496" t="3614"/>
          <a:stretch/>
        </p:blipFill>
        <p:spPr>
          <a:xfrm>
            <a:off x="7476075" y="3592331"/>
            <a:ext cx="4484830" cy="2494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5"/>
          <p:cNvGrpSpPr/>
          <p:nvPr/>
        </p:nvGrpSpPr>
        <p:grpSpPr>
          <a:xfrm>
            <a:off x="7491904" y="2804175"/>
            <a:ext cx="4469001" cy="536323"/>
            <a:chOff x="765825" y="5452981"/>
            <a:chExt cx="4469001" cy="536323"/>
          </a:xfrm>
        </p:grpSpPr>
        <p:sp>
          <p:nvSpPr>
            <p:cNvPr id="136" name="Google Shape;136;p5"/>
            <p:cNvSpPr txBox="1"/>
            <p:nvPr/>
          </p:nvSpPr>
          <p:spPr>
            <a:xfrm>
              <a:off x="765825" y="5452981"/>
              <a:ext cx="1287413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Raw Hologram</a:t>
              </a:r>
              <a:endParaRPr/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2284624" y="5466084"/>
              <a:ext cx="1359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Normalized Hologram</a:t>
              </a:r>
              <a:endParaRPr/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3875418" y="5466084"/>
              <a:ext cx="13594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Final Image</a:t>
              </a:r>
              <a:endParaRPr/>
            </a:p>
          </p:txBody>
        </p:sp>
      </p:grpSp>
      <p:pic>
        <p:nvPicPr>
          <p:cNvPr descr="A picture containing text, device, gauge, meter&#10;&#10;Description automatically generated" id="139" name="Google Shape;13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01" y="3867745"/>
            <a:ext cx="7007617" cy="22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0"/>
          <p:cNvSpPr txBox="1"/>
          <p:nvPr>
            <p:ph type="ctrTitle"/>
          </p:nvPr>
        </p:nvSpPr>
        <p:spPr>
          <a:xfrm>
            <a:off x="3730793" y="1041400"/>
            <a:ext cx="7720978" cy="23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600"/>
              <a:buFont typeface="Century Gothic"/>
              <a:buNone/>
            </a:pPr>
            <a:r>
              <a:rPr lang="en-US" sz="6600"/>
              <a:t>Questions?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793" name="Google Shape;793;p51"/>
          <p:cNvSpPr txBox="1"/>
          <p:nvPr>
            <p:ph idx="1" type="body"/>
          </p:nvPr>
        </p:nvSpPr>
        <p:spPr>
          <a:xfrm>
            <a:off x="838200" y="1480334"/>
            <a:ext cx="10515600" cy="4696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Dr. Shu-Wei Huang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(Laser expert, Laser selection)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Grant Berland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(PhD candidate optical instrument design, attenuation model verification)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Dr. Kevin Stenson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(Light physics expert, attenuation model verification)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Knight Optical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(Tech expert, Lens choice verification for purpose)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Giselle Koo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(Electronics expert, sensor power requirement verification)</a:t>
            </a:r>
            <a:endParaRPr/>
          </a:p>
        </p:txBody>
      </p:sp>
      <p:sp>
        <p:nvSpPr>
          <p:cNvPr id="794" name="Google Shape;794;p51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Acknowledgements(cont.)</a:t>
            </a:r>
            <a:endParaRPr/>
          </a:p>
        </p:txBody>
      </p:sp>
      <p:sp>
        <p:nvSpPr>
          <p:cNvPr id="800" name="Google Shape;800;p52"/>
          <p:cNvSpPr txBox="1"/>
          <p:nvPr>
            <p:ph idx="1" type="body"/>
          </p:nvPr>
        </p:nvSpPr>
        <p:spPr>
          <a:xfrm>
            <a:off x="838200" y="1480334"/>
            <a:ext cx="10515600" cy="4696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Josh Mellin (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Aerospace and research software engineer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Alexandra Le Moine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(Thermal analysis help)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KatieRae Williamson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(Sample chamber and Prototyping)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Matt Rhode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(Prototyping and Manufacturing assistance)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Thomas Schibli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(Atomic and optical Physics Professor)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Trudy Schwartz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(Temperature control electronics help)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Bobby Hodgkinson </a:t>
            </a:r>
            <a:r>
              <a:rPr i="1" lang="en-US">
                <a:latin typeface="Century Gothic"/>
                <a:ea typeface="Century Gothic"/>
                <a:cs typeface="Century Gothic"/>
                <a:sym typeface="Century Gothic"/>
              </a:rPr>
              <a:t>(Temperature control electronics help)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Margaret Ashton, RRPT (Radiation Safety Officer)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Kenneth Barat (Laser Safety Consultant)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01" name="Google Shape;801;p52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3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Optics: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Optical Model Equation Source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Europa In Depth - NASA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Seawater Optical Properties - Britannica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Mech:</a:t>
            </a:r>
            <a:br>
              <a:rPr lang="en-US"/>
            </a:br>
            <a:r>
              <a:rPr lang="en-US" sz="1800" u="sng">
                <a:solidFill>
                  <a:schemeClr val="hlink"/>
                </a:solidFill>
                <a:hlinkClick r:id="rId6"/>
              </a:rPr>
              <a:t>Stress Strain Calculations</a:t>
            </a:r>
            <a:endParaRPr b="1"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07" name="Google Shape;807;p53"/>
          <p:cNvSpPr txBox="1"/>
          <p:nvPr>
            <p:ph idx="2" type="body"/>
          </p:nvPr>
        </p:nvSpPr>
        <p:spPr>
          <a:xfrm>
            <a:off x="6172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Laser Safety: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CU Laser Safety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u="sng">
                <a:solidFill>
                  <a:schemeClr val="hlink"/>
                </a:solidFill>
                <a:hlinkClick r:id="rId8"/>
              </a:rPr>
              <a:t>Laser Institute Guidlines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08" name="Google Shape;808;p5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9" name="Google Shape;809;p53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References </a:t>
            </a:r>
            <a:endParaRPr/>
          </a:p>
        </p:txBody>
      </p:sp>
      <p:sp>
        <p:nvSpPr>
          <p:cNvPr id="810" name="Google Shape;810;p53"/>
          <p:cNvSpPr txBox="1"/>
          <p:nvPr/>
        </p:nvSpPr>
        <p:spPr>
          <a:xfrm>
            <a:off x="6092283" y="1474759"/>
            <a:ext cx="5255942" cy="4705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b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Backup Slides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Order of Backup Slides</a:t>
            </a:r>
            <a:endParaRPr/>
          </a:p>
        </p:txBody>
      </p:sp>
      <p:sp>
        <p:nvSpPr>
          <p:cNvPr id="821" name="Google Shape;821;p55"/>
          <p:cNvSpPr txBox="1"/>
          <p:nvPr>
            <p:ph idx="1" type="body"/>
          </p:nvPr>
        </p:nvSpPr>
        <p:spPr>
          <a:xfrm>
            <a:off x="838200" y="1480334"/>
            <a:ext cx="10515600" cy="4696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Laser and Laser Safety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56-66)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Components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(Slides 67-71)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Testing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(Slides 72-82)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Risk Matrices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83-87)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Budget Breakdown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88-92)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CAD Breakdown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(Slides 93-97)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Optics Further Details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98-110)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Mechanical Further Details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111-112)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Electronics Further Details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113-115)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Software Further Details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116-120)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u="sng">
                <a:latin typeface="Century Gothic"/>
                <a:ea typeface="Century Gothic"/>
                <a:cs typeface="Century Gothic"/>
                <a:sym typeface="Century Gothic"/>
              </a:rPr>
              <a:t>Requirements 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(Slides 126-149)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822" name="Google Shape;822;p55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Laser &amp; Laser Safety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7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3" name="Google Shape;833;p57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</a:t>
            </a:r>
            <a:endParaRPr/>
          </a:p>
        </p:txBody>
      </p:sp>
      <p:pic>
        <p:nvPicPr>
          <p:cNvPr descr="S4FC520 - Fabry-Perot Benchtop Laser Source, 520 nm, 15 mW (Typ.), FC/PC" id="834" name="Google Shape;834;p57"/>
          <p:cNvPicPr preferRelativeResize="0"/>
          <p:nvPr/>
        </p:nvPicPr>
        <p:blipFill rotWithShape="1">
          <a:blip r:embed="rId3">
            <a:alphaModFix/>
          </a:blip>
          <a:srcRect b="15796" l="0" r="0" t="14345"/>
          <a:stretch/>
        </p:blipFill>
        <p:spPr>
          <a:xfrm>
            <a:off x="8081465" y="165054"/>
            <a:ext cx="3914360" cy="2734524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57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Power: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Min: 13 mW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Typical: 15 mW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Wavelength: 520 nm </a:t>
            </a:r>
            <a:r>
              <a:rPr b="0" i="0" lang="en-US" sz="2400">
                <a:latin typeface="Century Gothic"/>
                <a:ea typeface="Century Gothic"/>
                <a:cs typeface="Century Gothic"/>
                <a:sym typeface="Century Gothic"/>
              </a:rPr>
              <a:t>± 10 nm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Temperature ranges: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Operation: 15C – 35C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Storage: 0C – 50C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Class: 3B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Cost: $ </a:t>
            </a:r>
            <a:r>
              <a:rPr i="0" lang="en-US"/>
              <a:t>3,757.10</a:t>
            </a:r>
            <a:endParaRPr/>
          </a:p>
        </p:txBody>
      </p:sp>
      <p:pic>
        <p:nvPicPr>
          <p:cNvPr id="836" name="Google Shape;836;p5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3452" y="2994124"/>
            <a:ext cx="4372373" cy="311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58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Class 3b lasers: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200"/>
              <a:t>Output between 5-500 mW for continuous wave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200"/>
              <a:t>&lt; 0.125 J within 0.25 second for a pulsed laser.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200"/>
              <a:t>Serious eye hazard from viewing the direct beam or specular reflections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200"/>
              <a:t>May be hazardous under direct and specular reflection viewing conditions, but is normally not a fire hazard, diffuse reflection hazard, nor a laser generated air contaminant (LGAC) production hazard</a:t>
            </a:r>
            <a:r>
              <a:rPr lang="en-US"/>
              <a:t>.</a:t>
            </a:r>
            <a:endParaRPr/>
          </a:p>
        </p:txBody>
      </p:sp>
      <p:sp>
        <p:nvSpPr>
          <p:cNvPr id="842" name="Google Shape;842;p58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3" name="Google Shape;843;p58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Safety: Classifications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9" name="Google Shape;849;p59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Safety: Control Measures </a:t>
            </a:r>
            <a:endParaRPr/>
          </a:p>
        </p:txBody>
      </p:sp>
      <p:graphicFrame>
        <p:nvGraphicFramePr>
          <p:cNvPr id="850" name="Google Shape;850;p59"/>
          <p:cNvGraphicFramePr/>
          <p:nvPr/>
        </p:nvGraphicFramePr>
        <p:xfrm>
          <a:off x="838198" y="9667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2590800"/>
                <a:gridCol w="2590800"/>
              </a:tblGrid>
              <a:tr h="28442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Engineering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</a:tr>
              <a:tr h="284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Must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Should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</a:tr>
              <a:tr h="284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Protective housing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Key control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1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Interlocks on removable housing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Area warning device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1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Collecting optics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Laser radiation emission warning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3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Nominal Hazard Zone(NHZ) analysis: fully open, limited open, or enclosed beam path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Protective barriers and curtains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851" name="Google Shape;851;p59"/>
          <p:cNvGraphicFramePr/>
          <p:nvPr/>
        </p:nvGraphicFramePr>
        <p:xfrm>
          <a:off x="6172202" y="9667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2590800"/>
                <a:gridCol w="2590800"/>
              </a:tblGrid>
              <a:tr h="33387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Administrative and Procedural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</a:tr>
              <a:tr h="333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Must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Should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</a:tr>
              <a:tr h="521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Education and training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Standard Operating Procedures(SOPs)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0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Authorized personnel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Output emission limitations(LSO determinations)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Indoor laser-controlled area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Service personnel(LSO determination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Alignment procedures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852" name="Google Shape;852;p59"/>
          <p:cNvGraphicFramePr/>
          <p:nvPr/>
        </p:nvGraphicFramePr>
        <p:xfrm>
          <a:off x="838198" y="433894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2590800"/>
                <a:gridCol w="2590800"/>
              </a:tblGrid>
              <a:tr h="25587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Personal Protective Equipment(PPE)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</a:tr>
              <a:tr h="255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Must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Should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</a:tr>
              <a:tr h="25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Laser eye protection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Skin protection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5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Protective clothing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853" name="Google Shape;853;p59"/>
          <p:cNvGraphicFramePr/>
          <p:nvPr/>
        </p:nvGraphicFramePr>
        <p:xfrm>
          <a:off x="6172202" y="405566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2590800"/>
                <a:gridCol w="2590800"/>
              </a:tblGrid>
              <a:tr h="26470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Special Considerations and Warning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</a:tr>
              <a:tr h="26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Must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Should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D78F"/>
                    </a:solidFill>
                  </a:tcPr>
                </a:tc>
              </a:tr>
              <a:tr h="842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Laser optical fiber transmission systems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Laser robotic automated installations (NHZ analysis)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Laser controlled area warning signs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6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CONOPS: Etna</a:t>
            </a:r>
            <a:endParaRPr/>
          </a:p>
        </p:txBody>
      </p:sp>
      <p:grpSp>
        <p:nvGrpSpPr>
          <p:cNvPr id="147" name="Google Shape;147;p6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148" name="Google Shape;148;p6"/>
            <p:cNvSpPr/>
            <p:nvPr/>
          </p:nvSpPr>
          <p:spPr>
            <a:xfrm>
              <a:off x="8136023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Mission</a:t>
              </a: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Definitions</a:t>
              </a: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98050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CONOPS</a:t>
              </a:r>
              <a:endParaRPr/>
            </a:p>
          </p:txBody>
        </p:sp>
      </p:grpSp>
      <p:pic>
        <p:nvPicPr>
          <p:cNvPr id="151" name="Google Shape;1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124" y="1036320"/>
            <a:ext cx="11771751" cy="5069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0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Restricted access to the area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Control of the beam to prevent the beam and reflections from extending beyond the area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Removal of reflective materials in and near the beam path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Appropriate laser eye protection if there is a possibility of exposure to laser radiation above the MPE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A warning sign posted outside the area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Only personnel trained in the operation of the laser and laser safety should be permitted to operate the laser or laser system</a:t>
            </a:r>
            <a:endParaRPr/>
          </a:p>
          <a:p>
            <a:pPr indent="-10795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r>
              <a:t/>
            </a:r>
            <a:endParaRPr sz="1900"/>
          </a:p>
          <a:p>
            <a:pPr indent="-1079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</a:pPr>
            <a:r>
              <a:t/>
            </a:r>
            <a:endParaRPr sz="1900"/>
          </a:p>
        </p:txBody>
      </p:sp>
      <p:sp>
        <p:nvSpPr>
          <p:cNvPr id="859" name="Google Shape;859;p60"/>
          <p:cNvSpPr txBox="1"/>
          <p:nvPr>
            <p:ph idx="2" type="body"/>
          </p:nvPr>
        </p:nvSpPr>
        <p:spPr>
          <a:xfrm>
            <a:off x="6172199" y="1532316"/>
            <a:ext cx="5321461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An individual knowledgeable in laser safety needs to directly supervise the laser-controlled area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The area should be posted with appropriate warning signs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Access should be restricted to the laser controlled area.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The beam should be controlled to prevent any misdirected beams or reflections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Eye protection should be provided for all personnel working in the laser-controlled area</a:t>
            </a:r>
            <a:endParaRPr/>
          </a:p>
          <a:p>
            <a:pPr indent="-228600" lvl="0" marL="228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/>
              <a:t>Cover all windows and other openings to prevent laser radiation from extending beyond the laser-controlled area</a:t>
            </a:r>
            <a:endParaRPr/>
          </a:p>
        </p:txBody>
      </p:sp>
      <p:sp>
        <p:nvSpPr>
          <p:cNvPr id="860" name="Google Shape;860;p6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1" name="Google Shape;861;p6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Controlled Area (CU)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1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Protective housings shall limit the accessible laser radiation below the MPE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Protective housings shall prevent access to the laser during normal operations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Protective housings shall be equipped with safety interlocks wherever the protective housing can be opened, removed or displaced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-US" sz="1900"/>
              <a:t>The safety interlocks shall be designed to prevent access to laser radiation above the MPE. (For example, the interlock may be electrically or mechanically interfaced to a shutter that interrupts the beam when the protective housing is opened or removed.)</a:t>
            </a:r>
            <a:endParaRPr/>
          </a:p>
        </p:txBody>
      </p:sp>
      <p:sp>
        <p:nvSpPr>
          <p:cNvPr id="867" name="Google Shape;867;p61"/>
          <p:cNvSpPr txBox="1"/>
          <p:nvPr>
            <p:ph idx="2" type="body"/>
          </p:nvPr>
        </p:nvSpPr>
        <p:spPr>
          <a:xfrm>
            <a:off x="6172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The safety interlock shall be fail-safe. The use of redundant electrical series connected interlocks would fulfill this requirement.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Adjustments or procedures during service shall not cause the interlocks to be inoperative when the laser is placed back in operation.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The protective housing shall be labeled in accordance with ANSI Z136.1-2000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The embedded laser shall be labeled in accordance with ANSI Z136.1-2000</a:t>
            </a:r>
            <a:endParaRPr/>
          </a:p>
        </p:txBody>
      </p:sp>
      <p:sp>
        <p:nvSpPr>
          <p:cNvPr id="868" name="Google Shape;868;p6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9" name="Google Shape;869;p6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Safety: Protective Housing(CU)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62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Eye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Retinal injury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Thermal, acoustic, or photochemical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Skin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Photosensitive reactions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Skin burning</a:t>
            </a:r>
            <a:endParaRPr/>
          </a:p>
        </p:txBody>
      </p:sp>
      <p:sp>
        <p:nvSpPr>
          <p:cNvPr id="875" name="Google Shape;875;p62"/>
          <p:cNvSpPr txBox="1"/>
          <p:nvPr>
            <p:ph idx="2" type="body"/>
          </p:nvPr>
        </p:nvSpPr>
        <p:spPr>
          <a:xfrm>
            <a:off x="6172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Baseline eye examinations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Ocular history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Visual acuity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Amsler grid test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Color vision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876" name="Google Shape;876;p6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7" name="Google Shape;877;p6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Safety: Bio-Effects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63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Need at least 2 sets of glasses because we will NEVER have only one person testing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Probably need 3 so its 2 team members and the PI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Laser Vision and Laser Institute are recommended vendors from CU</a:t>
            </a:r>
            <a:endParaRPr/>
          </a:p>
        </p:txBody>
      </p:sp>
      <p:sp>
        <p:nvSpPr>
          <p:cNvPr id="883" name="Google Shape;883;p63"/>
          <p:cNvSpPr txBox="1"/>
          <p:nvPr>
            <p:ph idx="2" type="body"/>
          </p:nvPr>
        </p:nvSpPr>
        <p:spPr>
          <a:xfrm>
            <a:off x="6172200" y="3482885"/>
            <a:ext cx="5181600" cy="2694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Min Optical Density based on power and wavelength is 4.2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P5L02, </a:t>
            </a:r>
            <a:r>
              <a:rPr lang="en-US"/>
              <a:t>P5E01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OD 6+ @ 315-532 nm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/>
              <a:t>Various models of the goggles, with the same filter</a:t>
            </a:r>
            <a:endParaRPr/>
          </a:p>
        </p:txBody>
      </p:sp>
      <p:sp>
        <p:nvSpPr>
          <p:cNvPr id="884" name="Google Shape;884;p6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63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Safety: Eyewear</a:t>
            </a:r>
            <a:endParaRPr/>
          </a:p>
        </p:txBody>
      </p:sp>
      <p:pic>
        <p:nvPicPr>
          <p:cNvPr descr="A picture containing graphical user interface&#10;&#10;Description automatically generated" id="886" name="Google Shape;88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2202" y="1532316"/>
            <a:ext cx="5181600" cy="184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4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Danger – Laser Radiation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Include: power, wavelength, class, protective actions, and PPE required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Signs on doors and on protective laser housing and storage </a:t>
            </a:r>
            <a:endParaRPr/>
          </a:p>
        </p:txBody>
      </p:sp>
      <p:sp>
        <p:nvSpPr>
          <p:cNvPr id="892" name="Google Shape;892;p6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3" name="Google Shape;893;p64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Safety: </a:t>
            </a:r>
            <a:br>
              <a:rPr lang="en-US"/>
            </a:br>
            <a:r>
              <a:rPr lang="en-US"/>
              <a:t>Warning Signs</a:t>
            </a:r>
            <a:endParaRPr/>
          </a:p>
        </p:txBody>
      </p:sp>
      <p:pic>
        <p:nvPicPr>
          <p:cNvPr descr="Laser Safety Sign ANSI Standard Class 3B" id="894" name="Google Shape;894;p64"/>
          <p:cNvPicPr preferRelativeResize="0"/>
          <p:nvPr/>
        </p:nvPicPr>
        <p:blipFill rotWithShape="1">
          <a:blip r:embed="rId3">
            <a:alphaModFix/>
          </a:blip>
          <a:srcRect b="4668" l="3058" r="3431" t="4203"/>
          <a:stretch/>
        </p:blipFill>
        <p:spPr>
          <a:xfrm>
            <a:off x="7273046" y="121477"/>
            <a:ext cx="4511230" cy="3223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nger Class 3B Laser" id="895" name="Google Shape;89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2126" y="3429000"/>
            <a:ext cx="5425814" cy="2724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5"/>
          <p:cNvSpPr txBox="1"/>
          <p:nvPr>
            <p:ph idx="1" type="body"/>
          </p:nvPr>
        </p:nvSpPr>
        <p:spPr>
          <a:xfrm>
            <a:off x="659757" y="1532316"/>
            <a:ext cx="5512443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 u="sng"/>
              <a:t>Beam Control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Ensure the beam height is not at the normal eye position of a person in a standing or seated position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Position the laser so that the beam is not directed toward doorways or aisles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Securely mount the laser system to maintain the beam in a fixed position during operation and limit beam movements during adjustments.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Ensure beam path is well defined and controlled.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Terminate the beam at the end of its useful path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Confine beams and reflections to the optical table. The addition of beam-stopping panels to the sides of the optical table is recommended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If the beam path extends beyond the optical table, a physical barrier needs to be used to prevent accidental exposure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Where feasible, have only diffusely reflecting materials in or near the beam path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Absorb unwanted reflections. Scatter should not be permitted.</a:t>
            </a:r>
            <a:endParaRPr/>
          </a:p>
        </p:txBody>
      </p:sp>
      <p:sp>
        <p:nvSpPr>
          <p:cNvPr id="901" name="Google Shape;901;p6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2" name="Google Shape;902;p6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</a:t>
            </a:r>
            <a:endParaRPr/>
          </a:p>
        </p:txBody>
      </p:sp>
      <p:sp>
        <p:nvSpPr>
          <p:cNvPr id="903" name="Google Shape;903;p65"/>
          <p:cNvSpPr txBox="1"/>
          <p:nvPr>
            <p:ph idx="2" type="body"/>
          </p:nvPr>
        </p:nvSpPr>
        <p:spPr>
          <a:xfrm>
            <a:off x="6172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4200" u="sng"/>
              <a:t>Standard Operating Procedures(SOPs)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Data and information about the specific laser in use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Contact information for Principal Investigator, Laser Safety Officer, and others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Control measures for the unit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Personal protective equipment required or recommended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Start up and shut down procedures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Experimental procedures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Emergency procedures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4200"/>
              <a:t>Non-beam hazards present in the laboratory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66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700" u="sng"/>
              <a:t>PI responsibility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Supervising laser use in the laboratory.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Enforcing the safety recommendations and requirements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Enforcing Standard Operating Procedures (SOPs) for the laboratory.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Providing laser operators with hands-on training in operating, administrative, and alignment procedures.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Ensuring that all lasers in the laboratory are properly classified and labeled.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Ensuring that the proper signs are posted at the entrance(s) to the laboratory.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Registering all lasers with the CU Radiation Safety Office.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Completing approved laser safety training.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Notifying CU Radiation Safety immediately in the event of an exposure to a Class 3b or Class 4 laser beam or reflection.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 sz="1400"/>
              <a:t>Providing adequate medical surveillance for laser users under their purview.</a:t>
            </a:r>
            <a:endParaRPr/>
          </a:p>
        </p:txBody>
      </p:sp>
      <p:sp>
        <p:nvSpPr>
          <p:cNvPr id="909" name="Google Shape;909;p66"/>
          <p:cNvSpPr txBox="1"/>
          <p:nvPr>
            <p:ph idx="2" type="body"/>
          </p:nvPr>
        </p:nvSpPr>
        <p:spPr>
          <a:xfrm>
            <a:off x="6172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700" u="sng"/>
              <a:t>Laser Operator Responsibility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Following laboratory Standard Operating Procedures (SOPs).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Informing the Principal Investigator of any departure from the SOPs.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Notifying the Principal Investigator in the event of an exposure incident.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Attending laser safety training.</a:t>
            </a:r>
            <a:endParaRPr/>
          </a:p>
          <a:p>
            <a:pPr indent="-15875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-US" sz="1700" u="sng"/>
              <a:t>Laser Safety Officer(LSO) Responsibilities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Conducting periodic safety audits of laser laboratories.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Helping in evaluating and controlling hazards.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Updating the Laser Safety Manual.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Maintaining records of registered lasers and laser safety training by campus personnel. 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Conducting laser safety training for all personnel working with lasers.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en-US" sz="1300"/>
              <a:t>Participating in accident investigations involving lasers.</a:t>
            </a:r>
            <a:endParaRPr/>
          </a:p>
        </p:txBody>
      </p:sp>
      <p:sp>
        <p:nvSpPr>
          <p:cNvPr id="910" name="Google Shape;910;p66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1" name="Google Shape;911;p66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Laser Safety: CU Personnel Responsibilities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6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Components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68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Optical Sensor</a:t>
            </a:r>
            <a:endParaRPr/>
          </a:p>
        </p:txBody>
      </p:sp>
      <p:sp>
        <p:nvSpPr>
          <p:cNvPr id="922" name="Google Shape;922;p68"/>
          <p:cNvSpPr txBox="1"/>
          <p:nvPr>
            <p:ph idx="1" type="body"/>
          </p:nvPr>
        </p:nvSpPr>
        <p:spPr>
          <a:xfrm>
            <a:off x="1513967" y="4122808"/>
            <a:ext cx="5258570" cy="1841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Alvium 1800 U-1236m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Resolution: 4112(H) x 3008 (V)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Frame Rate: 23 [FPS]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Power Consumption: 3.1[W]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Pixel Size: 3.45 [um]</a:t>
            </a:r>
            <a:endParaRPr/>
          </a:p>
          <a:p>
            <a:pPr indent="-8763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923" name="Google Shape;923;p68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Diagram, engineering drawing&#10;&#10;Description automatically generated" id="924" name="Google Shape;924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3076" y="1302957"/>
            <a:ext cx="6430506" cy="2534358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68"/>
          <p:cNvSpPr txBox="1"/>
          <p:nvPr/>
        </p:nvSpPr>
        <p:spPr>
          <a:xfrm>
            <a:off x="9794459" y="1294852"/>
            <a:ext cx="20781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Units are in mm</a:t>
            </a:r>
            <a:endParaRPr/>
          </a:p>
        </p:txBody>
      </p:sp>
      <p:pic>
        <p:nvPicPr>
          <p:cNvPr id="926" name="Google Shape;926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417" y="1301859"/>
            <a:ext cx="2536556" cy="254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9807" y="1301235"/>
            <a:ext cx="2478438" cy="2550716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68"/>
          <p:cNvSpPr txBox="1"/>
          <p:nvPr/>
        </p:nvSpPr>
        <p:spPr>
          <a:xfrm>
            <a:off x="6858299" y="4449564"/>
            <a:ext cx="5258570" cy="14342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Price: $1,725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Monochromatic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Global Shutter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762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6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4" name="Google Shape;934;p69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Heaters</a:t>
            </a:r>
            <a:endParaRPr/>
          </a:p>
        </p:txBody>
      </p:sp>
      <p:pic>
        <p:nvPicPr>
          <p:cNvPr descr="A picture containing indoor&#10;&#10;Description automatically generated" id="935" name="Google Shape;93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4611" y="4676464"/>
            <a:ext cx="1513306" cy="1252686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69"/>
          <p:cNvSpPr txBox="1"/>
          <p:nvPr/>
        </p:nvSpPr>
        <p:spPr>
          <a:xfrm>
            <a:off x="1993232" y="3253275"/>
            <a:ext cx="5181600" cy="126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Resistance Wire: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111 Ohms/ft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44 Guage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Stainless Steel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37" name="Google Shape;937;p69"/>
          <p:cNvGraphicFramePr/>
          <p:nvPr/>
        </p:nvGraphicFramePr>
        <p:xfrm>
          <a:off x="2036496" y="127449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4084325"/>
                <a:gridCol w="4084325"/>
              </a:tblGrid>
              <a:tr h="387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/>
                        <a:t>Tube Heater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Slide Heater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0.425W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0.05W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58.2 Ohms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500 Ohms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5V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38" name="Google Shape;938;p69"/>
          <p:cNvSpPr txBox="1"/>
          <p:nvPr/>
        </p:nvSpPr>
        <p:spPr>
          <a:xfrm>
            <a:off x="5780950" y="4091029"/>
            <a:ext cx="5181600" cy="126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find Resistance of heater: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 = V</a:t>
            </a:r>
            <a:r>
              <a:rPr baseline="30000"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Design Solution</a:t>
            </a:r>
            <a:endParaRPr/>
          </a:p>
        </p:txBody>
      </p:sp>
      <p:grpSp>
        <p:nvGrpSpPr>
          <p:cNvPr id="158" name="Google Shape;158;p7"/>
          <p:cNvGrpSpPr/>
          <p:nvPr/>
        </p:nvGrpSpPr>
        <p:grpSpPr>
          <a:xfrm>
            <a:off x="5053722" y="6338926"/>
            <a:ext cx="5932819" cy="430066"/>
            <a:chOff x="5276015" y="6311893"/>
            <a:chExt cx="5932819" cy="429084"/>
          </a:xfrm>
        </p:grpSpPr>
        <p:sp>
          <p:nvSpPr>
            <p:cNvPr id="159" name="Google Shape;159;p7"/>
            <p:cNvSpPr/>
            <p:nvPr/>
          </p:nvSpPr>
          <p:spPr>
            <a:xfrm>
              <a:off x="5276015" y="6311900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Purpose</a:t>
              </a: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7182687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 CPEs and Risk</a:t>
              </a: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6229351" y="6311893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Solution</a:t>
              </a: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Design Requirements</a:t>
              </a: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Verification and Validation</a:t>
              </a: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Planning</a:t>
              </a:r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0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4" name="Google Shape;944;p7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Temperature sensors</a:t>
            </a:r>
            <a:endParaRPr/>
          </a:p>
        </p:txBody>
      </p:sp>
      <p:pic>
        <p:nvPicPr>
          <p:cNvPr id="945" name="Google Shape;945;p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247" y="1423459"/>
            <a:ext cx="1957237" cy="194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9543" y="1420859"/>
            <a:ext cx="5770789" cy="19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70"/>
          <p:cNvSpPr txBox="1"/>
          <p:nvPr/>
        </p:nvSpPr>
        <p:spPr>
          <a:xfrm>
            <a:off x="8198303" y="1347107"/>
            <a:ext cx="3524249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GA10K3MCD1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Negative Temperature Coefficient (NTC) Thermal Resistor (Thermistor)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$ 31.99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Resistive tolerance: ± 0.2 °C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Operating Temperature:  -40 °C – 125 °C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71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Chart, histogram&#10;&#10;Description automatically generated" id="953" name="Google Shape;95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94" y="76498"/>
            <a:ext cx="3950260" cy="3023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histogram&#10;&#10;Description automatically generated" id="954" name="Google Shape;954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6032" y="3171038"/>
            <a:ext cx="4895479" cy="29947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955" name="Google Shape;955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62825" y="3171038"/>
            <a:ext cx="3724134" cy="2993745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71"/>
          <p:cNvSpPr txBox="1"/>
          <p:nvPr/>
        </p:nvSpPr>
        <p:spPr>
          <a:xfrm>
            <a:off x="6228014" y="2245980"/>
            <a:ext cx="37712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3.3/(2^10) = </a:t>
            </a:r>
            <a:r>
              <a:rPr b="0" i="0"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0.0032 Volts per bin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3.3: Voltage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10: Number of bits of the ADC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Testing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3"/>
          <p:cNvSpPr txBox="1"/>
          <p:nvPr>
            <p:ph type="title"/>
          </p:nvPr>
        </p:nvSpPr>
        <p:spPr>
          <a:xfrm>
            <a:off x="838200" y="154771"/>
            <a:ext cx="10515600" cy="1229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ct val="100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Etna Organizational Chart – Spring 2023</a:t>
            </a:r>
            <a:endParaRPr/>
          </a:p>
        </p:txBody>
      </p:sp>
      <p:sp>
        <p:nvSpPr>
          <p:cNvPr id="967" name="Google Shape;967;p73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68" name="Google Shape;968;p73"/>
          <p:cNvGrpSpPr/>
          <p:nvPr/>
        </p:nvGrpSpPr>
        <p:grpSpPr>
          <a:xfrm>
            <a:off x="7913730" y="6338927"/>
            <a:ext cx="3072811" cy="430060"/>
            <a:chOff x="8136023" y="6311894"/>
            <a:chExt cx="3072811" cy="429078"/>
          </a:xfrm>
        </p:grpSpPr>
        <p:sp>
          <p:nvSpPr>
            <p:cNvPr id="969" name="Google Shape;969;p73"/>
            <p:cNvSpPr/>
            <p:nvPr/>
          </p:nvSpPr>
          <p:spPr>
            <a:xfrm>
              <a:off x="8136023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Budget</a:t>
              </a:r>
              <a:endParaRPr/>
            </a:p>
          </p:txBody>
        </p:sp>
        <p:sp>
          <p:nvSpPr>
            <p:cNvPr id="970" name="Google Shape;970;p73"/>
            <p:cNvSpPr/>
            <p:nvPr/>
          </p:nvSpPr>
          <p:spPr>
            <a:xfrm>
              <a:off x="9089359" y="6311895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FFB30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Work Plan</a:t>
              </a:r>
              <a:endParaRPr/>
            </a:p>
          </p:txBody>
        </p:sp>
        <p:sp>
          <p:nvSpPr>
            <p:cNvPr id="971" name="Google Shape;971;p73"/>
            <p:cNvSpPr/>
            <p:nvPr/>
          </p:nvSpPr>
          <p:spPr>
            <a:xfrm>
              <a:off x="10042695" y="6311894"/>
              <a:ext cx="1166139" cy="429077"/>
            </a:xfrm>
            <a:prstGeom prst="chevron">
              <a:avLst>
                <a:gd fmla="val 50000" name="adj"/>
              </a:avLst>
            </a:prstGeom>
            <a:solidFill>
              <a:srgbClr val="595959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Gantt chart</a:t>
              </a:r>
              <a:endParaRPr/>
            </a:p>
          </p:txBody>
        </p:sp>
      </p:grpSp>
      <p:sp>
        <p:nvSpPr>
          <p:cNvPr id="972" name="Google Shape;972;p73"/>
          <p:cNvSpPr txBox="1"/>
          <p:nvPr/>
        </p:nvSpPr>
        <p:spPr>
          <a:xfrm>
            <a:off x="1091258" y="1759184"/>
            <a:ext cx="227659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Financial Officer &amp;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Prototyping Lead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Srija Boddeda</a:t>
            </a:r>
            <a:endParaRPr/>
          </a:p>
        </p:txBody>
      </p:sp>
      <p:sp>
        <p:nvSpPr>
          <p:cNvPr id="973" name="Google Shape;973;p73"/>
          <p:cNvSpPr txBox="1"/>
          <p:nvPr/>
        </p:nvSpPr>
        <p:spPr>
          <a:xfrm>
            <a:off x="4910664" y="1759184"/>
            <a:ext cx="238007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Manager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Jacob Starkel</a:t>
            </a:r>
            <a:endParaRPr/>
          </a:p>
        </p:txBody>
      </p:sp>
      <p:sp>
        <p:nvSpPr>
          <p:cNvPr id="974" name="Google Shape;974;p73"/>
          <p:cNvSpPr txBox="1"/>
          <p:nvPr/>
        </p:nvSpPr>
        <p:spPr>
          <a:xfrm>
            <a:off x="8570145" y="1759184"/>
            <a:ext cx="238007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Systems Engineer 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Anna Jonsen</a:t>
            </a:r>
            <a:endParaRPr/>
          </a:p>
        </p:txBody>
      </p:sp>
      <p:sp>
        <p:nvSpPr>
          <p:cNvPr id="975" name="Google Shape;975;p73"/>
          <p:cNvSpPr txBox="1"/>
          <p:nvPr/>
        </p:nvSpPr>
        <p:spPr>
          <a:xfrm>
            <a:off x="2935109" y="3555998"/>
            <a:ext cx="227659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Testing Lead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Ania Miecznik</a:t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6" name="Google Shape;976;p73"/>
          <p:cNvSpPr txBox="1"/>
          <p:nvPr/>
        </p:nvSpPr>
        <p:spPr>
          <a:xfrm>
            <a:off x="6735702" y="3555998"/>
            <a:ext cx="227659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49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Safety Lead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Devin Davis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74"/>
          <p:cNvSpPr txBox="1"/>
          <p:nvPr>
            <p:ph type="title"/>
          </p:nvPr>
        </p:nvSpPr>
        <p:spPr>
          <a:xfrm>
            <a:off x="838200" y="154771"/>
            <a:ext cx="10515600" cy="6936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ct val="100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Major Test Plan</a:t>
            </a:r>
            <a:endParaRPr/>
          </a:p>
        </p:txBody>
      </p:sp>
      <p:graphicFrame>
        <p:nvGraphicFramePr>
          <p:cNvPr id="982" name="Google Shape;982;p74"/>
          <p:cNvGraphicFramePr/>
          <p:nvPr/>
        </p:nvGraphicFramePr>
        <p:xfrm>
          <a:off x="836341" y="91068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{1872AE10-1324-4240-8997-ED2A88925201}</a:tableStyleId>
              </a:tblPr>
              <a:tblGrid>
                <a:gridCol w="2103125"/>
                <a:gridCol w="2103125"/>
                <a:gridCol w="2103125"/>
                <a:gridCol w="2103125"/>
                <a:gridCol w="2103125"/>
              </a:tblGrid>
              <a:tr h="42745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1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Test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1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Associated CPE(s)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1" lang="en-US" sz="1600">
                          <a:solidFill>
                            <a:schemeClr val="dk1"/>
                          </a:solidFill>
                        </a:rPr>
                        <a:t>Scheduling</a:t>
                      </a:r>
                      <a:endParaRPr b="1" sz="16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 hMerge="1"/>
                <a:tc hMerge="1"/>
              </a:tr>
              <a:tr h="42745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Location(s)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Anticipated Date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Hazards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Software Functionality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5, 6, 7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TBD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March - April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Laser Safety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Baseline Resolution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3, 4, 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TBD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February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Laser Safety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Thermal Survival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BioServe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March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Temperatures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Structural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Simulation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February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N/A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Thermal Control</a:t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2, 8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TBD</a:t>
                      </a:r>
                      <a:endParaRPr sz="1800"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January - February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Temperature Components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entury Gothic"/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Bubble Mitigation &amp; Flushing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TBD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January - February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N/A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47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Power Consumption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CPE 8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TBD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April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Laser Safety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83" name="Google Shape;983;p74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7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9" name="Google Shape;989;p7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Bubble Mitigation and Flushing Testing</a:t>
            </a:r>
            <a:endParaRPr/>
          </a:p>
        </p:txBody>
      </p:sp>
      <p:graphicFrame>
        <p:nvGraphicFramePr>
          <p:cNvPr id="990" name="Google Shape;990;p75"/>
          <p:cNvGraphicFramePr/>
          <p:nvPr/>
        </p:nvGraphicFramePr>
        <p:xfrm>
          <a:off x="484376" y="1206433"/>
          <a:ext cx="3000000" cy="3000000"/>
        </p:xfrm>
        <a:graphic>
          <a:graphicData uri="http://schemas.openxmlformats.org/drawingml/2006/table">
            <a:tbl>
              <a:tblPr bandRow="1" firstCol="1">
                <a:noFill/>
                <a:tableStyleId>{74B78A96-9AB4-4100-9455-AE87B94352C0}</a:tableStyleId>
              </a:tblPr>
              <a:tblGrid>
                <a:gridCol w="1748175"/>
                <a:gridCol w="9365450"/>
              </a:tblGrid>
              <a:tr h="5429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3.6.1-2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>
                          <a:solidFill>
                            <a:schemeClr val="lt1"/>
                          </a:solidFill>
                        </a:rPr>
                        <a:t>Microfluids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/>
                        <a:t>The microscope should prevent bubbles from entering the sample chamber.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microscope shall provide a method for mitigating bubbles in the imaging chamber. </a:t>
                      </a:r>
                      <a:endParaRPr sz="1800"/>
                    </a:p>
                  </a:txBody>
                  <a:tcPr marT="9525" marB="45725" marR="9525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91" name="Google Shape;991;p75"/>
          <p:cNvSpPr txBox="1"/>
          <p:nvPr/>
        </p:nvSpPr>
        <p:spPr>
          <a:xfrm>
            <a:off x="484376" y="1844607"/>
            <a:ext cx="10630108" cy="4439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Ensuring that bubbles are removed from sample fluid tubing</a:t>
            </a:r>
            <a:endParaRPr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a Syringe filled with pond water to simulate sample fluid and pass the sample fluid through the bubble trap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Measurements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through sample with a microscope for bubbles in sample after bubble trap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Pass Criteria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Ensure that there are no bubbles visually 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76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Structural – Random Vibration Testing X-Axis</a:t>
            </a:r>
            <a:endParaRPr/>
          </a:p>
        </p:txBody>
      </p:sp>
      <p:pic>
        <p:nvPicPr>
          <p:cNvPr descr="A picture containing shape&#10;&#10;Description automatically generated" id="997" name="Google Shape;99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78" y="1480334"/>
            <a:ext cx="5934564" cy="3188372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76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  <p:pic>
        <p:nvPicPr>
          <p:cNvPr id="999" name="Google Shape;99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6414" y="1480845"/>
            <a:ext cx="5718136" cy="31878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76"/>
          <p:cNvSpPr txBox="1"/>
          <p:nvPr/>
        </p:nvSpPr>
        <p:spPr>
          <a:xfrm>
            <a:off x="2432304" y="4846320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Stress </a:t>
            </a:r>
            <a:endParaRPr/>
          </a:p>
        </p:txBody>
      </p:sp>
      <p:sp>
        <p:nvSpPr>
          <p:cNvPr id="1001" name="Google Shape;1001;p76"/>
          <p:cNvSpPr txBox="1"/>
          <p:nvPr/>
        </p:nvSpPr>
        <p:spPr>
          <a:xfrm>
            <a:off x="8654533" y="4846320"/>
            <a:ext cx="18036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Displacement 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7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Structural – Random Vibration Testing Y-Axis</a:t>
            </a:r>
            <a:endParaRPr/>
          </a:p>
        </p:txBody>
      </p:sp>
      <p:sp>
        <p:nvSpPr>
          <p:cNvPr id="1007" name="Google Shape;1007;p77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  <p:sp>
        <p:nvSpPr>
          <p:cNvPr id="1008" name="Google Shape;1008;p77"/>
          <p:cNvSpPr txBox="1"/>
          <p:nvPr/>
        </p:nvSpPr>
        <p:spPr>
          <a:xfrm>
            <a:off x="2432304" y="4846320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Stress </a:t>
            </a:r>
            <a:endParaRPr/>
          </a:p>
        </p:txBody>
      </p:sp>
      <p:sp>
        <p:nvSpPr>
          <p:cNvPr id="1009" name="Google Shape;1009;p77"/>
          <p:cNvSpPr txBox="1"/>
          <p:nvPr/>
        </p:nvSpPr>
        <p:spPr>
          <a:xfrm>
            <a:off x="8654533" y="4846320"/>
            <a:ext cx="17395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Displacement</a:t>
            </a:r>
            <a:endParaRPr/>
          </a:p>
        </p:txBody>
      </p:sp>
      <p:pic>
        <p:nvPicPr>
          <p:cNvPr descr="Shape&#10;&#10;Description automatically generated" id="1010" name="Google Shape;101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74" y="1468816"/>
            <a:ext cx="5903053" cy="332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5563" y="1473344"/>
            <a:ext cx="6012986" cy="3305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78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Structural – Random Vibration Testing Z-Axis</a:t>
            </a:r>
            <a:endParaRPr/>
          </a:p>
        </p:txBody>
      </p:sp>
      <p:sp>
        <p:nvSpPr>
          <p:cNvPr id="1017" name="Google Shape;1017;p78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  <p:sp>
        <p:nvSpPr>
          <p:cNvPr id="1018" name="Google Shape;1018;p78"/>
          <p:cNvSpPr txBox="1"/>
          <p:nvPr/>
        </p:nvSpPr>
        <p:spPr>
          <a:xfrm>
            <a:off x="2432304" y="4846320"/>
            <a:ext cx="8418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Stress </a:t>
            </a:r>
            <a:endParaRPr/>
          </a:p>
        </p:txBody>
      </p:sp>
      <p:sp>
        <p:nvSpPr>
          <p:cNvPr id="1019" name="Google Shape;1019;p78"/>
          <p:cNvSpPr txBox="1"/>
          <p:nvPr/>
        </p:nvSpPr>
        <p:spPr>
          <a:xfrm>
            <a:off x="8654533" y="4846320"/>
            <a:ext cx="17395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Displacement</a:t>
            </a:r>
            <a:endParaRPr/>
          </a:p>
        </p:txBody>
      </p:sp>
      <p:pic>
        <p:nvPicPr>
          <p:cNvPr descr="Chart, surface chart&#10;&#10;Description automatically generated" id="1020" name="Google Shape;102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48" y="1648115"/>
            <a:ext cx="6081847" cy="31376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hart&#10;&#10;Description automatically generated" id="1021" name="Google Shape;102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8773" y="1662096"/>
            <a:ext cx="5502308" cy="310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9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Structural – Static G-Force Loading (8Gs all axes)</a:t>
            </a:r>
            <a:endParaRPr/>
          </a:p>
        </p:txBody>
      </p:sp>
      <p:pic>
        <p:nvPicPr>
          <p:cNvPr descr="Chart&#10;&#10;Description automatically generated" id="1027" name="Google Shape;102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3776" y="1480334"/>
            <a:ext cx="8424448" cy="4696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79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8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Payload</a:t>
            </a:r>
            <a:endParaRPr/>
          </a:p>
        </p:txBody>
      </p:sp>
      <p:grpSp>
        <p:nvGrpSpPr>
          <p:cNvPr id="172" name="Google Shape;172;p8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173" name="Google Shape;173;p8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174" name="Google Shape;174;p8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177" name="Google Shape;177;p8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pic>
        <p:nvPicPr>
          <p:cNvPr descr="Diagram&#10;&#10;Description automatically generated" id="178" name="Google Shape;17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768" y="1444764"/>
            <a:ext cx="4763107" cy="39369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engineering drawing&#10;&#10;Description automatically generated" id="179" name="Google Shape;17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5772" y="1447641"/>
            <a:ext cx="6668386" cy="392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80"/>
          <p:cNvSpPr txBox="1"/>
          <p:nvPr>
            <p:ph type="title"/>
          </p:nvPr>
        </p:nvSpPr>
        <p:spPr>
          <a:xfrm>
            <a:off x="845191" y="3225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Structural – Static G-Force Loading </a:t>
            </a:r>
            <a:br>
              <a:rPr lang="en-US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(8Gs all axes)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descr="A picture containing chart&#10;&#10;Description automatically generated" id="1034" name="Google Shape;103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3776" y="1480334"/>
            <a:ext cx="8424448" cy="4696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80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81"/>
          <p:cNvSpPr txBox="1"/>
          <p:nvPr>
            <p:ph type="title"/>
          </p:nvPr>
        </p:nvSpPr>
        <p:spPr>
          <a:xfrm>
            <a:off x="838200" y="3225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Structural – Static G-Force Loading </a:t>
            </a:r>
            <a:br>
              <a:rPr lang="en-US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(8Gs all axes)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descr="Chart&#10;&#10;Description automatically generated" id="1041" name="Google Shape;1041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5657" y="1480334"/>
            <a:ext cx="8500685" cy="4696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81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82"/>
          <p:cNvSpPr txBox="1"/>
          <p:nvPr>
            <p:ph idx="1" type="body"/>
          </p:nvPr>
        </p:nvSpPr>
        <p:spPr>
          <a:xfrm>
            <a:off x="838200" y="1532316"/>
            <a:ext cx="5181600" cy="4644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Random vibe and g force for all components within the payload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Movement and deformation of the optical components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Make sure that they are within the sensitivity of the optical resolution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All simulation with Solid Works and Fusion360</a:t>
            </a:r>
            <a:endParaRPr/>
          </a:p>
        </p:txBody>
      </p:sp>
      <p:sp>
        <p:nvSpPr>
          <p:cNvPr id="1048" name="Google Shape;1048;p82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9" name="Google Shape;1049;p82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Further Structural Testing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/>
              <a:t>Risk Matrices 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84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ROC Matrix: Optics</a:t>
            </a:r>
            <a:endParaRPr/>
          </a:p>
        </p:txBody>
      </p:sp>
      <p:sp>
        <p:nvSpPr>
          <p:cNvPr id="1060" name="Google Shape;1060;p84"/>
          <p:cNvSpPr txBox="1"/>
          <p:nvPr>
            <p:ph idx="12" type="sldNum"/>
          </p:nvPr>
        </p:nvSpPr>
        <p:spPr>
          <a:xfrm>
            <a:off x="9448800" y="6356350"/>
            <a:ext cx="1905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61" name="Google Shape;1061;p84"/>
          <p:cNvGraphicFramePr/>
          <p:nvPr/>
        </p:nvGraphicFramePr>
        <p:xfrm>
          <a:off x="149534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3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5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1062" name="Google Shape;1062;p84"/>
          <p:cNvGraphicFramePr/>
          <p:nvPr/>
        </p:nvGraphicFramePr>
        <p:xfrm>
          <a:off x="5770880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{17E7488D-8FAC-4B9F-AE20-07E4B1A4FD26}</a:tableStyleId>
              </a:tblPr>
              <a:tblGrid>
                <a:gridCol w="379875"/>
                <a:gridCol w="2945850"/>
                <a:gridCol w="29458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#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Risk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Mitigation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Non-optimal optical spacing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Manufacturing precision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Non-optimal optical alignment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Manufacturing precision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FOD in optical path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Clean workspace during testing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Clean before/after tests w/ pressurized air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FOD between laser and fiber cable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Protection over connectors while not in use(on box and laser)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Variation in wavelength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Temperature regulation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Damaging or losing optical component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Second set of eyes while any components are being handled/tested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063" name="Google Shape;1063;p84"/>
          <p:cNvCxnSpPr/>
          <p:nvPr/>
        </p:nvCxnSpPr>
        <p:spPr>
          <a:xfrm>
            <a:off x="1595336" y="2003898"/>
            <a:ext cx="0" cy="187743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4" name="Google Shape;1064;p84"/>
          <p:cNvCxnSpPr/>
          <p:nvPr/>
        </p:nvCxnSpPr>
        <p:spPr>
          <a:xfrm>
            <a:off x="2490281" y="2042809"/>
            <a:ext cx="0" cy="187743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5" name="Google Shape;1065;p84"/>
          <p:cNvCxnSpPr/>
          <p:nvPr/>
        </p:nvCxnSpPr>
        <p:spPr>
          <a:xfrm flipH="1">
            <a:off x="1896894" y="3608962"/>
            <a:ext cx="1478604" cy="1118681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6" name="Google Shape;1066;p84"/>
          <p:cNvCxnSpPr/>
          <p:nvPr/>
        </p:nvCxnSpPr>
        <p:spPr>
          <a:xfrm flipH="1">
            <a:off x="2704289" y="3608962"/>
            <a:ext cx="1400783" cy="1108953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7" name="Google Shape;1067;p84"/>
          <p:cNvCxnSpPr/>
          <p:nvPr/>
        </p:nvCxnSpPr>
        <p:spPr>
          <a:xfrm>
            <a:off x="4572000" y="2801566"/>
            <a:ext cx="0" cy="1118681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68" name="Google Shape;1068;p84"/>
          <p:cNvCxnSpPr/>
          <p:nvPr/>
        </p:nvCxnSpPr>
        <p:spPr>
          <a:xfrm>
            <a:off x="5239966" y="2801566"/>
            <a:ext cx="0" cy="1118681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ROC Matrix: Mechanical</a:t>
            </a:r>
            <a:endParaRPr/>
          </a:p>
        </p:txBody>
      </p:sp>
      <p:sp>
        <p:nvSpPr>
          <p:cNvPr id="1074" name="Google Shape;1074;p85"/>
          <p:cNvSpPr txBox="1"/>
          <p:nvPr>
            <p:ph idx="12" type="sldNum"/>
          </p:nvPr>
        </p:nvSpPr>
        <p:spPr>
          <a:xfrm>
            <a:off x="9448800" y="6356350"/>
            <a:ext cx="1905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75" name="Google Shape;1075;p85"/>
          <p:cNvGraphicFramePr/>
          <p:nvPr/>
        </p:nvGraphicFramePr>
        <p:xfrm>
          <a:off x="149534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1076" name="Google Shape;1076;p85"/>
          <p:cNvGraphicFramePr/>
          <p:nvPr/>
        </p:nvGraphicFramePr>
        <p:xfrm>
          <a:off x="5770880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{17E7488D-8FAC-4B9F-AE20-07E4B1A4FD26}</a:tableStyleId>
              </a:tblPr>
              <a:tblGrid>
                <a:gridCol w="379875"/>
                <a:gridCol w="2945850"/>
                <a:gridCol w="29458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#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Risk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Mitigation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Bubble in fluid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Bubble trap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Inability to completely remove sample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Flushing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Loose some sample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Bad connection to tubing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Sealant + screw connectors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Move electrical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Heater failure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Don’t max out heating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Monitor power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077" name="Google Shape;1077;p85"/>
          <p:cNvCxnSpPr/>
          <p:nvPr/>
        </p:nvCxnSpPr>
        <p:spPr>
          <a:xfrm>
            <a:off x="1595337" y="2752928"/>
            <a:ext cx="0" cy="120342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78" name="Google Shape;1078;p85"/>
          <p:cNvCxnSpPr/>
          <p:nvPr/>
        </p:nvCxnSpPr>
        <p:spPr>
          <a:xfrm flipH="1">
            <a:off x="1673157" y="3501957"/>
            <a:ext cx="826852" cy="1186775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79" name="Google Shape;1079;p85"/>
          <p:cNvCxnSpPr/>
          <p:nvPr/>
        </p:nvCxnSpPr>
        <p:spPr>
          <a:xfrm flipH="1">
            <a:off x="3560323" y="3521413"/>
            <a:ext cx="1556426" cy="1215957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80" name="Google Shape;1080;p85"/>
          <p:cNvCxnSpPr/>
          <p:nvPr/>
        </p:nvCxnSpPr>
        <p:spPr>
          <a:xfrm>
            <a:off x="5243209" y="4309353"/>
            <a:ext cx="0" cy="37937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86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ROC Matrix: Software</a:t>
            </a:r>
            <a:endParaRPr/>
          </a:p>
        </p:txBody>
      </p:sp>
      <p:sp>
        <p:nvSpPr>
          <p:cNvPr id="1086" name="Google Shape;1086;p86"/>
          <p:cNvSpPr txBox="1"/>
          <p:nvPr>
            <p:ph idx="12" type="sldNum"/>
          </p:nvPr>
        </p:nvSpPr>
        <p:spPr>
          <a:xfrm>
            <a:off x="9448800" y="6356350"/>
            <a:ext cx="1905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87" name="Google Shape;1087;p86"/>
          <p:cNvGraphicFramePr/>
          <p:nvPr/>
        </p:nvGraphicFramePr>
        <p:xfrm>
          <a:off x="149534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1, 2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3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1088" name="Google Shape;1088;p86"/>
          <p:cNvGraphicFramePr/>
          <p:nvPr/>
        </p:nvGraphicFramePr>
        <p:xfrm>
          <a:off x="5770880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{17E7488D-8FAC-4B9F-AE20-07E4B1A4FD26}</a:tableStyleId>
              </a:tblPr>
              <a:tblGrid>
                <a:gridCol w="379875"/>
                <a:gridCol w="2945850"/>
                <a:gridCol w="29458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#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Risk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Mitigation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Downlink limitation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 compression optimization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Compromise storage to downlink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False positive detection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Detection algorithm optimization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Compromise ”missed positive live”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Storage limitation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Overestimate need w/ processor choice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Missed positive detection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Detection rank padding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Compromise ”false positive detection”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089" name="Google Shape;1089;p86"/>
          <p:cNvCxnSpPr/>
          <p:nvPr/>
        </p:nvCxnSpPr>
        <p:spPr>
          <a:xfrm rot="10800000">
            <a:off x="2801566" y="3346315"/>
            <a:ext cx="1264596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90" name="Google Shape;1090;p86"/>
          <p:cNvCxnSpPr/>
          <p:nvPr/>
        </p:nvCxnSpPr>
        <p:spPr>
          <a:xfrm>
            <a:off x="1595336" y="2791838"/>
            <a:ext cx="0" cy="105058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91" name="Google Shape;1091;p86"/>
          <p:cNvCxnSpPr/>
          <p:nvPr/>
        </p:nvCxnSpPr>
        <p:spPr>
          <a:xfrm>
            <a:off x="1322962" y="2081719"/>
            <a:ext cx="0" cy="1799617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092" name="Google Shape;1092;p86"/>
          <p:cNvCxnSpPr/>
          <p:nvPr/>
        </p:nvCxnSpPr>
        <p:spPr>
          <a:xfrm>
            <a:off x="2295728" y="2791838"/>
            <a:ext cx="0" cy="1828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87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ROC Matrix: Electrical</a:t>
            </a:r>
            <a:endParaRPr/>
          </a:p>
        </p:txBody>
      </p:sp>
      <p:sp>
        <p:nvSpPr>
          <p:cNvPr id="1098" name="Google Shape;1098;p87"/>
          <p:cNvSpPr txBox="1"/>
          <p:nvPr>
            <p:ph idx="12" type="sldNum"/>
          </p:nvPr>
        </p:nvSpPr>
        <p:spPr>
          <a:xfrm>
            <a:off x="9448800" y="6356350"/>
            <a:ext cx="1905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5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5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99" name="Google Shape;1099;p87"/>
          <p:cNvGraphicFramePr/>
          <p:nvPr/>
        </p:nvGraphicFramePr>
        <p:xfrm>
          <a:off x="149534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{0F496FAB-A3CE-469A-886D-E5471ED6361F}</a:tableStyleId>
              </a:tblPr>
              <a:tblGrid>
                <a:gridCol w="372975"/>
                <a:gridCol w="660500"/>
                <a:gridCol w="847650"/>
                <a:gridCol w="932525"/>
                <a:gridCol w="909775"/>
                <a:gridCol w="943875"/>
                <a:gridCol w="875650"/>
              </a:tblGrid>
              <a:tr h="752800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lang="en-US" sz="16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Likelihood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91450" marB="91450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32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0000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1919"/>
                    </a:solidFill>
                  </a:tcPr>
                </a:tc>
              </a:tr>
              <a:tr h="752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2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691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4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3,6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CEB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04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1 </a:t>
                      </a:r>
                      <a:endParaRPr/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</a:tr>
              <a:tr h="423000"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t/>
                      </a:r>
                      <a:endParaRPr b="0"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rowSpan="2"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1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5</a:t>
                      </a:r>
                      <a:endParaRPr/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53300">
                <a:tc gridSpan="2" vMerge="1"/>
                <a:tc hMerge="1" vMerge="1"/>
                <a:tc grid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4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Consequence</a:t>
                      </a:r>
                      <a:endParaRPr sz="14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45725" marR="45725" marL="45725" anchor="ctr" anchorCtr="1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  <a:tc hMerge="1"/>
              </a:tr>
            </a:tbl>
          </a:graphicData>
        </a:graphic>
      </p:graphicFrame>
      <p:graphicFrame>
        <p:nvGraphicFramePr>
          <p:cNvPr id="1100" name="Google Shape;1100;p87"/>
          <p:cNvGraphicFramePr/>
          <p:nvPr/>
        </p:nvGraphicFramePr>
        <p:xfrm>
          <a:off x="5770880" y="14773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{17E7488D-8FAC-4B9F-AE20-07E4B1A4FD26}</a:tableStyleId>
              </a:tblPr>
              <a:tblGrid>
                <a:gridCol w="379875"/>
                <a:gridCol w="2945850"/>
                <a:gridCol w="29458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#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Risk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800"/>
                        <a:t>Mitigation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Component lead time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Order early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Choose components w/ smaller lead times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Temp sensor reads incorrect value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Accurate temp sensors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Calibration on sensors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Multiple sensors for redundancy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Components consume more than 10W active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Split component power/control between processor and payload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Components consume more than .5W inactive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Processor with a “low power mode”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Connection between components  failure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Locking components(no “fit to connect” 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Heating circuit takes too long to respond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b="0" i="0" lang="en-US" sz="1400" u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Buffer trigger temperature of the heating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101" name="Google Shape;1101;p87"/>
          <p:cNvCxnSpPr/>
          <p:nvPr/>
        </p:nvCxnSpPr>
        <p:spPr>
          <a:xfrm flipH="1">
            <a:off x="3754877" y="4377447"/>
            <a:ext cx="1177046" cy="301557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02" name="Google Shape;1102;p87"/>
          <p:cNvCxnSpPr/>
          <p:nvPr/>
        </p:nvCxnSpPr>
        <p:spPr>
          <a:xfrm flipH="1">
            <a:off x="1945532" y="3589506"/>
            <a:ext cx="1128408" cy="496111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03" name="Google Shape;1103;p87"/>
          <p:cNvCxnSpPr/>
          <p:nvPr/>
        </p:nvCxnSpPr>
        <p:spPr>
          <a:xfrm>
            <a:off x="3171216" y="4299626"/>
            <a:ext cx="0" cy="5447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04" name="Google Shape;1104;p87"/>
          <p:cNvCxnSpPr/>
          <p:nvPr/>
        </p:nvCxnSpPr>
        <p:spPr>
          <a:xfrm rot="10800000">
            <a:off x="1809344" y="4679004"/>
            <a:ext cx="1488333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05" name="Google Shape;1105;p87"/>
          <p:cNvCxnSpPr/>
          <p:nvPr/>
        </p:nvCxnSpPr>
        <p:spPr>
          <a:xfrm>
            <a:off x="4931923" y="2830749"/>
            <a:ext cx="0" cy="1848255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06" name="Google Shape;1106;p87"/>
          <p:cNvCxnSpPr/>
          <p:nvPr/>
        </p:nvCxnSpPr>
        <p:spPr>
          <a:xfrm flipH="1">
            <a:off x="2714017" y="4299626"/>
            <a:ext cx="1322962" cy="5447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Budget Breakdown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89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Optics Budget</a:t>
            </a:r>
            <a:endParaRPr/>
          </a:p>
        </p:txBody>
      </p:sp>
      <p:sp>
        <p:nvSpPr>
          <p:cNvPr id="1117" name="Google Shape;1117;p89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  <p:graphicFrame>
        <p:nvGraphicFramePr>
          <p:cNvPr id="1118" name="Google Shape;1118;p89"/>
          <p:cNvGraphicFramePr/>
          <p:nvPr/>
        </p:nvGraphicFramePr>
        <p:xfrm>
          <a:off x="891363" y="125909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2998775"/>
                <a:gridCol w="1010625"/>
                <a:gridCol w="1157125"/>
                <a:gridCol w="1354975"/>
                <a:gridCol w="1330450"/>
                <a:gridCol w="1333175"/>
                <a:gridCol w="1330450"/>
              </a:tblGrid>
              <a:tr h="65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900" u="none" strike="noStrike"/>
                        <a:t>Component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900" u="none" strike="noStrike"/>
                        <a:t>Qty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900" u="none" strike="noStrike"/>
                        <a:t>Qty Margin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900" u="none" strike="noStrike"/>
                        <a:t>Cost/Item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900" u="none" strike="noStrike"/>
                        <a:t>Cost Margin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900" u="none" strike="noStrike"/>
                        <a:t>Total Cost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900" u="none" strike="noStrike"/>
                        <a:t>Total Margin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Laser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0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  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  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GRIN Lens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$ 25.92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$ 25.92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$ 45.92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GRIN Lens Holder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0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Fiber Optic Wire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Collimating lens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$ 37.57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$ 37.57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Sample Holder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  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  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Laser Safety Glasses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$ 200.00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$ 200.00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Sample Chamber Slide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0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$ 11.86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$ 11.86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$ 10.00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Collimating Lens Holder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0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$ 26.00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$ 26.00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$ 5.00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Image Sensor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   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u="none" strike="noStrike"/>
                        <a:t> $ –</a:t>
                      </a:r>
                      <a:endParaRPr b="0" i="0" sz="1900" u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6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Century Gothic"/>
                        <a:buNone/>
                      </a:pPr>
                      <a:r>
                        <a:rPr lang="en-US" sz="1900" u="none" strike="noStrike"/>
                        <a:t>Laser Safety Training</a:t>
                      </a:r>
                      <a:endParaRPr sz="1800"/>
                    </a:p>
                  </a:txBody>
                  <a:tcPr marT="16350" marB="0" marR="16350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Century Gothic"/>
                        <a:buNone/>
                      </a:pPr>
                      <a:r>
                        <a:rPr lang="en-US" sz="1900" u="none" strike="noStrike"/>
                        <a:t>1</a:t>
                      </a:r>
                      <a:endParaRPr/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Century Gothic"/>
                        <a:buNone/>
                      </a:pPr>
                      <a:r>
                        <a:rPr lang="en-US" sz="1900" u="none" strike="noStrike"/>
                        <a:t>0</a:t>
                      </a:r>
                      <a:endParaRPr/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Century Gothic"/>
                        <a:buNone/>
                      </a:pPr>
                      <a:r>
                        <a:rPr lang="en-US" sz="1900" u="none" strike="noStrike"/>
                        <a:t> $ 150</a:t>
                      </a:r>
                      <a:endParaRPr/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Century Gothic"/>
                        <a:buNone/>
                      </a:pPr>
                      <a:r>
                        <a:rPr b="0" i="0" lang="en-US" sz="19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–   </a:t>
                      </a:r>
                      <a:endParaRPr sz="1800"/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Century Gothic"/>
                        <a:buNone/>
                      </a:pPr>
                      <a:r>
                        <a:rPr lang="en-US" sz="1900" u="none" strike="noStrike"/>
                        <a:t> $ 150</a:t>
                      </a:r>
                      <a:endParaRPr/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900"/>
                        <a:buFont typeface="Century Gothic"/>
                        <a:buNone/>
                      </a:pPr>
                      <a:r>
                        <a:rPr b="0" i="0" lang="en-US" sz="19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–   </a:t>
                      </a:r>
                      <a:endParaRPr sz="1800"/>
                    </a:p>
                  </a:txBody>
                  <a:tcPr marT="16350" marB="0" marR="16350" marL="163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p9"/>
          <p:cNvSpPr txBox="1"/>
          <p:nvPr>
            <p:ph type="title"/>
          </p:nvPr>
        </p:nvSpPr>
        <p:spPr>
          <a:xfrm>
            <a:off x="299310" y="2295462"/>
            <a:ext cx="45597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Transfer and Imaging System</a:t>
            </a:r>
            <a:endParaRPr/>
          </a:p>
        </p:txBody>
      </p:sp>
      <p:grpSp>
        <p:nvGrpSpPr>
          <p:cNvPr id="186" name="Google Shape;186;p9"/>
          <p:cNvGrpSpPr/>
          <p:nvPr/>
        </p:nvGrpSpPr>
        <p:grpSpPr>
          <a:xfrm>
            <a:off x="6960394" y="6338927"/>
            <a:ext cx="4026147" cy="430060"/>
            <a:chOff x="6960394" y="6338927"/>
            <a:chExt cx="4026147" cy="430060"/>
          </a:xfrm>
        </p:grpSpPr>
        <p:grpSp>
          <p:nvGrpSpPr>
            <p:cNvPr id="187" name="Google Shape;187;p9"/>
            <p:cNvGrpSpPr/>
            <p:nvPr/>
          </p:nvGrpSpPr>
          <p:grpSpPr>
            <a:xfrm>
              <a:off x="7913730" y="6338927"/>
              <a:ext cx="3072811" cy="430060"/>
              <a:chOff x="8136023" y="6311894"/>
              <a:chExt cx="3072811" cy="429078"/>
            </a:xfrm>
          </p:grpSpPr>
          <p:sp>
            <p:nvSpPr>
              <p:cNvPr id="188" name="Google Shape;188;p9"/>
              <p:cNvSpPr/>
              <p:nvPr/>
            </p:nvSpPr>
            <p:spPr>
              <a:xfrm>
                <a:off x="8136023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Parameters</a:t>
                </a: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9089359" y="6311895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Functional Block Diagram</a:t>
                </a: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0042695" y="6311894"/>
                <a:ext cx="1166139" cy="429077"/>
              </a:xfrm>
              <a:prstGeom prst="chevron">
                <a:avLst>
                  <a:gd fmla="val 50000" name="adj"/>
                </a:avLst>
              </a:prstGeom>
              <a:solidFill>
                <a:srgbClr val="595959"/>
              </a:solidFill>
              <a:ln cap="flat" cmpd="sng" w="127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Software</a:t>
                </a:r>
                <a:endParaRPr/>
              </a:p>
            </p:txBody>
          </p:sp>
        </p:grpSp>
        <p:sp>
          <p:nvSpPr>
            <p:cNvPr id="191" name="Google Shape;191;p9"/>
            <p:cNvSpPr/>
            <p:nvPr/>
          </p:nvSpPr>
          <p:spPr>
            <a:xfrm>
              <a:off x="6960394" y="6338927"/>
              <a:ext cx="1166139" cy="430059"/>
            </a:xfrm>
            <a:prstGeom prst="chevron">
              <a:avLst>
                <a:gd fmla="val 50000" name="adj"/>
              </a:avLst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CAD Model</a:t>
              </a:r>
              <a:endParaRPr/>
            </a:p>
          </p:txBody>
        </p:sp>
      </p:grpSp>
      <p:pic>
        <p:nvPicPr>
          <p:cNvPr descr="Diagram&#10;&#10;Description automatically generated"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910" y="80314"/>
            <a:ext cx="6684722" cy="2719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engineering drawing&#10;&#10;Description automatically generated" id="193" name="Google Shape;19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910" y="2832403"/>
            <a:ext cx="6684722" cy="336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90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Electronics Budget</a:t>
            </a:r>
            <a:endParaRPr/>
          </a:p>
        </p:txBody>
      </p:sp>
      <p:sp>
        <p:nvSpPr>
          <p:cNvPr id="1124" name="Google Shape;1124;p90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  <p:graphicFrame>
        <p:nvGraphicFramePr>
          <p:cNvPr id="1125" name="Google Shape;1125;p90"/>
          <p:cNvGraphicFramePr/>
          <p:nvPr/>
        </p:nvGraphicFramePr>
        <p:xfrm>
          <a:off x="300039" y="10782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3171825"/>
                <a:gridCol w="971550"/>
                <a:gridCol w="985825"/>
                <a:gridCol w="1485900"/>
                <a:gridCol w="1571625"/>
                <a:gridCol w="1871675"/>
                <a:gridCol w="1400175"/>
              </a:tblGrid>
              <a:tr h="379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Component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600" marB="0" marR="9600" marL="960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Qty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600" marB="0" marR="9600" marL="96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Qty Margin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600" marB="0" marR="9600" marL="96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Cost/Item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600" marB="0" marR="9600" marL="96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Cost Margin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600" marB="0" marR="9600" marL="96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Cost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600" marB="0" marR="9600" marL="96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Margin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600" marB="0" marR="9600" marL="960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Sensor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$ 1,725.00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$ 1,725.00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$ 1,725.00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Sensor Cable</a:t>
                      </a:r>
                      <a:endParaRPr/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$ 54.54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$ 54.54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$ 54.54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Main Thermistor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$ 31.99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$63.98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$ 127.96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$ 191.94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Sample Thermistor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$ 33.00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r>
                        <a:rPr b="0" i="0" lang="en-US" sz="1600" u="none" strike="noStrike"/>
                        <a:t>$33.00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$ 33.00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$ 66.00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MOSFET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$ 0.53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$ 0.53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$ 1.59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$ 2.12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Resistors 33k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$ 0.71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$ 1.42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$ 2.84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$ 4.26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Gate </a:t>
                      </a: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Resistors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$ 0.71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$ 1.42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$ 2.13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$ 3.55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Resistor for Sample thermistor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$ 0.71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</a:rPr>
                        <a:t>$ 1.42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$ 0.71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$ 2.13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Heater Wire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$ 13.51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$ 13.51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$ 13.51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Circuit Wire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r>
                        <a:rPr b="0" i="0" lang="en-US" sz="1600" u="none" strike="noStrik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$ 10.00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$ 10.00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$ 10.00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5V Converter</a:t>
                      </a:r>
                      <a:endParaRPr/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$ 22.00 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$ 22.00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$22.00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Protoboard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600" u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$ 3.00</a:t>
                      </a:r>
                      <a:endParaRPr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$ 0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$ 3.00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$ 3.00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Portenta X8 Arduino Processor + Breakout Board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$ 294.20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$ 0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$ 294.20 </a:t>
                      </a:r>
                      <a:endParaRPr b="0" i="0" sz="16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entury Gothic"/>
                        <a:buNone/>
                      </a:pPr>
                      <a:r>
                        <a:rPr b="0" i="0" lang="en-US" sz="16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$ 294.20</a:t>
                      </a:r>
                      <a:endParaRPr sz="1800"/>
                    </a:p>
                  </a:txBody>
                  <a:tcPr marT="0" marB="0" marR="45725" marL="457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91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Mechanical Budget</a:t>
            </a:r>
            <a:endParaRPr/>
          </a:p>
        </p:txBody>
      </p:sp>
      <p:sp>
        <p:nvSpPr>
          <p:cNvPr id="1132" name="Google Shape;1132;p91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33" name="Google Shape;1133;p91"/>
          <p:cNvGraphicFramePr/>
          <p:nvPr/>
        </p:nvGraphicFramePr>
        <p:xfrm>
          <a:off x="666233" y="82563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{0C70BD2B-7AC0-4793-941C-98A4EF056298}</a:tableStyleId>
              </a:tblPr>
              <a:tblGrid>
                <a:gridCol w="339375"/>
                <a:gridCol w="4315375"/>
                <a:gridCol w="620375"/>
                <a:gridCol w="733850"/>
                <a:gridCol w="1150075"/>
                <a:gridCol w="1248650"/>
                <a:gridCol w="1204850"/>
                <a:gridCol w="1303425"/>
              </a:tblGrid>
              <a:tr h="355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Component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Qty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Qty Margin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Cost/Item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Cost Margin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Cost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 Margin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</a:tr>
              <a:tr h="238550">
                <a:tc rowSpan="7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Microfluidics</a:t>
                      </a:r>
                      <a:endParaRPr/>
                    </a:p>
                  </a:txBody>
                  <a:tcPr marT="5275" marB="0" marR="5275" marL="5275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CapTite One-Piece Fitting (Ferrule)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$ 12.00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$ 24.00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5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Syringe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$ 5.00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$ 5.00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$ 5.00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$ 10.00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CapTite Luer Lock Adapter Assembly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$ 47.00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$ 94.00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360 um Tubing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$ 15.00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$ 15.00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$ 15.00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Sleeves for tubing -&gt; bubble trap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$ 30.00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$ 30.00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Bubble Trap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$ 160.00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$ 160.00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Clear Resin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$ 150.00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$ 150.00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575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Thermal</a:t>
                      </a:r>
                      <a:endParaRPr/>
                    </a:p>
                  </a:txBody>
                  <a:tcPr marT="5275" marB="0" marR="5275" marL="5275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Aluminium Alloy 6061-T6 Square Bar for Thermal Regulator Blocks (1.5x1.5x6in)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$ 15.75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$ 15.75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PVC Tubing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$ 12.59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$ 12.59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Thermal Grease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$ 5.53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$ 16.59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rowSpan="7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1200" u="none" strike="noStrik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Structural</a:t>
                      </a:r>
                      <a:endParaRPr/>
                    </a:p>
                  </a:txBody>
                  <a:tcPr marT="5275" marB="0" marR="5275" marL="5275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9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Aluminum Alloy 6061-T6 Sheet (0.1" cut to size) (baseplate)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$ 11.59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$ 11.59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$ 11.59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Aluminum Alloy 6061-T6 Sheet (0.063" cut to size) (enclosure)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$ 63.32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$ 63.32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Aluminum Pipes for Mounting (5/64" diameter x 1ft)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$ 2.22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$ 6.66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4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Aluminum Alloy 6061-T6511 Square Bar (Back plate for sensor and Lens Casing- 1.375x1.375x12in)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$ 24.68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$ 24.68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35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Aluminum Alloy 6061-T6511 Square Bar (Blocks for Mounting 5/8x5/8x6in)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$ 5.05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$ 5.05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Standoffs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$ 12.99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$ 12.99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5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L-brackets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45725" marL="91450" anchor="ctr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$ 8.98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$ 8.98 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$ –</a:t>
                      </a:r>
                      <a:endParaRPr b="0" i="0" sz="1200" u="none" strike="noStrike">
                        <a:solidFill>
                          <a:srgbClr val="FFFFF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5275" marB="0" marR="5275" marL="52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9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CAD Breakdown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93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4" name="Google Shape;1144;p93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Optical Chain</a:t>
            </a:r>
            <a:endParaRPr/>
          </a:p>
        </p:txBody>
      </p:sp>
      <p:pic>
        <p:nvPicPr>
          <p:cNvPr descr="Diagram&#10;&#10;Description automatically generated" id="1145" name="Google Shape;1145;p9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2932" y="1160763"/>
            <a:ext cx="6922293" cy="493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94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1" name="Google Shape;1151;p94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Grin Lens with Casing</a:t>
            </a:r>
            <a:endParaRPr/>
          </a:p>
        </p:txBody>
      </p:sp>
      <p:pic>
        <p:nvPicPr>
          <p:cNvPr descr="Diagram&#10;&#10;Description automatically generated" id="1152" name="Google Shape;1152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58" y="1661292"/>
            <a:ext cx="10553699" cy="3879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95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8" name="Google Shape;1158;p95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Sample Chamber</a:t>
            </a:r>
            <a:endParaRPr/>
          </a:p>
        </p:txBody>
      </p:sp>
      <p:pic>
        <p:nvPicPr>
          <p:cNvPr descr="Diagram&#10;&#10;Description automatically generated" id="1159" name="Google Shape;1159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433" y="1625662"/>
            <a:ext cx="10959279" cy="42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96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/>
              <a:t>Sensor</a:t>
            </a:r>
            <a:endParaRPr/>
          </a:p>
        </p:txBody>
      </p:sp>
      <p:pic>
        <p:nvPicPr>
          <p:cNvPr descr="Diagram&#10;&#10;Description automatically generated" id="1165" name="Google Shape;116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9028" y="1480334"/>
            <a:ext cx="9733944" cy="4696629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96"/>
          <p:cNvSpPr txBox="1"/>
          <p:nvPr>
            <p:ph idx="12" type="sldNum"/>
          </p:nvPr>
        </p:nvSpPr>
        <p:spPr>
          <a:xfrm>
            <a:off x="8839000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97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2" name="Google Shape;1172;p97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Thermal Regulator</a:t>
            </a:r>
            <a:endParaRPr/>
          </a:p>
        </p:txBody>
      </p:sp>
      <p:pic>
        <p:nvPicPr>
          <p:cNvPr descr="Diagram&#10;&#10;Description automatically generated" id="1173" name="Google Shape;117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8239" y="1345552"/>
            <a:ext cx="8181667" cy="4664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9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60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Optics Further Detail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99"/>
          <p:cNvSpPr txBox="1"/>
          <p:nvPr>
            <p:ph idx="1" type="body"/>
          </p:nvPr>
        </p:nvSpPr>
        <p:spPr>
          <a:xfrm>
            <a:off x="838200" y="1532316"/>
            <a:ext cx="10757209" cy="843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Edmund Optics 6mm Dia. x 9mm FL, VIS 0° Coated, Double-Convex Lens - $37.75</a:t>
            </a:r>
            <a:endParaRPr/>
          </a:p>
        </p:txBody>
      </p:sp>
      <p:sp>
        <p:nvSpPr>
          <p:cNvPr id="1184" name="Google Shape;1184;p99"/>
          <p:cNvSpPr txBox="1"/>
          <p:nvPr>
            <p:ph idx="12" type="sldNum"/>
          </p:nvPr>
        </p:nvSpPr>
        <p:spPr>
          <a:xfrm>
            <a:off x="8854816" y="637139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5" name="Google Shape;1185;p99"/>
          <p:cNvSpPr txBox="1"/>
          <p:nvPr>
            <p:ph type="title"/>
          </p:nvPr>
        </p:nvSpPr>
        <p:spPr>
          <a:xfrm>
            <a:off x="838200" y="15477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9C00"/>
              </a:buClr>
              <a:buSzPts val="4400"/>
              <a:buFont typeface="Century Gothic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Collimating Lens</a:t>
            </a:r>
            <a:endParaRPr/>
          </a:p>
        </p:txBody>
      </p:sp>
      <p:pic>
        <p:nvPicPr>
          <p:cNvPr descr="A picture containing indoor, dark&#10;&#10;Description automatically generated" id="1186" name="Google Shape;118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581" y="3060313"/>
            <a:ext cx="2898156" cy="2252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1187" name="Google Shape;1187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1815" y="2895849"/>
            <a:ext cx="4787590" cy="25995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188" name="Google Shape;1188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32718" y="3062868"/>
            <a:ext cx="3375102" cy="2237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se Presentation">
  <a:themeElements>
    <a:clrScheme name="Red Orang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D1C97D5F27A942A6ECCDFB95DF13FE" ma:contentTypeVersion="2" ma:contentTypeDescription="Create a new document." ma:contentTypeScope="" ma:versionID="5c0e740550673f5f4954bb6797f86aac">
  <xsd:schema xmlns:xsd="http://www.w3.org/2001/XMLSchema" xmlns:xs="http://www.w3.org/2001/XMLSchema" xmlns:p="http://schemas.microsoft.com/office/2006/metadata/properties" xmlns:ns2="808fd839-170a-44a4-85e4-5aff044f8a2d" targetNamespace="http://schemas.microsoft.com/office/2006/metadata/properties" ma:root="true" ma:fieldsID="5619e1ff52abc926600559262f396ca4" ns2:_="">
    <xsd:import namespace="808fd839-170a-44a4-85e4-5aff044f8a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fd839-170a-44a4-85e4-5aff044f8a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46938A-73D5-4707-A63D-010C56D55767}"/>
</file>

<file path=customXml/itemProps2.xml><?xml version="1.0" encoding="utf-8"?>
<ds:datastoreItem xmlns:ds="http://schemas.openxmlformats.org/officeDocument/2006/customXml" ds:itemID="{0FB97A43-346B-4303-9652-E5E6DE69FF44}"/>
</file>

<file path=customXml/itemProps3.xml><?xml version="1.0" encoding="utf-8"?>
<ds:datastoreItem xmlns:ds="http://schemas.openxmlformats.org/officeDocument/2006/customXml" ds:itemID="{B95FD308-7A52-4AD1-ABB5-192C6207DB25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2022-10-10T19:39:39Z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0x01010055D1C97D5F27A942A6ECCDFB95DF13FE</vt:lpwstr>
  </property>
</Properties>
</file>