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5ECC92A-2411-45AB-AB77-052E0E447897}">
  <a:tblStyle styleId="{B5ECC92A-2411-45AB-AB77-052E0E4478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97CB1B7B-9025-4574-B431-65D71BC44B40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3" Type="http://schemas.openxmlformats.org/officeDocument/2006/relationships/slide" Target="slides/slide6.xml"/><Relationship Id="rId39" Type="http://schemas.openxmlformats.org/officeDocument/2006/relationships/slide" Target="slides/slide32.xml"/><Relationship Id="rId18" Type="http://schemas.openxmlformats.org/officeDocument/2006/relationships/slide" Target="slides/slide11.xml"/><Relationship Id="rId42" Type="http://schemas.openxmlformats.org/officeDocument/2006/relationships/slide" Target="slides/slide35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7" Type="http://schemas.openxmlformats.org/officeDocument/2006/relationships/customXml" Target="../customXml/item2.xml"/><Relationship Id="rId7" Type="http://schemas.openxmlformats.org/officeDocument/2006/relationships/notesMaster" Target="notesMasters/notesMaster1.xml"/><Relationship Id="rId2" Type="http://schemas.openxmlformats.org/officeDocument/2006/relationships/viewProps" Target="viewProps.xml"/><Relationship Id="rId29" Type="http://schemas.openxmlformats.org/officeDocument/2006/relationships/slide" Target="slides/slide22.xml"/><Relationship Id="rId16" Type="http://schemas.openxmlformats.org/officeDocument/2006/relationships/slide" Target="slides/slide9.xml"/><Relationship Id="rId40" Type="http://schemas.openxmlformats.org/officeDocument/2006/relationships/slide" Target="slides/slide33.xml"/><Relationship Id="rId24" Type="http://schemas.openxmlformats.org/officeDocument/2006/relationships/slide" Target="slides/slide17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44" Type="http://schemas.openxmlformats.org/officeDocument/2006/relationships/slide" Target="slides/slide37.xml"/><Relationship Id="rId31" Type="http://schemas.openxmlformats.org/officeDocument/2006/relationships/slide" Target="slides/slide2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14" Type="http://schemas.openxmlformats.org/officeDocument/2006/relationships/slide" Target="slides/slide7.xml"/><Relationship Id="rId48" Type="http://schemas.openxmlformats.org/officeDocument/2006/relationships/customXml" Target="../customXml/item3.xml"/><Relationship Id="rId8" Type="http://schemas.openxmlformats.org/officeDocument/2006/relationships/slide" Target="slides/slide1.xml"/><Relationship Id="rId3" Type="http://schemas.openxmlformats.org/officeDocument/2006/relationships/presProps" Target="presProps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8" Type="http://schemas.openxmlformats.org/officeDocument/2006/relationships/slide" Target="slides/slide31.xml"/><Relationship Id="rId46" Type="http://schemas.openxmlformats.org/officeDocument/2006/relationships/customXml" Target="../customXml/item1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726c40cef9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726c40cef9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726c40cef9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726c40cef9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f18c2b272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f18c2b272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726c40cef9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726c40cef9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• Provide a chart of ALL tests that have or will be performed. Indicate which ones have been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completed.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• Review the whole project schedule in the form of the Gantt chart, showing overall progress toward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goals. In this case, the status should be described with an emphasis on testing. Highlight any major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changes in the project schedule since CDR, and indicate shifts in critical path or margins.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Grading Rubric: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A comprehensive project schedule was presented for the spring semester that describes all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major tasks especially with respect to Test Readiness, milestones and relates the critical path.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Tasks potentially needing to use margin were described. (17-20 pts)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9691b599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9691b599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 add color coding legend which signifies associated risk, as with following slide as well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726c40cef9_0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726c40cef9_0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Still to be updated overall, and to have red line representing critical path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9691b5999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9691b5999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NOTE: Does not yet include sending to Cali for customer testing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f05e1a7620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f05e1a762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726c40cef9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726c40cef9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dk1"/>
                </a:solidFill>
                <a:highlight>
                  <a:srgbClr val="FFFFFF"/>
                </a:highlight>
              </a:rPr>
              <a:t>For these two to three tests, cover:</a:t>
            </a:r>
            <a:endParaRPr u="sng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• What is being tested and why: your rationale for performing the test in terms of requirements to be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verified or mission objectives to be validated.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• Highlight critical pre-requisite tests planned/completed that will or do demonstrate this test will be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successful. (For example, the components are operating within datasheet ranges, signals could be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sent and received, etc) This should not be a deep dive, but rather a quick summary that can be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completed in 1 to 2 minutes.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• Describe the scope of the testing tasks in the project specifically: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o the design of the test fixtures, selection and calibration of sensors, data acquisition plans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o test equipment and/or facilities are needed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o an overview of the test and safety procedures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• Describe how the test(s) will reduce risk to meeting requirements, expected results, and how models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will be validated. Include clear pass/fail criteria ALONG with expected performance measurements.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Grading Rubric: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(52-60 pts) Clearly presented two to three critical tests with necessary engineering detail to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convey: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- Tests will utilize correct hardware, software, data acquisition plans, and facilities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- Presented pre-requisite test plans/data which indicate this test can be successful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- Tests selected will either verify critical requirements or validate mission objectives.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Measurements of design performance can be successful, pass/fail criteria are directly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tied to requirements and/or mission objectives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- Tests reduce key risks to design operation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- At least one test will allow for validation of key models presented at CDR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6ba80200e3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6ba80200e3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f05e1a762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f05e1a762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726c40cef9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726c40cef9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• Brief top level overview of your project purpose and specific, quantitative objectives (levels of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success), including a brief overview of the project CONOPS and FBD.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• Brief review of the baseline design with respect to CDR. Describe major changes to the design.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• Review of the critical project elements, along with any updates on critical issues from CDR, FFR,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IDR, etc.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Grading Rubric: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Clear what the project is about and what it must accomplish to be successful. Describe all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major elements of the project and how the baseline design works. (9-10 pts)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05e1a7620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f05e1a762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ADADAD"/>
                </a:solidFill>
              </a:rPr>
              <a:t>* in terms of project requirements and objectives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f05e1a7620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f05e1a7620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f05e1a7620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f05e1a762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Describe the scope of the testing tasks in the project specifically: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 the design of the test fixtures, selection and calibration of sensors, data acquisition plans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 test equipment and/or facilities are needed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 an overview of the test and safety procedures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f48c8c1ea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f48c8c1ea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Describe the scope of the testing tasks in the project specifically: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 the design of the test fixtures, selection and calibration of sensors, data acquisition plans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 test equipment and/or facilities are needed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 an overview of the test and safety procedures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122ff78b1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122ff78b1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f05e1a7620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f05e1a7620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118dbe3ee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118dbe3ee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f05e1a7620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f05e1a7620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f05e1a7620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f05e1a7620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f05e1a7620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f05e1a7620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18c2b27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f18c2b27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05e1a7620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f05e1a7620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Describe the scope of the testing tasks in the project specifically: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 the design of the test fixtures, selection and calibration of sensors, data acquisition plans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 test equipment and/or facilities are needed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 an overview of the test and safety procedures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email suggestion - mounting directly to table </a:t>
            </a:r>
            <a:r>
              <a:rPr lang="en"/>
              <a:t>outside</a:t>
            </a:r>
            <a:r>
              <a:rPr lang="en"/>
              <a:t> chamber and running both pumps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122ff78b1d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122ff78b1d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f05e1a7620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f05e1a7620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118dbe3eeb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118dbe3eeb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Regarding F9.1 </a:t>
            </a:r>
            <a:r>
              <a:rPr lang="en"/>
              <a:t>and</a:t>
            </a:r>
            <a:r>
              <a:rPr lang="en"/>
              <a:t> F9.2: We have shown that data display is possible, given that data transfer is working properly.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726c40cef9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726c40cef9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• Provide an update on all project expenses including status of parts/materials procurement and the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financial budget.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Grading Rubric: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The team presented an update on status of all expenses including parts received, pending and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planned with emphasis on long-lead and most important parts to project success. An updated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Cost Plan (CP) was presented, in the form of a financial budget, for all major items in the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project, highlighting uncertainties and corresponding budget margins. (9-10 pts)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f05e932b52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f05e932b52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</a:rPr>
              <a:t>Cost Plan (CP), in the form of a financial budget, for all major items in the project,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</a:rPr>
              <a:t>Highlighting uncertainties and corresponding budget margins. (0-5 pts)</a:t>
            </a:r>
            <a:endParaRPr sz="1150">
              <a:solidFill>
                <a:schemeClr val="dk1"/>
              </a:solidFill>
              <a:highlight>
                <a:srgbClr val="F2F2F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726c40cef9_0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726c40cef9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726c40cef9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726c40cef9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122ff78b1d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122ff78b1d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96fbc17e63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96fbc17e63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987be798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987be798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726c40cef9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726c40cef9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05e1a762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05e1a762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Check with Trudy in regards to amount of detail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f05e1a762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f05e1a762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f05e1a762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f05e1a762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Relationship Id="rId4" Type="http://schemas.openxmlformats.org/officeDocument/2006/relationships/image" Target="../media/image12.png"/><Relationship Id="rId5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Relationship Id="rId4" Type="http://schemas.openxmlformats.org/officeDocument/2006/relationships/image" Target="../media/image13.jpg"/><Relationship Id="rId5" Type="http://schemas.openxmlformats.org/officeDocument/2006/relationships/image" Target="../media/image27.jpg"/><Relationship Id="rId6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5" y="-7"/>
            <a:ext cx="9103551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/>
          <p:nvPr/>
        </p:nvSpPr>
        <p:spPr>
          <a:xfrm>
            <a:off x="7444475" y="4093800"/>
            <a:ext cx="825300" cy="256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5"/>
          <p:cNvSpPr txBox="1"/>
          <p:nvPr>
            <p:ph type="ctrTitle"/>
          </p:nvPr>
        </p:nvSpPr>
        <p:spPr>
          <a:xfrm>
            <a:off x="137700" y="3449338"/>
            <a:ext cx="8868600" cy="97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900"/>
              <a:t>Micro-resolution Unidirectional Sensor for Ice Collisions - M.U.S.I.C.</a:t>
            </a:r>
            <a:endParaRPr b="1" sz="3900"/>
          </a:p>
        </p:txBody>
      </p:sp>
      <p:sp>
        <p:nvSpPr>
          <p:cNvPr id="102" name="Google Shape;102;p25"/>
          <p:cNvSpPr txBox="1"/>
          <p:nvPr>
            <p:ph idx="1" type="subTitle"/>
          </p:nvPr>
        </p:nvSpPr>
        <p:spPr>
          <a:xfrm>
            <a:off x="311700" y="2359575"/>
            <a:ext cx="8520600" cy="7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2600">
                <a:solidFill>
                  <a:schemeClr val="dk1"/>
                </a:solidFill>
              </a:rPr>
            </a:br>
            <a:r>
              <a:rPr lang="en" sz="2600">
                <a:solidFill>
                  <a:schemeClr val="dk1"/>
                </a:solidFill>
              </a:rPr>
              <a:t>Test Readiness Review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103" name="Google Shape;10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 txBox="1"/>
          <p:nvPr>
            <p:ph type="title"/>
          </p:nvPr>
        </p:nvSpPr>
        <p:spPr>
          <a:xfrm>
            <a:off x="311700" y="427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Levels of Success</a:t>
            </a:r>
            <a:endParaRPr/>
          </a:p>
        </p:txBody>
      </p:sp>
      <p:sp>
        <p:nvSpPr>
          <p:cNvPr id="171" name="Google Shape;171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34"/>
          <p:cNvSpPr txBox="1"/>
          <p:nvPr/>
        </p:nvSpPr>
        <p:spPr>
          <a:xfrm>
            <a:off x="639250" y="1098375"/>
            <a:ext cx="7584300" cy="3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Level 1</a:t>
            </a:r>
            <a:endParaRPr sz="24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Survive 100-1000 repeated particle impacts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Detect plate deflections of 3-30 µm in a laboratory setting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Survive vacuum conditions (25 - 10</a:t>
            </a:r>
            <a:r>
              <a:rPr baseline="30000" lang="en" sz="2000">
                <a:solidFill>
                  <a:schemeClr val="dk1"/>
                </a:solidFill>
              </a:rPr>
              <a:t>-9</a:t>
            </a:r>
            <a:r>
              <a:rPr lang="en" sz="2000">
                <a:solidFill>
                  <a:schemeClr val="dk1"/>
                </a:solidFill>
              </a:rPr>
              <a:t> Torr)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Quantify vacuum chamber noise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Level 2</a:t>
            </a:r>
            <a:endParaRPr sz="24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Detect plate deflections of 3-30 µm in a vacuum chamber</a:t>
            </a:r>
            <a:endParaRPr sz="20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Level 3</a:t>
            </a:r>
            <a:endParaRPr sz="24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Automatically collect data and process in real time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/>
          <p:nvPr>
            <p:ph type="title"/>
          </p:nvPr>
        </p:nvSpPr>
        <p:spPr>
          <a:xfrm>
            <a:off x="311700" y="427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178" name="Google Shape;17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79" name="Google Shape;179;p35"/>
          <p:cNvGraphicFramePr/>
          <p:nvPr/>
        </p:nvGraphicFramePr>
        <p:xfrm>
          <a:off x="222325" y="1627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{B5ECC92A-2411-45AB-AB77-052E0E447897}</a:tableStyleId>
              </a:tblPr>
              <a:tblGrid>
                <a:gridCol w="2856800"/>
                <a:gridCol w="58921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 u="sng">
                          <a:solidFill>
                            <a:schemeClr val="dk1"/>
                          </a:solidFill>
                        </a:rPr>
                        <a:t>Test</a:t>
                      </a:r>
                      <a:endParaRPr b="1" sz="1800" u="sng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 u="sng">
                          <a:solidFill>
                            <a:schemeClr val="dk1"/>
                          </a:solidFill>
                        </a:rPr>
                        <a:t>Requirements/Level of Success Fulfilled</a:t>
                      </a:r>
                      <a:endParaRPr b="1" sz="1800" u="sng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Tabletop Testing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Level 1: </a:t>
                      </a:r>
                      <a:r>
                        <a:rPr lang="en" sz="1800">
                          <a:solidFill>
                            <a:schemeClr val="dk1"/>
                          </a:solidFill>
                        </a:rPr>
                        <a:t>Survive</a:t>
                      </a:r>
                      <a:r>
                        <a:rPr lang="en" sz="1800">
                          <a:solidFill>
                            <a:schemeClr val="dk1"/>
                          </a:solidFill>
                        </a:rPr>
                        <a:t> repeated impacts and detect </a:t>
                      </a:r>
                      <a:r>
                        <a:rPr lang="en" sz="1800">
                          <a:solidFill>
                            <a:schemeClr val="dk1"/>
                          </a:solidFill>
                        </a:rPr>
                        <a:t>plate deflections of 3-30 </a:t>
                      </a:r>
                      <a:r>
                        <a:rPr lang="en" sz="2000">
                          <a:solidFill>
                            <a:schemeClr val="dk1"/>
                          </a:solidFill>
                        </a:rPr>
                        <a:t>µm (F2, F4, F7,F8, F9, F11, F12)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Vacuum Chamber Testing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Level 1: Survive vacuum conditions and quantify noise (F1, F3, F6, F9, F10)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Full Functionality</a:t>
                      </a:r>
                      <a:r>
                        <a:rPr lang="en" sz="1800">
                          <a:solidFill>
                            <a:schemeClr val="dk1"/>
                          </a:solidFill>
                        </a:rPr>
                        <a:t> Testing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Level 2: Detect plate deflections of 3-30 </a:t>
                      </a:r>
                      <a:r>
                        <a:rPr lang="en" sz="2000">
                          <a:solidFill>
                            <a:schemeClr val="dk1"/>
                          </a:solidFill>
                        </a:rPr>
                        <a:t>µm in a vacuum condition (F1, F3, F7, F8, F9, F11, F12)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sp>
        <p:nvSpPr>
          <p:cNvPr id="186" name="Google Shape;186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" name="Google Shape;187;p36"/>
          <p:cNvSpPr txBox="1"/>
          <p:nvPr/>
        </p:nvSpPr>
        <p:spPr>
          <a:xfrm>
            <a:off x="0" y="4835700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Image courtesy of NASA https://solarsystem.nasa.gov/resources/17737/enceladus-plume/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Testing</a:t>
            </a:r>
            <a:endParaRPr/>
          </a:p>
        </p:txBody>
      </p:sp>
      <p:graphicFrame>
        <p:nvGraphicFramePr>
          <p:cNvPr id="193" name="Google Shape;193;p37"/>
          <p:cNvGraphicFramePr/>
          <p:nvPr/>
        </p:nvGraphicFramePr>
        <p:xfrm>
          <a:off x="843275" y="1420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{B5ECC92A-2411-45AB-AB77-052E0E447897}</a:tableStyleId>
              </a:tblPr>
              <a:tblGrid>
                <a:gridCol w="4245050"/>
                <a:gridCol w="29939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 u="sng">
                          <a:solidFill>
                            <a:schemeClr val="dk1"/>
                          </a:solidFill>
                        </a:rPr>
                        <a:t>Test</a:t>
                      </a:r>
                      <a:endParaRPr b="1" sz="2000" u="sng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 u="sng">
                          <a:solidFill>
                            <a:schemeClr val="dk1"/>
                          </a:solidFill>
                        </a:rPr>
                        <a:t>Completion Status</a:t>
                      </a:r>
                      <a:endParaRPr b="1" sz="2000" u="sng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Preliminary Testing @ Keyence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87C280"/>
                          </a:solidFill>
                        </a:rPr>
                        <a:t>Complete</a:t>
                      </a:r>
                      <a:endParaRPr sz="1800">
                        <a:solidFill>
                          <a:srgbClr val="87C280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Tabletop Testing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D566"/>
                          </a:solidFill>
                        </a:rPr>
                        <a:t>In Progress</a:t>
                      </a:r>
                      <a:endParaRPr sz="1800">
                        <a:solidFill>
                          <a:srgbClr val="FFD566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Software Testing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D566"/>
                          </a:solidFill>
                        </a:rPr>
                        <a:t>In Progress</a:t>
                      </a:r>
                      <a:endParaRPr sz="1800">
                        <a:solidFill>
                          <a:srgbClr val="FFD566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Housing Vibration Testing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E67C73"/>
                          </a:solidFill>
                        </a:rPr>
                        <a:t>Incomplete</a:t>
                      </a:r>
                      <a:endParaRPr sz="1800">
                        <a:solidFill>
                          <a:srgbClr val="E67C7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Vacuum Chamber Test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E67C73"/>
                          </a:solidFill>
                        </a:rPr>
                        <a:t>Incomplete</a:t>
                      </a:r>
                      <a:endParaRPr sz="1800">
                        <a:solidFill>
                          <a:srgbClr val="E67C73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Full Functionality Testing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E67C73"/>
                          </a:solidFill>
                        </a:rPr>
                        <a:t>Incomplete</a:t>
                      </a:r>
                      <a:endParaRPr sz="1800">
                        <a:solidFill>
                          <a:srgbClr val="E67C73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94" name="Google Shape;19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 txBox="1"/>
          <p:nvPr>
            <p:ph type="title"/>
          </p:nvPr>
        </p:nvSpPr>
        <p:spPr>
          <a:xfrm>
            <a:off x="340375" y="284300"/>
            <a:ext cx="216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200" name="Google Shape;200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1" name="Google Shape;20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075" y="249463"/>
            <a:ext cx="5660382" cy="464457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8"/>
          <p:cNvSpPr txBox="1"/>
          <p:nvPr/>
        </p:nvSpPr>
        <p:spPr>
          <a:xfrm>
            <a:off x="340500" y="1011825"/>
            <a:ext cx="2166900" cy="3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Legend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High Risk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Med Risk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Low Risk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Margin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Deliverable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Final Work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Critical Path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3" name="Google Shape;203;p38"/>
          <p:cNvSpPr/>
          <p:nvPr/>
        </p:nvSpPr>
        <p:spPr>
          <a:xfrm>
            <a:off x="1544075" y="1750500"/>
            <a:ext cx="705300" cy="1719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8"/>
          <p:cNvSpPr/>
          <p:nvPr/>
        </p:nvSpPr>
        <p:spPr>
          <a:xfrm>
            <a:off x="1544075" y="2047550"/>
            <a:ext cx="705300" cy="1719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8"/>
          <p:cNvSpPr/>
          <p:nvPr/>
        </p:nvSpPr>
        <p:spPr>
          <a:xfrm>
            <a:off x="1544075" y="2397325"/>
            <a:ext cx="705300" cy="1719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8"/>
          <p:cNvSpPr/>
          <p:nvPr/>
        </p:nvSpPr>
        <p:spPr>
          <a:xfrm>
            <a:off x="1544075" y="2747100"/>
            <a:ext cx="705300" cy="171900"/>
          </a:xfrm>
          <a:prstGeom prst="rect">
            <a:avLst/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8"/>
          <p:cNvSpPr/>
          <p:nvPr/>
        </p:nvSpPr>
        <p:spPr>
          <a:xfrm>
            <a:off x="1544075" y="3049200"/>
            <a:ext cx="705300" cy="1719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8"/>
          <p:cNvSpPr/>
          <p:nvPr/>
        </p:nvSpPr>
        <p:spPr>
          <a:xfrm>
            <a:off x="1544075" y="3351300"/>
            <a:ext cx="705300" cy="1719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9" name="Google Shape;209;p38"/>
          <p:cNvCxnSpPr/>
          <p:nvPr/>
        </p:nvCxnSpPr>
        <p:spPr>
          <a:xfrm>
            <a:off x="4728000" y="1217825"/>
            <a:ext cx="0" cy="258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0" name="Google Shape;210;p38"/>
          <p:cNvCxnSpPr/>
          <p:nvPr/>
        </p:nvCxnSpPr>
        <p:spPr>
          <a:xfrm>
            <a:off x="4728725" y="1471350"/>
            <a:ext cx="686400" cy="5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38"/>
          <p:cNvCxnSpPr/>
          <p:nvPr/>
        </p:nvCxnSpPr>
        <p:spPr>
          <a:xfrm>
            <a:off x="5415250" y="1487450"/>
            <a:ext cx="10800" cy="1319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38"/>
          <p:cNvCxnSpPr/>
          <p:nvPr/>
        </p:nvCxnSpPr>
        <p:spPr>
          <a:xfrm>
            <a:off x="5424225" y="2789400"/>
            <a:ext cx="4638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38"/>
          <p:cNvCxnSpPr/>
          <p:nvPr/>
        </p:nvCxnSpPr>
        <p:spPr>
          <a:xfrm>
            <a:off x="5887925" y="2784075"/>
            <a:ext cx="5400" cy="431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38"/>
          <p:cNvCxnSpPr/>
          <p:nvPr/>
        </p:nvCxnSpPr>
        <p:spPr>
          <a:xfrm>
            <a:off x="5893250" y="3205150"/>
            <a:ext cx="4638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5" name="Google Shape;215;p38"/>
          <p:cNvCxnSpPr/>
          <p:nvPr/>
        </p:nvCxnSpPr>
        <p:spPr>
          <a:xfrm>
            <a:off x="6356975" y="3210475"/>
            <a:ext cx="9300" cy="218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6362300" y="3429000"/>
            <a:ext cx="11727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7529575" y="3423675"/>
            <a:ext cx="0" cy="255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8" name="Google Shape;218;p38"/>
          <p:cNvCxnSpPr/>
          <p:nvPr/>
        </p:nvCxnSpPr>
        <p:spPr>
          <a:xfrm flipH="1" rot="10800000">
            <a:off x="7529575" y="3663675"/>
            <a:ext cx="127800" cy="10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9" name="Google Shape;219;p38"/>
          <p:cNvCxnSpPr/>
          <p:nvPr/>
        </p:nvCxnSpPr>
        <p:spPr>
          <a:xfrm>
            <a:off x="1559925" y="3780325"/>
            <a:ext cx="7026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 (Testing Phase)</a:t>
            </a:r>
            <a:endParaRPr/>
          </a:p>
        </p:txBody>
      </p:sp>
      <p:pic>
        <p:nvPicPr>
          <p:cNvPr id="225" name="Google Shape;22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0" cy="30694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39"/>
          <p:cNvCxnSpPr/>
          <p:nvPr/>
        </p:nvCxnSpPr>
        <p:spPr>
          <a:xfrm>
            <a:off x="390525" y="1758950"/>
            <a:ext cx="0" cy="362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7" name="Google Shape;227;p39"/>
          <p:cNvCxnSpPr/>
          <p:nvPr/>
        </p:nvCxnSpPr>
        <p:spPr>
          <a:xfrm>
            <a:off x="409575" y="2111375"/>
            <a:ext cx="1439400" cy="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8" name="Google Shape;228;p39"/>
          <p:cNvCxnSpPr/>
          <p:nvPr/>
        </p:nvCxnSpPr>
        <p:spPr>
          <a:xfrm flipH="1">
            <a:off x="1847975" y="2120950"/>
            <a:ext cx="900" cy="90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9" name="Google Shape;229;p39"/>
          <p:cNvCxnSpPr/>
          <p:nvPr/>
        </p:nvCxnSpPr>
        <p:spPr>
          <a:xfrm>
            <a:off x="1838325" y="3025775"/>
            <a:ext cx="1500000" cy="8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0" name="Google Shape;230;p39"/>
          <p:cNvCxnSpPr/>
          <p:nvPr/>
        </p:nvCxnSpPr>
        <p:spPr>
          <a:xfrm flipH="1">
            <a:off x="3324175" y="3034475"/>
            <a:ext cx="4200" cy="45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1" name="Google Shape;231;p39"/>
          <p:cNvCxnSpPr/>
          <p:nvPr/>
        </p:nvCxnSpPr>
        <p:spPr>
          <a:xfrm flipH="1" rot="10800000">
            <a:off x="3333750" y="3476550"/>
            <a:ext cx="3638700" cy="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2" name="Google Shape;232;p39"/>
          <p:cNvCxnSpPr/>
          <p:nvPr/>
        </p:nvCxnSpPr>
        <p:spPr>
          <a:xfrm>
            <a:off x="6972300" y="3486150"/>
            <a:ext cx="300" cy="561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39"/>
          <p:cNvCxnSpPr/>
          <p:nvPr/>
        </p:nvCxnSpPr>
        <p:spPr>
          <a:xfrm>
            <a:off x="6992375" y="4037350"/>
            <a:ext cx="408600" cy="1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34" name="Google Shape;234;p39"/>
          <p:cNvSpPr txBox="1"/>
          <p:nvPr/>
        </p:nvSpPr>
        <p:spPr>
          <a:xfrm>
            <a:off x="152400" y="4504050"/>
            <a:ext cx="4448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Actual Tabletop Testing start date: February 8th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35" name="Google Shape;235;p39"/>
          <p:cNvSpPr/>
          <p:nvPr/>
        </p:nvSpPr>
        <p:spPr>
          <a:xfrm>
            <a:off x="2017700" y="1758950"/>
            <a:ext cx="268200" cy="2586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9"/>
          <p:cNvSpPr/>
          <p:nvPr/>
        </p:nvSpPr>
        <p:spPr>
          <a:xfrm>
            <a:off x="5426975" y="4590300"/>
            <a:ext cx="268200" cy="2586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D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9"/>
          <p:cNvSpPr txBox="1"/>
          <p:nvPr/>
        </p:nvSpPr>
        <p:spPr>
          <a:xfrm>
            <a:off x="5636850" y="4504050"/>
            <a:ext cx="267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Current</a:t>
            </a:r>
            <a:r>
              <a:rPr lang="en" sz="1600">
                <a:solidFill>
                  <a:schemeClr val="dk1"/>
                </a:solidFill>
              </a:rPr>
              <a:t> date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38" name="Google Shape;23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Updates</a:t>
            </a:r>
            <a:endParaRPr/>
          </a:p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*Margin</a:t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245" name="Google Shape;245;p40"/>
          <p:cNvGraphicFramePr/>
          <p:nvPr/>
        </p:nvGraphicFramePr>
        <p:xfrm>
          <a:off x="724125" y="1619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{B5ECC92A-2411-45AB-AB77-052E0E447897}</a:tableStyleId>
              </a:tblPr>
              <a:tblGrid>
                <a:gridCol w="2641375"/>
                <a:gridCol w="2413000"/>
                <a:gridCol w="28300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Objective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Planned Milestone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Actual Milestone/Current Plan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Tabletop Testing (Data Eval.)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March 3 (March 10*)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February 24 (March 3*)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Vibration Testing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Not Planned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Week of March 6 (March 13*)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Vacuum Survivability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March 10 (March 24*)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March 20 (March 24*)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Full Functionality</a:t>
                      </a:r>
                      <a:r>
                        <a:rPr lang="en" sz="18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Testing (RadMet)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Mar. 27 - Apr. 14 (April 20*)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Mar. 27 - Apr. 14 (April 20*)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46" name="Google Shape;246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</a:t>
            </a:r>
            <a:endParaRPr/>
          </a:p>
        </p:txBody>
      </p:sp>
      <p:sp>
        <p:nvSpPr>
          <p:cNvPr id="253" name="Google Shape;253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0" y="4835700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Image courtesy of NASA https://solarsystem.nasa.gov/resources/17737/enceladus-plume/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Tests</a:t>
            </a:r>
            <a:endParaRPr/>
          </a:p>
        </p:txBody>
      </p:sp>
      <p:sp>
        <p:nvSpPr>
          <p:cNvPr id="260" name="Google Shape;260;p42"/>
          <p:cNvSpPr txBox="1"/>
          <p:nvPr>
            <p:ph idx="1" type="body"/>
          </p:nvPr>
        </p:nvSpPr>
        <p:spPr>
          <a:xfrm>
            <a:off x="63450" y="1206375"/>
            <a:ext cx="6867300" cy="41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Tabletop </a:t>
            </a:r>
            <a:r>
              <a:rPr lang="en">
                <a:solidFill>
                  <a:schemeClr val="dk1"/>
                </a:solidFill>
              </a:rPr>
              <a:t>Impact Testing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Impact Testing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Verify sensor capabilities and limits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Decreasing particle momentum to expected values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Various film materials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Software Testing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Verify impact calculating algorithm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CU AVS Vacuum Survivability Testing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Validate sensor and housing survivability: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Quantify vacuum chamber noise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Radmet </a:t>
            </a:r>
            <a:r>
              <a:rPr lang="en">
                <a:solidFill>
                  <a:schemeClr val="dk1"/>
                </a:solidFill>
              </a:rPr>
              <a:t>Vacuum Testing with Particle Impacts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RadMet facility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Verify Full Functionality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1" name="Google Shape;2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800" y="109975"/>
            <a:ext cx="3309501" cy="18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2100" y="4194625"/>
            <a:ext cx="3364676" cy="7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2611" y="2430613"/>
            <a:ext cx="2203675" cy="13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 - Tabletop Testing</a:t>
            </a:r>
            <a:endParaRPr/>
          </a:p>
        </p:txBody>
      </p:sp>
      <p:sp>
        <p:nvSpPr>
          <p:cNvPr id="270" name="Google Shape;270;p4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Mechanical</a:t>
            </a:r>
            <a:endParaRPr sz="20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Systems Integration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Film Selection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Particle Detection Tests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Lowering particle momentum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Multiple impacts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71" name="Google Shape;271;p4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Software</a:t>
            </a:r>
            <a:endParaRPr sz="20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LK-Navigator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Controller and Data Storage settings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Python Code 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Post-processing calibration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Comparison with computational models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2" name="Google Shape;27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275" y="2706800"/>
            <a:ext cx="1568126" cy="237712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110" name="Google Shape;11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6"/>
          <p:cNvSpPr txBox="1"/>
          <p:nvPr/>
        </p:nvSpPr>
        <p:spPr>
          <a:xfrm>
            <a:off x="0" y="4835700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Image courtesy of NASA https://solarsystem.nasa.gov/resources/17737/enceladus-plume/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I: Requirements Verified</a:t>
            </a:r>
            <a:endParaRPr/>
          </a:p>
        </p:txBody>
      </p:sp>
      <p:sp>
        <p:nvSpPr>
          <p:cNvPr id="279" name="Google Shape;279;p44"/>
          <p:cNvSpPr txBox="1"/>
          <p:nvPr>
            <p:ph idx="1" type="body"/>
          </p:nvPr>
        </p:nvSpPr>
        <p:spPr>
          <a:xfrm>
            <a:off x="184050" y="1152475"/>
            <a:ext cx="8775900" cy="36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F2 - Capable of operating at laboratory bench conditions (~760 Torr and 20 °C)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F4 - Survive repeated impacts from small ice particles (100-1000 impacts)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F7 - Detect impacts with similar momentum to ice particles (equivalent momentum #)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F8 - Detect distinct impacts in cases of multiple impacts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F11 - Determine the rate of impacts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0" name="Google Shape;280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 txBox="1"/>
          <p:nvPr>
            <p:ph type="title"/>
          </p:nvPr>
        </p:nvSpPr>
        <p:spPr>
          <a:xfrm>
            <a:off x="311700" y="17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I: </a:t>
            </a:r>
            <a:r>
              <a:rPr lang="en"/>
              <a:t>Prerequisite Testing</a:t>
            </a:r>
            <a:endParaRPr/>
          </a:p>
        </p:txBody>
      </p:sp>
      <p:sp>
        <p:nvSpPr>
          <p:cNvPr id="286" name="Google Shape;286;p45"/>
          <p:cNvSpPr txBox="1"/>
          <p:nvPr>
            <p:ph idx="1" type="body"/>
          </p:nvPr>
        </p:nvSpPr>
        <p:spPr>
          <a:xfrm>
            <a:off x="132975" y="7496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Preliminary Testing at Keyence</a:t>
            </a:r>
            <a:endParaRPr sz="22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Completed December 7 @ Keyence’s Denver facility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P</a:t>
            </a:r>
            <a:r>
              <a:rPr lang="en" sz="1800">
                <a:solidFill>
                  <a:schemeClr val="dk1"/>
                </a:solidFill>
              </a:rPr>
              <a:t>rototype housing used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Decreasing equivalent momentums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Test Data recorded at Keyence last semester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LK-Navigator software introduction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87" name="Google Shape;28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000" y="1838775"/>
            <a:ext cx="2830802" cy="212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225" y="2904700"/>
            <a:ext cx="2830802" cy="21231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I: Scope</a:t>
            </a:r>
            <a:endParaRPr/>
          </a:p>
        </p:txBody>
      </p:sp>
      <p:sp>
        <p:nvSpPr>
          <p:cNvPr id="295" name="Google Shape;295;p4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Location: CU Boulder Senior Projects room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Required Equipment: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LK-G32 Sensor and LK-3001 Controller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Manufactured housing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Power supply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Film Materials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Particle Materials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6" name="Google Shape;296;p4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Test Procedure: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Connect all hardware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Turn on power supply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Start LK-Navigator software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Open Measurement Value and Data Capture windows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Zero Head-A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Start data storage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Drop particle/s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Save to file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Analyze and plot in python script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7" name="Google Shape;29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I: Procedure</a:t>
            </a:r>
            <a:endParaRPr/>
          </a:p>
        </p:txBody>
      </p:sp>
      <p:pic>
        <p:nvPicPr>
          <p:cNvPr id="303" name="Google Shape;30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1550275" cy="275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7"/>
          <p:cNvPicPr preferRelativeResize="0"/>
          <p:nvPr/>
        </p:nvPicPr>
        <p:blipFill rotWithShape="1">
          <a:blip r:embed="rId4">
            <a:alphaModFix/>
          </a:blip>
          <a:srcRect b="18291" l="0" r="0" t="7830"/>
          <a:stretch/>
        </p:blipFill>
        <p:spPr>
          <a:xfrm>
            <a:off x="4919763" y="4087000"/>
            <a:ext cx="1421224" cy="9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7"/>
          <p:cNvPicPr preferRelativeResize="0"/>
          <p:nvPr/>
        </p:nvPicPr>
        <p:blipFill rotWithShape="1">
          <a:blip r:embed="rId5">
            <a:alphaModFix/>
          </a:blip>
          <a:srcRect b="13453" l="0" r="0" t="12257"/>
          <a:stretch/>
        </p:blipFill>
        <p:spPr>
          <a:xfrm>
            <a:off x="6825575" y="1170125"/>
            <a:ext cx="2006726" cy="2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7"/>
          <p:cNvPicPr preferRelativeResize="0"/>
          <p:nvPr/>
        </p:nvPicPr>
        <p:blipFill rotWithShape="1">
          <a:blip r:embed="rId6">
            <a:alphaModFix/>
          </a:blip>
          <a:srcRect b="0" l="5672" r="8769" t="0"/>
          <a:stretch/>
        </p:blipFill>
        <p:spPr>
          <a:xfrm>
            <a:off x="2396475" y="1380425"/>
            <a:ext cx="3624274" cy="238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7"/>
          <p:cNvSpPr/>
          <p:nvPr/>
        </p:nvSpPr>
        <p:spPr>
          <a:xfrm>
            <a:off x="1806263" y="2468475"/>
            <a:ext cx="486600" cy="297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7"/>
          <p:cNvSpPr/>
          <p:nvPr/>
        </p:nvSpPr>
        <p:spPr>
          <a:xfrm>
            <a:off x="6179850" y="2468475"/>
            <a:ext cx="486600" cy="297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7"/>
          <p:cNvSpPr/>
          <p:nvPr/>
        </p:nvSpPr>
        <p:spPr>
          <a:xfrm>
            <a:off x="6490700" y="4087000"/>
            <a:ext cx="1772700" cy="655500"/>
          </a:xfrm>
          <a:prstGeom prst="bentUpArrow">
            <a:avLst>
              <a:gd fmla="val 36377" name="adj1"/>
              <a:gd fmla="val 38623" name="adj2"/>
              <a:gd fmla="val 36354" name="adj3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7"/>
          <p:cNvSpPr txBox="1"/>
          <p:nvPr/>
        </p:nvSpPr>
        <p:spPr>
          <a:xfrm>
            <a:off x="6492400" y="4414675"/>
            <a:ext cx="200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Smallest Particles</a:t>
            </a:r>
            <a:endParaRPr/>
          </a:p>
        </p:txBody>
      </p:sp>
      <p:cxnSp>
        <p:nvCxnSpPr>
          <p:cNvPr id="311" name="Google Shape;311;p47"/>
          <p:cNvCxnSpPr/>
          <p:nvPr/>
        </p:nvCxnSpPr>
        <p:spPr>
          <a:xfrm>
            <a:off x="6195600" y="4742500"/>
            <a:ext cx="455100" cy="197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2" name="Google Shape;312;p47"/>
          <p:cNvSpPr txBox="1"/>
          <p:nvPr/>
        </p:nvSpPr>
        <p:spPr>
          <a:xfrm>
            <a:off x="6650700" y="4742500"/>
            <a:ext cx="200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</a:t>
            </a:r>
            <a:r>
              <a:rPr lang="en">
                <a:solidFill>
                  <a:schemeClr val="dk1"/>
                </a:solidFill>
              </a:rPr>
              <a:t> = 20-30um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3" name="Google Shape;313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I: Results</a:t>
            </a:r>
            <a:endParaRPr/>
          </a:p>
        </p:txBody>
      </p:sp>
      <p:pic>
        <p:nvPicPr>
          <p:cNvPr id="319" name="Google Shape;31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0501"/>
            <a:ext cx="3999901" cy="299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50500"/>
            <a:ext cx="3999901" cy="299993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8"/>
          <p:cNvSpPr txBox="1"/>
          <p:nvPr/>
        </p:nvSpPr>
        <p:spPr>
          <a:xfrm>
            <a:off x="683375" y="4354275"/>
            <a:ext cx="313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Large grain of salt ≈ 300 microns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2" name="Google Shape;322;p48"/>
          <p:cNvSpPr txBox="1"/>
          <p:nvPr/>
        </p:nvSpPr>
        <p:spPr>
          <a:xfrm>
            <a:off x="5263050" y="4354275"/>
            <a:ext cx="313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Small grains of salt ≈ 24 microns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3" name="Google Shape;323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I: Risk Reduction</a:t>
            </a:r>
            <a:endParaRPr/>
          </a:p>
        </p:txBody>
      </p:sp>
      <p:sp>
        <p:nvSpPr>
          <p:cNvPr id="329" name="Google Shape;329;p49"/>
          <p:cNvSpPr txBox="1"/>
          <p:nvPr>
            <p:ph idx="1" type="body"/>
          </p:nvPr>
        </p:nvSpPr>
        <p:spPr>
          <a:xfrm>
            <a:off x="311688" y="1057275"/>
            <a:ext cx="8520600" cy="10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Pass/Fail Criteria: Sensor and python script work in tandem to produce impact results from an equivalent momentum impact test.</a:t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330" name="Google Shape;330;p49"/>
          <p:cNvGraphicFramePr/>
          <p:nvPr/>
        </p:nvGraphicFramePr>
        <p:xfrm>
          <a:off x="426238" y="2011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{B5ECC92A-2411-45AB-AB77-052E0E447897}</a:tableStyleId>
              </a:tblPr>
              <a:tblGrid>
                <a:gridCol w="4185475"/>
                <a:gridCol w="41060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chemeClr val="dk1"/>
                          </a:solidFill>
                        </a:rPr>
                        <a:t>Risk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chemeClr val="dk1"/>
                          </a:solidFill>
                        </a:rPr>
                        <a:t>Reduction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Sensitivity of sensor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Decreasing particle size to prove sensor detection limits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Data processor failure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Failure modes and bugs should be found and can be corrected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Power over 1W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Verify power consumption is at expected levels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31" name="Google Shape;331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1: Pass/Fail Criteria</a:t>
            </a:r>
            <a:endParaRPr/>
          </a:p>
        </p:txBody>
      </p:sp>
      <p:graphicFrame>
        <p:nvGraphicFramePr>
          <p:cNvPr id="337" name="Google Shape;337;p50"/>
          <p:cNvGraphicFramePr/>
          <p:nvPr/>
        </p:nvGraphicFramePr>
        <p:xfrm>
          <a:off x="952500" y="1336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{B5ECC92A-2411-45AB-AB77-052E0E447897}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Requirements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Pass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Fail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Grade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Operable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87C2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Non-operable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Film </a:t>
                      </a:r>
                      <a:r>
                        <a:rPr lang="en">
                          <a:solidFill>
                            <a:schemeClr val="lt1"/>
                          </a:solidFill>
                        </a:rPr>
                        <a:t>Intact</a:t>
                      </a:r>
                      <a:r>
                        <a:rPr lang="en">
                          <a:solidFill>
                            <a:schemeClr val="lt1"/>
                          </a:solidFill>
                        </a:rPr>
                        <a:t> and Not Deformed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87C2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Pierced/Deformed Film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TBD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F7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Detect ≤ 1x10</a:t>
                      </a:r>
                      <a:r>
                        <a:rPr baseline="30000" lang="en">
                          <a:solidFill>
                            <a:schemeClr val="lt1"/>
                          </a:solidFill>
                        </a:rPr>
                        <a:t>-11</a:t>
                      </a:r>
                      <a:r>
                        <a:rPr lang="en">
                          <a:solidFill>
                            <a:schemeClr val="lt1"/>
                          </a:solidFill>
                        </a:rPr>
                        <a:t> kg*m/s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87C2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Detect ≥ </a:t>
                      </a:r>
                      <a:r>
                        <a:rPr lang="en">
                          <a:solidFill>
                            <a:schemeClr val="lt1"/>
                          </a:solidFill>
                        </a:rPr>
                        <a:t>1x10</a:t>
                      </a:r>
                      <a:r>
                        <a:rPr baseline="30000" lang="en">
                          <a:solidFill>
                            <a:schemeClr val="lt1"/>
                          </a:solidFill>
                        </a:rPr>
                        <a:t>-11</a:t>
                      </a:r>
                      <a:r>
                        <a:rPr lang="en">
                          <a:solidFill>
                            <a:schemeClr val="lt1"/>
                          </a:solidFill>
                        </a:rPr>
                        <a:t> kg*m/s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TBD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Repeatable</a:t>
                      </a:r>
                      <a:r>
                        <a:rPr lang="en">
                          <a:solidFill>
                            <a:schemeClr val="lt1"/>
                          </a:solidFill>
                        </a:rPr>
                        <a:t>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87C2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Non-Repeatable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TBD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F11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Repeatable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87C2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Non-Repeatable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TBD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38" name="Google Shape;338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II - Vacuum Testing</a:t>
            </a:r>
            <a:endParaRPr/>
          </a:p>
        </p:txBody>
      </p:sp>
      <p:sp>
        <p:nvSpPr>
          <p:cNvPr id="344" name="Google Shape;344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AVS Lab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AERO 446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March 20-24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Verification of vacuum chamber systems integration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Characterization of vacuum chamber noise </a:t>
            </a:r>
            <a:r>
              <a:rPr lang="en">
                <a:solidFill>
                  <a:schemeClr val="dk1"/>
                </a:solidFill>
              </a:rPr>
              <a:t>environment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Operation at near-vacuum conditions of &lt; 25 Torr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45" name="Google Shape;34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4711" y="905600"/>
            <a:ext cx="2203675" cy="13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II: Requirements Verified</a:t>
            </a:r>
            <a:endParaRPr/>
          </a:p>
        </p:txBody>
      </p:sp>
      <p:sp>
        <p:nvSpPr>
          <p:cNvPr id="352" name="Google Shape;352;p52"/>
          <p:cNvSpPr txBox="1"/>
          <p:nvPr>
            <p:ph idx="1" type="body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F3 - The detection hardware shall be capable of operating in a vacuum.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F6 - The sensor shall mitigate vibrations inside the vacuum chamber.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F9.1 - The data shall be transferred through standard 9 and 15 pin data cables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  from the sensor outside of the vacuum chamber.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F9.2 - The data shall be displayed to an outside computer using the user program.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F10 - The system shall be able to measure the noise floor and be able to take this </a:t>
            </a:r>
            <a:endParaRPr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   into account when measuring impacts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3" name="Google Shape;353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II: Prerequisite Testing</a:t>
            </a:r>
            <a:endParaRPr/>
          </a:p>
        </p:txBody>
      </p:sp>
      <p:sp>
        <p:nvSpPr>
          <p:cNvPr id="359" name="Google Shape;359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Spectrogram recording of vacuum chamber to characterize pump vibration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Assumed constant throughout data capture period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Sensor-to-Controller cable splicing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Required for vacuum chamber passthrough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Tabletop testing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Mitigation of tabletop noise </a:t>
            </a:r>
            <a:r>
              <a:rPr lang="en">
                <a:solidFill>
                  <a:schemeClr val="dk1"/>
                </a:solidFill>
              </a:rPr>
              <a:t>environment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60" name="Google Shape;36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051" y="1933775"/>
            <a:ext cx="3639250" cy="272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3"/>
          <p:cNvSpPr txBox="1"/>
          <p:nvPr/>
        </p:nvSpPr>
        <p:spPr>
          <a:xfrm>
            <a:off x="6238325" y="1933775"/>
            <a:ext cx="1678200" cy="30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Projects Room Noise Floor</a:t>
            </a:r>
            <a:endParaRPr sz="800"/>
          </a:p>
        </p:txBody>
      </p:sp>
      <p:pic>
        <p:nvPicPr>
          <p:cNvPr id="362" name="Google Shape;36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7225" y="3032800"/>
            <a:ext cx="2984325" cy="19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ASTROBi Mission Profile</a:t>
            </a:r>
            <a:endParaRPr/>
          </a:p>
        </p:txBody>
      </p:sp>
      <p:sp>
        <p:nvSpPr>
          <p:cNvPr id="117" name="Google Shape;117;p27"/>
          <p:cNvSpPr txBox="1"/>
          <p:nvPr>
            <p:ph idx="1" type="body"/>
          </p:nvPr>
        </p:nvSpPr>
        <p:spPr>
          <a:xfrm>
            <a:off x="230600" y="1402913"/>
            <a:ext cx="8520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ASTROBi wants to take samples of the plumes of Enceladus to be viewed with a microscope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Proper positioning within the plume is critical to obtain the correct sample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Particles of interest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Roughly spherical shape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Size Range: 0.5 μm to 4 μm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Mass Range: 6 x 10</a:t>
            </a:r>
            <a:r>
              <a:rPr baseline="30000" lang="en" sz="1600">
                <a:solidFill>
                  <a:schemeClr val="dk1"/>
                </a:solidFill>
              </a:rPr>
              <a:t>-17</a:t>
            </a:r>
            <a:r>
              <a:rPr lang="en" sz="1600">
                <a:solidFill>
                  <a:schemeClr val="dk1"/>
                </a:solidFill>
              </a:rPr>
              <a:t> kg to 3 x 10</a:t>
            </a:r>
            <a:r>
              <a:rPr baseline="30000" lang="en" sz="1600">
                <a:solidFill>
                  <a:schemeClr val="dk1"/>
                </a:solidFill>
              </a:rPr>
              <a:t>-14</a:t>
            </a:r>
            <a:r>
              <a:rPr lang="en" sz="1600">
                <a:solidFill>
                  <a:schemeClr val="dk1"/>
                </a:solidFill>
              </a:rPr>
              <a:t> kg</a:t>
            </a:r>
            <a:endParaRPr sz="1600"/>
          </a:p>
        </p:txBody>
      </p:sp>
      <p:sp>
        <p:nvSpPr>
          <p:cNvPr id="118" name="Google Shape;11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9" name="Google Shape;11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8388" y="2571750"/>
            <a:ext cx="2964074" cy="2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9275" y="596463"/>
            <a:ext cx="1791915" cy="2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II: Scope</a:t>
            </a:r>
            <a:endParaRPr/>
          </a:p>
        </p:txBody>
      </p:sp>
      <p:sp>
        <p:nvSpPr>
          <p:cNvPr id="369" name="Google Shape;369;p54"/>
          <p:cNvSpPr txBox="1"/>
          <p:nvPr>
            <p:ph idx="2" type="body"/>
          </p:nvPr>
        </p:nvSpPr>
        <p:spPr>
          <a:xfrm>
            <a:off x="49171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Procedure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Connect all equipment, with spliced cable through feedthrough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Conduct recording as described for tabletop testing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Allow up to 24 hours to get to lowest pressure condition of 20 Torr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Record during pump operation and at lowest pressure condition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Allow 30 minutes for chamber to return to atmospheric pressure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Disconnect and store all equipment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70" name="Google Shape;370;p54"/>
          <p:cNvPicPr preferRelativeResize="0"/>
          <p:nvPr/>
        </p:nvPicPr>
        <p:blipFill rotWithShape="1">
          <a:blip r:embed="rId3">
            <a:alphaModFix/>
          </a:blip>
          <a:srcRect b="11754" l="0" r="0" t="0"/>
          <a:stretch/>
        </p:blipFill>
        <p:spPr>
          <a:xfrm>
            <a:off x="2685325" y="2437550"/>
            <a:ext cx="2116724" cy="249052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4"/>
          <p:cNvSpPr txBox="1"/>
          <p:nvPr>
            <p:ph idx="1" type="body"/>
          </p:nvPr>
        </p:nvSpPr>
        <p:spPr>
          <a:xfrm>
            <a:off x="212425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Location: </a:t>
            </a:r>
            <a:r>
              <a:rPr lang="en">
                <a:solidFill>
                  <a:schemeClr val="dk1"/>
                </a:solidFill>
              </a:rPr>
              <a:t>AVS Lab, AERO 446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Required Equipment: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LK-G32 Sensor and LK-3001 Controller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Manufactured housing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Power supply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Spliced cables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2" name="Google Shape;372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Photographs of AVS Lab research vacuum chamber</a:t>
            </a:r>
            <a:endParaRPr/>
          </a:p>
        </p:txBody>
      </p:sp>
      <p:pic>
        <p:nvPicPr>
          <p:cNvPr id="378" name="Google Shape;37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575" y="1073500"/>
            <a:ext cx="2551325" cy="386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1675" y="1209738"/>
            <a:ext cx="5070775" cy="359092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II: Risk Reduction</a:t>
            </a:r>
            <a:endParaRPr/>
          </a:p>
        </p:txBody>
      </p:sp>
      <p:sp>
        <p:nvSpPr>
          <p:cNvPr id="386" name="Google Shape;386;p56"/>
          <p:cNvSpPr txBox="1"/>
          <p:nvPr>
            <p:ph idx="1" type="body"/>
          </p:nvPr>
        </p:nvSpPr>
        <p:spPr>
          <a:xfrm>
            <a:off x="311700" y="1271625"/>
            <a:ext cx="8520600" cy="10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Pass/Fail Criteria: The sensor and housing suite do not structurally or </a:t>
            </a:r>
            <a:r>
              <a:rPr lang="en">
                <a:solidFill>
                  <a:schemeClr val="dk1"/>
                </a:solidFill>
              </a:rPr>
              <a:t>electrically fail, and produces a noise floor sample of the vacuum chamber.</a:t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387" name="Google Shape;387;p56"/>
          <p:cNvGraphicFramePr/>
          <p:nvPr/>
        </p:nvGraphicFramePr>
        <p:xfrm>
          <a:off x="426238" y="2448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{B5ECC92A-2411-45AB-AB77-052E0E447897}</a:tableStyleId>
              </a:tblPr>
              <a:tblGrid>
                <a:gridCol w="4185475"/>
                <a:gridCol w="41060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chemeClr val="dk1"/>
                          </a:solidFill>
                        </a:rPr>
                        <a:t>Risk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chemeClr val="dk1"/>
                          </a:solidFill>
                        </a:rPr>
                        <a:t>Reduction</a:t>
                      </a:r>
                      <a:endParaRPr b="1"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Can’t survive vacuum chamber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AVS Lab survivability will verify vacuum survivability requirement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Data processor failure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Noise floor sample will improve data processing ability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88" name="Google Shape;388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II: Pass/Fail Criteria</a:t>
            </a:r>
            <a:endParaRPr/>
          </a:p>
        </p:txBody>
      </p:sp>
      <p:graphicFrame>
        <p:nvGraphicFramePr>
          <p:cNvPr id="394" name="Google Shape;394;p57"/>
          <p:cNvGraphicFramePr/>
          <p:nvPr/>
        </p:nvGraphicFramePr>
        <p:xfrm>
          <a:off x="952500" y="1336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{B5ECC92A-2411-45AB-AB77-052E0E447897}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520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Requirements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Pass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Fail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Grade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20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&lt; 25 Torr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87C2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&gt; 25 Torr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TBD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20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&lt;= 1 </a:t>
                      </a:r>
                      <a:r>
                        <a:rPr lang="en" sz="1600">
                          <a:solidFill>
                            <a:schemeClr val="lt1"/>
                          </a:solidFill>
                        </a:rPr>
                        <a:t>μm</a:t>
                      </a:r>
                      <a:r>
                        <a:rPr lang="en">
                          <a:solidFill>
                            <a:schemeClr val="lt1"/>
                          </a:solidFill>
                        </a:rPr>
                        <a:t>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87C2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&gt; 1 </a:t>
                      </a:r>
                      <a:r>
                        <a:rPr lang="en" sz="1600">
                          <a:solidFill>
                            <a:schemeClr val="lt1"/>
                          </a:solidFill>
                        </a:rPr>
                        <a:t>μm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TBD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20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F9.1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Data Transfer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87C2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No Data Transfer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TBD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20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F9.2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Data Display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87C2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No Data Display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20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F10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Recording of Chamber Noise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87C2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No </a:t>
                      </a:r>
                      <a:r>
                        <a:rPr lang="en">
                          <a:solidFill>
                            <a:schemeClr val="lt1"/>
                          </a:solidFill>
                        </a:rPr>
                        <a:t>Recording of Chamber Noise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TBD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95" name="Google Shape;395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402" name="Google Shape;402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3" name="Google Shape;403;p58"/>
          <p:cNvSpPr txBox="1"/>
          <p:nvPr/>
        </p:nvSpPr>
        <p:spPr>
          <a:xfrm>
            <a:off x="0" y="4835700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2"/>
                </a:solidFill>
              </a:rPr>
              <a:t>Image courtesy of NASA https://solarsystem.nasa.gov/resources/17737/enceladus-plume/</a:t>
            </a:r>
            <a:endParaRPr sz="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9"/>
          <p:cNvSpPr txBox="1"/>
          <p:nvPr>
            <p:ph type="title"/>
          </p:nvPr>
        </p:nvSpPr>
        <p:spPr>
          <a:xfrm>
            <a:off x="311700" y="427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409" name="Google Shape;409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410" name="Google Shape;410;p59"/>
          <p:cNvGraphicFramePr/>
          <p:nvPr/>
        </p:nvGraphicFramePr>
        <p:xfrm>
          <a:off x="311700" y="1112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{97CB1B7B-9025-4574-B431-65D71BC44B40}</a:tableStyleId>
              </a:tblPr>
              <a:tblGrid>
                <a:gridCol w="3284700"/>
                <a:gridCol w="1313200"/>
                <a:gridCol w="992975"/>
                <a:gridCol w="1045775"/>
                <a:gridCol w="940800"/>
                <a:gridCol w="943150"/>
              </a:tblGrid>
              <a:tr h="247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Items: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Price/Part: $/#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Quantity: #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Budgeted </a:t>
                      </a:r>
                      <a:r>
                        <a:rPr b="1" lang="en">
                          <a:solidFill>
                            <a:schemeClr val="dk1"/>
                          </a:solidFill>
                        </a:rPr>
                        <a:t>Price: $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Actual Cost: $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Acquired:(Y/N)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7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Keyence LK-G32 Sensor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$ 3,000.00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$ 3,000.00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$3,119.25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7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Converter cables (roughly 3)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$ 15.00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$ 45.00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7C2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$6.29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so far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Partly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4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Film/Deflection Plate (2 materials to test)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$ 50.00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$ 100.00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7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Fasteners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$ 3.00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$ 54.00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7C2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$27.44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7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Housing Construction Materials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$ 30.00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$ 90.00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$91.81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7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Power Supply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$ 20.00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$ 20.00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$9.49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7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Overhead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$ 200.00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$200.00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N/A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TOTAL Costs: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$ 3,489.00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TOTAL Spent: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$3,254.28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Leftover Budget: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$511.00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5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Actual Leftover: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$745.72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6" name="Google Shape;41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5" y="-7"/>
            <a:ext cx="9103551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0"/>
          <p:cNvSpPr txBox="1"/>
          <p:nvPr>
            <p:ph type="title"/>
          </p:nvPr>
        </p:nvSpPr>
        <p:spPr>
          <a:xfrm>
            <a:off x="1227750" y="2273700"/>
            <a:ext cx="6688500" cy="22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watching!</a:t>
            </a:r>
            <a:endParaRPr/>
          </a:p>
        </p:txBody>
      </p:sp>
      <p:sp>
        <p:nvSpPr>
          <p:cNvPr id="418" name="Google Shape;418;p60"/>
          <p:cNvSpPr/>
          <p:nvPr/>
        </p:nvSpPr>
        <p:spPr>
          <a:xfrm>
            <a:off x="7444475" y="4093800"/>
            <a:ext cx="825300" cy="256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</a:t>
            </a:r>
            <a:endParaRPr/>
          </a:p>
        </p:txBody>
      </p:sp>
      <p:sp>
        <p:nvSpPr>
          <p:cNvPr id="424" name="Google Shape;424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Keyence Sensor-to-Controller Cable Additional information</a:t>
            </a:r>
            <a:endParaRPr/>
          </a:p>
        </p:txBody>
      </p:sp>
      <p:pic>
        <p:nvPicPr>
          <p:cNvPr id="430" name="Google Shape;43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63" y="1017725"/>
            <a:ext cx="3051331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2" name="Google Shape;43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7700" y="1259600"/>
            <a:ext cx="4436225" cy="2943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8"/>
          <p:cNvPicPr preferRelativeResize="0"/>
          <p:nvPr/>
        </p:nvPicPr>
        <p:blipFill rotWithShape="1">
          <a:blip r:embed="rId3">
            <a:alphaModFix/>
          </a:blip>
          <a:srcRect b="1349" l="2406" r="3951" t="13246"/>
          <a:stretch/>
        </p:blipFill>
        <p:spPr>
          <a:xfrm>
            <a:off x="89288" y="1293975"/>
            <a:ext cx="8965427" cy="336924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8"/>
          <p:cNvSpPr txBox="1"/>
          <p:nvPr>
            <p:ph type="title"/>
          </p:nvPr>
        </p:nvSpPr>
        <p:spPr>
          <a:xfrm>
            <a:off x="31977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CONOPS - Mission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CONOPS - Specific Scope for Sensor</a:t>
            </a:r>
            <a:endParaRPr/>
          </a:p>
        </p:txBody>
      </p:sp>
      <p:pic>
        <p:nvPicPr>
          <p:cNvPr id="133" name="Google Shape;133;p29"/>
          <p:cNvPicPr preferRelativeResize="0"/>
          <p:nvPr/>
        </p:nvPicPr>
        <p:blipFill rotWithShape="1">
          <a:blip r:embed="rId3">
            <a:alphaModFix/>
          </a:blip>
          <a:srcRect b="3161" l="2505" r="5056" t="7783"/>
          <a:stretch/>
        </p:blipFill>
        <p:spPr>
          <a:xfrm>
            <a:off x="86037" y="1146075"/>
            <a:ext cx="8971924" cy="356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140" name="Google Shape;14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Simulate expected deflection from particle impacts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Detect the presence of small particles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Process the data from the impacts for:</a:t>
            </a:r>
            <a:endParaRPr sz="22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Plume density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Particle sizes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Particle velocities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1" name="Google Shape;14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800" y="101850"/>
            <a:ext cx="6586408" cy="49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" name="Google Shape;148;p31"/>
          <p:cNvSpPr txBox="1"/>
          <p:nvPr>
            <p:ph type="title"/>
          </p:nvPr>
        </p:nvSpPr>
        <p:spPr>
          <a:xfrm>
            <a:off x="4387400" y="117025"/>
            <a:ext cx="3660300" cy="8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Functional Block Diagram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Project Elements (</a:t>
            </a:r>
            <a:r>
              <a:rPr lang="en"/>
              <a:t>CPEs</a:t>
            </a:r>
            <a:r>
              <a:rPr lang="en"/>
              <a:t>)</a:t>
            </a:r>
            <a:endParaRPr/>
          </a:p>
        </p:txBody>
      </p:sp>
      <p:graphicFrame>
        <p:nvGraphicFramePr>
          <p:cNvPr id="154" name="Google Shape;154;p32"/>
          <p:cNvGraphicFramePr/>
          <p:nvPr/>
        </p:nvGraphicFramePr>
        <p:xfrm>
          <a:off x="311688" y="137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{B5ECC92A-2411-45AB-AB77-052E0E447897}</a:tableStyleId>
              </a:tblPr>
              <a:tblGrid>
                <a:gridCol w="4076275"/>
                <a:gridCol w="42467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rgbClr val="FFFFFF"/>
                          </a:solidFill>
                        </a:rPr>
                        <a:t>Critical Project Element</a:t>
                      </a:r>
                      <a:endParaRPr b="1" sz="24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rgbClr val="FFFFFF"/>
                          </a:solidFill>
                        </a:rPr>
                        <a:t>Reasoning</a:t>
                      </a:r>
                      <a:endParaRPr b="1" sz="24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21212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rgbClr val="FFFFFF"/>
                          </a:solidFill>
                        </a:rPr>
                        <a:t>Sensor</a:t>
                      </a:r>
                      <a:endParaRPr sz="2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rgbClr val="FFFFFF"/>
                          </a:solidFill>
                        </a:rPr>
                        <a:t>Necessary for data collection</a:t>
                      </a:r>
                      <a:endParaRPr sz="2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rgbClr val="FFFFFF"/>
                          </a:solidFill>
                        </a:rPr>
                        <a:t>Data Analysis</a:t>
                      </a:r>
                      <a:endParaRPr sz="2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rgbClr val="FFFFFF"/>
                          </a:solidFill>
                        </a:rPr>
                        <a:t>Noise reduction, impact data processing</a:t>
                      </a:r>
                      <a:endParaRPr sz="2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rgbClr val="FFFFFF"/>
                          </a:solidFill>
                        </a:rPr>
                        <a:t>Testing/Simulation Software</a:t>
                      </a:r>
                      <a:endParaRPr sz="2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rgbClr val="FFFFFF"/>
                          </a:solidFill>
                        </a:rPr>
                        <a:t>Assisting/predicting testing results</a:t>
                      </a:r>
                      <a:endParaRPr sz="2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55" name="Google Shape;155;p32"/>
          <p:cNvSpPr txBox="1"/>
          <p:nvPr/>
        </p:nvSpPr>
        <p:spPr>
          <a:xfrm>
            <a:off x="311700" y="4492350"/>
            <a:ext cx="303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*No changes to these since CDR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6" name="Google Shape;15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Updated Housing</a:t>
            </a:r>
            <a:endParaRPr/>
          </a:p>
        </p:txBody>
      </p:sp>
      <p:pic>
        <p:nvPicPr>
          <p:cNvPr id="162" name="Google Shape;1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0225" y="1452375"/>
            <a:ext cx="4248351" cy="303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849" y="1162050"/>
            <a:ext cx="3500824" cy="3612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33"/>
          <p:cNvCxnSpPr>
            <a:stCxn id="163" idx="3"/>
            <a:endCxn id="162" idx="1"/>
          </p:cNvCxnSpPr>
          <p:nvPr/>
        </p:nvCxnSpPr>
        <p:spPr>
          <a:xfrm>
            <a:off x="3689674" y="2968425"/>
            <a:ext cx="1050600" cy="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" name="Google Shape;16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D1C97D5F27A942A6ECCDFB95DF13FE" ma:contentTypeVersion="2" ma:contentTypeDescription="Create a new document." ma:contentTypeScope="" ma:versionID="5c0e740550673f5f4954bb6797f86aac">
  <xsd:schema xmlns:xsd="http://www.w3.org/2001/XMLSchema" xmlns:xs="http://www.w3.org/2001/XMLSchema" xmlns:p="http://schemas.microsoft.com/office/2006/metadata/properties" xmlns:ns2="808fd839-170a-44a4-85e4-5aff044f8a2d" targetNamespace="http://schemas.microsoft.com/office/2006/metadata/properties" ma:root="true" ma:fieldsID="5619e1ff52abc926600559262f396ca4" ns2:_="">
    <xsd:import namespace="808fd839-170a-44a4-85e4-5aff044f8a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fd839-170a-44a4-85e4-5aff044f8a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959132-DCD3-4A2A-ADDD-2BA8611C14D7}"/>
</file>

<file path=customXml/itemProps2.xml><?xml version="1.0" encoding="utf-8"?>
<ds:datastoreItem xmlns:ds="http://schemas.openxmlformats.org/officeDocument/2006/customXml" ds:itemID="{B6A80C8E-72F5-4A1A-A54B-0979FA63D154}"/>
</file>

<file path=customXml/itemProps3.xml><?xml version="1.0" encoding="utf-8"?>
<ds:datastoreItem xmlns:ds="http://schemas.openxmlformats.org/officeDocument/2006/customXml" ds:itemID="{27D852F9-F6AC-4A0D-A635-3B70DF8A0B0D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0x01010055D1C97D5F27A942A6ECCDFB95DF13FE</vt:lpwstr>
  </property>
</Properties>
</file>