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53.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2.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51.xml" ContentType="application/vnd.openxmlformats-officedocument.presentationml.notesSlide+xml"/>
  <Override PartName="/ppt/notesSlides/notesSlide70.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7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Lst>
  <p:sldSz cx="9144000" cy="5143500" type="screen16x9"/>
  <p:notesSz cx="6858000" cy="9144000"/>
  <p:embeddedFontLst>
    <p:embeddedFont>
      <p:font typeface="Roboto" panose="02000000000000000000" pitchFamily="2" charset="0"/>
      <p:regular r:id="rId74"/>
      <p:bold r:id="rId75"/>
      <p:italic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ec Macchia" initials="" lastIdx="1" clrIdx="0"/>
  <p:cmAuthor id="1" name="Bradley Bishop"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39822F3-76E1-4754-8682-BAD729E4DBC2}">
  <a:tblStyle styleId="{F39822F3-76E1-4754-8682-BAD729E4DBC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032C262-C092-4D13-BCE5-AEDFF9AD8206}"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4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customXml" Target="../customXml/item2.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1.fntdata"/><Relationship Id="rId79" Type="http://schemas.openxmlformats.org/officeDocument/2006/relationships/presProps" Target="presProps.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85" Type="http://schemas.openxmlformats.org/officeDocument/2006/relationships/customXml" Target="../customXml/item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font" Target="fonts/font2.fntdata"/><Relationship Id="rId83"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3.fntdata"/><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2-11-28T03:56:39.601" idx="1">
    <p:pos x="196" y="641"/>
    <p:text>Update sizing and node count</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2-11-28T04:29:52.229" idx="1">
    <p:pos x="102" y="844"/>
    <p:text>Keyence has stated that it will be outputted via a .csv file? But if we do real time data, yes it would be a .xls.. soo idk</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726c40cef9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1726c40cef9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highlight>
                <a:srgbClr val="FFFFFF"/>
              </a:highligh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726c40cef9_0_2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726c40cef9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endParaRPr>
              <a:solidFill>
                <a:schemeClr val="dk1"/>
              </a:solidFill>
              <a:highlight>
                <a:srgbClr val="FFFFFF"/>
              </a:highlight>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726c40cef9_0_3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726c40cef9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Check with Trudy in regards to amount of detail </a:t>
            </a: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726c40cef9_0_4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726c40cef9_0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726c40cef9_0_4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726c40cef9_0_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Look into how much it can input / tech specs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6ba80200e3_8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6ba80200e3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8243cb3ad4_6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8243cb3ad4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Arrows pointing out what specific parts are and dimensions. Add mention of testing different materials for plate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726c40cef9_0_2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726c40cef9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endParaRPr>
              <a:solidFill>
                <a:schemeClr val="dk1"/>
              </a:solidFill>
              <a:highlight>
                <a:srgbClr val="FFFFFF"/>
              </a:highlight>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726c40cef9_0_4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1726c40cef9_0_4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Relate to functional requirements in a 3rd column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726c40cef9_0_5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726c40cef9_0_5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highlight>
                  <a:schemeClr val="lt1"/>
                </a:highlight>
              </a:rPr>
              <a:t>*Mention noise in processing</a:t>
            </a:r>
            <a:endParaRPr>
              <a:solidFill>
                <a:schemeClr val="dk1"/>
              </a:solidFill>
              <a:highlight>
                <a:schemeClr val="lt1"/>
              </a:highlight>
            </a:endParaRPr>
          </a:p>
          <a:p>
            <a:pPr marL="0" lvl="0" indent="0" algn="l" rtl="0">
              <a:spcBef>
                <a:spcPts val="0"/>
              </a:spcBef>
              <a:spcAft>
                <a:spcPts val="0"/>
              </a:spcAft>
              <a:buClr>
                <a:schemeClr val="dk1"/>
              </a:buClr>
              <a:buSzPts val="1100"/>
              <a:buFont typeface="Arial"/>
              <a:buNone/>
            </a:pPr>
            <a:r>
              <a:rPr lang="en" b="1">
                <a:solidFill>
                  <a:schemeClr val="dk1"/>
                </a:solidFill>
                <a:highlight>
                  <a:srgbClr val="FFFF00"/>
                </a:highlight>
              </a:rPr>
              <a:t>Jarrett :) </a:t>
            </a:r>
            <a:endParaRPr/>
          </a:p>
          <a:p>
            <a:pPr marL="0" lvl="0" indent="0" algn="l" rtl="0">
              <a:spcBef>
                <a:spcPts val="0"/>
              </a:spcBef>
              <a:spcAft>
                <a:spcPts val="0"/>
              </a:spcAft>
              <a:buNone/>
            </a:pPr>
            <a:r>
              <a:rPr lang="en"/>
              <a:t>Possible points of error/margin for chosen sensor</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Show legend for number choice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TALK TO HOW TO MITIGATE THESE RISKS</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8434c50123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18434c50123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Better articulate what and when for mitigation methods. Focus on most critical (Yellow and Red). Other risks: particle sizes, noise proof</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726c40cef9_0_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1726c40cef9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endParaRPr>
              <a:solidFill>
                <a:schemeClr val="dk1"/>
              </a:solidFill>
              <a:highlight>
                <a:srgbClr val="FFFFFF"/>
              </a:highlight>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726c40cef9_0_2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1726c40cef9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solidFill>
                  <a:schemeClr val="dk1"/>
                </a:solidFill>
                <a:highlight>
                  <a:srgbClr val="FFFFFF"/>
                </a:highlight>
              </a:rPr>
              <a:t>***Requirements -&gt; Models -&gt; Analysis -&gt; Results***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7cead983f4_2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17cead983f4_2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Some visual color coding would be helpful</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9284109eb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19284109eb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Maybe move bottom picture to next slide, busy slide</a:t>
            </a:r>
            <a:endParaRPr/>
          </a:p>
          <a:p>
            <a:pPr marL="457200" lvl="0" indent="-298450" algn="l" rtl="0">
              <a:spcBef>
                <a:spcPts val="0"/>
              </a:spcBef>
              <a:spcAft>
                <a:spcPts val="0"/>
              </a:spcAft>
              <a:buSzPts val="1100"/>
              <a:buChar char="●"/>
            </a:pPr>
            <a:r>
              <a:rPr lang="en"/>
              <a:t>Or make table one slide and the two pictures separate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8434c5012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18434c5012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Take info from SS and put into table</a:t>
            </a:r>
            <a:endParaRPr/>
          </a:p>
          <a:p>
            <a:pPr marL="0" lvl="0" indent="0" algn="l" rtl="0">
              <a:spcBef>
                <a:spcPts val="0"/>
              </a:spcBef>
              <a:spcAft>
                <a:spcPts val="0"/>
              </a:spcAft>
              <a:buNone/>
            </a:pPr>
            <a:r>
              <a:rPr lang="en"/>
              <a:t>***Most of these tables need another slide specifically showing factors related to that analysis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8434c50123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18434c50123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***Needs much more analysis. Prioritize important factors over attempting to fit everything in***</a:t>
            </a:r>
            <a:endParaRPr/>
          </a:p>
          <a:p>
            <a:pPr marL="457200" lvl="0" indent="-298450" algn="l" rtl="0">
              <a:spcBef>
                <a:spcPts val="0"/>
              </a:spcBef>
              <a:spcAft>
                <a:spcPts val="0"/>
              </a:spcAft>
              <a:buSzPts val="1100"/>
              <a:buChar char="●"/>
            </a:pPr>
            <a:r>
              <a:rPr lang="en"/>
              <a:t>What should be met, not what will be necessarily for now</a:t>
            </a:r>
            <a:endParaRPr/>
          </a:p>
          <a:p>
            <a:pPr marL="457200" lvl="0" indent="-298450" algn="l" rtl="0">
              <a:spcBef>
                <a:spcPts val="0"/>
              </a:spcBef>
              <a:spcAft>
                <a:spcPts val="0"/>
              </a:spcAft>
              <a:buSzPts val="1100"/>
              <a:buChar char="●"/>
            </a:pPr>
            <a:r>
              <a:rPr lang="en"/>
              <a:t>Maybe more stuff on risk and mitigation of noise</a:t>
            </a:r>
            <a:endParaRPr/>
          </a:p>
          <a:p>
            <a:pPr marL="914400" lvl="1" indent="-298450" algn="l" rtl="0">
              <a:spcBef>
                <a:spcPts val="0"/>
              </a:spcBef>
              <a:spcAft>
                <a:spcPts val="0"/>
              </a:spcAft>
              <a:buSzPts val="1100"/>
              <a:buChar char="○"/>
            </a:pPr>
            <a:r>
              <a:rPr lang="en"/>
              <a:t>Need to know output of sensor and other various factors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8243cb3ad4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18243cb3ad4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18434c50123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18434c50123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rPr>
              <a:t>***Outline specific design requirements before this**** - How do the design requirements meet the functional requirements?</a:t>
            </a:r>
            <a:endParaRPr sz="1200">
              <a:solidFill>
                <a:schemeClr val="dk1"/>
              </a:solidFill>
            </a:endParaRPr>
          </a:p>
          <a:p>
            <a:pPr marL="457200" lvl="0" indent="-342900" algn="l" rtl="0">
              <a:lnSpc>
                <a:spcPct val="150000"/>
              </a:lnSpc>
              <a:spcBef>
                <a:spcPts val="1200"/>
              </a:spcBef>
              <a:spcAft>
                <a:spcPts val="0"/>
              </a:spcAft>
              <a:buClr>
                <a:schemeClr val="dk1"/>
              </a:buClr>
              <a:buSzPts val="1800"/>
              <a:buChar char="●"/>
            </a:pPr>
            <a:r>
              <a:rPr lang="en" sz="1800">
                <a:solidFill>
                  <a:schemeClr val="dk1"/>
                </a:solidFill>
              </a:rPr>
              <a:t>Plate bending theory: many assumptions, hard to verify, but gives rough idea</a:t>
            </a:r>
            <a:endParaRPr sz="1800">
              <a:solidFill>
                <a:schemeClr val="dk1"/>
              </a:solidFill>
            </a:endParaRPr>
          </a:p>
          <a:p>
            <a:pPr marL="914400" lvl="1" indent="-336550" algn="l" rtl="0">
              <a:lnSpc>
                <a:spcPct val="150000"/>
              </a:lnSpc>
              <a:spcBef>
                <a:spcPts val="0"/>
              </a:spcBef>
              <a:spcAft>
                <a:spcPts val="0"/>
              </a:spcAft>
              <a:buClr>
                <a:schemeClr val="dk1"/>
              </a:buClr>
              <a:buSzPts val="1700"/>
              <a:buChar char="○"/>
            </a:pPr>
            <a:r>
              <a:rPr lang="en" sz="1700">
                <a:solidFill>
                  <a:schemeClr val="dk1"/>
                </a:solidFill>
              </a:rPr>
              <a:t>Plate under load</a:t>
            </a:r>
            <a:endParaRPr sz="1700">
              <a:solidFill>
                <a:schemeClr val="dk1"/>
              </a:solidFill>
            </a:endParaRPr>
          </a:p>
          <a:p>
            <a:pPr marL="914400" lvl="1" indent="-336550" algn="l" rtl="0">
              <a:lnSpc>
                <a:spcPct val="150000"/>
              </a:lnSpc>
              <a:spcBef>
                <a:spcPts val="0"/>
              </a:spcBef>
              <a:spcAft>
                <a:spcPts val="0"/>
              </a:spcAft>
              <a:buClr>
                <a:schemeClr val="dk1"/>
              </a:buClr>
              <a:buSzPts val="1700"/>
              <a:buChar char="○"/>
            </a:pPr>
            <a:r>
              <a:rPr lang="en" sz="1700">
                <a:solidFill>
                  <a:schemeClr val="dk1"/>
                </a:solidFill>
              </a:rPr>
              <a:t>Load is transient, plate won’t reach max deflection from  load</a:t>
            </a:r>
            <a:endParaRPr sz="1700">
              <a:solidFill>
                <a:schemeClr val="dk1"/>
              </a:solidFill>
            </a:endParaRPr>
          </a:p>
          <a:p>
            <a:pPr marL="457200" lvl="0" indent="-336550" algn="l" rtl="0">
              <a:lnSpc>
                <a:spcPct val="150000"/>
              </a:lnSpc>
              <a:spcBef>
                <a:spcPts val="0"/>
              </a:spcBef>
              <a:spcAft>
                <a:spcPts val="0"/>
              </a:spcAft>
              <a:buClr>
                <a:schemeClr val="dk1"/>
              </a:buClr>
              <a:buSzPts val="1700"/>
              <a:buChar char="●"/>
            </a:pPr>
            <a:r>
              <a:rPr lang="en" sz="1800">
                <a:solidFill>
                  <a:schemeClr val="dk1"/>
                </a:solidFill>
              </a:rPr>
              <a:t>Spring Mass Model</a:t>
            </a:r>
            <a:endParaRPr sz="1700">
              <a:solidFill>
                <a:schemeClr val="dk1"/>
              </a:solidFill>
            </a:endParaRPr>
          </a:p>
          <a:p>
            <a:pPr marL="914400" lvl="1" indent="-336550" algn="l" rtl="0">
              <a:lnSpc>
                <a:spcPct val="150000"/>
              </a:lnSpc>
              <a:spcBef>
                <a:spcPts val="0"/>
              </a:spcBef>
              <a:spcAft>
                <a:spcPts val="0"/>
              </a:spcAft>
              <a:buClr>
                <a:schemeClr val="dk1"/>
              </a:buClr>
              <a:buSzPts val="1700"/>
              <a:buChar char="○"/>
            </a:pPr>
            <a:r>
              <a:rPr lang="en" sz="1700">
                <a:solidFill>
                  <a:schemeClr val="dk1"/>
                </a:solidFill>
              </a:rPr>
              <a:t>Plate treated as “spring mass system” for time in transience (ns)</a:t>
            </a:r>
            <a:endParaRPr sz="1700">
              <a:solidFill>
                <a:schemeClr val="dk1"/>
              </a:solidFill>
            </a:endParaRPr>
          </a:p>
          <a:p>
            <a:pPr marL="1371600" lvl="2" indent="-336550" algn="l" rtl="0">
              <a:lnSpc>
                <a:spcPct val="150000"/>
              </a:lnSpc>
              <a:spcBef>
                <a:spcPts val="0"/>
              </a:spcBef>
              <a:spcAft>
                <a:spcPts val="0"/>
              </a:spcAft>
              <a:buClr>
                <a:schemeClr val="dk1"/>
              </a:buClr>
              <a:buSzPts val="1700"/>
              <a:buChar char="■"/>
            </a:pPr>
            <a:r>
              <a:rPr lang="en" sz="1700">
                <a:solidFill>
                  <a:schemeClr val="dk1"/>
                </a:solidFill>
              </a:rPr>
              <a:t>System of Differential Equations</a:t>
            </a:r>
            <a:endParaRPr sz="1700">
              <a:solidFill>
                <a:schemeClr val="dk1"/>
              </a:solidFill>
            </a:endParaRPr>
          </a:p>
          <a:p>
            <a:pPr marL="914400" lvl="1" indent="-336550" algn="l" rtl="0">
              <a:lnSpc>
                <a:spcPct val="150000"/>
              </a:lnSpc>
              <a:spcBef>
                <a:spcPts val="0"/>
              </a:spcBef>
              <a:spcAft>
                <a:spcPts val="0"/>
              </a:spcAft>
              <a:buClr>
                <a:schemeClr val="dk1"/>
              </a:buClr>
              <a:buSzPts val="1700"/>
              <a:buChar char="○"/>
            </a:pPr>
            <a:r>
              <a:rPr lang="en" sz="1700">
                <a:solidFill>
                  <a:schemeClr val="dk1"/>
                </a:solidFill>
              </a:rPr>
              <a:t>Initial deflection only few nm, but as more plate becomes available oscillations grow</a:t>
            </a:r>
            <a:endParaRPr sz="1700">
              <a:solidFill>
                <a:schemeClr val="dk1"/>
              </a:solidFill>
            </a:endParaRPr>
          </a:p>
          <a:p>
            <a:pPr marL="914400" lvl="1" indent="-336550" algn="l" rtl="0">
              <a:lnSpc>
                <a:spcPct val="150000"/>
              </a:lnSpc>
              <a:spcBef>
                <a:spcPts val="0"/>
              </a:spcBef>
              <a:spcAft>
                <a:spcPts val="0"/>
              </a:spcAft>
              <a:buClr>
                <a:schemeClr val="dk1"/>
              </a:buClr>
              <a:buSzPts val="1700"/>
              <a:buChar char="○"/>
            </a:pPr>
            <a:r>
              <a:rPr lang="en" sz="1700">
                <a:solidFill>
                  <a:schemeClr val="dk1"/>
                </a:solidFill>
              </a:rPr>
              <a:t>Becomes inaccurate quickly</a:t>
            </a:r>
            <a:endParaRPr sz="1700">
              <a:solidFill>
                <a:schemeClr val="dk1"/>
              </a:solidFill>
            </a:endParaRPr>
          </a:p>
          <a:p>
            <a:pPr marL="1371600" lvl="2" indent="-336550" algn="l" rtl="0">
              <a:lnSpc>
                <a:spcPct val="150000"/>
              </a:lnSpc>
              <a:spcBef>
                <a:spcPts val="0"/>
              </a:spcBef>
              <a:spcAft>
                <a:spcPts val="0"/>
              </a:spcAft>
              <a:buClr>
                <a:schemeClr val="dk1"/>
              </a:buClr>
              <a:buSzPts val="1700"/>
              <a:buChar char="■"/>
            </a:pPr>
            <a:r>
              <a:rPr lang="en" sz="1700">
                <a:solidFill>
                  <a:schemeClr val="dk1"/>
                </a:solidFill>
              </a:rPr>
              <a:t>Transitions to bending moment energy</a:t>
            </a:r>
            <a:endParaRPr sz="1700">
              <a:solidFill>
                <a:schemeClr val="dk1"/>
              </a:solidFill>
            </a:endParaRPr>
          </a:p>
          <a:p>
            <a:pPr marL="1371600" lvl="2" indent="-336550" algn="l" rtl="0">
              <a:lnSpc>
                <a:spcPct val="150000"/>
              </a:lnSpc>
              <a:spcBef>
                <a:spcPts val="0"/>
              </a:spcBef>
              <a:spcAft>
                <a:spcPts val="0"/>
              </a:spcAft>
              <a:buClr>
                <a:schemeClr val="dk1"/>
              </a:buClr>
              <a:buSzPts val="1700"/>
              <a:buChar char="■"/>
            </a:pPr>
            <a:r>
              <a:rPr lang="en" sz="1700">
                <a:solidFill>
                  <a:schemeClr val="dk1"/>
                </a:solidFill>
              </a:rPr>
              <a:t>Models are much more complex and involve higher order ODEs</a:t>
            </a:r>
            <a:endParaRPr sz="1200">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196fbc17e63_1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196fbc17e63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Labels will be added plus discussion</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96da8569bd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96da8569b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Char char="●"/>
            </a:pPr>
            <a:r>
              <a:rPr lang="en" sz="1200">
                <a:solidFill>
                  <a:schemeClr val="dk1"/>
                </a:solidFill>
              </a:rPr>
              <a:t>Max static displacement: Center of plate</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Create a mesh structure (can be imported from CAD file)</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Assign material </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Define load</a:t>
            </a:r>
            <a:endParaRPr sz="120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96fbc17e63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196fbc17e63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Max static displacement: Center of plate: ~27um</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726c40cef9_0_2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1726c40cef9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Explicitly state particle size and speed range</a:t>
            </a:r>
            <a:endParaRPr/>
          </a:p>
          <a:p>
            <a:pPr marL="457200" lvl="0" indent="-298450" algn="l" rtl="0">
              <a:spcBef>
                <a:spcPts val="0"/>
              </a:spcBef>
              <a:spcAft>
                <a:spcPts val="0"/>
              </a:spcAft>
              <a:buSzPts val="1100"/>
              <a:buChar char="●"/>
            </a:pPr>
            <a:r>
              <a:rPr lang="en"/>
              <a:t>0.5 - 4.0 microns</a:t>
            </a:r>
            <a:endParaRPr/>
          </a:p>
          <a:p>
            <a:pPr marL="457200" lvl="0" indent="-298450" algn="l" rtl="0">
              <a:spcBef>
                <a:spcPts val="0"/>
              </a:spcBef>
              <a:spcAft>
                <a:spcPts val="0"/>
              </a:spcAft>
              <a:buSzPts val="1100"/>
              <a:buChar char="●"/>
            </a:pPr>
            <a:r>
              <a:rPr lang="en"/>
              <a:t>100-300 m/s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8434c50123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8434c50123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95f368b5b2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95f368b5b2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*More to be added, Tyler is working on animation. Add material type (thickness and such)</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8434c50123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8434c50123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a:t>*Define model and object, and show results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8434c50123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18434c50123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requirement is you noted Dr. Knudsen is worded the same as from the req flow down. It means that if there are multiple impacts the sensor can separate and measure them separately</a:t>
            </a:r>
            <a:endParaRPr/>
          </a:p>
          <a:p>
            <a:pPr marL="0" lvl="0" indent="0" algn="l" rtl="0">
              <a:spcBef>
                <a:spcPts val="0"/>
              </a:spcBef>
              <a:spcAft>
                <a:spcPts val="0"/>
              </a:spcAft>
              <a:buNone/>
            </a:pPr>
            <a:r>
              <a:rPr lang="en"/>
              <a:t>The last point will be if we can determine individual impacts, the software will have to be the thing that pulls that out of the data</a:t>
            </a:r>
            <a:endParaRPr/>
          </a:p>
          <a:p>
            <a:pPr marL="457200" lvl="0" indent="-298450" algn="l" rtl="0">
              <a:spcBef>
                <a:spcPts val="0"/>
              </a:spcBef>
              <a:spcAft>
                <a:spcPts val="0"/>
              </a:spcAft>
              <a:buSzPts val="1100"/>
              <a:buChar char="●"/>
            </a:pPr>
            <a:r>
              <a:rPr lang="en"/>
              <a:t>Same note as last slide</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726c40cef9_0_2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1726c40cef9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endParaRPr>
              <a:solidFill>
                <a:schemeClr val="dk1"/>
              </a:solidFill>
              <a:highlight>
                <a:srgbClr val="FFFFFF"/>
              </a:highlight>
            </a:endParaRPr>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17cead983f4_2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17cead983f4_2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Note none of these tests have inherent safety risks aside from maybe the cu vacuum testing which will be alongside the PH students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19284109ebe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19284109ebe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637">
                <a:solidFill>
                  <a:schemeClr val="dk1"/>
                </a:solidFill>
              </a:rPr>
              <a:t>***Maybe add func reqs expected to be verified***</a:t>
            </a:r>
            <a:endParaRPr sz="1637">
              <a:solidFill>
                <a:schemeClr val="dk1"/>
              </a:solidFill>
            </a:endParaRPr>
          </a:p>
          <a:p>
            <a:pPr marL="457200" lvl="0" indent="-332555" algn="l" rtl="0">
              <a:lnSpc>
                <a:spcPct val="150000"/>
              </a:lnSpc>
              <a:spcBef>
                <a:spcPts val="1200"/>
              </a:spcBef>
              <a:spcAft>
                <a:spcPts val="0"/>
              </a:spcAft>
              <a:buClr>
                <a:schemeClr val="dk1"/>
              </a:buClr>
              <a:buSzPts val="1637"/>
              <a:buChar char="●"/>
            </a:pPr>
            <a:r>
              <a:rPr lang="en" sz="1637">
                <a:solidFill>
                  <a:schemeClr val="dk1"/>
                </a:solidFill>
              </a:rPr>
              <a:t>Displacement data exported as .xls file for further analysis</a:t>
            </a: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95f368b5b2_3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95f368b5b2_3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637">
                <a:solidFill>
                  <a:schemeClr val="dk1"/>
                </a:solidFill>
              </a:rPr>
              <a:t>***Maybe add func reqs expected to be verified***</a:t>
            </a:r>
            <a:endParaRPr sz="1637">
              <a:solidFill>
                <a:schemeClr val="dk1"/>
              </a:solidFill>
            </a:endParaRPr>
          </a:p>
          <a:p>
            <a:pPr marL="457200" lvl="0" indent="-332555" algn="l" rtl="0">
              <a:lnSpc>
                <a:spcPct val="150000"/>
              </a:lnSpc>
              <a:spcBef>
                <a:spcPts val="1200"/>
              </a:spcBef>
              <a:spcAft>
                <a:spcPts val="0"/>
              </a:spcAft>
              <a:buClr>
                <a:schemeClr val="dk1"/>
              </a:buClr>
              <a:buSzPts val="1637"/>
              <a:buChar char="●"/>
            </a:pPr>
            <a:r>
              <a:rPr lang="en" sz="1637">
                <a:solidFill>
                  <a:schemeClr val="dk1"/>
                </a:solidFill>
              </a:rPr>
              <a:t>Displacement data exported as .xls file for further analysis</a:t>
            </a:r>
            <a:endParaRPr>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195f368b5b2_3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195f368b5b2_3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32555" algn="l" rtl="0">
              <a:lnSpc>
                <a:spcPct val="150000"/>
              </a:lnSpc>
              <a:spcBef>
                <a:spcPts val="0"/>
              </a:spcBef>
              <a:spcAft>
                <a:spcPts val="0"/>
              </a:spcAft>
              <a:buClr>
                <a:schemeClr val="dk1"/>
              </a:buClr>
              <a:buSzPts val="1637"/>
              <a:buChar char="●"/>
            </a:pPr>
            <a:r>
              <a:rPr lang="en" sz="1637">
                <a:solidFill>
                  <a:schemeClr val="dk1"/>
                </a:solidFill>
              </a:rPr>
              <a:t>Displacement data exported as .xls file for further analysis</a:t>
            </a:r>
            <a:endParaRPr>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19b4f48fa22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19b4f48fa22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726c40cef9_0_2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726c40cef9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1726c40cef9_0_2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1726c40cef9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endParaRPr>
              <a:solidFill>
                <a:schemeClr val="dk1"/>
              </a:solidFill>
              <a:highlight>
                <a:srgbClr val="FFFFFF"/>
              </a:highlight>
            </a:endParaRPr>
          </a:p>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16ba80200e3_2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16ba80200e3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1726c40cef9_0_5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1726c40cef9_0_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Still to be updated overall, and to have red line representing critical path</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19691b5999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19691b5999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May add color coding legend which signifies associated risk, as with following slide as well</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19691b5999d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19691b5999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NOTE: Does not yet include sending to Cali for customer testing</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1726c40cef9_0_5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1726c40cef9_0_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highlight>
                  <a:srgbClr val="F2F2F2"/>
                </a:highlight>
              </a:rPr>
              <a:t>Cost Plan (CP), in the form of a financial budget, for all major items in the project,</a:t>
            </a:r>
            <a:endParaRPr>
              <a:solidFill>
                <a:schemeClr val="dk1"/>
              </a:solidFill>
            </a:endParaRPr>
          </a:p>
          <a:p>
            <a:pPr marL="0" marR="0" lvl="0" indent="0" algn="l" rtl="0">
              <a:lnSpc>
                <a:spcPct val="115000"/>
              </a:lnSpc>
              <a:spcBef>
                <a:spcPts val="0"/>
              </a:spcBef>
              <a:spcAft>
                <a:spcPts val="0"/>
              </a:spcAft>
              <a:buNone/>
            </a:pPr>
            <a:r>
              <a:rPr lang="en" sz="1150">
                <a:solidFill>
                  <a:schemeClr val="dk1"/>
                </a:solidFill>
                <a:highlight>
                  <a:srgbClr val="F2F2F2"/>
                </a:highlight>
              </a:rPr>
              <a:t>Highlighting uncertainties and corresponding budget margins. (0-5 pts)</a:t>
            </a:r>
            <a:endParaRPr sz="1150">
              <a:solidFill>
                <a:schemeClr val="dk1"/>
              </a:solidFill>
              <a:highlight>
                <a:srgbClr val="F2F2F2"/>
              </a:highlight>
            </a:endParaRPr>
          </a:p>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726c40cef9_0_5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1726c40cef9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1726c40cef9_0_5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1726c40cef9_0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195f368b5b2_3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195f368b5b2_3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18434c50123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18434c5012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7cead983f4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7cead983f4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*Maybe add estimated momentum of actual particles</a:t>
            </a:r>
            <a:endParaRPr/>
          </a:p>
          <a:p>
            <a:pPr marL="0" lvl="0" indent="0" algn="l" rtl="0">
              <a:spcBef>
                <a:spcPts val="0"/>
              </a:spcBef>
              <a:spcAft>
                <a:spcPts val="0"/>
              </a:spcAft>
              <a:buNone/>
            </a:pPr>
            <a:r>
              <a:rPr lang="en"/>
              <a:t>Equivalent momentum is for largest particle at highest speed</a:t>
            </a:r>
            <a:endParaRPr/>
          </a:p>
          <a:p>
            <a:pPr marL="0" lvl="0" indent="0" algn="l" rtl="0">
              <a:spcBef>
                <a:spcPts val="0"/>
              </a:spcBef>
              <a:spcAft>
                <a:spcPts val="0"/>
              </a:spcAft>
              <a:buNone/>
            </a:pPr>
            <a:r>
              <a:rPr lang="en"/>
              <a:t>Salt grain is 0.05 mg</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19b4f48fa22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19b4f48fa22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Arrows pointing out what specific parts are and dimensions. Add mention of testing different materials for plate</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195f368b5b2_3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195f368b5b2_3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1927c92d77a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1927c92d77a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196f4ca1942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196f4ca194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18571de470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18571de470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195f368b5b2_3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195f368b5b2_3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19b4f48fa22_5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19b4f48fa22_5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19b4f48fa22_5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19b4f48fa22_5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9b4f48fa22_5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19b4f48fa22_5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19b4f48fa22_5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19b4f48fa22_5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96fbc17e63_1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196fbc17e63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19b4f48fa22_5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19b4f48fa22_5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9284109ebe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19284109ebe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19284109ebe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19284109ebe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19284109ebe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19284109ebe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9284109ebe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9284109ebe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195f368b5b2_3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195f368b5b2_3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32555" algn="l" rtl="0">
              <a:lnSpc>
                <a:spcPct val="150000"/>
              </a:lnSpc>
              <a:spcBef>
                <a:spcPts val="0"/>
              </a:spcBef>
              <a:spcAft>
                <a:spcPts val="0"/>
              </a:spcAft>
              <a:buClr>
                <a:schemeClr val="dk1"/>
              </a:buClr>
              <a:buSzPts val="1637"/>
              <a:buChar char="●"/>
            </a:pPr>
            <a:r>
              <a:rPr lang="en" sz="1637">
                <a:solidFill>
                  <a:schemeClr val="dk1"/>
                </a:solidFill>
              </a:rPr>
              <a:t>Displacement data exported as .xls file for further analysis</a:t>
            </a:r>
            <a:endParaRPr>
              <a:solidFill>
                <a:schemeClr val="dk1"/>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195f368b5b2_3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195f368b5b2_3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32555" algn="l" rtl="0">
              <a:lnSpc>
                <a:spcPct val="150000"/>
              </a:lnSpc>
              <a:spcBef>
                <a:spcPts val="0"/>
              </a:spcBef>
              <a:spcAft>
                <a:spcPts val="0"/>
              </a:spcAft>
              <a:buClr>
                <a:schemeClr val="dk1"/>
              </a:buClr>
              <a:buSzPts val="1637"/>
              <a:buChar char="●"/>
            </a:pPr>
            <a:r>
              <a:rPr lang="en" sz="1637">
                <a:solidFill>
                  <a:schemeClr val="dk1"/>
                </a:solidFill>
              </a:rPr>
              <a:t>Displacement data exported as .xls file for further analysis</a:t>
            </a:r>
            <a:endParaRPr sz="1637">
              <a:solidFill>
                <a:schemeClr val="dk1"/>
              </a:solidFill>
            </a:endParaRPr>
          </a:p>
          <a:p>
            <a:pPr marL="457200" lvl="0" indent="-332555" algn="l" rtl="0">
              <a:lnSpc>
                <a:spcPct val="150000"/>
              </a:lnSpc>
              <a:spcBef>
                <a:spcPts val="0"/>
              </a:spcBef>
              <a:spcAft>
                <a:spcPts val="0"/>
              </a:spcAft>
              <a:buClr>
                <a:schemeClr val="dk1"/>
              </a:buClr>
              <a:buSzPts val="1637"/>
              <a:buChar char="●"/>
            </a:pPr>
            <a:r>
              <a:rPr lang="en" sz="1637">
                <a:solidFill>
                  <a:schemeClr val="dk1"/>
                </a:solidFill>
              </a:rPr>
              <a:t>Move to backup(?)</a:t>
            </a:r>
            <a:endParaRPr sz="1637">
              <a:solidFill>
                <a:schemeClr val="dk1"/>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196fbc17e63_1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196fbc17e63_1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9284109ebe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9284109ebe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200">
              <a:solidFill>
                <a:schemeClr val="dk1"/>
              </a:solidFill>
            </a:endParaRPr>
          </a:p>
          <a:p>
            <a:pPr marL="0" lvl="0" indent="0" algn="l" rtl="0">
              <a:spcBef>
                <a:spcPts val="1200"/>
              </a:spcBef>
              <a:spcAft>
                <a:spcPts val="0"/>
              </a:spcAft>
              <a:buNone/>
            </a:pPr>
            <a:endParaRPr sz="1200"/>
          </a:p>
          <a:p>
            <a:pPr marL="0" lvl="0" indent="0" algn="l" rtl="0">
              <a:spcBef>
                <a:spcPts val="0"/>
              </a:spcBef>
              <a:spcAft>
                <a:spcPts val="0"/>
              </a:spcAft>
              <a:buNone/>
            </a:pPr>
            <a:endParaRPr sz="120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17cead983f4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17cead983f4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987be7987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987be798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17cead983f4_2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17cead983f4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726c40cef9_0_2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726c40cef9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726c40cef9_0_3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726c40cef9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0"/>
              </a:spcBef>
              <a:spcAft>
                <a:spcPts val="0"/>
              </a:spcAft>
              <a:buClr>
                <a:schemeClr val="dk1"/>
              </a:buClr>
              <a:buSzPts val="1400"/>
              <a:buChar char="○"/>
              <a:defRPr>
                <a:solidFill>
                  <a:schemeClr val="dk1"/>
                </a:solidFill>
              </a:defRPr>
            </a:lvl2pPr>
            <a:lvl3pPr marL="1371600" lvl="2" indent="-317500" rtl="0">
              <a:spcBef>
                <a:spcPts val="0"/>
              </a:spcBef>
              <a:spcAft>
                <a:spcPts val="0"/>
              </a:spcAft>
              <a:buClr>
                <a:schemeClr val="dk1"/>
              </a:buClr>
              <a:buSzPts val="1400"/>
              <a:buChar char="■"/>
              <a:defRPr>
                <a:solidFill>
                  <a:schemeClr val="dk1"/>
                </a:solidFill>
              </a:defRPr>
            </a:lvl3pPr>
            <a:lvl4pPr marL="1828800" lvl="3" indent="-317500" rtl="0">
              <a:spcBef>
                <a:spcPts val="0"/>
              </a:spcBef>
              <a:spcAft>
                <a:spcPts val="0"/>
              </a:spcAft>
              <a:buClr>
                <a:schemeClr val="dk1"/>
              </a:buClr>
              <a:buSzPts val="1400"/>
              <a:buChar char="●"/>
              <a:defRPr>
                <a:solidFill>
                  <a:schemeClr val="dk1"/>
                </a:solidFill>
              </a:defRPr>
            </a:lvl4pPr>
            <a:lvl5pPr marL="2286000" lvl="4" indent="-317500" rtl="0">
              <a:spcBef>
                <a:spcPts val="0"/>
              </a:spcBef>
              <a:spcAft>
                <a:spcPts val="0"/>
              </a:spcAft>
              <a:buClr>
                <a:schemeClr val="dk1"/>
              </a:buClr>
              <a:buSzPts val="1400"/>
              <a:buChar char="○"/>
              <a:defRPr>
                <a:solidFill>
                  <a:schemeClr val="dk1"/>
                </a:solidFill>
              </a:defRPr>
            </a:lvl5pPr>
            <a:lvl6pPr marL="2743200" lvl="5" indent="-317500" rtl="0">
              <a:spcBef>
                <a:spcPts val="0"/>
              </a:spcBef>
              <a:spcAft>
                <a:spcPts val="0"/>
              </a:spcAft>
              <a:buClr>
                <a:schemeClr val="dk1"/>
              </a:buClr>
              <a:buSzPts val="1400"/>
              <a:buChar char="■"/>
              <a:defRPr>
                <a:solidFill>
                  <a:schemeClr val="dk1"/>
                </a:solidFill>
              </a:defRPr>
            </a:lvl6pPr>
            <a:lvl7pPr marL="3200400" lvl="6" indent="-317500" rtl="0">
              <a:spcBef>
                <a:spcPts val="0"/>
              </a:spcBef>
              <a:spcAft>
                <a:spcPts val="0"/>
              </a:spcAft>
              <a:buClr>
                <a:schemeClr val="dk1"/>
              </a:buClr>
              <a:buSzPts val="1400"/>
              <a:buChar char="●"/>
              <a:defRPr>
                <a:solidFill>
                  <a:schemeClr val="dk1"/>
                </a:solidFill>
              </a:defRPr>
            </a:lvl7pPr>
            <a:lvl8pPr marL="3657600" lvl="7" indent="-317500" rtl="0">
              <a:spcBef>
                <a:spcPts val="0"/>
              </a:spcBef>
              <a:spcAft>
                <a:spcPts val="0"/>
              </a:spcAft>
              <a:buClr>
                <a:schemeClr val="dk1"/>
              </a:buClr>
              <a:buSzPts val="1400"/>
              <a:buChar char="○"/>
              <a:defRPr>
                <a:solidFill>
                  <a:schemeClr val="dk1"/>
                </a:solidFill>
              </a:defRPr>
            </a:lvl8pPr>
            <a:lvl9pPr marL="4114800" lvl="8" indent="-317500" rtl="0">
              <a:spcBef>
                <a:spcPts val="0"/>
              </a:spcBef>
              <a:spcAft>
                <a:spcPts val="0"/>
              </a:spcAft>
              <a:buClr>
                <a:schemeClr val="dk1"/>
              </a:buClr>
              <a:buSzPts val="1400"/>
              <a:buChar char="■"/>
              <a:defRPr>
                <a:solidFill>
                  <a:schemeClr val="dk1"/>
                </a:solidFill>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dark-2">
    <p:bg>
      <p:bgPr>
        <a:blipFill>
          <a:blip r:embed="rId13">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lt2"/>
              </a:buClr>
              <a:buSzPts val="1800"/>
              <a:buChar char="●"/>
              <a:defRPr sz="1800">
                <a:solidFill>
                  <a:schemeClr val="lt2"/>
                </a:solidFill>
              </a:defRPr>
            </a:lvl1pPr>
            <a:lvl2pPr marL="914400" lvl="1" indent="-317500" rtl="0">
              <a:lnSpc>
                <a:spcPct val="115000"/>
              </a:lnSpc>
              <a:spcBef>
                <a:spcPts val="0"/>
              </a:spcBef>
              <a:spcAft>
                <a:spcPts val="0"/>
              </a:spcAft>
              <a:buClr>
                <a:schemeClr val="lt2"/>
              </a:buClr>
              <a:buSzPts val="1400"/>
              <a:buChar char="○"/>
              <a:defRPr>
                <a:solidFill>
                  <a:schemeClr val="lt2"/>
                </a:solidFill>
              </a:defRPr>
            </a:lvl2pPr>
            <a:lvl3pPr marL="1371600" lvl="2" indent="-317500" rtl="0">
              <a:lnSpc>
                <a:spcPct val="115000"/>
              </a:lnSpc>
              <a:spcBef>
                <a:spcPts val="0"/>
              </a:spcBef>
              <a:spcAft>
                <a:spcPts val="0"/>
              </a:spcAft>
              <a:buClr>
                <a:schemeClr val="lt2"/>
              </a:buClr>
              <a:buSzPts val="1400"/>
              <a:buChar char="■"/>
              <a:defRPr>
                <a:solidFill>
                  <a:schemeClr val="lt2"/>
                </a:solidFill>
              </a:defRPr>
            </a:lvl3pPr>
            <a:lvl4pPr marL="1828800" lvl="3" indent="-317500" rtl="0">
              <a:lnSpc>
                <a:spcPct val="115000"/>
              </a:lnSpc>
              <a:spcBef>
                <a:spcPts val="0"/>
              </a:spcBef>
              <a:spcAft>
                <a:spcPts val="0"/>
              </a:spcAft>
              <a:buClr>
                <a:schemeClr val="lt2"/>
              </a:buClr>
              <a:buSzPts val="1400"/>
              <a:buChar char="●"/>
              <a:defRPr>
                <a:solidFill>
                  <a:schemeClr val="lt2"/>
                </a:solidFill>
              </a:defRPr>
            </a:lvl4pPr>
            <a:lvl5pPr marL="2286000" lvl="4" indent="-317500" rtl="0">
              <a:lnSpc>
                <a:spcPct val="115000"/>
              </a:lnSpc>
              <a:spcBef>
                <a:spcPts val="0"/>
              </a:spcBef>
              <a:spcAft>
                <a:spcPts val="0"/>
              </a:spcAft>
              <a:buClr>
                <a:schemeClr val="lt2"/>
              </a:buClr>
              <a:buSzPts val="1400"/>
              <a:buChar char="○"/>
              <a:defRPr>
                <a:solidFill>
                  <a:schemeClr val="lt2"/>
                </a:solidFill>
              </a:defRPr>
            </a:lvl5pPr>
            <a:lvl6pPr marL="2743200" lvl="5" indent="-317500" rtl="0">
              <a:lnSpc>
                <a:spcPct val="115000"/>
              </a:lnSpc>
              <a:spcBef>
                <a:spcPts val="0"/>
              </a:spcBef>
              <a:spcAft>
                <a:spcPts val="0"/>
              </a:spcAft>
              <a:buClr>
                <a:schemeClr val="lt2"/>
              </a:buClr>
              <a:buSzPts val="1400"/>
              <a:buChar char="■"/>
              <a:defRPr>
                <a:solidFill>
                  <a:schemeClr val="lt2"/>
                </a:solidFill>
              </a:defRPr>
            </a:lvl6pPr>
            <a:lvl7pPr marL="3200400" lvl="6" indent="-317500" rtl="0">
              <a:lnSpc>
                <a:spcPct val="115000"/>
              </a:lnSpc>
              <a:spcBef>
                <a:spcPts val="0"/>
              </a:spcBef>
              <a:spcAft>
                <a:spcPts val="0"/>
              </a:spcAft>
              <a:buClr>
                <a:schemeClr val="lt2"/>
              </a:buClr>
              <a:buSzPts val="1400"/>
              <a:buChar char="●"/>
              <a:defRPr>
                <a:solidFill>
                  <a:schemeClr val="lt2"/>
                </a:solidFill>
              </a:defRPr>
            </a:lvl7pPr>
            <a:lvl8pPr marL="3657600" lvl="7" indent="-317500" rtl="0">
              <a:lnSpc>
                <a:spcPct val="115000"/>
              </a:lnSpc>
              <a:spcBef>
                <a:spcPts val="0"/>
              </a:spcBef>
              <a:spcAft>
                <a:spcPts val="0"/>
              </a:spcAft>
              <a:buClr>
                <a:schemeClr val="lt2"/>
              </a:buClr>
              <a:buSzPts val="1400"/>
              <a:buChar char="○"/>
              <a:defRPr>
                <a:solidFill>
                  <a:schemeClr val="lt2"/>
                </a:solidFill>
              </a:defRPr>
            </a:lvl8pPr>
            <a:lvl9pPr marL="4114800" lvl="8" indent="-317500" rtl="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lt2"/>
                </a:solidFill>
              </a:defRPr>
            </a:lvl1pPr>
            <a:lvl2pPr lvl="1" algn="r" rtl="0">
              <a:buNone/>
              <a:defRPr sz="1000">
                <a:solidFill>
                  <a:schemeClr val="lt2"/>
                </a:solidFill>
              </a:defRPr>
            </a:lvl2pPr>
            <a:lvl3pPr lvl="2" algn="r" rtl="0">
              <a:buNone/>
              <a:defRPr sz="1000">
                <a:solidFill>
                  <a:schemeClr val="lt2"/>
                </a:solidFill>
              </a:defRPr>
            </a:lvl3pPr>
            <a:lvl4pPr lvl="3" algn="r" rtl="0">
              <a:buNone/>
              <a:defRPr sz="1000">
                <a:solidFill>
                  <a:schemeClr val="lt2"/>
                </a:solidFill>
              </a:defRPr>
            </a:lvl4pPr>
            <a:lvl5pPr lvl="4" algn="r" rtl="0">
              <a:buNone/>
              <a:defRPr sz="1000">
                <a:solidFill>
                  <a:schemeClr val="lt2"/>
                </a:solidFill>
              </a:defRPr>
            </a:lvl5pPr>
            <a:lvl6pPr lvl="5" algn="r" rtl="0">
              <a:buNone/>
              <a:defRPr sz="1000">
                <a:solidFill>
                  <a:schemeClr val="lt2"/>
                </a:solidFill>
              </a:defRPr>
            </a:lvl6pPr>
            <a:lvl7pPr lvl="6" algn="r" rtl="0">
              <a:buNone/>
              <a:defRPr sz="1000">
                <a:solidFill>
                  <a:schemeClr val="lt2"/>
                </a:solidFill>
              </a:defRPr>
            </a:lvl7pPr>
            <a:lvl8pPr lvl="7" algn="r" rtl="0">
              <a:buNone/>
              <a:defRPr sz="1000">
                <a:solidFill>
                  <a:schemeClr val="lt2"/>
                </a:solidFill>
              </a:defRPr>
            </a:lvl8pPr>
            <a:lvl9pPr lvl="8" algn="r" rtl="0">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23.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hyperlink" Target="https://photojournal.jpl.nasa.gov/jpegMod/PIA21442_modest.jpg" TargetMode="External"/><Relationship Id="rId4" Type="http://schemas.openxmlformats.org/officeDocument/2006/relationships/hyperlink" Target="https://photojournal.jpl.nasa.gov/figures/PIA19656_fig1.jp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4.xml"/><Relationship Id="rId5" Type="http://schemas.openxmlformats.org/officeDocument/2006/relationships/comments" Target="../comments/comment1.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34.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0.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8.xml"/><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3.png"/></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9.xml"/><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9.xml"/><Relationship Id="rId1" Type="http://schemas.openxmlformats.org/officeDocument/2006/relationships/slideLayout" Target="../slideLayouts/slideLayout14.xml"/><Relationship Id="rId4" Type="http://schemas.openxmlformats.org/officeDocument/2006/relationships/image" Target="../media/image50.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0.xml"/><Relationship Id="rId1" Type="http://schemas.openxmlformats.org/officeDocument/2006/relationships/slideLayout" Target="../slideLayouts/slideLayout14.xml"/><Relationship Id="rId5" Type="http://schemas.openxmlformats.org/officeDocument/2006/relationships/image" Target="../media/image53.jpg"/><Relationship Id="rId4" Type="http://schemas.openxmlformats.org/officeDocument/2006/relationships/image" Target="../media/image52.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5"/>
          <p:cNvPicPr preferRelativeResize="0"/>
          <p:nvPr/>
        </p:nvPicPr>
        <p:blipFill>
          <a:blip r:embed="rId3">
            <a:alphaModFix/>
          </a:blip>
          <a:stretch>
            <a:fillRect/>
          </a:stretch>
        </p:blipFill>
        <p:spPr>
          <a:xfrm>
            <a:off x="20225" y="-7"/>
            <a:ext cx="9103551" cy="5143506"/>
          </a:xfrm>
          <a:prstGeom prst="rect">
            <a:avLst/>
          </a:prstGeom>
          <a:noFill/>
          <a:ln>
            <a:noFill/>
          </a:ln>
        </p:spPr>
      </p:pic>
      <p:sp>
        <p:nvSpPr>
          <p:cNvPr id="100" name="Google Shape;100;p25"/>
          <p:cNvSpPr/>
          <p:nvPr/>
        </p:nvSpPr>
        <p:spPr>
          <a:xfrm>
            <a:off x="7444475" y="4093800"/>
            <a:ext cx="825300" cy="2568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5"/>
          <p:cNvSpPr txBox="1">
            <a:spLocks noGrp="1"/>
          </p:cNvSpPr>
          <p:nvPr>
            <p:ph type="ctrTitle"/>
          </p:nvPr>
        </p:nvSpPr>
        <p:spPr>
          <a:xfrm>
            <a:off x="137700" y="3449338"/>
            <a:ext cx="8868600" cy="97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3900" b="1"/>
              <a:t>Micro-resolution Unidirectional Sensor for Ice Collisions - M.U.S.I.C.</a:t>
            </a:r>
            <a:endParaRPr sz="3900" b="1"/>
          </a:p>
        </p:txBody>
      </p:sp>
      <p:sp>
        <p:nvSpPr>
          <p:cNvPr id="102" name="Google Shape;102;p25"/>
          <p:cNvSpPr txBox="1">
            <a:spLocks noGrp="1"/>
          </p:cNvSpPr>
          <p:nvPr>
            <p:ph type="subTitle" idx="1"/>
          </p:nvPr>
        </p:nvSpPr>
        <p:spPr>
          <a:xfrm>
            <a:off x="311700" y="2359575"/>
            <a:ext cx="8520600" cy="707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600">
                <a:solidFill>
                  <a:schemeClr val="dk1"/>
                </a:solidFill>
              </a:rPr>
              <a:t>Critical Design Review</a:t>
            </a:r>
            <a:endParaRPr sz="2600">
              <a:solidFill>
                <a:schemeClr val="dk1"/>
              </a:solidFill>
            </a:endParaRPr>
          </a:p>
        </p:txBody>
      </p:sp>
      <p:sp>
        <p:nvSpPr>
          <p:cNvPr id="103" name="Google Shape;103;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34"/>
          <p:cNvPicPr preferRelativeResize="0"/>
          <p:nvPr/>
        </p:nvPicPr>
        <p:blipFill>
          <a:blip r:embed="rId3">
            <a:alphaModFix/>
          </a:blip>
          <a:stretch>
            <a:fillRect/>
          </a:stretch>
        </p:blipFill>
        <p:spPr>
          <a:xfrm>
            <a:off x="0" y="0"/>
            <a:ext cx="9143997" cy="5143500"/>
          </a:xfrm>
          <a:prstGeom prst="rect">
            <a:avLst/>
          </a:prstGeom>
          <a:noFill/>
          <a:ln>
            <a:noFill/>
          </a:ln>
        </p:spPr>
      </p:pic>
      <p:sp>
        <p:nvSpPr>
          <p:cNvPr id="183" name="Google Shape;183;p3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Design Solution</a:t>
            </a:r>
            <a:endParaRPr/>
          </a:p>
        </p:txBody>
      </p:sp>
      <p:sp>
        <p:nvSpPr>
          <p:cNvPr id="184" name="Google Shape;184;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sp>
        <p:nvSpPr>
          <p:cNvPr id="185" name="Google Shape;185;p34"/>
          <p:cNvSpPr txBox="1"/>
          <p:nvPr/>
        </p:nvSpPr>
        <p:spPr>
          <a:xfrm>
            <a:off x="0" y="4835700"/>
            <a:ext cx="9144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2"/>
                </a:solidFill>
              </a:rPr>
              <a:t>Image courtesy of NASA https://solarsystem.nasa.gov/resources/17737/enceladus-plume/</a:t>
            </a:r>
            <a:endParaRPr sz="800">
              <a:solidFill>
                <a:schemeClr val="lt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35"/>
          <p:cNvPicPr preferRelativeResize="0"/>
          <p:nvPr/>
        </p:nvPicPr>
        <p:blipFill>
          <a:blip r:embed="rId3">
            <a:alphaModFix/>
          </a:blip>
          <a:stretch>
            <a:fillRect/>
          </a:stretch>
        </p:blipFill>
        <p:spPr>
          <a:xfrm>
            <a:off x="1278800" y="101850"/>
            <a:ext cx="6586408" cy="4939800"/>
          </a:xfrm>
          <a:prstGeom prst="rect">
            <a:avLst/>
          </a:prstGeom>
          <a:noFill/>
          <a:ln>
            <a:noFill/>
          </a:ln>
        </p:spPr>
      </p:pic>
      <p:sp>
        <p:nvSpPr>
          <p:cNvPr id="191" name="Google Shape;191;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sp>
        <p:nvSpPr>
          <p:cNvPr id="192" name="Google Shape;192;p35"/>
          <p:cNvSpPr txBox="1">
            <a:spLocks noGrp="1"/>
          </p:cNvSpPr>
          <p:nvPr>
            <p:ph type="title"/>
          </p:nvPr>
        </p:nvSpPr>
        <p:spPr>
          <a:xfrm>
            <a:off x="4387400" y="117025"/>
            <a:ext cx="3660300" cy="8571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chemeClr val="lt1"/>
                </a:solidFill>
              </a:rPr>
              <a:t>Functional Block Diagram</a:t>
            </a:r>
            <a:endParaRPr>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6"/>
          <p:cNvSpPr txBox="1">
            <a:spLocks noGrp="1"/>
          </p:cNvSpPr>
          <p:nvPr>
            <p:ph type="title"/>
          </p:nvPr>
        </p:nvSpPr>
        <p:spPr>
          <a:xfrm>
            <a:off x="311700" y="427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Keyence LK-G32 CCD Laser Displacement Sensor </a:t>
            </a:r>
            <a:endParaRPr/>
          </a:p>
        </p:txBody>
      </p:sp>
      <p:sp>
        <p:nvSpPr>
          <p:cNvPr id="198" name="Google Shape;198;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sp>
        <p:nvSpPr>
          <p:cNvPr id="199" name="Google Shape;199;p36"/>
          <p:cNvSpPr txBox="1"/>
          <p:nvPr/>
        </p:nvSpPr>
        <p:spPr>
          <a:xfrm>
            <a:off x="430525" y="1331750"/>
            <a:ext cx="6669300" cy="2770500"/>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0"/>
              </a:spcAft>
              <a:buClr>
                <a:schemeClr val="dk1"/>
              </a:buClr>
              <a:buSzPts val="2400"/>
              <a:buChar char="●"/>
            </a:pPr>
            <a:r>
              <a:rPr lang="en" sz="2400">
                <a:solidFill>
                  <a:schemeClr val="dk1"/>
                </a:solidFill>
              </a:rPr>
              <a:t>LI-CCD laser sensor</a:t>
            </a:r>
            <a:endParaRPr sz="2400">
              <a:solidFill>
                <a:schemeClr val="dk1"/>
              </a:solidFill>
            </a:endParaRPr>
          </a:p>
          <a:p>
            <a:pPr marL="457200" lvl="0" indent="0" algn="l" rtl="0">
              <a:spcBef>
                <a:spcPts val="0"/>
              </a:spcBef>
              <a:spcAft>
                <a:spcPts val="0"/>
              </a:spcAft>
              <a:buNone/>
            </a:pPr>
            <a:endParaRPr sz="2400">
              <a:solidFill>
                <a:schemeClr val="dk1"/>
              </a:solidFill>
            </a:endParaRPr>
          </a:p>
          <a:p>
            <a:pPr marL="457200" lvl="0" indent="-381000" algn="l" rtl="0">
              <a:spcBef>
                <a:spcPts val="0"/>
              </a:spcBef>
              <a:spcAft>
                <a:spcPts val="0"/>
              </a:spcAft>
              <a:buClr>
                <a:schemeClr val="dk1"/>
              </a:buClr>
              <a:buSzPts val="2400"/>
              <a:buChar char="●"/>
            </a:pPr>
            <a:r>
              <a:rPr lang="en" sz="2400">
                <a:solidFill>
                  <a:schemeClr val="dk1"/>
                </a:solidFill>
              </a:rPr>
              <a:t>50 nm sensitivity</a:t>
            </a:r>
            <a:endParaRPr sz="2400">
              <a:solidFill>
                <a:schemeClr val="dk1"/>
              </a:solidFill>
            </a:endParaRPr>
          </a:p>
          <a:p>
            <a:pPr marL="457200" lvl="0" indent="0" algn="l" rtl="0">
              <a:spcBef>
                <a:spcPts val="0"/>
              </a:spcBef>
              <a:spcAft>
                <a:spcPts val="0"/>
              </a:spcAft>
              <a:buNone/>
            </a:pPr>
            <a:endParaRPr sz="2400">
              <a:solidFill>
                <a:schemeClr val="dk1"/>
              </a:solidFill>
            </a:endParaRPr>
          </a:p>
          <a:p>
            <a:pPr marL="457200" lvl="0" indent="-381000" algn="l" rtl="0">
              <a:spcBef>
                <a:spcPts val="0"/>
              </a:spcBef>
              <a:spcAft>
                <a:spcPts val="0"/>
              </a:spcAft>
              <a:buClr>
                <a:schemeClr val="dk1"/>
              </a:buClr>
              <a:buSzPts val="2400"/>
              <a:buChar char="●"/>
            </a:pPr>
            <a:r>
              <a:rPr lang="en" sz="2400">
                <a:solidFill>
                  <a:schemeClr val="dk1"/>
                </a:solidFill>
              </a:rPr>
              <a:t>50 kHz sample rate</a:t>
            </a:r>
            <a:endParaRPr sz="2400">
              <a:solidFill>
                <a:schemeClr val="dk1"/>
              </a:solidFill>
            </a:endParaRPr>
          </a:p>
          <a:p>
            <a:pPr marL="457200" lvl="0" indent="0" algn="l" rtl="0">
              <a:spcBef>
                <a:spcPts val="0"/>
              </a:spcBef>
              <a:spcAft>
                <a:spcPts val="0"/>
              </a:spcAft>
              <a:buNone/>
            </a:pPr>
            <a:endParaRPr sz="2400">
              <a:solidFill>
                <a:schemeClr val="dk1"/>
              </a:solidFill>
            </a:endParaRPr>
          </a:p>
          <a:p>
            <a:pPr marL="457200" lvl="0" indent="-381000" algn="l" rtl="0">
              <a:spcBef>
                <a:spcPts val="0"/>
              </a:spcBef>
              <a:spcAft>
                <a:spcPts val="0"/>
              </a:spcAft>
              <a:buClr>
                <a:schemeClr val="dk1"/>
              </a:buClr>
              <a:buSzPts val="2400"/>
              <a:buChar char="●"/>
            </a:pPr>
            <a:r>
              <a:rPr lang="en" sz="2400">
                <a:solidFill>
                  <a:schemeClr val="dk1"/>
                </a:solidFill>
              </a:rPr>
              <a:t>Operable in vacuum</a:t>
            </a:r>
            <a:endParaRPr sz="2400">
              <a:solidFill>
                <a:schemeClr val="dk1"/>
              </a:solidFill>
            </a:endParaRPr>
          </a:p>
        </p:txBody>
      </p:sp>
      <p:pic>
        <p:nvPicPr>
          <p:cNvPr id="200" name="Google Shape;200;p36"/>
          <p:cNvPicPr preferRelativeResize="0"/>
          <p:nvPr/>
        </p:nvPicPr>
        <p:blipFill>
          <a:blip r:embed="rId3">
            <a:alphaModFix/>
          </a:blip>
          <a:stretch>
            <a:fillRect/>
          </a:stretch>
        </p:blipFill>
        <p:spPr>
          <a:xfrm>
            <a:off x="6039425" y="1302863"/>
            <a:ext cx="2433025" cy="28282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7"/>
          <p:cNvSpPr txBox="1">
            <a:spLocks noGrp="1"/>
          </p:cNvSpPr>
          <p:nvPr>
            <p:ph type="title"/>
          </p:nvPr>
        </p:nvSpPr>
        <p:spPr>
          <a:xfrm>
            <a:off x="311700" y="427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LK-G3001(P) Multifunction Controller</a:t>
            </a:r>
            <a:endParaRPr/>
          </a:p>
        </p:txBody>
      </p:sp>
      <p:sp>
        <p:nvSpPr>
          <p:cNvPr id="206" name="Google Shape;206;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sp>
        <p:nvSpPr>
          <p:cNvPr id="207" name="Google Shape;207;p37"/>
          <p:cNvSpPr txBox="1"/>
          <p:nvPr/>
        </p:nvSpPr>
        <p:spPr>
          <a:xfrm>
            <a:off x="430525" y="1331750"/>
            <a:ext cx="6669300" cy="2770500"/>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0"/>
              </a:spcAft>
              <a:buClr>
                <a:schemeClr val="dk1"/>
              </a:buClr>
              <a:buSzPts val="2400"/>
              <a:buChar char="●"/>
            </a:pPr>
            <a:r>
              <a:rPr lang="en" sz="2400">
                <a:solidFill>
                  <a:schemeClr val="dk1"/>
                </a:solidFill>
              </a:rPr>
              <a:t>Automatically interprets sensor signals</a:t>
            </a:r>
            <a:endParaRPr sz="2400">
              <a:solidFill>
                <a:schemeClr val="dk1"/>
              </a:solidFill>
            </a:endParaRPr>
          </a:p>
          <a:p>
            <a:pPr marL="457200" lvl="0" indent="0" algn="l" rtl="0">
              <a:spcBef>
                <a:spcPts val="0"/>
              </a:spcBef>
              <a:spcAft>
                <a:spcPts val="0"/>
              </a:spcAft>
              <a:buNone/>
            </a:pPr>
            <a:endParaRPr sz="2400">
              <a:solidFill>
                <a:schemeClr val="dk1"/>
              </a:solidFill>
            </a:endParaRPr>
          </a:p>
          <a:p>
            <a:pPr marL="457200" lvl="0" indent="-381000" algn="l" rtl="0">
              <a:spcBef>
                <a:spcPts val="0"/>
              </a:spcBef>
              <a:spcAft>
                <a:spcPts val="0"/>
              </a:spcAft>
              <a:buClr>
                <a:schemeClr val="dk1"/>
              </a:buClr>
              <a:buSzPts val="2400"/>
              <a:buChar char="●"/>
            </a:pPr>
            <a:r>
              <a:rPr lang="en" sz="2400">
                <a:solidFill>
                  <a:schemeClr val="dk1"/>
                </a:solidFill>
              </a:rPr>
              <a:t>Self-contained noise reduction algorithms</a:t>
            </a:r>
            <a:endParaRPr sz="2400">
              <a:solidFill>
                <a:schemeClr val="dk1"/>
              </a:solidFill>
            </a:endParaRPr>
          </a:p>
          <a:p>
            <a:pPr marL="457200" lvl="0" indent="0" algn="l" rtl="0">
              <a:spcBef>
                <a:spcPts val="0"/>
              </a:spcBef>
              <a:spcAft>
                <a:spcPts val="0"/>
              </a:spcAft>
              <a:buNone/>
            </a:pPr>
            <a:endParaRPr sz="2400">
              <a:solidFill>
                <a:schemeClr val="dk1"/>
              </a:solidFill>
            </a:endParaRPr>
          </a:p>
          <a:p>
            <a:pPr marL="457200" lvl="0" indent="-381000" algn="l" rtl="0">
              <a:spcBef>
                <a:spcPts val="0"/>
              </a:spcBef>
              <a:spcAft>
                <a:spcPts val="0"/>
              </a:spcAft>
              <a:buClr>
                <a:schemeClr val="dk1"/>
              </a:buClr>
              <a:buSzPts val="2400"/>
              <a:buChar char="●"/>
            </a:pPr>
            <a:r>
              <a:rPr lang="en" sz="2400">
                <a:solidFill>
                  <a:schemeClr val="dk1"/>
                </a:solidFill>
              </a:rPr>
              <a:t>Analog voltage output for real time data</a:t>
            </a:r>
            <a:endParaRPr sz="2400">
              <a:solidFill>
                <a:schemeClr val="dk1"/>
              </a:solidFill>
            </a:endParaRPr>
          </a:p>
          <a:p>
            <a:pPr marL="0" lvl="0" indent="0" algn="l" rtl="0">
              <a:spcBef>
                <a:spcPts val="0"/>
              </a:spcBef>
              <a:spcAft>
                <a:spcPts val="0"/>
              </a:spcAft>
              <a:buNone/>
            </a:pPr>
            <a:endParaRPr sz="2400">
              <a:solidFill>
                <a:schemeClr val="dk1"/>
              </a:solidFill>
            </a:endParaRPr>
          </a:p>
          <a:p>
            <a:pPr marL="0" lvl="0" indent="0" algn="l" rtl="0">
              <a:spcBef>
                <a:spcPts val="0"/>
              </a:spcBef>
              <a:spcAft>
                <a:spcPts val="0"/>
              </a:spcAft>
              <a:buNone/>
            </a:pPr>
            <a:endParaRPr sz="2400">
              <a:solidFill>
                <a:schemeClr val="dk1"/>
              </a:solidFill>
            </a:endParaRPr>
          </a:p>
        </p:txBody>
      </p:sp>
      <p:pic>
        <p:nvPicPr>
          <p:cNvPr id="208" name="Google Shape;208;p37"/>
          <p:cNvPicPr preferRelativeResize="0"/>
          <p:nvPr/>
        </p:nvPicPr>
        <p:blipFill rotWithShape="1">
          <a:blip r:embed="rId3">
            <a:alphaModFix/>
          </a:blip>
          <a:srcRect l="57156" t="54030" r="34678" b="20244"/>
          <a:stretch/>
        </p:blipFill>
        <p:spPr>
          <a:xfrm>
            <a:off x="7099825" y="1000275"/>
            <a:ext cx="1641725" cy="29091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Solution - Benchtop Overview (Housing)</a:t>
            </a:r>
            <a:endParaRPr/>
          </a:p>
        </p:txBody>
      </p:sp>
      <p:pic>
        <p:nvPicPr>
          <p:cNvPr id="214" name="Google Shape;214;p38"/>
          <p:cNvPicPr preferRelativeResize="0"/>
          <p:nvPr/>
        </p:nvPicPr>
        <p:blipFill>
          <a:blip r:embed="rId3">
            <a:alphaModFix/>
          </a:blip>
          <a:stretch>
            <a:fillRect/>
          </a:stretch>
        </p:blipFill>
        <p:spPr>
          <a:xfrm>
            <a:off x="770175" y="1046200"/>
            <a:ext cx="3254801" cy="3671049"/>
          </a:xfrm>
          <a:prstGeom prst="rect">
            <a:avLst/>
          </a:prstGeom>
          <a:noFill/>
          <a:ln>
            <a:noFill/>
          </a:ln>
        </p:spPr>
      </p:pic>
      <p:pic>
        <p:nvPicPr>
          <p:cNvPr id="215" name="Google Shape;215;p38"/>
          <p:cNvPicPr preferRelativeResize="0"/>
          <p:nvPr/>
        </p:nvPicPr>
        <p:blipFill>
          <a:blip r:embed="rId4">
            <a:alphaModFix/>
          </a:blip>
          <a:stretch>
            <a:fillRect/>
          </a:stretch>
        </p:blipFill>
        <p:spPr>
          <a:xfrm>
            <a:off x="4252950" y="1046200"/>
            <a:ext cx="4166365" cy="3671050"/>
          </a:xfrm>
          <a:prstGeom prst="rect">
            <a:avLst/>
          </a:prstGeom>
          <a:noFill/>
          <a:ln>
            <a:noFill/>
          </a:ln>
        </p:spPr>
      </p:pic>
      <p:sp>
        <p:nvSpPr>
          <p:cNvPr id="216" name="Google Shape;216;p38"/>
          <p:cNvSpPr txBox="1"/>
          <p:nvPr/>
        </p:nvSpPr>
        <p:spPr>
          <a:xfrm>
            <a:off x="7631400" y="4624400"/>
            <a:ext cx="1200900" cy="400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700"/>
              <a:t>Units in inches unless otherwise specified</a:t>
            </a:r>
            <a:endParaRPr sz="700"/>
          </a:p>
        </p:txBody>
      </p:sp>
      <p:cxnSp>
        <p:nvCxnSpPr>
          <p:cNvPr id="217" name="Google Shape;217;p38"/>
          <p:cNvCxnSpPr>
            <a:endCxn id="218" idx="3"/>
          </p:cNvCxnSpPr>
          <p:nvPr/>
        </p:nvCxnSpPr>
        <p:spPr>
          <a:xfrm rot="10800000">
            <a:off x="873900" y="1325525"/>
            <a:ext cx="1300800" cy="422100"/>
          </a:xfrm>
          <a:prstGeom prst="bentConnector3">
            <a:avLst>
              <a:gd name="adj1" fmla="val 136"/>
            </a:avLst>
          </a:prstGeom>
          <a:noFill/>
          <a:ln w="28575" cap="flat" cmpd="sng">
            <a:solidFill>
              <a:schemeClr val="dk2"/>
            </a:solidFill>
            <a:prstDash val="solid"/>
            <a:round/>
            <a:headEnd type="triangle" w="med" len="med"/>
            <a:tailEnd type="none" w="med" len="med"/>
          </a:ln>
        </p:spPr>
      </p:cxnSp>
      <p:sp>
        <p:nvSpPr>
          <p:cNvPr id="218" name="Google Shape;218;p38"/>
          <p:cNvSpPr txBox="1"/>
          <p:nvPr/>
        </p:nvSpPr>
        <p:spPr>
          <a:xfrm>
            <a:off x="0" y="1017725"/>
            <a:ext cx="873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Impact Surface</a:t>
            </a:r>
            <a:endParaRPr>
              <a:solidFill>
                <a:schemeClr val="dk1"/>
              </a:solidFill>
            </a:endParaRPr>
          </a:p>
        </p:txBody>
      </p:sp>
      <p:cxnSp>
        <p:nvCxnSpPr>
          <p:cNvPr id="219" name="Google Shape;219;p38"/>
          <p:cNvCxnSpPr/>
          <p:nvPr/>
        </p:nvCxnSpPr>
        <p:spPr>
          <a:xfrm rot="-5400000" flipH="1">
            <a:off x="3373100" y="4340450"/>
            <a:ext cx="588900" cy="164700"/>
          </a:xfrm>
          <a:prstGeom prst="bentConnector3">
            <a:avLst>
              <a:gd name="adj1" fmla="val 50000"/>
            </a:avLst>
          </a:prstGeom>
          <a:noFill/>
          <a:ln w="28575" cap="flat" cmpd="sng">
            <a:solidFill>
              <a:schemeClr val="dk2"/>
            </a:solidFill>
            <a:prstDash val="solid"/>
            <a:round/>
            <a:headEnd type="triangle" w="med" len="med"/>
            <a:tailEnd type="none" w="med" len="med"/>
          </a:ln>
        </p:spPr>
      </p:cxnSp>
      <p:sp>
        <p:nvSpPr>
          <p:cNvPr id="220" name="Google Shape;220;p38"/>
          <p:cNvSpPr txBox="1"/>
          <p:nvPr/>
        </p:nvSpPr>
        <p:spPr>
          <a:xfrm>
            <a:off x="3227100" y="4745725"/>
            <a:ext cx="2403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Sensor Mounting Holes</a:t>
            </a:r>
            <a:endParaRPr>
              <a:solidFill>
                <a:schemeClr val="dk1"/>
              </a:solidFill>
            </a:endParaRPr>
          </a:p>
        </p:txBody>
      </p:sp>
      <p:cxnSp>
        <p:nvCxnSpPr>
          <p:cNvPr id="221" name="Google Shape;221;p38"/>
          <p:cNvCxnSpPr/>
          <p:nvPr/>
        </p:nvCxnSpPr>
        <p:spPr>
          <a:xfrm rot="10800000">
            <a:off x="3749000" y="3597075"/>
            <a:ext cx="900" cy="913800"/>
          </a:xfrm>
          <a:prstGeom prst="straightConnector1">
            <a:avLst/>
          </a:prstGeom>
          <a:noFill/>
          <a:ln w="28575" cap="flat" cmpd="sng">
            <a:solidFill>
              <a:schemeClr val="dk2"/>
            </a:solidFill>
            <a:prstDash val="solid"/>
            <a:round/>
            <a:headEnd type="none" w="med" len="med"/>
            <a:tailEnd type="triangle" w="med" len="med"/>
          </a:ln>
        </p:spPr>
      </p:cxnSp>
      <p:cxnSp>
        <p:nvCxnSpPr>
          <p:cNvPr id="222" name="Google Shape;222;p38"/>
          <p:cNvCxnSpPr>
            <a:stCxn id="223" idx="0"/>
          </p:cNvCxnSpPr>
          <p:nvPr/>
        </p:nvCxnSpPr>
        <p:spPr>
          <a:xfrm rot="10800000">
            <a:off x="1420075" y="4237825"/>
            <a:ext cx="4800" cy="507900"/>
          </a:xfrm>
          <a:prstGeom prst="straightConnector1">
            <a:avLst/>
          </a:prstGeom>
          <a:noFill/>
          <a:ln w="28575" cap="flat" cmpd="sng">
            <a:solidFill>
              <a:schemeClr val="dk2"/>
            </a:solidFill>
            <a:prstDash val="solid"/>
            <a:round/>
            <a:headEnd type="none" w="med" len="med"/>
            <a:tailEnd type="triangle" w="med" len="med"/>
          </a:ln>
        </p:spPr>
      </p:cxnSp>
      <p:sp>
        <p:nvSpPr>
          <p:cNvPr id="223" name="Google Shape;223;p38"/>
          <p:cNvSpPr txBox="1"/>
          <p:nvPr/>
        </p:nvSpPr>
        <p:spPr>
          <a:xfrm>
            <a:off x="565975" y="4745725"/>
            <a:ext cx="171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Mounting Plate</a:t>
            </a:r>
            <a:endParaRPr>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9"/>
          <p:cNvSpPr txBox="1">
            <a:spLocks noGrp="1"/>
          </p:cNvSpPr>
          <p:nvPr>
            <p:ph type="title"/>
          </p:nvPr>
        </p:nvSpPr>
        <p:spPr>
          <a:xfrm>
            <a:off x="311700" y="174200"/>
            <a:ext cx="8471700" cy="519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Solution - Benchtop Overview</a:t>
            </a:r>
            <a:endParaRPr/>
          </a:p>
          <a:p>
            <a:pPr marL="0" lvl="0" indent="0" algn="l" rtl="0">
              <a:spcBef>
                <a:spcPts val="0"/>
              </a:spcBef>
              <a:spcAft>
                <a:spcPts val="0"/>
              </a:spcAft>
              <a:buNone/>
            </a:pPr>
            <a:endParaRPr/>
          </a:p>
        </p:txBody>
      </p:sp>
      <p:pic>
        <p:nvPicPr>
          <p:cNvPr id="229" name="Google Shape;229;p39"/>
          <p:cNvPicPr preferRelativeResize="0"/>
          <p:nvPr/>
        </p:nvPicPr>
        <p:blipFill>
          <a:blip r:embed="rId3">
            <a:alphaModFix/>
          </a:blip>
          <a:stretch>
            <a:fillRect/>
          </a:stretch>
        </p:blipFill>
        <p:spPr>
          <a:xfrm>
            <a:off x="2701013" y="1129625"/>
            <a:ext cx="3693080" cy="3811149"/>
          </a:xfrm>
          <a:prstGeom prst="rect">
            <a:avLst/>
          </a:prstGeom>
          <a:noFill/>
          <a:ln>
            <a:noFill/>
          </a:ln>
        </p:spPr>
      </p:pic>
      <p:sp>
        <p:nvSpPr>
          <p:cNvPr id="230" name="Google Shape;230;p39"/>
          <p:cNvSpPr txBox="1"/>
          <p:nvPr/>
        </p:nvSpPr>
        <p:spPr>
          <a:xfrm>
            <a:off x="2701070" y="766100"/>
            <a:ext cx="3693000" cy="400200"/>
          </a:xfrm>
          <a:prstGeom prst="rect">
            <a:avLst/>
          </a:prstGeom>
          <a:solidFill>
            <a:schemeClr val="dk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LK-G32</a:t>
            </a:r>
            <a:endParaRPr b="1"/>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40"/>
          <p:cNvPicPr preferRelativeResize="0"/>
          <p:nvPr/>
        </p:nvPicPr>
        <p:blipFill>
          <a:blip r:embed="rId3">
            <a:alphaModFix/>
          </a:blip>
          <a:stretch>
            <a:fillRect/>
          </a:stretch>
        </p:blipFill>
        <p:spPr>
          <a:xfrm>
            <a:off x="0" y="0"/>
            <a:ext cx="9143997" cy="5143500"/>
          </a:xfrm>
          <a:prstGeom prst="rect">
            <a:avLst/>
          </a:prstGeom>
          <a:noFill/>
          <a:ln>
            <a:noFill/>
          </a:ln>
        </p:spPr>
      </p:pic>
      <p:sp>
        <p:nvSpPr>
          <p:cNvPr id="236" name="Google Shape;236;p4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Critical Project Elements and Risks</a:t>
            </a:r>
            <a:endParaRPr/>
          </a:p>
        </p:txBody>
      </p:sp>
      <p:sp>
        <p:nvSpPr>
          <p:cNvPr id="237" name="Google Shape;237;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sp>
        <p:nvSpPr>
          <p:cNvPr id="238" name="Google Shape;238;p40"/>
          <p:cNvSpPr txBox="1"/>
          <p:nvPr/>
        </p:nvSpPr>
        <p:spPr>
          <a:xfrm>
            <a:off x="0" y="4835700"/>
            <a:ext cx="9144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2"/>
                </a:solidFill>
              </a:rPr>
              <a:t>Image courtesy of NASA https://solarsystem.nasa.gov/resources/17737/enceladus-plume/</a:t>
            </a:r>
            <a:endParaRPr sz="800">
              <a:solidFill>
                <a:schemeClr val="lt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Critical Project Elements (CPEs)</a:t>
            </a:r>
            <a:endParaRPr/>
          </a:p>
        </p:txBody>
      </p:sp>
      <p:sp>
        <p:nvSpPr>
          <p:cNvPr id="244" name="Google Shape;244;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a:t>
            </a:fld>
            <a:endParaRPr/>
          </a:p>
        </p:txBody>
      </p:sp>
      <p:graphicFrame>
        <p:nvGraphicFramePr>
          <p:cNvPr id="245" name="Google Shape;245;p41"/>
          <p:cNvGraphicFramePr/>
          <p:nvPr/>
        </p:nvGraphicFramePr>
        <p:xfrm>
          <a:off x="410513" y="1361525"/>
          <a:ext cx="8322975" cy="2858778"/>
        </p:xfrm>
        <a:graphic>
          <a:graphicData uri="http://schemas.openxmlformats.org/drawingml/2006/table">
            <a:tbl>
              <a:tblPr>
                <a:noFill/>
                <a:tableStyleId>{F39822F3-76E1-4754-8682-BAD729E4DBC2}</a:tableStyleId>
              </a:tblPr>
              <a:tblGrid>
                <a:gridCol w="4076275">
                  <a:extLst>
                    <a:ext uri="{9D8B030D-6E8A-4147-A177-3AD203B41FA5}">
                      <a16:colId xmlns:a16="http://schemas.microsoft.com/office/drawing/2014/main" val="20000"/>
                    </a:ext>
                  </a:extLst>
                </a:gridCol>
                <a:gridCol w="42467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 sz="2400" b="1">
                          <a:solidFill>
                            <a:schemeClr val="dk1"/>
                          </a:solidFill>
                        </a:rPr>
                        <a:t>Critical Project Element</a:t>
                      </a:r>
                      <a:endParaRPr sz="2400" b="1">
                        <a:solidFill>
                          <a:schemeClr val="dk1"/>
                        </a:solidFill>
                      </a:endParaRPr>
                    </a:p>
                  </a:txBody>
                  <a:tcPr marL="91425" marR="91425" marT="91425" marB="91425">
                    <a:solidFill>
                      <a:schemeClr val="lt1"/>
                    </a:solidFill>
                  </a:tcPr>
                </a:tc>
                <a:tc>
                  <a:txBody>
                    <a:bodyPr/>
                    <a:lstStyle/>
                    <a:p>
                      <a:pPr marL="0" lvl="0" indent="0" algn="ctr" rtl="0">
                        <a:spcBef>
                          <a:spcPts val="0"/>
                        </a:spcBef>
                        <a:spcAft>
                          <a:spcPts val="0"/>
                        </a:spcAft>
                        <a:buNone/>
                      </a:pPr>
                      <a:r>
                        <a:rPr lang="en" sz="2400" b="1">
                          <a:solidFill>
                            <a:schemeClr val="dk1"/>
                          </a:solidFill>
                        </a:rPr>
                        <a:t>Reasoning</a:t>
                      </a:r>
                      <a:endParaRPr sz="2400" b="1">
                        <a:solidFill>
                          <a:schemeClr val="dk1"/>
                        </a:solidFill>
                      </a:endParaRPr>
                    </a:p>
                  </a:txBody>
                  <a:tcPr marL="91425" marR="91425" marT="91425" marB="91425">
                    <a:solidFill>
                      <a:schemeClr val="lt1"/>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2200">
                          <a:solidFill>
                            <a:schemeClr val="dk1"/>
                          </a:solidFill>
                        </a:rPr>
                        <a:t>Sensor</a:t>
                      </a:r>
                      <a:endParaRPr sz="2200">
                        <a:solidFill>
                          <a:schemeClr val="dk1"/>
                        </a:solidFill>
                      </a:endParaRPr>
                    </a:p>
                  </a:txBody>
                  <a:tcPr marL="91425" marR="91425" marT="91425" marB="91425"/>
                </a:tc>
                <a:tc>
                  <a:txBody>
                    <a:bodyPr/>
                    <a:lstStyle/>
                    <a:p>
                      <a:pPr marL="0" lvl="0" indent="0" algn="l" rtl="0">
                        <a:lnSpc>
                          <a:spcPct val="115000"/>
                        </a:lnSpc>
                        <a:spcBef>
                          <a:spcPts val="0"/>
                        </a:spcBef>
                        <a:spcAft>
                          <a:spcPts val="0"/>
                        </a:spcAft>
                        <a:buNone/>
                      </a:pPr>
                      <a:r>
                        <a:rPr lang="en" sz="2200">
                          <a:solidFill>
                            <a:schemeClr val="dk1"/>
                          </a:solidFill>
                        </a:rPr>
                        <a:t>Necessary for data collection</a:t>
                      </a:r>
                      <a:endParaRPr sz="2200">
                        <a:solidFill>
                          <a:schemeClr val="dk1"/>
                        </a:solidFill>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2200">
                          <a:solidFill>
                            <a:schemeClr val="dk1"/>
                          </a:solidFill>
                        </a:rPr>
                        <a:t>Data Analysis</a:t>
                      </a:r>
                      <a:endParaRPr sz="2200">
                        <a:solidFill>
                          <a:schemeClr val="dk1"/>
                        </a:solidFill>
                      </a:endParaRPr>
                    </a:p>
                  </a:txBody>
                  <a:tcPr marL="91425" marR="91425" marT="91425" marB="91425"/>
                </a:tc>
                <a:tc>
                  <a:txBody>
                    <a:bodyPr/>
                    <a:lstStyle/>
                    <a:p>
                      <a:pPr marL="0" lvl="0" indent="0" algn="l" rtl="0">
                        <a:lnSpc>
                          <a:spcPct val="115000"/>
                        </a:lnSpc>
                        <a:spcBef>
                          <a:spcPts val="0"/>
                        </a:spcBef>
                        <a:spcAft>
                          <a:spcPts val="0"/>
                        </a:spcAft>
                        <a:buNone/>
                      </a:pPr>
                      <a:r>
                        <a:rPr lang="en" sz="2200">
                          <a:solidFill>
                            <a:schemeClr val="dk1"/>
                          </a:solidFill>
                        </a:rPr>
                        <a:t>Noise reduction, impact data processing</a:t>
                      </a:r>
                      <a:endParaRPr sz="2200">
                        <a:solidFill>
                          <a:schemeClr val="dk1"/>
                        </a:solidFill>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2200">
                          <a:solidFill>
                            <a:schemeClr val="dk1"/>
                          </a:solidFill>
                        </a:rPr>
                        <a:t>Testing/Simulation Software</a:t>
                      </a:r>
                      <a:endParaRPr sz="2200">
                        <a:solidFill>
                          <a:schemeClr val="dk1"/>
                        </a:solidFill>
                      </a:endParaRPr>
                    </a:p>
                  </a:txBody>
                  <a:tcPr marL="91425" marR="91425" marT="91425" marB="91425"/>
                </a:tc>
                <a:tc>
                  <a:txBody>
                    <a:bodyPr/>
                    <a:lstStyle/>
                    <a:p>
                      <a:pPr marL="0" lvl="0" indent="0" algn="l" rtl="0">
                        <a:spcBef>
                          <a:spcPts val="0"/>
                        </a:spcBef>
                        <a:spcAft>
                          <a:spcPts val="0"/>
                        </a:spcAft>
                        <a:buNone/>
                      </a:pPr>
                      <a:r>
                        <a:rPr lang="en" sz="2200">
                          <a:solidFill>
                            <a:schemeClr val="dk1"/>
                          </a:solidFill>
                        </a:rPr>
                        <a:t>Assisting/predicting testing results</a:t>
                      </a:r>
                      <a:endParaRPr sz="2200">
                        <a:solidFill>
                          <a:schemeClr val="dk1"/>
                        </a:solidFill>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2"/>
          <p:cNvSpPr txBox="1">
            <a:spLocks noGrp="1"/>
          </p:cNvSpPr>
          <p:nvPr>
            <p:ph type="title"/>
          </p:nvPr>
        </p:nvSpPr>
        <p:spPr>
          <a:xfrm>
            <a:off x="311700" y="3004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Preliminary Risk Assessment</a:t>
            </a:r>
            <a:endParaRPr/>
          </a:p>
        </p:txBody>
      </p:sp>
      <p:sp>
        <p:nvSpPr>
          <p:cNvPr id="251" name="Google Shape;251;p42"/>
          <p:cNvSpPr txBox="1">
            <a:spLocks noGrp="1"/>
          </p:cNvSpPr>
          <p:nvPr>
            <p:ph type="body" idx="1"/>
          </p:nvPr>
        </p:nvSpPr>
        <p:spPr>
          <a:xfrm>
            <a:off x="185775" y="1075700"/>
            <a:ext cx="3540600" cy="2596500"/>
          </a:xfrm>
          <a:prstGeom prst="rect">
            <a:avLst/>
          </a:prstGeom>
        </p:spPr>
        <p:txBody>
          <a:bodyPr spcFirstLastPara="1" wrap="square" lIns="91425" tIns="91425" rIns="91425" bIns="91425" anchor="t" anchorCtr="0">
            <a:normAutofit lnSpcReduction="10000"/>
          </a:bodyPr>
          <a:lstStyle/>
          <a:p>
            <a:pPr marL="457200" lvl="0" indent="-342900" algn="l" rtl="0">
              <a:lnSpc>
                <a:spcPct val="200000"/>
              </a:lnSpc>
              <a:spcBef>
                <a:spcPts val="0"/>
              </a:spcBef>
              <a:spcAft>
                <a:spcPts val="0"/>
              </a:spcAft>
              <a:buClr>
                <a:schemeClr val="dk1"/>
              </a:buClr>
              <a:buSzPts val="1800"/>
              <a:buAutoNum type="arabicPeriod"/>
            </a:pPr>
            <a:r>
              <a:rPr lang="en">
                <a:solidFill>
                  <a:schemeClr val="dk1"/>
                </a:solidFill>
              </a:rPr>
              <a:t>Sensitivity of sensor (</a:t>
            </a:r>
            <a:r>
              <a:rPr lang="en">
                <a:solidFill>
                  <a:srgbClr val="E06666"/>
                </a:solidFill>
              </a:rPr>
              <a:t>15</a:t>
            </a:r>
            <a:r>
              <a:rPr lang="en">
                <a:solidFill>
                  <a:schemeClr val="dk1"/>
                </a:solidFill>
              </a:rPr>
              <a:t>)</a:t>
            </a:r>
            <a:endParaRPr>
              <a:solidFill>
                <a:schemeClr val="dk1"/>
              </a:solidFill>
            </a:endParaRPr>
          </a:p>
          <a:p>
            <a:pPr marL="457200" lvl="0" indent="-342900" algn="l" rtl="0">
              <a:lnSpc>
                <a:spcPct val="200000"/>
              </a:lnSpc>
              <a:spcBef>
                <a:spcPts val="0"/>
              </a:spcBef>
              <a:spcAft>
                <a:spcPts val="0"/>
              </a:spcAft>
              <a:buClr>
                <a:schemeClr val="dk1"/>
              </a:buClr>
              <a:buSzPts val="1800"/>
              <a:buAutoNum type="arabicPeriod"/>
            </a:pPr>
            <a:r>
              <a:rPr lang="en">
                <a:solidFill>
                  <a:schemeClr val="dk1"/>
                </a:solidFill>
              </a:rPr>
              <a:t>Data processor failure (</a:t>
            </a:r>
            <a:r>
              <a:rPr lang="en">
                <a:solidFill>
                  <a:srgbClr val="FFD966"/>
                </a:solidFill>
              </a:rPr>
              <a:t>10</a:t>
            </a:r>
            <a:r>
              <a:rPr lang="en">
                <a:solidFill>
                  <a:schemeClr val="dk1"/>
                </a:solidFill>
              </a:rPr>
              <a:t>)</a:t>
            </a:r>
            <a:endParaRPr>
              <a:solidFill>
                <a:schemeClr val="dk1"/>
              </a:solidFill>
            </a:endParaRPr>
          </a:p>
          <a:p>
            <a:pPr marL="457200" lvl="0" indent="-342900" algn="l" rtl="0">
              <a:lnSpc>
                <a:spcPct val="200000"/>
              </a:lnSpc>
              <a:spcBef>
                <a:spcPts val="0"/>
              </a:spcBef>
              <a:spcAft>
                <a:spcPts val="0"/>
              </a:spcAft>
              <a:buClr>
                <a:schemeClr val="dk1"/>
              </a:buClr>
              <a:buSzPts val="1800"/>
              <a:buAutoNum type="arabicPeriod"/>
            </a:pPr>
            <a:r>
              <a:rPr lang="en">
                <a:solidFill>
                  <a:schemeClr val="dk1"/>
                </a:solidFill>
              </a:rPr>
              <a:t>Power over 1W (</a:t>
            </a:r>
            <a:r>
              <a:rPr lang="en">
                <a:solidFill>
                  <a:srgbClr val="93C47D"/>
                </a:solidFill>
              </a:rPr>
              <a:t>4</a:t>
            </a:r>
            <a:r>
              <a:rPr lang="en">
                <a:solidFill>
                  <a:schemeClr val="dk1"/>
                </a:solidFill>
              </a:rPr>
              <a:t>)</a:t>
            </a:r>
            <a:endParaRPr>
              <a:solidFill>
                <a:schemeClr val="dk1"/>
              </a:solidFill>
            </a:endParaRPr>
          </a:p>
          <a:p>
            <a:pPr marL="457200" lvl="0" indent="-342900" algn="l" rtl="0">
              <a:lnSpc>
                <a:spcPct val="200000"/>
              </a:lnSpc>
              <a:spcBef>
                <a:spcPts val="0"/>
              </a:spcBef>
              <a:spcAft>
                <a:spcPts val="0"/>
              </a:spcAft>
              <a:buClr>
                <a:schemeClr val="dk1"/>
              </a:buClr>
              <a:buSzPts val="1800"/>
              <a:buAutoNum type="arabicPeriod"/>
            </a:pPr>
            <a:r>
              <a:rPr lang="en">
                <a:solidFill>
                  <a:schemeClr val="dk1"/>
                </a:solidFill>
              </a:rPr>
              <a:t>Cost over budget (</a:t>
            </a:r>
            <a:r>
              <a:rPr lang="en">
                <a:solidFill>
                  <a:srgbClr val="FFD566"/>
                </a:solidFill>
              </a:rPr>
              <a:t>10</a:t>
            </a:r>
            <a:r>
              <a:rPr lang="en">
                <a:solidFill>
                  <a:schemeClr val="dk1"/>
                </a:solidFill>
              </a:rPr>
              <a:t>)</a:t>
            </a:r>
            <a:endParaRPr>
              <a:solidFill>
                <a:schemeClr val="dk1"/>
              </a:solidFill>
            </a:endParaRPr>
          </a:p>
          <a:p>
            <a:pPr marL="457200" lvl="0" indent="-342900" algn="l" rtl="0">
              <a:lnSpc>
                <a:spcPct val="200000"/>
              </a:lnSpc>
              <a:spcBef>
                <a:spcPts val="0"/>
              </a:spcBef>
              <a:spcAft>
                <a:spcPts val="0"/>
              </a:spcAft>
              <a:buClr>
                <a:schemeClr val="dk1"/>
              </a:buClr>
              <a:buSzPts val="1800"/>
              <a:buAutoNum type="arabicPeriod"/>
            </a:pPr>
            <a:r>
              <a:rPr lang="en">
                <a:solidFill>
                  <a:schemeClr val="dk1"/>
                </a:solidFill>
              </a:rPr>
              <a:t>Can’t survive vacuum (</a:t>
            </a:r>
            <a:r>
              <a:rPr lang="en">
                <a:solidFill>
                  <a:srgbClr val="93C47D"/>
                </a:solidFill>
              </a:rPr>
              <a:t>6</a:t>
            </a:r>
            <a:r>
              <a:rPr lang="en">
                <a:solidFill>
                  <a:schemeClr val="dk1"/>
                </a:solidFill>
              </a:rPr>
              <a:t>)</a:t>
            </a:r>
            <a:endParaRPr>
              <a:solidFill>
                <a:schemeClr val="dk1"/>
              </a:solidFill>
            </a:endParaRPr>
          </a:p>
        </p:txBody>
      </p:sp>
      <p:sp>
        <p:nvSpPr>
          <p:cNvPr id="252" name="Google Shape;252;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a:p>
        </p:txBody>
      </p:sp>
      <p:graphicFrame>
        <p:nvGraphicFramePr>
          <p:cNvPr id="253" name="Google Shape;253;p42"/>
          <p:cNvGraphicFramePr/>
          <p:nvPr/>
        </p:nvGraphicFramePr>
        <p:xfrm>
          <a:off x="4017375" y="297125"/>
          <a:ext cx="4906600" cy="4549240"/>
        </p:xfrm>
        <a:graphic>
          <a:graphicData uri="http://schemas.openxmlformats.org/drawingml/2006/table">
            <a:tbl>
              <a:tblPr>
                <a:noFill/>
                <a:tableStyleId>{F39822F3-76E1-4754-8682-BAD729E4DBC2}</a:tableStyleId>
              </a:tblPr>
              <a:tblGrid>
                <a:gridCol w="1138800">
                  <a:extLst>
                    <a:ext uri="{9D8B030D-6E8A-4147-A177-3AD203B41FA5}">
                      <a16:colId xmlns:a16="http://schemas.microsoft.com/office/drawing/2014/main" val="20000"/>
                    </a:ext>
                  </a:extLst>
                </a:gridCol>
                <a:gridCol w="717650">
                  <a:extLst>
                    <a:ext uri="{9D8B030D-6E8A-4147-A177-3AD203B41FA5}">
                      <a16:colId xmlns:a16="http://schemas.microsoft.com/office/drawing/2014/main" val="20001"/>
                    </a:ext>
                  </a:extLst>
                </a:gridCol>
                <a:gridCol w="754950">
                  <a:extLst>
                    <a:ext uri="{9D8B030D-6E8A-4147-A177-3AD203B41FA5}">
                      <a16:colId xmlns:a16="http://schemas.microsoft.com/office/drawing/2014/main" val="20002"/>
                    </a:ext>
                  </a:extLst>
                </a:gridCol>
                <a:gridCol w="798425">
                  <a:extLst>
                    <a:ext uri="{9D8B030D-6E8A-4147-A177-3AD203B41FA5}">
                      <a16:colId xmlns:a16="http://schemas.microsoft.com/office/drawing/2014/main" val="20003"/>
                    </a:ext>
                  </a:extLst>
                </a:gridCol>
                <a:gridCol w="734875">
                  <a:extLst>
                    <a:ext uri="{9D8B030D-6E8A-4147-A177-3AD203B41FA5}">
                      <a16:colId xmlns:a16="http://schemas.microsoft.com/office/drawing/2014/main" val="20004"/>
                    </a:ext>
                  </a:extLst>
                </a:gridCol>
                <a:gridCol w="761900">
                  <a:extLst>
                    <a:ext uri="{9D8B030D-6E8A-4147-A177-3AD203B41FA5}">
                      <a16:colId xmlns:a16="http://schemas.microsoft.com/office/drawing/2014/main" val="20005"/>
                    </a:ext>
                  </a:extLst>
                </a:gridCol>
              </a:tblGrid>
              <a:tr h="609575">
                <a:tc gridSpan="6">
                  <a:txBody>
                    <a:bodyPr/>
                    <a:lstStyle/>
                    <a:p>
                      <a:pPr marL="0" lvl="0" indent="0" algn="ctr" rtl="0">
                        <a:spcBef>
                          <a:spcPts val="0"/>
                        </a:spcBef>
                        <a:spcAft>
                          <a:spcPts val="0"/>
                        </a:spcAft>
                        <a:buNone/>
                      </a:pPr>
                      <a:r>
                        <a:rPr lang="en">
                          <a:solidFill>
                            <a:schemeClr val="dk1"/>
                          </a:solidFill>
                        </a:rPr>
                        <a:t>      </a:t>
                      </a:r>
                      <a:endParaRPr>
                        <a:solidFill>
                          <a:schemeClr val="dk1"/>
                        </a:solidFill>
                      </a:endParaRPr>
                    </a:p>
                    <a:p>
                      <a:pPr marL="0" lvl="0" indent="0" algn="ctr" rtl="0">
                        <a:spcBef>
                          <a:spcPts val="0"/>
                        </a:spcBef>
                        <a:spcAft>
                          <a:spcPts val="0"/>
                        </a:spcAft>
                        <a:buNone/>
                      </a:pPr>
                      <a:r>
                        <a:rPr lang="en">
                          <a:solidFill>
                            <a:schemeClr val="dk1"/>
                          </a:solidFill>
                        </a:rPr>
                        <a:t>              Risk Matrix</a:t>
                      </a:r>
                      <a:endParaRPr>
                        <a:solidFill>
                          <a:schemeClr val="dk1"/>
                        </a:solidFill>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69300">
                <a:tc>
                  <a:txBody>
                    <a:bodyPr/>
                    <a:lstStyle/>
                    <a:p>
                      <a:pPr marL="0" lvl="0" indent="0" algn="ctr" rtl="0">
                        <a:spcBef>
                          <a:spcPts val="0"/>
                        </a:spcBef>
                        <a:spcAft>
                          <a:spcPts val="0"/>
                        </a:spcAft>
                        <a:buNone/>
                      </a:pPr>
                      <a:r>
                        <a:rPr lang="en">
                          <a:solidFill>
                            <a:schemeClr val="dk1"/>
                          </a:solidFill>
                        </a:rPr>
                        <a:t>Very Likely (5)</a:t>
                      </a:r>
                      <a:endParaRPr>
                        <a:solidFill>
                          <a:schemeClr val="dk1"/>
                        </a:solidFill>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None/>
                      </a:pPr>
                      <a:endParaRPr>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None/>
                      </a:pPr>
                      <a:endParaRPr>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extLst>
                  <a:ext uri="{0D108BD9-81ED-4DB2-BD59-A6C34878D82A}">
                    <a16:rowId xmlns:a16="http://schemas.microsoft.com/office/drawing/2014/main" val="10001"/>
                  </a:ext>
                </a:extLst>
              </a:tr>
              <a:tr h="586800">
                <a:tc>
                  <a:txBody>
                    <a:bodyPr/>
                    <a:lstStyle/>
                    <a:p>
                      <a:pPr marL="0" lvl="0" indent="0" algn="ctr" rtl="0">
                        <a:spcBef>
                          <a:spcPts val="0"/>
                        </a:spcBef>
                        <a:spcAft>
                          <a:spcPts val="0"/>
                        </a:spcAft>
                        <a:buNone/>
                      </a:pPr>
                      <a:r>
                        <a:rPr lang="en">
                          <a:solidFill>
                            <a:schemeClr val="dk1"/>
                          </a:solidFill>
                        </a:rPr>
                        <a:t>Likely</a:t>
                      </a:r>
                      <a:endParaRPr>
                        <a:solidFill>
                          <a:schemeClr val="dk1"/>
                        </a:solidFill>
                      </a:endParaRPr>
                    </a:p>
                    <a:p>
                      <a:pPr marL="0" lvl="0" indent="0" algn="ctr" rtl="0">
                        <a:spcBef>
                          <a:spcPts val="0"/>
                        </a:spcBef>
                        <a:spcAft>
                          <a:spcPts val="0"/>
                        </a:spcAft>
                        <a:buNone/>
                      </a:pP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a:solidFill>
                          <a:schemeClr val="lt1"/>
                        </a:solidFill>
                      </a:endParaRPr>
                    </a:p>
                    <a:p>
                      <a:pPr marL="0" lvl="0" indent="0" algn="ctr" rtl="0">
                        <a:spcBef>
                          <a:spcPts val="0"/>
                        </a:spcBef>
                        <a:spcAft>
                          <a:spcPts val="0"/>
                        </a:spcAft>
                        <a:buNone/>
                      </a:pPr>
                      <a:endParaRPr>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None/>
                      </a:pPr>
                      <a:endParaRPr>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extLst>
                  <a:ext uri="{0D108BD9-81ED-4DB2-BD59-A6C34878D82A}">
                    <a16:rowId xmlns:a16="http://schemas.microsoft.com/office/drawing/2014/main" val="10002"/>
                  </a:ext>
                </a:extLst>
              </a:tr>
              <a:tr h="618725">
                <a:tc>
                  <a:txBody>
                    <a:bodyPr/>
                    <a:lstStyle/>
                    <a:p>
                      <a:pPr marL="0" lvl="0" indent="0" algn="ctr" rtl="0">
                        <a:spcBef>
                          <a:spcPts val="0"/>
                        </a:spcBef>
                        <a:spcAft>
                          <a:spcPts val="0"/>
                        </a:spcAft>
                        <a:buNone/>
                      </a:pPr>
                      <a:r>
                        <a:rPr lang="en">
                          <a:solidFill>
                            <a:schemeClr val="dk1"/>
                          </a:solidFill>
                        </a:rPr>
                        <a:t>Possible</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500">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500">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sz="1500">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r>
                        <a:rPr lang="en" sz="1500">
                          <a:solidFill>
                            <a:schemeClr val="lt1"/>
                          </a:solidFill>
                        </a:rPr>
                        <a:t>1</a:t>
                      </a:r>
                      <a:endParaRPr sz="1500">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extLst>
                  <a:ext uri="{0D108BD9-81ED-4DB2-BD59-A6C34878D82A}">
                    <a16:rowId xmlns:a16="http://schemas.microsoft.com/office/drawing/2014/main" val="10003"/>
                  </a:ext>
                </a:extLst>
              </a:tr>
              <a:tr h="513450">
                <a:tc>
                  <a:txBody>
                    <a:bodyPr/>
                    <a:lstStyle/>
                    <a:p>
                      <a:pPr marL="0" lvl="0" indent="0" algn="ctr" rtl="0">
                        <a:spcBef>
                          <a:spcPts val="0"/>
                        </a:spcBef>
                        <a:spcAft>
                          <a:spcPts val="0"/>
                        </a:spcAft>
                        <a:buNone/>
                      </a:pPr>
                      <a:r>
                        <a:rPr lang="en">
                          <a:solidFill>
                            <a:schemeClr val="dk1"/>
                          </a:solidFill>
                        </a:rPr>
                        <a:t>Unlikely</a:t>
                      </a:r>
                      <a:endParaRPr>
                        <a:solidFill>
                          <a:schemeClr val="dk1"/>
                        </a:solidFill>
                      </a:endParaRPr>
                    </a:p>
                    <a:p>
                      <a:pPr marL="0" lvl="0" indent="0" algn="ctr" rtl="0">
                        <a:spcBef>
                          <a:spcPts val="0"/>
                        </a:spcBef>
                        <a:spcAft>
                          <a:spcPts val="0"/>
                        </a:spcAft>
                        <a:buNone/>
                      </a:pP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r>
                        <a:rPr lang="en" sz="1500">
                          <a:solidFill>
                            <a:schemeClr val="lt1"/>
                          </a:solidFill>
                        </a:rPr>
                        <a:t>3</a:t>
                      </a:r>
                      <a:endParaRPr sz="1500">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r>
                        <a:rPr lang="en" sz="1500">
                          <a:solidFill>
                            <a:schemeClr val="lt1"/>
                          </a:solidFill>
                        </a:rPr>
                        <a:t>5</a:t>
                      </a:r>
                      <a:endParaRPr sz="1500">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500">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r>
                        <a:rPr lang="en" sz="1500">
                          <a:solidFill>
                            <a:schemeClr val="lt1"/>
                          </a:solidFill>
                        </a:rPr>
                        <a:t>2 &amp; 4</a:t>
                      </a:r>
                      <a:endParaRPr sz="1500">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extLst>
                  <a:ext uri="{0D108BD9-81ED-4DB2-BD59-A6C34878D82A}">
                    <a16:rowId xmlns:a16="http://schemas.microsoft.com/office/drawing/2014/main" val="10004"/>
                  </a:ext>
                </a:extLst>
              </a:tr>
              <a:tr h="536225">
                <a:tc>
                  <a:txBody>
                    <a:bodyPr/>
                    <a:lstStyle/>
                    <a:p>
                      <a:pPr marL="0" lvl="0" indent="0" algn="ctr" rtl="0">
                        <a:spcBef>
                          <a:spcPts val="0"/>
                        </a:spcBef>
                        <a:spcAft>
                          <a:spcPts val="0"/>
                        </a:spcAft>
                        <a:buNone/>
                      </a:pPr>
                      <a:r>
                        <a:rPr lang="en">
                          <a:solidFill>
                            <a:schemeClr val="dk1"/>
                          </a:solidFill>
                        </a:rPr>
                        <a:t>Very Unlikely (1)</a:t>
                      </a:r>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extLst>
                  <a:ext uri="{0D108BD9-81ED-4DB2-BD59-A6C34878D82A}">
                    <a16:rowId xmlns:a16="http://schemas.microsoft.com/office/drawing/2014/main" val="10005"/>
                  </a:ext>
                </a:extLst>
              </a:tr>
              <a:tr h="623475">
                <a:tc>
                  <a:txBody>
                    <a:bodyPr/>
                    <a:lstStyle/>
                    <a:p>
                      <a:pPr marL="0" lvl="0" indent="0" algn="ctr" rtl="0">
                        <a:spcBef>
                          <a:spcPts val="0"/>
                        </a:spcBef>
                        <a:spcAft>
                          <a:spcPts val="0"/>
                        </a:spcAft>
                        <a:buNone/>
                      </a:pPr>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rPr>
                        <a:t>Insign. (1)</a:t>
                      </a:r>
                      <a:endParaRPr>
                        <a:solidFill>
                          <a:schemeClr val="dk1"/>
                        </a:solidFill>
                      </a:endParaRPr>
                    </a:p>
                    <a:p>
                      <a:pPr marL="0" lvl="0" indent="0" algn="ctr" rtl="0">
                        <a:spcBef>
                          <a:spcPts val="0"/>
                        </a:spcBef>
                        <a:spcAft>
                          <a:spcPts val="0"/>
                        </a:spcAft>
                        <a:buNone/>
                      </a:pPr>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rPr>
                        <a:t>Minor</a:t>
                      </a:r>
                      <a:endParaRPr>
                        <a:solidFill>
                          <a:schemeClr val="dk1"/>
                        </a:solidFill>
                      </a:endParaRPr>
                    </a:p>
                    <a:p>
                      <a:pPr marL="0" lvl="0" indent="0" algn="ctr" rtl="0">
                        <a:spcBef>
                          <a:spcPts val="0"/>
                        </a:spcBef>
                        <a:spcAft>
                          <a:spcPts val="0"/>
                        </a:spcAft>
                        <a:buNone/>
                      </a:pPr>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rPr>
                        <a:t>Mod.</a:t>
                      </a:r>
                      <a:endParaRPr>
                        <a:solidFill>
                          <a:schemeClr val="dk1"/>
                        </a:solidFill>
                      </a:endParaRPr>
                    </a:p>
                    <a:p>
                      <a:pPr marL="0" lvl="0" indent="0" algn="ctr" rtl="0">
                        <a:spcBef>
                          <a:spcPts val="0"/>
                        </a:spcBef>
                        <a:spcAft>
                          <a:spcPts val="0"/>
                        </a:spcAft>
                        <a:buNone/>
                      </a:pPr>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rPr>
                        <a:t>Major</a:t>
                      </a:r>
                      <a:endParaRPr>
                        <a:solidFill>
                          <a:schemeClr val="dk1"/>
                        </a:solidFill>
                      </a:endParaRPr>
                    </a:p>
                    <a:p>
                      <a:pPr marL="0" lvl="0" indent="0" algn="ctr" rtl="0">
                        <a:spcBef>
                          <a:spcPts val="0"/>
                        </a:spcBef>
                        <a:spcAft>
                          <a:spcPts val="0"/>
                        </a:spcAft>
                        <a:buNone/>
                      </a:pPr>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rPr>
                        <a:t>Severe (5)</a:t>
                      </a:r>
                      <a:endParaRPr>
                        <a:solidFill>
                          <a:schemeClr val="dk1"/>
                        </a:solidFill>
                      </a:endParaRPr>
                    </a:p>
                    <a:p>
                      <a:pPr marL="0" lvl="0" indent="0" algn="ctr" rtl="0">
                        <a:spcBef>
                          <a:spcPts val="0"/>
                        </a:spcBef>
                        <a:spcAft>
                          <a:spcPts val="0"/>
                        </a:spcAft>
                        <a:buNone/>
                      </a:pPr>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254" name="Google Shape;254;p42"/>
          <p:cNvSpPr txBox="1"/>
          <p:nvPr/>
        </p:nvSpPr>
        <p:spPr>
          <a:xfrm>
            <a:off x="3726375" y="1469950"/>
            <a:ext cx="436200" cy="234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L</a:t>
            </a:r>
            <a:endParaRPr>
              <a:solidFill>
                <a:schemeClr val="dk1"/>
              </a:solidFill>
            </a:endParaRPr>
          </a:p>
          <a:p>
            <a:pPr marL="0" lvl="0" indent="0" algn="l" rtl="0">
              <a:spcBef>
                <a:spcPts val="0"/>
              </a:spcBef>
              <a:spcAft>
                <a:spcPts val="0"/>
              </a:spcAft>
              <a:buNone/>
            </a:pPr>
            <a:r>
              <a:rPr lang="en">
                <a:solidFill>
                  <a:schemeClr val="dk1"/>
                </a:solidFill>
              </a:rPr>
              <a:t>i</a:t>
            </a:r>
            <a:endParaRPr>
              <a:solidFill>
                <a:schemeClr val="dk1"/>
              </a:solidFill>
            </a:endParaRPr>
          </a:p>
          <a:p>
            <a:pPr marL="0" lvl="0" indent="0" algn="l" rtl="0">
              <a:spcBef>
                <a:spcPts val="0"/>
              </a:spcBef>
              <a:spcAft>
                <a:spcPts val="0"/>
              </a:spcAft>
              <a:buNone/>
            </a:pPr>
            <a:r>
              <a:rPr lang="en">
                <a:solidFill>
                  <a:schemeClr val="dk1"/>
                </a:solidFill>
              </a:rPr>
              <a:t>k</a:t>
            </a:r>
            <a:endParaRPr>
              <a:solidFill>
                <a:schemeClr val="dk1"/>
              </a:solidFill>
            </a:endParaRPr>
          </a:p>
          <a:p>
            <a:pPr marL="0" lvl="0" indent="0" algn="l" rtl="0">
              <a:spcBef>
                <a:spcPts val="0"/>
              </a:spcBef>
              <a:spcAft>
                <a:spcPts val="0"/>
              </a:spcAft>
              <a:buNone/>
            </a:pPr>
            <a:r>
              <a:rPr lang="en">
                <a:solidFill>
                  <a:schemeClr val="dk1"/>
                </a:solidFill>
              </a:rPr>
              <a:t>e</a:t>
            </a:r>
            <a:endParaRPr>
              <a:solidFill>
                <a:schemeClr val="dk1"/>
              </a:solidFill>
            </a:endParaRPr>
          </a:p>
          <a:p>
            <a:pPr marL="0" lvl="0" indent="0" algn="l" rtl="0">
              <a:spcBef>
                <a:spcPts val="0"/>
              </a:spcBef>
              <a:spcAft>
                <a:spcPts val="0"/>
              </a:spcAft>
              <a:buNone/>
            </a:pPr>
            <a:r>
              <a:rPr lang="en">
                <a:solidFill>
                  <a:schemeClr val="dk1"/>
                </a:solidFill>
              </a:rPr>
              <a:t>l</a:t>
            </a:r>
            <a:endParaRPr>
              <a:solidFill>
                <a:schemeClr val="dk1"/>
              </a:solidFill>
            </a:endParaRPr>
          </a:p>
          <a:p>
            <a:pPr marL="0" lvl="0" indent="0" algn="l" rtl="0">
              <a:spcBef>
                <a:spcPts val="0"/>
              </a:spcBef>
              <a:spcAft>
                <a:spcPts val="0"/>
              </a:spcAft>
              <a:buNone/>
            </a:pPr>
            <a:r>
              <a:rPr lang="en">
                <a:solidFill>
                  <a:schemeClr val="dk1"/>
                </a:solidFill>
              </a:rPr>
              <a:t>i</a:t>
            </a:r>
            <a:endParaRPr>
              <a:solidFill>
                <a:schemeClr val="dk1"/>
              </a:solidFill>
            </a:endParaRPr>
          </a:p>
          <a:p>
            <a:pPr marL="0" lvl="0" indent="0" algn="l" rtl="0">
              <a:spcBef>
                <a:spcPts val="0"/>
              </a:spcBef>
              <a:spcAft>
                <a:spcPts val="0"/>
              </a:spcAft>
              <a:buNone/>
            </a:pPr>
            <a:r>
              <a:rPr lang="en">
                <a:solidFill>
                  <a:schemeClr val="dk1"/>
                </a:solidFill>
              </a:rPr>
              <a:t>h</a:t>
            </a:r>
            <a:endParaRPr>
              <a:solidFill>
                <a:schemeClr val="dk1"/>
              </a:solidFill>
            </a:endParaRPr>
          </a:p>
          <a:p>
            <a:pPr marL="0" lvl="0" indent="0" algn="l" rtl="0">
              <a:spcBef>
                <a:spcPts val="0"/>
              </a:spcBef>
              <a:spcAft>
                <a:spcPts val="0"/>
              </a:spcAft>
              <a:buNone/>
            </a:pPr>
            <a:r>
              <a:rPr lang="en">
                <a:solidFill>
                  <a:schemeClr val="dk1"/>
                </a:solidFill>
              </a:rPr>
              <a:t>o</a:t>
            </a:r>
            <a:endParaRPr>
              <a:solidFill>
                <a:schemeClr val="dk1"/>
              </a:solidFill>
            </a:endParaRPr>
          </a:p>
          <a:p>
            <a:pPr marL="0" lvl="0" indent="0" algn="l" rtl="0">
              <a:spcBef>
                <a:spcPts val="0"/>
              </a:spcBef>
              <a:spcAft>
                <a:spcPts val="0"/>
              </a:spcAft>
              <a:buNone/>
            </a:pPr>
            <a:r>
              <a:rPr lang="en">
                <a:solidFill>
                  <a:schemeClr val="dk1"/>
                </a:solidFill>
              </a:rPr>
              <a:t>o</a:t>
            </a:r>
            <a:endParaRPr>
              <a:solidFill>
                <a:schemeClr val="dk1"/>
              </a:solidFill>
            </a:endParaRPr>
          </a:p>
          <a:p>
            <a:pPr marL="0" lvl="0" indent="0" algn="l" rtl="0">
              <a:spcBef>
                <a:spcPts val="0"/>
              </a:spcBef>
              <a:spcAft>
                <a:spcPts val="0"/>
              </a:spcAft>
              <a:buNone/>
            </a:pPr>
            <a:r>
              <a:rPr lang="en">
                <a:solidFill>
                  <a:schemeClr val="dk1"/>
                </a:solidFill>
              </a:rPr>
              <a:t>d</a:t>
            </a:r>
            <a:endParaRPr>
              <a:solidFill>
                <a:schemeClr val="dk1"/>
              </a:solidFill>
            </a:endParaRPr>
          </a:p>
          <a:p>
            <a:pPr marL="0" lvl="0" indent="0" algn="l" rtl="0">
              <a:spcBef>
                <a:spcPts val="0"/>
              </a:spcBef>
              <a:spcAft>
                <a:spcPts val="0"/>
              </a:spcAft>
              <a:buNone/>
            </a:pPr>
            <a:endParaRPr>
              <a:solidFill>
                <a:schemeClr val="dk1"/>
              </a:solidFill>
            </a:endParaRPr>
          </a:p>
        </p:txBody>
      </p:sp>
      <p:sp>
        <p:nvSpPr>
          <p:cNvPr id="255" name="Google Shape;255;p42"/>
          <p:cNvSpPr txBox="1"/>
          <p:nvPr/>
        </p:nvSpPr>
        <p:spPr>
          <a:xfrm>
            <a:off x="6362900" y="4452775"/>
            <a:ext cx="13662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Consequence</a:t>
            </a:r>
            <a:endParaRPr sz="1500">
              <a:solidFill>
                <a:schemeClr val="dk1"/>
              </a:solidFill>
            </a:endParaRPr>
          </a:p>
        </p:txBody>
      </p:sp>
      <p:sp>
        <p:nvSpPr>
          <p:cNvPr id="256" name="Google Shape;256;p42"/>
          <p:cNvSpPr txBox="1"/>
          <p:nvPr/>
        </p:nvSpPr>
        <p:spPr>
          <a:xfrm>
            <a:off x="536175" y="4263025"/>
            <a:ext cx="2839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Risk = Likelihood * Consequence</a:t>
            </a:r>
            <a:endParaRPr>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3"/>
          <p:cNvSpPr txBox="1">
            <a:spLocks noGrp="1"/>
          </p:cNvSpPr>
          <p:nvPr>
            <p:ph type="title"/>
          </p:nvPr>
        </p:nvSpPr>
        <p:spPr>
          <a:xfrm>
            <a:off x="311700" y="3004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Risk Mitigation Assessment</a:t>
            </a:r>
            <a:endParaRPr/>
          </a:p>
        </p:txBody>
      </p:sp>
      <p:sp>
        <p:nvSpPr>
          <p:cNvPr id="262" name="Google Shape;262;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19</a:t>
            </a:fld>
            <a:endParaRPr/>
          </a:p>
        </p:txBody>
      </p:sp>
      <p:graphicFrame>
        <p:nvGraphicFramePr>
          <p:cNvPr id="263" name="Google Shape;263;p43"/>
          <p:cNvGraphicFramePr/>
          <p:nvPr/>
        </p:nvGraphicFramePr>
        <p:xfrm>
          <a:off x="952500" y="1299675"/>
          <a:ext cx="7239000" cy="3103125"/>
        </p:xfrm>
        <a:graphic>
          <a:graphicData uri="http://schemas.openxmlformats.org/drawingml/2006/table">
            <a:tbl>
              <a:tblPr>
                <a:noFill/>
                <a:tableStyleId>{F39822F3-76E1-4754-8682-BAD729E4DBC2}</a:tableStyleId>
              </a:tblPr>
              <a:tblGrid>
                <a:gridCol w="3123025">
                  <a:extLst>
                    <a:ext uri="{9D8B030D-6E8A-4147-A177-3AD203B41FA5}">
                      <a16:colId xmlns:a16="http://schemas.microsoft.com/office/drawing/2014/main" val="20000"/>
                    </a:ext>
                  </a:extLst>
                </a:gridCol>
                <a:gridCol w="4115975">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 sz="1600" b="1">
                          <a:solidFill>
                            <a:schemeClr val="dk1"/>
                          </a:solidFill>
                        </a:rPr>
                        <a:t>Risk</a:t>
                      </a:r>
                      <a:endParaRPr sz="1600" b="1">
                        <a:solidFill>
                          <a:schemeClr val="dk1"/>
                        </a:solidFill>
                      </a:endParaRPr>
                    </a:p>
                  </a:txBody>
                  <a:tcPr marL="91425" marR="91425" marT="91425" marB="91425">
                    <a:solidFill>
                      <a:schemeClr val="lt1"/>
                    </a:solidFill>
                  </a:tcPr>
                </a:tc>
                <a:tc>
                  <a:txBody>
                    <a:bodyPr/>
                    <a:lstStyle/>
                    <a:p>
                      <a:pPr marL="0" lvl="0" indent="0" algn="ctr" rtl="0">
                        <a:spcBef>
                          <a:spcPts val="0"/>
                        </a:spcBef>
                        <a:spcAft>
                          <a:spcPts val="0"/>
                        </a:spcAft>
                        <a:buNone/>
                      </a:pPr>
                      <a:r>
                        <a:rPr lang="en" sz="1600" b="1">
                          <a:solidFill>
                            <a:schemeClr val="dk1"/>
                          </a:solidFill>
                        </a:rPr>
                        <a:t>Mitigation Method</a:t>
                      </a:r>
                      <a:endParaRPr sz="1600" b="1">
                        <a:solidFill>
                          <a:schemeClr val="dk1"/>
                        </a:solidFill>
                      </a:endParaRPr>
                    </a:p>
                  </a:txBody>
                  <a:tcPr marL="91425" marR="91425" marT="91425" marB="91425">
                    <a:solidFill>
                      <a:schemeClr val="lt1"/>
                    </a:solidFill>
                  </a:tcPr>
                </a:tc>
                <a:extLst>
                  <a:ext uri="{0D108BD9-81ED-4DB2-BD59-A6C34878D82A}">
                    <a16:rowId xmlns:a16="http://schemas.microsoft.com/office/drawing/2014/main" val="10000"/>
                  </a:ext>
                </a:extLst>
              </a:tr>
              <a:tr h="381000">
                <a:tc>
                  <a:txBody>
                    <a:bodyPr/>
                    <a:lstStyle/>
                    <a:p>
                      <a:pPr marL="0" lvl="0" indent="0" algn="l" rtl="0">
                        <a:lnSpc>
                          <a:spcPct val="200000"/>
                        </a:lnSpc>
                        <a:spcBef>
                          <a:spcPts val="0"/>
                        </a:spcBef>
                        <a:spcAft>
                          <a:spcPts val="1200"/>
                        </a:spcAft>
                        <a:buNone/>
                      </a:pPr>
                      <a:r>
                        <a:rPr lang="en" sz="1800">
                          <a:solidFill>
                            <a:schemeClr val="dk1"/>
                          </a:solidFill>
                        </a:rPr>
                        <a:t>Sensitivity of sensor (</a:t>
                      </a:r>
                      <a:r>
                        <a:rPr lang="en" sz="1800">
                          <a:solidFill>
                            <a:srgbClr val="E06666"/>
                          </a:solidFill>
                        </a:rPr>
                        <a:t>15</a:t>
                      </a:r>
                      <a:r>
                        <a:rPr lang="en" sz="1800">
                          <a:solidFill>
                            <a:schemeClr val="dk1"/>
                          </a:solidFill>
                        </a:rPr>
                        <a:t>)</a:t>
                      </a:r>
                      <a:endParaRPr/>
                    </a:p>
                  </a:txBody>
                  <a:tcPr marL="91425" marR="91425" marT="91425" marB="91425"/>
                </a:tc>
                <a:tc>
                  <a:txBody>
                    <a:bodyPr/>
                    <a:lstStyle/>
                    <a:p>
                      <a:pPr marL="457200" lvl="0" indent="-342900" algn="l" rtl="0">
                        <a:lnSpc>
                          <a:spcPct val="115000"/>
                        </a:lnSpc>
                        <a:spcBef>
                          <a:spcPts val="0"/>
                        </a:spcBef>
                        <a:spcAft>
                          <a:spcPts val="0"/>
                        </a:spcAft>
                        <a:buClr>
                          <a:schemeClr val="dk1"/>
                        </a:buClr>
                        <a:buSzPts val="1800"/>
                        <a:buChar char="●"/>
                      </a:pPr>
                      <a:r>
                        <a:rPr lang="en" sz="1800">
                          <a:solidFill>
                            <a:schemeClr val="dk1"/>
                          </a:solidFill>
                        </a:rPr>
                        <a:t>Preliminary sensor testing</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Tabletop impact testing</a:t>
                      </a:r>
                      <a:endParaRPr sz="1800">
                        <a:solidFill>
                          <a:schemeClr val="dk1"/>
                        </a:solidFill>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lnSpc>
                          <a:spcPct val="200000"/>
                        </a:lnSpc>
                        <a:spcBef>
                          <a:spcPts val="0"/>
                        </a:spcBef>
                        <a:spcAft>
                          <a:spcPts val="1200"/>
                        </a:spcAft>
                        <a:buNone/>
                      </a:pPr>
                      <a:r>
                        <a:rPr lang="en" sz="1800">
                          <a:solidFill>
                            <a:schemeClr val="dk1"/>
                          </a:solidFill>
                        </a:rPr>
                        <a:t>Data processor failure (</a:t>
                      </a:r>
                      <a:r>
                        <a:rPr lang="en" sz="1800">
                          <a:solidFill>
                            <a:srgbClr val="FFD966"/>
                          </a:solidFill>
                        </a:rPr>
                        <a:t>10</a:t>
                      </a:r>
                      <a:r>
                        <a:rPr lang="en" sz="1800">
                          <a:solidFill>
                            <a:schemeClr val="dk1"/>
                          </a:solidFill>
                        </a:rPr>
                        <a:t>)</a:t>
                      </a:r>
                      <a:endParaRPr/>
                    </a:p>
                  </a:txBody>
                  <a:tcPr marL="91425" marR="91425" marT="91425" marB="91425"/>
                </a:tc>
                <a:tc>
                  <a:txBody>
                    <a:bodyPr/>
                    <a:lstStyle/>
                    <a:p>
                      <a:pPr marL="457200" lvl="0" indent="-342900" algn="l" rtl="0">
                        <a:lnSpc>
                          <a:spcPct val="115000"/>
                        </a:lnSpc>
                        <a:spcBef>
                          <a:spcPts val="0"/>
                        </a:spcBef>
                        <a:spcAft>
                          <a:spcPts val="0"/>
                        </a:spcAft>
                        <a:buClr>
                          <a:schemeClr val="dk1"/>
                        </a:buClr>
                        <a:buSzPts val="1800"/>
                        <a:buChar char="●"/>
                      </a:pPr>
                      <a:r>
                        <a:rPr lang="en" sz="1800">
                          <a:solidFill>
                            <a:schemeClr val="dk1"/>
                          </a:solidFill>
                        </a:rPr>
                        <a:t>Software output tests</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Noise testing inside and outside vacuum chamber</a:t>
                      </a:r>
                      <a:endParaRPr sz="1800">
                        <a:solidFill>
                          <a:schemeClr val="dk1"/>
                        </a:solidFill>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lnSpc>
                          <a:spcPct val="200000"/>
                        </a:lnSpc>
                        <a:spcBef>
                          <a:spcPts val="0"/>
                        </a:spcBef>
                        <a:spcAft>
                          <a:spcPts val="1200"/>
                        </a:spcAft>
                        <a:buNone/>
                      </a:pPr>
                      <a:r>
                        <a:rPr lang="en" sz="1800">
                          <a:solidFill>
                            <a:schemeClr val="dk1"/>
                          </a:solidFill>
                        </a:rPr>
                        <a:t>Cost over budget (</a:t>
                      </a:r>
                      <a:r>
                        <a:rPr lang="en" sz="1800">
                          <a:solidFill>
                            <a:srgbClr val="FFD966"/>
                          </a:solidFill>
                        </a:rPr>
                        <a:t>10</a:t>
                      </a:r>
                      <a:r>
                        <a:rPr lang="en" sz="1800">
                          <a:solidFill>
                            <a:schemeClr val="dk1"/>
                          </a:solidFill>
                        </a:rPr>
                        <a:t>)</a:t>
                      </a:r>
                      <a:endParaRPr/>
                    </a:p>
                  </a:txBody>
                  <a:tcPr marL="91425" marR="91425" marT="91425" marB="91425"/>
                </a:tc>
                <a:tc>
                  <a:txBody>
                    <a:bodyPr/>
                    <a:lstStyle/>
                    <a:p>
                      <a:pPr marL="457200" lvl="0" indent="-342900" algn="l" rtl="0">
                        <a:lnSpc>
                          <a:spcPct val="115000"/>
                        </a:lnSpc>
                        <a:spcBef>
                          <a:spcPts val="0"/>
                        </a:spcBef>
                        <a:spcAft>
                          <a:spcPts val="0"/>
                        </a:spcAft>
                        <a:buClr>
                          <a:schemeClr val="dk1"/>
                        </a:buClr>
                        <a:buSzPts val="1800"/>
                        <a:buChar char="●"/>
                      </a:pPr>
                      <a:r>
                        <a:rPr lang="en" sz="1800">
                          <a:solidFill>
                            <a:schemeClr val="dk1"/>
                          </a:solidFill>
                        </a:rPr>
                        <a:t>Margins built into budget</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Extra budget after margins</a:t>
                      </a:r>
                      <a:endParaRPr sz="1800">
                        <a:solidFill>
                          <a:schemeClr val="dk1"/>
                        </a:solidFill>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26"/>
          <p:cNvPicPr preferRelativeResize="0"/>
          <p:nvPr/>
        </p:nvPicPr>
        <p:blipFill>
          <a:blip r:embed="rId3">
            <a:alphaModFix/>
          </a:blip>
          <a:stretch>
            <a:fillRect/>
          </a:stretch>
        </p:blipFill>
        <p:spPr>
          <a:xfrm>
            <a:off x="0" y="0"/>
            <a:ext cx="9143997" cy="5143500"/>
          </a:xfrm>
          <a:prstGeom prst="rect">
            <a:avLst/>
          </a:prstGeom>
          <a:noFill/>
          <a:ln>
            <a:noFill/>
          </a:ln>
        </p:spPr>
      </p:pic>
      <p:sp>
        <p:nvSpPr>
          <p:cNvPr id="109" name="Google Shape;109;p2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Project Overview</a:t>
            </a:r>
            <a:endParaRPr/>
          </a:p>
        </p:txBody>
      </p:sp>
      <p:sp>
        <p:nvSpPr>
          <p:cNvPr id="110" name="Google Shape;110;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sp>
        <p:nvSpPr>
          <p:cNvPr id="111" name="Google Shape;111;p26"/>
          <p:cNvSpPr txBox="1"/>
          <p:nvPr/>
        </p:nvSpPr>
        <p:spPr>
          <a:xfrm>
            <a:off x="0" y="4835700"/>
            <a:ext cx="9144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2"/>
                </a:solidFill>
              </a:rPr>
              <a:t>Image courtesy of NASA https://solarsystem.nasa.gov/resources/17737/enceladus-plume/</a:t>
            </a:r>
            <a:endParaRPr sz="800">
              <a:solidFill>
                <a:schemeClr val="lt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44"/>
          <p:cNvPicPr preferRelativeResize="0"/>
          <p:nvPr/>
        </p:nvPicPr>
        <p:blipFill>
          <a:blip r:embed="rId3">
            <a:alphaModFix/>
          </a:blip>
          <a:stretch>
            <a:fillRect/>
          </a:stretch>
        </p:blipFill>
        <p:spPr>
          <a:xfrm>
            <a:off x="0" y="0"/>
            <a:ext cx="9143997" cy="5143500"/>
          </a:xfrm>
          <a:prstGeom prst="rect">
            <a:avLst/>
          </a:prstGeom>
          <a:noFill/>
          <a:ln>
            <a:noFill/>
          </a:ln>
        </p:spPr>
      </p:pic>
      <p:sp>
        <p:nvSpPr>
          <p:cNvPr id="269" name="Google Shape;269;p4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Satisfaction of Design Requirements</a:t>
            </a:r>
            <a:endParaRPr/>
          </a:p>
        </p:txBody>
      </p:sp>
      <p:sp>
        <p:nvSpPr>
          <p:cNvPr id="270" name="Google Shape;270;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20</a:t>
            </a:fld>
            <a:endParaRPr/>
          </a:p>
        </p:txBody>
      </p:sp>
      <p:sp>
        <p:nvSpPr>
          <p:cNvPr id="271" name="Google Shape;271;p44"/>
          <p:cNvSpPr txBox="1"/>
          <p:nvPr/>
        </p:nvSpPr>
        <p:spPr>
          <a:xfrm>
            <a:off x="0" y="4835700"/>
            <a:ext cx="9144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2"/>
                </a:solidFill>
              </a:rPr>
              <a:t>Image courtesy of NASA https://solarsystem.nasa.gov/resources/17737/enceladus-plume/</a:t>
            </a:r>
            <a:endParaRPr sz="800">
              <a:solidFill>
                <a:schemeClr val="lt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5"/>
          <p:cNvSpPr txBox="1">
            <a:spLocks noGrp="1"/>
          </p:cNvSpPr>
          <p:nvPr>
            <p:ph type="title"/>
          </p:nvPr>
        </p:nvSpPr>
        <p:spPr>
          <a:xfrm>
            <a:off x="311713" y="2357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Keyence LK-G32 CCD Laser Displacement Sensor </a:t>
            </a:r>
            <a:endParaRPr/>
          </a:p>
          <a:p>
            <a:pPr marL="0" lvl="0" indent="0" algn="l" rtl="0">
              <a:spcBef>
                <a:spcPts val="0"/>
              </a:spcBef>
              <a:spcAft>
                <a:spcPts val="0"/>
              </a:spcAft>
              <a:buNone/>
            </a:pPr>
            <a:endParaRPr/>
          </a:p>
        </p:txBody>
      </p:sp>
      <p:graphicFrame>
        <p:nvGraphicFramePr>
          <p:cNvPr id="277" name="Google Shape;277;p45"/>
          <p:cNvGraphicFramePr/>
          <p:nvPr/>
        </p:nvGraphicFramePr>
        <p:xfrm>
          <a:off x="766325" y="1156588"/>
          <a:ext cx="7611400" cy="3306930"/>
        </p:xfrm>
        <a:graphic>
          <a:graphicData uri="http://schemas.openxmlformats.org/drawingml/2006/table">
            <a:tbl>
              <a:tblPr>
                <a:noFill/>
                <a:tableStyleId>{F39822F3-76E1-4754-8682-BAD729E4DBC2}</a:tableStyleId>
              </a:tblPr>
              <a:tblGrid>
                <a:gridCol w="702600">
                  <a:extLst>
                    <a:ext uri="{9D8B030D-6E8A-4147-A177-3AD203B41FA5}">
                      <a16:colId xmlns:a16="http://schemas.microsoft.com/office/drawing/2014/main" val="20000"/>
                    </a:ext>
                  </a:extLst>
                </a:gridCol>
                <a:gridCol w="3939650">
                  <a:extLst>
                    <a:ext uri="{9D8B030D-6E8A-4147-A177-3AD203B41FA5}">
                      <a16:colId xmlns:a16="http://schemas.microsoft.com/office/drawing/2014/main" val="20001"/>
                    </a:ext>
                  </a:extLst>
                </a:gridCol>
                <a:gridCol w="2969150">
                  <a:extLst>
                    <a:ext uri="{9D8B030D-6E8A-4147-A177-3AD203B41FA5}">
                      <a16:colId xmlns:a16="http://schemas.microsoft.com/office/drawing/2014/main" val="20002"/>
                    </a:ext>
                  </a:extLst>
                </a:gridCol>
              </a:tblGrid>
              <a:tr h="346550">
                <a:tc>
                  <a:txBody>
                    <a:bodyPr/>
                    <a:lstStyle/>
                    <a:p>
                      <a:pPr marL="0" lvl="0" indent="0" algn="l" rtl="0">
                        <a:spcBef>
                          <a:spcPts val="0"/>
                        </a:spcBef>
                        <a:spcAft>
                          <a:spcPts val="0"/>
                        </a:spcAft>
                        <a:buNone/>
                      </a:pPr>
                      <a:r>
                        <a:rPr lang="en" b="1">
                          <a:solidFill>
                            <a:schemeClr val="dk1"/>
                          </a:solidFill>
                        </a:rPr>
                        <a:t>Level</a:t>
                      </a:r>
                      <a:endParaRPr b="1">
                        <a:solidFill>
                          <a:schemeClr val="dk1"/>
                        </a:solidFill>
                      </a:endParaRPr>
                    </a:p>
                  </a:txBody>
                  <a:tcPr marL="91425" marR="91425" marT="91425" marB="91425">
                    <a:lnB w="9525" cap="flat" cmpd="sng">
                      <a:solidFill>
                        <a:srgbClr val="9E9E9E"/>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b="1">
                          <a:solidFill>
                            <a:schemeClr val="dk1"/>
                          </a:solidFill>
                        </a:rPr>
                        <a:t>Requirement:</a:t>
                      </a:r>
                      <a:endParaRPr b="1">
                        <a:solidFill>
                          <a:schemeClr val="dk1"/>
                        </a:solidFill>
                      </a:endParaRPr>
                    </a:p>
                  </a:txBody>
                  <a:tcPr marL="91425" marR="91425" marT="91425" marB="91425">
                    <a:lnB w="9525" cap="flat" cmpd="sng">
                      <a:solidFill>
                        <a:srgbClr val="9E9E9E"/>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b="1">
                          <a:solidFill>
                            <a:schemeClr val="dk1"/>
                          </a:solidFill>
                        </a:rPr>
                        <a:t>Met by:</a:t>
                      </a:r>
                      <a:endParaRPr b="1">
                        <a:solidFill>
                          <a:schemeClr val="dk1"/>
                        </a:solidFill>
                      </a:endParaRPr>
                    </a:p>
                  </a:txBody>
                  <a:tcPr marL="91425" marR="91425" marT="91425" marB="91425">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10675">
                <a:tc>
                  <a:txBody>
                    <a:bodyPr/>
                    <a:lstStyle/>
                    <a:p>
                      <a:pPr marL="0" lvl="0" indent="0" algn="l" rtl="0">
                        <a:spcBef>
                          <a:spcPts val="0"/>
                        </a:spcBef>
                        <a:spcAft>
                          <a:spcPts val="0"/>
                        </a:spcAft>
                        <a:buNone/>
                      </a:pPr>
                      <a:r>
                        <a:rPr lang="en" sz="1200">
                          <a:solidFill>
                            <a:schemeClr val="dk1"/>
                          </a:solidFill>
                        </a:rPr>
                        <a:t>1</a:t>
                      </a:r>
                      <a:endParaRPr sz="1200" b="1">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dk1"/>
                          </a:solidFill>
                        </a:rPr>
                        <a:t>The sensor shall be able to detect impacts with similar momentum to ice particles prior to vacuum chamber testing.</a:t>
                      </a:r>
                      <a:endParaRPr sz="1300" b="1">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dk1"/>
                          </a:solidFill>
                        </a:rPr>
                        <a:t>Repeatability: 0.05 μm</a:t>
                      </a:r>
                      <a:endParaRPr sz="13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274E13"/>
                    </a:solidFill>
                  </a:tcPr>
                </a:tc>
                <a:extLst>
                  <a:ext uri="{0D108BD9-81ED-4DB2-BD59-A6C34878D82A}">
                    <a16:rowId xmlns:a16="http://schemas.microsoft.com/office/drawing/2014/main" val="10001"/>
                  </a:ext>
                </a:extLst>
              </a:tr>
              <a:tr h="531550">
                <a:tc>
                  <a:txBody>
                    <a:bodyPr/>
                    <a:lstStyle/>
                    <a:p>
                      <a:pPr marL="0" lvl="0" indent="0" algn="l" rtl="0">
                        <a:spcBef>
                          <a:spcPts val="0"/>
                        </a:spcBef>
                        <a:spcAft>
                          <a:spcPts val="0"/>
                        </a:spcAft>
                        <a:buNone/>
                      </a:pPr>
                      <a:r>
                        <a:rPr lang="en" sz="1200">
                          <a:solidFill>
                            <a:schemeClr val="dk1"/>
                          </a:solidFill>
                        </a:rPr>
                        <a:t>1</a:t>
                      </a:r>
                      <a:endParaRPr sz="1200">
                        <a:solidFill>
                          <a:schemeClr val="dk1"/>
                        </a:solidFill>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1300">
                          <a:solidFill>
                            <a:schemeClr val="dk1"/>
                          </a:solidFill>
                        </a:rPr>
                        <a:t>The vacuum portion of the sensor shall not use more than 1W of power.</a:t>
                      </a:r>
                      <a:endParaRPr sz="1300">
                        <a:solidFill>
                          <a:schemeClr val="dk1"/>
                        </a:solidFill>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1300">
                          <a:solidFill>
                            <a:schemeClr val="dk1"/>
                          </a:solidFill>
                        </a:rPr>
                        <a:t>Light source Output: 0.3 mW</a:t>
                      </a:r>
                      <a:endParaRPr sz="1300">
                        <a:solidFill>
                          <a:schemeClr val="dk1"/>
                        </a:solidFill>
                      </a:endParaRPr>
                    </a:p>
                  </a:txBody>
                  <a:tcPr marL="91425" marR="91425" marT="91425" marB="91425" anchor="ctr">
                    <a:lnT w="9525" cap="flat" cmpd="sng">
                      <a:solidFill>
                        <a:srgbClr val="9E9E9E"/>
                      </a:solidFill>
                      <a:prstDash val="solid"/>
                      <a:round/>
                      <a:headEnd type="none" w="sm" len="sm"/>
                      <a:tailEnd type="none" w="sm" len="sm"/>
                    </a:lnT>
                    <a:solidFill>
                      <a:srgbClr val="274E13"/>
                    </a:solidFill>
                  </a:tcPr>
                </a:tc>
                <a:extLst>
                  <a:ext uri="{0D108BD9-81ED-4DB2-BD59-A6C34878D82A}">
                    <a16:rowId xmlns:a16="http://schemas.microsoft.com/office/drawing/2014/main" val="10002"/>
                  </a:ext>
                </a:extLst>
              </a:tr>
              <a:tr h="519525">
                <a:tc>
                  <a:txBody>
                    <a:bodyPr/>
                    <a:lstStyle/>
                    <a:p>
                      <a:pPr marL="0" lvl="0" indent="0" algn="l" rtl="0">
                        <a:spcBef>
                          <a:spcPts val="0"/>
                        </a:spcBef>
                        <a:spcAft>
                          <a:spcPts val="0"/>
                        </a:spcAft>
                        <a:buNone/>
                      </a:pPr>
                      <a:r>
                        <a:rPr lang="en" sz="1200">
                          <a:solidFill>
                            <a:schemeClr val="dk1"/>
                          </a:solidFill>
                        </a:rPr>
                        <a:t>1</a:t>
                      </a:r>
                      <a:endParaRPr sz="1200">
                        <a:solidFill>
                          <a:schemeClr val="dk1"/>
                        </a:solidFill>
                      </a:endParaRPr>
                    </a:p>
                  </a:txBody>
                  <a:tcPr marL="91425" marR="91425" marT="91425" marB="91425"/>
                </a:tc>
                <a:tc>
                  <a:txBody>
                    <a:bodyPr/>
                    <a:lstStyle/>
                    <a:p>
                      <a:pPr marL="0" lvl="0" indent="0" algn="l" rtl="0">
                        <a:spcBef>
                          <a:spcPts val="0"/>
                        </a:spcBef>
                        <a:spcAft>
                          <a:spcPts val="0"/>
                        </a:spcAft>
                        <a:buNone/>
                      </a:pPr>
                      <a:r>
                        <a:rPr lang="en" sz="1300">
                          <a:solidFill>
                            <a:schemeClr val="dk1"/>
                          </a:solidFill>
                        </a:rPr>
                        <a:t>The detection hardware shall be capable of operating at laboratory bench conditions (~760 Torr and 20 °C).</a:t>
                      </a:r>
                      <a:endParaRPr sz="1300">
                        <a:solidFill>
                          <a:schemeClr val="dk1"/>
                        </a:solidFill>
                      </a:endParaRPr>
                    </a:p>
                  </a:txBody>
                  <a:tcPr marL="91425" marR="91425" marT="91425" marB="91425"/>
                </a:tc>
                <a:tc rowSpan="2">
                  <a:txBody>
                    <a:bodyPr/>
                    <a:lstStyle/>
                    <a:p>
                      <a:pPr marL="0" lvl="0" indent="0" algn="l" rtl="0">
                        <a:spcBef>
                          <a:spcPts val="0"/>
                        </a:spcBef>
                        <a:spcAft>
                          <a:spcPts val="0"/>
                        </a:spcAft>
                        <a:buNone/>
                      </a:pPr>
                      <a:r>
                        <a:rPr lang="en" sz="1300">
                          <a:solidFill>
                            <a:schemeClr val="dk1"/>
                          </a:solidFill>
                        </a:rPr>
                        <a:t>Enclosure rating: IP67 (IEC60529)</a:t>
                      </a:r>
                      <a:endParaRPr sz="1300">
                        <a:solidFill>
                          <a:schemeClr val="dk1"/>
                        </a:solidFill>
                      </a:endParaRPr>
                    </a:p>
                  </a:txBody>
                  <a:tcPr marL="91425" marR="91425" marT="91425" marB="91425" anchor="ctr">
                    <a:solidFill>
                      <a:srgbClr val="274E13"/>
                    </a:solidFill>
                  </a:tcPr>
                </a:tc>
                <a:extLst>
                  <a:ext uri="{0D108BD9-81ED-4DB2-BD59-A6C34878D82A}">
                    <a16:rowId xmlns:a16="http://schemas.microsoft.com/office/drawing/2014/main" val="10003"/>
                  </a:ext>
                </a:extLst>
              </a:tr>
              <a:tr h="519500">
                <a:tc>
                  <a:txBody>
                    <a:bodyPr/>
                    <a:lstStyle/>
                    <a:p>
                      <a:pPr marL="0" lvl="0" indent="0" algn="l" rtl="0">
                        <a:spcBef>
                          <a:spcPts val="0"/>
                        </a:spcBef>
                        <a:spcAft>
                          <a:spcPts val="0"/>
                        </a:spcAft>
                        <a:buNone/>
                      </a:pPr>
                      <a:r>
                        <a:rPr lang="en" sz="1200">
                          <a:solidFill>
                            <a:schemeClr val="dk1"/>
                          </a:solidFill>
                        </a:rPr>
                        <a:t>2</a:t>
                      </a:r>
                      <a:endParaRPr sz="1200">
                        <a:solidFill>
                          <a:schemeClr val="dk1"/>
                        </a:solidFill>
                      </a:endParaRPr>
                    </a:p>
                  </a:txBody>
                  <a:tcPr marL="91425" marR="91425" marT="91425" marB="91425"/>
                </a:tc>
                <a:tc>
                  <a:txBody>
                    <a:bodyPr/>
                    <a:lstStyle/>
                    <a:p>
                      <a:pPr marL="0" lvl="0" indent="0" algn="l" rtl="0">
                        <a:spcBef>
                          <a:spcPts val="0"/>
                        </a:spcBef>
                        <a:spcAft>
                          <a:spcPts val="0"/>
                        </a:spcAft>
                        <a:buNone/>
                      </a:pPr>
                      <a:r>
                        <a:rPr lang="en" sz="1300">
                          <a:solidFill>
                            <a:schemeClr val="dk1"/>
                          </a:solidFill>
                        </a:rPr>
                        <a:t>The detection hardware shall be capable of operating in a vacuum (~</a:t>
                      </a:r>
                      <a:r>
                        <a:rPr lang="en" sz="1300">
                          <a:solidFill>
                            <a:schemeClr val="dk1"/>
                          </a:solidFill>
                          <a:latin typeface="Roboto"/>
                          <a:ea typeface="Roboto"/>
                          <a:cs typeface="Roboto"/>
                          <a:sym typeface="Roboto"/>
                        </a:rPr>
                        <a:t>25 - 1*10</a:t>
                      </a:r>
                      <a:r>
                        <a:rPr lang="en" sz="1300" baseline="30000">
                          <a:solidFill>
                            <a:schemeClr val="dk1"/>
                          </a:solidFill>
                          <a:latin typeface="Roboto"/>
                          <a:ea typeface="Roboto"/>
                          <a:cs typeface="Roboto"/>
                          <a:sym typeface="Roboto"/>
                        </a:rPr>
                        <a:t>-9</a:t>
                      </a:r>
                      <a:r>
                        <a:rPr lang="en" sz="1300">
                          <a:solidFill>
                            <a:schemeClr val="dk1"/>
                          </a:solidFill>
                          <a:latin typeface="Roboto"/>
                          <a:ea typeface="Roboto"/>
                          <a:cs typeface="Roboto"/>
                          <a:sym typeface="Roboto"/>
                        </a:rPr>
                        <a:t> Torr and -150 °C to 150 °C)</a:t>
                      </a:r>
                      <a:r>
                        <a:rPr lang="en" sz="1300">
                          <a:solidFill>
                            <a:schemeClr val="dk1"/>
                          </a:solidFill>
                        </a:rPr>
                        <a:t>.</a:t>
                      </a:r>
                      <a:endParaRPr sz="1300">
                        <a:solidFill>
                          <a:schemeClr val="dk1"/>
                        </a:solidFill>
                      </a:endParaRPr>
                    </a:p>
                  </a:txBody>
                  <a:tcPr marL="91425" marR="91425" marT="91425" marB="91425"/>
                </a:tc>
                <a:tc vMerge="1">
                  <a:txBody>
                    <a:bodyPr/>
                    <a:lstStyle/>
                    <a:p>
                      <a:endParaRPr lang="en-US"/>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6"/>
          <p:cNvSpPr txBox="1">
            <a:spLocks noGrp="1"/>
          </p:cNvSpPr>
          <p:nvPr>
            <p:ph type="title"/>
          </p:nvPr>
        </p:nvSpPr>
        <p:spPr>
          <a:xfrm>
            <a:off x="311713" y="967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Keyence LK-G32 CCD Laser Displacement Sensor </a:t>
            </a:r>
            <a:endParaRPr/>
          </a:p>
          <a:p>
            <a:pPr marL="0" lvl="0" indent="0" algn="l" rtl="0">
              <a:spcBef>
                <a:spcPts val="0"/>
              </a:spcBef>
              <a:spcAft>
                <a:spcPts val="0"/>
              </a:spcAft>
              <a:buNone/>
            </a:pPr>
            <a:endParaRPr/>
          </a:p>
        </p:txBody>
      </p:sp>
      <p:pic>
        <p:nvPicPr>
          <p:cNvPr id="283" name="Google Shape;283;p46"/>
          <p:cNvPicPr preferRelativeResize="0"/>
          <p:nvPr/>
        </p:nvPicPr>
        <p:blipFill>
          <a:blip r:embed="rId3">
            <a:alphaModFix/>
          </a:blip>
          <a:stretch>
            <a:fillRect/>
          </a:stretch>
        </p:blipFill>
        <p:spPr>
          <a:xfrm>
            <a:off x="698975" y="2072100"/>
            <a:ext cx="3074700" cy="2774975"/>
          </a:xfrm>
          <a:prstGeom prst="rect">
            <a:avLst/>
          </a:prstGeom>
          <a:noFill/>
          <a:ln>
            <a:noFill/>
          </a:ln>
        </p:spPr>
      </p:pic>
      <p:graphicFrame>
        <p:nvGraphicFramePr>
          <p:cNvPr id="284" name="Google Shape;284;p46"/>
          <p:cNvGraphicFramePr/>
          <p:nvPr/>
        </p:nvGraphicFramePr>
        <p:xfrm>
          <a:off x="698963" y="883113"/>
          <a:ext cx="7663150" cy="975300"/>
        </p:xfrm>
        <a:graphic>
          <a:graphicData uri="http://schemas.openxmlformats.org/drawingml/2006/table">
            <a:tbl>
              <a:tblPr>
                <a:noFill/>
                <a:tableStyleId>{F39822F3-76E1-4754-8682-BAD729E4DBC2}</a:tableStyleId>
              </a:tblPr>
              <a:tblGrid>
                <a:gridCol w="672825">
                  <a:extLst>
                    <a:ext uri="{9D8B030D-6E8A-4147-A177-3AD203B41FA5}">
                      <a16:colId xmlns:a16="http://schemas.microsoft.com/office/drawing/2014/main" val="20000"/>
                    </a:ext>
                  </a:extLst>
                </a:gridCol>
                <a:gridCol w="3916125">
                  <a:extLst>
                    <a:ext uri="{9D8B030D-6E8A-4147-A177-3AD203B41FA5}">
                      <a16:colId xmlns:a16="http://schemas.microsoft.com/office/drawing/2014/main" val="20001"/>
                    </a:ext>
                  </a:extLst>
                </a:gridCol>
                <a:gridCol w="3074200">
                  <a:extLst>
                    <a:ext uri="{9D8B030D-6E8A-4147-A177-3AD203B41FA5}">
                      <a16:colId xmlns:a16="http://schemas.microsoft.com/office/drawing/2014/main" val="20002"/>
                    </a:ext>
                  </a:extLst>
                </a:gridCol>
              </a:tblGrid>
              <a:tr h="346550">
                <a:tc>
                  <a:txBody>
                    <a:bodyPr/>
                    <a:lstStyle/>
                    <a:p>
                      <a:pPr marL="0" lvl="0" indent="0" algn="l" rtl="0">
                        <a:spcBef>
                          <a:spcPts val="0"/>
                        </a:spcBef>
                        <a:spcAft>
                          <a:spcPts val="0"/>
                        </a:spcAft>
                        <a:buNone/>
                      </a:pPr>
                      <a:r>
                        <a:rPr lang="en" b="1">
                          <a:solidFill>
                            <a:schemeClr val="dk1"/>
                          </a:solidFill>
                        </a:rPr>
                        <a:t>Level</a:t>
                      </a:r>
                      <a:endParaRPr b="1">
                        <a:solidFill>
                          <a:schemeClr val="dk1"/>
                        </a:solidFill>
                      </a:endParaRPr>
                    </a:p>
                  </a:txBody>
                  <a:tcPr marL="91425" marR="91425" marT="91425" marB="91425">
                    <a:lnB w="9525" cap="flat" cmpd="sng">
                      <a:solidFill>
                        <a:srgbClr val="9E9E9E"/>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b="1">
                          <a:solidFill>
                            <a:schemeClr val="dk1"/>
                          </a:solidFill>
                        </a:rPr>
                        <a:t>Requirement:</a:t>
                      </a:r>
                      <a:endParaRPr b="1">
                        <a:solidFill>
                          <a:schemeClr val="dk1"/>
                        </a:solidFill>
                      </a:endParaRPr>
                    </a:p>
                  </a:txBody>
                  <a:tcPr marL="91425" marR="91425" marT="91425" marB="91425">
                    <a:lnB w="9525" cap="flat" cmpd="sng">
                      <a:solidFill>
                        <a:srgbClr val="9E9E9E"/>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b="1">
                          <a:solidFill>
                            <a:schemeClr val="dk1"/>
                          </a:solidFill>
                        </a:rPr>
                        <a:t>Met by:</a:t>
                      </a:r>
                      <a:endParaRPr b="1">
                        <a:solidFill>
                          <a:schemeClr val="dk1"/>
                        </a:solidFill>
                      </a:endParaRPr>
                    </a:p>
                  </a:txBody>
                  <a:tcPr marL="91425" marR="91425" marT="91425" marB="91425">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334550">
                <a:tc>
                  <a:txBody>
                    <a:bodyPr/>
                    <a:lstStyle/>
                    <a:p>
                      <a:pPr marL="0" lvl="0" indent="0" algn="l" rtl="0">
                        <a:spcBef>
                          <a:spcPts val="0"/>
                        </a:spcBef>
                        <a:spcAft>
                          <a:spcPts val="0"/>
                        </a:spcAft>
                        <a:buNone/>
                      </a:pPr>
                      <a:r>
                        <a:rPr lang="en" sz="1200">
                          <a:solidFill>
                            <a:schemeClr val="dk1"/>
                          </a:solidFill>
                        </a:rPr>
                        <a:t>1</a:t>
                      </a:r>
                      <a:endParaRPr sz="1200">
                        <a:solidFill>
                          <a:schemeClr val="dk1"/>
                        </a:solidFill>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1300">
                          <a:solidFill>
                            <a:schemeClr val="dk1"/>
                          </a:solidFill>
                        </a:rPr>
                        <a:t>The sensor shall fit inside a 10x10x10 cm volume.</a:t>
                      </a:r>
                      <a:endParaRPr sz="1300">
                        <a:solidFill>
                          <a:schemeClr val="dk1"/>
                        </a:solidFill>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1300"/>
                        <a:t>LK-G32 Dimensions: 7.6 x 8.5 x 2.6 cm (10.6 x 8.5 x 2.6 with offset)</a:t>
                      </a:r>
                      <a:endParaRPr sz="1300"/>
                    </a:p>
                  </a:txBody>
                  <a:tcPr marL="91425" marR="91425" marT="91425" marB="91425">
                    <a:lnT w="9525" cap="flat" cmpd="sng">
                      <a:solidFill>
                        <a:srgbClr val="9E9E9E"/>
                      </a:solidFill>
                      <a:prstDash val="solid"/>
                      <a:round/>
                      <a:headEnd type="none" w="sm" len="sm"/>
                      <a:tailEnd type="none" w="sm" len="sm"/>
                    </a:lnT>
                    <a:solidFill>
                      <a:srgbClr val="FFD966"/>
                    </a:solidFill>
                  </a:tcPr>
                </a:tc>
                <a:extLst>
                  <a:ext uri="{0D108BD9-81ED-4DB2-BD59-A6C34878D82A}">
                    <a16:rowId xmlns:a16="http://schemas.microsoft.com/office/drawing/2014/main" val="10001"/>
                  </a:ext>
                </a:extLst>
              </a:tr>
            </a:tbl>
          </a:graphicData>
        </a:graphic>
      </p:graphicFrame>
      <p:pic>
        <p:nvPicPr>
          <p:cNvPr id="285" name="Google Shape;285;p46"/>
          <p:cNvPicPr preferRelativeResize="0"/>
          <p:nvPr/>
        </p:nvPicPr>
        <p:blipFill>
          <a:blip r:embed="rId4">
            <a:alphaModFix/>
          </a:blip>
          <a:stretch>
            <a:fillRect/>
          </a:stretch>
        </p:blipFill>
        <p:spPr>
          <a:xfrm>
            <a:off x="4446051" y="2072100"/>
            <a:ext cx="3916075" cy="2774975"/>
          </a:xfrm>
          <a:prstGeom prst="rect">
            <a:avLst/>
          </a:prstGeom>
          <a:noFill/>
          <a:ln>
            <a:noFill/>
          </a:ln>
        </p:spPr>
      </p:pic>
      <p:sp>
        <p:nvSpPr>
          <p:cNvPr id="286" name="Google Shape;286;p46"/>
          <p:cNvSpPr txBox="1"/>
          <p:nvPr/>
        </p:nvSpPr>
        <p:spPr>
          <a:xfrm>
            <a:off x="698975" y="2452600"/>
            <a:ext cx="2031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0000"/>
                </a:solidFill>
              </a:rPr>
              <a:t>7.17 x 5.4 x 2.63 cm</a:t>
            </a:r>
            <a:endParaRPr sz="1200">
              <a:solidFill>
                <a:srgbClr val="FF0000"/>
              </a:solidFill>
            </a:endParaRPr>
          </a:p>
          <a:p>
            <a:pPr marL="0" lvl="0" indent="0" algn="l" rtl="0">
              <a:spcBef>
                <a:spcPts val="0"/>
              </a:spcBef>
              <a:spcAft>
                <a:spcPts val="0"/>
              </a:spcAft>
              <a:buNone/>
            </a:pPr>
            <a:r>
              <a:rPr lang="en" sz="1200">
                <a:solidFill>
                  <a:srgbClr val="FF0000"/>
                </a:solidFill>
              </a:rPr>
              <a:t>(8.17 x 5.4 x 2.63 w/ offset)</a:t>
            </a:r>
            <a:endParaRPr sz="1200">
              <a:solidFill>
                <a:srgbClr val="FF0000"/>
              </a:solidFill>
            </a:endParaRPr>
          </a:p>
        </p:txBody>
      </p:sp>
      <p:sp>
        <p:nvSpPr>
          <p:cNvPr id="287" name="Google Shape;287;p46"/>
          <p:cNvSpPr txBox="1"/>
          <p:nvPr/>
        </p:nvSpPr>
        <p:spPr>
          <a:xfrm>
            <a:off x="4446050" y="2294700"/>
            <a:ext cx="1948500" cy="5541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0000"/>
                </a:solidFill>
              </a:rPr>
              <a:t>7.6 x 8.5 x 2.6 cm</a:t>
            </a:r>
            <a:endParaRPr sz="1200">
              <a:solidFill>
                <a:srgbClr val="FF0000"/>
              </a:solidFill>
            </a:endParaRPr>
          </a:p>
          <a:p>
            <a:pPr marL="0" marR="0" lvl="0" indent="0" algn="l" rtl="0">
              <a:spcBef>
                <a:spcPts val="0"/>
              </a:spcBef>
              <a:spcAft>
                <a:spcPts val="0"/>
              </a:spcAft>
              <a:buNone/>
            </a:pPr>
            <a:r>
              <a:rPr lang="en" sz="1200">
                <a:solidFill>
                  <a:srgbClr val="FF0000"/>
                </a:solidFill>
              </a:rPr>
              <a:t>(10.6 x 8.5 x 2.6 w/ offset)</a:t>
            </a:r>
            <a:endParaRPr sz="1200">
              <a:solidFill>
                <a:srgbClr val="FF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LK-G3001(P) Multifunction Controller</a:t>
            </a:r>
            <a:endParaRPr/>
          </a:p>
          <a:p>
            <a:pPr marL="0" lvl="0" indent="0" algn="l" rtl="0">
              <a:spcBef>
                <a:spcPts val="0"/>
              </a:spcBef>
              <a:spcAft>
                <a:spcPts val="0"/>
              </a:spcAft>
              <a:buNone/>
            </a:pPr>
            <a:endParaRPr/>
          </a:p>
        </p:txBody>
      </p:sp>
      <p:graphicFrame>
        <p:nvGraphicFramePr>
          <p:cNvPr id="293" name="Google Shape;293;p47"/>
          <p:cNvGraphicFramePr/>
          <p:nvPr/>
        </p:nvGraphicFramePr>
        <p:xfrm>
          <a:off x="968450" y="1618588"/>
          <a:ext cx="7207075" cy="2148750"/>
        </p:xfrm>
        <a:graphic>
          <a:graphicData uri="http://schemas.openxmlformats.org/drawingml/2006/table">
            <a:tbl>
              <a:tblPr>
                <a:noFill/>
                <a:tableStyleId>{F39822F3-76E1-4754-8682-BAD729E4DBC2}</a:tableStyleId>
              </a:tblPr>
              <a:tblGrid>
                <a:gridCol w="678425">
                  <a:extLst>
                    <a:ext uri="{9D8B030D-6E8A-4147-A177-3AD203B41FA5}">
                      <a16:colId xmlns:a16="http://schemas.microsoft.com/office/drawing/2014/main" val="20000"/>
                    </a:ext>
                  </a:extLst>
                </a:gridCol>
                <a:gridCol w="3602725">
                  <a:extLst>
                    <a:ext uri="{9D8B030D-6E8A-4147-A177-3AD203B41FA5}">
                      <a16:colId xmlns:a16="http://schemas.microsoft.com/office/drawing/2014/main" val="20001"/>
                    </a:ext>
                  </a:extLst>
                </a:gridCol>
                <a:gridCol w="2925925">
                  <a:extLst>
                    <a:ext uri="{9D8B030D-6E8A-4147-A177-3AD203B41FA5}">
                      <a16:colId xmlns:a16="http://schemas.microsoft.com/office/drawing/2014/main" val="20002"/>
                    </a:ext>
                  </a:extLst>
                </a:gridCol>
              </a:tblGrid>
              <a:tr h="346550">
                <a:tc>
                  <a:txBody>
                    <a:bodyPr/>
                    <a:lstStyle/>
                    <a:p>
                      <a:pPr marL="0" lvl="0" indent="0" algn="l" rtl="0">
                        <a:spcBef>
                          <a:spcPts val="0"/>
                        </a:spcBef>
                        <a:spcAft>
                          <a:spcPts val="0"/>
                        </a:spcAft>
                        <a:buNone/>
                      </a:pPr>
                      <a:r>
                        <a:rPr lang="en" b="1">
                          <a:solidFill>
                            <a:schemeClr val="dk1"/>
                          </a:solidFill>
                        </a:rPr>
                        <a:t>Level</a:t>
                      </a:r>
                      <a:endParaRPr b="1">
                        <a:solidFill>
                          <a:schemeClr val="dk1"/>
                        </a:solidFill>
                      </a:endParaRPr>
                    </a:p>
                  </a:txBody>
                  <a:tcPr marL="91425" marR="91425" marT="91425" marB="91425">
                    <a:lnB w="9525" cap="flat" cmpd="sng">
                      <a:solidFill>
                        <a:srgbClr val="9E9E9E"/>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b="1">
                          <a:solidFill>
                            <a:schemeClr val="dk1"/>
                          </a:solidFill>
                        </a:rPr>
                        <a:t>Requirement:</a:t>
                      </a:r>
                      <a:endParaRPr b="1">
                        <a:solidFill>
                          <a:schemeClr val="dk1"/>
                        </a:solidFill>
                      </a:endParaRPr>
                    </a:p>
                  </a:txBody>
                  <a:tcPr marL="91425" marR="91425" marT="91425" marB="91425">
                    <a:lnB w="9525" cap="flat" cmpd="sng">
                      <a:solidFill>
                        <a:srgbClr val="9E9E9E"/>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b="1">
                          <a:solidFill>
                            <a:schemeClr val="dk1"/>
                          </a:solidFill>
                        </a:rPr>
                        <a:t>Met by:</a:t>
                      </a:r>
                      <a:endParaRPr b="1">
                        <a:solidFill>
                          <a:schemeClr val="dk1"/>
                        </a:solidFill>
                      </a:endParaRPr>
                    </a:p>
                  </a:txBody>
                  <a:tcPr marL="91425" marR="91425" marT="91425" marB="91425">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10675">
                <a:tc>
                  <a:txBody>
                    <a:bodyPr/>
                    <a:lstStyle/>
                    <a:p>
                      <a:pPr marL="0" lvl="0" indent="0" algn="l" rtl="0">
                        <a:spcBef>
                          <a:spcPts val="0"/>
                        </a:spcBef>
                        <a:spcAft>
                          <a:spcPts val="0"/>
                        </a:spcAft>
                        <a:buNone/>
                      </a:pPr>
                      <a:r>
                        <a:rPr lang="en" sz="1200">
                          <a:solidFill>
                            <a:schemeClr val="dk1"/>
                          </a:solidFill>
                        </a:rPr>
                        <a:t>1</a:t>
                      </a:r>
                      <a:endParaRPr sz="1200" b="1">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dk1"/>
                          </a:solidFill>
                        </a:rPr>
                        <a:t>The system shall be able to provide data over a given window of time to the user.</a:t>
                      </a:r>
                      <a:endParaRPr sz="1300" b="1">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dk1"/>
                          </a:solidFill>
                        </a:rPr>
                        <a:t>Five types of I/O: USB, Binary, Analog, I/O, RS-232C</a:t>
                      </a:r>
                      <a:endParaRPr sz="1300">
                        <a:solidFill>
                          <a:schemeClr val="dk1"/>
                        </a:solidFill>
                      </a:endParaRPr>
                    </a:p>
                    <a:p>
                      <a:pPr marL="0" lvl="0" indent="0" algn="l" rtl="0">
                        <a:spcBef>
                          <a:spcPts val="0"/>
                        </a:spcBef>
                        <a:spcAft>
                          <a:spcPts val="0"/>
                        </a:spcAft>
                        <a:buNone/>
                      </a:pPr>
                      <a:endParaRPr sz="1300">
                        <a:solidFill>
                          <a:schemeClr val="dk1"/>
                        </a:solidFill>
                      </a:endParaRPr>
                    </a:p>
                    <a:p>
                      <a:pPr marL="0" lvl="0" indent="0" algn="l" rtl="0">
                        <a:spcBef>
                          <a:spcPts val="0"/>
                        </a:spcBef>
                        <a:spcAft>
                          <a:spcPts val="0"/>
                        </a:spcAft>
                        <a:buNone/>
                      </a:pPr>
                      <a:r>
                        <a:rPr lang="en" sz="1300">
                          <a:solidFill>
                            <a:schemeClr val="dk1"/>
                          </a:solidFill>
                        </a:rPr>
                        <a:t>Output at 50 kHz</a:t>
                      </a:r>
                      <a:endParaRPr sz="13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274E13"/>
                    </a:solidFill>
                  </a:tcPr>
                </a:tc>
                <a:extLst>
                  <a:ext uri="{0D108BD9-81ED-4DB2-BD59-A6C34878D82A}">
                    <a16:rowId xmlns:a16="http://schemas.microsoft.com/office/drawing/2014/main" val="10001"/>
                  </a:ext>
                </a:extLst>
              </a:tr>
              <a:tr h="531550">
                <a:tc>
                  <a:txBody>
                    <a:bodyPr/>
                    <a:lstStyle/>
                    <a:p>
                      <a:pPr marL="0" lvl="0" indent="0" algn="l" rtl="0">
                        <a:spcBef>
                          <a:spcPts val="0"/>
                        </a:spcBef>
                        <a:spcAft>
                          <a:spcPts val="0"/>
                        </a:spcAft>
                        <a:buNone/>
                      </a:pPr>
                      <a:r>
                        <a:rPr lang="en" sz="1200">
                          <a:solidFill>
                            <a:schemeClr val="dk1"/>
                          </a:solidFill>
                        </a:rPr>
                        <a:t>1</a:t>
                      </a:r>
                      <a:endParaRPr sz="1200">
                        <a:solidFill>
                          <a:schemeClr val="dk1"/>
                        </a:solidFill>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1300">
                          <a:solidFill>
                            <a:schemeClr val="dk1"/>
                          </a:solidFill>
                        </a:rPr>
                        <a:t>The system shall be able to measure the noise floor and be able to take this into account when measuring impacts.</a:t>
                      </a:r>
                      <a:endParaRPr sz="1300">
                        <a:solidFill>
                          <a:schemeClr val="dk1"/>
                        </a:solidFill>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1300">
                          <a:solidFill>
                            <a:schemeClr val="dk1"/>
                          </a:solidFill>
                        </a:rPr>
                        <a:t>Functions: Filtering and Auto Zeroing</a:t>
                      </a:r>
                      <a:endParaRPr sz="1300">
                        <a:solidFill>
                          <a:schemeClr val="dk1"/>
                        </a:solidFill>
                      </a:endParaRPr>
                    </a:p>
                  </a:txBody>
                  <a:tcPr marL="91425" marR="91425" marT="91425" marB="91425" anchor="ctr">
                    <a:lnT w="9525" cap="flat" cmpd="sng">
                      <a:solidFill>
                        <a:srgbClr val="9E9E9E"/>
                      </a:solidFill>
                      <a:prstDash val="solid"/>
                      <a:round/>
                      <a:headEnd type="none" w="sm" len="sm"/>
                      <a:tailEnd type="none" w="sm" len="sm"/>
                    </a:lnT>
                    <a:solidFill>
                      <a:srgbClr val="274E13"/>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Housing and Impact Surface</a:t>
            </a:r>
            <a:endParaRPr/>
          </a:p>
          <a:p>
            <a:pPr marL="0" lvl="0" indent="0" algn="l" rtl="0">
              <a:spcBef>
                <a:spcPts val="0"/>
              </a:spcBef>
              <a:spcAft>
                <a:spcPts val="0"/>
              </a:spcAft>
              <a:buNone/>
            </a:pPr>
            <a:endParaRPr/>
          </a:p>
        </p:txBody>
      </p:sp>
      <p:graphicFrame>
        <p:nvGraphicFramePr>
          <p:cNvPr id="299" name="Google Shape;299;p48"/>
          <p:cNvGraphicFramePr/>
          <p:nvPr/>
        </p:nvGraphicFramePr>
        <p:xfrm>
          <a:off x="1503200" y="1263250"/>
          <a:ext cx="6137575" cy="1881045"/>
        </p:xfrm>
        <a:graphic>
          <a:graphicData uri="http://schemas.openxmlformats.org/drawingml/2006/table">
            <a:tbl>
              <a:tblPr>
                <a:noFill/>
                <a:tableStyleId>{F39822F3-76E1-4754-8682-BAD729E4DBC2}</a:tableStyleId>
              </a:tblPr>
              <a:tblGrid>
                <a:gridCol w="724675">
                  <a:extLst>
                    <a:ext uri="{9D8B030D-6E8A-4147-A177-3AD203B41FA5}">
                      <a16:colId xmlns:a16="http://schemas.microsoft.com/office/drawing/2014/main" val="20000"/>
                    </a:ext>
                  </a:extLst>
                </a:gridCol>
                <a:gridCol w="3002275">
                  <a:extLst>
                    <a:ext uri="{9D8B030D-6E8A-4147-A177-3AD203B41FA5}">
                      <a16:colId xmlns:a16="http://schemas.microsoft.com/office/drawing/2014/main" val="20001"/>
                    </a:ext>
                  </a:extLst>
                </a:gridCol>
                <a:gridCol w="2410625">
                  <a:extLst>
                    <a:ext uri="{9D8B030D-6E8A-4147-A177-3AD203B41FA5}">
                      <a16:colId xmlns:a16="http://schemas.microsoft.com/office/drawing/2014/main" val="20002"/>
                    </a:ext>
                  </a:extLst>
                </a:gridCol>
              </a:tblGrid>
              <a:tr h="396200">
                <a:tc>
                  <a:txBody>
                    <a:bodyPr/>
                    <a:lstStyle/>
                    <a:p>
                      <a:pPr marL="0" lvl="0" indent="0" algn="l" rtl="0">
                        <a:spcBef>
                          <a:spcPts val="0"/>
                        </a:spcBef>
                        <a:spcAft>
                          <a:spcPts val="0"/>
                        </a:spcAft>
                        <a:buNone/>
                      </a:pPr>
                      <a:r>
                        <a:rPr lang="en" b="1">
                          <a:solidFill>
                            <a:schemeClr val="dk1"/>
                          </a:solidFill>
                        </a:rPr>
                        <a:t>Level</a:t>
                      </a:r>
                      <a:endParaRPr b="1">
                        <a:solidFill>
                          <a:schemeClr val="dk1"/>
                        </a:solidFill>
                      </a:endParaRPr>
                    </a:p>
                  </a:txBody>
                  <a:tcPr marL="91425" marR="91425" marT="91425" marB="91425">
                    <a:lnB w="9525" cap="flat" cmpd="sng">
                      <a:solidFill>
                        <a:srgbClr val="9E9E9E"/>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b="1">
                          <a:solidFill>
                            <a:schemeClr val="dk1"/>
                          </a:solidFill>
                        </a:rPr>
                        <a:t>Requirement:</a:t>
                      </a:r>
                      <a:endParaRPr b="1">
                        <a:solidFill>
                          <a:schemeClr val="dk1"/>
                        </a:solidFill>
                      </a:endParaRPr>
                    </a:p>
                  </a:txBody>
                  <a:tcPr marL="91425" marR="91425" marT="91425" marB="91425">
                    <a:lnB w="9525" cap="flat" cmpd="sng">
                      <a:solidFill>
                        <a:srgbClr val="9E9E9E"/>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b="1">
                          <a:solidFill>
                            <a:schemeClr val="dk1"/>
                          </a:solidFill>
                        </a:rPr>
                        <a:t>Met by:</a:t>
                      </a:r>
                      <a:endParaRPr b="1">
                        <a:solidFill>
                          <a:schemeClr val="dk1"/>
                        </a:solidFill>
                      </a:endParaRPr>
                    </a:p>
                  </a:txBody>
                  <a:tcPr marL="91425" marR="91425" marT="91425" marB="91425">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707625">
                <a:tc>
                  <a:txBody>
                    <a:bodyPr/>
                    <a:lstStyle/>
                    <a:p>
                      <a:pPr marL="0" lvl="0" indent="0" algn="l" rtl="0">
                        <a:spcBef>
                          <a:spcPts val="0"/>
                        </a:spcBef>
                        <a:spcAft>
                          <a:spcPts val="0"/>
                        </a:spcAft>
                        <a:buNone/>
                      </a:pPr>
                      <a:r>
                        <a:rPr lang="en" sz="1200">
                          <a:solidFill>
                            <a:schemeClr val="dk1"/>
                          </a:solidFill>
                        </a:rPr>
                        <a:t>1</a:t>
                      </a:r>
                      <a:endParaRPr sz="1200" b="1">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dk1"/>
                          </a:solidFill>
                        </a:rPr>
                        <a:t>The sensor shall mitigate vibrations inside the vacuum chamber.</a:t>
                      </a:r>
                      <a:endParaRPr sz="1300">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dk1"/>
                          </a:solidFill>
                        </a:rPr>
                        <a:t>Film mechanically clamped at two ends</a:t>
                      </a:r>
                      <a:endParaRPr sz="1300">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274E13"/>
                    </a:solidFill>
                  </a:tcPr>
                </a:tc>
                <a:extLst>
                  <a:ext uri="{0D108BD9-81ED-4DB2-BD59-A6C34878D82A}">
                    <a16:rowId xmlns:a16="http://schemas.microsoft.com/office/drawing/2014/main" val="10001"/>
                  </a:ext>
                </a:extLst>
              </a:tr>
              <a:tr h="777200">
                <a:tc>
                  <a:txBody>
                    <a:bodyPr/>
                    <a:lstStyle/>
                    <a:p>
                      <a:pPr marL="0" lvl="0" indent="0" algn="l" rtl="0">
                        <a:spcBef>
                          <a:spcPts val="0"/>
                        </a:spcBef>
                        <a:spcAft>
                          <a:spcPts val="0"/>
                        </a:spcAft>
                        <a:buNone/>
                      </a:pPr>
                      <a:r>
                        <a:rPr lang="en" sz="1200">
                          <a:solidFill>
                            <a:schemeClr val="dk1"/>
                          </a:solidFill>
                        </a:rPr>
                        <a:t>1</a:t>
                      </a:r>
                      <a:endParaRPr sz="1200">
                        <a:solidFill>
                          <a:schemeClr val="dk1"/>
                        </a:solidFill>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1300">
                          <a:solidFill>
                            <a:schemeClr val="dk1"/>
                          </a:solidFill>
                        </a:rPr>
                        <a:t>The sensor shall be able to survive repeated impacts from small ice particles.</a:t>
                      </a:r>
                      <a:endParaRPr sz="1300">
                        <a:solidFill>
                          <a:schemeClr val="dk1"/>
                        </a:solidFill>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1300">
                          <a:solidFill>
                            <a:schemeClr val="dk1"/>
                          </a:solidFill>
                        </a:rPr>
                        <a:t>Non-penetrable film</a:t>
                      </a:r>
                      <a:endParaRPr sz="1300">
                        <a:solidFill>
                          <a:schemeClr val="dk1"/>
                        </a:solidFill>
                      </a:endParaRPr>
                    </a:p>
                  </a:txBody>
                  <a:tcPr marL="91425" marR="91425" marT="91425" marB="91425">
                    <a:lnT w="9525" cap="flat" cmpd="sng">
                      <a:solidFill>
                        <a:srgbClr val="9E9E9E"/>
                      </a:solidFill>
                      <a:prstDash val="solid"/>
                      <a:round/>
                      <a:headEnd type="none" w="sm" len="sm"/>
                      <a:tailEnd type="none" w="sm" len="sm"/>
                    </a:lnT>
                    <a:solidFill>
                      <a:srgbClr val="274E13"/>
                    </a:solidFill>
                  </a:tcPr>
                </a:tc>
                <a:extLst>
                  <a:ext uri="{0D108BD9-81ED-4DB2-BD59-A6C34878D82A}">
                    <a16:rowId xmlns:a16="http://schemas.microsoft.com/office/drawing/2014/main" val="10002"/>
                  </a:ext>
                </a:extLst>
              </a:tr>
            </a:tbl>
          </a:graphicData>
        </a:graphic>
      </p:graphicFrame>
      <p:pic>
        <p:nvPicPr>
          <p:cNvPr id="300" name="Google Shape;300;p48"/>
          <p:cNvPicPr preferRelativeResize="0"/>
          <p:nvPr/>
        </p:nvPicPr>
        <p:blipFill rotWithShape="1">
          <a:blip r:embed="rId3">
            <a:alphaModFix/>
          </a:blip>
          <a:srcRect l="7667" t="1461" r="5496" b="68030"/>
          <a:stretch/>
        </p:blipFill>
        <p:spPr>
          <a:xfrm>
            <a:off x="2505425" y="3462725"/>
            <a:ext cx="4133151" cy="14869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Plate Deflection Analysis</a:t>
            </a:r>
            <a:endParaRPr/>
          </a:p>
        </p:txBody>
      </p:sp>
      <p:sp>
        <p:nvSpPr>
          <p:cNvPr id="306" name="Google Shape;306;p49"/>
          <p:cNvSpPr txBox="1">
            <a:spLocks noGrp="1"/>
          </p:cNvSpPr>
          <p:nvPr>
            <p:ph type="body" idx="1"/>
          </p:nvPr>
        </p:nvSpPr>
        <p:spPr>
          <a:xfrm>
            <a:off x="311700" y="2343475"/>
            <a:ext cx="3332400" cy="2193900"/>
          </a:xfrm>
          <a:prstGeom prst="rect">
            <a:avLst/>
          </a:prstGeom>
        </p:spPr>
        <p:txBody>
          <a:bodyPr spcFirstLastPara="1" wrap="square" lIns="91425" tIns="91425" rIns="91425" bIns="91425" anchor="t" anchorCtr="0">
            <a:normAutofit/>
          </a:bodyPr>
          <a:lstStyle/>
          <a:p>
            <a:pPr marL="457200" lvl="0" indent="-342900" algn="l" rtl="0">
              <a:lnSpc>
                <a:spcPct val="150000"/>
              </a:lnSpc>
              <a:spcBef>
                <a:spcPts val="0"/>
              </a:spcBef>
              <a:spcAft>
                <a:spcPts val="0"/>
              </a:spcAft>
              <a:buClr>
                <a:schemeClr val="dk1"/>
              </a:buClr>
              <a:buSzPts val="1800"/>
              <a:buChar char="●"/>
            </a:pPr>
            <a:r>
              <a:rPr lang="en">
                <a:solidFill>
                  <a:schemeClr val="dk1"/>
                </a:solidFill>
              </a:rPr>
              <a:t>Matlab Models</a:t>
            </a:r>
            <a:endParaRPr>
              <a:solidFill>
                <a:schemeClr val="dk1"/>
              </a:solidFill>
            </a:endParaRPr>
          </a:p>
          <a:p>
            <a:pPr marL="914400" lvl="1" indent="-317500" algn="l" rtl="0">
              <a:lnSpc>
                <a:spcPct val="150000"/>
              </a:lnSpc>
              <a:spcBef>
                <a:spcPts val="0"/>
              </a:spcBef>
              <a:spcAft>
                <a:spcPts val="0"/>
              </a:spcAft>
              <a:buClr>
                <a:schemeClr val="dk1"/>
              </a:buClr>
              <a:buSzPts val="1400"/>
              <a:buChar char="○"/>
            </a:pPr>
            <a:r>
              <a:rPr lang="en">
                <a:solidFill>
                  <a:schemeClr val="dk1"/>
                </a:solidFill>
              </a:rPr>
              <a:t>Constant force</a:t>
            </a:r>
            <a:endParaRPr>
              <a:solidFill>
                <a:schemeClr val="dk1"/>
              </a:solidFill>
            </a:endParaRPr>
          </a:p>
          <a:p>
            <a:pPr marL="914400" lvl="1" indent="-317500" algn="l" rtl="0">
              <a:lnSpc>
                <a:spcPct val="150000"/>
              </a:lnSpc>
              <a:spcBef>
                <a:spcPts val="0"/>
              </a:spcBef>
              <a:spcAft>
                <a:spcPts val="0"/>
              </a:spcAft>
              <a:buClr>
                <a:schemeClr val="dk1"/>
              </a:buClr>
              <a:buSzPts val="1400"/>
              <a:buChar char="○"/>
            </a:pPr>
            <a:r>
              <a:rPr lang="en">
                <a:solidFill>
                  <a:schemeClr val="dk1"/>
                </a:solidFill>
              </a:rPr>
              <a:t>Transient model</a:t>
            </a:r>
            <a:endParaRPr>
              <a:solidFill>
                <a:schemeClr val="dk1"/>
              </a:solidFill>
            </a:endParaRPr>
          </a:p>
          <a:p>
            <a:pPr marL="457200" lvl="0" indent="-342900" algn="l" rtl="0">
              <a:lnSpc>
                <a:spcPct val="150000"/>
              </a:lnSpc>
              <a:spcBef>
                <a:spcPts val="0"/>
              </a:spcBef>
              <a:spcAft>
                <a:spcPts val="0"/>
              </a:spcAft>
              <a:buClr>
                <a:schemeClr val="dk1"/>
              </a:buClr>
              <a:buSzPts val="1800"/>
              <a:buChar char="●"/>
            </a:pPr>
            <a:r>
              <a:rPr lang="en">
                <a:solidFill>
                  <a:schemeClr val="dk1"/>
                </a:solidFill>
              </a:rPr>
              <a:t>Ansys Models</a:t>
            </a:r>
            <a:endParaRPr>
              <a:solidFill>
                <a:schemeClr val="dk1"/>
              </a:solidFill>
            </a:endParaRPr>
          </a:p>
          <a:p>
            <a:pPr marL="914400" lvl="1" indent="-317500" algn="l" rtl="0">
              <a:lnSpc>
                <a:spcPct val="150000"/>
              </a:lnSpc>
              <a:spcBef>
                <a:spcPts val="0"/>
              </a:spcBef>
              <a:spcAft>
                <a:spcPts val="0"/>
              </a:spcAft>
              <a:buClr>
                <a:schemeClr val="dk1"/>
              </a:buClr>
              <a:buSzPts val="1400"/>
              <a:buChar char="○"/>
            </a:pPr>
            <a:r>
              <a:rPr lang="en">
                <a:solidFill>
                  <a:schemeClr val="dk1"/>
                </a:solidFill>
              </a:rPr>
              <a:t>Explicit dynamics impact simulation </a:t>
            </a:r>
            <a:endParaRPr>
              <a:solidFill>
                <a:schemeClr val="dk1"/>
              </a:solidFill>
            </a:endParaRPr>
          </a:p>
        </p:txBody>
      </p:sp>
      <p:pic>
        <p:nvPicPr>
          <p:cNvPr id="307" name="Google Shape;307;p49"/>
          <p:cNvPicPr preferRelativeResize="0"/>
          <p:nvPr/>
        </p:nvPicPr>
        <p:blipFill>
          <a:blip r:embed="rId3">
            <a:alphaModFix/>
          </a:blip>
          <a:stretch>
            <a:fillRect/>
          </a:stretch>
        </p:blipFill>
        <p:spPr>
          <a:xfrm>
            <a:off x="5727473" y="2263400"/>
            <a:ext cx="1627701" cy="1462576"/>
          </a:xfrm>
          <a:prstGeom prst="rect">
            <a:avLst/>
          </a:prstGeom>
          <a:noFill/>
          <a:ln>
            <a:noFill/>
          </a:ln>
        </p:spPr>
      </p:pic>
      <p:pic>
        <p:nvPicPr>
          <p:cNvPr id="308" name="Google Shape;308;p49"/>
          <p:cNvPicPr preferRelativeResize="0"/>
          <p:nvPr/>
        </p:nvPicPr>
        <p:blipFill rotWithShape="1">
          <a:blip r:embed="rId4">
            <a:alphaModFix/>
          </a:blip>
          <a:srcRect l="13114" t="17742" r="12915" b="17411"/>
          <a:stretch/>
        </p:blipFill>
        <p:spPr>
          <a:xfrm>
            <a:off x="4648300" y="3725963"/>
            <a:ext cx="3786050" cy="1225150"/>
          </a:xfrm>
          <a:prstGeom prst="rect">
            <a:avLst/>
          </a:prstGeom>
          <a:noFill/>
          <a:ln>
            <a:noFill/>
          </a:ln>
        </p:spPr>
      </p:pic>
      <p:graphicFrame>
        <p:nvGraphicFramePr>
          <p:cNvPr id="309" name="Google Shape;309;p49"/>
          <p:cNvGraphicFramePr/>
          <p:nvPr/>
        </p:nvGraphicFramePr>
        <p:xfrm>
          <a:off x="1267738" y="1166238"/>
          <a:ext cx="6608500" cy="777180"/>
        </p:xfrm>
        <a:graphic>
          <a:graphicData uri="http://schemas.openxmlformats.org/drawingml/2006/table">
            <a:tbl>
              <a:tblPr>
                <a:noFill/>
                <a:tableStyleId>{F39822F3-76E1-4754-8682-BAD729E4DBC2}</a:tableStyleId>
              </a:tblPr>
              <a:tblGrid>
                <a:gridCol w="941050">
                  <a:extLst>
                    <a:ext uri="{9D8B030D-6E8A-4147-A177-3AD203B41FA5}">
                      <a16:colId xmlns:a16="http://schemas.microsoft.com/office/drawing/2014/main" val="20000"/>
                    </a:ext>
                  </a:extLst>
                </a:gridCol>
                <a:gridCol w="5667450">
                  <a:extLst>
                    <a:ext uri="{9D8B030D-6E8A-4147-A177-3AD203B41FA5}">
                      <a16:colId xmlns:a16="http://schemas.microsoft.com/office/drawing/2014/main" val="20001"/>
                    </a:ext>
                  </a:extLst>
                </a:gridCol>
              </a:tblGrid>
              <a:tr h="346550">
                <a:tc>
                  <a:txBody>
                    <a:bodyPr/>
                    <a:lstStyle/>
                    <a:p>
                      <a:pPr marL="0" lvl="0" indent="0" algn="l" rtl="0">
                        <a:spcBef>
                          <a:spcPts val="0"/>
                        </a:spcBef>
                        <a:spcAft>
                          <a:spcPts val="0"/>
                        </a:spcAft>
                        <a:buNone/>
                      </a:pPr>
                      <a:r>
                        <a:rPr lang="en" b="1">
                          <a:solidFill>
                            <a:schemeClr val="dk1"/>
                          </a:solidFill>
                        </a:rPr>
                        <a:t>Level</a:t>
                      </a:r>
                      <a:endParaRPr b="1">
                        <a:solidFill>
                          <a:schemeClr val="dk1"/>
                        </a:solidFill>
                      </a:endParaRPr>
                    </a:p>
                  </a:txBody>
                  <a:tcPr marL="91425" marR="91425" marT="91425" marB="91425">
                    <a:lnB w="9525" cap="flat" cmpd="sng">
                      <a:solidFill>
                        <a:srgbClr val="9E9E9E"/>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b="1">
                          <a:solidFill>
                            <a:schemeClr val="dk1"/>
                          </a:solidFill>
                        </a:rPr>
                        <a:t>Requirement:</a:t>
                      </a:r>
                      <a:endParaRPr b="1">
                        <a:solidFill>
                          <a:schemeClr val="dk1"/>
                        </a:solidFill>
                      </a:endParaRPr>
                    </a:p>
                  </a:txBody>
                  <a:tcPr marL="91425" marR="91425" marT="91425" marB="91425">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334550">
                <a:tc>
                  <a:txBody>
                    <a:bodyPr/>
                    <a:lstStyle/>
                    <a:p>
                      <a:pPr marL="0" lvl="0" indent="0" algn="l" rtl="0">
                        <a:spcBef>
                          <a:spcPts val="0"/>
                        </a:spcBef>
                        <a:spcAft>
                          <a:spcPts val="0"/>
                        </a:spcAft>
                        <a:buNone/>
                      </a:pPr>
                      <a:r>
                        <a:rPr lang="en" sz="1200">
                          <a:solidFill>
                            <a:schemeClr val="dk1"/>
                          </a:solidFill>
                        </a:rPr>
                        <a:t>2</a:t>
                      </a:r>
                      <a:endParaRPr sz="1200">
                        <a:solidFill>
                          <a:schemeClr val="dk1"/>
                        </a:solidFill>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1300">
                          <a:solidFill>
                            <a:schemeClr val="dk1"/>
                          </a:solidFill>
                        </a:rPr>
                        <a:t>The sensor design shall be based in a computational model of the impacts.</a:t>
                      </a:r>
                      <a:endParaRPr sz="1300">
                        <a:solidFill>
                          <a:schemeClr val="dk1"/>
                        </a:solidFill>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MATLAB Spring Mass Model</a:t>
            </a:r>
            <a:endParaRPr/>
          </a:p>
        </p:txBody>
      </p:sp>
      <p:sp>
        <p:nvSpPr>
          <p:cNvPr id="315" name="Google Shape;315;p50"/>
          <p:cNvSpPr txBox="1">
            <a:spLocks noGrp="1"/>
          </p:cNvSpPr>
          <p:nvPr>
            <p:ph type="body" idx="1"/>
          </p:nvPr>
        </p:nvSpPr>
        <p:spPr>
          <a:xfrm>
            <a:off x="311700" y="1309750"/>
            <a:ext cx="8308200" cy="3318000"/>
          </a:xfrm>
          <a:prstGeom prst="rect">
            <a:avLst/>
          </a:prstGeom>
        </p:spPr>
        <p:txBody>
          <a:bodyPr spcFirstLastPara="1" wrap="square" lIns="91425" tIns="91425" rIns="91425" bIns="91425" anchor="t" anchorCtr="0">
            <a:normAutofit lnSpcReduction="20000"/>
          </a:bodyPr>
          <a:lstStyle/>
          <a:p>
            <a:pPr marL="457200" lvl="0" indent="-336550" algn="l" rtl="0">
              <a:lnSpc>
                <a:spcPct val="150000"/>
              </a:lnSpc>
              <a:spcBef>
                <a:spcPts val="0"/>
              </a:spcBef>
              <a:spcAft>
                <a:spcPts val="0"/>
              </a:spcAft>
              <a:buClr>
                <a:schemeClr val="dk1"/>
              </a:buClr>
              <a:buSzPts val="1700"/>
              <a:buChar char="●"/>
            </a:pPr>
            <a:r>
              <a:rPr lang="en" sz="1700">
                <a:solidFill>
                  <a:schemeClr val="dk1"/>
                </a:solidFill>
              </a:rPr>
              <a:t>Plate treated as “spring-mass system”</a:t>
            </a:r>
            <a:endParaRPr sz="1700">
              <a:solidFill>
                <a:schemeClr val="dk1"/>
              </a:solidFill>
            </a:endParaRPr>
          </a:p>
          <a:p>
            <a:pPr marL="914400" lvl="1" indent="-336550" algn="l" rtl="0">
              <a:lnSpc>
                <a:spcPct val="150000"/>
              </a:lnSpc>
              <a:spcBef>
                <a:spcPts val="0"/>
              </a:spcBef>
              <a:spcAft>
                <a:spcPts val="0"/>
              </a:spcAft>
              <a:buClr>
                <a:schemeClr val="dk1"/>
              </a:buClr>
              <a:buSzPts val="1700"/>
              <a:buChar char="○"/>
            </a:pPr>
            <a:r>
              <a:rPr lang="en" sz="1700">
                <a:solidFill>
                  <a:schemeClr val="dk1"/>
                </a:solidFill>
              </a:rPr>
              <a:t>System of Differential Equations</a:t>
            </a:r>
            <a:endParaRPr sz="1700">
              <a:solidFill>
                <a:schemeClr val="dk1"/>
              </a:solidFill>
            </a:endParaRPr>
          </a:p>
          <a:p>
            <a:pPr marL="914400" lvl="1" indent="-336550" algn="l" rtl="0">
              <a:lnSpc>
                <a:spcPct val="150000"/>
              </a:lnSpc>
              <a:spcBef>
                <a:spcPts val="0"/>
              </a:spcBef>
              <a:spcAft>
                <a:spcPts val="0"/>
              </a:spcAft>
              <a:buClr>
                <a:schemeClr val="dk1"/>
              </a:buClr>
              <a:buSzPts val="1700"/>
              <a:buChar char="○"/>
            </a:pPr>
            <a:r>
              <a:rPr lang="en" sz="1700">
                <a:solidFill>
                  <a:schemeClr val="dk1"/>
                </a:solidFill>
              </a:rPr>
              <a:t>Use plate bending theory to determine “k” for the spring analogy</a:t>
            </a:r>
            <a:endParaRPr sz="1700">
              <a:solidFill>
                <a:schemeClr val="dk1"/>
              </a:solidFill>
            </a:endParaRPr>
          </a:p>
          <a:p>
            <a:pPr marL="914400" lvl="1" indent="-336550" algn="l" rtl="0">
              <a:lnSpc>
                <a:spcPct val="150000"/>
              </a:lnSpc>
              <a:spcBef>
                <a:spcPts val="0"/>
              </a:spcBef>
              <a:spcAft>
                <a:spcPts val="0"/>
              </a:spcAft>
              <a:buClr>
                <a:schemeClr val="dk1"/>
              </a:buClr>
              <a:buSzPts val="1700"/>
              <a:buChar char="○"/>
            </a:pPr>
            <a:r>
              <a:rPr lang="en" sz="1700">
                <a:solidFill>
                  <a:schemeClr val="dk1"/>
                </a:solidFill>
              </a:rPr>
              <a:t>Spring-mass parameters are time-dependent</a:t>
            </a:r>
            <a:endParaRPr sz="1700">
              <a:solidFill>
                <a:schemeClr val="dk1"/>
              </a:solidFill>
            </a:endParaRPr>
          </a:p>
          <a:p>
            <a:pPr marL="457200" lvl="0" indent="-336550" algn="l" rtl="0">
              <a:lnSpc>
                <a:spcPct val="150000"/>
              </a:lnSpc>
              <a:spcBef>
                <a:spcPts val="0"/>
              </a:spcBef>
              <a:spcAft>
                <a:spcPts val="0"/>
              </a:spcAft>
              <a:buClr>
                <a:schemeClr val="dk1"/>
              </a:buClr>
              <a:buSzPts val="1700"/>
              <a:buChar char="●"/>
            </a:pPr>
            <a:r>
              <a:rPr lang="en" sz="1700">
                <a:solidFill>
                  <a:schemeClr val="dk1"/>
                </a:solidFill>
              </a:rPr>
              <a:t>Initial deflection only few nm</a:t>
            </a:r>
            <a:endParaRPr sz="1700">
              <a:solidFill>
                <a:schemeClr val="dk1"/>
              </a:solidFill>
            </a:endParaRPr>
          </a:p>
          <a:p>
            <a:pPr marL="457200" lvl="0" indent="-336550" algn="l" rtl="0">
              <a:lnSpc>
                <a:spcPct val="150000"/>
              </a:lnSpc>
              <a:spcBef>
                <a:spcPts val="0"/>
              </a:spcBef>
              <a:spcAft>
                <a:spcPts val="0"/>
              </a:spcAft>
              <a:buClr>
                <a:schemeClr val="dk1"/>
              </a:buClr>
              <a:buSzPts val="1700"/>
              <a:buChar char="●"/>
            </a:pPr>
            <a:r>
              <a:rPr lang="en" sz="1700">
                <a:solidFill>
                  <a:schemeClr val="dk1"/>
                </a:solidFill>
              </a:rPr>
              <a:t>Becomes inaccurate quickly</a:t>
            </a:r>
            <a:endParaRPr sz="1700">
              <a:solidFill>
                <a:schemeClr val="dk1"/>
              </a:solidFill>
            </a:endParaRPr>
          </a:p>
          <a:p>
            <a:pPr marL="914400" lvl="1" indent="-336550" algn="l" rtl="0">
              <a:lnSpc>
                <a:spcPct val="150000"/>
              </a:lnSpc>
              <a:spcBef>
                <a:spcPts val="0"/>
              </a:spcBef>
              <a:spcAft>
                <a:spcPts val="0"/>
              </a:spcAft>
              <a:buClr>
                <a:schemeClr val="dk1"/>
              </a:buClr>
              <a:buSzPts val="1700"/>
              <a:buChar char="○"/>
            </a:pPr>
            <a:r>
              <a:rPr lang="en" sz="1700">
                <a:solidFill>
                  <a:schemeClr val="dk1"/>
                </a:solidFill>
              </a:rPr>
              <a:t>Transitions to bending moment energy</a:t>
            </a:r>
            <a:endParaRPr sz="1700">
              <a:solidFill>
                <a:schemeClr val="dk1"/>
              </a:solidFill>
            </a:endParaRPr>
          </a:p>
          <a:p>
            <a:pPr marL="914400" lvl="1" indent="-336550" algn="l" rtl="0">
              <a:lnSpc>
                <a:spcPct val="150000"/>
              </a:lnSpc>
              <a:spcBef>
                <a:spcPts val="0"/>
              </a:spcBef>
              <a:spcAft>
                <a:spcPts val="0"/>
              </a:spcAft>
              <a:buClr>
                <a:schemeClr val="dk1"/>
              </a:buClr>
              <a:buSzPts val="1700"/>
              <a:buChar char="○"/>
            </a:pPr>
            <a:r>
              <a:rPr lang="en" sz="1700">
                <a:solidFill>
                  <a:schemeClr val="dk1"/>
                </a:solidFill>
              </a:rPr>
              <a:t>Models are much more complex with higher order ODEs</a:t>
            </a:r>
            <a:endParaRPr>
              <a:solidFill>
                <a:schemeClr val="dk1"/>
              </a:solidFill>
            </a:endParaRPr>
          </a:p>
          <a:p>
            <a:pPr marL="0" lvl="0" indent="0" algn="l" rtl="0">
              <a:lnSpc>
                <a:spcPct val="150000"/>
              </a:lnSpc>
              <a:spcBef>
                <a:spcPts val="1200"/>
              </a:spcBef>
              <a:spcAft>
                <a:spcPts val="1200"/>
              </a:spcAft>
              <a:buNone/>
            </a:pPr>
            <a:endParaRPr>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MATLAB Spring Mass Results</a:t>
            </a:r>
            <a:endParaRPr/>
          </a:p>
        </p:txBody>
      </p:sp>
      <p:pic>
        <p:nvPicPr>
          <p:cNvPr id="321" name="Google Shape;321;p51"/>
          <p:cNvPicPr preferRelativeResize="0"/>
          <p:nvPr/>
        </p:nvPicPr>
        <p:blipFill>
          <a:blip r:embed="rId3">
            <a:alphaModFix/>
          </a:blip>
          <a:stretch>
            <a:fillRect/>
          </a:stretch>
        </p:blipFill>
        <p:spPr>
          <a:xfrm>
            <a:off x="3474675" y="1017725"/>
            <a:ext cx="4847399" cy="3635549"/>
          </a:xfrm>
          <a:prstGeom prst="rect">
            <a:avLst/>
          </a:prstGeom>
          <a:noFill/>
          <a:ln>
            <a:noFill/>
          </a:ln>
        </p:spPr>
      </p:pic>
      <p:sp>
        <p:nvSpPr>
          <p:cNvPr id="322" name="Google Shape;322;p51"/>
          <p:cNvSpPr txBox="1"/>
          <p:nvPr/>
        </p:nvSpPr>
        <p:spPr>
          <a:xfrm>
            <a:off x="354375" y="1184625"/>
            <a:ext cx="2743800" cy="34686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Clr>
                <a:schemeClr val="dk1"/>
              </a:buClr>
              <a:buSzPts val="1800"/>
              <a:buChar char="●"/>
            </a:pPr>
            <a:r>
              <a:rPr lang="en" sz="1800">
                <a:solidFill>
                  <a:schemeClr val="dk1"/>
                </a:solidFill>
              </a:rPr>
              <a:t>Extremely small initial displacement</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Displacement grows as wave propagates and plate relaxes</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If we extrapolate (likely inaccurate) deflections are ~10 microns</a:t>
            </a:r>
            <a:endParaRPr sz="180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MATLAB Simulations</a:t>
            </a:r>
            <a:endParaRPr/>
          </a:p>
        </p:txBody>
      </p:sp>
      <p:sp>
        <p:nvSpPr>
          <p:cNvPr id="328" name="Google Shape;328;p52"/>
          <p:cNvSpPr txBox="1">
            <a:spLocks noGrp="1"/>
          </p:cNvSpPr>
          <p:nvPr>
            <p:ph type="body" idx="1"/>
          </p:nvPr>
        </p:nvSpPr>
        <p:spPr>
          <a:xfrm>
            <a:off x="311700" y="1387525"/>
            <a:ext cx="4260300" cy="3533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rPr>
              <a:t>Plate Dimensions: 8x6cm, 17μm thick</a:t>
            </a:r>
            <a:endParaRPr>
              <a:solidFill>
                <a:schemeClr val="dk1"/>
              </a:solidFill>
            </a:endParaRPr>
          </a:p>
          <a:p>
            <a:pPr marL="0" lvl="0" indent="0" algn="l" rtl="0">
              <a:spcBef>
                <a:spcPts val="0"/>
              </a:spcBef>
              <a:spcAft>
                <a:spcPts val="0"/>
              </a:spcAft>
              <a:buNone/>
            </a:pPr>
            <a:r>
              <a:rPr lang="en">
                <a:solidFill>
                  <a:schemeClr val="dk1"/>
                </a:solidFill>
              </a:rPr>
              <a:t>Material: Al6061</a:t>
            </a:r>
            <a:endParaRPr>
              <a:solidFill>
                <a:schemeClr val="dk1"/>
              </a:solidFill>
            </a:endParaRPr>
          </a:p>
          <a:p>
            <a:pPr marL="0" lvl="0" indent="0" algn="l" rtl="0">
              <a:spcBef>
                <a:spcPts val="0"/>
              </a:spcBef>
              <a:spcAft>
                <a:spcPts val="0"/>
              </a:spcAft>
              <a:buNone/>
            </a:pPr>
            <a:r>
              <a:rPr lang="en">
                <a:solidFill>
                  <a:schemeClr val="dk1"/>
                </a:solidFill>
              </a:rPr>
              <a:t>Load: 1.3mN applied at center of plate </a:t>
            </a:r>
            <a:endParaRPr>
              <a:solidFill>
                <a:schemeClr val="dk1"/>
              </a:solidFill>
            </a:endParaRPr>
          </a:p>
          <a:p>
            <a:pPr marL="0" lvl="0" indent="0" algn="l" rtl="0">
              <a:spcBef>
                <a:spcPts val="0"/>
              </a:spcBef>
              <a:spcAft>
                <a:spcPts val="0"/>
              </a:spcAft>
              <a:buNone/>
            </a:pP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Matlab Partial Differential Equations Toolbox</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Dynamic Transient and Static Simulations</a:t>
            </a:r>
            <a:endParaRPr>
              <a:solidFill>
                <a:schemeClr val="dk1"/>
              </a:solidFill>
            </a:endParaRPr>
          </a:p>
          <a:p>
            <a:pPr marL="914400" lvl="0" indent="0" algn="l" rtl="0">
              <a:spcBef>
                <a:spcPts val="0"/>
              </a:spcBef>
              <a:spcAft>
                <a:spcPts val="0"/>
              </a:spcAft>
              <a:buNone/>
            </a:pPr>
            <a:endParaRPr>
              <a:solidFill>
                <a:schemeClr val="dk1"/>
              </a:solidFill>
            </a:endParaRPr>
          </a:p>
        </p:txBody>
      </p:sp>
      <p:pic>
        <p:nvPicPr>
          <p:cNvPr id="329" name="Google Shape;329;p52"/>
          <p:cNvPicPr preferRelativeResize="0"/>
          <p:nvPr/>
        </p:nvPicPr>
        <p:blipFill>
          <a:blip r:embed="rId3">
            <a:alphaModFix/>
          </a:blip>
          <a:stretch>
            <a:fillRect/>
          </a:stretch>
        </p:blipFill>
        <p:spPr>
          <a:xfrm>
            <a:off x="4668600" y="1387525"/>
            <a:ext cx="4267201" cy="236844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MATLAB Simulation: Results</a:t>
            </a:r>
            <a:endParaRPr/>
          </a:p>
        </p:txBody>
      </p:sp>
      <p:pic>
        <p:nvPicPr>
          <p:cNvPr id="335" name="Google Shape;335;p53"/>
          <p:cNvPicPr preferRelativeResize="0"/>
          <p:nvPr/>
        </p:nvPicPr>
        <p:blipFill rotWithShape="1">
          <a:blip r:embed="rId3">
            <a:alphaModFix/>
          </a:blip>
          <a:srcRect l="4260" r="6421"/>
          <a:stretch/>
        </p:blipFill>
        <p:spPr>
          <a:xfrm>
            <a:off x="5070950" y="1017725"/>
            <a:ext cx="3951074" cy="3317649"/>
          </a:xfrm>
          <a:prstGeom prst="rect">
            <a:avLst/>
          </a:prstGeom>
          <a:noFill/>
          <a:ln>
            <a:noFill/>
          </a:ln>
        </p:spPr>
      </p:pic>
      <p:grpSp>
        <p:nvGrpSpPr>
          <p:cNvPr id="336" name="Google Shape;336;p53"/>
          <p:cNvGrpSpPr/>
          <p:nvPr/>
        </p:nvGrpSpPr>
        <p:grpSpPr>
          <a:xfrm>
            <a:off x="94590" y="1017681"/>
            <a:ext cx="4859840" cy="3655736"/>
            <a:chOff x="881425" y="1759400"/>
            <a:chExt cx="3983149" cy="2978924"/>
          </a:xfrm>
        </p:grpSpPr>
        <p:pic>
          <p:nvPicPr>
            <p:cNvPr id="337" name="Google Shape;337;p53"/>
            <p:cNvPicPr preferRelativeResize="0"/>
            <p:nvPr/>
          </p:nvPicPr>
          <p:blipFill rotWithShape="1">
            <a:blip r:embed="rId4">
              <a:alphaModFix/>
            </a:blip>
            <a:srcRect l="11608" r="7268" b="8096"/>
            <a:stretch/>
          </p:blipFill>
          <p:spPr>
            <a:xfrm>
              <a:off x="881425" y="1759400"/>
              <a:ext cx="3983149" cy="2703501"/>
            </a:xfrm>
            <a:prstGeom prst="rect">
              <a:avLst/>
            </a:prstGeom>
            <a:noFill/>
            <a:ln>
              <a:noFill/>
            </a:ln>
          </p:spPr>
        </p:pic>
        <p:sp>
          <p:nvSpPr>
            <p:cNvPr id="338" name="Google Shape;338;p53"/>
            <p:cNvSpPr txBox="1"/>
            <p:nvPr/>
          </p:nvSpPr>
          <p:spPr>
            <a:xfrm>
              <a:off x="881434" y="4412224"/>
              <a:ext cx="3983100" cy="3261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Static Simulation: </a:t>
              </a:r>
              <a:r>
                <a:rPr lang="en"/>
                <a:t>Max Displacement = -27um at Center</a:t>
              </a:r>
              <a:endParaRPr/>
            </a:p>
          </p:txBody>
        </p:sp>
      </p:grpSp>
      <p:sp>
        <p:nvSpPr>
          <p:cNvPr id="339" name="Google Shape;339;p53"/>
          <p:cNvSpPr txBox="1"/>
          <p:nvPr/>
        </p:nvSpPr>
        <p:spPr>
          <a:xfrm>
            <a:off x="5070950" y="4273225"/>
            <a:ext cx="3951000" cy="4002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Transient Simulation</a:t>
            </a:r>
            <a:endParaRPr b="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Enceladus and Plumes</a:t>
            </a:r>
            <a:endParaRPr/>
          </a:p>
        </p:txBody>
      </p:sp>
      <p:sp>
        <p:nvSpPr>
          <p:cNvPr id="117" name="Google Shape;117;p27"/>
          <p:cNvSpPr txBox="1">
            <a:spLocks noGrp="1"/>
          </p:cNvSpPr>
          <p:nvPr>
            <p:ph type="body" idx="1"/>
          </p:nvPr>
        </p:nvSpPr>
        <p:spPr>
          <a:xfrm>
            <a:off x="311700" y="1450375"/>
            <a:ext cx="39900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en">
                <a:solidFill>
                  <a:schemeClr val="dk1"/>
                </a:solidFill>
              </a:rPr>
              <a:t>Moon of Saturn with water under a surface of ice</a:t>
            </a:r>
            <a:endParaRPr>
              <a:solidFill>
                <a:schemeClr val="dk1"/>
              </a:solidFill>
            </a:endParaRPr>
          </a:p>
          <a:p>
            <a:pPr marL="0" lvl="0" indent="0" algn="l" rtl="0">
              <a:spcBef>
                <a:spcPts val="1000"/>
              </a:spcBef>
              <a:spcAft>
                <a:spcPts val="0"/>
              </a:spcAft>
              <a:buNone/>
            </a:pPr>
            <a:endParaRPr>
              <a:solidFill>
                <a:schemeClr val="dk1"/>
              </a:solidFill>
            </a:endParaRPr>
          </a:p>
          <a:p>
            <a:pPr marL="457200" lvl="0" indent="-342900" algn="l" rtl="0">
              <a:spcBef>
                <a:spcPts val="1000"/>
              </a:spcBef>
              <a:spcAft>
                <a:spcPts val="0"/>
              </a:spcAft>
              <a:buClr>
                <a:schemeClr val="dk1"/>
              </a:buClr>
              <a:buSzPts val="1800"/>
              <a:buChar char="●"/>
            </a:pPr>
            <a:r>
              <a:rPr lang="en">
                <a:solidFill>
                  <a:schemeClr val="dk1"/>
                </a:solidFill>
              </a:rPr>
              <a:t>Tidal heating causes water to escape in the form of geysers</a:t>
            </a:r>
            <a:endParaRPr>
              <a:solidFill>
                <a:schemeClr val="dk1"/>
              </a:solidFill>
            </a:endParaRPr>
          </a:p>
          <a:p>
            <a:pPr marL="0" lvl="0" indent="0" algn="l" rtl="0">
              <a:spcBef>
                <a:spcPts val="1000"/>
              </a:spcBef>
              <a:spcAft>
                <a:spcPts val="0"/>
              </a:spcAft>
              <a:buNone/>
            </a:pPr>
            <a:endParaRPr>
              <a:solidFill>
                <a:schemeClr val="dk1"/>
              </a:solidFill>
            </a:endParaRPr>
          </a:p>
          <a:p>
            <a:pPr marL="457200" lvl="0" indent="-342900" algn="l" rtl="0">
              <a:spcBef>
                <a:spcPts val="1000"/>
              </a:spcBef>
              <a:spcAft>
                <a:spcPts val="1000"/>
              </a:spcAft>
              <a:buClr>
                <a:schemeClr val="dk1"/>
              </a:buClr>
              <a:buSzPts val="1800"/>
              <a:buChar char="●"/>
            </a:pPr>
            <a:r>
              <a:rPr lang="en">
                <a:solidFill>
                  <a:schemeClr val="dk1"/>
                </a:solidFill>
              </a:rPr>
              <a:t>Geyser particles may contain organics</a:t>
            </a:r>
            <a:endParaRPr>
              <a:solidFill>
                <a:schemeClr val="dk1"/>
              </a:solidFill>
            </a:endParaRPr>
          </a:p>
        </p:txBody>
      </p:sp>
      <p:sp>
        <p:nvSpPr>
          <p:cNvPr id="118" name="Google Shape;118;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pic>
        <p:nvPicPr>
          <p:cNvPr id="119" name="Google Shape;119;p27"/>
          <p:cNvPicPr preferRelativeResize="0"/>
          <p:nvPr/>
        </p:nvPicPr>
        <p:blipFill>
          <a:blip r:embed="rId3">
            <a:alphaModFix/>
          </a:blip>
          <a:stretch>
            <a:fillRect/>
          </a:stretch>
        </p:blipFill>
        <p:spPr>
          <a:xfrm>
            <a:off x="4425925" y="248300"/>
            <a:ext cx="4440550" cy="2497824"/>
          </a:xfrm>
          <a:prstGeom prst="rect">
            <a:avLst/>
          </a:prstGeom>
          <a:noFill/>
          <a:ln>
            <a:noFill/>
          </a:ln>
        </p:spPr>
      </p:pic>
      <p:sp>
        <p:nvSpPr>
          <p:cNvPr id="120" name="Google Shape;120;p27"/>
          <p:cNvSpPr txBox="1"/>
          <p:nvPr/>
        </p:nvSpPr>
        <p:spPr>
          <a:xfrm>
            <a:off x="4572000" y="4776500"/>
            <a:ext cx="3863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00">
                <a:solidFill>
                  <a:schemeClr val="dk1"/>
                </a:solidFill>
              </a:rPr>
              <a:t>Enceladus Images and Diagrams courtesy of NASA JPL Photojournal: </a:t>
            </a:r>
            <a:r>
              <a:rPr lang="en" sz="500" u="sng">
                <a:solidFill>
                  <a:schemeClr val="hlink"/>
                </a:solidFill>
                <a:hlinkClick r:id="rId4"/>
              </a:rPr>
              <a:t>https://photojournal.jpl.nasa.gov/figures/PIA19656_fig1.jpg</a:t>
            </a:r>
            <a:r>
              <a:rPr lang="en" sz="500">
                <a:solidFill>
                  <a:schemeClr val="dk1"/>
                </a:solidFill>
              </a:rPr>
              <a:t> </a:t>
            </a:r>
            <a:r>
              <a:rPr lang="en" sz="500" u="sng">
                <a:solidFill>
                  <a:schemeClr val="hlink"/>
                </a:solidFill>
                <a:hlinkClick r:id="rId5"/>
              </a:rPr>
              <a:t>https://photojournal.jpl.nasa.gov/jpegMod/PIA21442_modest.jpg</a:t>
            </a:r>
            <a:r>
              <a:rPr lang="en" sz="500">
                <a:solidFill>
                  <a:schemeClr val="dk1"/>
                </a:solidFill>
              </a:rPr>
              <a:t> https://photojournal.jpl.nasa.gov/jpegMod/PIA14858_modest.jpg</a:t>
            </a:r>
            <a:endParaRPr sz="500">
              <a:solidFill>
                <a:schemeClr val="dk1"/>
              </a:solidFill>
            </a:endParaRPr>
          </a:p>
        </p:txBody>
      </p:sp>
      <p:pic>
        <p:nvPicPr>
          <p:cNvPr id="121" name="Google Shape;121;p27"/>
          <p:cNvPicPr preferRelativeResize="0"/>
          <p:nvPr/>
        </p:nvPicPr>
        <p:blipFill>
          <a:blip r:embed="rId6">
            <a:alphaModFix/>
          </a:blip>
          <a:stretch>
            <a:fillRect/>
          </a:stretch>
        </p:blipFill>
        <p:spPr>
          <a:xfrm>
            <a:off x="6836101" y="2746125"/>
            <a:ext cx="2030375" cy="2023926"/>
          </a:xfrm>
          <a:prstGeom prst="rect">
            <a:avLst/>
          </a:prstGeom>
          <a:noFill/>
          <a:ln>
            <a:noFill/>
          </a:ln>
        </p:spPr>
      </p:pic>
      <p:pic>
        <p:nvPicPr>
          <p:cNvPr id="122" name="Google Shape;122;p27"/>
          <p:cNvPicPr preferRelativeResize="0"/>
          <p:nvPr/>
        </p:nvPicPr>
        <p:blipFill>
          <a:blip r:embed="rId7">
            <a:alphaModFix/>
          </a:blip>
          <a:stretch>
            <a:fillRect/>
          </a:stretch>
        </p:blipFill>
        <p:spPr>
          <a:xfrm>
            <a:off x="4425925" y="2746125"/>
            <a:ext cx="2410175" cy="20303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Ansys Simulation: Setup</a:t>
            </a:r>
            <a:endParaRPr/>
          </a:p>
        </p:txBody>
      </p:sp>
      <p:sp>
        <p:nvSpPr>
          <p:cNvPr id="345" name="Google Shape;345;p54"/>
          <p:cNvSpPr txBox="1">
            <a:spLocks noGrp="1"/>
          </p:cNvSpPr>
          <p:nvPr>
            <p:ph type="body" idx="1"/>
          </p:nvPr>
        </p:nvSpPr>
        <p:spPr>
          <a:xfrm>
            <a:off x="311700" y="1017725"/>
            <a:ext cx="6837600" cy="1662900"/>
          </a:xfrm>
          <a:prstGeom prst="rect">
            <a:avLst/>
          </a:prstGeom>
        </p:spPr>
        <p:txBody>
          <a:bodyPr spcFirstLastPara="1" wrap="square" lIns="91425" tIns="91425" rIns="91425" bIns="91425" anchor="t" anchorCtr="0">
            <a:normAutofit lnSpcReduction="10000"/>
          </a:bodyPr>
          <a:lstStyle/>
          <a:p>
            <a:pPr marL="457200" lvl="0" indent="-342900" algn="l" rtl="0">
              <a:lnSpc>
                <a:spcPct val="150000"/>
              </a:lnSpc>
              <a:spcBef>
                <a:spcPts val="0"/>
              </a:spcBef>
              <a:spcAft>
                <a:spcPts val="0"/>
              </a:spcAft>
              <a:buClr>
                <a:schemeClr val="dk1"/>
              </a:buClr>
              <a:buSzPts val="1800"/>
              <a:buChar char="●"/>
            </a:pPr>
            <a:r>
              <a:rPr lang="en">
                <a:solidFill>
                  <a:schemeClr val="dk1"/>
                </a:solidFill>
              </a:rPr>
              <a:t>Aluminum 5086 Plate: 10 x 10 cm, 17 micron thick</a:t>
            </a:r>
            <a:endParaRPr>
              <a:solidFill>
                <a:schemeClr val="dk1"/>
              </a:solidFill>
            </a:endParaRPr>
          </a:p>
          <a:p>
            <a:pPr marL="457200" lvl="0" indent="-342900" algn="l" rtl="0">
              <a:lnSpc>
                <a:spcPct val="150000"/>
              </a:lnSpc>
              <a:spcBef>
                <a:spcPts val="0"/>
              </a:spcBef>
              <a:spcAft>
                <a:spcPts val="0"/>
              </a:spcAft>
              <a:buClr>
                <a:schemeClr val="dk1"/>
              </a:buClr>
              <a:buSzPts val="1800"/>
              <a:buChar char="●"/>
            </a:pPr>
            <a:r>
              <a:rPr lang="en">
                <a:solidFill>
                  <a:schemeClr val="dk1"/>
                </a:solidFill>
              </a:rPr>
              <a:t>4 micron particle at 300 m/s</a:t>
            </a:r>
            <a:endParaRPr>
              <a:solidFill>
                <a:schemeClr val="dk1"/>
              </a:solidFill>
            </a:endParaRPr>
          </a:p>
          <a:p>
            <a:pPr marL="457200" lvl="0" indent="-342900" algn="l" rtl="0">
              <a:lnSpc>
                <a:spcPct val="150000"/>
              </a:lnSpc>
              <a:spcBef>
                <a:spcPts val="0"/>
              </a:spcBef>
              <a:spcAft>
                <a:spcPts val="0"/>
              </a:spcAft>
              <a:buClr>
                <a:schemeClr val="dk1"/>
              </a:buClr>
              <a:buSzPts val="1800"/>
              <a:buChar char="●"/>
            </a:pPr>
            <a:r>
              <a:rPr lang="en">
                <a:solidFill>
                  <a:schemeClr val="dk1"/>
                </a:solidFill>
              </a:rPr>
              <a:t>¼ Symmetry Simulation</a:t>
            </a:r>
            <a:endParaRPr>
              <a:solidFill>
                <a:schemeClr val="dk1"/>
              </a:solidFill>
            </a:endParaRPr>
          </a:p>
          <a:p>
            <a:pPr marL="457200" lvl="0" indent="-342900" algn="l" rtl="0">
              <a:lnSpc>
                <a:spcPct val="150000"/>
              </a:lnSpc>
              <a:spcBef>
                <a:spcPts val="0"/>
              </a:spcBef>
              <a:spcAft>
                <a:spcPts val="0"/>
              </a:spcAft>
              <a:buClr>
                <a:schemeClr val="dk1"/>
              </a:buClr>
              <a:buSzPts val="1800"/>
              <a:buChar char="●"/>
            </a:pPr>
            <a:r>
              <a:rPr lang="en">
                <a:solidFill>
                  <a:schemeClr val="dk1"/>
                </a:solidFill>
              </a:rPr>
              <a:t>37,000 Nodes: </a:t>
            </a:r>
            <a:endParaRPr>
              <a:solidFill>
                <a:schemeClr val="dk1"/>
              </a:solidFill>
            </a:endParaRPr>
          </a:p>
        </p:txBody>
      </p:sp>
      <p:pic>
        <p:nvPicPr>
          <p:cNvPr id="346" name="Google Shape;346;p54"/>
          <p:cNvPicPr preferRelativeResize="0"/>
          <p:nvPr/>
        </p:nvPicPr>
        <p:blipFill>
          <a:blip r:embed="rId3">
            <a:alphaModFix/>
          </a:blip>
          <a:stretch>
            <a:fillRect/>
          </a:stretch>
        </p:blipFill>
        <p:spPr>
          <a:xfrm>
            <a:off x="193600" y="2680625"/>
            <a:ext cx="4572000" cy="2274351"/>
          </a:xfrm>
          <a:prstGeom prst="rect">
            <a:avLst/>
          </a:prstGeom>
          <a:noFill/>
          <a:ln>
            <a:noFill/>
          </a:ln>
        </p:spPr>
      </p:pic>
      <p:pic>
        <p:nvPicPr>
          <p:cNvPr id="347" name="Google Shape;347;p54"/>
          <p:cNvPicPr preferRelativeResize="0"/>
          <p:nvPr/>
        </p:nvPicPr>
        <p:blipFill>
          <a:blip r:embed="rId4">
            <a:alphaModFix/>
          </a:blip>
          <a:stretch>
            <a:fillRect/>
          </a:stretch>
        </p:blipFill>
        <p:spPr>
          <a:xfrm>
            <a:off x="5060825" y="2680625"/>
            <a:ext cx="3842075" cy="227435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55"/>
          <p:cNvSpPr txBox="1">
            <a:spLocks noGrp="1"/>
          </p:cNvSpPr>
          <p:nvPr>
            <p:ph type="title"/>
          </p:nvPr>
        </p:nvSpPr>
        <p:spPr>
          <a:xfrm>
            <a:off x="311725" y="1147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Ansys Simulation: Explicit Dynamics Results</a:t>
            </a:r>
            <a:endParaRPr/>
          </a:p>
        </p:txBody>
      </p:sp>
      <p:sp>
        <p:nvSpPr>
          <p:cNvPr id="353" name="Google Shape;353;p55"/>
          <p:cNvSpPr txBox="1">
            <a:spLocks noGrp="1"/>
          </p:cNvSpPr>
          <p:nvPr>
            <p:ph type="body" idx="1"/>
          </p:nvPr>
        </p:nvSpPr>
        <p:spPr>
          <a:xfrm>
            <a:off x="311713" y="687400"/>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rPr>
              <a:t>Maximum Deflection: 0.0037 microns </a:t>
            </a:r>
            <a:endParaRPr>
              <a:solidFill>
                <a:schemeClr val="dk1"/>
              </a:solidFill>
            </a:endParaRPr>
          </a:p>
          <a:p>
            <a:pPr marL="0" lvl="0" indent="0" algn="l" rtl="0">
              <a:spcBef>
                <a:spcPts val="1200"/>
              </a:spcBef>
              <a:spcAft>
                <a:spcPts val="1200"/>
              </a:spcAft>
              <a:buNone/>
            </a:pPr>
            <a:endParaRPr>
              <a:solidFill>
                <a:schemeClr val="dk1"/>
              </a:solidFill>
            </a:endParaRPr>
          </a:p>
        </p:txBody>
      </p:sp>
      <p:pic>
        <p:nvPicPr>
          <p:cNvPr id="2" name="Better Ratio">
            <a:hlinkClick r:id="" action="ppaction://media"/>
            <a:extLst>
              <a:ext uri="{FF2B5EF4-FFF2-40B4-BE49-F238E27FC236}">
                <a16:creationId xmlns:a16="http://schemas.microsoft.com/office/drawing/2014/main" id="{D62F9988-EAD5-E9F1-B22A-9A535BF2AFF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9060" y="1167622"/>
            <a:ext cx="7845879" cy="33631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Thermodynamic Models</a:t>
            </a:r>
            <a:endParaRPr/>
          </a:p>
        </p:txBody>
      </p:sp>
      <p:sp>
        <p:nvSpPr>
          <p:cNvPr id="360" name="Google Shape;360;p56"/>
          <p:cNvSpPr txBox="1">
            <a:spLocks noGrp="1"/>
          </p:cNvSpPr>
          <p:nvPr>
            <p:ph type="body" idx="1"/>
          </p:nvPr>
        </p:nvSpPr>
        <p:spPr>
          <a:xfrm>
            <a:off x="470750" y="1368225"/>
            <a:ext cx="3942300" cy="3222000"/>
          </a:xfrm>
          <a:prstGeom prst="rect">
            <a:avLst/>
          </a:prstGeom>
        </p:spPr>
        <p:txBody>
          <a:bodyPr spcFirstLastPara="1" wrap="square" lIns="91425" tIns="91425" rIns="91425" bIns="91425" anchor="t" anchorCtr="0">
            <a:normAutofit/>
          </a:bodyPr>
          <a:lstStyle/>
          <a:p>
            <a:pPr marL="457200" lvl="0" indent="-342900" algn="l" rtl="0">
              <a:lnSpc>
                <a:spcPct val="150000"/>
              </a:lnSpc>
              <a:spcBef>
                <a:spcPts val="0"/>
              </a:spcBef>
              <a:spcAft>
                <a:spcPts val="0"/>
              </a:spcAft>
              <a:buClr>
                <a:schemeClr val="dk1"/>
              </a:buClr>
              <a:buSzPts val="1800"/>
              <a:buChar char="●"/>
            </a:pPr>
            <a:r>
              <a:rPr lang="en">
                <a:solidFill>
                  <a:schemeClr val="dk1"/>
                </a:solidFill>
              </a:rPr>
              <a:t>Radiation Heat Transfer</a:t>
            </a:r>
            <a:endParaRPr>
              <a:solidFill>
                <a:schemeClr val="dk1"/>
              </a:solidFill>
            </a:endParaRPr>
          </a:p>
          <a:p>
            <a:pPr marL="914400" lvl="1" indent="-317500" algn="l" rtl="0">
              <a:lnSpc>
                <a:spcPct val="150000"/>
              </a:lnSpc>
              <a:spcBef>
                <a:spcPts val="0"/>
              </a:spcBef>
              <a:spcAft>
                <a:spcPts val="0"/>
              </a:spcAft>
              <a:buClr>
                <a:schemeClr val="dk1"/>
              </a:buClr>
              <a:buSzPts val="1400"/>
              <a:buChar char="○"/>
            </a:pPr>
            <a:r>
              <a:rPr lang="en">
                <a:solidFill>
                  <a:schemeClr val="dk1"/>
                </a:solidFill>
              </a:rPr>
              <a:t>Interaction between sensor and chamber walls</a:t>
            </a:r>
            <a:endParaRPr>
              <a:solidFill>
                <a:schemeClr val="dk1"/>
              </a:solidFill>
            </a:endParaRPr>
          </a:p>
          <a:p>
            <a:pPr marL="457200" lvl="0" indent="-342900" algn="l" rtl="0">
              <a:lnSpc>
                <a:spcPct val="150000"/>
              </a:lnSpc>
              <a:spcBef>
                <a:spcPts val="0"/>
              </a:spcBef>
              <a:spcAft>
                <a:spcPts val="0"/>
              </a:spcAft>
              <a:buClr>
                <a:schemeClr val="dk1"/>
              </a:buClr>
              <a:buSzPts val="1800"/>
              <a:buChar char="●"/>
            </a:pPr>
            <a:r>
              <a:rPr lang="en">
                <a:solidFill>
                  <a:schemeClr val="dk1"/>
                </a:solidFill>
              </a:rPr>
              <a:t>Heat Conduction</a:t>
            </a:r>
            <a:endParaRPr>
              <a:solidFill>
                <a:schemeClr val="dk1"/>
              </a:solidFill>
            </a:endParaRPr>
          </a:p>
          <a:p>
            <a:pPr marL="914400" lvl="1" indent="-317500" algn="l" rtl="0">
              <a:lnSpc>
                <a:spcPct val="150000"/>
              </a:lnSpc>
              <a:spcBef>
                <a:spcPts val="0"/>
              </a:spcBef>
              <a:spcAft>
                <a:spcPts val="0"/>
              </a:spcAft>
              <a:buClr>
                <a:schemeClr val="dk1"/>
              </a:buClr>
              <a:buSzPts val="1400"/>
              <a:buChar char="○"/>
            </a:pPr>
            <a:r>
              <a:rPr lang="en">
                <a:solidFill>
                  <a:schemeClr val="dk1"/>
                </a:solidFill>
              </a:rPr>
              <a:t>Metal construction</a:t>
            </a:r>
            <a:endParaRPr>
              <a:solidFill>
                <a:schemeClr val="dk1"/>
              </a:solidFill>
            </a:endParaRPr>
          </a:p>
          <a:p>
            <a:pPr marL="914400" lvl="1" indent="-317500" algn="l" rtl="0">
              <a:lnSpc>
                <a:spcPct val="150000"/>
              </a:lnSpc>
              <a:spcBef>
                <a:spcPts val="0"/>
              </a:spcBef>
              <a:spcAft>
                <a:spcPts val="0"/>
              </a:spcAft>
              <a:buClr>
                <a:schemeClr val="dk1"/>
              </a:buClr>
              <a:buSzPts val="1400"/>
              <a:buChar char="○"/>
            </a:pPr>
            <a:r>
              <a:rPr lang="en">
                <a:solidFill>
                  <a:schemeClr val="dk1"/>
                </a:solidFill>
              </a:rPr>
              <a:t>Test stand contact</a:t>
            </a:r>
            <a:endParaRPr>
              <a:solidFill>
                <a:schemeClr val="dk1"/>
              </a:solidFill>
            </a:endParaRPr>
          </a:p>
          <a:p>
            <a:pPr marL="457200" lvl="0" indent="-342900" algn="l" rtl="0">
              <a:lnSpc>
                <a:spcPct val="150000"/>
              </a:lnSpc>
              <a:spcBef>
                <a:spcPts val="0"/>
              </a:spcBef>
              <a:spcAft>
                <a:spcPts val="0"/>
              </a:spcAft>
              <a:buClr>
                <a:schemeClr val="dk1"/>
              </a:buClr>
              <a:buSzPts val="1800"/>
              <a:buChar char="●"/>
            </a:pPr>
            <a:r>
              <a:rPr lang="en">
                <a:solidFill>
                  <a:schemeClr val="dk1"/>
                </a:solidFill>
              </a:rPr>
              <a:t>Stable Environment</a:t>
            </a:r>
            <a:endParaRPr>
              <a:solidFill>
                <a:schemeClr val="dk1"/>
              </a:solidFill>
            </a:endParaRPr>
          </a:p>
        </p:txBody>
      </p:sp>
      <p:graphicFrame>
        <p:nvGraphicFramePr>
          <p:cNvPr id="361" name="Google Shape;361;p56"/>
          <p:cNvGraphicFramePr/>
          <p:nvPr/>
        </p:nvGraphicFramePr>
        <p:xfrm>
          <a:off x="3537613" y="2392513"/>
          <a:ext cx="5340750" cy="1173420"/>
        </p:xfrm>
        <a:graphic>
          <a:graphicData uri="http://schemas.openxmlformats.org/drawingml/2006/table">
            <a:tbl>
              <a:tblPr>
                <a:noFill/>
                <a:tableStyleId>{F39822F3-76E1-4754-8682-BAD729E4DBC2}</a:tableStyleId>
              </a:tblPr>
              <a:tblGrid>
                <a:gridCol w="881850">
                  <a:extLst>
                    <a:ext uri="{9D8B030D-6E8A-4147-A177-3AD203B41FA5}">
                      <a16:colId xmlns:a16="http://schemas.microsoft.com/office/drawing/2014/main" val="20000"/>
                    </a:ext>
                  </a:extLst>
                </a:gridCol>
                <a:gridCol w="2229450">
                  <a:extLst>
                    <a:ext uri="{9D8B030D-6E8A-4147-A177-3AD203B41FA5}">
                      <a16:colId xmlns:a16="http://schemas.microsoft.com/office/drawing/2014/main" val="20001"/>
                    </a:ext>
                  </a:extLst>
                </a:gridCol>
                <a:gridCol w="2229450">
                  <a:extLst>
                    <a:ext uri="{9D8B030D-6E8A-4147-A177-3AD203B41FA5}">
                      <a16:colId xmlns:a16="http://schemas.microsoft.com/office/drawing/2014/main" val="20002"/>
                    </a:ext>
                  </a:extLst>
                </a:gridCol>
              </a:tblGrid>
              <a:tr h="346550">
                <a:tc>
                  <a:txBody>
                    <a:bodyPr/>
                    <a:lstStyle/>
                    <a:p>
                      <a:pPr marL="0" lvl="0" indent="0" algn="l" rtl="0">
                        <a:spcBef>
                          <a:spcPts val="0"/>
                        </a:spcBef>
                        <a:spcAft>
                          <a:spcPts val="0"/>
                        </a:spcAft>
                        <a:buNone/>
                      </a:pPr>
                      <a:r>
                        <a:rPr lang="en" b="1">
                          <a:solidFill>
                            <a:schemeClr val="dk1"/>
                          </a:solidFill>
                        </a:rPr>
                        <a:t>Level</a:t>
                      </a:r>
                      <a:endParaRPr b="1">
                        <a:solidFill>
                          <a:schemeClr val="dk1"/>
                        </a:solidFill>
                      </a:endParaRPr>
                    </a:p>
                  </a:txBody>
                  <a:tcPr marL="91425" marR="91425" marT="91425" marB="91425">
                    <a:lnB w="9525" cap="flat" cmpd="sng">
                      <a:solidFill>
                        <a:srgbClr val="9E9E9E"/>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b="1">
                          <a:solidFill>
                            <a:schemeClr val="dk1"/>
                          </a:solidFill>
                        </a:rPr>
                        <a:t>Requirement:</a:t>
                      </a:r>
                      <a:endParaRPr b="1">
                        <a:solidFill>
                          <a:schemeClr val="dk1"/>
                        </a:solidFill>
                      </a:endParaRPr>
                    </a:p>
                  </a:txBody>
                  <a:tcPr marL="91425" marR="91425" marT="91425" marB="91425">
                    <a:lnB w="9525" cap="flat" cmpd="sng">
                      <a:solidFill>
                        <a:srgbClr val="9E9E9E"/>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b="1">
                          <a:solidFill>
                            <a:schemeClr val="dk1"/>
                          </a:solidFill>
                        </a:rPr>
                        <a:t>Met By:</a:t>
                      </a:r>
                      <a:endParaRPr b="1">
                        <a:solidFill>
                          <a:schemeClr val="dk1"/>
                        </a:solidFill>
                      </a:endParaRPr>
                    </a:p>
                  </a:txBody>
                  <a:tcPr marL="91425" marR="91425" marT="91425" marB="91425">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334550">
                <a:tc>
                  <a:txBody>
                    <a:bodyPr/>
                    <a:lstStyle/>
                    <a:p>
                      <a:pPr marL="0" lvl="0" indent="0" algn="l" rtl="0">
                        <a:spcBef>
                          <a:spcPts val="0"/>
                        </a:spcBef>
                        <a:spcAft>
                          <a:spcPts val="0"/>
                        </a:spcAft>
                        <a:buNone/>
                      </a:pPr>
                      <a:r>
                        <a:rPr lang="en" sz="1200">
                          <a:solidFill>
                            <a:schemeClr val="dk1"/>
                          </a:solidFill>
                        </a:rPr>
                        <a:t>1</a:t>
                      </a:r>
                      <a:endParaRPr sz="1200">
                        <a:solidFill>
                          <a:schemeClr val="dk1"/>
                        </a:solidFill>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1300">
                          <a:solidFill>
                            <a:schemeClr val="dk1"/>
                          </a:solidFill>
                        </a:rPr>
                        <a:t>The detection hardware shall be capable of operating in a vacuum</a:t>
                      </a:r>
                      <a:endParaRPr sz="1300">
                        <a:solidFill>
                          <a:schemeClr val="dk1"/>
                        </a:solidFill>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1300">
                          <a:solidFill>
                            <a:schemeClr val="dk1"/>
                          </a:solidFill>
                        </a:rPr>
                        <a:t>Stable environment</a:t>
                      </a:r>
                      <a:endParaRPr sz="1300">
                        <a:solidFill>
                          <a:schemeClr val="dk1"/>
                        </a:solidFill>
                      </a:endParaRPr>
                    </a:p>
                  </a:txBody>
                  <a:tcPr marL="91425" marR="91425" marT="91425" marB="91425">
                    <a:lnT w="9525" cap="flat" cmpd="sng">
                      <a:solidFill>
                        <a:srgbClr val="9E9E9E"/>
                      </a:solidFill>
                      <a:prstDash val="solid"/>
                      <a:round/>
                      <a:headEnd type="none" w="sm" len="sm"/>
                      <a:tailEnd type="none" w="sm" len="sm"/>
                    </a:lnT>
                    <a:solidFill>
                      <a:srgbClr val="38761D"/>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Python and User Interface</a:t>
            </a:r>
            <a:endParaRPr/>
          </a:p>
          <a:p>
            <a:pPr marL="0" lvl="0" indent="0" algn="l" rtl="0">
              <a:spcBef>
                <a:spcPts val="0"/>
              </a:spcBef>
              <a:spcAft>
                <a:spcPts val="0"/>
              </a:spcAft>
              <a:buNone/>
            </a:pPr>
            <a:endParaRPr/>
          </a:p>
        </p:txBody>
      </p:sp>
      <p:graphicFrame>
        <p:nvGraphicFramePr>
          <p:cNvPr id="367" name="Google Shape;367;p57"/>
          <p:cNvGraphicFramePr/>
          <p:nvPr/>
        </p:nvGraphicFramePr>
        <p:xfrm>
          <a:off x="659250" y="1322850"/>
          <a:ext cx="6653150" cy="1950630"/>
        </p:xfrm>
        <a:graphic>
          <a:graphicData uri="http://schemas.openxmlformats.org/drawingml/2006/table">
            <a:tbl>
              <a:tblPr>
                <a:noFill/>
                <a:tableStyleId>{F39822F3-76E1-4754-8682-BAD729E4DBC2}</a:tableStyleId>
              </a:tblPr>
              <a:tblGrid>
                <a:gridCol w="692700">
                  <a:extLst>
                    <a:ext uri="{9D8B030D-6E8A-4147-A177-3AD203B41FA5}">
                      <a16:colId xmlns:a16="http://schemas.microsoft.com/office/drawing/2014/main" val="20000"/>
                    </a:ext>
                  </a:extLst>
                </a:gridCol>
                <a:gridCol w="3029850">
                  <a:extLst>
                    <a:ext uri="{9D8B030D-6E8A-4147-A177-3AD203B41FA5}">
                      <a16:colId xmlns:a16="http://schemas.microsoft.com/office/drawing/2014/main" val="20001"/>
                    </a:ext>
                  </a:extLst>
                </a:gridCol>
                <a:gridCol w="2930600">
                  <a:extLst>
                    <a:ext uri="{9D8B030D-6E8A-4147-A177-3AD203B41FA5}">
                      <a16:colId xmlns:a16="http://schemas.microsoft.com/office/drawing/2014/main" val="20002"/>
                    </a:ext>
                  </a:extLst>
                </a:gridCol>
              </a:tblGrid>
              <a:tr h="396200">
                <a:tc>
                  <a:txBody>
                    <a:bodyPr/>
                    <a:lstStyle/>
                    <a:p>
                      <a:pPr marL="0" lvl="0" indent="0" algn="l" rtl="0">
                        <a:spcBef>
                          <a:spcPts val="0"/>
                        </a:spcBef>
                        <a:spcAft>
                          <a:spcPts val="0"/>
                        </a:spcAft>
                        <a:buNone/>
                      </a:pPr>
                      <a:r>
                        <a:rPr lang="en" b="1">
                          <a:solidFill>
                            <a:schemeClr val="dk1"/>
                          </a:solidFill>
                        </a:rPr>
                        <a:t>Level</a:t>
                      </a:r>
                      <a:endParaRPr b="1">
                        <a:solidFill>
                          <a:schemeClr val="dk1"/>
                        </a:solidFill>
                      </a:endParaRPr>
                    </a:p>
                  </a:txBody>
                  <a:tcPr marL="91425" marR="91425" marT="91425" marB="91425">
                    <a:lnB w="9525" cap="flat" cmpd="sng">
                      <a:solidFill>
                        <a:srgbClr val="9E9E9E"/>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b="1">
                          <a:solidFill>
                            <a:schemeClr val="dk1"/>
                          </a:solidFill>
                        </a:rPr>
                        <a:t>Requirement:</a:t>
                      </a:r>
                      <a:endParaRPr b="1">
                        <a:solidFill>
                          <a:schemeClr val="dk1"/>
                        </a:solidFill>
                      </a:endParaRPr>
                    </a:p>
                  </a:txBody>
                  <a:tcPr marL="91425" marR="91425" marT="91425" marB="91425">
                    <a:lnB w="9525" cap="flat" cmpd="sng">
                      <a:solidFill>
                        <a:srgbClr val="9E9E9E"/>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b="1">
                          <a:solidFill>
                            <a:schemeClr val="dk1"/>
                          </a:solidFill>
                        </a:rPr>
                        <a:t>Met by:</a:t>
                      </a:r>
                      <a:endParaRPr b="1">
                        <a:solidFill>
                          <a:schemeClr val="dk1"/>
                        </a:solidFill>
                      </a:endParaRPr>
                    </a:p>
                  </a:txBody>
                  <a:tcPr marL="91425" marR="91425" marT="91425" marB="91425">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79100">
                <a:tc>
                  <a:txBody>
                    <a:bodyPr/>
                    <a:lstStyle/>
                    <a:p>
                      <a:pPr marL="0" lvl="0" indent="0" algn="l" rtl="0">
                        <a:spcBef>
                          <a:spcPts val="0"/>
                        </a:spcBef>
                        <a:spcAft>
                          <a:spcPts val="0"/>
                        </a:spcAft>
                        <a:buNone/>
                      </a:pPr>
                      <a:r>
                        <a:rPr lang="en" sz="1200">
                          <a:solidFill>
                            <a:schemeClr val="dk1"/>
                          </a:solidFill>
                        </a:rPr>
                        <a:t>1</a:t>
                      </a:r>
                      <a:endParaRPr sz="1200">
                        <a:solidFill>
                          <a:schemeClr val="dk1"/>
                        </a:solidFill>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dk1"/>
                          </a:solidFill>
                        </a:rPr>
                        <a:t>The software shall be able to use data received to calculate the rate of impacts.</a:t>
                      </a:r>
                      <a:endParaRPr sz="1300">
                        <a:solidFill>
                          <a:schemeClr val="dk1"/>
                        </a:solidFill>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rowSpan="2">
                  <a:txBody>
                    <a:bodyPr/>
                    <a:lstStyle/>
                    <a:p>
                      <a:pPr marL="0" lvl="0" indent="0" algn="l" rtl="0">
                        <a:spcBef>
                          <a:spcPts val="0"/>
                        </a:spcBef>
                        <a:spcAft>
                          <a:spcPts val="0"/>
                        </a:spcAft>
                        <a:buNone/>
                      </a:pPr>
                      <a:r>
                        <a:rPr lang="en" sz="1300">
                          <a:solidFill>
                            <a:schemeClr val="dk1"/>
                          </a:solidFill>
                        </a:rPr>
                        <a:t>Python programming libraries</a:t>
                      </a:r>
                      <a:endParaRPr sz="1300">
                        <a:solidFill>
                          <a:schemeClr val="dk1"/>
                        </a:solidFill>
                      </a:endParaRPr>
                    </a:p>
                  </a:txBody>
                  <a:tcPr marL="91425" marR="91425" marT="91425" marB="91425" anchor="ctr">
                    <a:lnT w="9525" cap="flat" cmpd="sng">
                      <a:solidFill>
                        <a:srgbClr val="9E9E9E"/>
                      </a:solidFill>
                      <a:prstDash val="solid"/>
                      <a:round/>
                      <a:headEnd type="none" w="sm" len="sm"/>
                      <a:tailEnd type="none" w="sm" len="sm"/>
                    </a:lnT>
                    <a:solidFill>
                      <a:srgbClr val="274E13"/>
                    </a:solidFill>
                  </a:tcPr>
                </a:tc>
                <a:extLst>
                  <a:ext uri="{0D108BD9-81ED-4DB2-BD59-A6C34878D82A}">
                    <a16:rowId xmlns:a16="http://schemas.microsoft.com/office/drawing/2014/main" val="10001"/>
                  </a:ext>
                </a:extLst>
              </a:tr>
              <a:tr h="579100">
                <a:tc>
                  <a:txBody>
                    <a:bodyPr/>
                    <a:lstStyle/>
                    <a:p>
                      <a:pPr marL="0" lvl="0" indent="0" algn="l" rtl="0">
                        <a:spcBef>
                          <a:spcPts val="0"/>
                        </a:spcBef>
                        <a:spcAft>
                          <a:spcPts val="0"/>
                        </a:spcAft>
                        <a:buNone/>
                      </a:pPr>
                      <a:r>
                        <a:rPr lang="en" sz="1200">
                          <a:solidFill>
                            <a:schemeClr val="dk1"/>
                          </a:solidFill>
                        </a:rPr>
                        <a:t>2</a:t>
                      </a:r>
                      <a:endParaRPr sz="1200">
                        <a:solidFill>
                          <a:schemeClr val="dk1"/>
                        </a:solidFill>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1300">
                          <a:solidFill>
                            <a:schemeClr val="dk1"/>
                          </a:solidFill>
                        </a:rPr>
                        <a:t>The sensor should be able to detect distinct impacts in cases of multiple impacts.</a:t>
                      </a:r>
                      <a:endParaRPr sz="1300">
                        <a:solidFill>
                          <a:schemeClr val="dk1"/>
                        </a:solidFill>
                      </a:endParaRPr>
                    </a:p>
                  </a:txBody>
                  <a:tcPr marL="91425" marR="91425" marT="91425" marB="91425">
                    <a:lnT w="9525" cap="flat" cmpd="sng">
                      <a:solidFill>
                        <a:srgbClr val="9E9E9E"/>
                      </a:solidFill>
                      <a:prstDash val="solid"/>
                      <a:round/>
                      <a:headEnd type="none" w="sm" len="sm"/>
                      <a:tailEnd type="none" w="sm" len="sm"/>
                    </a:lnT>
                  </a:tcPr>
                </a:tc>
                <a:tc vMerge="1">
                  <a:txBody>
                    <a:bodyPr/>
                    <a:lstStyle/>
                    <a:p>
                      <a:endParaRPr lang="en-US"/>
                    </a:p>
                  </a:txBody>
                  <a:tcPr/>
                </a:tc>
                <a:extLst>
                  <a:ext uri="{0D108BD9-81ED-4DB2-BD59-A6C34878D82A}">
                    <a16:rowId xmlns:a16="http://schemas.microsoft.com/office/drawing/2014/main" val="10002"/>
                  </a:ext>
                </a:extLst>
              </a:tr>
            </a:tbl>
          </a:graphicData>
        </a:graphic>
      </p:graphicFrame>
      <p:pic>
        <p:nvPicPr>
          <p:cNvPr id="368" name="Google Shape;368;p57"/>
          <p:cNvPicPr preferRelativeResize="0"/>
          <p:nvPr/>
        </p:nvPicPr>
        <p:blipFill>
          <a:blip r:embed="rId3">
            <a:alphaModFix/>
          </a:blip>
          <a:stretch>
            <a:fillRect/>
          </a:stretch>
        </p:blipFill>
        <p:spPr>
          <a:xfrm>
            <a:off x="7312400" y="3453675"/>
            <a:ext cx="1403926" cy="153907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58"/>
          <p:cNvPicPr preferRelativeResize="0"/>
          <p:nvPr/>
        </p:nvPicPr>
        <p:blipFill>
          <a:blip r:embed="rId3">
            <a:alphaModFix/>
          </a:blip>
          <a:stretch>
            <a:fillRect/>
          </a:stretch>
        </p:blipFill>
        <p:spPr>
          <a:xfrm>
            <a:off x="0" y="0"/>
            <a:ext cx="9143997" cy="5143500"/>
          </a:xfrm>
          <a:prstGeom prst="rect">
            <a:avLst/>
          </a:prstGeom>
          <a:noFill/>
          <a:ln>
            <a:noFill/>
          </a:ln>
        </p:spPr>
      </p:pic>
      <p:sp>
        <p:nvSpPr>
          <p:cNvPr id="374" name="Google Shape;374;p5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Verification and Validation</a:t>
            </a:r>
            <a:endParaRPr/>
          </a:p>
        </p:txBody>
      </p:sp>
      <p:sp>
        <p:nvSpPr>
          <p:cNvPr id="375" name="Google Shape;375;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34</a:t>
            </a:fld>
            <a:endParaRPr/>
          </a:p>
        </p:txBody>
      </p:sp>
      <p:sp>
        <p:nvSpPr>
          <p:cNvPr id="376" name="Google Shape;376;p58"/>
          <p:cNvSpPr txBox="1"/>
          <p:nvPr/>
        </p:nvSpPr>
        <p:spPr>
          <a:xfrm>
            <a:off x="0" y="4835700"/>
            <a:ext cx="9144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2"/>
                </a:solidFill>
              </a:rPr>
              <a:t>Image courtesy of NASA https://solarsystem.nasa.gov/resources/17737/enceladus-plume/</a:t>
            </a:r>
            <a:endParaRPr sz="800">
              <a:solidFill>
                <a:schemeClr val="lt2"/>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59"/>
          <p:cNvSpPr txBox="1">
            <a:spLocks noGrp="1"/>
          </p:cNvSpPr>
          <p:nvPr>
            <p:ph type="title"/>
          </p:nvPr>
        </p:nvSpPr>
        <p:spPr>
          <a:xfrm>
            <a:off x="1164400" y="590150"/>
            <a:ext cx="5838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 &amp; V Testing Plan</a:t>
            </a:r>
            <a:endParaRPr/>
          </a:p>
        </p:txBody>
      </p:sp>
      <p:sp>
        <p:nvSpPr>
          <p:cNvPr id="382" name="Google Shape;382;p59"/>
          <p:cNvSpPr txBox="1">
            <a:spLocks noGrp="1"/>
          </p:cNvSpPr>
          <p:nvPr>
            <p:ph type="body" idx="1"/>
          </p:nvPr>
        </p:nvSpPr>
        <p:spPr>
          <a:xfrm>
            <a:off x="1164400" y="1433950"/>
            <a:ext cx="6875700" cy="3093000"/>
          </a:xfrm>
          <a:prstGeom prst="rect">
            <a:avLst/>
          </a:prstGeom>
        </p:spPr>
        <p:txBody>
          <a:bodyPr spcFirstLastPara="1" wrap="square" lIns="91425" tIns="91425" rIns="91425" bIns="91425" anchor="t" anchorCtr="0">
            <a:normAutofit fontScale="77500"/>
          </a:bodyPr>
          <a:lstStyle/>
          <a:p>
            <a:pPr marL="0" lvl="0" indent="0" algn="l" rtl="0">
              <a:lnSpc>
                <a:spcPct val="150000"/>
              </a:lnSpc>
              <a:spcBef>
                <a:spcPts val="0"/>
              </a:spcBef>
              <a:spcAft>
                <a:spcPts val="0"/>
              </a:spcAft>
              <a:buNone/>
            </a:pPr>
            <a:r>
              <a:rPr lang="en" sz="2400">
                <a:solidFill>
                  <a:schemeClr val="dk1"/>
                </a:solidFill>
              </a:rPr>
              <a:t>1.  Preliminary sensor testing</a:t>
            </a:r>
            <a:endParaRPr sz="2400">
              <a:solidFill>
                <a:schemeClr val="dk1"/>
              </a:solidFill>
            </a:endParaRPr>
          </a:p>
          <a:p>
            <a:pPr marL="0" lvl="0" indent="0" algn="l" rtl="0">
              <a:lnSpc>
                <a:spcPct val="150000"/>
              </a:lnSpc>
              <a:spcBef>
                <a:spcPts val="1200"/>
              </a:spcBef>
              <a:spcAft>
                <a:spcPts val="0"/>
              </a:spcAft>
              <a:buNone/>
            </a:pPr>
            <a:r>
              <a:rPr lang="en" sz="2400">
                <a:solidFill>
                  <a:schemeClr val="dk1"/>
                </a:solidFill>
              </a:rPr>
              <a:t>2/3.  Tabletop impact testing</a:t>
            </a:r>
            <a:endParaRPr sz="2400">
              <a:solidFill>
                <a:schemeClr val="dk1"/>
              </a:solidFill>
            </a:endParaRPr>
          </a:p>
          <a:p>
            <a:pPr marL="0" lvl="0" indent="0" algn="l" rtl="0">
              <a:lnSpc>
                <a:spcPct val="150000"/>
              </a:lnSpc>
              <a:spcBef>
                <a:spcPts val="1200"/>
              </a:spcBef>
              <a:spcAft>
                <a:spcPts val="0"/>
              </a:spcAft>
              <a:buNone/>
            </a:pPr>
            <a:r>
              <a:rPr lang="en" sz="2400">
                <a:solidFill>
                  <a:schemeClr val="dk1"/>
                </a:solidFill>
              </a:rPr>
              <a:t>2/3.  Software output testing</a:t>
            </a:r>
            <a:endParaRPr sz="2400">
              <a:solidFill>
                <a:schemeClr val="dk1"/>
              </a:solidFill>
            </a:endParaRPr>
          </a:p>
          <a:p>
            <a:pPr marL="0" lvl="0" indent="0" algn="l" rtl="0">
              <a:lnSpc>
                <a:spcPct val="150000"/>
              </a:lnSpc>
              <a:spcBef>
                <a:spcPts val="1200"/>
              </a:spcBef>
              <a:spcAft>
                <a:spcPts val="0"/>
              </a:spcAft>
              <a:buNone/>
            </a:pPr>
            <a:r>
              <a:rPr lang="en" sz="2400">
                <a:solidFill>
                  <a:schemeClr val="dk1"/>
                </a:solidFill>
              </a:rPr>
              <a:t>4.  Vacuum chamber survivability testing</a:t>
            </a:r>
            <a:endParaRPr sz="2400">
              <a:solidFill>
                <a:schemeClr val="dk1"/>
              </a:solidFill>
            </a:endParaRPr>
          </a:p>
          <a:p>
            <a:pPr marL="0" lvl="0" indent="0" algn="l" rtl="0">
              <a:lnSpc>
                <a:spcPct val="150000"/>
              </a:lnSpc>
              <a:spcBef>
                <a:spcPts val="1200"/>
              </a:spcBef>
              <a:spcAft>
                <a:spcPts val="1200"/>
              </a:spcAft>
              <a:buNone/>
            </a:pPr>
            <a:r>
              <a:rPr lang="en" sz="2400">
                <a:solidFill>
                  <a:schemeClr val="dk1"/>
                </a:solidFill>
              </a:rPr>
              <a:t>5.  Final product testing</a:t>
            </a:r>
            <a:endParaRPr>
              <a:solidFill>
                <a:schemeClr val="dk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60"/>
          <p:cNvSpPr txBox="1">
            <a:spLocks noGrp="1"/>
          </p:cNvSpPr>
          <p:nvPr>
            <p:ph type="title"/>
          </p:nvPr>
        </p:nvSpPr>
        <p:spPr>
          <a:xfrm>
            <a:off x="73400" y="2762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Preliminary Sensor Laboratory Testing </a:t>
            </a:r>
            <a:endParaRPr/>
          </a:p>
        </p:txBody>
      </p:sp>
      <p:sp>
        <p:nvSpPr>
          <p:cNvPr id="388" name="Google Shape;388;p60"/>
          <p:cNvSpPr txBox="1">
            <a:spLocks noGrp="1"/>
          </p:cNvSpPr>
          <p:nvPr>
            <p:ph type="body" idx="1"/>
          </p:nvPr>
        </p:nvSpPr>
        <p:spPr>
          <a:xfrm>
            <a:off x="262050" y="1341150"/>
            <a:ext cx="4603500" cy="27597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r>
              <a:rPr lang="en" b="1">
                <a:solidFill>
                  <a:schemeClr val="dk1"/>
                </a:solidFill>
              </a:rPr>
              <a:t>Objectives</a:t>
            </a:r>
            <a:endParaRPr b="1">
              <a:solidFill>
                <a:schemeClr val="dk1"/>
              </a:solidFill>
            </a:endParaRPr>
          </a:p>
          <a:p>
            <a:pPr marL="457200" lvl="0" indent="-342900" algn="l" rtl="0">
              <a:spcBef>
                <a:spcPts val="1200"/>
              </a:spcBef>
              <a:spcAft>
                <a:spcPts val="0"/>
              </a:spcAft>
              <a:buClr>
                <a:schemeClr val="dk1"/>
              </a:buClr>
              <a:buSzPts val="1800"/>
              <a:buChar char="●"/>
            </a:pPr>
            <a:r>
              <a:rPr lang="en">
                <a:solidFill>
                  <a:schemeClr val="dk1"/>
                </a:solidFill>
              </a:rPr>
              <a:t>Characterize overall sensitivity and impact response</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Test film materials</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Test increasingly smaller particles</a:t>
            </a:r>
            <a:endParaRPr>
              <a:solidFill>
                <a:schemeClr val="dk1"/>
              </a:solidFill>
            </a:endParaRPr>
          </a:p>
        </p:txBody>
      </p:sp>
      <p:pic>
        <p:nvPicPr>
          <p:cNvPr id="389" name="Google Shape;389;p60"/>
          <p:cNvPicPr preferRelativeResize="0"/>
          <p:nvPr/>
        </p:nvPicPr>
        <p:blipFill rotWithShape="1">
          <a:blip r:embed="rId3">
            <a:alphaModFix/>
          </a:blip>
          <a:srcRect t="25838" b="27839"/>
          <a:stretch/>
        </p:blipFill>
        <p:spPr>
          <a:xfrm>
            <a:off x="6242125" y="276200"/>
            <a:ext cx="2547424" cy="885050"/>
          </a:xfrm>
          <a:prstGeom prst="rect">
            <a:avLst/>
          </a:prstGeom>
          <a:noFill/>
          <a:ln>
            <a:noFill/>
          </a:ln>
        </p:spPr>
      </p:pic>
      <p:sp>
        <p:nvSpPr>
          <p:cNvPr id="390" name="Google Shape;390;p60"/>
          <p:cNvSpPr txBox="1">
            <a:spLocks noGrp="1"/>
          </p:cNvSpPr>
          <p:nvPr>
            <p:ph type="body" idx="1"/>
          </p:nvPr>
        </p:nvSpPr>
        <p:spPr>
          <a:xfrm>
            <a:off x="163025" y="848900"/>
            <a:ext cx="4186200" cy="4419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1200"/>
              </a:spcAft>
              <a:buNone/>
            </a:pPr>
            <a:r>
              <a:rPr lang="en" sz="1600">
                <a:solidFill>
                  <a:schemeClr val="dk1"/>
                </a:solidFill>
              </a:rPr>
              <a:t>Keyence Corporation of America in Denver</a:t>
            </a:r>
            <a:endParaRPr sz="1600">
              <a:solidFill>
                <a:schemeClr val="dk1"/>
              </a:solidFill>
            </a:endParaRPr>
          </a:p>
        </p:txBody>
      </p:sp>
      <p:sp>
        <p:nvSpPr>
          <p:cNvPr id="391" name="Google Shape;391;p60"/>
          <p:cNvSpPr txBox="1">
            <a:spLocks noGrp="1"/>
          </p:cNvSpPr>
          <p:nvPr>
            <p:ph type="body" idx="1"/>
          </p:nvPr>
        </p:nvSpPr>
        <p:spPr>
          <a:xfrm>
            <a:off x="311700" y="3632625"/>
            <a:ext cx="8217900" cy="1272600"/>
          </a:xfrm>
          <a:prstGeom prst="rect">
            <a:avLst/>
          </a:prstGeom>
        </p:spPr>
        <p:txBody>
          <a:bodyPr spcFirstLastPara="1" wrap="square" lIns="91425" tIns="91425" rIns="91425" bIns="91425" anchor="t" anchorCtr="0">
            <a:normAutofit lnSpcReduction="20000"/>
          </a:bodyPr>
          <a:lstStyle/>
          <a:p>
            <a:pPr marL="0" lvl="0" indent="0" algn="l" rtl="0">
              <a:lnSpc>
                <a:spcPct val="150000"/>
              </a:lnSpc>
              <a:spcBef>
                <a:spcPts val="0"/>
              </a:spcBef>
              <a:spcAft>
                <a:spcPts val="0"/>
              </a:spcAft>
              <a:buNone/>
            </a:pPr>
            <a:r>
              <a:rPr lang="en" b="1">
                <a:solidFill>
                  <a:schemeClr val="dk1"/>
                </a:solidFill>
              </a:rPr>
              <a:t>Acceptance Criteria</a:t>
            </a:r>
            <a:endParaRPr b="1">
              <a:solidFill>
                <a:schemeClr val="dk1"/>
              </a:solidFill>
            </a:endParaRPr>
          </a:p>
          <a:p>
            <a:pPr marL="457200" lvl="0" indent="-330200" algn="l" rtl="0">
              <a:lnSpc>
                <a:spcPct val="150000"/>
              </a:lnSpc>
              <a:spcBef>
                <a:spcPts val="1200"/>
              </a:spcBef>
              <a:spcAft>
                <a:spcPts val="0"/>
              </a:spcAft>
              <a:buClr>
                <a:schemeClr val="dk1"/>
              </a:buClr>
              <a:buSzPts val="1600"/>
              <a:buChar char="●"/>
            </a:pPr>
            <a:r>
              <a:rPr lang="en" sz="1600">
                <a:solidFill>
                  <a:schemeClr val="dk1"/>
                </a:solidFill>
              </a:rPr>
              <a:t>Keyence sensor within prototype housing detects particle impacts with momentum from 1.146E-14 kgm/s to 1.761E-11 kgm/s</a:t>
            </a:r>
            <a:endParaRPr sz="1600">
              <a:solidFill>
                <a:schemeClr val="dk1"/>
              </a:solidFill>
            </a:endParaRPr>
          </a:p>
        </p:txBody>
      </p:sp>
      <p:graphicFrame>
        <p:nvGraphicFramePr>
          <p:cNvPr id="392" name="Google Shape;392;p60"/>
          <p:cNvGraphicFramePr/>
          <p:nvPr/>
        </p:nvGraphicFramePr>
        <p:xfrm>
          <a:off x="5106175" y="1534788"/>
          <a:ext cx="3000000" cy="3000000"/>
        </p:xfrm>
        <a:graphic>
          <a:graphicData uri="http://schemas.openxmlformats.org/drawingml/2006/table">
            <a:tbl>
              <a:tblPr>
                <a:noFill/>
                <a:tableStyleId>{F39822F3-76E1-4754-8682-BAD729E4DBC2}</a:tableStyleId>
              </a:tblPr>
              <a:tblGrid>
                <a:gridCol w="791700">
                  <a:extLst>
                    <a:ext uri="{9D8B030D-6E8A-4147-A177-3AD203B41FA5}">
                      <a16:colId xmlns:a16="http://schemas.microsoft.com/office/drawing/2014/main" val="20000"/>
                    </a:ext>
                  </a:extLst>
                </a:gridCol>
                <a:gridCol w="3061900">
                  <a:extLst>
                    <a:ext uri="{9D8B030D-6E8A-4147-A177-3AD203B41FA5}">
                      <a16:colId xmlns:a16="http://schemas.microsoft.com/office/drawing/2014/main" val="20001"/>
                    </a:ext>
                  </a:extLst>
                </a:gridCol>
              </a:tblGrid>
              <a:tr h="346550">
                <a:tc>
                  <a:txBody>
                    <a:bodyPr/>
                    <a:lstStyle/>
                    <a:p>
                      <a:pPr marL="0" lvl="0" indent="0" algn="l" rtl="0">
                        <a:spcBef>
                          <a:spcPts val="0"/>
                        </a:spcBef>
                        <a:spcAft>
                          <a:spcPts val="0"/>
                        </a:spcAft>
                        <a:buNone/>
                      </a:pPr>
                      <a:r>
                        <a:rPr lang="en" b="1">
                          <a:solidFill>
                            <a:schemeClr val="dk1"/>
                          </a:solidFill>
                        </a:rPr>
                        <a:t>Req ID</a:t>
                      </a:r>
                      <a:endParaRPr b="1">
                        <a:solidFill>
                          <a:schemeClr val="dk1"/>
                        </a:solidFill>
                      </a:endParaRPr>
                    </a:p>
                  </a:txBody>
                  <a:tcPr marL="91425" marR="91425" marT="91425" marB="91425">
                    <a:lnB w="9525" cap="flat" cmpd="sng">
                      <a:solidFill>
                        <a:srgbClr val="9E9E9E"/>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b="1">
                          <a:solidFill>
                            <a:schemeClr val="dk1"/>
                          </a:solidFill>
                        </a:rPr>
                        <a:t>(Brief) Requirement:</a:t>
                      </a:r>
                      <a:endParaRPr b="1">
                        <a:solidFill>
                          <a:schemeClr val="dk1"/>
                        </a:solidFill>
                      </a:endParaRPr>
                    </a:p>
                  </a:txBody>
                  <a:tcPr marL="91425" marR="91425" marT="91425" marB="91425">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10675">
                <a:tc>
                  <a:txBody>
                    <a:bodyPr/>
                    <a:lstStyle/>
                    <a:p>
                      <a:pPr marL="0" lvl="0" indent="0" algn="l" rtl="0">
                        <a:spcBef>
                          <a:spcPts val="0"/>
                        </a:spcBef>
                        <a:spcAft>
                          <a:spcPts val="0"/>
                        </a:spcAft>
                        <a:buNone/>
                      </a:pPr>
                      <a:r>
                        <a:rPr lang="en" sz="1200">
                          <a:solidFill>
                            <a:schemeClr val="dk1"/>
                          </a:solidFill>
                        </a:rPr>
                        <a:t>F7</a:t>
                      </a:r>
                      <a:endParaRPr sz="1200" b="1">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dk1"/>
                          </a:solidFill>
                        </a:rPr>
                        <a:t>Ability to detect several particle impacts with expected momentums</a:t>
                      </a:r>
                      <a:endParaRPr sz="1300" b="1">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531550">
                <a:tc>
                  <a:txBody>
                    <a:bodyPr/>
                    <a:lstStyle/>
                    <a:p>
                      <a:pPr marL="0" lvl="0" indent="0" algn="l" rtl="0">
                        <a:spcBef>
                          <a:spcPts val="0"/>
                        </a:spcBef>
                        <a:spcAft>
                          <a:spcPts val="0"/>
                        </a:spcAft>
                        <a:buNone/>
                      </a:pPr>
                      <a:r>
                        <a:rPr lang="en" sz="1200">
                          <a:solidFill>
                            <a:schemeClr val="dk1"/>
                          </a:solidFill>
                        </a:rPr>
                        <a:t>F9</a:t>
                      </a:r>
                      <a:endParaRPr sz="1200">
                        <a:solidFill>
                          <a:schemeClr val="dk1"/>
                        </a:solidFill>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1300">
                          <a:solidFill>
                            <a:schemeClr val="dk1"/>
                          </a:solidFill>
                        </a:rPr>
                        <a:t>Ability to provide data over a given window of time to the user</a:t>
                      </a:r>
                      <a:endParaRPr sz="1300">
                        <a:solidFill>
                          <a:schemeClr val="dk1"/>
                        </a:solidFill>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2"/>
                  </a:ext>
                </a:extLst>
              </a:tr>
              <a:tr h="519525">
                <a:tc>
                  <a:txBody>
                    <a:bodyPr/>
                    <a:lstStyle/>
                    <a:p>
                      <a:pPr marL="0" lvl="0" indent="0" algn="l" rtl="0">
                        <a:spcBef>
                          <a:spcPts val="0"/>
                        </a:spcBef>
                        <a:spcAft>
                          <a:spcPts val="0"/>
                        </a:spcAft>
                        <a:buNone/>
                      </a:pPr>
                      <a:r>
                        <a:rPr lang="en" sz="1200">
                          <a:solidFill>
                            <a:schemeClr val="dk1"/>
                          </a:solidFill>
                        </a:rPr>
                        <a:t>F10</a:t>
                      </a:r>
                      <a:endParaRPr sz="1200">
                        <a:solidFill>
                          <a:schemeClr val="dk1"/>
                        </a:solidFill>
                      </a:endParaRPr>
                    </a:p>
                  </a:txBody>
                  <a:tcPr marL="91425" marR="91425" marT="91425" marB="91425"/>
                </a:tc>
                <a:tc>
                  <a:txBody>
                    <a:bodyPr/>
                    <a:lstStyle/>
                    <a:p>
                      <a:pPr marL="0" lvl="0" indent="0" algn="l" rtl="0">
                        <a:spcBef>
                          <a:spcPts val="0"/>
                        </a:spcBef>
                        <a:spcAft>
                          <a:spcPts val="0"/>
                        </a:spcAft>
                        <a:buNone/>
                      </a:pPr>
                      <a:r>
                        <a:rPr lang="en" sz="1300">
                          <a:solidFill>
                            <a:schemeClr val="dk1"/>
                          </a:solidFill>
                        </a:rPr>
                        <a:t>Ability to mitigate noise from the system in the data </a:t>
                      </a:r>
                      <a:endParaRPr sz="1300">
                        <a:solidFill>
                          <a:schemeClr val="dk1"/>
                        </a:solidFill>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61"/>
          <p:cNvSpPr txBox="1">
            <a:spLocks noGrp="1"/>
          </p:cNvSpPr>
          <p:nvPr>
            <p:ph type="title"/>
          </p:nvPr>
        </p:nvSpPr>
        <p:spPr>
          <a:xfrm>
            <a:off x="163025" y="276200"/>
            <a:ext cx="4626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Tabletop Impact Testing</a:t>
            </a:r>
            <a:endParaRPr/>
          </a:p>
        </p:txBody>
      </p:sp>
      <p:sp>
        <p:nvSpPr>
          <p:cNvPr id="398" name="Google Shape;398;p61"/>
          <p:cNvSpPr txBox="1">
            <a:spLocks noGrp="1"/>
          </p:cNvSpPr>
          <p:nvPr>
            <p:ph type="body" idx="1"/>
          </p:nvPr>
        </p:nvSpPr>
        <p:spPr>
          <a:xfrm>
            <a:off x="163025" y="1290800"/>
            <a:ext cx="4960800" cy="21846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r>
              <a:rPr lang="en" b="1">
                <a:solidFill>
                  <a:schemeClr val="dk1"/>
                </a:solidFill>
              </a:rPr>
              <a:t>Objectives</a:t>
            </a:r>
            <a:endParaRPr b="1">
              <a:solidFill>
                <a:schemeClr val="dk1"/>
              </a:solidFill>
            </a:endParaRPr>
          </a:p>
          <a:p>
            <a:pPr marL="457200" lvl="0" indent="-342900" algn="l" rtl="0">
              <a:spcBef>
                <a:spcPts val="1200"/>
              </a:spcBef>
              <a:spcAft>
                <a:spcPts val="0"/>
              </a:spcAft>
              <a:buClr>
                <a:schemeClr val="dk1"/>
              </a:buClr>
              <a:buSzPts val="1800"/>
              <a:buChar char="●"/>
            </a:pPr>
            <a:r>
              <a:rPr lang="en">
                <a:solidFill>
                  <a:schemeClr val="dk1"/>
                </a:solidFill>
              </a:rPr>
              <a:t>Validate Matlab and Ansys models</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Verify survivability of chosen film</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Characterization of particle impacts</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Conducted in parallel with software testing</a:t>
            </a:r>
            <a:endParaRPr>
              <a:solidFill>
                <a:schemeClr val="dk1"/>
              </a:solidFill>
            </a:endParaRPr>
          </a:p>
        </p:txBody>
      </p:sp>
      <p:sp>
        <p:nvSpPr>
          <p:cNvPr id="399" name="Google Shape;399;p61"/>
          <p:cNvSpPr txBox="1">
            <a:spLocks noGrp="1"/>
          </p:cNvSpPr>
          <p:nvPr>
            <p:ph type="body" idx="1"/>
          </p:nvPr>
        </p:nvSpPr>
        <p:spPr>
          <a:xfrm>
            <a:off x="163025" y="848900"/>
            <a:ext cx="4186200" cy="441900"/>
          </a:xfrm>
          <a:prstGeom prst="rect">
            <a:avLst/>
          </a:prstGeom>
        </p:spPr>
        <p:txBody>
          <a:bodyPr spcFirstLastPara="1" wrap="square" lIns="91425" tIns="91425" rIns="91425" bIns="91425" anchor="t" anchorCtr="0">
            <a:normAutofit fontScale="70000"/>
          </a:bodyPr>
          <a:lstStyle/>
          <a:p>
            <a:pPr marL="0" lvl="0" indent="0" algn="l" rtl="0">
              <a:lnSpc>
                <a:spcPct val="150000"/>
              </a:lnSpc>
              <a:spcBef>
                <a:spcPts val="0"/>
              </a:spcBef>
              <a:spcAft>
                <a:spcPts val="1200"/>
              </a:spcAft>
              <a:buNone/>
            </a:pPr>
            <a:r>
              <a:rPr lang="en" sz="2342">
                <a:solidFill>
                  <a:schemeClr val="dk1"/>
                </a:solidFill>
              </a:rPr>
              <a:t>Smead Aerospace lab space</a:t>
            </a:r>
            <a:endParaRPr sz="1742">
              <a:solidFill>
                <a:schemeClr val="dk1"/>
              </a:solidFill>
            </a:endParaRPr>
          </a:p>
        </p:txBody>
      </p:sp>
      <p:sp>
        <p:nvSpPr>
          <p:cNvPr id="400" name="Google Shape;400;p61"/>
          <p:cNvSpPr txBox="1">
            <a:spLocks noGrp="1"/>
          </p:cNvSpPr>
          <p:nvPr>
            <p:ph type="body" idx="1"/>
          </p:nvPr>
        </p:nvSpPr>
        <p:spPr>
          <a:xfrm>
            <a:off x="258750" y="3543625"/>
            <a:ext cx="8626500" cy="1272600"/>
          </a:xfrm>
          <a:prstGeom prst="rect">
            <a:avLst/>
          </a:prstGeom>
        </p:spPr>
        <p:txBody>
          <a:bodyPr spcFirstLastPara="1" wrap="square" lIns="91425" tIns="91425" rIns="91425" bIns="91425" anchor="t" anchorCtr="0">
            <a:normAutofit lnSpcReduction="20000"/>
          </a:bodyPr>
          <a:lstStyle/>
          <a:p>
            <a:pPr marL="0" lvl="0" indent="0" algn="l" rtl="0">
              <a:lnSpc>
                <a:spcPct val="150000"/>
              </a:lnSpc>
              <a:spcBef>
                <a:spcPts val="0"/>
              </a:spcBef>
              <a:spcAft>
                <a:spcPts val="0"/>
              </a:spcAft>
              <a:buNone/>
            </a:pPr>
            <a:r>
              <a:rPr lang="en" b="1">
                <a:solidFill>
                  <a:schemeClr val="dk1"/>
                </a:solidFill>
              </a:rPr>
              <a:t>Acceptance Criteria</a:t>
            </a:r>
            <a:endParaRPr b="1">
              <a:solidFill>
                <a:schemeClr val="dk1"/>
              </a:solidFill>
            </a:endParaRPr>
          </a:p>
          <a:p>
            <a:pPr marL="457200" lvl="0" indent="-330200" algn="l" rtl="0">
              <a:lnSpc>
                <a:spcPct val="150000"/>
              </a:lnSpc>
              <a:spcBef>
                <a:spcPts val="1200"/>
              </a:spcBef>
              <a:spcAft>
                <a:spcPts val="0"/>
              </a:spcAft>
              <a:buClr>
                <a:schemeClr val="dk1"/>
              </a:buClr>
              <a:buSzPts val="1600"/>
              <a:buChar char="●"/>
            </a:pPr>
            <a:r>
              <a:rPr lang="en" sz="1600">
                <a:solidFill>
                  <a:schemeClr val="dk1"/>
                </a:solidFill>
              </a:rPr>
              <a:t>Receive repeated impact data in alignment with computational models at momentum from 1.146E-14 kgm/s to 1.761E-11 kgm/s </a:t>
            </a:r>
            <a:endParaRPr sz="1600">
              <a:solidFill>
                <a:schemeClr val="dk1"/>
              </a:solidFill>
            </a:endParaRPr>
          </a:p>
        </p:txBody>
      </p:sp>
      <p:graphicFrame>
        <p:nvGraphicFramePr>
          <p:cNvPr id="401" name="Google Shape;401;p61"/>
          <p:cNvGraphicFramePr/>
          <p:nvPr/>
        </p:nvGraphicFramePr>
        <p:xfrm>
          <a:off x="5200000" y="1479490"/>
          <a:ext cx="3000000" cy="3000000"/>
        </p:xfrm>
        <a:graphic>
          <a:graphicData uri="http://schemas.openxmlformats.org/drawingml/2006/table">
            <a:tbl>
              <a:tblPr>
                <a:noFill/>
                <a:tableStyleId>{F39822F3-76E1-4754-8682-BAD729E4DBC2}</a:tableStyleId>
              </a:tblPr>
              <a:tblGrid>
                <a:gridCol w="803125">
                  <a:extLst>
                    <a:ext uri="{9D8B030D-6E8A-4147-A177-3AD203B41FA5}">
                      <a16:colId xmlns:a16="http://schemas.microsoft.com/office/drawing/2014/main" val="20000"/>
                    </a:ext>
                  </a:extLst>
                </a:gridCol>
                <a:gridCol w="3050475">
                  <a:extLst>
                    <a:ext uri="{9D8B030D-6E8A-4147-A177-3AD203B41FA5}">
                      <a16:colId xmlns:a16="http://schemas.microsoft.com/office/drawing/2014/main" val="20001"/>
                    </a:ext>
                  </a:extLst>
                </a:gridCol>
              </a:tblGrid>
              <a:tr h="416950">
                <a:tc>
                  <a:txBody>
                    <a:bodyPr/>
                    <a:lstStyle/>
                    <a:p>
                      <a:pPr marL="0" lvl="0" indent="0" algn="l" rtl="0">
                        <a:spcBef>
                          <a:spcPts val="0"/>
                        </a:spcBef>
                        <a:spcAft>
                          <a:spcPts val="0"/>
                        </a:spcAft>
                        <a:buNone/>
                      </a:pPr>
                      <a:r>
                        <a:rPr lang="en" b="1">
                          <a:solidFill>
                            <a:schemeClr val="dk1"/>
                          </a:solidFill>
                        </a:rPr>
                        <a:t>Req ID</a:t>
                      </a:r>
                      <a:endParaRPr b="1">
                        <a:solidFill>
                          <a:schemeClr val="dk1"/>
                        </a:solidFill>
                      </a:endParaRPr>
                    </a:p>
                  </a:txBody>
                  <a:tcPr marL="91425" marR="91425" marT="91425" marB="91425">
                    <a:lnB w="9525" cap="flat" cmpd="sng">
                      <a:solidFill>
                        <a:srgbClr val="9E9E9E"/>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b="1">
                          <a:solidFill>
                            <a:schemeClr val="dk1"/>
                          </a:solidFill>
                        </a:rPr>
                        <a:t>(Brief) Requirement:</a:t>
                      </a:r>
                      <a:endParaRPr b="1">
                        <a:solidFill>
                          <a:schemeClr val="dk1"/>
                        </a:solidFill>
                      </a:endParaRPr>
                    </a:p>
                  </a:txBody>
                  <a:tcPr marL="91425" marR="91425" marT="91425" marB="91425">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21950">
                <a:tc>
                  <a:txBody>
                    <a:bodyPr/>
                    <a:lstStyle/>
                    <a:p>
                      <a:pPr marL="0" lvl="0" indent="0" algn="l" rtl="0">
                        <a:spcBef>
                          <a:spcPts val="0"/>
                        </a:spcBef>
                        <a:spcAft>
                          <a:spcPts val="0"/>
                        </a:spcAft>
                        <a:buNone/>
                      </a:pPr>
                      <a:r>
                        <a:rPr lang="en" sz="1200">
                          <a:solidFill>
                            <a:schemeClr val="dk1"/>
                          </a:solidFill>
                        </a:rPr>
                        <a:t>F4</a:t>
                      </a:r>
                      <a:endParaRPr sz="1200" b="1">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dk1"/>
                          </a:solidFill>
                        </a:rPr>
                        <a:t>Ability for the system to survive ongoing particle impacts</a:t>
                      </a:r>
                      <a:endParaRPr sz="1300" b="1">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609400">
                <a:tc>
                  <a:txBody>
                    <a:bodyPr/>
                    <a:lstStyle/>
                    <a:p>
                      <a:pPr marL="0" lvl="0" indent="0" algn="l" rtl="0">
                        <a:spcBef>
                          <a:spcPts val="0"/>
                        </a:spcBef>
                        <a:spcAft>
                          <a:spcPts val="0"/>
                        </a:spcAft>
                        <a:buNone/>
                      </a:pPr>
                      <a:r>
                        <a:rPr lang="en" sz="1200">
                          <a:solidFill>
                            <a:schemeClr val="dk1"/>
                          </a:solidFill>
                        </a:rPr>
                        <a:t>F5</a:t>
                      </a:r>
                      <a:endParaRPr sz="1200">
                        <a:solidFill>
                          <a:schemeClr val="dk1"/>
                        </a:solidFill>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1300">
                          <a:solidFill>
                            <a:schemeClr val="dk1"/>
                          </a:solidFill>
                        </a:rPr>
                        <a:t>Ability for the vacuum portion of sensor to not use more than 1W of power</a:t>
                      </a:r>
                      <a:endParaRPr sz="1300">
                        <a:solidFill>
                          <a:schemeClr val="dk1"/>
                        </a:solidFill>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2"/>
                  </a:ext>
                </a:extLst>
              </a:tr>
              <a:tr h="546725">
                <a:tc>
                  <a:txBody>
                    <a:bodyPr/>
                    <a:lstStyle/>
                    <a:p>
                      <a:pPr marL="0" lvl="0" indent="0" algn="l" rtl="0">
                        <a:spcBef>
                          <a:spcPts val="0"/>
                        </a:spcBef>
                        <a:spcAft>
                          <a:spcPts val="0"/>
                        </a:spcAft>
                        <a:buNone/>
                      </a:pPr>
                      <a:r>
                        <a:rPr lang="en" sz="1200">
                          <a:solidFill>
                            <a:schemeClr val="dk1"/>
                          </a:solidFill>
                        </a:rPr>
                        <a:t>F8</a:t>
                      </a:r>
                      <a:endParaRPr sz="1200">
                        <a:solidFill>
                          <a:schemeClr val="dk1"/>
                        </a:solidFill>
                      </a:endParaRPr>
                    </a:p>
                  </a:txBody>
                  <a:tcPr marL="91425" marR="91425" marT="91425" marB="91425"/>
                </a:tc>
                <a:tc>
                  <a:txBody>
                    <a:bodyPr/>
                    <a:lstStyle/>
                    <a:p>
                      <a:pPr marL="0" lvl="0" indent="0" algn="l" rtl="0">
                        <a:spcBef>
                          <a:spcPts val="0"/>
                        </a:spcBef>
                        <a:spcAft>
                          <a:spcPts val="0"/>
                        </a:spcAft>
                        <a:buNone/>
                      </a:pPr>
                      <a:r>
                        <a:rPr lang="en" sz="1300">
                          <a:solidFill>
                            <a:schemeClr val="dk1"/>
                          </a:solidFill>
                        </a:rPr>
                        <a:t>Ability of the sensor to detect multiple distinct impacts</a:t>
                      </a:r>
                      <a:endParaRPr sz="1300">
                        <a:solidFill>
                          <a:schemeClr val="dk1"/>
                        </a:solidFill>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62"/>
          <p:cNvSpPr txBox="1">
            <a:spLocks noGrp="1"/>
          </p:cNvSpPr>
          <p:nvPr>
            <p:ph type="title"/>
          </p:nvPr>
        </p:nvSpPr>
        <p:spPr>
          <a:xfrm>
            <a:off x="163025" y="276200"/>
            <a:ext cx="66093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Software Output Testing</a:t>
            </a:r>
            <a:endParaRPr/>
          </a:p>
        </p:txBody>
      </p:sp>
      <p:sp>
        <p:nvSpPr>
          <p:cNvPr id="407" name="Google Shape;407;p62"/>
          <p:cNvSpPr txBox="1">
            <a:spLocks noGrp="1"/>
          </p:cNvSpPr>
          <p:nvPr>
            <p:ph type="body" idx="1"/>
          </p:nvPr>
        </p:nvSpPr>
        <p:spPr>
          <a:xfrm>
            <a:off x="163025" y="1341150"/>
            <a:ext cx="4831800" cy="27597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r>
              <a:rPr lang="en" b="1">
                <a:solidFill>
                  <a:schemeClr val="dk1"/>
                </a:solidFill>
              </a:rPr>
              <a:t>Objectives</a:t>
            </a:r>
            <a:endParaRPr b="1">
              <a:solidFill>
                <a:schemeClr val="dk1"/>
              </a:solidFill>
            </a:endParaRPr>
          </a:p>
          <a:p>
            <a:pPr marL="457200" lvl="0" indent="-342900" algn="l" rtl="0">
              <a:spcBef>
                <a:spcPts val="1200"/>
              </a:spcBef>
              <a:spcAft>
                <a:spcPts val="0"/>
              </a:spcAft>
              <a:buClr>
                <a:schemeClr val="dk1"/>
              </a:buClr>
              <a:buSzPts val="1800"/>
              <a:buChar char="●"/>
            </a:pPr>
            <a:r>
              <a:rPr lang="en">
                <a:solidFill>
                  <a:schemeClr val="dk1"/>
                </a:solidFill>
              </a:rPr>
              <a:t>Create expected output from preliminary test .xls</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Integrate output from controller into program</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Conducted in parallel with impact testing</a:t>
            </a:r>
            <a:endParaRPr>
              <a:solidFill>
                <a:schemeClr val="dk1"/>
              </a:solidFill>
            </a:endParaRPr>
          </a:p>
        </p:txBody>
      </p:sp>
      <p:sp>
        <p:nvSpPr>
          <p:cNvPr id="408" name="Google Shape;408;p62"/>
          <p:cNvSpPr txBox="1">
            <a:spLocks noGrp="1"/>
          </p:cNvSpPr>
          <p:nvPr>
            <p:ph type="body" idx="1"/>
          </p:nvPr>
        </p:nvSpPr>
        <p:spPr>
          <a:xfrm>
            <a:off x="163025" y="848900"/>
            <a:ext cx="4186200" cy="441900"/>
          </a:xfrm>
          <a:prstGeom prst="rect">
            <a:avLst/>
          </a:prstGeom>
        </p:spPr>
        <p:txBody>
          <a:bodyPr spcFirstLastPara="1" wrap="square" lIns="91425" tIns="91425" rIns="91425" bIns="91425" anchor="t" anchorCtr="0">
            <a:normAutofit fontScale="70000"/>
          </a:bodyPr>
          <a:lstStyle/>
          <a:p>
            <a:pPr marL="0" lvl="0" indent="0" algn="l" rtl="0">
              <a:lnSpc>
                <a:spcPct val="150000"/>
              </a:lnSpc>
              <a:spcBef>
                <a:spcPts val="0"/>
              </a:spcBef>
              <a:spcAft>
                <a:spcPts val="1200"/>
              </a:spcAft>
              <a:buNone/>
            </a:pPr>
            <a:r>
              <a:rPr lang="en" sz="2342">
                <a:solidFill>
                  <a:schemeClr val="dk1"/>
                </a:solidFill>
              </a:rPr>
              <a:t>Smead Aerospace Pilot lab</a:t>
            </a:r>
            <a:endParaRPr sz="2342">
              <a:solidFill>
                <a:schemeClr val="dk1"/>
              </a:solidFill>
            </a:endParaRPr>
          </a:p>
        </p:txBody>
      </p:sp>
      <p:sp>
        <p:nvSpPr>
          <p:cNvPr id="409" name="Google Shape;409;p62"/>
          <p:cNvSpPr txBox="1">
            <a:spLocks noGrp="1"/>
          </p:cNvSpPr>
          <p:nvPr>
            <p:ph type="body" idx="1"/>
          </p:nvPr>
        </p:nvSpPr>
        <p:spPr>
          <a:xfrm>
            <a:off x="258750" y="3771600"/>
            <a:ext cx="8626500" cy="11235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r>
              <a:rPr lang="en" b="1">
                <a:solidFill>
                  <a:schemeClr val="dk1"/>
                </a:solidFill>
              </a:rPr>
              <a:t>Acceptance Criteria</a:t>
            </a:r>
            <a:endParaRPr b="1">
              <a:solidFill>
                <a:schemeClr val="dk1"/>
              </a:solidFill>
            </a:endParaRPr>
          </a:p>
          <a:p>
            <a:pPr marL="457200" lvl="0" indent="-330200" algn="l" rtl="0">
              <a:lnSpc>
                <a:spcPct val="150000"/>
              </a:lnSpc>
              <a:spcBef>
                <a:spcPts val="1200"/>
              </a:spcBef>
              <a:spcAft>
                <a:spcPts val="0"/>
              </a:spcAft>
              <a:buClr>
                <a:schemeClr val="dk1"/>
              </a:buClr>
              <a:buSzPts val="1600"/>
              <a:buChar char="●"/>
            </a:pPr>
            <a:r>
              <a:rPr lang="en" sz="1600">
                <a:solidFill>
                  <a:schemeClr val="dk1"/>
                </a:solidFill>
              </a:rPr>
              <a:t>User output created from preliminary test data and repeatable for tabletop testing</a:t>
            </a:r>
            <a:endParaRPr sz="1600">
              <a:solidFill>
                <a:schemeClr val="dk1"/>
              </a:solidFill>
            </a:endParaRPr>
          </a:p>
        </p:txBody>
      </p:sp>
      <p:graphicFrame>
        <p:nvGraphicFramePr>
          <p:cNvPr id="410" name="Google Shape;410;p62"/>
          <p:cNvGraphicFramePr/>
          <p:nvPr/>
        </p:nvGraphicFramePr>
        <p:xfrm>
          <a:off x="5149700" y="1630120"/>
          <a:ext cx="3000000" cy="3000000"/>
        </p:xfrm>
        <a:graphic>
          <a:graphicData uri="http://schemas.openxmlformats.org/drawingml/2006/table">
            <a:tbl>
              <a:tblPr>
                <a:noFill/>
                <a:tableStyleId>{F39822F3-76E1-4754-8682-BAD729E4DBC2}</a:tableStyleId>
              </a:tblPr>
              <a:tblGrid>
                <a:gridCol w="770875">
                  <a:extLst>
                    <a:ext uri="{9D8B030D-6E8A-4147-A177-3AD203B41FA5}">
                      <a16:colId xmlns:a16="http://schemas.microsoft.com/office/drawing/2014/main" val="20000"/>
                    </a:ext>
                  </a:extLst>
                </a:gridCol>
                <a:gridCol w="3082725">
                  <a:extLst>
                    <a:ext uri="{9D8B030D-6E8A-4147-A177-3AD203B41FA5}">
                      <a16:colId xmlns:a16="http://schemas.microsoft.com/office/drawing/2014/main" val="20001"/>
                    </a:ext>
                  </a:extLst>
                </a:gridCol>
              </a:tblGrid>
              <a:tr h="415825">
                <a:tc>
                  <a:txBody>
                    <a:bodyPr/>
                    <a:lstStyle/>
                    <a:p>
                      <a:pPr marL="0" lvl="0" indent="0" algn="l" rtl="0">
                        <a:spcBef>
                          <a:spcPts val="0"/>
                        </a:spcBef>
                        <a:spcAft>
                          <a:spcPts val="0"/>
                        </a:spcAft>
                        <a:buNone/>
                      </a:pPr>
                      <a:r>
                        <a:rPr lang="en" b="1">
                          <a:solidFill>
                            <a:schemeClr val="dk1"/>
                          </a:solidFill>
                        </a:rPr>
                        <a:t>Req ID</a:t>
                      </a:r>
                      <a:endParaRPr b="1">
                        <a:solidFill>
                          <a:schemeClr val="dk1"/>
                        </a:solidFill>
                      </a:endParaRPr>
                    </a:p>
                  </a:txBody>
                  <a:tcPr marL="91425" marR="91425" marT="91425" marB="91425">
                    <a:lnB w="9525" cap="flat" cmpd="sng">
                      <a:solidFill>
                        <a:srgbClr val="9E9E9E"/>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b="1">
                          <a:solidFill>
                            <a:schemeClr val="dk1"/>
                          </a:solidFill>
                        </a:rPr>
                        <a:t>(Brief) Requirement:</a:t>
                      </a:r>
                      <a:endParaRPr b="1">
                        <a:solidFill>
                          <a:schemeClr val="dk1"/>
                        </a:solidFill>
                      </a:endParaRPr>
                    </a:p>
                  </a:txBody>
                  <a:tcPr marL="91425" marR="91425" marT="91425" marB="91425">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77525">
                <a:tc>
                  <a:txBody>
                    <a:bodyPr/>
                    <a:lstStyle/>
                    <a:p>
                      <a:pPr marL="0" lvl="0" indent="0" algn="l" rtl="0">
                        <a:spcBef>
                          <a:spcPts val="0"/>
                        </a:spcBef>
                        <a:spcAft>
                          <a:spcPts val="0"/>
                        </a:spcAft>
                        <a:buNone/>
                      </a:pPr>
                      <a:r>
                        <a:rPr lang="en" sz="1200">
                          <a:solidFill>
                            <a:schemeClr val="dk1"/>
                          </a:solidFill>
                        </a:rPr>
                        <a:t>F11</a:t>
                      </a:r>
                      <a:endParaRPr sz="1200" b="1">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dk1"/>
                          </a:solidFill>
                        </a:rPr>
                        <a:t>Ability to determine the rate and average magnitude of impacts</a:t>
                      </a:r>
                      <a:endParaRPr sz="1300" b="1">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607750">
                <a:tc>
                  <a:txBody>
                    <a:bodyPr/>
                    <a:lstStyle/>
                    <a:p>
                      <a:pPr marL="0" lvl="0" indent="0" algn="l" rtl="0">
                        <a:spcBef>
                          <a:spcPts val="0"/>
                        </a:spcBef>
                        <a:spcAft>
                          <a:spcPts val="0"/>
                        </a:spcAft>
                        <a:buNone/>
                      </a:pPr>
                      <a:r>
                        <a:rPr lang="en" sz="1200">
                          <a:solidFill>
                            <a:schemeClr val="dk1"/>
                          </a:solidFill>
                        </a:rPr>
                        <a:t>F10</a:t>
                      </a:r>
                      <a:endParaRPr sz="1200">
                        <a:solidFill>
                          <a:schemeClr val="dk1"/>
                        </a:solidFill>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1300">
                          <a:solidFill>
                            <a:schemeClr val="dk1"/>
                          </a:solidFill>
                        </a:rPr>
                        <a:t>Ability to mitigate noise within the system in the data</a:t>
                      </a:r>
                      <a:endParaRPr sz="1300">
                        <a:solidFill>
                          <a:schemeClr val="dk1"/>
                        </a:solidFill>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2"/>
                  </a:ext>
                </a:extLst>
              </a:tr>
              <a:tr h="577525">
                <a:tc>
                  <a:txBody>
                    <a:bodyPr/>
                    <a:lstStyle/>
                    <a:p>
                      <a:pPr marL="0" lvl="0" indent="0" algn="l" rtl="0">
                        <a:spcBef>
                          <a:spcPts val="0"/>
                        </a:spcBef>
                        <a:spcAft>
                          <a:spcPts val="0"/>
                        </a:spcAft>
                        <a:buNone/>
                      </a:pPr>
                      <a:r>
                        <a:rPr lang="en" sz="1200">
                          <a:solidFill>
                            <a:schemeClr val="dk1"/>
                          </a:solidFill>
                        </a:rPr>
                        <a:t>F13</a:t>
                      </a:r>
                      <a:endParaRPr sz="1200">
                        <a:solidFill>
                          <a:schemeClr val="dk1"/>
                        </a:solidFill>
                      </a:endParaRPr>
                    </a:p>
                  </a:txBody>
                  <a:tcPr marL="91425" marR="91425" marT="91425" marB="91425"/>
                </a:tc>
                <a:tc>
                  <a:txBody>
                    <a:bodyPr/>
                    <a:lstStyle/>
                    <a:p>
                      <a:pPr marL="0" lvl="0" indent="0" algn="l" rtl="0">
                        <a:spcBef>
                          <a:spcPts val="0"/>
                        </a:spcBef>
                        <a:spcAft>
                          <a:spcPts val="0"/>
                        </a:spcAft>
                        <a:buNone/>
                      </a:pPr>
                      <a:r>
                        <a:rPr lang="en" sz="1300">
                          <a:solidFill>
                            <a:schemeClr val="dk1"/>
                          </a:solidFill>
                        </a:rPr>
                        <a:t>Ability to determine individual impact characterizations</a:t>
                      </a:r>
                      <a:endParaRPr sz="1300">
                        <a:solidFill>
                          <a:schemeClr val="dk1"/>
                        </a:solidFill>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6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Vacuum Testing Plans</a:t>
            </a:r>
            <a:endParaRPr/>
          </a:p>
        </p:txBody>
      </p:sp>
      <p:sp>
        <p:nvSpPr>
          <p:cNvPr id="416" name="Google Shape;416;p6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r>
              <a:rPr lang="en" sz="1640">
                <a:solidFill>
                  <a:schemeClr val="dk1"/>
                </a:solidFill>
              </a:rPr>
              <a:t>CU Autonomous Vehicle Systems (AVS) Lab</a:t>
            </a:r>
            <a:endParaRPr sz="1640">
              <a:solidFill>
                <a:schemeClr val="dk1"/>
              </a:solidFill>
            </a:endParaRPr>
          </a:p>
          <a:p>
            <a:pPr marL="457200" lvl="0" indent="-332740" algn="l" rtl="0">
              <a:lnSpc>
                <a:spcPct val="150000"/>
              </a:lnSpc>
              <a:spcBef>
                <a:spcPts val="1200"/>
              </a:spcBef>
              <a:spcAft>
                <a:spcPts val="0"/>
              </a:spcAft>
              <a:buClr>
                <a:schemeClr val="dk1"/>
              </a:buClr>
              <a:buSzPts val="1640"/>
              <a:buChar char="●"/>
            </a:pPr>
            <a:r>
              <a:rPr lang="en" sz="1640">
                <a:solidFill>
                  <a:schemeClr val="dk1"/>
                </a:solidFill>
              </a:rPr>
              <a:t>Dr. Schaub’s Testing Facility</a:t>
            </a:r>
            <a:endParaRPr sz="1640">
              <a:solidFill>
                <a:schemeClr val="dk1"/>
              </a:solidFill>
            </a:endParaRPr>
          </a:p>
          <a:p>
            <a:pPr marL="457200" lvl="0" indent="-332740" algn="l" rtl="0">
              <a:lnSpc>
                <a:spcPct val="150000"/>
              </a:lnSpc>
              <a:spcBef>
                <a:spcPts val="0"/>
              </a:spcBef>
              <a:spcAft>
                <a:spcPts val="0"/>
              </a:spcAft>
              <a:buClr>
                <a:schemeClr val="dk1"/>
              </a:buClr>
              <a:buSzPts val="1640"/>
              <a:buChar char="●"/>
            </a:pPr>
            <a:r>
              <a:rPr lang="en" sz="1640">
                <a:solidFill>
                  <a:schemeClr val="dk1"/>
                </a:solidFill>
              </a:rPr>
              <a:t>Survivability and noise testing</a:t>
            </a:r>
            <a:endParaRPr sz="1640">
              <a:solidFill>
                <a:schemeClr val="dk1"/>
              </a:solidFill>
            </a:endParaRPr>
          </a:p>
          <a:p>
            <a:pPr marL="457200" lvl="0" indent="-332740" algn="l" rtl="0">
              <a:lnSpc>
                <a:spcPct val="150000"/>
              </a:lnSpc>
              <a:spcBef>
                <a:spcPts val="0"/>
              </a:spcBef>
              <a:spcAft>
                <a:spcPts val="0"/>
              </a:spcAft>
              <a:buClr>
                <a:schemeClr val="dk1"/>
              </a:buClr>
              <a:buSzPts val="1640"/>
              <a:buChar char="●"/>
            </a:pPr>
            <a:r>
              <a:rPr lang="en" sz="1640">
                <a:solidFill>
                  <a:schemeClr val="dk1"/>
                </a:solidFill>
              </a:rPr>
              <a:t>Approximately a week of access</a:t>
            </a:r>
            <a:endParaRPr sz="1640">
              <a:solidFill>
                <a:schemeClr val="dk1"/>
              </a:solidFill>
            </a:endParaRPr>
          </a:p>
          <a:p>
            <a:pPr marL="0" lvl="0" indent="0" algn="l" rtl="0">
              <a:lnSpc>
                <a:spcPct val="150000"/>
              </a:lnSpc>
              <a:spcBef>
                <a:spcPts val="1200"/>
              </a:spcBef>
              <a:spcAft>
                <a:spcPts val="0"/>
              </a:spcAft>
              <a:buNone/>
            </a:pPr>
            <a:r>
              <a:rPr lang="en" sz="1640">
                <a:solidFill>
                  <a:schemeClr val="dk1"/>
                </a:solidFill>
              </a:rPr>
              <a:t>RadNet Medical Imaging</a:t>
            </a:r>
            <a:endParaRPr sz="1640">
              <a:solidFill>
                <a:schemeClr val="dk1"/>
              </a:solidFill>
            </a:endParaRPr>
          </a:p>
          <a:p>
            <a:pPr marL="457200" lvl="0" indent="-332740" algn="l" rtl="0">
              <a:lnSpc>
                <a:spcPct val="150000"/>
              </a:lnSpc>
              <a:spcBef>
                <a:spcPts val="1200"/>
              </a:spcBef>
              <a:spcAft>
                <a:spcPts val="0"/>
              </a:spcAft>
              <a:buClr>
                <a:schemeClr val="dk1"/>
              </a:buClr>
              <a:buSzPts val="1640"/>
              <a:buChar char="●"/>
            </a:pPr>
            <a:r>
              <a:rPr lang="en" sz="1640">
                <a:solidFill>
                  <a:schemeClr val="dk1"/>
                </a:solidFill>
              </a:rPr>
              <a:t>Customer side of testing performed in California</a:t>
            </a:r>
            <a:endParaRPr sz="1640">
              <a:solidFill>
                <a:schemeClr val="dk1"/>
              </a:solidFill>
            </a:endParaRPr>
          </a:p>
          <a:p>
            <a:pPr marL="457200" lvl="0" indent="-332740" algn="l" rtl="0">
              <a:lnSpc>
                <a:spcPct val="150000"/>
              </a:lnSpc>
              <a:spcBef>
                <a:spcPts val="0"/>
              </a:spcBef>
              <a:spcAft>
                <a:spcPts val="0"/>
              </a:spcAft>
              <a:buClr>
                <a:schemeClr val="dk1"/>
              </a:buClr>
              <a:buSzPts val="1640"/>
              <a:buChar char="●"/>
            </a:pPr>
            <a:r>
              <a:rPr lang="en" sz="1640">
                <a:solidFill>
                  <a:schemeClr val="dk1"/>
                </a:solidFill>
              </a:rPr>
              <a:t>Simulate particle impacts within vacuum space</a:t>
            </a:r>
            <a:endParaRPr sz="1640">
              <a:solidFill>
                <a:schemeClr val="dk1"/>
              </a:solidFill>
            </a:endParaRPr>
          </a:p>
        </p:txBody>
      </p:sp>
      <p:pic>
        <p:nvPicPr>
          <p:cNvPr id="417" name="Google Shape;417;p63"/>
          <p:cNvPicPr preferRelativeResize="0"/>
          <p:nvPr/>
        </p:nvPicPr>
        <p:blipFill>
          <a:blip r:embed="rId3">
            <a:alphaModFix/>
          </a:blip>
          <a:stretch>
            <a:fillRect/>
          </a:stretch>
        </p:blipFill>
        <p:spPr>
          <a:xfrm>
            <a:off x="6333050" y="445025"/>
            <a:ext cx="2499250" cy="1568476"/>
          </a:xfrm>
          <a:prstGeom prst="rect">
            <a:avLst/>
          </a:prstGeom>
          <a:noFill/>
          <a:ln>
            <a:noFill/>
          </a:ln>
        </p:spPr>
      </p:pic>
      <p:pic>
        <p:nvPicPr>
          <p:cNvPr id="418" name="Google Shape;418;p63"/>
          <p:cNvPicPr preferRelativeResize="0"/>
          <p:nvPr/>
        </p:nvPicPr>
        <p:blipFill>
          <a:blip r:embed="rId4">
            <a:alphaModFix/>
          </a:blip>
          <a:stretch>
            <a:fillRect/>
          </a:stretch>
        </p:blipFill>
        <p:spPr>
          <a:xfrm>
            <a:off x="6411075" y="3044550"/>
            <a:ext cx="2421225" cy="1207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ASTROBi Mission Profile</a:t>
            </a:r>
            <a:endParaRPr/>
          </a:p>
        </p:txBody>
      </p:sp>
      <p:sp>
        <p:nvSpPr>
          <p:cNvPr id="128" name="Google Shape;128;p28"/>
          <p:cNvSpPr txBox="1">
            <a:spLocks noGrp="1"/>
          </p:cNvSpPr>
          <p:nvPr>
            <p:ph type="body" idx="1"/>
          </p:nvPr>
        </p:nvSpPr>
        <p:spPr>
          <a:xfrm>
            <a:off x="311700" y="1152475"/>
            <a:ext cx="8520600" cy="27237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en">
                <a:solidFill>
                  <a:schemeClr val="dk1"/>
                </a:solidFill>
              </a:rPr>
              <a:t>ASTROBi wants to take samples of the plumes of Enceladus to be viewed with a microscope</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Proper positioning within the plume is critical to obtain the correct sample</a:t>
            </a:r>
            <a:endParaRPr>
              <a:solidFill>
                <a:schemeClr val="dk1"/>
              </a:solidFill>
            </a:endParaRPr>
          </a:p>
          <a:p>
            <a:pPr marL="0" lvl="0" indent="0" algn="l" rtl="0">
              <a:spcBef>
                <a:spcPts val="1200"/>
              </a:spcBef>
              <a:spcAft>
                <a:spcPts val="1200"/>
              </a:spcAft>
              <a:buNone/>
            </a:pPr>
            <a:endParaRPr/>
          </a:p>
        </p:txBody>
      </p:sp>
      <p:sp>
        <p:nvSpPr>
          <p:cNvPr id="129" name="Google Shape;129;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pic>
        <p:nvPicPr>
          <p:cNvPr id="130" name="Google Shape;130;p28"/>
          <p:cNvPicPr preferRelativeResize="0"/>
          <p:nvPr/>
        </p:nvPicPr>
        <p:blipFill>
          <a:blip r:embed="rId3">
            <a:alphaModFix/>
          </a:blip>
          <a:stretch>
            <a:fillRect/>
          </a:stretch>
        </p:blipFill>
        <p:spPr>
          <a:xfrm>
            <a:off x="997338" y="2571750"/>
            <a:ext cx="2964074" cy="2223050"/>
          </a:xfrm>
          <a:prstGeom prst="rect">
            <a:avLst/>
          </a:prstGeom>
          <a:noFill/>
          <a:ln>
            <a:noFill/>
          </a:ln>
        </p:spPr>
      </p:pic>
      <p:pic>
        <p:nvPicPr>
          <p:cNvPr id="131" name="Google Shape;131;p28"/>
          <p:cNvPicPr preferRelativeResize="0"/>
          <p:nvPr/>
        </p:nvPicPr>
        <p:blipFill>
          <a:blip r:embed="rId4">
            <a:alphaModFix/>
          </a:blip>
          <a:stretch>
            <a:fillRect/>
          </a:stretch>
        </p:blipFill>
        <p:spPr>
          <a:xfrm>
            <a:off x="6959275" y="596463"/>
            <a:ext cx="1791915" cy="269825"/>
          </a:xfrm>
          <a:prstGeom prst="rect">
            <a:avLst/>
          </a:prstGeom>
          <a:noFill/>
          <a:ln>
            <a:noFill/>
          </a:ln>
        </p:spPr>
      </p:pic>
      <p:pic>
        <p:nvPicPr>
          <p:cNvPr id="132" name="Google Shape;132;p28"/>
          <p:cNvPicPr preferRelativeResize="0"/>
          <p:nvPr/>
        </p:nvPicPr>
        <p:blipFill rotWithShape="1">
          <a:blip r:embed="rId5">
            <a:alphaModFix/>
          </a:blip>
          <a:srcRect r="50094"/>
          <a:stretch/>
        </p:blipFill>
        <p:spPr>
          <a:xfrm>
            <a:off x="4896588" y="2571750"/>
            <a:ext cx="3228810" cy="22230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64"/>
          <p:cNvPicPr preferRelativeResize="0"/>
          <p:nvPr/>
        </p:nvPicPr>
        <p:blipFill>
          <a:blip r:embed="rId3">
            <a:alphaModFix/>
          </a:blip>
          <a:stretch>
            <a:fillRect/>
          </a:stretch>
        </p:blipFill>
        <p:spPr>
          <a:xfrm>
            <a:off x="0" y="0"/>
            <a:ext cx="9143997" cy="5143500"/>
          </a:xfrm>
          <a:prstGeom prst="rect">
            <a:avLst/>
          </a:prstGeom>
          <a:noFill/>
          <a:ln>
            <a:noFill/>
          </a:ln>
        </p:spPr>
      </p:pic>
      <p:sp>
        <p:nvSpPr>
          <p:cNvPr id="424" name="Google Shape;424;p6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Project Planning</a:t>
            </a:r>
            <a:endParaRPr/>
          </a:p>
        </p:txBody>
      </p:sp>
      <p:sp>
        <p:nvSpPr>
          <p:cNvPr id="425" name="Google Shape;425;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40</a:t>
            </a:fld>
            <a:endParaRPr/>
          </a:p>
        </p:txBody>
      </p:sp>
      <p:sp>
        <p:nvSpPr>
          <p:cNvPr id="426" name="Google Shape;426;p64"/>
          <p:cNvSpPr txBox="1"/>
          <p:nvPr/>
        </p:nvSpPr>
        <p:spPr>
          <a:xfrm>
            <a:off x="0" y="4835700"/>
            <a:ext cx="9144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2"/>
                </a:solidFill>
              </a:rPr>
              <a:t>Image courtesy of NASA https://solarsystem.nasa.gov/resources/17737/enceladus-plume/</a:t>
            </a:r>
            <a:endParaRPr sz="800">
              <a:solidFill>
                <a:schemeClr val="lt2"/>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6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Major Tests</a:t>
            </a:r>
            <a:endParaRPr/>
          </a:p>
        </p:txBody>
      </p:sp>
      <p:sp>
        <p:nvSpPr>
          <p:cNvPr id="432" name="Google Shape;432;p65"/>
          <p:cNvSpPr txBox="1">
            <a:spLocks noGrp="1"/>
          </p:cNvSpPr>
          <p:nvPr>
            <p:ph type="body" idx="1"/>
          </p:nvPr>
        </p:nvSpPr>
        <p:spPr>
          <a:xfrm>
            <a:off x="788300" y="1221975"/>
            <a:ext cx="68673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en">
                <a:solidFill>
                  <a:schemeClr val="dk1"/>
                </a:solidFill>
              </a:rPr>
              <a:t>Impact Testing</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Verify sensor capabilities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Decreasing particle momentum to expected values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Various film materials</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Software Testing</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Validate program functionality with:</a:t>
            </a:r>
            <a:endParaRPr>
              <a:solidFill>
                <a:schemeClr val="dk1"/>
              </a:solidFill>
            </a:endParaRPr>
          </a:p>
          <a:p>
            <a:pPr marL="1371600" lvl="2" indent="-317500" algn="l" rtl="0">
              <a:spcBef>
                <a:spcPts val="0"/>
              </a:spcBef>
              <a:spcAft>
                <a:spcPts val="0"/>
              </a:spcAft>
              <a:buClr>
                <a:schemeClr val="dk1"/>
              </a:buClr>
              <a:buSzPts val="1400"/>
              <a:buChar char="■"/>
            </a:pPr>
            <a:r>
              <a:rPr lang="en">
                <a:solidFill>
                  <a:schemeClr val="dk1"/>
                </a:solidFill>
              </a:rPr>
              <a:t>Preliminary test data</a:t>
            </a:r>
            <a:endParaRPr>
              <a:solidFill>
                <a:schemeClr val="dk1"/>
              </a:solidFill>
            </a:endParaRPr>
          </a:p>
          <a:p>
            <a:pPr marL="1371600" lvl="2" indent="-317500" algn="l" rtl="0">
              <a:spcBef>
                <a:spcPts val="0"/>
              </a:spcBef>
              <a:spcAft>
                <a:spcPts val="0"/>
              </a:spcAft>
              <a:buClr>
                <a:schemeClr val="dk1"/>
              </a:buClr>
              <a:buSzPts val="1400"/>
              <a:buChar char="■"/>
            </a:pPr>
            <a:r>
              <a:rPr lang="en">
                <a:solidFill>
                  <a:schemeClr val="dk1"/>
                </a:solidFill>
              </a:rPr>
              <a:t>Computational</a:t>
            </a:r>
            <a:r>
              <a:rPr lang="en" sz="1400">
                <a:solidFill>
                  <a:schemeClr val="dk1"/>
                </a:solidFill>
              </a:rPr>
              <a:t> models</a:t>
            </a:r>
            <a:endParaRPr sz="1400">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Vacuum Testing</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AVS Laboratory</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Radnet facility</a:t>
            </a:r>
            <a:endParaRPr>
              <a:solidFill>
                <a:schemeClr val="dk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66"/>
          <p:cNvSpPr txBox="1">
            <a:spLocks noGrp="1"/>
          </p:cNvSpPr>
          <p:nvPr>
            <p:ph type="title"/>
          </p:nvPr>
        </p:nvSpPr>
        <p:spPr>
          <a:xfrm>
            <a:off x="340375" y="284300"/>
            <a:ext cx="21669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GANTT Chart</a:t>
            </a:r>
            <a:endParaRPr/>
          </a:p>
        </p:txBody>
      </p:sp>
      <p:sp>
        <p:nvSpPr>
          <p:cNvPr id="438" name="Google Shape;438;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42</a:t>
            </a:fld>
            <a:endParaRPr/>
          </a:p>
        </p:txBody>
      </p:sp>
      <p:pic>
        <p:nvPicPr>
          <p:cNvPr id="439" name="Google Shape;439;p66"/>
          <p:cNvPicPr preferRelativeResize="0"/>
          <p:nvPr/>
        </p:nvPicPr>
        <p:blipFill>
          <a:blip r:embed="rId3">
            <a:alphaModFix/>
          </a:blip>
          <a:stretch>
            <a:fillRect/>
          </a:stretch>
        </p:blipFill>
        <p:spPr>
          <a:xfrm>
            <a:off x="2812075" y="249463"/>
            <a:ext cx="5660382" cy="4644579"/>
          </a:xfrm>
          <a:prstGeom prst="rect">
            <a:avLst/>
          </a:prstGeom>
          <a:noFill/>
          <a:ln>
            <a:noFill/>
          </a:ln>
        </p:spPr>
      </p:pic>
      <p:sp>
        <p:nvSpPr>
          <p:cNvPr id="440" name="Google Shape;440;p66"/>
          <p:cNvSpPr txBox="1"/>
          <p:nvPr/>
        </p:nvSpPr>
        <p:spPr>
          <a:xfrm>
            <a:off x="340500" y="1011825"/>
            <a:ext cx="2166900" cy="3651300"/>
          </a:xfrm>
          <a:prstGeom prst="rect">
            <a:avLst/>
          </a:prstGeom>
          <a:noFill/>
          <a:ln>
            <a:noFill/>
          </a:ln>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endParaRPr>
              <a:solidFill>
                <a:schemeClr val="dk1"/>
              </a:solidFill>
            </a:endParaRPr>
          </a:p>
          <a:p>
            <a:pPr marL="0" lvl="0" indent="0" algn="l" rtl="0">
              <a:lnSpc>
                <a:spcPct val="150000"/>
              </a:lnSpc>
              <a:spcBef>
                <a:spcPts val="0"/>
              </a:spcBef>
              <a:spcAft>
                <a:spcPts val="0"/>
              </a:spcAft>
              <a:buNone/>
            </a:pPr>
            <a:r>
              <a:rPr lang="en" b="1">
                <a:solidFill>
                  <a:schemeClr val="dk1"/>
                </a:solidFill>
              </a:rPr>
              <a:t>Legend</a:t>
            </a:r>
            <a:endParaRPr b="1">
              <a:solidFill>
                <a:schemeClr val="dk1"/>
              </a:solidFill>
            </a:endParaRPr>
          </a:p>
          <a:p>
            <a:pPr marL="0" lvl="0" indent="0" algn="l" rtl="0">
              <a:lnSpc>
                <a:spcPct val="150000"/>
              </a:lnSpc>
              <a:spcBef>
                <a:spcPts val="0"/>
              </a:spcBef>
              <a:spcAft>
                <a:spcPts val="0"/>
              </a:spcAft>
              <a:buNone/>
            </a:pPr>
            <a:r>
              <a:rPr lang="en">
                <a:solidFill>
                  <a:schemeClr val="dk1"/>
                </a:solidFill>
              </a:rPr>
              <a:t>High Risk</a:t>
            </a:r>
            <a:endParaRPr>
              <a:solidFill>
                <a:schemeClr val="dk1"/>
              </a:solidFill>
            </a:endParaRPr>
          </a:p>
          <a:p>
            <a:pPr marL="0" lvl="0" indent="0" algn="l" rtl="0">
              <a:lnSpc>
                <a:spcPct val="150000"/>
              </a:lnSpc>
              <a:spcBef>
                <a:spcPts val="0"/>
              </a:spcBef>
              <a:spcAft>
                <a:spcPts val="0"/>
              </a:spcAft>
              <a:buNone/>
            </a:pPr>
            <a:r>
              <a:rPr lang="en">
                <a:solidFill>
                  <a:schemeClr val="dk1"/>
                </a:solidFill>
              </a:rPr>
              <a:t>Med Risk</a:t>
            </a:r>
            <a:endParaRPr>
              <a:solidFill>
                <a:schemeClr val="dk1"/>
              </a:solidFill>
            </a:endParaRPr>
          </a:p>
          <a:p>
            <a:pPr marL="0" lvl="0" indent="0" algn="l" rtl="0">
              <a:lnSpc>
                <a:spcPct val="150000"/>
              </a:lnSpc>
              <a:spcBef>
                <a:spcPts val="0"/>
              </a:spcBef>
              <a:spcAft>
                <a:spcPts val="0"/>
              </a:spcAft>
              <a:buNone/>
            </a:pPr>
            <a:r>
              <a:rPr lang="en">
                <a:solidFill>
                  <a:schemeClr val="dk1"/>
                </a:solidFill>
              </a:rPr>
              <a:t>Low Risk</a:t>
            </a:r>
            <a:endParaRPr>
              <a:solidFill>
                <a:schemeClr val="dk1"/>
              </a:solidFill>
            </a:endParaRPr>
          </a:p>
          <a:p>
            <a:pPr marL="0" lvl="0" indent="0" algn="l" rtl="0">
              <a:lnSpc>
                <a:spcPct val="150000"/>
              </a:lnSpc>
              <a:spcBef>
                <a:spcPts val="0"/>
              </a:spcBef>
              <a:spcAft>
                <a:spcPts val="0"/>
              </a:spcAft>
              <a:buNone/>
            </a:pPr>
            <a:r>
              <a:rPr lang="en">
                <a:solidFill>
                  <a:schemeClr val="dk1"/>
                </a:solidFill>
              </a:rPr>
              <a:t>Margin</a:t>
            </a:r>
            <a:endParaRPr>
              <a:solidFill>
                <a:schemeClr val="dk1"/>
              </a:solidFill>
            </a:endParaRPr>
          </a:p>
          <a:p>
            <a:pPr marL="0" lvl="0" indent="0" algn="l" rtl="0">
              <a:lnSpc>
                <a:spcPct val="150000"/>
              </a:lnSpc>
              <a:spcBef>
                <a:spcPts val="0"/>
              </a:spcBef>
              <a:spcAft>
                <a:spcPts val="0"/>
              </a:spcAft>
              <a:buNone/>
            </a:pPr>
            <a:r>
              <a:rPr lang="en">
                <a:solidFill>
                  <a:schemeClr val="dk1"/>
                </a:solidFill>
              </a:rPr>
              <a:t>Deliverable</a:t>
            </a:r>
            <a:endParaRPr>
              <a:solidFill>
                <a:schemeClr val="dk1"/>
              </a:solidFill>
            </a:endParaRPr>
          </a:p>
          <a:p>
            <a:pPr marL="0" lvl="0" indent="0" algn="l" rtl="0">
              <a:lnSpc>
                <a:spcPct val="150000"/>
              </a:lnSpc>
              <a:spcBef>
                <a:spcPts val="0"/>
              </a:spcBef>
              <a:spcAft>
                <a:spcPts val="0"/>
              </a:spcAft>
              <a:buNone/>
            </a:pPr>
            <a:r>
              <a:rPr lang="en">
                <a:solidFill>
                  <a:schemeClr val="dk1"/>
                </a:solidFill>
              </a:rPr>
              <a:t>Final Work</a:t>
            </a:r>
            <a:endParaRPr>
              <a:solidFill>
                <a:schemeClr val="dk1"/>
              </a:solidFill>
            </a:endParaRPr>
          </a:p>
          <a:p>
            <a:pPr marL="0" lvl="0" indent="0" algn="l" rtl="0">
              <a:lnSpc>
                <a:spcPct val="150000"/>
              </a:lnSpc>
              <a:spcBef>
                <a:spcPts val="0"/>
              </a:spcBef>
              <a:spcAft>
                <a:spcPts val="0"/>
              </a:spcAft>
              <a:buNone/>
            </a:pPr>
            <a:r>
              <a:rPr lang="en">
                <a:solidFill>
                  <a:schemeClr val="dk1"/>
                </a:solidFill>
              </a:rPr>
              <a:t>Critical Path</a:t>
            </a:r>
            <a:endParaRPr>
              <a:solidFill>
                <a:schemeClr val="dk1"/>
              </a:solidFill>
            </a:endParaRPr>
          </a:p>
        </p:txBody>
      </p:sp>
      <p:sp>
        <p:nvSpPr>
          <p:cNvPr id="441" name="Google Shape;441;p66"/>
          <p:cNvSpPr/>
          <p:nvPr/>
        </p:nvSpPr>
        <p:spPr>
          <a:xfrm>
            <a:off x="1544075" y="1750500"/>
            <a:ext cx="705300" cy="171900"/>
          </a:xfrm>
          <a:prstGeom prst="rect">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6"/>
          <p:cNvSpPr/>
          <p:nvPr/>
        </p:nvSpPr>
        <p:spPr>
          <a:xfrm>
            <a:off x="1544075" y="2047550"/>
            <a:ext cx="705300" cy="171900"/>
          </a:xfrm>
          <a:prstGeom prst="rect">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6"/>
          <p:cNvSpPr/>
          <p:nvPr/>
        </p:nvSpPr>
        <p:spPr>
          <a:xfrm>
            <a:off x="1544075" y="2397325"/>
            <a:ext cx="705300" cy="171900"/>
          </a:xfrm>
          <a:prstGeom prst="rect">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6"/>
          <p:cNvSpPr/>
          <p:nvPr/>
        </p:nvSpPr>
        <p:spPr>
          <a:xfrm>
            <a:off x="1544075" y="2747100"/>
            <a:ext cx="705300" cy="171900"/>
          </a:xfrm>
          <a:prstGeom prst="rect">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6"/>
          <p:cNvSpPr/>
          <p:nvPr/>
        </p:nvSpPr>
        <p:spPr>
          <a:xfrm>
            <a:off x="1544075" y="3049200"/>
            <a:ext cx="705300" cy="171900"/>
          </a:xfrm>
          <a:prstGeom prst="rect">
            <a:avLst/>
          </a:prstGeom>
          <a:solidFill>
            <a:srgbClr val="8E7CC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6"/>
          <p:cNvSpPr/>
          <p:nvPr/>
        </p:nvSpPr>
        <p:spPr>
          <a:xfrm>
            <a:off x="1544075" y="3351300"/>
            <a:ext cx="705300" cy="171900"/>
          </a:xfrm>
          <a:prstGeom prst="rect">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7" name="Google Shape;447;p66"/>
          <p:cNvCxnSpPr/>
          <p:nvPr/>
        </p:nvCxnSpPr>
        <p:spPr>
          <a:xfrm>
            <a:off x="4728000" y="1217825"/>
            <a:ext cx="0" cy="258000"/>
          </a:xfrm>
          <a:prstGeom prst="straightConnector1">
            <a:avLst/>
          </a:prstGeom>
          <a:noFill/>
          <a:ln w="19050" cap="flat" cmpd="sng">
            <a:solidFill>
              <a:srgbClr val="FF0000"/>
            </a:solidFill>
            <a:prstDash val="solid"/>
            <a:round/>
            <a:headEnd type="none" w="med" len="med"/>
            <a:tailEnd type="none" w="med" len="med"/>
          </a:ln>
        </p:spPr>
      </p:cxnSp>
      <p:cxnSp>
        <p:nvCxnSpPr>
          <p:cNvPr id="448" name="Google Shape;448;p66"/>
          <p:cNvCxnSpPr/>
          <p:nvPr/>
        </p:nvCxnSpPr>
        <p:spPr>
          <a:xfrm>
            <a:off x="4728725" y="1471350"/>
            <a:ext cx="686400" cy="5400"/>
          </a:xfrm>
          <a:prstGeom prst="straightConnector1">
            <a:avLst/>
          </a:prstGeom>
          <a:noFill/>
          <a:ln w="19050" cap="flat" cmpd="sng">
            <a:solidFill>
              <a:srgbClr val="FF0000"/>
            </a:solidFill>
            <a:prstDash val="solid"/>
            <a:round/>
            <a:headEnd type="none" w="med" len="med"/>
            <a:tailEnd type="none" w="med" len="med"/>
          </a:ln>
        </p:spPr>
      </p:cxnSp>
      <p:cxnSp>
        <p:nvCxnSpPr>
          <p:cNvPr id="449" name="Google Shape;449;p66"/>
          <p:cNvCxnSpPr/>
          <p:nvPr/>
        </p:nvCxnSpPr>
        <p:spPr>
          <a:xfrm>
            <a:off x="5415250" y="1487450"/>
            <a:ext cx="10800" cy="1319400"/>
          </a:xfrm>
          <a:prstGeom prst="straightConnector1">
            <a:avLst/>
          </a:prstGeom>
          <a:noFill/>
          <a:ln w="19050" cap="flat" cmpd="sng">
            <a:solidFill>
              <a:srgbClr val="FF0000"/>
            </a:solidFill>
            <a:prstDash val="solid"/>
            <a:round/>
            <a:headEnd type="none" w="med" len="med"/>
            <a:tailEnd type="none" w="med" len="med"/>
          </a:ln>
        </p:spPr>
      </p:cxnSp>
      <p:cxnSp>
        <p:nvCxnSpPr>
          <p:cNvPr id="450" name="Google Shape;450;p66"/>
          <p:cNvCxnSpPr/>
          <p:nvPr/>
        </p:nvCxnSpPr>
        <p:spPr>
          <a:xfrm>
            <a:off x="5424225" y="2789400"/>
            <a:ext cx="463800" cy="0"/>
          </a:xfrm>
          <a:prstGeom prst="straightConnector1">
            <a:avLst/>
          </a:prstGeom>
          <a:noFill/>
          <a:ln w="19050" cap="flat" cmpd="sng">
            <a:solidFill>
              <a:srgbClr val="FF0000"/>
            </a:solidFill>
            <a:prstDash val="solid"/>
            <a:round/>
            <a:headEnd type="none" w="med" len="med"/>
            <a:tailEnd type="none" w="med" len="med"/>
          </a:ln>
        </p:spPr>
      </p:cxnSp>
      <p:cxnSp>
        <p:nvCxnSpPr>
          <p:cNvPr id="451" name="Google Shape;451;p66"/>
          <p:cNvCxnSpPr/>
          <p:nvPr/>
        </p:nvCxnSpPr>
        <p:spPr>
          <a:xfrm>
            <a:off x="5887925" y="2784075"/>
            <a:ext cx="5400" cy="431700"/>
          </a:xfrm>
          <a:prstGeom prst="straightConnector1">
            <a:avLst/>
          </a:prstGeom>
          <a:noFill/>
          <a:ln w="19050" cap="flat" cmpd="sng">
            <a:solidFill>
              <a:srgbClr val="FF0000"/>
            </a:solidFill>
            <a:prstDash val="solid"/>
            <a:round/>
            <a:headEnd type="none" w="med" len="med"/>
            <a:tailEnd type="none" w="med" len="med"/>
          </a:ln>
        </p:spPr>
      </p:cxnSp>
      <p:cxnSp>
        <p:nvCxnSpPr>
          <p:cNvPr id="452" name="Google Shape;452;p66"/>
          <p:cNvCxnSpPr/>
          <p:nvPr/>
        </p:nvCxnSpPr>
        <p:spPr>
          <a:xfrm>
            <a:off x="5893250" y="3205150"/>
            <a:ext cx="463800" cy="0"/>
          </a:xfrm>
          <a:prstGeom prst="straightConnector1">
            <a:avLst/>
          </a:prstGeom>
          <a:noFill/>
          <a:ln w="19050" cap="flat" cmpd="sng">
            <a:solidFill>
              <a:srgbClr val="FF0000"/>
            </a:solidFill>
            <a:prstDash val="solid"/>
            <a:round/>
            <a:headEnd type="none" w="med" len="med"/>
            <a:tailEnd type="none" w="med" len="med"/>
          </a:ln>
        </p:spPr>
      </p:cxnSp>
      <p:cxnSp>
        <p:nvCxnSpPr>
          <p:cNvPr id="453" name="Google Shape;453;p66"/>
          <p:cNvCxnSpPr/>
          <p:nvPr/>
        </p:nvCxnSpPr>
        <p:spPr>
          <a:xfrm>
            <a:off x="6356975" y="3210475"/>
            <a:ext cx="9300" cy="218400"/>
          </a:xfrm>
          <a:prstGeom prst="straightConnector1">
            <a:avLst/>
          </a:prstGeom>
          <a:noFill/>
          <a:ln w="19050" cap="flat" cmpd="sng">
            <a:solidFill>
              <a:srgbClr val="FF0000"/>
            </a:solidFill>
            <a:prstDash val="solid"/>
            <a:round/>
            <a:headEnd type="none" w="med" len="med"/>
            <a:tailEnd type="none" w="med" len="med"/>
          </a:ln>
        </p:spPr>
      </p:cxnSp>
      <p:cxnSp>
        <p:nvCxnSpPr>
          <p:cNvPr id="454" name="Google Shape;454;p66"/>
          <p:cNvCxnSpPr/>
          <p:nvPr/>
        </p:nvCxnSpPr>
        <p:spPr>
          <a:xfrm>
            <a:off x="6362300" y="3429000"/>
            <a:ext cx="1172700" cy="0"/>
          </a:xfrm>
          <a:prstGeom prst="straightConnector1">
            <a:avLst/>
          </a:prstGeom>
          <a:noFill/>
          <a:ln w="19050" cap="flat" cmpd="sng">
            <a:solidFill>
              <a:srgbClr val="FF0000"/>
            </a:solidFill>
            <a:prstDash val="solid"/>
            <a:round/>
            <a:headEnd type="none" w="med" len="med"/>
            <a:tailEnd type="none" w="med" len="med"/>
          </a:ln>
        </p:spPr>
      </p:cxnSp>
      <p:cxnSp>
        <p:nvCxnSpPr>
          <p:cNvPr id="455" name="Google Shape;455;p66"/>
          <p:cNvCxnSpPr/>
          <p:nvPr/>
        </p:nvCxnSpPr>
        <p:spPr>
          <a:xfrm>
            <a:off x="7529575" y="3423675"/>
            <a:ext cx="0" cy="255600"/>
          </a:xfrm>
          <a:prstGeom prst="straightConnector1">
            <a:avLst/>
          </a:prstGeom>
          <a:noFill/>
          <a:ln w="19050" cap="flat" cmpd="sng">
            <a:solidFill>
              <a:srgbClr val="FF0000"/>
            </a:solidFill>
            <a:prstDash val="solid"/>
            <a:round/>
            <a:headEnd type="none" w="med" len="med"/>
            <a:tailEnd type="none" w="med" len="med"/>
          </a:ln>
        </p:spPr>
      </p:cxnSp>
      <p:cxnSp>
        <p:nvCxnSpPr>
          <p:cNvPr id="456" name="Google Shape;456;p66"/>
          <p:cNvCxnSpPr/>
          <p:nvPr/>
        </p:nvCxnSpPr>
        <p:spPr>
          <a:xfrm rot="10800000" flipH="1">
            <a:off x="7529575" y="3663675"/>
            <a:ext cx="127800" cy="10500"/>
          </a:xfrm>
          <a:prstGeom prst="straightConnector1">
            <a:avLst/>
          </a:prstGeom>
          <a:noFill/>
          <a:ln w="19050" cap="flat" cmpd="sng">
            <a:solidFill>
              <a:srgbClr val="FF0000"/>
            </a:solidFill>
            <a:prstDash val="solid"/>
            <a:round/>
            <a:headEnd type="none" w="med" len="med"/>
            <a:tailEnd type="stealth" w="med" len="med"/>
          </a:ln>
        </p:spPr>
      </p:cxnSp>
      <p:cxnSp>
        <p:nvCxnSpPr>
          <p:cNvPr id="457" name="Google Shape;457;p66"/>
          <p:cNvCxnSpPr/>
          <p:nvPr/>
        </p:nvCxnSpPr>
        <p:spPr>
          <a:xfrm>
            <a:off x="1559925" y="3780325"/>
            <a:ext cx="702600" cy="0"/>
          </a:xfrm>
          <a:prstGeom prst="straightConnector1">
            <a:avLst/>
          </a:prstGeom>
          <a:noFill/>
          <a:ln w="19050" cap="flat" cmpd="sng">
            <a:solidFill>
              <a:srgbClr val="FF0000"/>
            </a:solidFill>
            <a:prstDash val="solid"/>
            <a:round/>
            <a:headEnd type="none" w="med" len="med"/>
            <a:tailEnd type="triangle" w="med" len="med"/>
          </a:ln>
        </p:spPr>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6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Gantt Chart (Building Phase)</a:t>
            </a:r>
            <a:endParaRPr/>
          </a:p>
        </p:txBody>
      </p:sp>
      <p:pic>
        <p:nvPicPr>
          <p:cNvPr id="463" name="Google Shape;463;p67"/>
          <p:cNvPicPr preferRelativeResize="0"/>
          <p:nvPr/>
        </p:nvPicPr>
        <p:blipFill>
          <a:blip r:embed="rId3">
            <a:alphaModFix/>
          </a:blip>
          <a:stretch>
            <a:fillRect/>
          </a:stretch>
        </p:blipFill>
        <p:spPr>
          <a:xfrm>
            <a:off x="1072713" y="1141450"/>
            <a:ext cx="6998583" cy="3820975"/>
          </a:xfrm>
          <a:prstGeom prst="rect">
            <a:avLst/>
          </a:prstGeom>
          <a:noFill/>
          <a:ln>
            <a:noFill/>
          </a:ln>
        </p:spPr>
      </p:pic>
      <p:cxnSp>
        <p:nvCxnSpPr>
          <p:cNvPr id="464" name="Google Shape;464;p67"/>
          <p:cNvCxnSpPr/>
          <p:nvPr/>
        </p:nvCxnSpPr>
        <p:spPr>
          <a:xfrm flipH="1">
            <a:off x="2515425" y="2743200"/>
            <a:ext cx="8700" cy="770100"/>
          </a:xfrm>
          <a:prstGeom prst="straightConnector1">
            <a:avLst/>
          </a:prstGeom>
          <a:noFill/>
          <a:ln w="28575" cap="flat" cmpd="sng">
            <a:solidFill>
              <a:srgbClr val="FF0000"/>
            </a:solidFill>
            <a:prstDash val="solid"/>
            <a:round/>
            <a:headEnd type="none" w="med" len="med"/>
            <a:tailEnd type="none" w="med" len="med"/>
          </a:ln>
        </p:spPr>
      </p:cxnSp>
      <p:cxnSp>
        <p:nvCxnSpPr>
          <p:cNvPr id="465" name="Google Shape;465;p67"/>
          <p:cNvCxnSpPr/>
          <p:nvPr/>
        </p:nvCxnSpPr>
        <p:spPr>
          <a:xfrm>
            <a:off x="2515525" y="3527375"/>
            <a:ext cx="2965200" cy="0"/>
          </a:xfrm>
          <a:prstGeom prst="straightConnector1">
            <a:avLst/>
          </a:prstGeom>
          <a:noFill/>
          <a:ln w="28575" cap="flat" cmpd="sng">
            <a:solidFill>
              <a:srgbClr val="FF0000"/>
            </a:solidFill>
            <a:prstDash val="solid"/>
            <a:round/>
            <a:headEnd type="none" w="med" len="med"/>
            <a:tailEnd type="none" w="med" len="med"/>
          </a:ln>
        </p:spPr>
      </p:cxnSp>
      <p:cxnSp>
        <p:nvCxnSpPr>
          <p:cNvPr id="466" name="Google Shape;466;p67"/>
          <p:cNvCxnSpPr/>
          <p:nvPr/>
        </p:nvCxnSpPr>
        <p:spPr>
          <a:xfrm>
            <a:off x="5480775" y="3527375"/>
            <a:ext cx="14100" cy="1433400"/>
          </a:xfrm>
          <a:prstGeom prst="straightConnector1">
            <a:avLst/>
          </a:prstGeom>
          <a:noFill/>
          <a:ln w="28575" cap="flat" cmpd="sng">
            <a:solidFill>
              <a:srgbClr val="FF0000"/>
            </a:solidFill>
            <a:prstDash val="solid"/>
            <a:round/>
            <a:headEnd type="none" w="med" len="med"/>
            <a:tailEnd type="stealth" w="med" len="med"/>
          </a:ln>
        </p:spPr>
      </p:cxnSp>
      <p:cxnSp>
        <p:nvCxnSpPr>
          <p:cNvPr id="467" name="Google Shape;467;p67"/>
          <p:cNvCxnSpPr/>
          <p:nvPr/>
        </p:nvCxnSpPr>
        <p:spPr>
          <a:xfrm rot="10800000">
            <a:off x="2445325" y="2754450"/>
            <a:ext cx="70200" cy="0"/>
          </a:xfrm>
          <a:prstGeom prst="straightConnector1">
            <a:avLst/>
          </a:prstGeom>
          <a:noFill/>
          <a:ln w="28575" cap="flat" cmpd="sng">
            <a:solidFill>
              <a:srgbClr val="FF0000"/>
            </a:solidFill>
            <a:prstDash val="solid"/>
            <a:round/>
            <a:headEnd type="none" w="med" len="med"/>
            <a:tailEnd type="none" w="med" len="med"/>
          </a:ln>
        </p:spPr>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6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Gantt Chart (Testing Phase)</a:t>
            </a:r>
            <a:endParaRPr/>
          </a:p>
        </p:txBody>
      </p:sp>
      <p:pic>
        <p:nvPicPr>
          <p:cNvPr id="473" name="Google Shape;473;p68"/>
          <p:cNvPicPr preferRelativeResize="0"/>
          <p:nvPr/>
        </p:nvPicPr>
        <p:blipFill>
          <a:blip r:embed="rId3">
            <a:alphaModFix/>
          </a:blip>
          <a:stretch>
            <a:fillRect/>
          </a:stretch>
        </p:blipFill>
        <p:spPr>
          <a:xfrm>
            <a:off x="152400" y="1170125"/>
            <a:ext cx="8839200" cy="3069487"/>
          </a:xfrm>
          <a:prstGeom prst="rect">
            <a:avLst/>
          </a:prstGeom>
          <a:noFill/>
          <a:ln>
            <a:noFill/>
          </a:ln>
        </p:spPr>
      </p:pic>
      <p:cxnSp>
        <p:nvCxnSpPr>
          <p:cNvPr id="474" name="Google Shape;474;p68"/>
          <p:cNvCxnSpPr/>
          <p:nvPr/>
        </p:nvCxnSpPr>
        <p:spPr>
          <a:xfrm>
            <a:off x="390525" y="1758950"/>
            <a:ext cx="0" cy="362100"/>
          </a:xfrm>
          <a:prstGeom prst="straightConnector1">
            <a:avLst/>
          </a:prstGeom>
          <a:noFill/>
          <a:ln w="28575" cap="flat" cmpd="sng">
            <a:solidFill>
              <a:srgbClr val="FF0000"/>
            </a:solidFill>
            <a:prstDash val="solid"/>
            <a:round/>
            <a:headEnd type="none" w="med" len="med"/>
            <a:tailEnd type="none" w="med" len="med"/>
          </a:ln>
        </p:spPr>
      </p:cxnSp>
      <p:cxnSp>
        <p:nvCxnSpPr>
          <p:cNvPr id="475" name="Google Shape;475;p68"/>
          <p:cNvCxnSpPr/>
          <p:nvPr/>
        </p:nvCxnSpPr>
        <p:spPr>
          <a:xfrm rot="10800000" flipH="1">
            <a:off x="409575" y="2101775"/>
            <a:ext cx="1428900" cy="9600"/>
          </a:xfrm>
          <a:prstGeom prst="straightConnector1">
            <a:avLst/>
          </a:prstGeom>
          <a:noFill/>
          <a:ln w="28575" cap="flat" cmpd="sng">
            <a:solidFill>
              <a:srgbClr val="FF0000"/>
            </a:solidFill>
            <a:prstDash val="solid"/>
            <a:round/>
            <a:headEnd type="none" w="med" len="med"/>
            <a:tailEnd type="none" w="med" len="med"/>
          </a:ln>
        </p:spPr>
      </p:cxnSp>
      <p:cxnSp>
        <p:nvCxnSpPr>
          <p:cNvPr id="476" name="Google Shape;476;p68"/>
          <p:cNvCxnSpPr/>
          <p:nvPr/>
        </p:nvCxnSpPr>
        <p:spPr>
          <a:xfrm>
            <a:off x="1838325" y="2111375"/>
            <a:ext cx="9600" cy="914400"/>
          </a:xfrm>
          <a:prstGeom prst="straightConnector1">
            <a:avLst/>
          </a:prstGeom>
          <a:noFill/>
          <a:ln w="28575" cap="flat" cmpd="sng">
            <a:solidFill>
              <a:srgbClr val="FF0000"/>
            </a:solidFill>
            <a:prstDash val="solid"/>
            <a:round/>
            <a:headEnd type="none" w="med" len="med"/>
            <a:tailEnd type="none" w="med" len="med"/>
          </a:ln>
        </p:spPr>
      </p:cxnSp>
      <p:cxnSp>
        <p:nvCxnSpPr>
          <p:cNvPr id="477" name="Google Shape;477;p68"/>
          <p:cNvCxnSpPr/>
          <p:nvPr/>
        </p:nvCxnSpPr>
        <p:spPr>
          <a:xfrm rot="10800000" flipH="1">
            <a:off x="1838325" y="3006575"/>
            <a:ext cx="1514400" cy="19200"/>
          </a:xfrm>
          <a:prstGeom prst="straightConnector1">
            <a:avLst/>
          </a:prstGeom>
          <a:noFill/>
          <a:ln w="28575" cap="flat" cmpd="sng">
            <a:solidFill>
              <a:srgbClr val="FF0000"/>
            </a:solidFill>
            <a:prstDash val="solid"/>
            <a:round/>
            <a:headEnd type="none" w="med" len="med"/>
            <a:tailEnd type="none" w="med" len="med"/>
          </a:ln>
        </p:spPr>
      </p:cxnSp>
      <p:cxnSp>
        <p:nvCxnSpPr>
          <p:cNvPr id="478" name="Google Shape;478;p68"/>
          <p:cNvCxnSpPr/>
          <p:nvPr/>
        </p:nvCxnSpPr>
        <p:spPr>
          <a:xfrm>
            <a:off x="3314700" y="3019425"/>
            <a:ext cx="9600" cy="466800"/>
          </a:xfrm>
          <a:prstGeom prst="straightConnector1">
            <a:avLst/>
          </a:prstGeom>
          <a:noFill/>
          <a:ln w="28575" cap="flat" cmpd="sng">
            <a:solidFill>
              <a:srgbClr val="FF0000"/>
            </a:solidFill>
            <a:prstDash val="solid"/>
            <a:round/>
            <a:headEnd type="none" w="med" len="med"/>
            <a:tailEnd type="none" w="med" len="med"/>
          </a:ln>
        </p:spPr>
      </p:cxnSp>
      <p:cxnSp>
        <p:nvCxnSpPr>
          <p:cNvPr id="479" name="Google Shape;479;p68"/>
          <p:cNvCxnSpPr/>
          <p:nvPr/>
        </p:nvCxnSpPr>
        <p:spPr>
          <a:xfrm rot="10800000" flipH="1">
            <a:off x="3333750" y="3476550"/>
            <a:ext cx="3638700" cy="9600"/>
          </a:xfrm>
          <a:prstGeom prst="straightConnector1">
            <a:avLst/>
          </a:prstGeom>
          <a:noFill/>
          <a:ln w="28575" cap="flat" cmpd="sng">
            <a:solidFill>
              <a:srgbClr val="FF0000"/>
            </a:solidFill>
            <a:prstDash val="solid"/>
            <a:round/>
            <a:headEnd type="none" w="med" len="med"/>
            <a:tailEnd type="none" w="med" len="med"/>
          </a:ln>
        </p:spPr>
      </p:cxnSp>
      <p:cxnSp>
        <p:nvCxnSpPr>
          <p:cNvPr id="480" name="Google Shape;480;p68"/>
          <p:cNvCxnSpPr/>
          <p:nvPr/>
        </p:nvCxnSpPr>
        <p:spPr>
          <a:xfrm>
            <a:off x="6972300" y="3486150"/>
            <a:ext cx="9600" cy="571500"/>
          </a:xfrm>
          <a:prstGeom prst="straightConnector1">
            <a:avLst/>
          </a:prstGeom>
          <a:noFill/>
          <a:ln w="28575" cap="flat" cmpd="sng">
            <a:solidFill>
              <a:srgbClr val="FF0000"/>
            </a:solidFill>
            <a:prstDash val="solid"/>
            <a:round/>
            <a:headEnd type="none" w="med" len="med"/>
            <a:tailEnd type="none" w="med" len="med"/>
          </a:ln>
        </p:spPr>
      </p:cxnSp>
      <p:cxnSp>
        <p:nvCxnSpPr>
          <p:cNvPr id="481" name="Google Shape;481;p68"/>
          <p:cNvCxnSpPr/>
          <p:nvPr/>
        </p:nvCxnSpPr>
        <p:spPr>
          <a:xfrm rot="10800000" flipH="1">
            <a:off x="7000875" y="4038525"/>
            <a:ext cx="400200" cy="9600"/>
          </a:xfrm>
          <a:prstGeom prst="straightConnector1">
            <a:avLst/>
          </a:prstGeom>
          <a:noFill/>
          <a:ln w="28575" cap="flat" cmpd="sng">
            <a:solidFill>
              <a:srgbClr val="FF0000"/>
            </a:solidFill>
            <a:prstDash val="solid"/>
            <a:round/>
            <a:headEnd type="none" w="med" len="med"/>
            <a:tailEnd type="stealth" w="med" len="med"/>
          </a:ln>
        </p:spPr>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9"/>
          <p:cNvSpPr txBox="1">
            <a:spLocks noGrp="1"/>
          </p:cNvSpPr>
          <p:nvPr>
            <p:ph type="title"/>
          </p:nvPr>
        </p:nvSpPr>
        <p:spPr>
          <a:xfrm>
            <a:off x="311700" y="427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Budget</a:t>
            </a:r>
            <a:endParaRPr/>
          </a:p>
        </p:txBody>
      </p:sp>
      <p:sp>
        <p:nvSpPr>
          <p:cNvPr id="487" name="Google Shape;487;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45</a:t>
            </a:fld>
            <a:endParaRPr/>
          </a:p>
        </p:txBody>
      </p:sp>
      <p:graphicFrame>
        <p:nvGraphicFramePr>
          <p:cNvPr id="488" name="Google Shape;488;p69"/>
          <p:cNvGraphicFramePr/>
          <p:nvPr/>
        </p:nvGraphicFramePr>
        <p:xfrm>
          <a:off x="588475" y="1112700"/>
          <a:ext cx="3000000" cy="3000000"/>
        </p:xfrm>
        <a:graphic>
          <a:graphicData uri="http://schemas.openxmlformats.org/drawingml/2006/table">
            <a:tbl>
              <a:tblPr>
                <a:noFill/>
                <a:tableStyleId>{B032C262-C092-4D13-BCE5-AEDFF9AD8206}</a:tableStyleId>
              </a:tblPr>
              <a:tblGrid>
                <a:gridCol w="3408900">
                  <a:extLst>
                    <a:ext uri="{9D8B030D-6E8A-4147-A177-3AD203B41FA5}">
                      <a16:colId xmlns:a16="http://schemas.microsoft.com/office/drawing/2014/main" val="20000"/>
                    </a:ext>
                  </a:extLst>
                </a:gridCol>
                <a:gridCol w="1571175">
                  <a:extLst>
                    <a:ext uri="{9D8B030D-6E8A-4147-A177-3AD203B41FA5}">
                      <a16:colId xmlns:a16="http://schemas.microsoft.com/office/drawing/2014/main" val="20001"/>
                    </a:ext>
                  </a:extLst>
                </a:gridCol>
                <a:gridCol w="1501050">
                  <a:extLst>
                    <a:ext uri="{9D8B030D-6E8A-4147-A177-3AD203B41FA5}">
                      <a16:colId xmlns:a16="http://schemas.microsoft.com/office/drawing/2014/main" val="20002"/>
                    </a:ext>
                  </a:extLst>
                </a:gridCol>
                <a:gridCol w="1402850">
                  <a:extLst>
                    <a:ext uri="{9D8B030D-6E8A-4147-A177-3AD203B41FA5}">
                      <a16:colId xmlns:a16="http://schemas.microsoft.com/office/drawing/2014/main" val="20003"/>
                    </a:ext>
                  </a:extLst>
                </a:gridCol>
              </a:tblGrid>
              <a:tr h="247850">
                <a:tc>
                  <a:txBody>
                    <a:bodyPr/>
                    <a:lstStyle/>
                    <a:p>
                      <a:pPr marL="0" lvl="0" indent="0" algn="l" rtl="0">
                        <a:lnSpc>
                          <a:spcPct val="115000"/>
                        </a:lnSpc>
                        <a:spcBef>
                          <a:spcPts val="0"/>
                        </a:spcBef>
                        <a:spcAft>
                          <a:spcPts val="0"/>
                        </a:spcAft>
                        <a:buNone/>
                      </a:pPr>
                      <a:r>
                        <a:rPr lang="en" b="1">
                          <a:solidFill>
                            <a:schemeClr val="dk1"/>
                          </a:solidFill>
                        </a:rPr>
                        <a:t>Items:</a:t>
                      </a:r>
                      <a:endParaRPr b="1">
                        <a:solidFill>
                          <a:schemeClr val="dk1"/>
                        </a:solidFill>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b="1">
                          <a:solidFill>
                            <a:schemeClr val="dk1"/>
                          </a:solidFill>
                        </a:rPr>
                        <a:t>Price/Part: $/#</a:t>
                      </a:r>
                      <a:endParaRPr b="1">
                        <a:solidFill>
                          <a:schemeClr val="dk1"/>
                        </a:solidFill>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b="1">
                          <a:solidFill>
                            <a:schemeClr val="dk1"/>
                          </a:solidFill>
                        </a:rPr>
                        <a:t>Quantity: #</a:t>
                      </a:r>
                      <a:endParaRPr b="1">
                        <a:solidFill>
                          <a:schemeClr val="dk1"/>
                        </a:solidFill>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b="1">
                          <a:solidFill>
                            <a:schemeClr val="dk1"/>
                          </a:solidFill>
                        </a:rPr>
                        <a:t>Total Price: $</a:t>
                      </a:r>
                      <a:endParaRPr b="1">
                        <a:solidFill>
                          <a:schemeClr val="dk1"/>
                        </a:solidFill>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247850">
                <a:tc>
                  <a:txBody>
                    <a:bodyPr/>
                    <a:lstStyle/>
                    <a:p>
                      <a:pPr marL="0" lvl="0" indent="0" algn="l" rtl="0">
                        <a:lnSpc>
                          <a:spcPct val="115000"/>
                        </a:lnSpc>
                        <a:spcBef>
                          <a:spcPts val="0"/>
                        </a:spcBef>
                        <a:spcAft>
                          <a:spcPts val="0"/>
                        </a:spcAft>
                        <a:buNone/>
                      </a:pPr>
                      <a:r>
                        <a:rPr lang="en">
                          <a:solidFill>
                            <a:schemeClr val="dk1"/>
                          </a:solidFill>
                        </a:rPr>
                        <a:t>Converter cables (roughly 3)</a:t>
                      </a:r>
                      <a:endParaRPr>
                        <a:solidFill>
                          <a:schemeClr val="dk1"/>
                        </a:solidFill>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solidFill>
                            <a:schemeClr val="dk1"/>
                          </a:solidFill>
                        </a:rPr>
                        <a:t>$ 15.00</a:t>
                      </a:r>
                      <a:endParaRPr>
                        <a:solidFill>
                          <a:schemeClr val="dk1"/>
                        </a:solidFill>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solidFill>
                            <a:schemeClr val="dk1"/>
                          </a:solidFill>
                        </a:rPr>
                        <a:t>3</a:t>
                      </a:r>
                      <a:endParaRPr>
                        <a:solidFill>
                          <a:schemeClr val="dk1"/>
                        </a:solidFill>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solidFill>
                            <a:schemeClr val="dk1"/>
                          </a:solidFill>
                        </a:rPr>
                        <a:t>$ 45.00</a:t>
                      </a:r>
                      <a:endParaRPr>
                        <a:solidFill>
                          <a:schemeClr val="dk1"/>
                        </a:solidFill>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87C280"/>
                    </a:solidFill>
                  </a:tcPr>
                </a:tc>
                <a:extLst>
                  <a:ext uri="{0D108BD9-81ED-4DB2-BD59-A6C34878D82A}">
                    <a16:rowId xmlns:a16="http://schemas.microsoft.com/office/drawing/2014/main" val="10001"/>
                  </a:ext>
                </a:extLst>
              </a:tr>
              <a:tr h="284600">
                <a:tc>
                  <a:txBody>
                    <a:bodyPr/>
                    <a:lstStyle/>
                    <a:p>
                      <a:pPr marL="0" lvl="0" indent="0" algn="l" rtl="0">
                        <a:lnSpc>
                          <a:spcPct val="115000"/>
                        </a:lnSpc>
                        <a:spcBef>
                          <a:spcPts val="0"/>
                        </a:spcBef>
                        <a:spcAft>
                          <a:spcPts val="0"/>
                        </a:spcAft>
                        <a:buNone/>
                      </a:pPr>
                      <a:r>
                        <a:rPr lang="en">
                          <a:solidFill>
                            <a:schemeClr val="dk1"/>
                          </a:solidFill>
                        </a:rPr>
                        <a:t>Film/Deflection Plate (2 materials to test)</a:t>
                      </a:r>
                      <a:endParaRPr>
                        <a:solidFill>
                          <a:schemeClr val="dk1"/>
                        </a:solidFill>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solidFill>
                            <a:schemeClr val="dk1"/>
                          </a:solidFill>
                        </a:rPr>
                        <a:t>$ 50.00</a:t>
                      </a:r>
                      <a:endParaRPr>
                        <a:solidFill>
                          <a:schemeClr val="dk1"/>
                        </a:solidFill>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solidFill>
                            <a:schemeClr val="dk1"/>
                          </a:solidFill>
                        </a:rPr>
                        <a:t>2</a:t>
                      </a:r>
                      <a:endParaRPr>
                        <a:solidFill>
                          <a:schemeClr val="dk1"/>
                        </a:solidFill>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solidFill>
                            <a:schemeClr val="dk1"/>
                          </a:solidFill>
                        </a:rPr>
                        <a:t>$ 100.00</a:t>
                      </a:r>
                      <a:endParaRPr>
                        <a:solidFill>
                          <a:schemeClr val="dk1"/>
                        </a:solidFill>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666"/>
                    </a:solidFill>
                  </a:tcPr>
                </a:tc>
                <a:extLst>
                  <a:ext uri="{0D108BD9-81ED-4DB2-BD59-A6C34878D82A}">
                    <a16:rowId xmlns:a16="http://schemas.microsoft.com/office/drawing/2014/main" val="10002"/>
                  </a:ext>
                </a:extLst>
              </a:tr>
              <a:tr h="247850">
                <a:tc>
                  <a:txBody>
                    <a:bodyPr/>
                    <a:lstStyle/>
                    <a:p>
                      <a:pPr marL="0" lvl="0" indent="0" algn="l" rtl="0">
                        <a:lnSpc>
                          <a:spcPct val="115000"/>
                        </a:lnSpc>
                        <a:spcBef>
                          <a:spcPts val="0"/>
                        </a:spcBef>
                        <a:spcAft>
                          <a:spcPts val="0"/>
                        </a:spcAft>
                        <a:buNone/>
                      </a:pPr>
                      <a:r>
                        <a:rPr lang="en">
                          <a:solidFill>
                            <a:schemeClr val="dk1"/>
                          </a:solidFill>
                        </a:rPr>
                        <a:t>Fasteners</a:t>
                      </a:r>
                      <a:endParaRPr>
                        <a:solidFill>
                          <a:schemeClr val="dk1"/>
                        </a:solidFill>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solidFill>
                            <a:schemeClr val="dk1"/>
                          </a:solidFill>
                        </a:rPr>
                        <a:t>$ 3.00</a:t>
                      </a:r>
                      <a:endParaRPr>
                        <a:solidFill>
                          <a:schemeClr val="dk1"/>
                        </a:solidFill>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solidFill>
                            <a:schemeClr val="dk1"/>
                          </a:solidFill>
                        </a:rPr>
                        <a:t>18</a:t>
                      </a:r>
                      <a:endParaRPr>
                        <a:solidFill>
                          <a:schemeClr val="dk1"/>
                        </a:solidFill>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solidFill>
                            <a:schemeClr val="dk1"/>
                          </a:solidFill>
                        </a:rPr>
                        <a:t>$ 54.00</a:t>
                      </a:r>
                      <a:endParaRPr>
                        <a:solidFill>
                          <a:schemeClr val="dk1"/>
                        </a:solidFill>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87C280"/>
                    </a:solidFill>
                  </a:tcPr>
                </a:tc>
                <a:extLst>
                  <a:ext uri="{0D108BD9-81ED-4DB2-BD59-A6C34878D82A}">
                    <a16:rowId xmlns:a16="http://schemas.microsoft.com/office/drawing/2014/main" val="10003"/>
                  </a:ext>
                </a:extLst>
              </a:tr>
              <a:tr h="247850">
                <a:tc>
                  <a:txBody>
                    <a:bodyPr/>
                    <a:lstStyle/>
                    <a:p>
                      <a:pPr marL="0" lvl="0" indent="0" algn="l" rtl="0">
                        <a:lnSpc>
                          <a:spcPct val="115000"/>
                        </a:lnSpc>
                        <a:spcBef>
                          <a:spcPts val="0"/>
                        </a:spcBef>
                        <a:spcAft>
                          <a:spcPts val="0"/>
                        </a:spcAft>
                        <a:buNone/>
                      </a:pPr>
                      <a:r>
                        <a:rPr lang="en">
                          <a:solidFill>
                            <a:schemeClr val="dk1"/>
                          </a:solidFill>
                        </a:rPr>
                        <a:t>Housing Construction Materials</a:t>
                      </a:r>
                      <a:endParaRPr>
                        <a:solidFill>
                          <a:schemeClr val="dk1"/>
                        </a:solidFill>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solidFill>
                            <a:schemeClr val="dk1"/>
                          </a:solidFill>
                        </a:rPr>
                        <a:t>$ 30.00</a:t>
                      </a:r>
                      <a:endParaRPr>
                        <a:solidFill>
                          <a:schemeClr val="dk1"/>
                        </a:solidFill>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solidFill>
                            <a:schemeClr val="dk1"/>
                          </a:solidFill>
                        </a:rPr>
                        <a:t>3</a:t>
                      </a:r>
                      <a:endParaRPr>
                        <a:solidFill>
                          <a:schemeClr val="dk1"/>
                        </a:solidFill>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solidFill>
                            <a:schemeClr val="dk1"/>
                          </a:solidFill>
                        </a:rPr>
                        <a:t>$ 90.00</a:t>
                      </a:r>
                      <a:endParaRPr>
                        <a:solidFill>
                          <a:schemeClr val="dk1"/>
                        </a:solidFill>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666"/>
                    </a:solidFill>
                  </a:tcPr>
                </a:tc>
                <a:extLst>
                  <a:ext uri="{0D108BD9-81ED-4DB2-BD59-A6C34878D82A}">
                    <a16:rowId xmlns:a16="http://schemas.microsoft.com/office/drawing/2014/main" val="10004"/>
                  </a:ext>
                </a:extLst>
              </a:tr>
              <a:tr h="247850">
                <a:tc>
                  <a:txBody>
                    <a:bodyPr/>
                    <a:lstStyle/>
                    <a:p>
                      <a:pPr marL="0" lvl="0" indent="0" algn="l" rtl="0">
                        <a:lnSpc>
                          <a:spcPct val="115000"/>
                        </a:lnSpc>
                        <a:spcBef>
                          <a:spcPts val="0"/>
                        </a:spcBef>
                        <a:spcAft>
                          <a:spcPts val="0"/>
                        </a:spcAft>
                        <a:buNone/>
                      </a:pPr>
                      <a:r>
                        <a:rPr lang="en">
                          <a:solidFill>
                            <a:schemeClr val="dk1"/>
                          </a:solidFill>
                        </a:rPr>
                        <a:t>Overhead</a:t>
                      </a:r>
                      <a:endParaRPr>
                        <a:solidFill>
                          <a:schemeClr val="dk1"/>
                        </a:solidFill>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solidFill>
                            <a:schemeClr val="dk1"/>
                          </a:solidFill>
                        </a:rPr>
                        <a:t>$ 200.00</a:t>
                      </a:r>
                      <a:endParaRPr>
                        <a:solidFill>
                          <a:schemeClr val="dk1"/>
                        </a:solidFill>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solidFill>
                            <a:schemeClr val="dk1"/>
                          </a:solidFill>
                        </a:rPr>
                        <a:t>1</a:t>
                      </a:r>
                      <a:endParaRPr>
                        <a:solidFill>
                          <a:schemeClr val="dk1"/>
                        </a:solidFill>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solidFill>
                            <a:schemeClr val="dk1"/>
                          </a:solidFill>
                        </a:rPr>
                        <a:t>$ 200.00</a:t>
                      </a:r>
                      <a:endParaRPr>
                        <a:solidFill>
                          <a:schemeClr val="dk1"/>
                        </a:solidFill>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566"/>
                    </a:solidFill>
                  </a:tcPr>
                </a:tc>
                <a:extLst>
                  <a:ext uri="{0D108BD9-81ED-4DB2-BD59-A6C34878D82A}">
                    <a16:rowId xmlns:a16="http://schemas.microsoft.com/office/drawing/2014/main" val="10005"/>
                  </a:ext>
                </a:extLst>
              </a:tr>
              <a:tr h="247850">
                <a:tc>
                  <a:txBody>
                    <a:bodyPr/>
                    <a:lstStyle/>
                    <a:p>
                      <a:pPr marL="0" lvl="0" indent="0" algn="l" rtl="0">
                        <a:lnSpc>
                          <a:spcPct val="115000"/>
                        </a:lnSpc>
                        <a:spcBef>
                          <a:spcPts val="0"/>
                        </a:spcBef>
                        <a:spcAft>
                          <a:spcPts val="0"/>
                        </a:spcAft>
                        <a:buNone/>
                      </a:pPr>
                      <a:r>
                        <a:rPr lang="en">
                          <a:solidFill>
                            <a:schemeClr val="dk1"/>
                          </a:solidFill>
                        </a:rPr>
                        <a:t>Keyence LK-G32 Sensor </a:t>
                      </a:r>
                      <a:endParaRPr>
                        <a:solidFill>
                          <a:schemeClr val="dk1"/>
                        </a:solidFill>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solidFill>
                            <a:schemeClr val="dk1"/>
                          </a:solidFill>
                        </a:rPr>
                        <a:t>$ 3,000.00</a:t>
                      </a:r>
                      <a:endParaRPr>
                        <a:solidFill>
                          <a:schemeClr val="dk1"/>
                        </a:solidFill>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solidFill>
                            <a:schemeClr val="dk1"/>
                          </a:solidFill>
                        </a:rPr>
                        <a:t>1</a:t>
                      </a:r>
                      <a:endParaRPr>
                        <a:solidFill>
                          <a:schemeClr val="dk1"/>
                        </a:solidFill>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solidFill>
                            <a:schemeClr val="dk1"/>
                          </a:solidFill>
                        </a:rPr>
                        <a:t>$ 3,000.00</a:t>
                      </a:r>
                      <a:endParaRPr>
                        <a:solidFill>
                          <a:schemeClr val="dk1"/>
                        </a:solidFill>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67C73"/>
                    </a:solidFill>
                  </a:tcPr>
                </a:tc>
                <a:extLst>
                  <a:ext uri="{0D108BD9-81ED-4DB2-BD59-A6C34878D82A}">
                    <a16:rowId xmlns:a16="http://schemas.microsoft.com/office/drawing/2014/main" val="10006"/>
                  </a:ext>
                </a:extLst>
              </a:tr>
              <a:tr h="297425">
                <a:tc>
                  <a:txBody>
                    <a:bodyPr/>
                    <a:lstStyle/>
                    <a:p>
                      <a:pPr marL="0" lvl="0" indent="0" algn="l" rtl="0">
                        <a:spcBef>
                          <a:spcPts val="0"/>
                        </a:spcBef>
                        <a:spcAft>
                          <a:spcPts val="0"/>
                        </a:spcAft>
                        <a:buNone/>
                      </a:pPr>
                      <a:endParaRPr>
                        <a:solidFill>
                          <a:schemeClr val="dk1"/>
                        </a:solidFill>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solidFill>
                          <a:schemeClr val="dk1"/>
                        </a:solidFill>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solidFill>
                            <a:schemeClr val="dk1"/>
                          </a:solidFill>
                        </a:rPr>
                        <a:t>TOTAL Costs:</a:t>
                      </a:r>
                      <a:endParaRPr>
                        <a:solidFill>
                          <a:schemeClr val="dk1"/>
                        </a:solidFill>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solidFill>
                            <a:schemeClr val="dk1"/>
                          </a:solidFill>
                        </a:rPr>
                        <a:t>$ 3,489.00</a:t>
                      </a:r>
                      <a:endParaRPr>
                        <a:solidFill>
                          <a:schemeClr val="dk1"/>
                        </a:solidFill>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297425">
                <a:tc>
                  <a:txBody>
                    <a:bodyPr/>
                    <a:lstStyle/>
                    <a:p>
                      <a:pPr marL="0" lvl="0" indent="0" algn="l" rtl="0">
                        <a:spcBef>
                          <a:spcPts val="0"/>
                        </a:spcBef>
                        <a:spcAft>
                          <a:spcPts val="0"/>
                        </a:spcAft>
                        <a:buNone/>
                      </a:pPr>
                      <a:endParaRPr>
                        <a:solidFill>
                          <a:schemeClr val="dk1"/>
                        </a:solidFill>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solidFill>
                          <a:schemeClr val="dk1"/>
                        </a:solidFill>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solidFill>
                            <a:schemeClr val="dk1"/>
                          </a:solidFill>
                        </a:rPr>
                        <a:t>Leftover Budget:</a:t>
                      </a:r>
                      <a:endParaRPr>
                        <a:solidFill>
                          <a:schemeClr val="dk1"/>
                        </a:solidFill>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solidFill>
                            <a:schemeClr val="dk1"/>
                          </a:solidFill>
                        </a:rPr>
                        <a:t>$511.00</a:t>
                      </a:r>
                      <a:endParaRPr>
                        <a:solidFill>
                          <a:schemeClr val="dk1"/>
                        </a:solidFill>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566"/>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46</a:t>
            </a:fld>
            <a:endParaRPr/>
          </a:p>
        </p:txBody>
      </p:sp>
      <p:pic>
        <p:nvPicPr>
          <p:cNvPr id="494" name="Google Shape;494;p70"/>
          <p:cNvPicPr preferRelativeResize="0"/>
          <p:nvPr/>
        </p:nvPicPr>
        <p:blipFill>
          <a:blip r:embed="rId3">
            <a:alphaModFix/>
          </a:blip>
          <a:stretch>
            <a:fillRect/>
          </a:stretch>
        </p:blipFill>
        <p:spPr>
          <a:xfrm>
            <a:off x="20225" y="-7"/>
            <a:ext cx="9103551" cy="5143506"/>
          </a:xfrm>
          <a:prstGeom prst="rect">
            <a:avLst/>
          </a:prstGeom>
          <a:noFill/>
          <a:ln>
            <a:noFill/>
          </a:ln>
        </p:spPr>
      </p:pic>
      <p:sp>
        <p:nvSpPr>
          <p:cNvPr id="495" name="Google Shape;495;p70"/>
          <p:cNvSpPr txBox="1">
            <a:spLocks noGrp="1"/>
          </p:cNvSpPr>
          <p:nvPr>
            <p:ph type="title"/>
          </p:nvPr>
        </p:nvSpPr>
        <p:spPr>
          <a:xfrm>
            <a:off x="1227750" y="2273700"/>
            <a:ext cx="6688500" cy="22992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Thank you for watching!</a:t>
            </a:r>
            <a:endParaRPr/>
          </a:p>
        </p:txBody>
      </p:sp>
      <p:sp>
        <p:nvSpPr>
          <p:cNvPr id="496" name="Google Shape;496;p70"/>
          <p:cNvSpPr/>
          <p:nvPr/>
        </p:nvSpPr>
        <p:spPr>
          <a:xfrm>
            <a:off x="7444475" y="4093800"/>
            <a:ext cx="825300" cy="2568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7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Backup Slides</a:t>
            </a:r>
            <a:endParaRPr/>
          </a:p>
        </p:txBody>
      </p:sp>
      <p:sp>
        <p:nvSpPr>
          <p:cNvPr id="502" name="Google Shape;502;p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72"/>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Design Solution Backup Slides</a:t>
            </a:r>
            <a:endParaRPr/>
          </a:p>
        </p:txBody>
      </p:sp>
      <p:sp>
        <p:nvSpPr>
          <p:cNvPr id="508" name="Google Shape;508;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73"/>
          <p:cNvSpPr txBox="1">
            <a:spLocks noGrp="1"/>
          </p:cNvSpPr>
          <p:nvPr>
            <p:ph type="title"/>
          </p:nvPr>
        </p:nvSpPr>
        <p:spPr>
          <a:xfrm>
            <a:off x="0" y="1528950"/>
            <a:ext cx="2128200" cy="2085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Reflectivity of different materials with sensor</a:t>
            </a:r>
            <a:endParaRPr/>
          </a:p>
        </p:txBody>
      </p:sp>
      <p:pic>
        <p:nvPicPr>
          <p:cNvPr id="514" name="Google Shape;514;p73"/>
          <p:cNvPicPr preferRelativeResize="0"/>
          <p:nvPr/>
        </p:nvPicPr>
        <p:blipFill>
          <a:blip r:embed="rId3">
            <a:alphaModFix/>
          </a:blip>
          <a:stretch>
            <a:fillRect/>
          </a:stretch>
        </p:blipFill>
        <p:spPr>
          <a:xfrm>
            <a:off x="2128300" y="0"/>
            <a:ext cx="6873301"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9"/>
          <p:cNvSpPr txBox="1">
            <a:spLocks noGrp="1"/>
          </p:cNvSpPr>
          <p:nvPr>
            <p:ph type="title"/>
          </p:nvPr>
        </p:nvSpPr>
        <p:spPr>
          <a:xfrm>
            <a:off x="311700" y="445025"/>
            <a:ext cx="5846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Particles of Interest</a:t>
            </a:r>
            <a:endParaRPr/>
          </a:p>
        </p:txBody>
      </p:sp>
      <p:sp>
        <p:nvSpPr>
          <p:cNvPr id="138" name="Google Shape;138;p29"/>
          <p:cNvSpPr txBox="1">
            <a:spLocks noGrp="1"/>
          </p:cNvSpPr>
          <p:nvPr>
            <p:ph type="body" idx="1"/>
          </p:nvPr>
        </p:nvSpPr>
        <p:spPr>
          <a:xfrm>
            <a:off x="211350" y="1176950"/>
            <a:ext cx="5376900" cy="3150600"/>
          </a:xfrm>
          <a:prstGeom prst="rect">
            <a:avLst/>
          </a:prstGeom>
        </p:spPr>
        <p:txBody>
          <a:bodyPr spcFirstLastPara="1" wrap="square" lIns="91425" tIns="91425" rIns="91425" bIns="91425" anchor="t" anchorCtr="0">
            <a:noAutofit/>
          </a:bodyPr>
          <a:lstStyle/>
          <a:p>
            <a:pPr marL="457200" lvl="0" indent="-355600" algn="l" rtl="0">
              <a:lnSpc>
                <a:spcPct val="100000"/>
              </a:lnSpc>
              <a:spcBef>
                <a:spcPts val="0"/>
              </a:spcBef>
              <a:spcAft>
                <a:spcPts val="0"/>
              </a:spcAft>
              <a:buClr>
                <a:schemeClr val="dk1"/>
              </a:buClr>
              <a:buSzPts val="2000"/>
              <a:buChar char="●"/>
            </a:pPr>
            <a:r>
              <a:rPr lang="en" sz="2000">
                <a:solidFill>
                  <a:schemeClr val="dk1"/>
                </a:solidFill>
              </a:rPr>
              <a:t>Roughly spherical shape</a:t>
            </a:r>
            <a:endParaRPr sz="2000">
              <a:solidFill>
                <a:schemeClr val="dk1"/>
              </a:solidFill>
            </a:endParaRPr>
          </a:p>
          <a:p>
            <a:pPr marL="0" lvl="0" indent="0" algn="l" rtl="0">
              <a:lnSpc>
                <a:spcPct val="100000"/>
              </a:lnSpc>
              <a:spcBef>
                <a:spcPts val="1200"/>
              </a:spcBef>
              <a:spcAft>
                <a:spcPts val="0"/>
              </a:spcAft>
              <a:buNone/>
            </a:pPr>
            <a:endParaRPr sz="2000">
              <a:solidFill>
                <a:schemeClr val="dk1"/>
              </a:solidFill>
            </a:endParaRPr>
          </a:p>
          <a:p>
            <a:pPr marL="457200" lvl="0" indent="-355600" algn="l" rtl="0">
              <a:lnSpc>
                <a:spcPct val="100000"/>
              </a:lnSpc>
              <a:spcBef>
                <a:spcPts val="1200"/>
              </a:spcBef>
              <a:spcAft>
                <a:spcPts val="0"/>
              </a:spcAft>
              <a:buClr>
                <a:schemeClr val="dk1"/>
              </a:buClr>
              <a:buSzPts val="2000"/>
              <a:buChar char="●"/>
            </a:pPr>
            <a:r>
              <a:rPr lang="en" sz="2000">
                <a:solidFill>
                  <a:schemeClr val="dk1"/>
                </a:solidFill>
              </a:rPr>
              <a:t>Size Range: 0.5 μm to 4 μm</a:t>
            </a:r>
            <a:endParaRPr sz="2000">
              <a:solidFill>
                <a:schemeClr val="dk1"/>
              </a:solidFill>
            </a:endParaRPr>
          </a:p>
          <a:p>
            <a:pPr marL="0" lvl="0" indent="0" algn="l" rtl="0">
              <a:lnSpc>
                <a:spcPct val="100000"/>
              </a:lnSpc>
              <a:spcBef>
                <a:spcPts val="1200"/>
              </a:spcBef>
              <a:spcAft>
                <a:spcPts val="0"/>
              </a:spcAft>
              <a:buNone/>
            </a:pPr>
            <a:endParaRPr sz="2000">
              <a:solidFill>
                <a:schemeClr val="dk1"/>
              </a:solidFill>
            </a:endParaRPr>
          </a:p>
          <a:p>
            <a:pPr marL="457200" lvl="0" indent="-355600" algn="l" rtl="0">
              <a:lnSpc>
                <a:spcPct val="100000"/>
              </a:lnSpc>
              <a:spcBef>
                <a:spcPts val="1200"/>
              </a:spcBef>
              <a:spcAft>
                <a:spcPts val="0"/>
              </a:spcAft>
              <a:buClr>
                <a:schemeClr val="dk1"/>
              </a:buClr>
              <a:buSzPts val="2000"/>
              <a:buChar char="●"/>
            </a:pPr>
            <a:r>
              <a:rPr lang="en" sz="2000">
                <a:solidFill>
                  <a:schemeClr val="dk1"/>
                </a:solidFill>
              </a:rPr>
              <a:t>Mass Range: 6 x 10</a:t>
            </a:r>
            <a:r>
              <a:rPr lang="en" sz="2000" baseline="30000">
                <a:solidFill>
                  <a:schemeClr val="dk1"/>
                </a:solidFill>
              </a:rPr>
              <a:t>-17</a:t>
            </a:r>
            <a:r>
              <a:rPr lang="en" sz="2000">
                <a:solidFill>
                  <a:schemeClr val="dk1"/>
                </a:solidFill>
              </a:rPr>
              <a:t> kg to 3 x 10</a:t>
            </a:r>
            <a:r>
              <a:rPr lang="en" sz="2000" baseline="30000">
                <a:solidFill>
                  <a:schemeClr val="dk1"/>
                </a:solidFill>
              </a:rPr>
              <a:t>-14</a:t>
            </a:r>
            <a:r>
              <a:rPr lang="en" sz="2000">
                <a:solidFill>
                  <a:schemeClr val="dk1"/>
                </a:solidFill>
              </a:rPr>
              <a:t> kg </a:t>
            </a:r>
            <a:endParaRPr sz="2000">
              <a:solidFill>
                <a:schemeClr val="dk1"/>
              </a:solidFill>
            </a:endParaRPr>
          </a:p>
          <a:p>
            <a:pPr marL="0" lvl="0" indent="0" algn="l" rtl="0">
              <a:lnSpc>
                <a:spcPct val="100000"/>
              </a:lnSpc>
              <a:spcBef>
                <a:spcPts val="1200"/>
              </a:spcBef>
              <a:spcAft>
                <a:spcPts val="0"/>
              </a:spcAft>
              <a:buNone/>
            </a:pPr>
            <a:endParaRPr sz="2000">
              <a:solidFill>
                <a:schemeClr val="dk1"/>
              </a:solidFill>
            </a:endParaRPr>
          </a:p>
          <a:p>
            <a:pPr marL="457200" lvl="0" indent="-355600" algn="l" rtl="0">
              <a:lnSpc>
                <a:spcPct val="100000"/>
              </a:lnSpc>
              <a:spcBef>
                <a:spcPts val="1200"/>
              </a:spcBef>
              <a:spcAft>
                <a:spcPts val="0"/>
              </a:spcAft>
              <a:buClr>
                <a:schemeClr val="dk1"/>
              </a:buClr>
              <a:buSzPts val="2000"/>
              <a:buChar char="●"/>
            </a:pPr>
            <a:r>
              <a:rPr lang="en" sz="2000">
                <a:solidFill>
                  <a:schemeClr val="dk1"/>
                </a:solidFill>
              </a:rPr>
              <a:t>Equivalent Momentum: A grain of salt dropped from a height of 4.6 mm</a:t>
            </a:r>
            <a:endParaRPr sz="2000">
              <a:solidFill>
                <a:schemeClr val="dk1"/>
              </a:solidFill>
            </a:endParaRPr>
          </a:p>
        </p:txBody>
      </p:sp>
      <p:pic>
        <p:nvPicPr>
          <p:cNvPr id="139" name="Google Shape;139;p29"/>
          <p:cNvPicPr preferRelativeResize="0"/>
          <p:nvPr/>
        </p:nvPicPr>
        <p:blipFill rotWithShape="1">
          <a:blip r:embed="rId3">
            <a:alphaModFix/>
          </a:blip>
          <a:srcRect l="10046" r="51886"/>
          <a:stretch/>
        </p:blipFill>
        <p:spPr>
          <a:xfrm>
            <a:off x="6698950" y="1797275"/>
            <a:ext cx="2074001" cy="2933700"/>
          </a:xfrm>
          <a:prstGeom prst="rect">
            <a:avLst/>
          </a:prstGeom>
          <a:noFill/>
          <a:ln>
            <a:noFill/>
          </a:ln>
        </p:spPr>
      </p:pic>
      <p:sp>
        <p:nvSpPr>
          <p:cNvPr id="140" name="Google Shape;140;p29"/>
          <p:cNvSpPr/>
          <p:nvPr/>
        </p:nvSpPr>
        <p:spPr>
          <a:xfrm>
            <a:off x="7508850" y="1138375"/>
            <a:ext cx="454200" cy="445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9"/>
          <p:cNvSpPr txBox="1"/>
          <p:nvPr/>
        </p:nvSpPr>
        <p:spPr>
          <a:xfrm>
            <a:off x="6699000" y="591175"/>
            <a:ext cx="2073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Smallest Particles</a:t>
            </a:r>
            <a:endParaRPr>
              <a:solidFill>
                <a:schemeClr val="dk1"/>
              </a:solidFill>
            </a:endParaRPr>
          </a:p>
        </p:txBody>
      </p:sp>
      <p:cxnSp>
        <p:nvCxnSpPr>
          <p:cNvPr id="142" name="Google Shape;142;p29"/>
          <p:cNvCxnSpPr/>
          <p:nvPr/>
        </p:nvCxnSpPr>
        <p:spPr>
          <a:xfrm>
            <a:off x="6224600" y="2266950"/>
            <a:ext cx="9600" cy="2138400"/>
          </a:xfrm>
          <a:prstGeom prst="straightConnector1">
            <a:avLst/>
          </a:prstGeom>
          <a:noFill/>
          <a:ln w="19050" cap="flat" cmpd="sng">
            <a:solidFill>
              <a:schemeClr val="dk1"/>
            </a:solidFill>
            <a:prstDash val="solid"/>
            <a:round/>
            <a:headEnd type="none" w="med" len="med"/>
            <a:tailEnd type="none" w="med" len="med"/>
          </a:ln>
        </p:spPr>
      </p:cxnSp>
      <p:cxnSp>
        <p:nvCxnSpPr>
          <p:cNvPr id="143" name="Google Shape;143;p29"/>
          <p:cNvCxnSpPr/>
          <p:nvPr/>
        </p:nvCxnSpPr>
        <p:spPr>
          <a:xfrm>
            <a:off x="6224600" y="2266950"/>
            <a:ext cx="252000" cy="3000"/>
          </a:xfrm>
          <a:prstGeom prst="straightConnector1">
            <a:avLst/>
          </a:prstGeom>
          <a:noFill/>
          <a:ln w="19050" cap="flat" cmpd="sng">
            <a:solidFill>
              <a:schemeClr val="dk1"/>
            </a:solidFill>
            <a:prstDash val="solid"/>
            <a:round/>
            <a:headEnd type="none" w="med" len="med"/>
            <a:tailEnd type="none" w="med" len="med"/>
          </a:ln>
        </p:spPr>
      </p:cxnSp>
      <p:cxnSp>
        <p:nvCxnSpPr>
          <p:cNvPr id="144" name="Google Shape;144;p29"/>
          <p:cNvCxnSpPr/>
          <p:nvPr/>
        </p:nvCxnSpPr>
        <p:spPr>
          <a:xfrm>
            <a:off x="6232350" y="4405450"/>
            <a:ext cx="270600" cy="6300"/>
          </a:xfrm>
          <a:prstGeom prst="straightConnector1">
            <a:avLst/>
          </a:prstGeom>
          <a:noFill/>
          <a:ln w="19050" cap="flat" cmpd="sng">
            <a:solidFill>
              <a:schemeClr val="dk1"/>
            </a:solidFill>
            <a:prstDash val="solid"/>
            <a:round/>
            <a:headEnd type="none" w="med" len="med"/>
            <a:tailEnd type="none" w="med" len="med"/>
          </a:ln>
        </p:spPr>
      </p:cxnSp>
      <p:sp>
        <p:nvSpPr>
          <p:cNvPr id="145" name="Google Shape;145;p29"/>
          <p:cNvSpPr txBox="1"/>
          <p:nvPr/>
        </p:nvSpPr>
        <p:spPr>
          <a:xfrm>
            <a:off x="5588250" y="3168550"/>
            <a:ext cx="66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4 μm</a:t>
            </a:r>
            <a:endParaRPr>
              <a:solidFill>
                <a:schemeClr val="dk1"/>
              </a:solidFill>
            </a:endParaRPr>
          </a:p>
        </p:txBody>
      </p:sp>
      <p:cxnSp>
        <p:nvCxnSpPr>
          <p:cNvPr id="146" name="Google Shape;146;p29"/>
          <p:cNvCxnSpPr/>
          <p:nvPr/>
        </p:nvCxnSpPr>
        <p:spPr>
          <a:xfrm>
            <a:off x="7124700" y="1171575"/>
            <a:ext cx="8400" cy="414600"/>
          </a:xfrm>
          <a:prstGeom prst="straightConnector1">
            <a:avLst/>
          </a:prstGeom>
          <a:noFill/>
          <a:ln w="19050" cap="flat" cmpd="sng">
            <a:solidFill>
              <a:schemeClr val="dk1"/>
            </a:solidFill>
            <a:prstDash val="solid"/>
            <a:round/>
            <a:headEnd type="none" w="med" len="med"/>
            <a:tailEnd type="none" w="med" len="med"/>
          </a:ln>
        </p:spPr>
      </p:cxnSp>
      <p:cxnSp>
        <p:nvCxnSpPr>
          <p:cNvPr id="147" name="Google Shape;147;p29"/>
          <p:cNvCxnSpPr/>
          <p:nvPr/>
        </p:nvCxnSpPr>
        <p:spPr>
          <a:xfrm rot="10800000" flipH="1">
            <a:off x="7137900" y="1579550"/>
            <a:ext cx="270600" cy="1200"/>
          </a:xfrm>
          <a:prstGeom prst="straightConnector1">
            <a:avLst/>
          </a:prstGeom>
          <a:noFill/>
          <a:ln w="19050" cap="flat" cmpd="sng">
            <a:solidFill>
              <a:schemeClr val="dk1"/>
            </a:solidFill>
            <a:prstDash val="solid"/>
            <a:round/>
            <a:headEnd type="none" w="med" len="med"/>
            <a:tailEnd type="none" w="med" len="med"/>
          </a:ln>
        </p:spPr>
      </p:cxnSp>
      <p:sp>
        <p:nvSpPr>
          <p:cNvPr id="148" name="Google Shape;148;p29"/>
          <p:cNvSpPr txBox="1"/>
          <p:nvPr/>
        </p:nvSpPr>
        <p:spPr>
          <a:xfrm>
            <a:off x="6253050" y="1179338"/>
            <a:ext cx="78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0.5 μm</a:t>
            </a:r>
            <a:endParaRPr>
              <a:solidFill>
                <a:schemeClr val="dk1"/>
              </a:solidFill>
            </a:endParaRPr>
          </a:p>
        </p:txBody>
      </p:sp>
      <p:cxnSp>
        <p:nvCxnSpPr>
          <p:cNvPr id="149" name="Google Shape;149;p29"/>
          <p:cNvCxnSpPr/>
          <p:nvPr/>
        </p:nvCxnSpPr>
        <p:spPr>
          <a:xfrm rot="10800000" flipH="1">
            <a:off x="7132525" y="1170850"/>
            <a:ext cx="270600" cy="120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74"/>
          <p:cNvSpPr txBox="1">
            <a:spLocks noGrp="1"/>
          </p:cNvSpPr>
          <p:nvPr>
            <p:ph type="title"/>
          </p:nvPr>
        </p:nvSpPr>
        <p:spPr>
          <a:xfrm>
            <a:off x="311700" y="174200"/>
            <a:ext cx="8471700" cy="519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Prototype Housing Sensor Flexibility </a:t>
            </a:r>
            <a:endParaRPr/>
          </a:p>
          <a:p>
            <a:pPr marL="0" lvl="0" indent="0" algn="l" rtl="0">
              <a:spcBef>
                <a:spcPts val="0"/>
              </a:spcBef>
              <a:spcAft>
                <a:spcPts val="0"/>
              </a:spcAft>
              <a:buNone/>
            </a:pPr>
            <a:endParaRPr/>
          </a:p>
        </p:txBody>
      </p:sp>
      <p:pic>
        <p:nvPicPr>
          <p:cNvPr id="520" name="Google Shape;520;p74"/>
          <p:cNvPicPr preferRelativeResize="0"/>
          <p:nvPr/>
        </p:nvPicPr>
        <p:blipFill>
          <a:blip r:embed="rId3">
            <a:alphaModFix/>
          </a:blip>
          <a:stretch>
            <a:fillRect/>
          </a:stretch>
        </p:blipFill>
        <p:spPr>
          <a:xfrm>
            <a:off x="4641025" y="1035850"/>
            <a:ext cx="3693080" cy="3811149"/>
          </a:xfrm>
          <a:prstGeom prst="rect">
            <a:avLst/>
          </a:prstGeom>
          <a:noFill/>
          <a:ln>
            <a:noFill/>
          </a:ln>
        </p:spPr>
      </p:pic>
      <p:sp>
        <p:nvSpPr>
          <p:cNvPr id="521" name="Google Shape;521;p74"/>
          <p:cNvSpPr txBox="1"/>
          <p:nvPr/>
        </p:nvSpPr>
        <p:spPr>
          <a:xfrm>
            <a:off x="550086" y="705325"/>
            <a:ext cx="3630600" cy="400200"/>
          </a:xfrm>
          <a:prstGeom prst="rect">
            <a:avLst/>
          </a:prstGeom>
          <a:solidFill>
            <a:schemeClr val="dk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LK-G10</a:t>
            </a:r>
            <a:endParaRPr b="1"/>
          </a:p>
        </p:txBody>
      </p:sp>
      <p:sp>
        <p:nvSpPr>
          <p:cNvPr id="522" name="Google Shape;522;p74"/>
          <p:cNvSpPr txBox="1"/>
          <p:nvPr/>
        </p:nvSpPr>
        <p:spPr>
          <a:xfrm>
            <a:off x="4641045" y="737550"/>
            <a:ext cx="3693000" cy="400200"/>
          </a:xfrm>
          <a:prstGeom prst="rect">
            <a:avLst/>
          </a:prstGeom>
          <a:solidFill>
            <a:schemeClr val="dk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LK-G32</a:t>
            </a:r>
            <a:endParaRPr b="1"/>
          </a:p>
        </p:txBody>
      </p:sp>
      <p:sp>
        <p:nvSpPr>
          <p:cNvPr id="523" name="Google Shape;523;p74"/>
          <p:cNvSpPr txBox="1"/>
          <p:nvPr/>
        </p:nvSpPr>
        <p:spPr>
          <a:xfrm>
            <a:off x="550074" y="4446796"/>
            <a:ext cx="3630600" cy="400200"/>
          </a:xfrm>
          <a:prstGeom prst="rect">
            <a:avLst/>
          </a:prstGeom>
          <a:solidFill>
            <a:schemeClr val="dk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b="1"/>
          </a:p>
        </p:txBody>
      </p:sp>
      <p:pic>
        <p:nvPicPr>
          <p:cNvPr id="524" name="Google Shape;524;p74"/>
          <p:cNvPicPr preferRelativeResize="0"/>
          <p:nvPr/>
        </p:nvPicPr>
        <p:blipFill>
          <a:blip r:embed="rId4">
            <a:alphaModFix/>
          </a:blip>
          <a:stretch>
            <a:fillRect/>
          </a:stretch>
        </p:blipFill>
        <p:spPr>
          <a:xfrm>
            <a:off x="550059" y="976311"/>
            <a:ext cx="3630633" cy="3675647"/>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7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Design Requirements Backup Slides</a:t>
            </a:r>
            <a:endParaRPr/>
          </a:p>
        </p:txBody>
      </p:sp>
      <p:sp>
        <p:nvSpPr>
          <p:cNvPr id="530" name="Google Shape;530;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7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ANSYS Setup</a:t>
            </a:r>
            <a:endParaRPr/>
          </a:p>
        </p:txBody>
      </p:sp>
      <p:pic>
        <p:nvPicPr>
          <p:cNvPr id="536" name="Google Shape;536;p76"/>
          <p:cNvPicPr preferRelativeResize="0"/>
          <p:nvPr/>
        </p:nvPicPr>
        <p:blipFill>
          <a:blip r:embed="rId3">
            <a:alphaModFix/>
          </a:blip>
          <a:stretch>
            <a:fillRect/>
          </a:stretch>
        </p:blipFill>
        <p:spPr>
          <a:xfrm>
            <a:off x="553150" y="1017726"/>
            <a:ext cx="8037700" cy="400244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7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Matlab Model Equations</a:t>
            </a:r>
            <a:endParaRPr/>
          </a:p>
        </p:txBody>
      </p:sp>
      <p:sp>
        <p:nvSpPr>
          <p:cNvPr id="542" name="Google Shape;542;p7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36550" algn="l" rtl="0">
              <a:lnSpc>
                <a:spcPct val="150000"/>
              </a:lnSpc>
              <a:spcBef>
                <a:spcPts val="0"/>
              </a:spcBef>
              <a:spcAft>
                <a:spcPts val="0"/>
              </a:spcAft>
              <a:buClr>
                <a:schemeClr val="dk1"/>
              </a:buClr>
              <a:buSzPts val="1700"/>
              <a:buChar char="●"/>
            </a:pPr>
            <a:r>
              <a:rPr lang="en" sz="1700">
                <a:solidFill>
                  <a:schemeClr val="dk1"/>
                </a:solidFill>
              </a:rPr>
              <a:t>deflection w = PR</a:t>
            </a:r>
            <a:r>
              <a:rPr lang="en" sz="1700" baseline="30000">
                <a:solidFill>
                  <a:schemeClr val="dk1"/>
                </a:solidFill>
              </a:rPr>
              <a:t>2</a:t>
            </a:r>
            <a:r>
              <a:rPr lang="en" sz="1700">
                <a:solidFill>
                  <a:schemeClr val="dk1"/>
                </a:solidFill>
              </a:rPr>
              <a:t>/16πD </a:t>
            </a:r>
            <a:endParaRPr sz="1700">
              <a:solidFill>
                <a:schemeClr val="dk1"/>
              </a:solidFill>
            </a:endParaRPr>
          </a:p>
          <a:p>
            <a:pPr marL="914400" lvl="1" indent="-336550" algn="l" rtl="0">
              <a:lnSpc>
                <a:spcPct val="150000"/>
              </a:lnSpc>
              <a:spcBef>
                <a:spcPts val="0"/>
              </a:spcBef>
              <a:spcAft>
                <a:spcPts val="0"/>
              </a:spcAft>
              <a:buClr>
                <a:schemeClr val="dk1"/>
              </a:buClr>
              <a:buSzPts val="1700"/>
              <a:buChar char="○"/>
            </a:pPr>
            <a:r>
              <a:rPr lang="en" sz="1700">
                <a:solidFill>
                  <a:schemeClr val="dk1"/>
                </a:solidFill>
              </a:rPr>
              <a:t>where D = Et</a:t>
            </a:r>
            <a:r>
              <a:rPr lang="en" sz="1700" baseline="30000">
                <a:solidFill>
                  <a:schemeClr val="dk1"/>
                </a:solidFill>
              </a:rPr>
              <a:t>3</a:t>
            </a:r>
            <a:r>
              <a:rPr lang="en" sz="1700">
                <a:solidFill>
                  <a:schemeClr val="dk1"/>
                </a:solidFill>
              </a:rPr>
              <a:t>/12(1-ν)</a:t>
            </a:r>
            <a:r>
              <a:rPr lang="en" sz="1700" baseline="30000">
                <a:solidFill>
                  <a:schemeClr val="dk1"/>
                </a:solidFill>
              </a:rPr>
              <a:t>2</a:t>
            </a:r>
            <a:r>
              <a:rPr lang="en" sz="1700">
                <a:solidFill>
                  <a:schemeClr val="dk1"/>
                </a:solidFill>
              </a:rPr>
              <a:t> </a:t>
            </a:r>
            <a:endParaRPr sz="1700">
              <a:solidFill>
                <a:schemeClr val="dk1"/>
              </a:solidFill>
            </a:endParaRPr>
          </a:p>
          <a:p>
            <a:pPr marL="457200" lvl="0" indent="-342900" algn="l" rtl="0">
              <a:lnSpc>
                <a:spcPct val="150000"/>
              </a:lnSpc>
              <a:spcBef>
                <a:spcPts val="0"/>
              </a:spcBef>
              <a:spcAft>
                <a:spcPts val="0"/>
              </a:spcAft>
              <a:buSzPts val="1800"/>
              <a:buChar char="●"/>
            </a:pPr>
            <a:r>
              <a:rPr lang="en" sz="1700">
                <a:solidFill>
                  <a:schemeClr val="dk1"/>
                </a:solidFill>
              </a:rPr>
              <a:t>m(T)*w’’ = K(T)*w</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78"/>
          <p:cNvSpPr/>
          <p:nvPr/>
        </p:nvSpPr>
        <p:spPr>
          <a:xfrm>
            <a:off x="5009525" y="2901700"/>
            <a:ext cx="3598200" cy="5727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78"/>
          <p:cNvSpPr/>
          <p:nvPr/>
        </p:nvSpPr>
        <p:spPr>
          <a:xfrm>
            <a:off x="5057675" y="1178450"/>
            <a:ext cx="3501900" cy="14007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49" name="Google Shape;549;p7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Heat Transfer Analysis</a:t>
            </a:r>
            <a:endParaRPr/>
          </a:p>
        </p:txBody>
      </p:sp>
      <p:sp>
        <p:nvSpPr>
          <p:cNvPr id="550" name="Google Shape;550;p7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en">
                <a:solidFill>
                  <a:schemeClr val="dk1"/>
                </a:solidFill>
              </a:rPr>
              <a:t>Vacuum Chamber Heat Sources: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Emitted Laser Power (0.3mW)</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Sensor Components (3mW)</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Radiation Heat Transfer (Variable)</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Sensor Areas of Heat Loss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Radiation Heat Transfer</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Test Stand Conduction</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Test Stand Thermal Reservoir </a:t>
            </a:r>
            <a:endParaRPr>
              <a:solidFill>
                <a:schemeClr val="dk1"/>
              </a:solidFill>
            </a:endParaRPr>
          </a:p>
        </p:txBody>
      </p:sp>
      <p:sp>
        <p:nvSpPr>
          <p:cNvPr id="551" name="Google Shape;551;p78"/>
          <p:cNvSpPr txBox="1"/>
          <p:nvPr/>
        </p:nvSpPr>
        <p:spPr>
          <a:xfrm>
            <a:off x="5057675" y="1178450"/>
            <a:ext cx="3501900" cy="1400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i="1">
                <a:solidFill>
                  <a:schemeClr val="dk1"/>
                </a:solidFill>
                <a:latin typeface="Times New Roman"/>
                <a:ea typeface="Times New Roman"/>
                <a:cs typeface="Times New Roman"/>
                <a:sym typeface="Times New Roman"/>
              </a:rPr>
              <a:t>J = σ(T)</a:t>
            </a:r>
            <a:r>
              <a:rPr lang="en" sz="1900" i="1" baseline="30000">
                <a:solidFill>
                  <a:schemeClr val="dk1"/>
                </a:solidFill>
                <a:latin typeface="Times New Roman"/>
                <a:ea typeface="Times New Roman"/>
                <a:cs typeface="Times New Roman"/>
                <a:sym typeface="Times New Roman"/>
              </a:rPr>
              <a:t>4</a:t>
            </a:r>
            <a:endParaRPr sz="1900" i="1" baseline="30000">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r>
              <a:rPr lang="en" sz="2000" i="1">
                <a:solidFill>
                  <a:schemeClr val="dk1"/>
                </a:solidFill>
                <a:latin typeface="Times New Roman"/>
                <a:ea typeface="Times New Roman"/>
                <a:cs typeface="Times New Roman"/>
                <a:sym typeface="Times New Roman"/>
              </a:rPr>
              <a:t>Q</a:t>
            </a:r>
            <a:r>
              <a:rPr lang="en" sz="2000" i="1" baseline="-25000">
                <a:solidFill>
                  <a:schemeClr val="dk1"/>
                </a:solidFill>
                <a:latin typeface="Times New Roman"/>
                <a:ea typeface="Times New Roman"/>
                <a:cs typeface="Times New Roman"/>
                <a:sym typeface="Times New Roman"/>
              </a:rPr>
              <a:t>s→c,GBR</a:t>
            </a:r>
            <a:r>
              <a:rPr lang="en" sz="2000" i="1">
                <a:solidFill>
                  <a:schemeClr val="dk1"/>
                </a:solidFill>
                <a:latin typeface="Times New Roman"/>
                <a:ea typeface="Times New Roman"/>
                <a:cs typeface="Times New Roman"/>
                <a:sym typeface="Times New Roman"/>
              </a:rPr>
              <a:t>= A</a:t>
            </a:r>
            <a:r>
              <a:rPr lang="en" sz="2000" i="1" baseline="-25000">
                <a:solidFill>
                  <a:schemeClr val="dk1"/>
                </a:solidFill>
                <a:latin typeface="Times New Roman"/>
                <a:ea typeface="Times New Roman"/>
                <a:cs typeface="Times New Roman"/>
                <a:sym typeface="Times New Roman"/>
              </a:rPr>
              <a:t>s,e</a:t>
            </a:r>
            <a:r>
              <a:rPr lang="en" sz="2000" i="1">
                <a:solidFill>
                  <a:schemeClr val="dk1"/>
                </a:solidFill>
                <a:latin typeface="Times New Roman"/>
                <a:ea typeface="Times New Roman"/>
                <a:cs typeface="Times New Roman"/>
                <a:sym typeface="Times New Roman"/>
              </a:rPr>
              <a:t>J</a:t>
            </a:r>
            <a:r>
              <a:rPr lang="en" sz="2000" i="1" baseline="-25000">
                <a:solidFill>
                  <a:schemeClr val="dk1"/>
                </a:solidFill>
                <a:latin typeface="Times New Roman"/>
                <a:ea typeface="Times New Roman"/>
                <a:cs typeface="Times New Roman"/>
                <a:sym typeface="Times New Roman"/>
              </a:rPr>
              <a:t>s</a:t>
            </a:r>
            <a:r>
              <a:rPr lang="en" sz="2000" i="1">
                <a:solidFill>
                  <a:schemeClr val="dk1"/>
                </a:solidFill>
                <a:latin typeface="Times New Roman"/>
                <a:ea typeface="Times New Roman"/>
                <a:cs typeface="Times New Roman"/>
                <a:sym typeface="Times New Roman"/>
              </a:rPr>
              <a:t>F</a:t>
            </a:r>
            <a:r>
              <a:rPr lang="en" sz="2000" i="1" baseline="-25000">
                <a:solidFill>
                  <a:schemeClr val="dk1"/>
                </a:solidFill>
                <a:latin typeface="Times New Roman"/>
                <a:ea typeface="Times New Roman"/>
                <a:cs typeface="Times New Roman"/>
                <a:sym typeface="Times New Roman"/>
              </a:rPr>
              <a:t>s→c</a:t>
            </a:r>
            <a:r>
              <a:rPr lang="en" sz="2000" i="1">
                <a:solidFill>
                  <a:schemeClr val="dk1"/>
                </a:solidFill>
                <a:latin typeface="Times New Roman"/>
                <a:ea typeface="Times New Roman"/>
                <a:cs typeface="Times New Roman"/>
                <a:sym typeface="Times New Roman"/>
              </a:rPr>
              <a:t>– A</a:t>
            </a:r>
            <a:r>
              <a:rPr lang="en" sz="2000" i="1" baseline="-25000">
                <a:solidFill>
                  <a:schemeClr val="dk1"/>
                </a:solidFill>
                <a:latin typeface="Times New Roman"/>
                <a:ea typeface="Times New Roman"/>
                <a:cs typeface="Times New Roman"/>
                <a:sym typeface="Times New Roman"/>
              </a:rPr>
              <a:t>c</a:t>
            </a:r>
            <a:r>
              <a:rPr lang="en" sz="2000" i="1">
                <a:solidFill>
                  <a:schemeClr val="dk1"/>
                </a:solidFill>
                <a:latin typeface="Times New Roman"/>
                <a:ea typeface="Times New Roman"/>
                <a:cs typeface="Times New Roman"/>
                <a:sym typeface="Times New Roman"/>
              </a:rPr>
              <a:t>J</a:t>
            </a:r>
            <a:r>
              <a:rPr lang="en" sz="2000" i="1" baseline="-25000">
                <a:solidFill>
                  <a:schemeClr val="dk1"/>
                </a:solidFill>
                <a:latin typeface="Times New Roman"/>
                <a:ea typeface="Times New Roman"/>
                <a:cs typeface="Times New Roman"/>
                <a:sym typeface="Times New Roman"/>
              </a:rPr>
              <a:t>c</a:t>
            </a:r>
            <a:r>
              <a:rPr lang="en" sz="2000" i="1">
                <a:solidFill>
                  <a:schemeClr val="dk1"/>
                </a:solidFill>
                <a:latin typeface="Times New Roman"/>
                <a:ea typeface="Times New Roman"/>
                <a:cs typeface="Times New Roman"/>
                <a:sym typeface="Times New Roman"/>
              </a:rPr>
              <a:t>F</a:t>
            </a:r>
            <a:r>
              <a:rPr lang="en" sz="2000" i="1" baseline="-25000">
                <a:solidFill>
                  <a:schemeClr val="dk1"/>
                </a:solidFill>
                <a:latin typeface="Times New Roman"/>
                <a:ea typeface="Times New Roman"/>
                <a:cs typeface="Times New Roman"/>
                <a:sym typeface="Times New Roman"/>
              </a:rPr>
              <a:t>c→s</a:t>
            </a:r>
            <a:endParaRPr sz="2000" i="1" baseline="-25000">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endParaRPr sz="2000" i="1" baseline="-25000">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r>
              <a:rPr lang="en" sz="2000" i="1">
                <a:solidFill>
                  <a:schemeClr val="dk1"/>
                </a:solidFill>
                <a:latin typeface="Times New Roman"/>
                <a:ea typeface="Times New Roman"/>
                <a:cs typeface="Times New Roman"/>
                <a:sym typeface="Times New Roman"/>
              </a:rPr>
              <a:t>Q</a:t>
            </a:r>
            <a:r>
              <a:rPr lang="en" sz="2000" i="1" baseline="-25000">
                <a:solidFill>
                  <a:schemeClr val="dk1"/>
                </a:solidFill>
                <a:latin typeface="Times New Roman"/>
                <a:ea typeface="Times New Roman"/>
                <a:cs typeface="Times New Roman"/>
                <a:sym typeface="Times New Roman"/>
              </a:rPr>
              <a:t>s→c,ESB</a:t>
            </a:r>
            <a:r>
              <a:rPr lang="en" sz="2000" i="1">
                <a:solidFill>
                  <a:schemeClr val="dk1"/>
                </a:solidFill>
                <a:latin typeface="Times New Roman"/>
                <a:ea typeface="Times New Roman"/>
                <a:cs typeface="Times New Roman"/>
                <a:sym typeface="Times New Roman"/>
              </a:rPr>
              <a:t>= A</a:t>
            </a:r>
            <a:r>
              <a:rPr lang="en" sz="2000" i="1" baseline="-25000">
                <a:solidFill>
                  <a:schemeClr val="dk1"/>
                </a:solidFill>
                <a:latin typeface="Times New Roman"/>
                <a:ea typeface="Times New Roman"/>
                <a:cs typeface="Times New Roman"/>
                <a:sym typeface="Times New Roman"/>
              </a:rPr>
              <a:t>s,e</a:t>
            </a:r>
            <a:r>
              <a:rPr lang="en" sz="2000" i="1">
                <a:solidFill>
                  <a:schemeClr val="dk1"/>
                </a:solidFill>
                <a:latin typeface="Times New Roman"/>
                <a:ea typeface="Times New Roman"/>
                <a:cs typeface="Times New Roman"/>
                <a:sym typeface="Times New Roman"/>
              </a:rPr>
              <a:t>σε</a:t>
            </a:r>
            <a:r>
              <a:rPr lang="en" sz="2000" i="1" baseline="-25000">
                <a:solidFill>
                  <a:schemeClr val="dk1"/>
                </a:solidFill>
                <a:latin typeface="Times New Roman"/>
                <a:ea typeface="Times New Roman"/>
                <a:cs typeface="Times New Roman"/>
                <a:sym typeface="Times New Roman"/>
              </a:rPr>
              <a:t>s</a:t>
            </a:r>
            <a:r>
              <a:rPr lang="en" sz="2000" i="1">
                <a:solidFill>
                  <a:schemeClr val="dk1"/>
                </a:solidFill>
                <a:latin typeface="Times New Roman"/>
                <a:ea typeface="Times New Roman"/>
                <a:cs typeface="Times New Roman"/>
                <a:sym typeface="Times New Roman"/>
              </a:rPr>
              <a:t>(T</a:t>
            </a:r>
            <a:r>
              <a:rPr lang="en" sz="2000" i="1" baseline="-25000">
                <a:solidFill>
                  <a:schemeClr val="dk1"/>
                </a:solidFill>
                <a:latin typeface="Times New Roman"/>
                <a:ea typeface="Times New Roman"/>
                <a:cs typeface="Times New Roman"/>
                <a:sym typeface="Times New Roman"/>
              </a:rPr>
              <a:t>s</a:t>
            </a:r>
            <a:r>
              <a:rPr lang="en" sz="2000" i="1" baseline="30000">
                <a:solidFill>
                  <a:schemeClr val="dk1"/>
                </a:solidFill>
                <a:latin typeface="Times New Roman"/>
                <a:ea typeface="Times New Roman"/>
                <a:cs typeface="Times New Roman"/>
                <a:sym typeface="Times New Roman"/>
              </a:rPr>
              <a:t>4</a:t>
            </a:r>
            <a:r>
              <a:rPr lang="en" sz="2000" i="1">
                <a:solidFill>
                  <a:schemeClr val="dk1"/>
                </a:solidFill>
                <a:latin typeface="Times New Roman"/>
                <a:ea typeface="Times New Roman"/>
                <a:cs typeface="Times New Roman"/>
                <a:sym typeface="Times New Roman"/>
              </a:rPr>
              <a:t>–T</a:t>
            </a:r>
            <a:r>
              <a:rPr lang="en" sz="2000" i="1" baseline="-25000">
                <a:solidFill>
                  <a:schemeClr val="dk1"/>
                </a:solidFill>
                <a:latin typeface="Times New Roman"/>
                <a:ea typeface="Times New Roman"/>
                <a:cs typeface="Times New Roman"/>
                <a:sym typeface="Times New Roman"/>
              </a:rPr>
              <a:t>c</a:t>
            </a:r>
            <a:r>
              <a:rPr lang="en" sz="2000" i="1" baseline="30000">
                <a:solidFill>
                  <a:schemeClr val="dk1"/>
                </a:solidFill>
                <a:latin typeface="Times New Roman"/>
                <a:ea typeface="Times New Roman"/>
                <a:cs typeface="Times New Roman"/>
                <a:sym typeface="Times New Roman"/>
              </a:rPr>
              <a:t>4</a:t>
            </a:r>
            <a:r>
              <a:rPr lang="en" sz="2000" i="1">
                <a:solidFill>
                  <a:schemeClr val="dk1"/>
                </a:solidFill>
                <a:latin typeface="Times New Roman"/>
                <a:ea typeface="Times New Roman"/>
                <a:cs typeface="Times New Roman"/>
                <a:sym typeface="Times New Roman"/>
              </a:rPr>
              <a:t>)</a:t>
            </a:r>
            <a:endParaRPr sz="1900" i="1">
              <a:solidFill>
                <a:schemeClr val="dk1"/>
              </a:solidFill>
              <a:latin typeface="Times New Roman"/>
              <a:ea typeface="Times New Roman"/>
              <a:cs typeface="Times New Roman"/>
              <a:sym typeface="Times New Roman"/>
            </a:endParaRPr>
          </a:p>
        </p:txBody>
      </p:sp>
      <p:sp>
        <p:nvSpPr>
          <p:cNvPr id="552" name="Google Shape;552;p78"/>
          <p:cNvSpPr txBox="1"/>
          <p:nvPr/>
        </p:nvSpPr>
        <p:spPr>
          <a:xfrm>
            <a:off x="5673425" y="752275"/>
            <a:ext cx="2270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Radiation Heat Transfer</a:t>
            </a:r>
            <a:endParaRPr>
              <a:solidFill>
                <a:schemeClr val="dk1"/>
              </a:solidFill>
            </a:endParaRPr>
          </a:p>
        </p:txBody>
      </p:sp>
      <p:sp>
        <p:nvSpPr>
          <p:cNvPr id="553" name="Google Shape;553;p78"/>
          <p:cNvSpPr txBox="1"/>
          <p:nvPr/>
        </p:nvSpPr>
        <p:spPr>
          <a:xfrm>
            <a:off x="5057675" y="2941750"/>
            <a:ext cx="35019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i="1">
                <a:solidFill>
                  <a:schemeClr val="dk1"/>
                </a:solidFill>
                <a:latin typeface="Times New Roman"/>
                <a:ea typeface="Times New Roman"/>
                <a:cs typeface="Times New Roman"/>
                <a:sym typeface="Times New Roman"/>
              </a:rPr>
              <a:t>Q</a:t>
            </a:r>
            <a:r>
              <a:rPr lang="en" sz="2000" i="1" baseline="-25000">
                <a:solidFill>
                  <a:schemeClr val="dk1"/>
                </a:solidFill>
                <a:latin typeface="Times New Roman"/>
                <a:ea typeface="Times New Roman"/>
                <a:cs typeface="Times New Roman"/>
                <a:sym typeface="Times New Roman"/>
              </a:rPr>
              <a:t>s→ts</a:t>
            </a:r>
            <a:r>
              <a:rPr lang="en" sz="2000" i="1">
                <a:solidFill>
                  <a:schemeClr val="dk1"/>
                </a:solidFill>
                <a:latin typeface="Times New Roman"/>
                <a:ea typeface="Times New Roman"/>
                <a:cs typeface="Times New Roman"/>
                <a:sym typeface="Times New Roman"/>
              </a:rPr>
              <a:t>= [kA</a:t>
            </a:r>
            <a:r>
              <a:rPr lang="en" sz="2000" i="1" baseline="-25000">
                <a:solidFill>
                  <a:schemeClr val="dk1"/>
                </a:solidFill>
                <a:latin typeface="Times New Roman"/>
                <a:ea typeface="Times New Roman"/>
                <a:cs typeface="Times New Roman"/>
                <a:sym typeface="Times New Roman"/>
              </a:rPr>
              <a:t>s,c</a:t>
            </a:r>
            <a:r>
              <a:rPr lang="en" sz="2000" i="1">
                <a:solidFill>
                  <a:schemeClr val="dk1"/>
                </a:solidFill>
                <a:latin typeface="Times New Roman"/>
                <a:ea typeface="Times New Roman"/>
                <a:cs typeface="Times New Roman"/>
                <a:sym typeface="Times New Roman"/>
              </a:rPr>
              <a:t>(T</a:t>
            </a:r>
            <a:r>
              <a:rPr lang="en" sz="2000" i="1" baseline="-25000">
                <a:solidFill>
                  <a:schemeClr val="dk1"/>
                </a:solidFill>
                <a:latin typeface="Times New Roman"/>
                <a:ea typeface="Times New Roman"/>
                <a:cs typeface="Times New Roman"/>
                <a:sym typeface="Times New Roman"/>
              </a:rPr>
              <a:t>s</a:t>
            </a:r>
            <a:r>
              <a:rPr lang="en" sz="2000" i="1">
                <a:solidFill>
                  <a:schemeClr val="dk1"/>
                </a:solidFill>
                <a:latin typeface="Times New Roman"/>
                <a:ea typeface="Times New Roman"/>
                <a:cs typeface="Times New Roman"/>
                <a:sym typeface="Times New Roman"/>
              </a:rPr>
              <a:t>– T</a:t>
            </a:r>
            <a:r>
              <a:rPr lang="en" sz="2000" i="1" baseline="-25000">
                <a:solidFill>
                  <a:schemeClr val="dk1"/>
                </a:solidFill>
                <a:latin typeface="Times New Roman"/>
                <a:ea typeface="Times New Roman"/>
                <a:cs typeface="Times New Roman"/>
                <a:sym typeface="Times New Roman"/>
              </a:rPr>
              <a:t>ts</a:t>
            </a:r>
            <a:r>
              <a:rPr lang="en" sz="2000" i="1">
                <a:solidFill>
                  <a:schemeClr val="dk1"/>
                </a:solidFill>
                <a:latin typeface="Times New Roman"/>
                <a:ea typeface="Times New Roman"/>
                <a:cs typeface="Times New Roman"/>
                <a:sym typeface="Times New Roman"/>
              </a:rPr>
              <a:t> )]/Δx</a:t>
            </a:r>
            <a:endParaRPr sz="2000" i="1">
              <a:solidFill>
                <a:schemeClr val="dk1"/>
              </a:solidFill>
              <a:latin typeface="Times New Roman"/>
              <a:ea typeface="Times New Roman"/>
              <a:cs typeface="Times New Roman"/>
              <a:sym typeface="Times New Roman"/>
            </a:endParaRPr>
          </a:p>
        </p:txBody>
      </p:sp>
      <p:sp>
        <p:nvSpPr>
          <p:cNvPr id="554" name="Google Shape;554;p78"/>
          <p:cNvSpPr txBox="1"/>
          <p:nvPr/>
        </p:nvSpPr>
        <p:spPr>
          <a:xfrm>
            <a:off x="5673425" y="2605125"/>
            <a:ext cx="2270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Conduction</a:t>
            </a:r>
            <a:endParaRPr>
              <a:solidFill>
                <a:schemeClr val="dk1"/>
              </a:solidFill>
            </a:endParaRPr>
          </a:p>
        </p:txBody>
      </p:sp>
      <p:sp>
        <p:nvSpPr>
          <p:cNvPr id="555" name="Google Shape;555;p78"/>
          <p:cNvSpPr txBox="1"/>
          <p:nvPr/>
        </p:nvSpPr>
        <p:spPr>
          <a:xfrm>
            <a:off x="0" y="3666000"/>
            <a:ext cx="4764000" cy="1477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i="1">
                <a:solidFill>
                  <a:schemeClr val="dk1"/>
                </a:solidFill>
                <a:latin typeface="Times New Roman"/>
                <a:ea typeface="Times New Roman"/>
                <a:cs typeface="Times New Roman"/>
                <a:sym typeface="Times New Roman"/>
              </a:rPr>
              <a:t>Q</a:t>
            </a:r>
            <a:r>
              <a:rPr lang="en" sz="1200" i="1" baseline="-25000">
                <a:solidFill>
                  <a:schemeClr val="dk1"/>
                </a:solidFill>
                <a:latin typeface="Times New Roman"/>
                <a:ea typeface="Times New Roman"/>
                <a:cs typeface="Times New Roman"/>
                <a:sym typeface="Times New Roman"/>
              </a:rPr>
              <a:t>s→ts</a:t>
            </a:r>
            <a:r>
              <a:rPr lang="en" sz="1200" i="1">
                <a:solidFill>
                  <a:schemeClr val="dk1"/>
                </a:solidFill>
                <a:latin typeface="Times New Roman"/>
                <a:ea typeface="Times New Roman"/>
                <a:cs typeface="Times New Roman"/>
                <a:sym typeface="Times New Roman"/>
              </a:rPr>
              <a:t>: Heat Transfer from housing to test stand</a:t>
            </a:r>
            <a:endParaRPr sz="1200" i="1">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r>
              <a:rPr lang="en" sz="1200" i="1">
                <a:solidFill>
                  <a:schemeClr val="dk1"/>
                </a:solidFill>
                <a:latin typeface="Times New Roman"/>
                <a:ea typeface="Times New Roman"/>
                <a:cs typeface="Times New Roman"/>
                <a:sym typeface="Times New Roman"/>
              </a:rPr>
              <a:t>Q</a:t>
            </a:r>
            <a:r>
              <a:rPr lang="en" sz="1200" i="1" baseline="-25000">
                <a:solidFill>
                  <a:schemeClr val="dk1"/>
                </a:solidFill>
                <a:latin typeface="Times New Roman"/>
                <a:ea typeface="Times New Roman"/>
                <a:cs typeface="Times New Roman"/>
                <a:sym typeface="Times New Roman"/>
              </a:rPr>
              <a:t>s→c,GBR</a:t>
            </a:r>
            <a:r>
              <a:rPr lang="en" sz="1200" i="1">
                <a:solidFill>
                  <a:schemeClr val="dk1"/>
                </a:solidFill>
                <a:latin typeface="Times New Roman"/>
                <a:ea typeface="Times New Roman"/>
                <a:cs typeface="Times New Roman"/>
                <a:sym typeface="Times New Roman"/>
              </a:rPr>
              <a:t>: Heat transfer from housing to chamber, grey body radiation</a:t>
            </a:r>
            <a:endParaRPr sz="1200" i="1">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r>
              <a:rPr lang="en" sz="1200" i="1">
                <a:solidFill>
                  <a:schemeClr val="dk1"/>
                </a:solidFill>
                <a:latin typeface="Times New Roman"/>
                <a:ea typeface="Times New Roman"/>
                <a:cs typeface="Times New Roman"/>
                <a:sym typeface="Times New Roman"/>
              </a:rPr>
              <a:t>Q</a:t>
            </a:r>
            <a:r>
              <a:rPr lang="en" sz="1200" i="1" baseline="-25000">
                <a:solidFill>
                  <a:schemeClr val="dk1"/>
                </a:solidFill>
                <a:latin typeface="Times New Roman"/>
                <a:ea typeface="Times New Roman"/>
                <a:cs typeface="Times New Roman"/>
                <a:sym typeface="Times New Roman"/>
              </a:rPr>
              <a:t>s→c,ESB</a:t>
            </a:r>
            <a:r>
              <a:rPr lang="en" sz="1200" i="1">
                <a:solidFill>
                  <a:schemeClr val="dk1"/>
                </a:solidFill>
                <a:latin typeface="Times New Roman"/>
                <a:ea typeface="Times New Roman"/>
                <a:cs typeface="Times New Roman"/>
                <a:sym typeface="Times New Roman"/>
              </a:rPr>
              <a:t>: Heat transfer from housing to chamber, enclosed small body</a:t>
            </a:r>
            <a:endParaRPr sz="1200" i="1">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r>
              <a:rPr lang="en" sz="1200" i="1">
                <a:solidFill>
                  <a:schemeClr val="dk1"/>
                </a:solidFill>
                <a:latin typeface="Times New Roman"/>
                <a:ea typeface="Times New Roman"/>
                <a:cs typeface="Times New Roman"/>
                <a:sym typeface="Times New Roman"/>
              </a:rPr>
              <a:t>J: Radiative power per unit area</a:t>
            </a:r>
            <a:endParaRPr sz="1200" i="1">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r>
              <a:rPr lang="en" sz="1200" i="1">
                <a:solidFill>
                  <a:schemeClr val="dk1"/>
                </a:solidFill>
                <a:latin typeface="Times New Roman"/>
                <a:ea typeface="Times New Roman"/>
                <a:cs typeface="Times New Roman"/>
                <a:sym typeface="Times New Roman"/>
              </a:rPr>
              <a:t>F: View factor</a:t>
            </a:r>
            <a:endParaRPr sz="1200" i="1">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r>
              <a:rPr lang="en" sz="1200" i="1">
                <a:solidFill>
                  <a:schemeClr val="dk1"/>
                </a:solidFill>
                <a:latin typeface="Times New Roman"/>
                <a:ea typeface="Times New Roman"/>
                <a:cs typeface="Times New Roman"/>
                <a:sym typeface="Times New Roman"/>
              </a:rPr>
              <a:t>A</a:t>
            </a:r>
            <a:r>
              <a:rPr lang="en" sz="1200" i="1" baseline="-25000">
                <a:solidFill>
                  <a:schemeClr val="dk1"/>
                </a:solidFill>
                <a:latin typeface="Times New Roman"/>
                <a:ea typeface="Times New Roman"/>
                <a:cs typeface="Times New Roman"/>
                <a:sym typeface="Times New Roman"/>
              </a:rPr>
              <a:t>s,e</a:t>
            </a:r>
            <a:r>
              <a:rPr lang="en" sz="1200" i="1">
                <a:solidFill>
                  <a:schemeClr val="dk1"/>
                </a:solidFill>
                <a:latin typeface="Times New Roman"/>
                <a:ea typeface="Times New Roman"/>
                <a:cs typeface="Times New Roman"/>
                <a:sym typeface="Times New Roman"/>
              </a:rPr>
              <a:t>/A</a:t>
            </a:r>
            <a:r>
              <a:rPr lang="en" sz="1200" i="1" baseline="-25000">
                <a:solidFill>
                  <a:schemeClr val="dk1"/>
                </a:solidFill>
                <a:latin typeface="Times New Roman"/>
                <a:ea typeface="Times New Roman"/>
                <a:cs typeface="Times New Roman"/>
                <a:sym typeface="Times New Roman"/>
              </a:rPr>
              <a:t>s,c</a:t>
            </a:r>
            <a:r>
              <a:rPr lang="en" sz="1200" i="1">
                <a:solidFill>
                  <a:schemeClr val="dk1"/>
                </a:solidFill>
                <a:latin typeface="Times New Roman"/>
                <a:ea typeface="Times New Roman"/>
                <a:cs typeface="Times New Roman"/>
                <a:sym typeface="Times New Roman"/>
              </a:rPr>
              <a:t>: Area housing, exposed / Area housing, contact with test stand</a:t>
            </a:r>
            <a:endParaRPr sz="1200" i="1">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endParaRPr sz="1200" i="1">
              <a:solidFill>
                <a:schemeClr val="dk1"/>
              </a:solidFill>
              <a:latin typeface="Times New Roman"/>
              <a:ea typeface="Times New Roman"/>
              <a:cs typeface="Times New Roman"/>
              <a:sym typeface="Times New Roman"/>
            </a:endParaRPr>
          </a:p>
        </p:txBody>
      </p:sp>
      <p:sp>
        <p:nvSpPr>
          <p:cNvPr id="556" name="Google Shape;556;p78"/>
          <p:cNvSpPr txBox="1"/>
          <p:nvPr/>
        </p:nvSpPr>
        <p:spPr>
          <a:xfrm>
            <a:off x="4337050" y="3666000"/>
            <a:ext cx="4806900" cy="184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i="1">
                <a:solidFill>
                  <a:schemeClr val="dk1"/>
                </a:solidFill>
                <a:latin typeface="Times New Roman"/>
                <a:ea typeface="Times New Roman"/>
                <a:cs typeface="Times New Roman"/>
                <a:sym typeface="Times New Roman"/>
              </a:rPr>
              <a:t>T</a:t>
            </a:r>
            <a:r>
              <a:rPr lang="en" sz="1200" i="1" baseline="-25000">
                <a:solidFill>
                  <a:schemeClr val="dk1"/>
                </a:solidFill>
                <a:latin typeface="Times New Roman"/>
                <a:ea typeface="Times New Roman"/>
                <a:cs typeface="Times New Roman"/>
                <a:sym typeface="Times New Roman"/>
              </a:rPr>
              <a:t>S</a:t>
            </a:r>
            <a:r>
              <a:rPr lang="en" sz="1200" i="1">
                <a:solidFill>
                  <a:schemeClr val="dk1"/>
                </a:solidFill>
                <a:latin typeface="Times New Roman"/>
                <a:ea typeface="Times New Roman"/>
                <a:cs typeface="Times New Roman"/>
                <a:sym typeface="Times New Roman"/>
              </a:rPr>
              <a:t>: Temperature of housing</a:t>
            </a:r>
            <a:endParaRPr sz="1200" i="1">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r>
              <a:rPr lang="en" sz="1200" i="1">
                <a:solidFill>
                  <a:schemeClr val="dk1"/>
                </a:solidFill>
                <a:latin typeface="Times New Roman"/>
                <a:ea typeface="Times New Roman"/>
                <a:cs typeface="Times New Roman"/>
                <a:sym typeface="Times New Roman"/>
              </a:rPr>
              <a:t>T</a:t>
            </a:r>
            <a:r>
              <a:rPr lang="en" sz="1200" i="1" baseline="-25000">
                <a:solidFill>
                  <a:schemeClr val="dk1"/>
                </a:solidFill>
                <a:latin typeface="Times New Roman"/>
                <a:ea typeface="Times New Roman"/>
                <a:cs typeface="Times New Roman"/>
                <a:sym typeface="Times New Roman"/>
              </a:rPr>
              <a:t>c</a:t>
            </a:r>
            <a:r>
              <a:rPr lang="en" sz="1200" i="1">
                <a:solidFill>
                  <a:schemeClr val="dk1"/>
                </a:solidFill>
                <a:latin typeface="Times New Roman"/>
                <a:ea typeface="Times New Roman"/>
                <a:cs typeface="Times New Roman"/>
                <a:sym typeface="Times New Roman"/>
              </a:rPr>
              <a:t>: Temperature of vacuum chamber</a:t>
            </a:r>
            <a:endParaRPr sz="1200" i="1">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r>
              <a:rPr lang="en" sz="1200" i="1">
                <a:solidFill>
                  <a:schemeClr val="dk1"/>
                </a:solidFill>
                <a:latin typeface="Times New Roman"/>
                <a:ea typeface="Times New Roman"/>
                <a:cs typeface="Times New Roman"/>
                <a:sym typeface="Times New Roman"/>
              </a:rPr>
              <a:t>T</a:t>
            </a:r>
            <a:r>
              <a:rPr lang="en" sz="1200" i="1" baseline="-25000">
                <a:solidFill>
                  <a:schemeClr val="dk1"/>
                </a:solidFill>
                <a:latin typeface="Times New Roman"/>
                <a:ea typeface="Times New Roman"/>
                <a:cs typeface="Times New Roman"/>
                <a:sym typeface="Times New Roman"/>
              </a:rPr>
              <a:t>ts</a:t>
            </a:r>
            <a:r>
              <a:rPr lang="en" sz="1200" i="1">
                <a:solidFill>
                  <a:schemeClr val="dk1"/>
                </a:solidFill>
                <a:latin typeface="Times New Roman"/>
                <a:ea typeface="Times New Roman"/>
                <a:cs typeface="Times New Roman"/>
                <a:sym typeface="Times New Roman"/>
              </a:rPr>
              <a:t>: Temperature of test stand</a:t>
            </a:r>
            <a:endParaRPr sz="1200" i="1">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r>
              <a:rPr lang="en" sz="1200" i="1">
                <a:solidFill>
                  <a:schemeClr val="dk1"/>
                </a:solidFill>
                <a:latin typeface="Times New Roman"/>
                <a:ea typeface="Times New Roman"/>
                <a:cs typeface="Times New Roman"/>
                <a:sym typeface="Times New Roman"/>
              </a:rPr>
              <a:t>ε</a:t>
            </a:r>
            <a:r>
              <a:rPr lang="en" sz="1200" i="1" baseline="-25000">
                <a:solidFill>
                  <a:schemeClr val="dk1"/>
                </a:solidFill>
                <a:latin typeface="Times New Roman"/>
                <a:ea typeface="Times New Roman"/>
                <a:cs typeface="Times New Roman"/>
                <a:sym typeface="Times New Roman"/>
              </a:rPr>
              <a:t>s</a:t>
            </a:r>
            <a:r>
              <a:rPr lang="en" sz="1200" i="1">
                <a:solidFill>
                  <a:schemeClr val="dk1"/>
                </a:solidFill>
                <a:latin typeface="Times New Roman"/>
                <a:ea typeface="Times New Roman"/>
                <a:cs typeface="Times New Roman"/>
                <a:sym typeface="Times New Roman"/>
              </a:rPr>
              <a:t>:  Emissivity of housing</a:t>
            </a:r>
            <a:endParaRPr sz="1200" i="1">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r>
              <a:rPr lang="en" sz="1200" i="1">
                <a:solidFill>
                  <a:schemeClr val="dk1"/>
                </a:solidFill>
                <a:latin typeface="Times New Roman"/>
                <a:ea typeface="Times New Roman"/>
                <a:cs typeface="Times New Roman"/>
                <a:sym typeface="Times New Roman"/>
              </a:rPr>
              <a:t>k: Thermal conductivity of test stand</a:t>
            </a:r>
            <a:endParaRPr sz="1200" i="1">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r>
              <a:rPr lang="en" sz="1200" i="1">
                <a:solidFill>
                  <a:schemeClr val="dk1"/>
                </a:solidFill>
                <a:latin typeface="Times New Roman"/>
                <a:ea typeface="Times New Roman"/>
                <a:cs typeface="Times New Roman"/>
                <a:sym typeface="Times New Roman"/>
              </a:rPr>
              <a:t>σ: Stefan-Boltzmann constant</a:t>
            </a:r>
            <a:endParaRPr sz="1200" i="1">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endParaRPr sz="1200" i="1">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endParaRPr sz="1200" i="1">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endParaRPr sz="1200" i="1">
              <a:solidFill>
                <a:schemeClr val="dk1"/>
              </a:solidFill>
              <a:latin typeface="Times New Roman"/>
              <a:ea typeface="Times New Roman"/>
              <a:cs typeface="Times New Roman"/>
              <a:sym typeface="Times New Roman"/>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7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CAD Backup Slides–Simulation</a:t>
            </a:r>
            <a:endParaRPr/>
          </a:p>
        </p:txBody>
      </p:sp>
      <p:sp>
        <p:nvSpPr>
          <p:cNvPr id="562" name="Google Shape;562;p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pic>
        <p:nvPicPr>
          <p:cNvPr id="567" name="Google Shape;567;p80"/>
          <p:cNvPicPr preferRelativeResize="0"/>
          <p:nvPr/>
        </p:nvPicPr>
        <p:blipFill>
          <a:blip r:embed="rId3">
            <a:alphaModFix/>
          </a:blip>
          <a:stretch>
            <a:fillRect/>
          </a:stretch>
        </p:blipFill>
        <p:spPr>
          <a:xfrm>
            <a:off x="0" y="491121"/>
            <a:ext cx="9144003" cy="4652379"/>
          </a:xfrm>
          <a:prstGeom prst="rect">
            <a:avLst/>
          </a:prstGeom>
          <a:noFill/>
          <a:ln>
            <a:noFill/>
          </a:ln>
        </p:spPr>
      </p:pic>
      <p:sp>
        <p:nvSpPr>
          <p:cNvPr id="568" name="Google Shape;568;p80"/>
          <p:cNvSpPr txBox="1"/>
          <p:nvPr/>
        </p:nvSpPr>
        <p:spPr>
          <a:xfrm>
            <a:off x="0" y="0"/>
            <a:ext cx="9144000" cy="5079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t>Static Simulation for an 8x4cm plate with Point Load=1.3mN at Center</a:t>
            </a:r>
            <a:endParaRPr sz="2100" b="1"/>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8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CAD Backup Slides–Drawings</a:t>
            </a:r>
            <a:endParaRPr/>
          </a:p>
        </p:txBody>
      </p:sp>
      <p:sp>
        <p:nvSpPr>
          <p:cNvPr id="574" name="Google Shape;574;p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579" name="Google Shape;579;p82"/>
          <p:cNvPicPr preferRelativeResize="0"/>
          <p:nvPr/>
        </p:nvPicPr>
        <p:blipFill>
          <a:blip r:embed="rId3">
            <a:alphaModFix/>
          </a:blip>
          <a:stretch>
            <a:fillRect/>
          </a:stretch>
        </p:blipFill>
        <p:spPr>
          <a:xfrm>
            <a:off x="3132375" y="655563"/>
            <a:ext cx="2879226" cy="3832383"/>
          </a:xfrm>
          <a:prstGeom prst="rect">
            <a:avLst/>
          </a:prstGeom>
          <a:noFill/>
          <a:ln>
            <a:noFill/>
          </a:ln>
        </p:spPr>
      </p:pic>
      <p:pic>
        <p:nvPicPr>
          <p:cNvPr id="580" name="Google Shape;580;p82"/>
          <p:cNvPicPr preferRelativeResize="0"/>
          <p:nvPr/>
        </p:nvPicPr>
        <p:blipFill>
          <a:blip r:embed="rId4">
            <a:alphaModFix/>
          </a:blip>
          <a:stretch>
            <a:fillRect/>
          </a:stretch>
        </p:blipFill>
        <p:spPr>
          <a:xfrm>
            <a:off x="6105725" y="669650"/>
            <a:ext cx="2879226" cy="3804223"/>
          </a:xfrm>
          <a:prstGeom prst="rect">
            <a:avLst/>
          </a:prstGeom>
          <a:noFill/>
          <a:ln>
            <a:noFill/>
          </a:ln>
        </p:spPr>
      </p:pic>
      <p:pic>
        <p:nvPicPr>
          <p:cNvPr id="581" name="Google Shape;581;p82"/>
          <p:cNvPicPr preferRelativeResize="0"/>
          <p:nvPr/>
        </p:nvPicPr>
        <p:blipFill>
          <a:blip r:embed="rId5">
            <a:alphaModFix/>
          </a:blip>
          <a:stretch>
            <a:fillRect/>
          </a:stretch>
        </p:blipFill>
        <p:spPr>
          <a:xfrm>
            <a:off x="89275" y="655575"/>
            <a:ext cx="2948980" cy="38323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83"/>
          <p:cNvPicPr preferRelativeResize="0"/>
          <p:nvPr/>
        </p:nvPicPr>
        <p:blipFill>
          <a:blip r:embed="rId3">
            <a:alphaModFix/>
          </a:blip>
          <a:stretch>
            <a:fillRect/>
          </a:stretch>
        </p:blipFill>
        <p:spPr>
          <a:xfrm>
            <a:off x="6101950" y="495806"/>
            <a:ext cx="3042072" cy="4051490"/>
          </a:xfrm>
          <a:prstGeom prst="rect">
            <a:avLst/>
          </a:prstGeom>
          <a:noFill/>
          <a:ln>
            <a:noFill/>
          </a:ln>
        </p:spPr>
      </p:pic>
      <p:pic>
        <p:nvPicPr>
          <p:cNvPr id="587" name="Google Shape;587;p83"/>
          <p:cNvPicPr preferRelativeResize="0"/>
          <p:nvPr/>
        </p:nvPicPr>
        <p:blipFill>
          <a:blip r:embed="rId4">
            <a:alphaModFix/>
          </a:blip>
          <a:stretch>
            <a:fillRect/>
          </a:stretch>
        </p:blipFill>
        <p:spPr>
          <a:xfrm>
            <a:off x="3081165" y="495806"/>
            <a:ext cx="2981673" cy="4051489"/>
          </a:xfrm>
          <a:prstGeom prst="rect">
            <a:avLst/>
          </a:prstGeom>
          <a:noFill/>
          <a:ln>
            <a:noFill/>
          </a:ln>
        </p:spPr>
      </p:pic>
      <p:pic>
        <p:nvPicPr>
          <p:cNvPr id="588" name="Google Shape;588;p83"/>
          <p:cNvPicPr preferRelativeResize="0"/>
          <p:nvPr/>
        </p:nvPicPr>
        <p:blipFill>
          <a:blip r:embed="rId5">
            <a:alphaModFix/>
          </a:blip>
          <a:stretch>
            <a:fillRect/>
          </a:stretch>
        </p:blipFill>
        <p:spPr>
          <a:xfrm>
            <a:off x="0" y="483003"/>
            <a:ext cx="3042075" cy="407708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30"/>
          <p:cNvPicPr preferRelativeResize="0"/>
          <p:nvPr/>
        </p:nvPicPr>
        <p:blipFill rotWithShape="1">
          <a:blip r:embed="rId3">
            <a:alphaModFix/>
          </a:blip>
          <a:srcRect l="2406" t="13246" r="3951" b="1349"/>
          <a:stretch/>
        </p:blipFill>
        <p:spPr>
          <a:xfrm>
            <a:off x="89288" y="1293975"/>
            <a:ext cx="8965427" cy="3369248"/>
          </a:xfrm>
          <a:prstGeom prst="rect">
            <a:avLst/>
          </a:prstGeom>
          <a:noFill/>
          <a:ln>
            <a:noFill/>
          </a:ln>
        </p:spPr>
      </p:pic>
      <p:sp>
        <p:nvSpPr>
          <p:cNvPr id="155" name="Google Shape;155;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sp>
        <p:nvSpPr>
          <p:cNvPr id="156" name="Google Shape;156;p30"/>
          <p:cNvSpPr txBox="1">
            <a:spLocks noGrp="1"/>
          </p:cNvSpPr>
          <p:nvPr>
            <p:ph type="title"/>
          </p:nvPr>
        </p:nvSpPr>
        <p:spPr>
          <a:xfrm>
            <a:off x="319775"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CONOPS - Mission</a:t>
            </a:r>
            <a:endParaRPr/>
          </a:p>
          <a:p>
            <a:pPr marL="0" lvl="0" indent="0" algn="l" rtl="0">
              <a:spcBef>
                <a:spcPts val="0"/>
              </a:spcBef>
              <a:spcAft>
                <a:spcPts val="0"/>
              </a:spcAft>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8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V &amp; V Backup Slides</a:t>
            </a:r>
            <a:endParaRPr/>
          </a:p>
        </p:txBody>
      </p:sp>
      <p:sp>
        <p:nvSpPr>
          <p:cNvPr id="594" name="Google Shape;594;p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8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Preliminary Sensor Laboratory Requirements V &amp; V</a:t>
            </a:r>
            <a:endParaRPr/>
          </a:p>
        </p:txBody>
      </p:sp>
      <p:graphicFrame>
        <p:nvGraphicFramePr>
          <p:cNvPr id="600" name="Google Shape;600;p85"/>
          <p:cNvGraphicFramePr/>
          <p:nvPr/>
        </p:nvGraphicFramePr>
        <p:xfrm>
          <a:off x="952500" y="1764075"/>
          <a:ext cx="3000000" cy="3000000"/>
        </p:xfrm>
        <a:graphic>
          <a:graphicData uri="http://schemas.openxmlformats.org/drawingml/2006/table">
            <a:tbl>
              <a:tblPr>
                <a:noFill/>
                <a:tableStyleId>{F39822F3-76E1-4754-8682-BAD729E4DBC2}</a:tableStyleId>
              </a:tblPr>
              <a:tblGrid>
                <a:gridCol w="1405200">
                  <a:extLst>
                    <a:ext uri="{9D8B030D-6E8A-4147-A177-3AD203B41FA5}">
                      <a16:colId xmlns:a16="http://schemas.microsoft.com/office/drawing/2014/main" val="20000"/>
                    </a:ext>
                  </a:extLst>
                </a:gridCol>
                <a:gridCol w="58338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b="1">
                          <a:solidFill>
                            <a:schemeClr val="dk1"/>
                          </a:solidFill>
                        </a:rPr>
                        <a:t>Level</a:t>
                      </a:r>
                      <a:endParaRPr b="1">
                        <a:solidFill>
                          <a:schemeClr val="dk1"/>
                        </a:solidFill>
                      </a:endParaRPr>
                    </a:p>
                  </a:txBody>
                  <a:tcPr marL="91425" marR="91425" marT="91425" marB="91425"/>
                </a:tc>
                <a:tc>
                  <a:txBody>
                    <a:bodyPr/>
                    <a:lstStyle/>
                    <a:p>
                      <a:pPr marL="0" lvl="0" indent="0" algn="l" rtl="0">
                        <a:spcBef>
                          <a:spcPts val="0"/>
                        </a:spcBef>
                        <a:spcAft>
                          <a:spcPts val="0"/>
                        </a:spcAft>
                        <a:buNone/>
                      </a:pPr>
                      <a:r>
                        <a:rPr lang="en" b="1">
                          <a:solidFill>
                            <a:schemeClr val="dk1"/>
                          </a:solidFill>
                        </a:rPr>
                        <a:t>Requirement validated</a:t>
                      </a:r>
                      <a:endParaRPr b="1">
                        <a:solidFill>
                          <a:schemeClr val="dk1"/>
                        </a:solidFill>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solidFill>
                            <a:schemeClr val="dk1"/>
                          </a:solidFill>
                        </a:rPr>
                        <a:t>1</a:t>
                      </a:r>
                      <a:endParaRPr>
                        <a:solidFill>
                          <a:schemeClr val="dk1"/>
                        </a:solidFill>
                      </a:endParaRPr>
                    </a:p>
                  </a:txBody>
                  <a:tcPr marL="91425" marR="91425" marT="91425" marB="91425"/>
                </a:tc>
                <a:tc>
                  <a:txBody>
                    <a:bodyPr/>
                    <a:lstStyle/>
                    <a:p>
                      <a:pPr marL="0" lvl="0" indent="0" algn="l" rtl="0">
                        <a:spcBef>
                          <a:spcPts val="0"/>
                        </a:spcBef>
                        <a:spcAft>
                          <a:spcPts val="0"/>
                        </a:spcAft>
                        <a:buNone/>
                      </a:pPr>
                      <a:r>
                        <a:rPr lang="en">
                          <a:solidFill>
                            <a:schemeClr val="dk1"/>
                          </a:solidFill>
                        </a:rPr>
                        <a:t>The sensor shall be able to detect impacts with similar momentum to ice particles prior to vacuum chamber testing.</a:t>
                      </a:r>
                      <a:endParaRPr>
                        <a:solidFill>
                          <a:schemeClr val="dk1"/>
                        </a:solidFill>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solidFill>
                            <a:schemeClr val="dk1"/>
                          </a:solidFill>
                        </a:rPr>
                        <a:t>1</a:t>
                      </a:r>
                      <a:endParaRPr>
                        <a:solidFill>
                          <a:schemeClr val="dk1"/>
                        </a:solidFill>
                      </a:endParaRPr>
                    </a:p>
                  </a:txBody>
                  <a:tcPr marL="91425" marR="91425" marT="91425" marB="91425"/>
                </a:tc>
                <a:tc>
                  <a:txBody>
                    <a:bodyPr/>
                    <a:lstStyle/>
                    <a:p>
                      <a:pPr marL="0" lvl="0" indent="0" algn="l" rtl="0">
                        <a:spcBef>
                          <a:spcPts val="0"/>
                        </a:spcBef>
                        <a:spcAft>
                          <a:spcPts val="0"/>
                        </a:spcAft>
                        <a:buNone/>
                      </a:pPr>
                      <a:r>
                        <a:rPr lang="en">
                          <a:solidFill>
                            <a:schemeClr val="dk1"/>
                          </a:solidFill>
                        </a:rPr>
                        <a:t>The detection hardware shall be capable of operating at laboratory bench conditions.</a:t>
                      </a:r>
                      <a:endParaRPr>
                        <a:solidFill>
                          <a:schemeClr val="dk1"/>
                        </a:solidFill>
                      </a:endParaRPr>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8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Preliminary Sensor Laboratory Testing Setup </a:t>
            </a:r>
            <a:endParaRPr/>
          </a:p>
        </p:txBody>
      </p:sp>
      <p:pic>
        <p:nvPicPr>
          <p:cNvPr id="606" name="Google Shape;606;p86"/>
          <p:cNvPicPr preferRelativeResize="0"/>
          <p:nvPr/>
        </p:nvPicPr>
        <p:blipFill rotWithShape="1">
          <a:blip r:embed="rId3">
            <a:alphaModFix/>
          </a:blip>
          <a:srcRect b="1419"/>
          <a:stretch/>
        </p:blipFill>
        <p:spPr>
          <a:xfrm rot="2398457">
            <a:off x="3755899" y="1607038"/>
            <a:ext cx="2526751" cy="2414250"/>
          </a:xfrm>
          <a:prstGeom prst="rect">
            <a:avLst/>
          </a:prstGeom>
          <a:noFill/>
          <a:ln>
            <a:noFill/>
          </a:ln>
        </p:spPr>
      </p:pic>
      <p:sp>
        <p:nvSpPr>
          <p:cNvPr id="607" name="Google Shape;607;p86"/>
          <p:cNvSpPr/>
          <p:nvPr/>
        </p:nvSpPr>
        <p:spPr>
          <a:xfrm>
            <a:off x="5684300" y="1399175"/>
            <a:ext cx="209700" cy="217800"/>
          </a:xfrm>
          <a:prstGeom prst="ellipse">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6"/>
          <p:cNvSpPr/>
          <p:nvPr/>
        </p:nvSpPr>
        <p:spPr>
          <a:xfrm>
            <a:off x="2216425" y="4382775"/>
            <a:ext cx="5352300" cy="217800"/>
          </a:xfrm>
          <a:prstGeom prst="rect">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86"/>
          <p:cNvSpPr/>
          <p:nvPr/>
        </p:nvSpPr>
        <p:spPr>
          <a:xfrm>
            <a:off x="5483800" y="3856375"/>
            <a:ext cx="326700" cy="526500"/>
          </a:xfrm>
          <a:prstGeom prst="rect">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86"/>
          <p:cNvSpPr/>
          <p:nvPr/>
        </p:nvSpPr>
        <p:spPr>
          <a:xfrm>
            <a:off x="3786800" y="3558200"/>
            <a:ext cx="326700" cy="824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86"/>
          <p:cNvSpPr/>
          <p:nvPr/>
        </p:nvSpPr>
        <p:spPr>
          <a:xfrm rot="-5400000">
            <a:off x="3242300" y="3227700"/>
            <a:ext cx="2475300" cy="2408700"/>
          </a:xfrm>
          <a:prstGeom prst="arc">
            <a:avLst>
              <a:gd name="adj1" fmla="val 16338858"/>
              <a:gd name="adj2" fmla="val 19867824"/>
            </a:avLst>
          </a:prstGeom>
          <a:noFill/>
          <a:ln w="38100"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2" name="Google Shape;612;p86"/>
          <p:cNvCxnSpPr/>
          <p:nvPr/>
        </p:nvCxnSpPr>
        <p:spPr>
          <a:xfrm>
            <a:off x="2606950" y="2300475"/>
            <a:ext cx="2472000" cy="2092500"/>
          </a:xfrm>
          <a:prstGeom prst="straightConnector1">
            <a:avLst/>
          </a:prstGeom>
          <a:noFill/>
          <a:ln w="38100" cap="flat" cmpd="sng">
            <a:solidFill>
              <a:srgbClr val="D9D9D9"/>
            </a:solidFill>
            <a:prstDash val="solid"/>
            <a:round/>
            <a:headEnd type="none" w="med" len="med"/>
            <a:tailEnd type="none" w="med" len="med"/>
          </a:ln>
        </p:spPr>
      </p:cxnSp>
      <p:sp>
        <p:nvSpPr>
          <p:cNvPr id="613" name="Google Shape;613;p86"/>
          <p:cNvSpPr txBox="1"/>
          <p:nvPr/>
        </p:nvSpPr>
        <p:spPr>
          <a:xfrm>
            <a:off x="2812800" y="3558200"/>
            <a:ext cx="785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dk1"/>
                </a:solidFill>
              </a:rPr>
              <a:t>40°</a:t>
            </a:r>
            <a:endParaRPr sz="2000">
              <a:solidFill>
                <a:schemeClr val="dk1"/>
              </a:solidFill>
            </a:endParaRPr>
          </a:p>
        </p:txBody>
      </p:sp>
      <p:cxnSp>
        <p:nvCxnSpPr>
          <p:cNvPr id="614" name="Google Shape;614;p86"/>
          <p:cNvCxnSpPr/>
          <p:nvPr/>
        </p:nvCxnSpPr>
        <p:spPr>
          <a:xfrm>
            <a:off x="5784575" y="1644375"/>
            <a:ext cx="0" cy="656100"/>
          </a:xfrm>
          <a:prstGeom prst="straightConnector1">
            <a:avLst/>
          </a:prstGeom>
          <a:noFill/>
          <a:ln w="28575" cap="flat" cmpd="sng">
            <a:solidFill>
              <a:srgbClr val="D9D9D9"/>
            </a:solidFill>
            <a:prstDash val="solid"/>
            <a:round/>
            <a:headEnd type="none" w="med" len="med"/>
            <a:tailEnd type="none" w="med" len="med"/>
          </a:ln>
        </p:spPr>
      </p:cxnSp>
      <p:cxnSp>
        <p:nvCxnSpPr>
          <p:cNvPr id="615" name="Google Shape;615;p86"/>
          <p:cNvCxnSpPr/>
          <p:nvPr/>
        </p:nvCxnSpPr>
        <p:spPr>
          <a:xfrm>
            <a:off x="5794525" y="1630025"/>
            <a:ext cx="348000" cy="0"/>
          </a:xfrm>
          <a:prstGeom prst="straightConnector1">
            <a:avLst/>
          </a:prstGeom>
          <a:noFill/>
          <a:ln w="28575" cap="flat" cmpd="sng">
            <a:solidFill>
              <a:srgbClr val="D9D9D9"/>
            </a:solidFill>
            <a:prstDash val="solid"/>
            <a:round/>
            <a:headEnd type="none" w="med" len="med"/>
            <a:tailEnd type="none" w="med" len="med"/>
          </a:ln>
        </p:spPr>
      </p:cxnSp>
      <p:cxnSp>
        <p:nvCxnSpPr>
          <p:cNvPr id="616" name="Google Shape;616;p86"/>
          <p:cNvCxnSpPr/>
          <p:nvPr/>
        </p:nvCxnSpPr>
        <p:spPr>
          <a:xfrm>
            <a:off x="5814400" y="2305875"/>
            <a:ext cx="337800" cy="0"/>
          </a:xfrm>
          <a:prstGeom prst="straightConnector1">
            <a:avLst/>
          </a:prstGeom>
          <a:noFill/>
          <a:ln w="28575" cap="flat" cmpd="sng">
            <a:solidFill>
              <a:srgbClr val="D9D9D9"/>
            </a:solidFill>
            <a:prstDash val="solid"/>
            <a:round/>
            <a:headEnd type="none" w="med" len="med"/>
            <a:tailEnd type="none" w="med" len="med"/>
          </a:ln>
        </p:spPr>
      </p:cxnSp>
      <p:sp>
        <p:nvSpPr>
          <p:cNvPr id="617" name="Google Shape;617;p86"/>
          <p:cNvSpPr txBox="1"/>
          <p:nvPr/>
        </p:nvSpPr>
        <p:spPr>
          <a:xfrm>
            <a:off x="5963475" y="1721650"/>
            <a:ext cx="1123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dk1"/>
                </a:solidFill>
              </a:rPr>
              <a:t>4.6 mm</a:t>
            </a:r>
            <a:endParaRPr sz="2000">
              <a:solidFill>
                <a:schemeClr val="dk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87"/>
          <p:cNvSpPr txBox="1">
            <a:spLocks noGrp="1"/>
          </p:cNvSpPr>
          <p:nvPr>
            <p:ph type="title"/>
          </p:nvPr>
        </p:nvSpPr>
        <p:spPr>
          <a:xfrm>
            <a:off x="311700" y="574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Tabletop Impact Testing Requirement V &amp; V</a:t>
            </a:r>
            <a:endParaRPr/>
          </a:p>
        </p:txBody>
      </p:sp>
      <p:sp>
        <p:nvSpPr>
          <p:cNvPr id="623" name="Google Shape;623;p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63</a:t>
            </a:fld>
            <a:endParaRPr/>
          </a:p>
        </p:txBody>
      </p:sp>
      <p:graphicFrame>
        <p:nvGraphicFramePr>
          <p:cNvPr id="624" name="Google Shape;624;p87"/>
          <p:cNvGraphicFramePr/>
          <p:nvPr/>
        </p:nvGraphicFramePr>
        <p:xfrm>
          <a:off x="952500" y="1751825"/>
          <a:ext cx="3000000" cy="3000000"/>
        </p:xfrm>
        <a:graphic>
          <a:graphicData uri="http://schemas.openxmlformats.org/drawingml/2006/table">
            <a:tbl>
              <a:tblPr>
                <a:noFill/>
                <a:tableStyleId>{F39822F3-76E1-4754-8682-BAD729E4DBC2}</a:tableStyleId>
              </a:tblPr>
              <a:tblGrid>
                <a:gridCol w="958375">
                  <a:extLst>
                    <a:ext uri="{9D8B030D-6E8A-4147-A177-3AD203B41FA5}">
                      <a16:colId xmlns:a16="http://schemas.microsoft.com/office/drawing/2014/main" val="20000"/>
                    </a:ext>
                  </a:extLst>
                </a:gridCol>
                <a:gridCol w="6280625">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b="1">
                          <a:solidFill>
                            <a:schemeClr val="dk1"/>
                          </a:solidFill>
                        </a:rPr>
                        <a:t>Level</a:t>
                      </a:r>
                      <a:endParaRPr b="1">
                        <a:solidFill>
                          <a:schemeClr val="dk1"/>
                        </a:solidFill>
                      </a:endParaRPr>
                    </a:p>
                  </a:txBody>
                  <a:tcPr marL="91425" marR="91425" marT="91425" marB="91425"/>
                </a:tc>
                <a:tc>
                  <a:txBody>
                    <a:bodyPr/>
                    <a:lstStyle/>
                    <a:p>
                      <a:pPr marL="0" lvl="0" indent="0" algn="l" rtl="0">
                        <a:spcBef>
                          <a:spcPts val="0"/>
                        </a:spcBef>
                        <a:spcAft>
                          <a:spcPts val="0"/>
                        </a:spcAft>
                        <a:buNone/>
                      </a:pPr>
                      <a:r>
                        <a:rPr lang="en" b="1">
                          <a:solidFill>
                            <a:schemeClr val="dk1"/>
                          </a:solidFill>
                        </a:rPr>
                        <a:t>Requirement validated</a:t>
                      </a:r>
                      <a:endParaRPr b="1">
                        <a:solidFill>
                          <a:schemeClr val="dk1"/>
                        </a:solidFill>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solidFill>
                            <a:schemeClr val="dk1"/>
                          </a:solidFill>
                        </a:rPr>
                        <a:t>1</a:t>
                      </a:r>
                      <a:endParaRPr>
                        <a:solidFill>
                          <a:schemeClr val="dk1"/>
                        </a:solidFill>
                      </a:endParaRPr>
                    </a:p>
                  </a:txBody>
                  <a:tcPr marL="91425" marR="91425" marT="91425" marB="91425"/>
                </a:tc>
                <a:tc>
                  <a:txBody>
                    <a:bodyPr/>
                    <a:lstStyle/>
                    <a:p>
                      <a:pPr marL="0" lvl="0" indent="0" algn="l" rtl="0">
                        <a:spcBef>
                          <a:spcPts val="0"/>
                        </a:spcBef>
                        <a:spcAft>
                          <a:spcPts val="0"/>
                        </a:spcAft>
                        <a:buNone/>
                      </a:pPr>
                      <a:r>
                        <a:rPr lang="en">
                          <a:solidFill>
                            <a:schemeClr val="dk1"/>
                          </a:solidFill>
                        </a:rPr>
                        <a:t>The sensor shall be able to repeat tests of 100-1000 particle impacts.</a:t>
                      </a:r>
                      <a:endParaRPr>
                        <a:solidFill>
                          <a:schemeClr val="dk1"/>
                        </a:solidFill>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solidFill>
                            <a:schemeClr val="dk1"/>
                          </a:solidFill>
                        </a:rPr>
                        <a:t>1</a:t>
                      </a:r>
                      <a:endParaRPr>
                        <a:solidFill>
                          <a:schemeClr val="dk1"/>
                        </a:solidFill>
                      </a:endParaRPr>
                    </a:p>
                  </a:txBody>
                  <a:tcPr marL="91425" marR="91425" marT="91425" marB="91425"/>
                </a:tc>
                <a:tc>
                  <a:txBody>
                    <a:bodyPr/>
                    <a:lstStyle/>
                    <a:p>
                      <a:pPr marL="0" lvl="0" indent="0" algn="l" rtl="0">
                        <a:spcBef>
                          <a:spcPts val="0"/>
                        </a:spcBef>
                        <a:spcAft>
                          <a:spcPts val="0"/>
                        </a:spcAft>
                        <a:buNone/>
                      </a:pPr>
                      <a:r>
                        <a:rPr lang="en">
                          <a:solidFill>
                            <a:schemeClr val="dk1"/>
                          </a:solidFill>
                        </a:rPr>
                        <a:t>The sensor shall be able to withstand more than one particle impact at once.</a:t>
                      </a:r>
                      <a:endParaRPr>
                        <a:solidFill>
                          <a:schemeClr val="dk1"/>
                        </a:solidFill>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solidFill>
                            <a:schemeClr val="dk1"/>
                          </a:solidFill>
                        </a:rPr>
                        <a:t>1</a:t>
                      </a:r>
                      <a:endParaRPr>
                        <a:solidFill>
                          <a:schemeClr val="dk1"/>
                        </a:solidFill>
                      </a:endParaRPr>
                    </a:p>
                  </a:txBody>
                  <a:tcPr marL="91425" marR="91425" marT="91425" marB="91425"/>
                </a:tc>
                <a:tc>
                  <a:txBody>
                    <a:bodyPr/>
                    <a:lstStyle/>
                    <a:p>
                      <a:pPr marL="0" lvl="0" indent="0" algn="l" rtl="0">
                        <a:spcBef>
                          <a:spcPts val="0"/>
                        </a:spcBef>
                        <a:spcAft>
                          <a:spcPts val="0"/>
                        </a:spcAft>
                        <a:buNone/>
                      </a:pPr>
                      <a:r>
                        <a:rPr lang="en">
                          <a:solidFill>
                            <a:schemeClr val="dk1"/>
                          </a:solidFill>
                        </a:rPr>
                        <a:t>The system shall be able to measure the noise floor and be able to take this into account when measuring impacts.</a:t>
                      </a:r>
                      <a:endParaRPr>
                        <a:solidFill>
                          <a:schemeClr val="dk1"/>
                        </a:solidFill>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a:solidFill>
                            <a:schemeClr val="dk1"/>
                          </a:solidFill>
                        </a:rPr>
                        <a:t>2</a:t>
                      </a:r>
                      <a:endParaRPr>
                        <a:solidFill>
                          <a:schemeClr val="dk1"/>
                        </a:solidFill>
                      </a:endParaRPr>
                    </a:p>
                  </a:txBody>
                  <a:tcPr marL="91425" marR="91425" marT="91425" marB="91425"/>
                </a:tc>
                <a:tc>
                  <a:txBody>
                    <a:bodyPr/>
                    <a:lstStyle/>
                    <a:p>
                      <a:pPr marL="0" lvl="0" indent="0" algn="l" rtl="0">
                        <a:spcBef>
                          <a:spcPts val="0"/>
                        </a:spcBef>
                        <a:spcAft>
                          <a:spcPts val="0"/>
                        </a:spcAft>
                        <a:buNone/>
                      </a:pPr>
                      <a:r>
                        <a:rPr lang="en">
                          <a:solidFill>
                            <a:schemeClr val="dk1"/>
                          </a:solidFill>
                        </a:rPr>
                        <a:t>The sensor design shall be based in a computational model of the impacts.</a:t>
                      </a:r>
                      <a:endParaRPr>
                        <a:solidFill>
                          <a:schemeClr val="dk1"/>
                        </a:solidFill>
                      </a:endParaRPr>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88"/>
          <p:cNvSpPr txBox="1">
            <a:spLocks noGrp="1"/>
          </p:cNvSpPr>
          <p:nvPr>
            <p:ph type="title"/>
          </p:nvPr>
        </p:nvSpPr>
        <p:spPr>
          <a:xfrm>
            <a:off x="311700" y="4847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Software Output Testing Requirement V &amp; V</a:t>
            </a:r>
            <a:endParaRPr/>
          </a:p>
        </p:txBody>
      </p:sp>
      <p:sp>
        <p:nvSpPr>
          <p:cNvPr id="630" name="Google Shape;630;p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64</a:t>
            </a:fld>
            <a:endParaRPr/>
          </a:p>
        </p:txBody>
      </p:sp>
      <p:graphicFrame>
        <p:nvGraphicFramePr>
          <p:cNvPr id="631" name="Google Shape;631;p88"/>
          <p:cNvGraphicFramePr/>
          <p:nvPr/>
        </p:nvGraphicFramePr>
        <p:xfrm>
          <a:off x="804563" y="1474550"/>
          <a:ext cx="3000000" cy="3000000"/>
        </p:xfrm>
        <a:graphic>
          <a:graphicData uri="http://schemas.openxmlformats.org/drawingml/2006/table">
            <a:tbl>
              <a:tblPr>
                <a:noFill/>
                <a:tableStyleId>{F39822F3-76E1-4754-8682-BAD729E4DBC2}</a:tableStyleId>
              </a:tblPr>
              <a:tblGrid>
                <a:gridCol w="981325">
                  <a:extLst>
                    <a:ext uri="{9D8B030D-6E8A-4147-A177-3AD203B41FA5}">
                      <a16:colId xmlns:a16="http://schemas.microsoft.com/office/drawing/2014/main" val="20000"/>
                    </a:ext>
                  </a:extLst>
                </a:gridCol>
                <a:gridCol w="6553550">
                  <a:extLst>
                    <a:ext uri="{9D8B030D-6E8A-4147-A177-3AD203B41FA5}">
                      <a16:colId xmlns:a16="http://schemas.microsoft.com/office/drawing/2014/main" val="20001"/>
                    </a:ext>
                  </a:extLst>
                </a:gridCol>
              </a:tblGrid>
              <a:tr h="396200">
                <a:tc>
                  <a:txBody>
                    <a:bodyPr/>
                    <a:lstStyle/>
                    <a:p>
                      <a:pPr marL="0" lvl="0" indent="0" algn="l" rtl="0">
                        <a:spcBef>
                          <a:spcPts val="0"/>
                        </a:spcBef>
                        <a:spcAft>
                          <a:spcPts val="0"/>
                        </a:spcAft>
                        <a:buNone/>
                      </a:pPr>
                      <a:r>
                        <a:rPr lang="en" b="1">
                          <a:solidFill>
                            <a:schemeClr val="dk1"/>
                          </a:solidFill>
                        </a:rPr>
                        <a:t>Level</a:t>
                      </a:r>
                      <a:endParaRPr b="1">
                        <a:solidFill>
                          <a:schemeClr val="dk1"/>
                        </a:solidFill>
                      </a:endParaRPr>
                    </a:p>
                  </a:txBody>
                  <a:tcPr marL="91425" marR="91425" marT="91425" marB="91425"/>
                </a:tc>
                <a:tc>
                  <a:txBody>
                    <a:bodyPr/>
                    <a:lstStyle/>
                    <a:p>
                      <a:pPr marL="0" lvl="0" indent="0" algn="l" rtl="0">
                        <a:spcBef>
                          <a:spcPts val="0"/>
                        </a:spcBef>
                        <a:spcAft>
                          <a:spcPts val="0"/>
                        </a:spcAft>
                        <a:buNone/>
                      </a:pPr>
                      <a:r>
                        <a:rPr lang="en" b="1">
                          <a:solidFill>
                            <a:schemeClr val="dk1"/>
                          </a:solidFill>
                        </a:rPr>
                        <a:t>Requirement validated</a:t>
                      </a:r>
                      <a:endParaRPr b="1">
                        <a:solidFill>
                          <a:schemeClr val="dk1"/>
                        </a:solidFill>
                      </a:endParaRPr>
                    </a:p>
                  </a:txBody>
                  <a:tcPr marL="91425" marR="91425" marT="91425" marB="91425"/>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r>
                        <a:rPr lang="en">
                          <a:solidFill>
                            <a:schemeClr val="dk1"/>
                          </a:solidFill>
                        </a:rPr>
                        <a:t>1</a:t>
                      </a:r>
                      <a:endParaRPr>
                        <a:solidFill>
                          <a:schemeClr val="dk1"/>
                        </a:solidFill>
                      </a:endParaRPr>
                    </a:p>
                  </a:txBody>
                  <a:tcPr marL="91425" marR="91425" marT="91425" marB="91425"/>
                </a:tc>
                <a:tc>
                  <a:txBody>
                    <a:bodyPr/>
                    <a:lstStyle/>
                    <a:p>
                      <a:pPr marL="0" lvl="0" indent="0" algn="l" rtl="0">
                        <a:spcBef>
                          <a:spcPts val="0"/>
                        </a:spcBef>
                        <a:spcAft>
                          <a:spcPts val="0"/>
                        </a:spcAft>
                        <a:buNone/>
                      </a:pPr>
                      <a:r>
                        <a:rPr lang="en">
                          <a:solidFill>
                            <a:schemeClr val="dk1"/>
                          </a:solidFill>
                        </a:rPr>
                        <a:t>The software shall be able to remove noise before analyzing data from impacts.</a:t>
                      </a:r>
                      <a:endParaRPr>
                        <a:solidFill>
                          <a:schemeClr val="dk1"/>
                        </a:solidFill>
                      </a:endParaRPr>
                    </a:p>
                  </a:txBody>
                  <a:tcPr marL="91425" marR="91425" marT="91425" marB="91425"/>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r>
                        <a:rPr lang="en">
                          <a:solidFill>
                            <a:schemeClr val="dk1"/>
                          </a:solidFill>
                        </a:rPr>
                        <a:t>1</a:t>
                      </a:r>
                      <a:endParaRPr>
                        <a:solidFill>
                          <a:schemeClr val="dk1"/>
                        </a:solidFill>
                      </a:endParaRPr>
                    </a:p>
                  </a:txBody>
                  <a:tcPr marL="91425" marR="91425" marT="91425" marB="91425"/>
                </a:tc>
                <a:tc>
                  <a:txBody>
                    <a:bodyPr/>
                    <a:lstStyle/>
                    <a:p>
                      <a:pPr marL="0" lvl="0" indent="0" algn="l" rtl="0">
                        <a:spcBef>
                          <a:spcPts val="0"/>
                        </a:spcBef>
                        <a:spcAft>
                          <a:spcPts val="0"/>
                        </a:spcAft>
                        <a:buNone/>
                      </a:pPr>
                      <a:r>
                        <a:rPr lang="en">
                          <a:solidFill>
                            <a:schemeClr val="dk1"/>
                          </a:solidFill>
                        </a:rPr>
                        <a:t>The software shall be able to use data received to calculate the rate of impacts.</a:t>
                      </a:r>
                      <a:endParaRPr>
                        <a:solidFill>
                          <a:schemeClr val="dk1"/>
                        </a:solidFill>
                      </a:endParaRPr>
                    </a:p>
                  </a:txBody>
                  <a:tcPr marL="91425" marR="91425" marT="91425" marB="91425"/>
                </a:tc>
                <a:extLst>
                  <a:ext uri="{0D108BD9-81ED-4DB2-BD59-A6C34878D82A}">
                    <a16:rowId xmlns:a16="http://schemas.microsoft.com/office/drawing/2014/main" val="10002"/>
                  </a:ext>
                </a:extLst>
              </a:tr>
              <a:tr h="396200">
                <a:tc>
                  <a:txBody>
                    <a:bodyPr/>
                    <a:lstStyle/>
                    <a:p>
                      <a:pPr marL="0" lvl="0" indent="0" algn="l" rtl="0">
                        <a:spcBef>
                          <a:spcPts val="0"/>
                        </a:spcBef>
                        <a:spcAft>
                          <a:spcPts val="0"/>
                        </a:spcAft>
                        <a:buNone/>
                      </a:pPr>
                      <a:r>
                        <a:rPr lang="en">
                          <a:solidFill>
                            <a:schemeClr val="dk1"/>
                          </a:solidFill>
                        </a:rPr>
                        <a:t>1</a:t>
                      </a:r>
                      <a:endParaRPr>
                        <a:solidFill>
                          <a:schemeClr val="dk1"/>
                        </a:solidFill>
                      </a:endParaRPr>
                    </a:p>
                  </a:txBody>
                  <a:tcPr marL="91425" marR="91425" marT="91425" marB="91425"/>
                </a:tc>
                <a:tc>
                  <a:txBody>
                    <a:bodyPr/>
                    <a:lstStyle/>
                    <a:p>
                      <a:pPr marL="0" lvl="0" indent="0" algn="l" rtl="0">
                        <a:spcBef>
                          <a:spcPts val="0"/>
                        </a:spcBef>
                        <a:spcAft>
                          <a:spcPts val="0"/>
                        </a:spcAft>
                        <a:buNone/>
                      </a:pPr>
                      <a:r>
                        <a:rPr lang="en">
                          <a:solidFill>
                            <a:schemeClr val="dk1"/>
                          </a:solidFill>
                        </a:rPr>
                        <a:t>The data will be displayed to an outside computer using the user program.</a:t>
                      </a:r>
                      <a:endParaRPr>
                        <a:solidFill>
                          <a:schemeClr val="dk1"/>
                        </a:solidFill>
                      </a:endParaRPr>
                    </a:p>
                  </a:txBody>
                  <a:tcPr marL="91425" marR="91425" marT="91425" marB="91425"/>
                </a:tc>
                <a:extLst>
                  <a:ext uri="{0D108BD9-81ED-4DB2-BD59-A6C34878D82A}">
                    <a16:rowId xmlns:a16="http://schemas.microsoft.com/office/drawing/2014/main" val="10003"/>
                  </a:ext>
                </a:extLst>
              </a:tr>
              <a:tr h="391125">
                <a:tc>
                  <a:txBody>
                    <a:bodyPr/>
                    <a:lstStyle/>
                    <a:p>
                      <a:pPr marL="0" lvl="0" indent="0" algn="l" rtl="0">
                        <a:spcBef>
                          <a:spcPts val="0"/>
                        </a:spcBef>
                        <a:spcAft>
                          <a:spcPts val="0"/>
                        </a:spcAft>
                        <a:buNone/>
                      </a:pPr>
                      <a:r>
                        <a:rPr lang="en">
                          <a:solidFill>
                            <a:schemeClr val="dk1"/>
                          </a:solidFill>
                        </a:rPr>
                        <a:t>1</a:t>
                      </a:r>
                      <a:endParaRPr>
                        <a:solidFill>
                          <a:schemeClr val="dk1"/>
                        </a:solidFill>
                      </a:endParaRPr>
                    </a:p>
                  </a:txBody>
                  <a:tcPr marL="91425" marR="91425" marT="91425" marB="91425"/>
                </a:tc>
                <a:tc>
                  <a:txBody>
                    <a:bodyPr/>
                    <a:lstStyle/>
                    <a:p>
                      <a:pPr marL="0" lvl="0" indent="0" algn="l" rtl="0">
                        <a:spcBef>
                          <a:spcPts val="0"/>
                        </a:spcBef>
                        <a:spcAft>
                          <a:spcPts val="0"/>
                        </a:spcAft>
                        <a:buNone/>
                      </a:pPr>
                      <a:r>
                        <a:rPr lang="en">
                          <a:solidFill>
                            <a:schemeClr val="dk1"/>
                          </a:solidFill>
                        </a:rPr>
                        <a:t>The display shall show the rate of impacts over a 5 second time interval of received data.</a:t>
                      </a:r>
                      <a:endParaRPr>
                        <a:solidFill>
                          <a:schemeClr val="dk1"/>
                        </a:solidFill>
                      </a:endParaRPr>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89"/>
          <p:cNvSpPr txBox="1">
            <a:spLocks noGrp="1"/>
          </p:cNvSpPr>
          <p:nvPr>
            <p:ph type="title"/>
          </p:nvPr>
        </p:nvSpPr>
        <p:spPr>
          <a:xfrm>
            <a:off x="163025" y="276200"/>
            <a:ext cx="66093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Vacuum Chamber Survivability Testing</a:t>
            </a:r>
            <a:endParaRPr/>
          </a:p>
        </p:txBody>
      </p:sp>
      <p:sp>
        <p:nvSpPr>
          <p:cNvPr id="637" name="Google Shape;637;p89"/>
          <p:cNvSpPr txBox="1">
            <a:spLocks noGrp="1"/>
          </p:cNvSpPr>
          <p:nvPr>
            <p:ph type="body" idx="1"/>
          </p:nvPr>
        </p:nvSpPr>
        <p:spPr>
          <a:xfrm>
            <a:off x="262050" y="1529800"/>
            <a:ext cx="4603500" cy="27597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r>
              <a:rPr lang="en" b="1">
                <a:solidFill>
                  <a:schemeClr val="dk1"/>
                </a:solidFill>
              </a:rPr>
              <a:t>Objectives</a:t>
            </a:r>
            <a:endParaRPr b="1">
              <a:solidFill>
                <a:schemeClr val="dk1"/>
              </a:solidFill>
            </a:endParaRPr>
          </a:p>
          <a:p>
            <a:pPr marL="457200" lvl="0" indent="-342900" algn="l" rtl="0">
              <a:spcBef>
                <a:spcPts val="1200"/>
              </a:spcBef>
              <a:spcAft>
                <a:spcPts val="0"/>
              </a:spcAft>
              <a:buClr>
                <a:schemeClr val="dk1"/>
              </a:buClr>
              <a:buSzPts val="1800"/>
              <a:buChar char="●"/>
            </a:pPr>
            <a:r>
              <a:rPr lang="en">
                <a:solidFill>
                  <a:schemeClr val="dk1"/>
                </a:solidFill>
              </a:rPr>
              <a:t>Verify survivability and functionality in vacuum environment</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Validate software noise reduction</a:t>
            </a:r>
            <a:endParaRPr>
              <a:solidFill>
                <a:schemeClr val="dk1"/>
              </a:solidFill>
            </a:endParaRPr>
          </a:p>
        </p:txBody>
      </p:sp>
      <p:sp>
        <p:nvSpPr>
          <p:cNvPr id="638" name="Google Shape;638;p89"/>
          <p:cNvSpPr txBox="1">
            <a:spLocks noGrp="1"/>
          </p:cNvSpPr>
          <p:nvPr>
            <p:ph type="body" idx="1"/>
          </p:nvPr>
        </p:nvSpPr>
        <p:spPr>
          <a:xfrm>
            <a:off x="4865550" y="1529800"/>
            <a:ext cx="3924000" cy="22914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r>
              <a:rPr lang="en" b="1">
                <a:solidFill>
                  <a:schemeClr val="dk1"/>
                </a:solidFill>
              </a:rPr>
              <a:t>Equipment</a:t>
            </a:r>
            <a:endParaRPr b="1">
              <a:solidFill>
                <a:schemeClr val="dk1"/>
              </a:solidFill>
            </a:endParaRPr>
          </a:p>
          <a:p>
            <a:pPr marL="457200" lvl="0" indent="-330200" algn="l" rtl="0">
              <a:spcBef>
                <a:spcPts val="1200"/>
              </a:spcBef>
              <a:spcAft>
                <a:spcPts val="0"/>
              </a:spcAft>
              <a:buClr>
                <a:schemeClr val="dk1"/>
              </a:buClr>
              <a:buSzPts val="1600"/>
              <a:buChar char="●"/>
            </a:pPr>
            <a:r>
              <a:rPr lang="en" sz="1600">
                <a:solidFill>
                  <a:schemeClr val="dk1"/>
                </a:solidFill>
              </a:rPr>
              <a:t>AVS vacuum chamber</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Keyence sensor and controller unit</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MUSIC housing</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Python script</a:t>
            </a:r>
            <a:endParaRPr sz="1600">
              <a:solidFill>
                <a:schemeClr val="dk1"/>
              </a:solidFill>
            </a:endParaRPr>
          </a:p>
        </p:txBody>
      </p:sp>
      <p:sp>
        <p:nvSpPr>
          <p:cNvPr id="639" name="Google Shape;639;p89"/>
          <p:cNvSpPr txBox="1">
            <a:spLocks noGrp="1"/>
          </p:cNvSpPr>
          <p:nvPr>
            <p:ph type="body" idx="1"/>
          </p:nvPr>
        </p:nvSpPr>
        <p:spPr>
          <a:xfrm>
            <a:off x="163025" y="848900"/>
            <a:ext cx="4305300" cy="4419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200"/>
              </a:spcAft>
              <a:buSzPts val="770"/>
              <a:buNone/>
            </a:pPr>
            <a:r>
              <a:rPr lang="en" sz="1640">
                <a:solidFill>
                  <a:schemeClr val="dk1"/>
                </a:solidFill>
              </a:rPr>
              <a:t>CU Autonomous Vehicle Systems (AVS) Lab</a:t>
            </a:r>
            <a:endParaRPr sz="1640">
              <a:solidFill>
                <a:schemeClr val="dk1"/>
              </a:solidFill>
            </a:endParaRPr>
          </a:p>
        </p:txBody>
      </p:sp>
      <p:sp>
        <p:nvSpPr>
          <p:cNvPr id="640" name="Google Shape;640;p89"/>
          <p:cNvSpPr txBox="1">
            <a:spLocks noGrp="1"/>
          </p:cNvSpPr>
          <p:nvPr>
            <p:ph type="body" idx="1"/>
          </p:nvPr>
        </p:nvSpPr>
        <p:spPr>
          <a:xfrm>
            <a:off x="163025" y="3662425"/>
            <a:ext cx="8626500" cy="11235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r>
              <a:rPr lang="en" b="1">
                <a:solidFill>
                  <a:schemeClr val="dk1"/>
                </a:solidFill>
              </a:rPr>
              <a:t>Acceptance Criteria</a:t>
            </a:r>
            <a:endParaRPr b="1">
              <a:solidFill>
                <a:schemeClr val="dk1"/>
              </a:solidFill>
            </a:endParaRPr>
          </a:p>
          <a:p>
            <a:pPr marL="457200" lvl="0" indent="-330200" algn="l" rtl="0">
              <a:lnSpc>
                <a:spcPct val="150000"/>
              </a:lnSpc>
              <a:spcBef>
                <a:spcPts val="1200"/>
              </a:spcBef>
              <a:spcAft>
                <a:spcPts val="0"/>
              </a:spcAft>
              <a:buClr>
                <a:schemeClr val="dk1"/>
              </a:buClr>
              <a:buSzPts val="1600"/>
              <a:buChar char="●"/>
            </a:pPr>
            <a:r>
              <a:rPr lang="en" sz="1600">
                <a:solidFill>
                  <a:schemeClr val="dk1"/>
                </a:solidFill>
              </a:rPr>
              <a:t>Vacuum chamber hardware remains intact and provides noise data output</a:t>
            </a:r>
            <a:endParaRPr sz="1600">
              <a:solidFill>
                <a:schemeClr val="dk1"/>
              </a:solidFill>
            </a:endParaRPr>
          </a:p>
        </p:txBody>
      </p:sp>
      <p:pic>
        <p:nvPicPr>
          <p:cNvPr id="641" name="Google Shape;641;p89"/>
          <p:cNvPicPr preferRelativeResize="0"/>
          <p:nvPr/>
        </p:nvPicPr>
        <p:blipFill>
          <a:blip r:embed="rId3">
            <a:alphaModFix/>
          </a:blip>
          <a:stretch>
            <a:fillRect/>
          </a:stretch>
        </p:blipFill>
        <p:spPr>
          <a:xfrm>
            <a:off x="6290275" y="159275"/>
            <a:ext cx="2499250" cy="1568476"/>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90"/>
          <p:cNvSpPr txBox="1">
            <a:spLocks noGrp="1"/>
          </p:cNvSpPr>
          <p:nvPr>
            <p:ph type="title"/>
          </p:nvPr>
        </p:nvSpPr>
        <p:spPr>
          <a:xfrm>
            <a:off x="163025" y="276200"/>
            <a:ext cx="66093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Final Product Testing</a:t>
            </a:r>
            <a:endParaRPr/>
          </a:p>
        </p:txBody>
      </p:sp>
      <p:sp>
        <p:nvSpPr>
          <p:cNvPr id="647" name="Google Shape;647;p90"/>
          <p:cNvSpPr txBox="1">
            <a:spLocks noGrp="1"/>
          </p:cNvSpPr>
          <p:nvPr>
            <p:ph type="body" idx="1"/>
          </p:nvPr>
        </p:nvSpPr>
        <p:spPr>
          <a:xfrm>
            <a:off x="262050" y="1341150"/>
            <a:ext cx="4603500" cy="27597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r>
              <a:rPr lang="en" b="1">
                <a:solidFill>
                  <a:schemeClr val="dk1"/>
                </a:solidFill>
              </a:rPr>
              <a:t>Objectives</a:t>
            </a:r>
            <a:endParaRPr b="1">
              <a:solidFill>
                <a:schemeClr val="dk1"/>
              </a:solidFill>
            </a:endParaRPr>
          </a:p>
          <a:p>
            <a:pPr marL="457200" lvl="0" indent="-342900" algn="l" rtl="0">
              <a:spcBef>
                <a:spcPts val="1200"/>
              </a:spcBef>
              <a:spcAft>
                <a:spcPts val="0"/>
              </a:spcAft>
              <a:buClr>
                <a:schemeClr val="dk1"/>
              </a:buClr>
              <a:buSzPts val="1800"/>
              <a:buChar char="●"/>
            </a:pPr>
            <a:r>
              <a:rPr lang="en">
                <a:solidFill>
                  <a:schemeClr val="dk1"/>
                </a:solidFill>
              </a:rPr>
              <a:t>Test full mission functionality with:</a:t>
            </a:r>
            <a:endParaRPr>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Vacuum chamber</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Particle accelerator </a:t>
            </a:r>
            <a:endParaRPr sz="1800">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Provide testing procedures</a:t>
            </a:r>
            <a:endParaRPr>
              <a:solidFill>
                <a:schemeClr val="dk1"/>
              </a:solidFill>
            </a:endParaRPr>
          </a:p>
        </p:txBody>
      </p:sp>
      <p:sp>
        <p:nvSpPr>
          <p:cNvPr id="648" name="Google Shape;648;p90"/>
          <p:cNvSpPr txBox="1">
            <a:spLocks noGrp="1"/>
          </p:cNvSpPr>
          <p:nvPr>
            <p:ph type="body" idx="1"/>
          </p:nvPr>
        </p:nvSpPr>
        <p:spPr>
          <a:xfrm>
            <a:off x="4865550" y="1290800"/>
            <a:ext cx="3924000" cy="27597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r>
              <a:rPr lang="en" b="1">
                <a:solidFill>
                  <a:schemeClr val="dk1"/>
                </a:solidFill>
              </a:rPr>
              <a:t>Equipment</a:t>
            </a:r>
            <a:endParaRPr b="1">
              <a:solidFill>
                <a:schemeClr val="dk1"/>
              </a:solidFill>
            </a:endParaRPr>
          </a:p>
          <a:p>
            <a:pPr marL="457200" lvl="0" indent="-330200" algn="l" rtl="0">
              <a:spcBef>
                <a:spcPts val="1200"/>
              </a:spcBef>
              <a:spcAft>
                <a:spcPts val="0"/>
              </a:spcAft>
              <a:buClr>
                <a:schemeClr val="dk1"/>
              </a:buClr>
              <a:buSzPts val="1600"/>
              <a:buChar char="●"/>
            </a:pPr>
            <a:r>
              <a:rPr lang="en" sz="1600">
                <a:solidFill>
                  <a:schemeClr val="dk1"/>
                </a:solidFill>
              </a:rPr>
              <a:t>Radnet vacuum chamber</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Particle accelerator</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Keyence sensor and controller unit</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MUSIC housing</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Python script</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Test procedure documents</a:t>
            </a:r>
            <a:endParaRPr sz="1600">
              <a:solidFill>
                <a:schemeClr val="dk1"/>
              </a:solidFill>
            </a:endParaRPr>
          </a:p>
        </p:txBody>
      </p:sp>
      <p:sp>
        <p:nvSpPr>
          <p:cNvPr id="649" name="Google Shape;649;p90"/>
          <p:cNvSpPr txBox="1">
            <a:spLocks noGrp="1"/>
          </p:cNvSpPr>
          <p:nvPr>
            <p:ph type="body" idx="1"/>
          </p:nvPr>
        </p:nvSpPr>
        <p:spPr>
          <a:xfrm>
            <a:off x="163025" y="848900"/>
            <a:ext cx="4186200" cy="441900"/>
          </a:xfrm>
          <a:prstGeom prst="rect">
            <a:avLst/>
          </a:prstGeom>
        </p:spPr>
        <p:txBody>
          <a:bodyPr spcFirstLastPara="1" wrap="square" lIns="91425" tIns="91425" rIns="91425" bIns="91425" anchor="t" anchorCtr="0">
            <a:normAutofit fontScale="70000"/>
          </a:bodyPr>
          <a:lstStyle/>
          <a:p>
            <a:pPr marL="0" lvl="0" indent="0" algn="l" rtl="0">
              <a:lnSpc>
                <a:spcPct val="150000"/>
              </a:lnSpc>
              <a:spcBef>
                <a:spcPts val="0"/>
              </a:spcBef>
              <a:spcAft>
                <a:spcPts val="1200"/>
              </a:spcAft>
              <a:buNone/>
            </a:pPr>
            <a:r>
              <a:rPr lang="en" sz="2342">
                <a:solidFill>
                  <a:schemeClr val="dk1"/>
                </a:solidFill>
              </a:rPr>
              <a:t>RadNet Medical Imaging</a:t>
            </a:r>
            <a:endParaRPr sz="2342">
              <a:solidFill>
                <a:schemeClr val="dk1"/>
              </a:solidFill>
            </a:endParaRPr>
          </a:p>
        </p:txBody>
      </p:sp>
      <p:sp>
        <p:nvSpPr>
          <p:cNvPr id="650" name="Google Shape;650;p90"/>
          <p:cNvSpPr txBox="1">
            <a:spLocks noGrp="1"/>
          </p:cNvSpPr>
          <p:nvPr>
            <p:ph type="body" idx="1"/>
          </p:nvPr>
        </p:nvSpPr>
        <p:spPr>
          <a:xfrm>
            <a:off x="258750" y="3642550"/>
            <a:ext cx="8626500" cy="11235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r>
              <a:rPr lang="en" b="1">
                <a:solidFill>
                  <a:schemeClr val="dk1"/>
                </a:solidFill>
              </a:rPr>
              <a:t>Acceptance Criteria</a:t>
            </a:r>
            <a:endParaRPr b="1">
              <a:solidFill>
                <a:schemeClr val="dk1"/>
              </a:solidFill>
            </a:endParaRPr>
          </a:p>
          <a:p>
            <a:pPr marL="457200" lvl="0" indent="-330200" algn="l" rtl="0">
              <a:lnSpc>
                <a:spcPct val="150000"/>
              </a:lnSpc>
              <a:spcBef>
                <a:spcPts val="1200"/>
              </a:spcBef>
              <a:spcAft>
                <a:spcPts val="0"/>
              </a:spcAft>
              <a:buClr>
                <a:schemeClr val="dk1"/>
              </a:buClr>
              <a:buSzPts val="1600"/>
              <a:buChar char="●"/>
            </a:pPr>
            <a:r>
              <a:rPr lang="en" sz="1600">
                <a:solidFill>
                  <a:schemeClr val="dk1"/>
                </a:solidFill>
              </a:rPr>
              <a:t>100% of level 1 requirements and 88% of level 2 requirements are achieved</a:t>
            </a:r>
            <a:endParaRPr sz="1600">
              <a:solidFill>
                <a:schemeClr val="dk1"/>
              </a:solidFill>
            </a:endParaRPr>
          </a:p>
        </p:txBody>
      </p:sp>
      <p:pic>
        <p:nvPicPr>
          <p:cNvPr id="651" name="Google Shape;651;p90"/>
          <p:cNvPicPr preferRelativeResize="0"/>
          <p:nvPr/>
        </p:nvPicPr>
        <p:blipFill>
          <a:blip r:embed="rId3">
            <a:alphaModFix/>
          </a:blip>
          <a:stretch>
            <a:fillRect/>
          </a:stretch>
        </p:blipFill>
        <p:spPr>
          <a:xfrm>
            <a:off x="6228125" y="133250"/>
            <a:ext cx="2421225" cy="12079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9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Equipment for Different Testings</a:t>
            </a:r>
            <a:endParaRPr/>
          </a:p>
        </p:txBody>
      </p:sp>
      <p:sp>
        <p:nvSpPr>
          <p:cNvPr id="657" name="Google Shape;657;p91"/>
          <p:cNvSpPr txBox="1">
            <a:spLocks noGrp="1"/>
          </p:cNvSpPr>
          <p:nvPr>
            <p:ph type="body" idx="1"/>
          </p:nvPr>
        </p:nvSpPr>
        <p:spPr>
          <a:xfrm>
            <a:off x="648000" y="1485100"/>
            <a:ext cx="3924000" cy="2759700"/>
          </a:xfrm>
          <a:prstGeom prst="rect">
            <a:avLst/>
          </a:prstGeom>
        </p:spPr>
        <p:txBody>
          <a:bodyPr spcFirstLastPara="1" wrap="square" lIns="91425" tIns="91425" rIns="91425" bIns="91425" anchor="t" anchorCtr="0">
            <a:normAutofit fontScale="70000" lnSpcReduction="20000"/>
          </a:bodyPr>
          <a:lstStyle/>
          <a:p>
            <a:pPr marL="0" lvl="0" indent="0" algn="l" rtl="0">
              <a:lnSpc>
                <a:spcPct val="150000"/>
              </a:lnSpc>
              <a:spcBef>
                <a:spcPts val="0"/>
              </a:spcBef>
              <a:spcAft>
                <a:spcPts val="0"/>
              </a:spcAft>
              <a:buNone/>
            </a:pPr>
            <a:r>
              <a:rPr lang="en" sz="2550" b="1">
                <a:solidFill>
                  <a:schemeClr val="dk1"/>
                </a:solidFill>
              </a:rPr>
              <a:t>Equipment for Keyence Testing</a:t>
            </a:r>
            <a:endParaRPr sz="2550" b="1">
              <a:solidFill>
                <a:schemeClr val="dk1"/>
              </a:solidFill>
            </a:endParaRPr>
          </a:p>
          <a:p>
            <a:pPr marL="457200" lvl="0" indent="-328612" algn="l" rtl="0">
              <a:spcBef>
                <a:spcPts val="1200"/>
              </a:spcBef>
              <a:spcAft>
                <a:spcPts val="0"/>
              </a:spcAft>
              <a:buClr>
                <a:schemeClr val="dk1"/>
              </a:buClr>
              <a:buSzPct val="100000"/>
              <a:buChar char="●"/>
            </a:pPr>
            <a:r>
              <a:rPr lang="en" sz="2250">
                <a:solidFill>
                  <a:schemeClr val="dk1"/>
                </a:solidFill>
              </a:rPr>
              <a:t>Keyence sensor (provided)</a:t>
            </a:r>
            <a:endParaRPr sz="2250">
              <a:solidFill>
                <a:schemeClr val="dk1"/>
              </a:solidFill>
            </a:endParaRPr>
          </a:p>
          <a:p>
            <a:pPr marL="457200" lvl="0" indent="-328612" algn="l" rtl="0">
              <a:spcBef>
                <a:spcPts val="0"/>
              </a:spcBef>
              <a:spcAft>
                <a:spcPts val="0"/>
              </a:spcAft>
              <a:buClr>
                <a:schemeClr val="dk1"/>
              </a:buClr>
              <a:buSzPct val="100000"/>
              <a:buChar char="●"/>
            </a:pPr>
            <a:r>
              <a:rPr lang="en" sz="2250">
                <a:solidFill>
                  <a:schemeClr val="dk1"/>
                </a:solidFill>
              </a:rPr>
              <a:t>MUSIC housing prototype</a:t>
            </a:r>
            <a:endParaRPr sz="2250">
              <a:solidFill>
                <a:schemeClr val="dk1"/>
              </a:solidFill>
            </a:endParaRPr>
          </a:p>
          <a:p>
            <a:pPr marL="457200" lvl="0" indent="-328612" algn="l" rtl="0">
              <a:spcBef>
                <a:spcPts val="0"/>
              </a:spcBef>
              <a:spcAft>
                <a:spcPts val="0"/>
              </a:spcAft>
              <a:buClr>
                <a:schemeClr val="dk1"/>
              </a:buClr>
              <a:buSzPct val="100000"/>
              <a:buChar char="●"/>
            </a:pPr>
            <a:r>
              <a:rPr lang="en" sz="2250">
                <a:solidFill>
                  <a:schemeClr val="dk1"/>
                </a:solidFill>
              </a:rPr>
              <a:t>Test films</a:t>
            </a:r>
            <a:endParaRPr sz="2250">
              <a:solidFill>
                <a:schemeClr val="dk1"/>
              </a:solidFill>
            </a:endParaRPr>
          </a:p>
          <a:p>
            <a:pPr marL="914400" lvl="1" indent="-328612" algn="l" rtl="0">
              <a:spcBef>
                <a:spcPts val="0"/>
              </a:spcBef>
              <a:spcAft>
                <a:spcPts val="0"/>
              </a:spcAft>
              <a:buClr>
                <a:schemeClr val="dk1"/>
              </a:buClr>
              <a:buSzPct val="100000"/>
              <a:buChar char="○"/>
            </a:pPr>
            <a:r>
              <a:rPr lang="en" sz="2250">
                <a:solidFill>
                  <a:schemeClr val="dk1"/>
                </a:solidFill>
              </a:rPr>
              <a:t>Aluminum foil</a:t>
            </a:r>
            <a:endParaRPr sz="2250">
              <a:solidFill>
                <a:schemeClr val="dk1"/>
              </a:solidFill>
            </a:endParaRPr>
          </a:p>
          <a:p>
            <a:pPr marL="914400" lvl="1" indent="-328612" algn="l" rtl="0">
              <a:spcBef>
                <a:spcPts val="0"/>
              </a:spcBef>
              <a:spcAft>
                <a:spcPts val="0"/>
              </a:spcAft>
              <a:buClr>
                <a:schemeClr val="dk1"/>
              </a:buClr>
              <a:buSzPct val="100000"/>
              <a:buChar char="○"/>
            </a:pPr>
            <a:r>
              <a:rPr lang="en" sz="2250">
                <a:solidFill>
                  <a:schemeClr val="dk1"/>
                </a:solidFill>
              </a:rPr>
              <a:t>Saran wrap</a:t>
            </a:r>
            <a:endParaRPr sz="2250">
              <a:solidFill>
                <a:schemeClr val="dk1"/>
              </a:solidFill>
            </a:endParaRPr>
          </a:p>
          <a:p>
            <a:pPr marL="457200" lvl="0" indent="-328612" algn="l" rtl="0">
              <a:spcBef>
                <a:spcPts val="0"/>
              </a:spcBef>
              <a:spcAft>
                <a:spcPts val="0"/>
              </a:spcAft>
              <a:buClr>
                <a:schemeClr val="dk1"/>
              </a:buClr>
              <a:buSzPct val="100000"/>
              <a:buChar char="●"/>
            </a:pPr>
            <a:r>
              <a:rPr lang="en" sz="2250">
                <a:solidFill>
                  <a:schemeClr val="dk1"/>
                </a:solidFill>
              </a:rPr>
              <a:t>Test particles</a:t>
            </a:r>
            <a:endParaRPr sz="2250">
              <a:solidFill>
                <a:schemeClr val="dk1"/>
              </a:solidFill>
            </a:endParaRPr>
          </a:p>
          <a:p>
            <a:pPr marL="914400" lvl="1" indent="-328612" algn="l" rtl="0">
              <a:spcBef>
                <a:spcPts val="0"/>
              </a:spcBef>
              <a:spcAft>
                <a:spcPts val="0"/>
              </a:spcAft>
              <a:buClr>
                <a:schemeClr val="dk1"/>
              </a:buClr>
              <a:buSzPct val="100000"/>
              <a:buChar char="○"/>
            </a:pPr>
            <a:r>
              <a:rPr lang="en" sz="2250">
                <a:solidFill>
                  <a:schemeClr val="dk1"/>
                </a:solidFill>
              </a:rPr>
              <a:t>BB pellets</a:t>
            </a:r>
            <a:endParaRPr sz="2250">
              <a:solidFill>
                <a:schemeClr val="dk1"/>
              </a:solidFill>
            </a:endParaRPr>
          </a:p>
          <a:p>
            <a:pPr marL="914400" lvl="1" indent="-328612" algn="l" rtl="0">
              <a:spcBef>
                <a:spcPts val="0"/>
              </a:spcBef>
              <a:spcAft>
                <a:spcPts val="0"/>
              </a:spcAft>
              <a:buClr>
                <a:schemeClr val="dk1"/>
              </a:buClr>
              <a:buSzPct val="100000"/>
              <a:buChar char="○"/>
            </a:pPr>
            <a:r>
              <a:rPr lang="en" sz="2250">
                <a:solidFill>
                  <a:schemeClr val="dk1"/>
                </a:solidFill>
              </a:rPr>
              <a:t>Salt</a:t>
            </a:r>
            <a:endParaRPr sz="2250">
              <a:solidFill>
                <a:schemeClr val="dk1"/>
              </a:solidFill>
            </a:endParaRPr>
          </a:p>
          <a:p>
            <a:pPr marL="914400" lvl="1" indent="-328612" algn="l" rtl="0">
              <a:spcBef>
                <a:spcPts val="0"/>
              </a:spcBef>
              <a:spcAft>
                <a:spcPts val="0"/>
              </a:spcAft>
              <a:buClr>
                <a:schemeClr val="dk1"/>
              </a:buClr>
              <a:buSzPct val="100000"/>
              <a:buChar char="○"/>
            </a:pPr>
            <a:r>
              <a:rPr lang="en" sz="2250">
                <a:solidFill>
                  <a:schemeClr val="dk1"/>
                </a:solidFill>
              </a:rPr>
              <a:t>Sand</a:t>
            </a:r>
            <a:endParaRPr sz="2250">
              <a:solidFill>
                <a:schemeClr val="dk1"/>
              </a:solidFill>
            </a:endParaRPr>
          </a:p>
        </p:txBody>
      </p:sp>
      <p:sp>
        <p:nvSpPr>
          <p:cNvPr id="658" name="Google Shape;658;p91"/>
          <p:cNvSpPr txBox="1">
            <a:spLocks noGrp="1"/>
          </p:cNvSpPr>
          <p:nvPr>
            <p:ph type="body" idx="1"/>
          </p:nvPr>
        </p:nvSpPr>
        <p:spPr>
          <a:xfrm>
            <a:off x="4793875" y="1485100"/>
            <a:ext cx="3924000" cy="27597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r>
              <a:rPr lang="en" b="1">
                <a:solidFill>
                  <a:schemeClr val="dk1"/>
                </a:solidFill>
              </a:rPr>
              <a:t>Equipment for Tabletop Testing</a:t>
            </a:r>
            <a:endParaRPr b="1">
              <a:solidFill>
                <a:schemeClr val="dk1"/>
              </a:solidFill>
            </a:endParaRPr>
          </a:p>
          <a:p>
            <a:pPr marL="457200" lvl="0" indent="-330200" algn="l" rtl="0">
              <a:spcBef>
                <a:spcPts val="1200"/>
              </a:spcBef>
              <a:spcAft>
                <a:spcPts val="0"/>
              </a:spcAft>
              <a:buClr>
                <a:schemeClr val="dk1"/>
              </a:buClr>
              <a:buSzPts val="1600"/>
              <a:buChar char="●"/>
            </a:pPr>
            <a:r>
              <a:rPr lang="en" sz="1600">
                <a:solidFill>
                  <a:schemeClr val="dk1"/>
                </a:solidFill>
              </a:rPr>
              <a:t>Keyence sensor</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MUSIC housing</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Test film</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Test particles</a:t>
            </a:r>
            <a:endParaRPr sz="1600">
              <a:solidFill>
                <a:schemeClr val="dk1"/>
              </a:solidFill>
            </a:endParaRPr>
          </a:p>
          <a:p>
            <a:pPr marL="914400" lvl="1" indent="-330200" algn="l" rtl="0">
              <a:spcBef>
                <a:spcPts val="0"/>
              </a:spcBef>
              <a:spcAft>
                <a:spcPts val="0"/>
              </a:spcAft>
              <a:buClr>
                <a:schemeClr val="dk1"/>
              </a:buClr>
              <a:buSzPts val="1600"/>
              <a:buChar char="○"/>
            </a:pPr>
            <a:r>
              <a:rPr lang="en" sz="1600">
                <a:solidFill>
                  <a:schemeClr val="dk1"/>
                </a:solidFill>
              </a:rPr>
              <a:t>BB pellets</a:t>
            </a:r>
            <a:endParaRPr sz="1600">
              <a:solidFill>
                <a:schemeClr val="dk1"/>
              </a:solidFill>
            </a:endParaRPr>
          </a:p>
          <a:p>
            <a:pPr marL="914400" lvl="1" indent="-330200" algn="l" rtl="0">
              <a:spcBef>
                <a:spcPts val="0"/>
              </a:spcBef>
              <a:spcAft>
                <a:spcPts val="0"/>
              </a:spcAft>
              <a:buClr>
                <a:schemeClr val="dk1"/>
              </a:buClr>
              <a:buSzPts val="1600"/>
              <a:buChar char="○"/>
            </a:pPr>
            <a:r>
              <a:rPr lang="en" sz="1600">
                <a:solidFill>
                  <a:schemeClr val="dk1"/>
                </a:solidFill>
              </a:rPr>
              <a:t>Salt</a:t>
            </a:r>
            <a:endParaRPr sz="1600">
              <a:solidFill>
                <a:schemeClr val="dk1"/>
              </a:solidFill>
            </a:endParaRPr>
          </a:p>
          <a:p>
            <a:pPr marL="914400" lvl="1" indent="-330200" algn="l" rtl="0">
              <a:spcBef>
                <a:spcPts val="0"/>
              </a:spcBef>
              <a:spcAft>
                <a:spcPts val="0"/>
              </a:spcAft>
              <a:buClr>
                <a:schemeClr val="dk1"/>
              </a:buClr>
              <a:buSzPts val="1600"/>
              <a:buChar char="○"/>
            </a:pPr>
            <a:r>
              <a:rPr lang="en" sz="1600">
                <a:solidFill>
                  <a:schemeClr val="dk1"/>
                </a:solidFill>
              </a:rPr>
              <a:t>Sand</a:t>
            </a:r>
            <a:endParaRPr sz="1600">
              <a:solidFill>
                <a:schemeClr val="dk1"/>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9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Vacuum Chamber Survivability Testing Requirement V &amp; V</a:t>
            </a:r>
            <a:endParaRPr/>
          </a:p>
        </p:txBody>
      </p:sp>
      <p:sp>
        <p:nvSpPr>
          <p:cNvPr id="664" name="Google Shape;664;p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68</a:t>
            </a:fld>
            <a:endParaRPr/>
          </a:p>
        </p:txBody>
      </p:sp>
      <p:graphicFrame>
        <p:nvGraphicFramePr>
          <p:cNvPr id="665" name="Google Shape;665;p92"/>
          <p:cNvGraphicFramePr/>
          <p:nvPr/>
        </p:nvGraphicFramePr>
        <p:xfrm>
          <a:off x="804550" y="1565975"/>
          <a:ext cx="3000000" cy="3000000"/>
        </p:xfrm>
        <a:graphic>
          <a:graphicData uri="http://schemas.openxmlformats.org/drawingml/2006/table">
            <a:tbl>
              <a:tblPr>
                <a:noFill/>
                <a:tableStyleId>{F39822F3-76E1-4754-8682-BAD729E4DBC2}</a:tableStyleId>
              </a:tblPr>
              <a:tblGrid>
                <a:gridCol w="981325">
                  <a:extLst>
                    <a:ext uri="{9D8B030D-6E8A-4147-A177-3AD203B41FA5}">
                      <a16:colId xmlns:a16="http://schemas.microsoft.com/office/drawing/2014/main" val="20000"/>
                    </a:ext>
                  </a:extLst>
                </a:gridCol>
                <a:gridCol w="6553550">
                  <a:extLst>
                    <a:ext uri="{9D8B030D-6E8A-4147-A177-3AD203B41FA5}">
                      <a16:colId xmlns:a16="http://schemas.microsoft.com/office/drawing/2014/main" val="20001"/>
                    </a:ext>
                  </a:extLst>
                </a:gridCol>
              </a:tblGrid>
              <a:tr h="396200">
                <a:tc>
                  <a:txBody>
                    <a:bodyPr/>
                    <a:lstStyle/>
                    <a:p>
                      <a:pPr marL="0" lvl="0" indent="0" algn="l" rtl="0">
                        <a:spcBef>
                          <a:spcPts val="0"/>
                        </a:spcBef>
                        <a:spcAft>
                          <a:spcPts val="0"/>
                        </a:spcAft>
                        <a:buNone/>
                      </a:pPr>
                      <a:r>
                        <a:rPr lang="en" b="1">
                          <a:solidFill>
                            <a:schemeClr val="dk1"/>
                          </a:solidFill>
                        </a:rPr>
                        <a:t>Level</a:t>
                      </a:r>
                      <a:endParaRPr b="1">
                        <a:solidFill>
                          <a:schemeClr val="dk1"/>
                        </a:solidFill>
                      </a:endParaRPr>
                    </a:p>
                  </a:txBody>
                  <a:tcPr marL="91425" marR="91425" marT="91425" marB="91425"/>
                </a:tc>
                <a:tc>
                  <a:txBody>
                    <a:bodyPr/>
                    <a:lstStyle/>
                    <a:p>
                      <a:pPr marL="0" lvl="0" indent="0" algn="l" rtl="0">
                        <a:spcBef>
                          <a:spcPts val="0"/>
                        </a:spcBef>
                        <a:spcAft>
                          <a:spcPts val="0"/>
                        </a:spcAft>
                        <a:buNone/>
                      </a:pPr>
                      <a:r>
                        <a:rPr lang="en" b="1">
                          <a:solidFill>
                            <a:schemeClr val="dk1"/>
                          </a:solidFill>
                        </a:rPr>
                        <a:t>Requirement validated</a:t>
                      </a:r>
                      <a:endParaRPr b="1">
                        <a:solidFill>
                          <a:schemeClr val="dk1"/>
                        </a:solidFill>
                      </a:endParaRPr>
                    </a:p>
                  </a:txBody>
                  <a:tcPr marL="91425" marR="91425" marT="91425" marB="91425"/>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r>
                        <a:rPr lang="en">
                          <a:solidFill>
                            <a:schemeClr val="dk1"/>
                          </a:solidFill>
                        </a:rPr>
                        <a:t>2</a:t>
                      </a:r>
                      <a:endParaRPr>
                        <a:solidFill>
                          <a:schemeClr val="dk1"/>
                        </a:solidFill>
                      </a:endParaRPr>
                    </a:p>
                  </a:txBody>
                  <a:tcPr marL="91425" marR="91425" marT="91425" marB="91425"/>
                </a:tc>
                <a:tc>
                  <a:txBody>
                    <a:bodyPr/>
                    <a:lstStyle/>
                    <a:p>
                      <a:pPr marL="0" lvl="0" indent="0" algn="l" rtl="0">
                        <a:spcBef>
                          <a:spcPts val="0"/>
                        </a:spcBef>
                        <a:spcAft>
                          <a:spcPts val="0"/>
                        </a:spcAft>
                        <a:buNone/>
                      </a:pPr>
                      <a:r>
                        <a:rPr lang="en">
                          <a:solidFill>
                            <a:schemeClr val="dk1"/>
                          </a:solidFill>
                        </a:rPr>
                        <a:t>The sensor shall be able to operate in a near zero pressure environment (from about 25 - 1*10-9 Torr).</a:t>
                      </a:r>
                      <a:endParaRPr>
                        <a:solidFill>
                          <a:schemeClr val="dk1"/>
                        </a:solidFill>
                      </a:endParaRPr>
                    </a:p>
                  </a:txBody>
                  <a:tcPr marL="91425" marR="91425" marT="91425" marB="91425"/>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r>
                        <a:rPr lang="en">
                          <a:solidFill>
                            <a:schemeClr val="dk1"/>
                          </a:solidFill>
                        </a:rPr>
                        <a:t>2</a:t>
                      </a:r>
                      <a:endParaRPr>
                        <a:solidFill>
                          <a:schemeClr val="dk1"/>
                        </a:solidFill>
                      </a:endParaRPr>
                    </a:p>
                  </a:txBody>
                  <a:tcPr marL="91425" marR="91425" marT="91425" marB="91425"/>
                </a:tc>
                <a:tc>
                  <a:txBody>
                    <a:bodyPr/>
                    <a:lstStyle/>
                    <a:p>
                      <a:pPr marL="0" lvl="0" indent="0" algn="l" rtl="0">
                        <a:spcBef>
                          <a:spcPts val="0"/>
                        </a:spcBef>
                        <a:spcAft>
                          <a:spcPts val="0"/>
                        </a:spcAft>
                        <a:buNone/>
                      </a:pPr>
                      <a:r>
                        <a:rPr lang="en">
                          <a:solidFill>
                            <a:schemeClr val="dk1"/>
                          </a:solidFill>
                        </a:rPr>
                        <a:t>The hardware shall connect to standard 9 and 15 pin data transfer cables.</a:t>
                      </a:r>
                      <a:endParaRPr>
                        <a:solidFill>
                          <a:schemeClr val="dk1"/>
                        </a:solidFill>
                      </a:endParaRPr>
                    </a:p>
                  </a:txBody>
                  <a:tcPr marL="91425" marR="91425" marT="91425" marB="91425"/>
                </a:tc>
                <a:extLst>
                  <a:ext uri="{0D108BD9-81ED-4DB2-BD59-A6C34878D82A}">
                    <a16:rowId xmlns:a16="http://schemas.microsoft.com/office/drawing/2014/main" val="10002"/>
                  </a:ext>
                </a:extLst>
              </a:tr>
              <a:tr h="396200">
                <a:tc>
                  <a:txBody>
                    <a:bodyPr/>
                    <a:lstStyle/>
                    <a:p>
                      <a:pPr marL="0" lvl="0" indent="0" algn="l" rtl="0">
                        <a:spcBef>
                          <a:spcPts val="0"/>
                        </a:spcBef>
                        <a:spcAft>
                          <a:spcPts val="0"/>
                        </a:spcAft>
                        <a:buNone/>
                      </a:pPr>
                      <a:r>
                        <a:rPr lang="en">
                          <a:solidFill>
                            <a:schemeClr val="dk1"/>
                          </a:solidFill>
                        </a:rPr>
                        <a:t>1</a:t>
                      </a:r>
                      <a:endParaRPr>
                        <a:solidFill>
                          <a:schemeClr val="dk1"/>
                        </a:solidFill>
                      </a:endParaRPr>
                    </a:p>
                  </a:txBody>
                  <a:tcPr marL="91425" marR="91425" marT="91425" marB="91425"/>
                </a:tc>
                <a:tc>
                  <a:txBody>
                    <a:bodyPr/>
                    <a:lstStyle/>
                    <a:p>
                      <a:pPr marL="0" lvl="0" indent="0" algn="l" rtl="0">
                        <a:spcBef>
                          <a:spcPts val="0"/>
                        </a:spcBef>
                        <a:spcAft>
                          <a:spcPts val="0"/>
                        </a:spcAft>
                        <a:buNone/>
                      </a:pPr>
                      <a:r>
                        <a:rPr lang="en">
                          <a:solidFill>
                            <a:schemeClr val="dk1"/>
                          </a:solidFill>
                        </a:rPr>
                        <a:t>The software shall be able to remove noise before analyzing data from impacts.</a:t>
                      </a:r>
                      <a:endParaRPr>
                        <a:solidFill>
                          <a:schemeClr val="dk1"/>
                        </a:solidFill>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93"/>
          <p:cNvSpPr txBox="1">
            <a:spLocks noGrp="1"/>
          </p:cNvSpPr>
          <p:nvPr>
            <p:ph type="title"/>
          </p:nvPr>
        </p:nvSpPr>
        <p:spPr>
          <a:xfrm>
            <a:off x="311700" y="2367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Customer Supplied Vacuum Chamber Testing Information</a:t>
            </a:r>
            <a:endParaRPr/>
          </a:p>
        </p:txBody>
      </p:sp>
      <p:sp>
        <p:nvSpPr>
          <p:cNvPr id="671" name="Google Shape;671;p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69</a:t>
            </a:fld>
            <a:endParaRPr/>
          </a:p>
        </p:txBody>
      </p:sp>
      <p:pic>
        <p:nvPicPr>
          <p:cNvPr id="672" name="Google Shape;672;p93"/>
          <p:cNvPicPr preferRelativeResize="0"/>
          <p:nvPr/>
        </p:nvPicPr>
        <p:blipFill rotWithShape="1">
          <a:blip r:embed="rId3">
            <a:alphaModFix/>
          </a:blip>
          <a:srcRect l="8589" t="6978" r="10680" b="12906"/>
          <a:stretch/>
        </p:blipFill>
        <p:spPr>
          <a:xfrm>
            <a:off x="1145300" y="1098775"/>
            <a:ext cx="2995060" cy="3845202"/>
          </a:xfrm>
          <a:prstGeom prst="rect">
            <a:avLst/>
          </a:prstGeom>
          <a:noFill/>
          <a:ln>
            <a:noFill/>
          </a:ln>
        </p:spPr>
      </p:pic>
      <p:pic>
        <p:nvPicPr>
          <p:cNvPr id="673" name="Google Shape;673;p93"/>
          <p:cNvPicPr preferRelativeResize="0"/>
          <p:nvPr/>
        </p:nvPicPr>
        <p:blipFill rotWithShape="1">
          <a:blip r:embed="rId4">
            <a:alphaModFix/>
          </a:blip>
          <a:srcRect l="9187" t="6977" r="10083" b="28709"/>
          <a:stretch/>
        </p:blipFill>
        <p:spPr>
          <a:xfrm>
            <a:off x="4571999" y="1098775"/>
            <a:ext cx="3731151" cy="384520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CONOPS - Specific Scope for Sensor</a:t>
            </a:r>
            <a:endParaRPr/>
          </a:p>
        </p:txBody>
      </p:sp>
      <p:pic>
        <p:nvPicPr>
          <p:cNvPr id="162" name="Google Shape;162;p31"/>
          <p:cNvPicPr preferRelativeResize="0"/>
          <p:nvPr/>
        </p:nvPicPr>
        <p:blipFill rotWithShape="1">
          <a:blip r:embed="rId3">
            <a:alphaModFix/>
          </a:blip>
          <a:srcRect l="2505" t="7783" r="5056" b="3161"/>
          <a:stretch/>
        </p:blipFill>
        <p:spPr>
          <a:xfrm>
            <a:off x="86037" y="1146075"/>
            <a:ext cx="8971924" cy="3561507"/>
          </a:xfrm>
          <a:prstGeom prst="rect">
            <a:avLst/>
          </a:prstGeom>
          <a:noFill/>
          <a:ln>
            <a:noFill/>
          </a:ln>
        </p:spPr>
      </p:pic>
      <p:sp>
        <p:nvSpPr>
          <p:cNvPr id="163" name="Google Shape;163;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9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RadNet Vacuum Chamber Testing Information (cont.)</a:t>
            </a:r>
            <a:endParaRPr/>
          </a:p>
          <a:p>
            <a:pPr marL="0" lvl="0" indent="0" algn="l" rtl="0">
              <a:spcBef>
                <a:spcPts val="0"/>
              </a:spcBef>
              <a:spcAft>
                <a:spcPts val="0"/>
              </a:spcAft>
              <a:buNone/>
            </a:pPr>
            <a:endParaRPr/>
          </a:p>
        </p:txBody>
      </p:sp>
      <p:sp>
        <p:nvSpPr>
          <p:cNvPr id="679" name="Google Shape;679;p9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70</a:t>
            </a:fld>
            <a:endParaRPr/>
          </a:p>
        </p:txBody>
      </p:sp>
      <p:pic>
        <p:nvPicPr>
          <p:cNvPr id="680" name="Google Shape;680;p94"/>
          <p:cNvPicPr preferRelativeResize="0"/>
          <p:nvPr/>
        </p:nvPicPr>
        <p:blipFill rotWithShape="1">
          <a:blip r:embed="rId3">
            <a:alphaModFix/>
          </a:blip>
          <a:srcRect l="8238" t="6434" r="27249" b="28894"/>
          <a:stretch/>
        </p:blipFill>
        <p:spPr>
          <a:xfrm>
            <a:off x="3223225" y="1372400"/>
            <a:ext cx="2618674" cy="3396326"/>
          </a:xfrm>
          <a:prstGeom prst="rect">
            <a:avLst/>
          </a:prstGeom>
          <a:noFill/>
          <a:ln>
            <a:noFill/>
          </a:ln>
        </p:spPr>
      </p:pic>
      <p:pic>
        <p:nvPicPr>
          <p:cNvPr id="681" name="Google Shape;681;p94"/>
          <p:cNvPicPr preferRelativeResize="0"/>
          <p:nvPr/>
        </p:nvPicPr>
        <p:blipFill rotWithShape="1">
          <a:blip r:embed="rId4">
            <a:alphaModFix/>
          </a:blip>
          <a:srcRect l="8835" t="6971" r="28057" b="28353"/>
          <a:stretch/>
        </p:blipFill>
        <p:spPr>
          <a:xfrm>
            <a:off x="6116650" y="1372375"/>
            <a:ext cx="2561448" cy="3396326"/>
          </a:xfrm>
          <a:prstGeom prst="rect">
            <a:avLst/>
          </a:prstGeom>
          <a:noFill/>
          <a:ln>
            <a:noFill/>
          </a:ln>
        </p:spPr>
      </p:pic>
      <p:pic>
        <p:nvPicPr>
          <p:cNvPr id="682" name="Google Shape;682;p94"/>
          <p:cNvPicPr preferRelativeResize="0"/>
          <p:nvPr/>
        </p:nvPicPr>
        <p:blipFill rotWithShape="1">
          <a:blip r:embed="rId5">
            <a:alphaModFix/>
          </a:blip>
          <a:srcRect l="7165" t="6116" r="26305" b="27186"/>
          <a:stretch/>
        </p:blipFill>
        <p:spPr>
          <a:xfrm>
            <a:off x="329800" y="1372363"/>
            <a:ext cx="2618674" cy="33963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Objectives</a:t>
            </a:r>
            <a:endParaRPr/>
          </a:p>
        </p:txBody>
      </p:sp>
      <p:sp>
        <p:nvSpPr>
          <p:cNvPr id="169" name="Google Shape;169;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68300" algn="l" rtl="0">
              <a:lnSpc>
                <a:spcPct val="150000"/>
              </a:lnSpc>
              <a:spcBef>
                <a:spcPts val="0"/>
              </a:spcBef>
              <a:spcAft>
                <a:spcPts val="0"/>
              </a:spcAft>
              <a:buClr>
                <a:schemeClr val="dk1"/>
              </a:buClr>
              <a:buSzPts val="2200"/>
              <a:buChar char="●"/>
            </a:pPr>
            <a:r>
              <a:rPr lang="en" sz="2200">
                <a:solidFill>
                  <a:schemeClr val="dk1"/>
                </a:solidFill>
              </a:rPr>
              <a:t>Simulate expected deflection from particle impacts</a:t>
            </a:r>
            <a:endParaRPr sz="2200">
              <a:solidFill>
                <a:schemeClr val="dk1"/>
              </a:solidFill>
            </a:endParaRPr>
          </a:p>
          <a:p>
            <a:pPr marL="457200" lvl="0" indent="-368300" algn="l" rtl="0">
              <a:lnSpc>
                <a:spcPct val="150000"/>
              </a:lnSpc>
              <a:spcBef>
                <a:spcPts val="0"/>
              </a:spcBef>
              <a:spcAft>
                <a:spcPts val="0"/>
              </a:spcAft>
              <a:buClr>
                <a:schemeClr val="dk1"/>
              </a:buClr>
              <a:buSzPts val="2200"/>
              <a:buChar char="●"/>
            </a:pPr>
            <a:r>
              <a:rPr lang="en" sz="2200">
                <a:solidFill>
                  <a:schemeClr val="dk1"/>
                </a:solidFill>
              </a:rPr>
              <a:t>Detect the presence of small particles</a:t>
            </a:r>
            <a:endParaRPr sz="2200">
              <a:solidFill>
                <a:schemeClr val="dk1"/>
              </a:solidFill>
            </a:endParaRPr>
          </a:p>
          <a:p>
            <a:pPr marL="457200" lvl="0" indent="-368300" algn="l" rtl="0">
              <a:lnSpc>
                <a:spcPct val="150000"/>
              </a:lnSpc>
              <a:spcBef>
                <a:spcPts val="0"/>
              </a:spcBef>
              <a:spcAft>
                <a:spcPts val="0"/>
              </a:spcAft>
              <a:buClr>
                <a:schemeClr val="dk1"/>
              </a:buClr>
              <a:buSzPts val="2200"/>
              <a:buChar char="●"/>
            </a:pPr>
            <a:r>
              <a:rPr lang="en" sz="2200">
                <a:solidFill>
                  <a:schemeClr val="dk1"/>
                </a:solidFill>
              </a:rPr>
              <a:t>Process the data from the impacts for:</a:t>
            </a:r>
            <a:endParaRPr sz="2200">
              <a:solidFill>
                <a:schemeClr val="dk1"/>
              </a:solidFill>
            </a:endParaRPr>
          </a:p>
          <a:p>
            <a:pPr marL="914400" lvl="1" indent="-342900" algn="l" rtl="0">
              <a:lnSpc>
                <a:spcPct val="150000"/>
              </a:lnSpc>
              <a:spcBef>
                <a:spcPts val="0"/>
              </a:spcBef>
              <a:spcAft>
                <a:spcPts val="0"/>
              </a:spcAft>
              <a:buClr>
                <a:schemeClr val="dk1"/>
              </a:buClr>
              <a:buSzPts val="1800"/>
              <a:buChar char="○"/>
            </a:pPr>
            <a:r>
              <a:rPr lang="en" sz="1800">
                <a:solidFill>
                  <a:schemeClr val="dk1"/>
                </a:solidFill>
              </a:rPr>
              <a:t>Plume density</a:t>
            </a:r>
            <a:endParaRPr sz="1800">
              <a:solidFill>
                <a:schemeClr val="dk1"/>
              </a:solidFill>
            </a:endParaRPr>
          </a:p>
          <a:p>
            <a:pPr marL="914400" lvl="1" indent="-342900" algn="l" rtl="0">
              <a:lnSpc>
                <a:spcPct val="150000"/>
              </a:lnSpc>
              <a:spcBef>
                <a:spcPts val="0"/>
              </a:spcBef>
              <a:spcAft>
                <a:spcPts val="0"/>
              </a:spcAft>
              <a:buClr>
                <a:schemeClr val="dk1"/>
              </a:buClr>
              <a:buSzPts val="1800"/>
              <a:buChar char="○"/>
            </a:pPr>
            <a:r>
              <a:rPr lang="en" sz="1800">
                <a:solidFill>
                  <a:schemeClr val="dk1"/>
                </a:solidFill>
              </a:rPr>
              <a:t>Particle sizes</a:t>
            </a:r>
            <a:endParaRPr sz="1800">
              <a:solidFill>
                <a:schemeClr val="dk1"/>
              </a:solidFill>
            </a:endParaRPr>
          </a:p>
          <a:p>
            <a:pPr marL="914400" lvl="1" indent="-342900" algn="l" rtl="0">
              <a:lnSpc>
                <a:spcPct val="150000"/>
              </a:lnSpc>
              <a:spcBef>
                <a:spcPts val="0"/>
              </a:spcBef>
              <a:spcAft>
                <a:spcPts val="0"/>
              </a:spcAft>
              <a:buClr>
                <a:schemeClr val="dk1"/>
              </a:buClr>
              <a:buSzPts val="1800"/>
              <a:buChar char="○"/>
            </a:pPr>
            <a:r>
              <a:rPr lang="en" sz="1800">
                <a:solidFill>
                  <a:schemeClr val="dk1"/>
                </a:solidFill>
              </a:rPr>
              <a:t>Particle velocities</a:t>
            </a:r>
            <a:endParaRPr sz="1800">
              <a:solidFill>
                <a:schemeClr val="dk1"/>
              </a:solidFill>
            </a:endParaRPr>
          </a:p>
        </p:txBody>
      </p:sp>
      <p:sp>
        <p:nvSpPr>
          <p:cNvPr id="170" name="Google Shape;170;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3"/>
          <p:cNvSpPr txBox="1">
            <a:spLocks noGrp="1"/>
          </p:cNvSpPr>
          <p:nvPr>
            <p:ph type="title"/>
          </p:nvPr>
        </p:nvSpPr>
        <p:spPr>
          <a:xfrm>
            <a:off x="311700" y="427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Level 1 Functional Requirements</a:t>
            </a:r>
            <a:endParaRPr/>
          </a:p>
        </p:txBody>
      </p:sp>
      <p:sp>
        <p:nvSpPr>
          <p:cNvPr id="176" name="Google Shape;176;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a:p>
        </p:txBody>
      </p:sp>
      <p:sp>
        <p:nvSpPr>
          <p:cNvPr id="177" name="Google Shape;177;p33"/>
          <p:cNvSpPr txBox="1"/>
          <p:nvPr/>
        </p:nvSpPr>
        <p:spPr>
          <a:xfrm>
            <a:off x="639250" y="1177825"/>
            <a:ext cx="6669300" cy="3570900"/>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0"/>
              </a:spcAft>
              <a:buClr>
                <a:schemeClr val="dk1"/>
              </a:buClr>
              <a:buSzPts val="2400"/>
              <a:buChar char="●"/>
            </a:pPr>
            <a:r>
              <a:rPr lang="en" sz="2400">
                <a:solidFill>
                  <a:schemeClr val="dk1"/>
                </a:solidFill>
              </a:rPr>
              <a:t>Provide impact data over given window of time</a:t>
            </a:r>
            <a:endParaRPr sz="2400">
              <a:solidFill>
                <a:schemeClr val="dk1"/>
              </a:solidFill>
            </a:endParaRPr>
          </a:p>
          <a:p>
            <a:pPr marL="914400" lvl="1" indent="-355600" algn="l" rtl="0">
              <a:spcBef>
                <a:spcPts val="0"/>
              </a:spcBef>
              <a:spcAft>
                <a:spcPts val="0"/>
              </a:spcAft>
              <a:buClr>
                <a:schemeClr val="dk1"/>
              </a:buClr>
              <a:buSzPts val="2000"/>
              <a:buChar char="○"/>
            </a:pPr>
            <a:r>
              <a:rPr lang="en" sz="2000">
                <a:solidFill>
                  <a:schemeClr val="dk1"/>
                </a:solidFill>
              </a:rPr>
              <a:t>5 second intervals</a:t>
            </a:r>
            <a:endParaRPr sz="2000">
              <a:solidFill>
                <a:schemeClr val="dk1"/>
              </a:solidFill>
            </a:endParaRPr>
          </a:p>
          <a:p>
            <a:pPr marL="914400" lvl="0" indent="0" algn="l" rtl="0">
              <a:spcBef>
                <a:spcPts val="0"/>
              </a:spcBef>
              <a:spcAft>
                <a:spcPts val="0"/>
              </a:spcAft>
              <a:buNone/>
            </a:pPr>
            <a:endParaRPr sz="2000">
              <a:solidFill>
                <a:schemeClr val="dk1"/>
              </a:solidFill>
            </a:endParaRPr>
          </a:p>
          <a:p>
            <a:pPr marL="457200" lvl="0" indent="-381000" algn="l" rtl="0">
              <a:spcBef>
                <a:spcPts val="0"/>
              </a:spcBef>
              <a:spcAft>
                <a:spcPts val="0"/>
              </a:spcAft>
              <a:buClr>
                <a:schemeClr val="dk1"/>
              </a:buClr>
              <a:buSzPts val="2400"/>
              <a:buChar char="●"/>
            </a:pPr>
            <a:r>
              <a:rPr lang="en" sz="2400">
                <a:solidFill>
                  <a:schemeClr val="dk1"/>
                </a:solidFill>
              </a:rPr>
              <a:t>Survive repeated impacts from small particles</a:t>
            </a:r>
            <a:endParaRPr sz="2400">
              <a:solidFill>
                <a:schemeClr val="dk1"/>
              </a:solidFill>
            </a:endParaRPr>
          </a:p>
          <a:p>
            <a:pPr marL="914400" lvl="1" indent="-355600" algn="l" rtl="0">
              <a:spcBef>
                <a:spcPts val="0"/>
              </a:spcBef>
              <a:spcAft>
                <a:spcPts val="0"/>
              </a:spcAft>
              <a:buClr>
                <a:schemeClr val="dk1"/>
              </a:buClr>
              <a:buSzPts val="2000"/>
              <a:buChar char="○"/>
            </a:pPr>
            <a:r>
              <a:rPr lang="en" sz="2000">
                <a:solidFill>
                  <a:schemeClr val="dk1"/>
                </a:solidFill>
              </a:rPr>
              <a:t>100-1000 impacts</a:t>
            </a:r>
            <a:endParaRPr sz="2000">
              <a:solidFill>
                <a:schemeClr val="dk1"/>
              </a:solidFill>
            </a:endParaRPr>
          </a:p>
          <a:p>
            <a:pPr marL="914400" lvl="0" indent="0" algn="l" rtl="0">
              <a:spcBef>
                <a:spcPts val="0"/>
              </a:spcBef>
              <a:spcAft>
                <a:spcPts val="0"/>
              </a:spcAft>
              <a:buNone/>
            </a:pPr>
            <a:endParaRPr sz="2000">
              <a:solidFill>
                <a:schemeClr val="dk1"/>
              </a:solidFill>
            </a:endParaRPr>
          </a:p>
          <a:p>
            <a:pPr marL="457200" lvl="0" indent="-381000" algn="l" rtl="0">
              <a:spcBef>
                <a:spcPts val="0"/>
              </a:spcBef>
              <a:spcAft>
                <a:spcPts val="0"/>
              </a:spcAft>
              <a:buClr>
                <a:schemeClr val="dk1"/>
              </a:buClr>
              <a:buSzPts val="2400"/>
              <a:buChar char="●"/>
            </a:pPr>
            <a:r>
              <a:rPr lang="en" sz="2400">
                <a:solidFill>
                  <a:schemeClr val="dk1"/>
                </a:solidFill>
              </a:rPr>
              <a:t>Operational in bench conditions</a:t>
            </a:r>
            <a:endParaRPr sz="2400">
              <a:solidFill>
                <a:schemeClr val="dk1"/>
              </a:solidFill>
            </a:endParaRPr>
          </a:p>
          <a:p>
            <a:pPr marL="914400" lvl="1" indent="-355600" algn="l" rtl="0">
              <a:spcBef>
                <a:spcPts val="0"/>
              </a:spcBef>
              <a:spcAft>
                <a:spcPts val="0"/>
              </a:spcAft>
              <a:buClr>
                <a:schemeClr val="dk1"/>
              </a:buClr>
              <a:buSzPts val="2000"/>
              <a:buChar char="○"/>
            </a:pPr>
            <a:r>
              <a:rPr lang="en" sz="2000">
                <a:solidFill>
                  <a:schemeClr val="dk1"/>
                </a:solidFill>
              </a:rPr>
              <a:t>~760 Torr and 20°C</a:t>
            </a:r>
            <a:endParaRPr sz="2000">
              <a:solidFill>
                <a:schemeClr val="dk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D1C97D5F27A942A6ECCDFB95DF13FE" ma:contentTypeVersion="2" ma:contentTypeDescription="Create a new document." ma:contentTypeScope="" ma:versionID="5c0e740550673f5f4954bb6797f86aac">
  <xsd:schema xmlns:xsd="http://www.w3.org/2001/XMLSchema" xmlns:xs="http://www.w3.org/2001/XMLSchema" xmlns:p="http://schemas.microsoft.com/office/2006/metadata/properties" xmlns:ns2="808fd839-170a-44a4-85e4-5aff044f8a2d" targetNamespace="http://schemas.microsoft.com/office/2006/metadata/properties" ma:root="true" ma:fieldsID="5619e1ff52abc926600559262f396ca4" ns2:_="">
    <xsd:import namespace="808fd839-170a-44a4-85e4-5aff044f8a2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8fd839-170a-44a4-85e4-5aff044f8a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79A0F0A-8DE1-48F0-826D-517D6629B895}"/>
</file>

<file path=customXml/itemProps2.xml><?xml version="1.0" encoding="utf-8"?>
<ds:datastoreItem xmlns:ds="http://schemas.openxmlformats.org/officeDocument/2006/customXml" ds:itemID="{05D27306-5A2D-43A0-AFCF-D533EC3818BD}"/>
</file>

<file path=customXml/itemProps3.xml><?xml version="1.0" encoding="utf-8"?>
<ds:datastoreItem xmlns:ds="http://schemas.openxmlformats.org/officeDocument/2006/customXml" ds:itemID="{D1B6CFCB-478B-4957-9A90-5048748D30B4}"/>
</file>

<file path=docProps/app.xml><?xml version="1.0" encoding="utf-8"?>
<Properties xmlns="http://schemas.openxmlformats.org/officeDocument/2006/extended-properties" xmlns:vt="http://schemas.openxmlformats.org/officeDocument/2006/docPropsVTypes">
  <TotalTime>0</TotalTime>
  <Words>3107</Words>
  <Application>Microsoft Office PowerPoint</Application>
  <PresentationFormat>On-screen Show (16:9)</PresentationFormat>
  <Paragraphs>595</Paragraphs>
  <Slides>70</Slides>
  <Notes>70</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70</vt:i4>
      </vt:variant>
    </vt:vector>
  </HeadingPairs>
  <TitlesOfParts>
    <vt:vector size="75" baseType="lpstr">
      <vt:lpstr>Arial</vt:lpstr>
      <vt:lpstr>Roboto</vt:lpstr>
      <vt:lpstr>Times New Roman</vt:lpstr>
      <vt:lpstr>Simple Light</vt:lpstr>
      <vt:lpstr>Simple Dark</vt:lpstr>
      <vt:lpstr>Micro-resolution Unidirectional Sensor for Ice Collisions - M.U.S.I.C.</vt:lpstr>
      <vt:lpstr>Project Overview</vt:lpstr>
      <vt:lpstr>Enceladus and Plumes</vt:lpstr>
      <vt:lpstr>ASTROBi Mission Profile</vt:lpstr>
      <vt:lpstr>Particles of Interest</vt:lpstr>
      <vt:lpstr>CONOPS - Mission </vt:lpstr>
      <vt:lpstr>CONOPS - Specific Scope for Sensor</vt:lpstr>
      <vt:lpstr>Objectives</vt:lpstr>
      <vt:lpstr>Level 1 Functional Requirements</vt:lpstr>
      <vt:lpstr>Design Solution</vt:lpstr>
      <vt:lpstr>Functional Block Diagram</vt:lpstr>
      <vt:lpstr>Keyence LK-G32 CCD Laser Displacement Sensor </vt:lpstr>
      <vt:lpstr>LK-G3001(P) Multifunction Controller</vt:lpstr>
      <vt:lpstr>Solution - Benchtop Overview (Housing)</vt:lpstr>
      <vt:lpstr>Solution - Benchtop Overview </vt:lpstr>
      <vt:lpstr>Critical Project Elements and Risks</vt:lpstr>
      <vt:lpstr>Critical Project Elements (CPEs)</vt:lpstr>
      <vt:lpstr>Preliminary Risk Assessment</vt:lpstr>
      <vt:lpstr>Risk Mitigation Assessment</vt:lpstr>
      <vt:lpstr>Satisfaction of Design Requirements</vt:lpstr>
      <vt:lpstr>Keyence LK-G32 CCD Laser Displacement Sensor  </vt:lpstr>
      <vt:lpstr>Keyence LK-G32 CCD Laser Displacement Sensor  </vt:lpstr>
      <vt:lpstr>LK-G3001(P) Multifunction Controller </vt:lpstr>
      <vt:lpstr>Housing and Impact Surface </vt:lpstr>
      <vt:lpstr>Plate Deflection Analysis</vt:lpstr>
      <vt:lpstr>MATLAB Spring Mass Model</vt:lpstr>
      <vt:lpstr>MATLAB Spring Mass Results</vt:lpstr>
      <vt:lpstr>MATLAB Simulations</vt:lpstr>
      <vt:lpstr>MATLAB Simulation: Results</vt:lpstr>
      <vt:lpstr>Ansys Simulation: Setup</vt:lpstr>
      <vt:lpstr>Ansys Simulation: Explicit Dynamics Results</vt:lpstr>
      <vt:lpstr>Thermodynamic Models</vt:lpstr>
      <vt:lpstr>Python and User Interface </vt:lpstr>
      <vt:lpstr>Verification and Validation</vt:lpstr>
      <vt:lpstr>V &amp; V Testing Plan</vt:lpstr>
      <vt:lpstr>Preliminary Sensor Laboratory Testing </vt:lpstr>
      <vt:lpstr>Tabletop Impact Testing</vt:lpstr>
      <vt:lpstr>Software Output Testing</vt:lpstr>
      <vt:lpstr>Vacuum Testing Plans</vt:lpstr>
      <vt:lpstr>Project Planning</vt:lpstr>
      <vt:lpstr>Major Tests</vt:lpstr>
      <vt:lpstr>GANTT Chart</vt:lpstr>
      <vt:lpstr>Gantt Chart (Building Phase)</vt:lpstr>
      <vt:lpstr>Gantt Chart (Testing Phase)</vt:lpstr>
      <vt:lpstr>Budget</vt:lpstr>
      <vt:lpstr>Thank you for watching!</vt:lpstr>
      <vt:lpstr>Backup Slides</vt:lpstr>
      <vt:lpstr>Design Solution Backup Slides</vt:lpstr>
      <vt:lpstr>Reflectivity of different materials with sensor</vt:lpstr>
      <vt:lpstr>Prototype Housing Sensor Flexibility  </vt:lpstr>
      <vt:lpstr>Design Requirements Backup Slides</vt:lpstr>
      <vt:lpstr>ANSYS Setup</vt:lpstr>
      <vt:lpstr>Matlab Model Equations</vt:lpstr>
      <vt:lpstr>Heat Transfer Analysis</vt:lpstr>
      <vt:lpstr>CAD Backup Slides–Simulation</vt:lpstr>
      <vt:lpstr>PowerPoint Presentation</vt:lpstr>
      <vt:lpstr>CAD Backup Slides–Drawings</vt:lpstr>
      <vt:lpstr>PowerPoint Presentation</vt:lpstr>
      <vt:lpstr>PowerPoint Presentation</vt:lpstr>
      <vt:lpstr>V &amp; V Backup Slides</vt:lpstr>
      <vt:lpstr>Preliminary Sensor Laboratory Requirements V &amp; V</vt:lpstr>
      <vt:lpstr>Preliminary Sensor Laboratory Testing Setup </vt:lpstr>
      <vt:lpstr>Tabletop Impact Testing Requirement V &amp; V</vt:lpstr>
      <vt:lpstr>Software Output Testing Requirement V &amp; V</vt:lpstr>
      <vt:lpstr>Vacuum Chamber Survivability Testing</vt:lpstr>
      <vt:lpstr>Final Product Testing</vt:lpstr>
      <vt:lpstr>Equipment for Different Testings</vt:lpstr>
      <vt:lpstr>Vacuum Chamber Survivability Testing Requirement V &amp; V</vt:lpstr>
      <vt:lpstr>Customer Supplied Vacuum Chamber Testing Information</vt:lpstr>
      <vt:lpstr>RadNet Vacuum Chamber Testing Information (cont.)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Micro-resolution Unidirectional Sensor for Ice Collisions - M.U.S.I.C.</dc:title>
  <dc:creator>Cyrus Nichols</dc:creator>
  <cp:lastModifiedBy>Cyrus Nichols</cp:lastModifiedBy>
  <cp:revision>1</cp:revision>
  <dcterms:modified xsi:type="dcterms:W3CDTF">2022-11-28T06:25:52Z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0x01010055D1C97D5F27A942A6ECCDFB95DF13FE</vt:lpwstr>
  </property>
</Properties>
</file>