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0.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3.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4.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5.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26.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27.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28.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29.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0.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31.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32.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33.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34.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35.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36.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37.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38.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39.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40.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47.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48.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49.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50.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51.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52.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53.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54.xml" ContentType="application/vnd.openxmlformats-officedocument.presentationml.notesSlid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notesSlides/notesSlide55.xml" ContentType="application/vnd.openxmlformats-officedocument.presentationml.notesSlide+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notesSlides/notesSlide56.xml" ContentType="application/vnd.openxmlformats-officedocument.presentationml.notesSlide+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notesSlides/notesSlide57.xml" ContentType="application/vnd.openxmlformats-officedocument.presentationml.notesSlide+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notesSlides/notesSlide58.xml" ContentType="application/vnd.openxmlformats-officedocument.presentationml.notesSlide+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notesSlides/notesSlide59.xml" ContentType="application/vnd.openxmlformats-officedocument.presentationml.notesSlide+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notesSlides/notesSlide60.xml" ContentType="application/vnd.openxmlformats-officedocument.presentationml.notesSlide+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notesSlides/notesSlide61.xml" ContentType="application/vnd.openxmlformats-officedocument.presentationml.notesSlide+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notesSlides/notesSlide62.xml" ContentType="application/vnd.openxmlformats-officedocument.presentationml.notesSlide+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notesSlides/notesSlide63.xml" ContentType="application/vnd.openxmlformats-officedocument.presentationml.notesSlide+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notesSlides/notesSlide64.xml" ContentType="application/vnd.openxmlformats-officedocument.presentationml.notesSlide+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notesSlides/notesSlide65.xml" ContentType="application/vnd.openxmlformats-officedocument.presentationml.notesSlide+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notesSlides/notesSlide66.xml" ContentType="application/vnd.openxmlformats-officedocument.presentationml.notesSlide+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notesSlides/notesSlide67.xml" ContentType="application/vnd.openxmlformats-officedocument.presentationml.notesSlide+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notesSlides/notesSlide68.xml" ContentType="application/vnd.openxmlformats-officedocument.presentationml.notesSlide+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notesSlides/notesSlide69.xml" ContentType="application/vnd.openxmlformats-officedocument.presentationml.notesSlide+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Override PartName="/ppt/comments/modernComment_179_171342C9.xml" ContentType="application/vnd.ms-powerpoint.comments+xml"/>
  <Override PartName="/ppt/comments/modernComment_1F6_F7BCB397.xml" ContentType="application/vnd.ms-powerpoint.comments+xml"/>
  <Override PartName="/ppt/comments/modernComment_15E_60F028ED.xml" ContentType="application/vnd.ms-powerpoint.comments+xml"/>
  <Override PartName="/ppt/comments/modernComment_211_5F82B5E0.xml" ContentType="application/vnd.ms-powerpoint.comments+xml"/>
  <Override PartName="/ppt/comments/modernComment_1FE_9517C74C.xml" ContentType="application/vnd.ms-powerpoint.comments+xml"/>
  <Override PartName="/ppt/comments/modernComment_1FF_D500E2DC.xml" ContentType="application/vnd.ms-powerpoint.comments+xml"/>
  <Override PartName="/ppt/comments/modernComment_200_63E9568F.xml" ContentType="application/vnd.ms-powerpoint.comments+xml"/>
  <Override PartName="/ppt/comments/modernComment_202_B7D70564.xml" ContentType="application/vnd.ms-powerpoint.comments+xml"/>
  <Override PartName="/ppt/comments/modernComment_201_3EC9FE72.xml" ContentType="application/vnd.ms-powerpoint.comments+xml"/>
  <Override PartName="/ppt/comments/modernComment_181_D3D2021B.xml" ContentType="application/vnd.ms-powerpoint.comments+xml"/>
  <Override PartName="/ppt/revisionInfo.xml" ContentType="application/vnd.ms-powerpoint.revision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embedTrueTypeFonts="1" saveSubsetFonts="1" autoCompressPictures="0">
  <p:sldMasterIdLst>
    <p:sldMasterId id="2147483648" r:id="rId4"/>
    <p:sldMasterId id="2147483662" r:id="rId5"/>
    <p:sldMasterId id="2147483674" r:id="rId6"/>
  </p:sldMasterIdLst>
  <p:notesMasterIdLst>
    <p:notesMasterId r:id="rId96"/>
  </p:notesMasterIdLst>
  <p:sldIdLst>
    <p:sldId id="256" r:id="rId7"/>
    <p:sldId id="257" r:id="rId8"/>
    <p:sldId id="258" r:id="rId9"/>
    <p:sldId id="259" r:id="rId10"/>
    <p:sldId id="406" r:id="rId11"/>
    <p:sldId id="369" r:id="rId12"/>
    <p:sldId id="262" r:id="rId13"/>
    <p:sldId id="263" r:id="rId14"/>
    <p:sldId id="264" r:id="rId15"/>
    <p:sldId id="265" r:id="rId16"/>
    <p:sldId id="266" r:id="rId17"/>
    <p:sldId id="484" r:id="rId18"/>
    <p:sldId id="377" r:id="rId19"/>
    <p:sldId id="503" r:id="rId20"/>
    <p:sldId id="502" r:id="rId21"/>
    <p:sldId id="506" r:id="rId22"/>
    <p:sldId id="384" r:id="rId23"/>
    <p:sldId id="491" r:id="rId24"/>
    <p:sldId id="505" r:id="rId25"/>
    <p:sldId id="310" r:id="rId26"/>
    <p:sldId id="350" r:id="rId27"/>
    <p:sldId id="519" r:id="rId28"/>
    <p:sldId id="507" r:id="rId29"/>
    <p:sldId id="468" r:id="rId30"/>
    <p:sldId id="492" r:id="rId31"/>
    <p:sldId id="508" r:id="rId32"/>
    <p:sldId id="509" r:id="rId33"/>
    <p:sldId id="531" r:id="rId34"/>
    <p:sldId id="551" r:id="rId35"/>
    <p:sldId id="532" r:id="rId36"/>
    <p:sldId id="528" r:id="rId37"/>
    <p:sldId id="529" r:id="rId38"/>
    <p:sldId id="515" r:id="rId39"/>
    <p:sldId id="520" r:id="rId40"/>
    <p:sldId id="510" r:id="rId41"/>
    <p:sldId id="537" r:id="rId42"/>
    <p:sldId id="536" r:id="rId43"/>
    <p:sldId id="541" r:id="rId44"/>
    <p:sldId id="534" r:id="rId45"/>
    <p:sldId id="550" r:id="rId46"/>
    <p:sldId id="535" r:id="rId47"/>
    <p:sldId id="533" r:id="rId48"/>
    <p:sldId id="522" r:id="rId49"/>
    <p:sldId id="471" r:id="rId50"/>
    <p:sldId id="349" r:id="rId51"/>
    <p:sldId id="312" r:id="rId52"/>
    <p:sldId id="313" r:id="rId53"/>
    <p:sldId id="314" r:id="rId54"/>
    <p:sldId id="413" r:id="rId55"/>
    <p:sldId id="315" r:id="rId56"/>
    <p:sldId id="540" r:id="rId57"/>
    <p:sldId id="538" r:id="rId58"/>
    <p:sldId id="547" r:id="rId59"/>
    <p:sldId id="548" r:id="rId60"/>
    <p:sldId id="549" r:id="rId61"/>
    <p:sldId id="511" r:id="rId62"/>
    <p:sldId id="512" r:id="rId63"/>
    <p:sldId id="517" r:id="rId64"/>
    <p:sldId id="514" r:id="rId65"/>
    <p:sldId id="513" r:id="rId66"/>
    <p:sldId id="523" r:id="rId67"/>
    <p:sldId id="488" r:id="rId68"/>
    <p:sldId id="483" r:id="rId69"/>
    <p:sldId id="539" r:id="rId70"/>
    <p:sldId id="442" r:id="rId71"/>
    <p:sldId id="521" r:id="rId72"/>
    <p:sldId id="461" r:id="rId73"/>
    <p:sldId id="463" r:id="rId74"/>
    <p:sldId id="444" r:id="rId75"/>
    <p:sldId id="464" r:id="rId76"/>
    <p:sldId id="489" r:id="rId77"/>
    <p:sldId id="542" r:id="rId78"/>
    <p:sldId id="543" r:id="rId79"/>
    <p:sldId id="544" r:id="rId80"/>
    <p:sldId id="545" r:id="rId81"/>
    <p:sldId id="353" r:id="rId82"/>
    <p:sldId id="396" r:id="rId83"/>
    <p:sldId id="399" r:id="rId84"/>
    <p:sldId id="385" r:id="rId85"/>
    <p:sldId id="431" r:id="rId86"/>
    <p:sldId id="365" r:id="rId87"/>
    <p:sldId id="400" r:id="rId88"/>
    <p:sldId id="357" r:id="rId89"/>
    <p:sldId id="439" r:id="rId90"/>
    <p:sldId id="450" r:id="rId91"/>
    <p:sldId id="449" r:id="rId92"/>
    <p:sldId id="432" r:id="rId93"/>
    <p:sldId id="546" r:id="rId94"/>
    <p:sldId id="516" r:id="rId95"/>
  </p:sldIdLst>
  <p:sldSz cx="12192000" cy="6858000"/>
  <p:notesSz cx="6858000" cy="9144000"/>
  <p:embeddedFontLst>
    <p:embeddedFont>
      <p:font typeface="Calibri" panose="020F0502020204030204" pitchFamily="34" charset="0"/>
      <p:regular r:id="rId97"/>
      <p:bold r:id="rId98"/>
      <p:italic r:id="rId99"/>
      <p:boldItalic r:id="rId100"/>
    </p:embeddedFont>
    <p:embeddedFont>
      <p:font typeface="Calibri Light" panose="020F0302020204030204" pitchFamily="34" charset="0"/>
      <p:regular r:id="rId101"/>
      <p:italic r:id="rId10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2" roundtripDataSignature="AMtx7mgkasbqw+pv2PVcK33RL6FMkXAe0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8EA4D00-2CE1-6DED-BB16-BC275CD263E3}" name="Olivia Epstein" initials="OE" userId="S::olep7216@colorado.edu::5e816ff2-ae01-423b-9cef-3054f143f1cf" providerId="AD"/>
  <p188:author id="{F94CE92A-0372-CAD9-0B6B-AA8B1D7DEF74}" name="Madison Dorle Ritsch" initials="MR" userId="S::mari5088@colorado.edu::1e10c446-ee8a-4649-a21b-5851ccdda32a" providerId="AD"/>
  <p188:author id="{DFFCAC48-03EF-1F06-6A72-1157DD71DC3F}" name="Victoria Lopez" initials="VL" userId="S::vilo2343@colorado.edu::d8af4b15-8411-4e6a-8af6-305bfdb467be" providerId="AD"/>
  <p188:author id="{020D8863-1023-92F9-6783-714ABB0A89F3}" name="Alexander Bergemann" initials="AB" userId="S::albe8840@colorado.edu::520a7baa-6611-4b66-8344-7ab442ffff9e" providerId="AD"/>
  <p188:author id="{51871174-D6A3-5F74-2955-7B8F221744DC}" name="Anabel De Montebello" initials="AM" userId="S::ande6590@colorado.edu::afeacc84-8067-4b0c-8043-9f270bb68e8a" providerId="AD"/>
  <p188:author id="{B40649F0-16CA-FFD5-6678-622C39682F0C}" name="Ceu Gomez-faulk" initials="CG" userId="S::cego6160@colorado.edu::cb076ca9-853d-4c52-9ebe-015f0783d41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5D5D"/>
    <a:srgbClr val="F5A607"/>
    <a:srgbClr val="B266DE"/>
    <a:srgbClr val="A5BE98"/>
    <a:srgbClr val="659C56"/>
    <a:srgbClr val="E8D210"/>
    <a:srgbClr val="FCE41C"/>
    <a:srgbClr val="2F91ED"/>
    <a:srgbClr val="FF00FB"/>
    <a:srgbClr val="FC79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78C0CD-9079-4246-B67B-8D0BCED9C116}" v="129" dt="2023-02-26T21:51:46.436"/>
    <p1510:client id="{16A8CA8D-3E82-4F80-8778-499D1EAA9A67}" v="108" dt="2023-02-25T22:42:07.751"/>
    <p1510:client id="{1ADC6869-8361-49F1-A51E-2D8E0EAF9839}" v="9" dt="2023-02-26T23:19:47.219"/>
    <p1510:client id="{27F45DC5-9380-4071-9426-44D3F8BA27E6}" v="15" dt="2023-02-26T21:56:58.080"/>
    <p1510:client id="{2C5164E3-77B2-46FB-B2D6-1EA66B0F1DF6}" v="12" dt="2023-02-27T02:26:49.623"/>
    <p1510:client id="{48E665E9-87A4-4586-BEFA-44DD49FF197B}" v="23" dt="2023-02-25T19:58:23.576"/>
    <p1510:client id="{4A730A23-6D36-422F-8A1F-4AFB73D5A5DE}" v="323" dt="2023-02-26T22:59:50.852"/>
    <p1510:client id="{50AAA19F-EB67-464B-906B-74AE2722E2F5}" v="281" dt="2023-02-26T22:53:36.826"/>
    <p1510:client id="{94C6CFD8-A020-4BF0-A830-B24C22EBF163}" v="89" dt="2023-02-26T22:35:46.811"/>
    <p1510:client id="{9822A5F9-83D4-47D8-93C5-AA14BF2102F0}" v="276" dt="2023-02-25T19:42:13.574"/>
    <p1510:client id="{A2CF42DC-7B6C-4C94-A173-E6F94BAA2B1B}" v="157" dt="2023-02-26T23:13:28.537"/>
    <p1510:client id="{A8793E03-C619-4F50-A5C0-906E1D6CCA8D}" v="504" dt="2023-02-26T21:44:50.746"/>
    <p1510:client id="{A93A25FC-338B-482D-8995-3597B1E9012E}" v="9" dt="2023-02-26T23:11:06.227"/>
    <p1510:client id="{AF83EDBD-11F7-4E13-A7CF-31110AA0A7C3}" v="20" dt="2023-02-25T22:47:01.284"/>
    <p1510:client id="{AFCD3687-C83C-4E8E-A44C-6F2BE4B76E8D}" v="38" dt="2023-02-26T21:56:09.136"/>
    <p1510:client id="{B23C498A-9320-4788-95B6-117DA6F32E63}" v="10" dt="2023-02-26T19:24:32.979"/>
    <p1510:client id="{BEFF2225-A5FF-441B-8AE5-A7D3C9DB591D}" v="479" dt="2023-02-26T20:11:53.649"/>
    <p1510:client id="{C5BE6E15-B930-5AC7-8F86-ADE15685E4A6}" v="771" dt="2023-02-26T23:13:36.277"/>
    <p1510:client id="{DC3405AA-0FB7-434A-A2C0-0024DD2FF9CF}" v="70" dt="2023-02-26T21:13:46.947"/>
    <p1510:client id="{DFA0C3C5-EE4A-48EC-9FF1-5E9BE5E18249}" v="57" dt="2023-02-26T22:51:03.168"/>
    <p1510:client id="{EACEE55D-F710-49CF-9428-A597556A4EB9}" v="19" dt="2023-02-25T20:02:36.106"/>
    <p1510:client id="{F870E0C5-96AA-42C8-A22D-7E46BDF82673}" v="4" dt="2023-02-26T20:00:32.828"/>
    <p1510:client id="{FF3CA7DA-D5A8-47BB-B111-89B84FCC2B28}" v="1" dt="2023-02-27T00:13:56.023"/>
  </p1510:revLst>
</p1510:revInfo>
</file>

<file path=ppt/tableStyles.xml><?xml version="1.0" encoding="utf-8"?>
<a:tblStyleLst xmlns:a="http://schemas.openxmlformats.org/drawingml/2006/main" def="{88A10E19-73B7-48EB-BDAA-E76C386E161F}">
  <a:tblStyle styleId="{88A10E19-73B7-48EB-BDAA-E76C386E161F}"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64552DFC-9A7A-4E87-9C43-DA37A0395E80}"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D7AA88E-3283-4A13-BB45-24E7D2F384B7}"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font" Target="fonts/font6.fntdata"/><Relationship Id="rId14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font" Target="fonts/font4.fntdata"/><Relationship Id="rId147"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font" Target="fonts/font2.fntdata"/><Relationship Id="rId142" Type="http://customschemas.google.com/relationships/presentationmetadata" Target="meta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notesMaster" Target="notesMasters/notesMaster1.xml"/><Relationship Id="rId14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font" Target="fonts/font3.fntdata"/><Relationship Id="rId101" Type="http://schemas.openxmlformats.org/officeDocument/2006/relationships/font" Target="fonts/font5.fntdata"/><Relationship Id="rId143" Type="http://schemas.openxmlformats.org/officeDocument/2006/relationships/presProps" Target="presProps.xml"/><Relationship Id="rId14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font" Target="fonts/font1.fntdata"/><Relationship Id="rId146"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s>
</file>

<file path=ppt/comments/modernComment_15E_60F028ED.xml><?xml version="1.0" encoding="utf-8"?>
<p188:cmLst xmlns:a="http://schemas.openxmlformats.org/drawingml/2006/main" xmlns:r="http://schemas.openxmlformats.org/officeDocument/2006/relationships" xmlns:p188="http://schemas.microsoft.com/office/powerpoint/2018/8/main">
  <p188:cm id="{045DBEDB-1FF5-49D3-9009-B6C9C9173DC5}" authorId="{48EA4D00-2CE1-6DED-BB16-BC275CD263E3}" status="resolved" created="2023-02-22T17:44:26.299" complete="100000">
    <pc:sldMkLst xmlns:pc="http://schemas.microsoft.com/office/powerpoint/2013/main/command">
      <pc:docMk/>
      <pc:sldMk cId="1626351853" sldId="350"/>
    </pc:sldMkLst>
    <p188:txBody>
      <a:bodyPr/>
      <a:lstStyle/>
      <a:p>
        <a:r>
          <a:rPr lang="en-US"/>
          <a:t>Add dependencies</a:t>
        </a:r>
      </a:p>
    </p188:txBody>
  </p188:cm>
</p188:cmLst>
</file>

<file path=ppt/comments/modernComment_179_171342C9.xml><?xml version="1.0" encoding="utf-8"?>
<p188:cmLst xmlns:a="http://schemas.openxmlformats.org/drawingml/2006/main" xmlns:r="http://schemas.openxmlformats.org/officeDocument/2006/relationships" xmlns:p188="http://schemas.microsoft.com/office/powerpoint/2018/8/main">
  <p188:cm id="{E0BADE4D-71BE-4AAC-85BC-DBD5D6E38C3F}" authorId="{B40649F0-16CA-FFD5-6678-622C39682F0C}" status="resolved" created="2022-11-14T18:42:52.394" complete="100000">
    <ac:deMkLst xmlns:ac="http://schemas.microsoft.com/office/drawing/2013/main/command">
      <pc:docMk xmlns:pc="http://schemas.microsoft.com/office/powerpoint/2013/main/command"/>
      <pc:sldMk xmlns:pc="http://schemas.microsoft.com/office/powerpoint/2013/main/command" cId="387138249" sldId="377"/>
      <ac:picMk id="15" creationId="{CCABB612-798B-FB44-8348-B5992F273136}"/>
    </ac:deMkLst>
    <p188:txBody>
      <a:bodyPr/>
      <a:lstStyle/>
      <a:p>
        <a:r>
          <a:rPr lang="en-US"/>
          <a:t>looks great, but needs detailed component &amp; link labels</a:t>
        </a:r>
      </a:p>
    </p188:txBody>
  </p188:cm>
  <p188:cm id="{BCCEB04A-9449-4B99-BDAD-328EFE06A746}" authorId="{48EA4D00-2CE1-6DED-BB16-BC275CD263E3}" status="resolved" created="2023-02-22T16:10:57.376" complete="100000">
    <pc:sldMkLst xmlns:pc="http://schemas.microsoft.com/office/powerpoint/2013/main/command">
      <pc:docMk/>
      <pc:sldMk cId="387138249" sldId="377"/>
    </pc:sldMkLst>
    <p188:txBody>
      <a:bodyPr/>
      <a:lstStyle/>
      <a:p>
        <a:r>
          <a:rPr lang="en-US"/>
          <a:t>Add directional arrows
</a:t>
        </a:r>
      </a:p>
    </p188:txBody>
  </p188:cm>
  <p188:cm id="{CC86EE44-AE85-42FA-8395-7D57A1C49842}" authorId="{020D8863-1023-92F9-6783-714ABB0A89F3}" status="resolved" created="2023-02-22T21:24:05.001" complete="100000">
    <pc:sldMkLst xmlns:pc="http://schemas.microsoft.com/office/powerpoint/2013/main/command">
      <pc:docMk/>
      <pc:sldMk cId="387138249" sldId="377"/>
    </pc:sldMkLst>
    <p188:txBody>
      <a:bodyPr/>
      <a:lstStyle/>
      <a:p>
        <a:r>
          <a:rPr lang="en-US"/>
          <a:t>The battery needs to read 150</a:t>
        </a:r>
      </a:p>
    </p188:txBody>
  </p188:cm>
</p188:cmLst>
</file>

<file path=ppt/comments/modernComment_181_D3D2021B.xml><?xml version="1.0" encoding="utf-8"?>
<p188:cmLst xmlns:a="http://schemas.openxmlformats.org/drawingml/2006/main" xmlns:r="http://schemas.openxmlformats.org/officeDocument/2006/relationships" xmlns:p188="http://schemas.microsoft.com/office/powerpoint/2018/8/main">
  <p188:cm id="{7D810BEC-1EC1-48B4-AA6B-3FEEB20BEA23}" authorId="{DFFCAC48-03EF-1F06-6A72-1157DD71DC3F}" status="resolved" created="2022-11-27T05:50:17.899" complete="100000">
    <ac:deMkLst xmlns:ac="http://schemas.microsoft.com/office/drawing/2013/main/command">
      <pc:docMk xmlns:pc="http://schemas.microsoft.com/office/powerpoint/2013/main/command"/>
      <pc:sldMk xmlns:pc="http://schemas.microsoft.com/office/powerpoint/2013/main/command" cId="3553755675" sldId="385"/>
      <ac:spMk id="24" creationId="{3FE3D261-8F27-C15B-3A3E-42B5CABF39EE}"/>
    </ac:deMkLst>
    <p188:replyLst>
      <p188:reply id="{F936699F-1E75-4FA1-95DB-30D9D94497BB}" authorId="{DFFCAC48-03EF-1F06-6A72-1157DD71DC3F}" created="2022-11-27T05:52:10.042">
        <p188:txBody>
          <a:bodyPr/>
          <a:lstStyle/>
          <a:p>
            <a:r>
              <a:rPr lang="en-US"/>
              <a:t>Other slides also say 10% for this DR</a:t>
            </a:r>
          </a:p>
        </p188:txBody>
      </p188:reply>
    </p188:replyLst>
    <p188:txBody>
      <a:bodyPr/>
      <a:lstStyle/>
      <a:p>
        <a:r>
          <a:rPr lang="en-US"/>
          <a:t>CPE says within 10% accuracy and this DR says 5%, we need consistency </a:t>
        </a:r>
      </a:p>
    </p188:txBody>
  </p188:cm>
</p188:cmLst>
</file>

<file path=ppt/comments/modernComment_1F6_F7BCB397.xml><?xml version="1.0" encoding="utf-8"?>
<p188:cmLst xmlns:a="http://schemas.openxmlformats.org/drawingml/2006/main" xmlns:r="http://schemas.openxmlformats.org/officeDocument/2006/relationships" xmlns:p188="http://schemas.microsoft.com/office/powerpoint/2018/8/main">
  <p188:cm id="{F8662714-BFEB-4917-AC73-EA36EA479748}" authorId="{B40649F0-16CA-FFD5-6678-622C39682F0C}" status="resolved" created="2023-02-22T18:02:18.449" complete="100000">
    <ac:deMkLst xmlns:ac="http://schemas.microsoft.com/office/drawing/2013/main/command">
      <pc:docMk xmlns:pc="http://schemas.microsoft.com/office/powerpoint/2013/main/command"/>
      <pc:sldMk xmlns:pc="http://schemas.microsoft.com/office/powerpoint/2013/main/command" cId="4156339095" sldId="502"/>
      <ac:spMk id="18" creationId="{0EF4DABD-01C6-F20C-6B39-01EA3D457366}"/>
    </ac:deMkLst>
    <p188:replyLst>
      <p188:reply id="{795C0E07-BDE5-4103-8EB0-22BEDDBC415C}" authorId="{48EA4D00-2CE1-6DED-BB16-BC275CD263E3}" created="2023-02-22T20:03:13.871">
        <p188:txBody>
          <a:bodyPr/>
          <a:lstStyle/>
          <a:p>
            <a:r>
              <a:rPr lang="en-US"/>
              <a:t>verify CG location, add MOI values</a:t>
            </a:r>
          </a:p>
        </p188:txBody>
      </p188:reply>
      <p188:reply id="{49000D19-DB77-4AE3-8B5D-3DF933E2DF58}" authorId="{48EA4D00-2CE1-6DED-BB16-BC275CD263E3}" created="2023-02-22T20:03:44.466">
        <p188:txBody>
          <a:bodyPr/>
          <a:lstStyle/>
          <a:p>
            <a:r>
              <a:rPr lang="en-US"/>
              <a:t>provide mass breakdown: components vs delrin</a:t>
            </a:r>
          </a:p>
        </p188:txBody>
      </p188:reply>
    </p188:replyLst>
    <p188:txBody>
      <a:bodyPr/>
      <a:lstStyle/>
      <a:p>
        <a:r>
          <a:rPr lang="en-US"/>
          <a:t>add moi, delta-CG?</a:t>
        </a:r>
      </a:p>
    </p188:txBody>
  </p188:cm>
</p188:cmLst>
</file>

<file path=ppt/comments/modernComment_1FE_9517C74C.xml><?xml version="1.0" encoding="utf-8"?>
<p188:cmLst xmlns:a="http://schemas.openxmlformats.org/drawingml/2006/main" xmlns:r="http://schemas.openxmlformats.org/officeDocument/2006/relationships" xmlns:p188="http://schemas.microsoft.com/office/powerpoint/2018/8/main">
  <p188:cm id="{2E29B9B7-BDE4-4D7E-8EE7-916EF84E0FAA}" authorId="{48EA4D00-2CE1-6DED-BB16-BC275CD263E3}" status="resolved" created="2023-02-22T16:40:45.734" complete="100000">
    <pc:sldMkLst xmlns:pc="http://schemas.microsoft.com/office/powerpoint/2013/main/command">
      <pc:docMk/>
      <pc:sldMk cId="2501363532" sldId="510"/>
    </pc:sldMkLst>
    <p188:txBody>
      <a:bodyPr/>
      <a:lstStyle/>
      <a:p>
        <a:r>
          <a:rPr lang="en-US"/>
          <a:t>Criteria too wordy?</a:t>
        </a:r>
      </a:p>
    </p188:txBody>
  </p188:cm>
</p188:cmLst>
</file>

<file path=ppt/comments/modernComment_1FF_D500E2DC.xml><?xml version="1.0" encoding="utf-8"?>
<p188:cmLst xmlns:a="http://schemas.openxmlformats.org/drawingml/2006/main" xmlns:r="http://schemas.openxmlformats.org/officeDocument/2006/relationships" xmlns:p188="http://schemas.microsoft.com/office/powerpoint/2018/8/main">
  <p188:cm id="{29799FD8-F9A2-4531-B306-A5B1DDA1592E}" authorId="{48EA4D00-2CE1-6DED-BB16-BC275CD263E3}" created="2023-02-22T16:23:39.116">
    <pc:sldMkLst xmlns:pc="http://schemas.microsoft.com/office/powerpoint/2013/main/command">
      <pc:docMk/>
      <pc:sldMk cId="3573605084" sldId="511"/>
    </pc:sldMkLst>
    <p188:txBody>
      <a:bodyPr/>
      <a:lstStyle/>
      <a:p>
        <a:r>
          <a:rPr lang="en-US"/>
          <a:t>I think we should make the same "spin test" so we are consistent</a:t>
        </a:r>
      </a:p>
    </p188:txBody>
  </p188:cm>
  <p188:cm id="{F43588DD-CED8-45CD-BC9C-7954DD57A41A}" authorId="{48EA4D00-2CE1-6DED-BB16-BC275CD263E3}" created="2023-02-22T16:27:35.699">
    <pc:sldMkLst xmlns:pc="http://schemas.microsoft.com/office/powerpoint/2013/main/command">
      <pc:docMk/>
      <pc:sldMk cId="3573605084" sldId="511"/>
    </pc:sldMkLst>
    <p188:txBody>
      <a:bodyPr/>
      <a:lstStyle/>
      <a:p>
        <a:r>
          <a:rPr lang="en-US"/>
          <a:t>Fix text size</a:t>
        </a:r>
      </a:p>
    </p188:txBody>
  </p188:cm>
  <p188:cm id="{E94CB271-7BA2-4142-9EAD-E4B6C94A399E}" authorId="{48EA4D00-2CE1-6DED-BB16-BC275CD263E3}" created="2023-02-22T16:27:54.123">
    <pc:sldMkLst xmlns:pc="http://schemas.microsoft.com/office/powerpoint/2013/main/command">
      <pc:docMk/>
      <pc:sldMk cId="3573605084" sldId="511"/>
    </pc:sldMkLst>
    <p188:txBody>
      <a:bodyPr/>
      <a:lstStyle/>
      <a:p>
        <a:r>
          <a:rPr lang="en-US"/>
          <a:t>Reduce amount of words</a:t>
        </a:r>
      </a:p>
    </p188:txBody>
  </p188:cm>
  <p188:cm id="{F7A11FD8-8B6E-4132-BF7B-F18548EBAA26}" authorId="{48EA4D00-2CE1-6DED-BB16-BC275CD263E3}" created="2023-02-22T16:31:28.324">
    <pc:sldMkLst xmlns:pc="http://schemas.microsoft.com/office/powerpoint/2013/main/command">
      <pc:docMk/>
      <pc:sldMk cId="3573605084" sldId="511"/>
    </pc:sldMkLst>
    <p188:txBody>
      <a:bodyPr/>
      <a:lstStyle/>
      <a:p>
        <a:r>
          <a:rPr lang="en-US"/>
          <a:t>ADD 16G CPE TO TOP!</a:t>
        </a:r>
      </a:p>
    </p188:txBody>
  </p188:cm>
</p188:cmLst>
</file>

<file path=ppt/comments/modernComment_200_63E9568F.xml><?xml version="1.0" encoding="utf-8"?>
<p188:cmLst xmlns:a="http://schemas.openxmlformats.org/drawingml/2006/main" xmlns:r="http://schemas.openxmlformats.org/officeDocument/2006/relationships" xmlns:p188="http://schemas.microsoft.com/office/powerpoint/2018/8/main">
  <p188:cm id="{58DEA032-86BB-4E8B-9837-85BA19FD3226}" authorId="{DFFCAC48-03EF-1F06-6A72-1157DD71DC3F}" status="resolved" created="2023-02-21T05:17:11.934" complete="100000">
    <pc:sldMkLst xmlns:pc="http://schemas.microsoft.com/office/powerpoint/2013/main/command">
      <pc:docMk/>
      <pc:sldMk cId="1676236431" sldId="512"/>
    </pc:sldMkLst>
    <p188:txBody>
      <a:bodyPr/>
      <a:lstStyle/>
      <a:p>
        <a:r>
          <a:rPr lang="en-US"/>
          <a:t>this would more or less the test procedure (outline) for the lathe test. I'm not sure how this particular lathe works but it looks fancy enough for us to be able to know exactly how fast it is going</a:t>
        </a:r>
      </a:p>
    </p188:txBody>
  </p188:cm>
  <p188:cm id="{C18FEBF7-6033-4D3A-831B-5843741741D1}" authorId="{DFFCAC48-03EF-1F06-6A72-1157DD71DC3F}" status="resolved" created="2023-02-21T05:28:45.180" complete="100000">
    <pc:sldMkLst xmlns:pc="http://schemas.microsoft.com/office/powerpoint/2013/main/command">
      <pc:docMk/>
      <pc:sldMk cId="1676236431" sldId="512"/>
    </pc:sldMkLst>
    <p188:replyLst>
      <p188:reply id="{06CB9EBE-0B71-4969-96D9-03D18B25C4F1}" authorId="{F94CE92A-0372-CAD9-0B6B-AA8B1D7DEF74}" created="2023-02-21T05:30:22.307">
        <p188:txBody>
          <a:bodyPr/>
          <a:lstStyle/>
          <a:p>
            <a:r>
              <a:rPr lang="en-US"/>
              <a:t>love it</a:t>
            </a:r>
          </a:p>
        </p188:txBody>
      </p188:reply>
      <p188:reply id="{76C655F0-7812-4282-BEA8-523CDC558976}" authorId="{DFFCAC48-03EF-1F06-6A72-1157DD71DC3F}" created="2023-02-21T05:31:22.167">
        <p188:txBody>
          <a:bodyPr/>
          <a:lstStyle/>
          <a:p>
            <a:r>
              <a:rPr lang="en-US"/>
              <a:t>:)</a:t>
            </a:r>
          </a:p>
        </p188:txBody>
      </p188:reply>
    </p188:replyLst>
    <p188:txBody>
      <a:bodyPr/>
      <a:lstStyle/>
      <a:p>
        <a:r>
          <a:rPr lang="en-US"/>
          <a:t>this slide is set for the lathe test</a:t>
        </a:r>
      </a:p>
    </p188:txBody>
  </p188:cm>
</p188:cmLst>
</file>

<file path=ppt/comments/modernComment_201_3EC9FE72.xml><?xml version="1.0" encoding="utf-8"?>
<p188:cmLst xmlns:a="http://schemas.openxmlformats.org/drawingml/2006/main" xmlns:r="http://schemas.openxmlformats.org/officeDocument/2006/relationships" xmlns:p188="http://schemas.microsoft.com/office/powerpoint/2018/8/main">
  <p188:cm id="{8446082A-B72F-4FB7-97F2-7FBE3E40BBF1}" authorId="{48EA4D00-2CE1-6DED-BB16-BC275CD263E3}" created="2023-02-22T16:41:00.758">
    <pc:sldMkLst xmlns:pc="http://schemas.microsoft.com/office/powerpoint/2013/main/command">
      <pc:docMk/>
      <pc:sldMk cId="1053425266" sldId="513"/>
    </pc:sldMkLst>
    <p188:txBody>
      <a:bodyPr/>
      <a:lstStyle/>
      <a:p>
        <a:r>
          <a:rPr lang="en-US"/>
          <a:t>Criteria too wordy?</a:t>
        </a:r>
      </a:p>
    </p188:txBody>
  </p188:cm>
</p188:cmLst>
</file>

<file path=ppt/comments/modernComment_202_B7D70564.xml><?xml version="1.0" encoding="utf-8"?>
<p188:cmLst xmlns:a="http://schemas.openxmlformats.org/drawingml/2006/main" xmlns:r="http://schemas.openxmlformats.org/officeDocument/2006/relationships" xmlns:p188="http://schemas.microsoft.com/office/powerpoint/2018/8/main">
  <p188:cm id="{DBC20F2A-9EDB-4E26-935E-08F162A8BE5D}" authorId="{48EA4D00-2CE1-6DED-BB16-BC275CD263E3}" created="2023-02-22T16:27:22.891">
    <pc:sldMkLst xmlns:pc="http://schemas.microsoft.com/office/powerpoint/2013/main/command">
      <pc:docMk/>
      <pc:sldMk cId="3084322148" sldId="514"/>
    </pc:sldMkLst>
    <p188:txBody>
      <a:bodyPr/>
      <a:lstStyle/>
      <a:p>
        <a:r>
          <a:rPr lang="en-US"/>
          <a:t>Add comment about civil being overkill and Matt came up with this</a:t>
        </a:r>
      </a:p>
    </p188:txBody>
  </p188:cm>
  <p188:cm id="{1AA36371-5E68-4C5B-9744-38494C474654}" authorId="{48EA4D00-2CE1-6DED-BB16-BC275CD263E3}" created="2023-02-22T16:32:46.023">
    <pc:sldMkLst xmlns:pc="http://schemas.microsoft.com/office/powerpoint/2013/main/command">
      <pc:docMk/>
      <pc:sldMk cId="3084322148" sldId="514"/>
    </pc:sldMkLst>
    <p188:txBody>
      <a:bodyPr/>
      <a:lstStyle/>
      <a:p>
        <a:r>
          <a:rPr lang="en-US"/>
          <a:t>Wear safety glasses and clear out other people</a:t>
        </a:r>
      </a:p>
    </p188:txBody>
  </p188:cm>
</p188:cmLst>
</file>

<file path=ppt/comments/modernComment_211_5F82B5E0.xml><?xml version="1.0" encoding="utf-8"?>
<p188:cmLst xmlns:a="http://schemas.openxmlformats.org/drawingml/2006/main" xmlns:r="http://schemas.openxmlformats.org/officeDocument/2006/relationships" xmlns:p188="http://schemas.microsoft.com/office/powerpoint/2018/8/main">
  <p188:cm id="{C5E3710D-3C56-4513-B911-0980D10D80E7}" authorId="{B40649F0-16CA-FFD5-6678-622C39682F0C}" status="resolved" created="2023-02-23T00:19:31.376" complete="100000">
    <ac:txMkLst xmlns:ac="http://schemas.microsoft.com/office/drawing/2013/main/command">
      <pc:docMk xmlns:pc="http://schemas.microsoft.com/office/powerpoint/2013/main/command"/>
      <pc:sldMk xmlns:pc="http://schemas.microsoft.com/office/powerpoint/2013/main/command" cId="1602401760" sldId="529"/>
      <ac:spMk id="5" creationId="{F2C3824C-0D84-3DE6-DB09-FF15CC3582ED}"/>
      <ac:txMk cp="20" len="54">
        <ac:context len="147" hash="1375166362"/>
      </ac:txMk>
    </ac:txMkLst>
    <p188:pos x="1665402" y="777711"/>
    <p188:txBody>
      <a:bodyPr/>
      <a:lstStyle/>
      <a:p>
        <a:r>
          <a:rPr lang="en-US"/>
          <a:t>yes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tx1">
            <a:lumMod val="50000"/>
            <a:lumOff val="50000"/>
          </a:schemeClr>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tx1">
            <a:lumMod val="50000"/>
            <a:lumOff val="50000"/>
          </a:schemeClr>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tx1">
            <a:lumMod val="50000"/>
            <a:lumOff val="50000"/>
          </a:schemeClr>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tx1">
            <a:lumMod val="50000"/>
            <a:lumOff val="50000"/>
          </a:schemeClr>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tx1">
            <a:lumMod val="50000"/>
            <a:lumOff val="50000"/>
          </a:schemeClr>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tx1">
            <a:lumMod val="50000"/>
            <a:lumOff val="50000"/>
          </a:schemeClr>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tx1">
            <a:lumMod val="50000"/>
            <a:lumOff val="50000"/>
          </a:schemeClr>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tx1">
            <a:lumMod val="50000"/>
            <a:lumOff val="50000"/>
          </a:schemeClr>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tx1">
            <a:lumMod val="50000"/>
            <a:lumOff val="50000"/>
          </a:schemeClr>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tx1">
            <a:lumMod val="50000"/>
            <a:lumOff val="50000"/>
          </a:schemeClr>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tx1">
            <a:lumMod val="50000"/>
            <a:lumOff val="50000"/>
          </a:schemeClr>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tx1">
            <a:lumMod val="50000"/>
            <a:lumOff val="50000"/>
          </a:schemeClr>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tx1">
            <a:lumMod val="50000"/>
            <a:lumOff val="50000"/>
          </a:schemeClr>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tx1">
            <a:lumMod val="50000"/>
            <a:lumOff val="50000"/>
          </a:schemeClr>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tx1">
            <a:lumMod val="50000"/>
            <a:lumOff val="50000"/>
          </a:schemeClr>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tx1">
            <a:lumMod val="50000"/>
            <a:lumOff val="50000"/>
          </a:schemeClr>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tx1">
            <a:lumMod val="50000"/>
            <a:lumOff val="50000"/>
          </a:schemeClr>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tx1">
            <a:lumMod val="50000"/>
            <a:lumOff val="50000"/>
          </a:schemeClr>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tx1">
            <a:lumMod val="50000"/>
            <a:lumOff val="50000"/>
          </a:schemeClr>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tx1">
            <a:lumMod val="50000"/>
            <a:lumOff val="50000"/>
          </a:schemeClr>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tx1">
            <a:lumMod val="50000"/>
            <a:lumOff val="50000"/>
          </a:schemeClr>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rtl="0"/>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rtl="0"/>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rtl="0"/>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rtl="0"/>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rtl="0"/>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rtl="0"/>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rtl="0"/>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rtl="0"/>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rtl="0"/>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rtl="0"/>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rtl="0"/>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rtl="0"/>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rtl="0"/>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rtl="0"/>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rtl="0"/>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rtl="0"/>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tx1">
            <a:lumMod val="50000"/>
            <a:lumOff val="50000"/>
          </a:schemeClr>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tx1">
            <a:lumMod val="50000"/>
            <a:lumOff val="50000"/>
          </a:schemeClr>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rtl="0"/>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rtl="0"/>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rtl="0"/>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rtl="0"/>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rtl="0"/>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rtl="0"/>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rtl="0"/>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rtl="0"/>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rtl="0"/>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rtl="0"/>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rtl="0"/>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rtl="0"/>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rtl="0"/>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rtl="0"/>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rtl="0"/>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rtl="0"/>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rtl="0"/>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rtl="0"/>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tx1">
            <a:lumMod val="50000"/>
            <a:lumOff val="50000"/>
          </a:schemeClr>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tx1">
            <a:lumMod val="50000"/>
            <a:lumOff val="50000"/>
          </a:schemeClr>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rtl="0"/>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rtl="0"/>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accent1"/>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a:solidFill>
          <a:schemeClr val="accent1"/>
        </a:solidFill>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a:solidFill>
          <a:schemeClr val="accent1"/>
        </a:solidFill>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a:solidFill>
          <a:schemeClr val="accent1"/>
        </a:solidFill>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a:solidFill>
          <a:schemeClr val="accent1"/>
        </a:solidFill>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a:solidFill>
          <a:schemeClr val="accent1"/>
        </a:solidFill>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a:solidFill>
          <a:schemeClr val="accent1"/>
        </a:solidFill>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a:solidFill>
          <a:schemeClr val="accent1"/>
        </a:solidFill>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a:solidFill>
          <a:schemeClr val="accent1"/>
        </a:solidFill>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a:solidFill>
          <a:schemeClr val="accent1"/>
        </a:solidFill>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a:solidFill>
          <a:schemeClr val="accent1"/>
        </a:solidFill>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a:solidFill>
          <a:schemeClr val="accent1"/>
        </a:solidFill>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a:solidFill>
          <a:schemeClr val="accent1"/>
        </a:solidFill>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tx1">
            <a:lumMod val="50000"/>
            <a:lumOff val="50000"/>
          </a:schemeClr>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tx1">
            <a:lumMod val="50000"/>
            <a:lumOff val="50000"/>
          </a:schemeClr>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rtl="0"/>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rtl="0"/>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a:solidFill>
          <a:schemeClr val="accent1"/>
        </a:solidFill>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a:solidFill>
          <a:schemeClr val="accent1"/>
        </a:solidFill>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a:solidFill>
          <a:schemeClr val="accent1"/>
        </a:solidFill>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a:solidFill>
          <a:schemeClr val="accent1"/>
        </a:solidFill>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a:solidFill>
          <a:schemeClr val="accent1"/>
        </a:solidFill>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a:solidFill>
          <a:schemeClr val="accent1"/>
        </a:solidFill>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a:solidFill>
          <a:schemeClr val="accent1"/>
        </a:solidFill>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a:solidFill>
          <a:schemeClr val="accent1"/>
        </a:solidFill>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a:solidFill>
          <a:schemeClr val="accent1"/>
        </a:solidFill>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a:solidFill>
          <a:schemeClr val="accent1"/>
        </a:solidFill>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a:solidFill>
          <a:schemeClr val="accent1"/>
        </a:solidFill>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a:solidFill>
          <a:schemeClr val="accent1"/>
        </a:solidFill>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a:solidFill>
          <a:schemeClr val="accent1"/>
        </a:solidFill>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a:solidFill>
          <a:schemeClr val="accent1"/>
        </a:solidFill>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a:solidFill>
          <a:schemeClr val="accent1"/>
        </a:solidFill>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a:solidFill>
          <a:schemeClr val="accent1"/>
        </a:solidFill>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tx1">
            <a:lumMod val="50000"/>
            <a:lumOff val="50000"/>
          </a:schemeClr>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tx1">
            <a:lumMod val="50000"/>
            <a:lumOff val="50000"/>
          </a:schemeClr>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a:solidFill>
          <a:schemeClr val="accent1"/>
        </a:solidFill>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a:solidFill>
          <a:schemeClr val="accent1"/>
        </a:solidFill>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a:solidFill>
          <a:schemeClr val="accent1"/>
        </a:solidFill>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a:solidFill>
          <a:schemeClr val="accent1"/>
        </a:solidFill>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a:solidFill>
          <a:schemeClr val="accent1"/>
        </a:solidFill>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a:solidFill>
          <a:schemeClr val="accent1"/>
        </a:solidFill>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a:solidFill>
          <a:schemeClr val="accent1"/>
        </a:solidFill>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a:solidFill>
          <a:schemeClr val="accent1"/>
        </a:solidFill>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a:solidFill>
          <a:schemeClr val="accent1"/>
        </a:solidFill>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a:solidFill>
          <a:schemeClr val="accent1"/>
        </a:solidFill>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a:solidFill>
          <a:schemeClr val="accent1"/>
        </a:solidFill>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a:solidFill>
          <a:schemeClr val="accent1"/>
        </a:solidFill>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a:solidFill>
          <a:schemeClr val="accent1"/>
        </a:solidFill>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a:solidFill>
          <a:schemeClr val="accent1"/>
        </a:solidFill>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a:solidFill>
          <a:schemeClr val="accent1"/>
        </a:solidFill>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a:solidFill>
          <a:schemeClr val="accent1"/>
        </a:solidFill>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a:solidFill>
          <a:schemeClr val="accent1"/>
        </a:solidFill>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a:solidFill>
          <a:schemeClr val="accent1"/>
        </a:solidFill>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a:solidFill>
          <a:schemeClr val="accent1"/>
        </a:solidFill>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a:solidFill>
          <a:schemeClr val="accent1"/>
        </a:solidFill>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tx1">
            <a:lumMod val="50000"/>
            <a:lumOff val="50000"/>
          </a:schemeClr>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tx1">
            <a:lumMod val="50000"/>
            <a:lumOff val="50000"/>
          </a:schemeClr>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a:solidFill>
          <a:schemeClr val="accent1"/>
        </a:solidFill>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a:solidFill>
          <a:schemeClr val="accent1"/>
        </a:solidFill>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a:solidFill>
          <a:schemeClr val="accent1"/>
        </a:solidFill>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a:solidFill>
          <a:schemeClr val="accent1"/>
        </a:solidFill>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a:solidFill>
          <a:schemeClr val="accent1"/>
        </a:solidFill>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a:solidFill>
          <a:schemeClr val="accent1"/>
        </a:solidFill>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a:solidFill>
          <a:schemeClr val="accent1"/>
        </a:solidFill>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a:solidFill>
          <a:schemeClr val="accent1"/>
        </a:solidFill>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a:solidFill>
          <a:schemeClr val="accent1"/>
        </a:solidFill>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a:solidFill>
          <a:schemeClr val="accent1"/>
        </a:solidFill>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a:solidFill>
          <a:schemeClr val="accent1"/>
        </a:solidFill>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a:solidFill>
          <a:schemeClr val="accent1"/>
        </a:solidFill>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accent1"/>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accent1"/>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a:solidFill>
          <a:schemeClr val="accent1"/>
        </a:solidFill>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a:solidFill>
          <a:schemeClr val="accent1"/>
        </a:solidFill>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tx1">
            <a:lumMod val="50000"/>
            <a:lumOff val="50000"/>
          </a:schemeClr>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tx1">
            <a:lumMod val="50000"/>
            <a:lumOff val="50000"/>
          </a:schemeClr>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090CA67-C4DC-4C79-BE69-61CC4090C013}" type="doc">
      <dgm:prSet loTypeId="urn:microsoft.com/office/officeart/2005/8/layout/hChevron3" loCatId="process" qsTypeId="urn:microsoft.com/office/officeart/2005/8/quickstyle/simple1" qsCatId="simple" csTypeId="urn:microsoft.com/office/officeart/2005/8/colors/accent1_2" csCatId="accent1" phldr="1"/>
      <dgm:spPr/>
    </dgm:pt>
    <dgm:pt modelId="{8BAFDEC0-64E6-4527-860A-73091DBC9E2B}">
      <dgm:prSet phldrT="[Text]" phldr="0"/>
      <dgm:spPr/>
      <dgm:t>
        <a:bodyPr/>
        <a:lstStyle/>
        <a:p>
          <a:pPr algn="l"/>
          <a:r>
            <a:rPr lang="en-US">
              <a:latin typeface="Arial"/>
            </a:rPr>
            <a:t>  Overview</a:t>
          </a:r>
          <a:endParaRPr lang="en-US"/>
        </a:p>
      </dgm:t>
    </dgm:pt>
    <dgm:pt modelId="{6DA76928-AE3B-4FC1-B85F-0B7054DC6F90}" type="parTrans" cxnId="{319CAAF6-D59A-427A-9234-38F6704E5E0F}">
      <dgm:prSet/>
      <dgm:spPr/>
      <dgm:t>
        <a:bodyPr/>
        <a:lstStyle/>
        <a:p>
          <a:endParaRPr lang="en-US"/>
        </a:p>
      </dgm:t>
    </dgm:pt>
    <dgm:pt modelId="{F8972B21-B55C-4CB4-B906-A22603F21411}" type="sibTrans" cxnId="{319CAAF6-D59A-427A-9234-38F6704E5E0F}">
      <dgm:prSet/>
      <dgm:spPr/>
      <dgm:t>
        <a:bodyPr/>
        <a:lstStyle/>
        <a:p>
          <a:endParaRPr lang="en-US"/>
        </a:p>
      </dgm:t>
    </dgm:pt>
    <dgm:pt modelId="{5F1CDBDC-BA74-471B-A181-7CBE5086B6F2}">
      <dgm:prSet phldrT="[Text]" phldr="0"/>
      <dgm:spPr>
        <a:solidFill>
          <a:schemeClr val="tx1">
            <a:lumMod val="50000"/>
            <a:lumOff val="50000"/>
          </a:schemeClr>
        </a:solidFill>
      </dgm:spPr>
      <dgm:t>
        <a:bodyPr/>
        <a:lstStyle/>
        <a:p>
          <a:pPr algn="l" rtl="0"/>
          <a:r>
            <a:rPr lang="en-US" u="none">
              <a:latin typeface="Arial"/>
            </a:rPr>
            <a:t>  Test Readiness</a:t>
          </a:r>
          <a:endParaRPr lang="en-US" u="none"/>
        </a:p>
      </dgm:t>
    </dgm:pt>
    <dgm:pt modelId="{30D4F865-1FF9-4FE2-BD1B-416184640AF7}" type="parTrans" cxnId="{666A0F2C-E957-450F-875B-259B664BECBF}">
      <dgm:prSet/>
      <dgm:spPr/>
      <dgm:t>
        <a:bodyPr/>
        <a:lstStyle/>
        <a:p>
          <a:endParaRPr lang="en-US"/>
        </a:p>
      </dgm:t>
    </dgm:pt>
    <dgm:pt modelId="{5F84B8CD-BE69-458C-AA95-AFD1CE2ED419}" type="sibTrans" cxnId="{666A0F2C-E957-450F-875B-259B664BECBF}">
      <dgm:prSet/>
      <dgm:spPr/>
      <dgm:t>
        <a:bodyPr/>
        <a:lstStyle/>
        <a:p>
          <a:endParaRPr lang="en-US"/>
        </a:p>
      </dgm:t>
    </dgm:pt>
    <dgm:pt modelId="{24B15709-B20D-4962-AF1A-CEF4D01228CA}">
      <dgm:prSet phldr="0"/>
      <dgm:spPr>
        <a:solidFill>
          <a:schemeClr val="tx1">
            <a:lumMod val="50000"/>
            <a:lumOff val="50000"/>
          </a:schemeClr>
        </a:solidFill>
      </dgm:spPr>
      <dgm:t>
        <a:bodyPr/>
        <a:lstStyle/>
        <a:p>
          <a:pPr algn="l" rtl="0"/>
          <a:r>
            <a:rPr lang="en-US">
              <a:latin typeface="Arial"/>
            </a:rPr>
            <a:t> Schedule</a:t>
          </a:r>
        </a:p>
      </dgm:t>
    </dgm:pt>
    <dgm:pt modelId="{D28E0F26-827E-491B-A485-A275B5D3C393}" type="parTrans" cxnId="{A8C0A7CA-24C4-482E-9A72-DE1E92D12D3D}">
      <dgm:prSet/>
      <dgm:spPr/>
      <dgm:t>
        <a:bodyPr/>
        <a:lstStyle/>
        <a:p>
          <a:endParaRPr lang="en-US"/>
        </a:p>
      </dgm:t>
    </dgm:pt>
    <dgm:pt modelId="{0E97EE13-626B-468D-A793-6DD0C442E1AB}" type="sibTrans" cxnId="{A8C0A7CA-24C4-482E-9A72-DE1E92D12D3D}">
      <dgm:prSet/>
      <dgm:spPr/>
      <dgm:t>
        <a:bodyPr/>
        <a:lstStyle/>
        <a:p>
          <a:endParaRPr lang="en-US"/>
        </a:p>
      </dgm:t>
    </dgm:pt>
    <dgm:pt modelId="{2E0ACD2B-1CEF-4792-A580-F31E64FB0032}">
      <dgm:prSet phldr="0"/>
      <dgm:spPr>
        <a:solidFill>
          <a:schemeClr val="tx1">
            <a:lumMod val="50000"/>
            <a:lumOff val="50000"/>
          </a:schemeClr>
        </a:solidFill>
      </dgm:spPr>
      <dgm:t>
        <a:bodyPr/>
        <a:lstStyle/>
        <a:p>
          <a:pPr algn="l"/>
          <a:r>
            <a:rPr lang="en-US">
              <a:latin typeface="Arial"/>
            </a:rPr>
            <a:t>   Appendix</a:t>
          </a:r>
        </a:p>
      </dgm:t>
    </dgm:pt>
    <dgm:pt modelId="{C6536066-A075-438D-8F4C-11AEA73D8B7B}" type="parTrans" cxnId="{E37B4C52-A963-40B2-B8C5-9992A096A31E}">
      <dgm:prSet/>
      <dgm:spPr/>
      <dgm:t>
        <a:bodyPr/>
        <a:lstStyle/>
        <a:p>
          <a:endParaRPr lang="en-US"/>
        </a:p>
      </dgm:t>
    </dgm:pt>
    <dgm:pt modelId="{87CBA03E-A663-4DC1-9EF2-D9B4686822CF}" type="sibTrans" cxnId="{E37B4C52-A963-40B2-B8C5-9992A096A31E}">
      <dgm:prSet/>
      <dgm:spPr/>
      <dgm:t>
        <a:bodyPr/>
        <a:lstStyle/>
        <a:p>
          <a:endParaRPr lang="en-US"/>
        </a:p>
      </dgm:t>
    </dgm:pt>
    <dgm:pt modelId="{2BA39051-D915-44AF-B0B4-B7B0421059B4}">
      <dgm:prSet phldr="0"/>
      <dgm:spPr>
        <a:solidFill>
          <a:schemeClr val="tx1">
            <a:lumMod val="50000"/>
            <a:lumOff val="50000"/>
          </a:schemeClr>
        </a:solidFill>
      </dgm:spPr>
      <dgm:t>
        <a:bodyPr/>
        <a:lstStyle/>
        <a:p>
          <a:pPr algn="l" rtl="0"/>
          <a:r>
            <a:rPr lang="en-US">
              <a:latin typeface="Arial"/>
            </a:rPr>
            <a:t>  Budget</a:t>
          </a:r>
        </a:p>
      </dgm:t>
    </dgm:pt>
    <dgm:pt modelId="{A7DD694E-2B7C-4B85-9CC0-9E057F74C10A}" type="parTrans" cxnId="{98919516-6AC5-4A52-9401-8CF3CBFBCB2E}">
      <dgm:prSet/>
      <dgm:spPr/>
      <dgm:t>
        <a:bodyPr/>
        <a:lstStyle/>
        <a:p>
          <a:endParaRPr lang="en-US"/>
        </a:p>
      </dgm:t>
    </dgm:pt>
    <dgm:pt modelId="{ADA89B49-0A71-4FEC-998A-8F1F6981370D}" type="sibTrans" cxnId="{98919516-6AC5-4A52-9401-8CF3CBFBCB2E}">
      <dgm:prSet/>
      <dgm:spPr/>
      <dgm:t>
        <a:bodyPr/>
        <a:lstStyle/>
        <a:p>
          <a:endParaRPr lang="en-US"/>
        </a:p>
      </dgm:t>
    </dgm:pt>
    <dgm:pt modelId="{9553F21E-1D46-463F-B8BF-E4004FFBC995}" type="pres">
      <dgm:prSet presAssocID="{7090CA67-C4DC-4C79-BE69-61CC4090C013}" presName="Name0" presStyleCnt="0">
        <dgm:presLayoutVars>
          <dgm:dir/>
          <dgm:resizeHandles val="exact"/>
        </dgm:presLayoutVars>
      </dgm:prSet>
      <dgm:spPr/>
    </dgm:pt>
    <dgm:pt modelId="{F2AC3A14-14E6-455A-AE42-AE91BB4337A3}" type="pres">
      <dgm:prSet presAssocID="{8BAFDEC0-64E6-4527-860A-73091DBC9E2B}" presName="parTxOnly" presStyleLbl="node1" presStyleIdx="0" presStyleCnt="5" custScaleX="69662">
        <dgm:presLayoutVars>
          <dgm:bulletEnabled val="1"/>
        </dgm:presLayoutVars>
      </dgm:prSet>
      <dgm:spPr/>
      <dgm:t>
        <a:bodyPr/>
        <a:lstStyle/>
        <a:p>
          <a:endParaRPr lang="en-US"/>
        </a:p>
      </dgm:t>
    </dgm:pt>
    <dgm:pt modelId="{5046AAFF-A648-4DF9-90C7-A3013071BBF2}" type="pres">
      <dgm:prSet presAssocID="{F8972B21-B55C-4CB4-B906-A22603F21411}" presName="parSpace" presStyleCnt="0"/>
      <dgm:spPr/>
    </dgm:pt>
    <dgm:pt modelId="{D2C8704F-84A7-4252-8EC8-B1AEA7E0D140}" type="pres">
      <dgm:prSet presAssocID="{24B15709-B20D-4962-AF1A-CEF4D01228CA}" presName="parTxOnly" presStyleLbl="node1" presStyleIdx="1" presStyleCnt="5" custScaleX="62596">
        <dgm:presLayoutVars>
          <dgm:bulletEnabled val="1"/>
        </dgm:presLayoutVars>
      </dgm:prSet>
      <dgm:spPr/>
      <dgm:t>
        <a:bodyPr/>
        <a:lstStyle/>
        <a:p>
          <a:endParaRPr lang="en-US"/>
        </a:p>
      </dgm:t>
    </dgm:pt>
    <dgm:pt modelId="{E74189CD-6B74-4AE3-A399-A647A0C7B723}" type="pres">
      <dgm:prSet presAssocID="{0E97EE13-626B-468D-A793-6DD0C442E1AB}" presName="parSpace" presStyleCnt="0"/>
      <dgm:spPr/>
    </dgm:pt>
    <dgm:pt modelId="{CF2E5D8F-3689-493A-B21C-850B4EA81888}" type="pres">
      <dgm:prSet presAssocID="{5F1CDBDC-BA74-471B-A181-7CBE5086B6F2}" presName="parTxOnly" presStyleLbl="node1" presStyleIdx="2" presStyleCnt="5" custScaleX="87371">
        <dgm:presLayoutVars>
          <dgm:bulletEnabled val="1"/>
        </dgm:presLayoutVars>
      </dgm:prSet>
      <dgm:spPr/>
      <dgm:t>
        <a:bodyPr/>
        <a:lstStyle/>
        <a:p>
          <a:endParaRPr lang="en-US"/>
        </a:p>
      </dgm:t>
    </dgm:pt>
    <dgm:pt modelId="{CF5875E1-E8BE-4432-811B-4DD0AF3D090D}" type="pres">
      <dgm:prSet presAssocID="{5F84B8CD-BE69-458C-AA95-AFD1CE2ED419}" presName="parSpace" presStyleCnt="0"/>
      <dgm:spPr/>
    </dgm:pt>
    <dgm:pt modelId="{D55F6CB5-534D-4835-B611-B33746C07E26}" type="pres">
      <dgm:prSet presAssocID="{2BA39051-D915-44AF-B0B4-B7B0421059B4}" presName="parTxOnly" presStyleLbl="node1" presStyleIdx="3" presStyleCnt="5" custScaleX="62563">
        <dgm:presLayoutVars>
          <dgm:bulletEnabled val="1"/>
        </dgm:presLayoutVars>
      </dgm:prSet>
      <dgm:spPr/>
      <dgm:t>
        <a:bodyPr/>
        <a:lstStyle/>
        <a:p>
          <a:endParaRPr lang="en-US"/>
        </a:p>
      </dgm:t>
    </dgm:pt>
    <dgm:pt modelId="{48DF49E2-CF00-4528-9151-911E2DFDE82B}" type="pres">
      <dgm:prSet presAssocID="{ADA89B49-0A71-4FEC-998A-8F1F6981370D}" presName="parSpace" presStyleCnt="0"/>
      <dgm:spPr/>
    </dgm:pt>
    <dgm:pt modelId="{EB7FB248-AA6F-4FB6-8A4C-1D8220D9D295}" type="pres">
      <dgm:prSet presAssocID="{2E0ACD2B-1CEF-4792-A580-F31E64FB0032}" presName="parTxOnly" presStyleLbl="node1" presStyleIdx="4" presStyleCnt="5" custScaleX="57694">
        <dgm:presLayoutVars>
          <dgm:bulletEnabled val="1"/>
        </dgm:presLayoutVars>
      </dgm:prSet>
      <dgm:spPr/>
      <dgm:t>
        <a:bodyPr/>
        <a:lstStyle/>
        <a:p>
          <a:endParaRPr lang="en-US"/>
        </a:p>
      </dgm:t>
    </dgm:pt>
  </dgm:ptLst>
  <dgm:cxnLst>
    <dgm:cxn modelId="{261E28E0-FD5F-4862-9CBA-39296EAE5948}" type="presOf" srcId="{8BAFDEC0-64E6-4527-860A-73091DBC9E2B}" destId="{F2AC3A14-14E6-455A-AE42-AE91BB4337A3}" srcOrd="0" destOrd="0" presId="urn:microsoft.com/office/officeart/2005/8/layout/hChevron3"/>
    <dgm:cxn modelId="{319CAAF6-D59A-427A-9234-38F6704E5E0F}" srcId="{7090CA67-C4DC-4C79-BE69-61CC4090C013}" destId="{8BAFDEC0-64E6-4527-860A-73091DBC9E2B}" srcOrd="0" destOrd="0" parTransId="{6DA76928-AE3B-4FC1-B85F-0B7054DC6F90}" sibTransId="{F8972B21-B55C-4CB4-B906-A22603F21411}"/>
    <dgm:cxn modelId="{666A0F2C-E957-450F-875B-259B664BECBF}" srcId="{7090CA67-C4DC-4C79-BE69-61CC4090C013}" destId="{5F1CDBDC-BA74-471B-A181-7CBE5086B6F2}" srcOrd="2" destOrd="0" parTransId="{30D4F865-1FF9-4FE2-BD1B-416184640AF7}" sibTransId="{5F84B8CD-BE69-458C-AA95-AFD1CE2ED419}"/>
    <dgm:cxn modelId="{F45BAE6E-0119-4B12-834B-EDEB364CC4C6}" type="presOf" srcId="{7090CA67-C4DC-4C79-BE69-61CC4090C013}" destId="{9553F21E-1D46-463F-B8BF-E4004FFBC995}" srcOrd="0" destOrd="0" presId="urn:microsoft.com/office/officeart/2005/8/layout/hChevron3"/>
    <dgm:cxn modelId="{A8C0A7CA-24C4-482E-9A72-DE1E92D12D3D}" srcId="{7090CA67-C4DC-4C79-BE69-61CC4090C013}" destId="{24B15709-B20D-4962-AF1A-CEF4D01228CA}" srcOrd="1" destOrd="0" parTransId="{D28E0F26-827E-491B-A485-A275B5D3C393}" sibTransId="{0E97EE13-626B-468D-A793-6DD0C442E1AB}"/>
    <dgm:cxn modelId="{E37B4C52-A963-40B2-B8C5-9992A096A31E}" srcId="{7090CA67-C4DC-4C79-BE69-61CC4090C013}" destId="{2E0ACD2B-1CEF-4792-A580-F31E64FB0032}" srcOrd="4" destOrd="0" parTransId="{C6536066-A075-438D-8F4C-11AEA73D8B7B}" sibTransId="{87CBA03E-A663-4DC1-9EF2-D9B4686822CF}"/>
    <dgm:cxn modelId="{00CC6E4A-B6F6-4AA6-AFAE-A01D0A41BA8B}" type="presOf" srcId="{2BA39051-D915-44AF-B0B4-B7B0421059B4}" destId="{D55F6CB5-534D-4835-B611-B33746C07E26}" srcOrd="0" destOrd="0" presId="urn:microsoft.com/office/officeart/2005/8/layout/hChevron3"/>
    <dgm:cxn modelId="{0F22A01E-8C55-4EF7-94DB-F967B074345B}" type="presOf" srcId="{24B15709-B20D-4962-AF1A-CEF4D01228CA}" destId="{D2C8704F-84A7-4252-8EC8-B1AEA7E0D140}" srcOrd="0" destOrd="0" presId="urn:microsoft.com/office/officeart/2005/8/layout/hChevron3"/>
    <dgm:cxn modelId="{54DF76D8-089A-4420-82D8-0FD5EAF8819C}" type="presOf" srcId="{5F1CDBDC-BA74-471B-A181-7CBE5086B6F2}" destId="{CF2E5D8F-3689-493A-B21C-850B4EA81888}" srcOrd="0" destOrd="0" presId="urn:microsoft.com/office/officeart/2005/8/layout/hChevron3"/>
    <dgm:cxn modelId="{98919516-6AC5-4A52-9401-8CF3CBFBCB2E}" srcId="{7090CA67-C4DC-4C79-BE69-61CC4090C013}" destId="{2BA39051-D915-44AF-B0B4-B7B0421059B4}" srcOrd="3" destOrd="0" parTransId="{A7DD694E-2B7C-4B85-9CC0-9E057F74C10A}" sibTransId="{ADA89B49-0A71-4FEC-998A-8F1F6981370D}"/>
    <dgm:cxn modelId="{79887E98-FFA7-4532-A2DD-4AF09EC4DD26}" type="presOf" srcId="{2E0ACD2B-1CEF-4792-A580-F31E64FB0032}" destId="{EB7FB248-AA6F-4FB6-8A4C-1D8220D9D295}" srcOrd="0" destOrd="0" presId="urn:microsoft.com/office/officeart/2005/8/layout/hChevron3"/>
    <dgm:cxn modelId="{1F3A78F2-15E5-49CC-99C9-22D9C5CF5688}" type="presParOf" srcId="{9553F21E-1D46-463F-B8BF-E4004FFBC995}" destId="{F2AC3A14-14E6-455A-AE42-AE91BB4337A3}" srcOrd="0" destOrd="0" presId="urn:microsoft.com/office/officeart/2005/8/layout/hChevron3"/>
    <dgm:cxn modelId="{A38C0890-F9B6-4568-9781-5F9A14BC8C87}" type="presParOf" srcId="{9553F21E-1D46-463F-B8BF-E4004FFBC995}" destId="{5046AAFF-A648-4DF9-90C7-A3013071BBF2}" srcOrd="1" destOrd="0" presId="urn:microsoft.com/office/officeart/2005/8/layout/hChevron3"/>
    <dgm:cxn modelId="{AD2EDCA2-071A-47C0-806D-2E8E571718BC}" type="presParOf" srcId="{9553F21E-1D46-463F-B8BF-E4004FFBC995}" destId="{D2C8704F-84A7-4252-8EC8-B1AEA7E0D140}" srcOrd="2" destOrd="0" presId="urn:microsoft.com/office/officeart/2005/8/layout/hChevron3"/>
    <dgm:cxn modelId="{27B03549-4C03-4474-AD38-39F846AD93EC}" type="presParOf" srcId="{9553F21E-1D46-463F-B8BF-E4004FFBC995}" destId="{E74189CD-6B74-4AE3-A399-A647A0C7B723}" srcOrd="3" destOrd="0" presId="urn:microsoft.com/office/officeart/2005/8/layout/hChevron3"/>
    <dgm:cxn modelId="{F60AC5C1-A788-4AE3-BBBF-3761CEAE7058}" type="presParOf" srcId="{9553F21E-1D46-463F-B8BF-E4004FFBC995}" destId="{CF2E5D8F-3689-493A-B21C-850B4EA81888}" srcOrd="4" destOrd="0" presId="urn:microsoft.com/office/officeart/2005/8/layout/hChevron3"/>
    <dgm:cxn modelId="{9DBB53A1-62BB-459F-9F0A-5127E4635670}" type="presParOf" srcId="{9553F21E-1D46-463F-B8BF-E4004FFBC995}" destId="{CF5875E1-E8BE-4432-811B-4DD0AF3D090D}" srcOrd="5" destOrd="0" presId="urn:microsoft.com/office/officeart/2005/8/layout/hChevron3"/>
    <dgm:cxn modelId="{92910A9F-F8F3-43E3-BFBB-9D9E0CB86A1A}" type="presParOf" srcId="{9553F21E-1D46-463F-B8BF-E4004FFBC995}" destId="{D55F6CB5-534D-4835-B611-B33746C07E26}" srcOrd="6" destOrd="0" presId="urn:microsoft.com/office/officeart/2005/8/layout/hChevron3"/>
    <dgm:cxn modelId="{F7EC02D1-8406-41D6-8CC0-CD6960421996}" type="presParOf" srcId="{9553F21E-1D46-463F-B8BF-E4004FFBC995}" destId="{48DF49E2-CF00-4528-9151-911E2DFDE82B}" srcOrd="7" destOrd="0" presId="urn:microsoft.com/office/officeart/2005/8/layout/hChevron3"/>
    <dgm:cxn modelId="{A364A842-4A61-42B8-8D8E-C6F68A6E2625}" type="presParOf" srcId="{9553F21E-1D46-463F-B8BF-E4004FFBC995}" destId="{EB7FB248-AA6F-4FB6-8A4C-1D8220D9D295}"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C3A14-14E6-455A-AE42-AE91BB4337A3}">
      <dsp:nvSpPr>
        <dsp:cNvPr id="0" name=""/>
        <dsp:cNvSpPr/>
      </dsp:nvSpPr>
      <dsp:spPr>
        <a:xfrm>
          <a:off x="211" y="0"/>
          <a:ext cx="2357822" cy="3543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Overview</a:t>
          </a:r>
          <a:endParaRPr lang="en-US" sz="1900" kern="1200"/>
        </a:p>
      </dsp:txBody>
      <dsp:txXfrm>
        <a:off x="211" y="0"/>
        <a:ext cx="2269244" cy="354314"/>
      </dsp:txXfrm>
    </dsp:sp>
    <dsp:sp modelId="{D2C8704F-84A7-4252-8EC8-B1AEA7E0D140}">
      <dsp:nvSpPr>
        <dsp:cNvPr id="0" name=""/>
        <dsp:cNvSpPr/>
      </dsp:nvSpPr>
      <dsp:spPr>
        <a:xfrm>
          <a:off x="1681101" y="0"/>
          <a:ext cx="2118662"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Schedule</a:t>
          </a:r>
        </a:p>
      </dsp:txBody>
      <dsp:txXfrm>
        <a:off x="1858258" y="0"/>
        <a:ext cx="1764348" cy="354314"/>
      </dsp:txXfrm>
    </dsp:sp>
    <dsp:sp modelId="{CF2E5D8F-3689-493A-B21C-850B4EA81888}">
      <dsp:nvSpPr>
        <dsp:cNvPr id="0" name=""/>
        <dsp:cNvSpPr/>
      </dsp:nvSpPr>
      <dsp:spPr>
        <a:xfrm>
          <a:off x="3122831" y="0"/>
          <a:ext cx="2957211"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u="none" kern="1200">
              <a:latin typeface="Arial"/>
            </a:rPr>
            <a:t>  Test Readiness</a:t>
          </a:r>
          <a:endParaRPr lang="en-US" sz="1900" u="none" kern="1200"/>
        </a:p>
      </dsp:txBody>
      <dsp:txXfrm>
        <a:off x="3299988" y="0"/>
        <a:ext cx="2602897" cy="354314"/>
      </dsp:txXfrm>
    </dsp:sp>
    <dsp:sp modelId="{D55F6CB5-534D-4835-B611-B33746C07E26}">
      <dsp:nvSpPr>
        <dsp:cNvPr id="0" name=""/>
        <dsp:cNvSpPr/>
      </dsp:nvSpPr>
      <dsp:spPr>
        <a:xfrm>
          <a:off x="5403110" y="0"/>
          <a:ext cx="2117545"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rtl="0">
            <a:lnSpc>
              <a:spcPct val="90000"/>
            </a:lnSpc>
            <a:spcBef>
              <a:spcPct val="0"/>
            </a:spcBef>
            <a:spcAft>
              <a:spcPct val="35000"/>
            </a:spcAft>
          </a:pPr>
          <a:r>
            <a:rPr lang="en-US" sz="1900" kern="1200">
              <a:latin typeface="Arial"/>
            </a:rPr>
            <a:t>  Budget</a:t>
          </a:r>
        </a:p>
      </dsp:txBody>
      <dsp:txXfrm>
        <a:off x="5580267" y="0"/>
        <a:ext cx="1763231" cy="354314"/>
      </dsp:txXfrm>
    </dsp:sp>
    <dsp:sp modelId="{EB7FB248-AA6F-4FB6-8A4C-1D8220D9D295}">
      <dsp:nvSpPr>
        <dsp:cNvPr id="0" name=""/>
        <dsp:cNvSpPr/>
      </dsp:nvSpPr>
      <dsp:spPr>
        <a:xfrm>
          <a:off x="6843723" y="0"/>
          <a:ext cx="1952746" cy="354314"/>
        </a:xfrm>
        <a:prstGeom prst="chevron">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l" defTabSz="844550">
            <a:lnSpc>
              <a:spcPct val="90000"/>
            </a:lnSpc>
            <a:spcBef>
              <a:spcPct val="0"/>
            </a:spcBef>
            <a:spcAft>
              <a:spcPct val="35000"/>
            </a:spcAft>
          </a:pPr>
          <a:r>
            <a:rPr lang="en-US" sz="1900" kern="1200">
              <a:latin typeface="Arial"/>
            </a:rPr>
            <a:t>   Appendix</a:t>
          </a:r>
        </a:p>
      </dsp:txBody>
      <dsp:txXfrm>
        <a:off x="7020880" y="0"/>
        <a:ext cx="1598432" cy="354314"/>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mcmaster.com/8573K15/" TargetMode="External"/><Relationship Id="rId2" Type="http://schemas.openxmlformats.org/officeDocument/2006/relationships/slide" Target="../slides/slide64.xml"/><Relationship Id="rId1" Type="http://schemas.openxmlformats.org/officeDocument/2006/relationships/notesMaster" Target="../notesMasters/notesMaster1.xml"/><Relationship Id="rId5" Type="http://schemas.openxmlformats.org/officeDocument/2006/relationships/hyperlink" Target="https://www.mcmaster.com/91732A202/" TargetMode="External"/><Relationship Id="rId4" Type="http://schemas.openxmlformats.org/officeDocument/2006/relationships/hyperlink" Target="https://www.mcmaster.com/91251A079/"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Notes:</a:t>
            </a:r>
            <a:endParaRPr/>
          </a:p>
          <a:p>
            <a:pPr marL="457200" lvl="0" indent="-317500" algn="l" rtl="0">
              <a:lnSpc>
                <a:spcPct val="100000"/>
              </a:lnSpc>
              <a:spcBef>
                <a:spcPts val="0"/>
              </a:spcBef>
              <a:spcAft>
                <a:spcPts val="0"/>
              </a:spcAft>
              <a:buSzPts val="1400"/>
              <a:buChar char="-"/>
            </a:pPr>
            <a:r>
              <a:rPr lang="en-US"/>
              <a:t>left video brighter</a:t>
            </a:r>
            <a:endParaRPr/>
          </a:p>
          <a:p>
            <a:pPr marL="457200" lvl="0" indent="-317500" algn="l" rtl="0">
              <a:lnSpc>
                <a:spcPct val="100000"/>
              </a:lnSpc>
              <a:spcBef>
                <a:spcPts val="0"/>
              </a:spcBef>
              <a:spcAft>
                <a:spcPts val="0"/>
              </a:spcAft>
              <a:buSzPts val="1400"/>
              <a:buChar char="-"/>
            </a:pPr>
            <a:r>
              <a:rPr lang="en-US"/>
              <a:t> fix </a:t>
            </a:r>
            <a:r>
              <a:rPr lang="en-US" err="1"/>
              <a:t>conops</a:t>
            </a:r>
            <a:r>
              <a:rPr lang="en-US"/>
              <a:t> </a:t>
            </a:r>
            <a:endParaRPr/>
          </a:p>
          <a:p>
            <a:pPr marL="457200" lvl="0" indent="-317500" algn="l" rtl="0">
              <a:lnSpc>
                <a:spcPct val="100000"/>
              </a:lnSpc>
              <a:spcBef>
                <a:spcPts val="0"/>
              </a:spcBef>
              <a:spcAft>
                <a:spcPts val="0"/>
              </a:spcAft>
              <a:buSzPts val="1400"/>
              <a:buChar char="-"/>
            </a:pPr>
            <a:r>
              <a:rPr lang="en-US"/>
              <a:t>tabulate </a:t>
            </a:r>
            <a:r>
              <a:rPr lang="en-US" err="1"/>
              <a:t>subteams</a:t>
            </a:r>
            <a:r>
              <a:rPr lang="en-US"/>
              <a:t> </a:t>
            </a:r>
            <a:r>
              <a:rPr lang="en-US" err="1"/>
              <a:t>drs</a:t>
            </a:r>
            <a:r>
              <a:rPr lang="en-US"/>
              <a:t> and </a:t>
            </a:r>
            <a:r>
              <a:rPr lang="en-US" err="1"/>
              <a:t>cpes</a:t>
            </a:r>
            <a:endParaRPr/>
          </a:p>
          <a:p>
            <a:pPr marL="0" lvl="0" indent="0" algn="l" rtl="0">
              <a:lnSpc>
                <a:spcPct val="100000"/>
              </a:lnSpc>
              <a:spcBef>
                <a:spcPts val="0"/>
              </a:spcBef>
              <a:spcAft>
                <a:spcPts val="0"/>
              </a:spcAft>
              <a:buNone/>
            </a:pPr>
            <a:endParaRPr/>
          </a:p>
        </p:txBody>
      </p:sp>
      <p:sp>
        <p:nvSpPr>
          <p:cNvPr id="84" name="Google Shape;8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5ba106909b_1_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9" name="Google Shape;269;g15ba106909b_1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
        <p:cNvGrpSpPr/>
        <p:nvPr/>
      </p:nvGrpSpPr>
      <p:grpSpPr>
        <a:xfrm>
          <a:off x="0" y="0"/>
          <a:ext cx="0" cy="0"/>
          <a:chOff x="0" y="0"/>
          <a:chExt cx="0" cy="0"/>
        </a:xfrm>
      </p:grpSpPr>
      <p:sp>
        <p:nvSpPr>
          <p:cNvPr id="1409" name="Google Shape;140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a:t>Just talk abt testing?</a:t>
            </a:r>
          </a:p>
        </p:txBody>
      </p:sp>
      <p:sp>
        <p:nvSpPr>
          <p:cNvPr id="1410" name="Google Shape;141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Nothing has changed from CDR, go fast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4790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Nothing has changed from CDR, go fast</a:t>
            </a:r>
          </a:p>
          <a:p>
            <a:endParaRPr lang="en-US"/>
          </a:p>
          <a:p>
            <a:r>
              <a:rPr lang="en-US"/>
              <a:t>Add?</a:t>
            </a:r>
          </a:p>
          <a:p>
            <a:pPr>
              <a:buFont typeface="Calibri"/>
              <a:buChar char="-"/>
            </a:pPr>
            <a:r>
              <a:rPr lang="en-US"/>
              <a:t>Mass breakdown</a:t>
            </a:r>
          </a:p>
          <a:p>
            <a:pPr>
              <a:buFont typeface="Calibri"/>
              <a:buChar char="-"/>
            </a:pPr>
            <a:r>
              <a:rPr lang="en-US"/>
              <a:t>How we got CG and how we'll verify?</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9715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making the panel for testing – panel agnostic</a:t>
            </a:r>
          </a:p>
          <a:p>
            <a:endParaRPr lang="en-US"/>
          </a:p>
          <a:p>
            <a:r>
              <a:rPr lang="en-US"/>
              <a:t>Fasteners are not different sizes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0574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Hold up a sensor tray model</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2772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major changes since CDR</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4121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US" sz="1800" b="0" i="0" u="none" strike="noStrike" baseline="0">
                <a:latin typeface="Times-Roman"/>
              </a:rPr>
              <a:t>Model development is appropriate, experiments to verify the design and validate model are clearly described, and characterization test objectives and methods are well-defined. Safety risks are understood. (26-30 pts)</a:t>
            </a:r>
          </a:p>
          <a:p>
            <a:pPr algn="l"/>
            <a:endParaRPr lang="en-US" sz="1800" b="0" i="0" u="none" strike="noStrike" baseline="0">
              <a:latin typeface="Times-Roman"/>
            </a:endParaRPr>
          </a:p>
          <a:p>
            <a:pPr algn="l"/>
            <a:r>
              <a:rPr lang="en-US" sz="1800" b="0" i="0" u="none" strike="noStrike" baseline="0">
                <a:latin typeface="Times-Roman"/>
              </a:rPr>
              <a:t>Describe how the design will be validated against functional requirements and overall project success criteria. Give two or more examples of how the design will be verified against predictive models through characterization testing. Use diagrams to convey the test set up, the facilities and equipment needed, and how the test works. Describe the measurements to be made, and key measurement issues (resolution, sampling rate, etc.) Show how the selected sensors, instruments, data acquisition, test fixtures, etc. provide the required capabilities. Identify if any testing may result in safety risks.</a:t>
            </a:r>
            <a:endParaRPr/>
          </a:p>
        </p:txBody>
      </p:sp>
      <p:sp>
        <p:nvSpPr>
          <p:cNvPr id="1232" name="Google Shape;123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15fc244b7c5_3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15fc244b7c5_3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5" name="Google Shape;1115;g15fc244b7c5_3_1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extLst>
      <p:ext uri="{BB962C8B-B14F-4D97-AF65-F5344CB8AC3E}">
        <p14:creationId xmlns:p14="http://schemas.microsoft.com/office/powerpoint/2010/main" val="2713727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15fc244b7c5_3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15fc244b7c5_3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5" name="Google Shape;1115;g15fc244b7c5_3_1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extLst>
      <p:ext uri="{BB962C8B-B14F-4D97-AF65-F5344CB8AC3E}">
        <p14:creationId xmlns:p14="http://schemas.microsoft.com/office/powerpoint/2010/main" val="93210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15fc244b7c5_3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15fc244b7c5_3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5" name="Google Shape;1115;g15fc244b7c5_3_1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extLst>
      <p:ext uri="{BB962C8B-B14F-4D97-AF65-F5344CB8AC3E}">
        <p14:creationId xmlns:p14="http://schemas.microsoft.com/office/powerpoint/2010/main" val="4291035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US" sz="1800" b="0" i="0" u="none" strike="noStrike" baseline="0">
                <a:latin typeface="Times-Roman"/>
              </a:rPr>
              <a:t>Model development is appropriate, experiments to verify the design and validate model are clearly described, and characterization test objectives and methods are well-defined. Safety risks are understood. (26-30 pts)</a:t>
            </a:r>
          </a:p>
          <a:p>
            <a:pPr algn="l"/>
            <a:endParaRPr lang="en-US" sz="1800" b="0" i="0" u="none" strike="noStrike" baseline="0">
              <a:latin typeface="Times-Roman"/>
            </a:endParaRPr>
          </a:p>
          <a:p>
            <a:pPr algn="l"/>
            <a:r>
              <a:rPr lang="en-US" sz="1800" b="0" i="0" u="none" strike="noStrike" baseline="0">
                <a:latin typeface="Times-Roman"/>
              </a:rPr>
              <a:t>Describe how the design will be validated against functional requirements and overall project success criteria. Give two or more examples of how the design will be verified against predictive models through characterization testing. Use diagrams to convey the test set up, the facilities and equipment needed, and how the test works. Describe the measurements to be made, and key measurement issues (resolution, sampling rate, etc.) Show how the selected sensors, instruments, data acquisition, test fixtures, etc. provide the required capabilities. Identify if any testing may result in safety risks.</a:t>
            </a:r>
            <a:endParaRPr/>
          </a:p>
        </p:txBody>
      </p:sp>
      <p:sp>
        <p:nvSpPr>
          <p:cNvPr id="1232" name="Google Shape;123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87119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15fc244b7c5_3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15fc244b7c5_3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a:t>- little validation </a:t>
            </a:r>
            <a:r>
              <a:rPr lang="en-US" err="1"/>
              <a:t>bc</a:t>
            </a:r>
            <a:r>
              <a:rPr lang="en-US"/>
              <a:t> we made our own DRs</a:t>
            </a:r>
          </a:p>
          <a:p>
            <a:pPr marL="0" indent="0"/>
            <a:r>
              <a:rPr lang="en-US"/>
              <a:t>- verification against our own models</a:t>
            </a:r>
          </a:p>
          <a:p>
            <a:pPr marL="0" indent="0"/>
            <a:r>
              <a:rPr lang="en-US"/>
              <a:t>- none of our tests require serious safety mitigations</a:t>
            </a:r>
          </a:p>
        </p:txBody>
      </p:sp>
      <p:sp>
        <p:nvSpPr>
          <p:cNvPr id="1115" name="Google Shape;1115;g15fc244b7c5_3_1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extLst>
      <p:ext uri="{BB962C8B-B14F-4D97-AF65-F5344CB8AC3E}">
        <p14:creationId xmlns:p14="http://schemas.microsoft.com/office/powerpoint/2010/main" val="2722035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15fc244b7c5_3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15fc244b7c5_3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5" name="Google Shape;1115;g15fc244b7c5_3_1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Tree>
    <p:extLst>
      <p:ext uri="{BB962C8B-B14F-4D97-AF65-F5344CB8AC3E}">
        <p14:creationId xmlns:p14="http://schemas.microsoft.com/office/powerpoint/2010/main" val="37421284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15fc244b7c5_3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15fc244b7c5_3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5" name="Google Shape;1115;g15fc244b7c5_3_1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spTree>
    <p:extLst>
      <p:ext uri="{BB962C8B-B14F-4D97-AF65-F5344CB8AC3E}">
        <p14:creationId xmlns:p14="http://schemas.microsoft.com/office/powerpoint/2010/main" val="1784805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15fc244b7c5_3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15fc244b7c5_3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5" name="Google Shape;1115;g15fc244b7c5_3_1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spTree>
    <p:extLst>
      <p:ext uri="{BB962C8B-B14F-4D97-AF65-F5344CB8AC3E}">
        <p14:creationId xmlns:p14="http://schemas.microsoft.com/office/powerpoint/2010/main" val="5456287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15fc244b7c5_3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15fc244b7c5_3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5" name="Google Shape;1115;g15fc244b7c5_3_1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spTree>
    <p:extLst>
      <p:ext uri="{BB962C8B-B14F-4D97-AF65-F5344CB8AC3E}">
        <p14:creationId xmlns:p14="http://schemas.microsoft.com/office/powerpoint/2010/main" val="35719000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15fc244b7c5_3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15fc244b7c5_3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5" name="Google Shape;1115;g15fc244b7c5_3_1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29</a:t>
            </a:fld>
            <a:endParaRPr/>
          </a:p>
        </p:txBody>
      </p:sp>
    </p:spTree>
    <p:extLst>
      <p:ext uri="{BB962C8B-B14F-4D97-AF65-F5344CB8AC3E}">
        <p14:creationId xmlns:p14="http://schemas.microsoft.com/office/powerpoint/2010/main" val="36856026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15fc244b7c5_3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15fc244b7c5_3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5" name="Google Shape;1115;g15fc244b7c5_3_1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a:p>
        </p:txBody>
      </p:sp>
    </p:spTree>
    <p:extLst>
      <p:ext uri="{BB962C8B-B14F-4D97-AF65-F5344CB8AC3E}">
        <p14:creationId xmlns:p14="http://schemas.microsoft.com/office/powerpoint/2010/main" val="13774095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15fc244b7c5_3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15fc244b7c5_3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5" name="Google Shape;1115;g15fc244b7c5_3_1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a:p>
        </p:txBody>
      </p:sp>
    </p:spTree>
    <p:extLst>
      <p:ext uri="{BB962C8B-B14F-4D97-AF65-F5344CB8AC3E}">
        <p14:creationId xmlns:p14="http://schemas.microsoft.com/office/powerpoint/2010/main" val="4243105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 name="Google Shape;12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15fc244b7c5_3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15fc244b7c5_3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5" name="Google Shape;1115;g15fc244b7c5_3_1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spTree>
    <p:extLst>
      <p:ext uri="{BB962C8B-B14F-4D97-AF65-F5344CB8AC3E}">
        <p14:creationId xmlns:p14="http://schemas.microsoft.com/office/powerpoint/2010/main" val="9323944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15fc244b7c5_3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15fc244b7c5_3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5" name="Google Shape;1115;g15fc244b7c5_3_1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33</a:t>
            </a:fld>
            <a:endParaRPr/>
          </a:p>
        </p:txBody>
      </p:sp>
    </p:spTree>
    <p:extLst>
      <p:ext uri="{BB962C8B-B14F-4D97-AF65-F5344CB8AC3E}">
        <p14:creationId xmlns:p14="http://schemas.microsoft.com/office/powerpoint/2010/main" val="18407602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15fc244b7c5_3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15fc244b7c5_3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5" name="Google Shape;1115;g15fc244b7c5_3_1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34</a:t>
            </a:fld>
            <a:endParaRPr/>
          </a:p>
        </p:txBody>
      </p:sp>
    </p:spTree>
    <p:extLst>
      <p:ext uri="{BB962C8B-B14F-4D97-AF65-F5344CB8AC3E}">
        <p14:creationId xmlns:p14="http://schemas.microsoft.com/office/powerpoint/2010/main" val="36620345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15fc244b7c5_3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15fc244b7c5_3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5" name="Google Shape;1115;g15fc244b7c5_3_1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35</a:t>
            </a:fld>
            <a:endParaRPr/>
          </a:p>
        </p:txBody>
      </p:sp>
    </p:spTree>
    <p:extLst>
      <p:ext uri="{BB962C8B-B14F-4D97-AF65-F5344CB8AC3E}">
        <p14:creationId xmlns:p14="http://schemas.microsoft.com/office/powerpoint/2010/main" val="26835031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15fc244b7c5_3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15fc244b7c5_3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5" name="Google Shape;1115;g15fc244b7c5_3_1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36</a:t>
            </a:fld>
            <a:endParaRPr/>
          </a:p>
        </p:txBody>
      </p:sp>
    </p:spTree>
    <p:extLst>
      <p:ext uri="{BB962C8B-B14F-4D97-AF65-F5344CB8AC3E}">
        <p14:creationId xmlns:p14="http://schemas.microsoft.com/office/powerpoint/2010/main" val="9776561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15fc244b7c5_3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15fc244b7c5_3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5" name="Google Shape;1115;g15fc244b7c5_3_1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37</a:t>
            </a:fld>
            <a:endParaRPr/>
          </a:p>
        </p:txBody>
      </p:sp>
    </p:spTree>
    <p:extLst>
      <p:ext uri="{BB962C8B-B14F-4D97-AF65-F5344CB8AC3E}">
        <p14:creationId xmlns:p14="http://schemas.microsoft.com/office/powerpoint/2010/main" val="29571343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15fc244b7c5_3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15fc244b7c5_3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5" name="Google Shape;1115;g15fc244b7c5_3_1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38</a:t>
            </a:fld>
            <a:endParaRPr/>
          </a:p>
        </p:txBody>
      </p:sp>
    </p:spTree>
    <p:extLst>
      <p:ext uri="{BB962C8B-B14F-4D97-AF65-F5344CB8AC3E}">
        <p14:creationId xmlns:p14="http://schemas.microsoft.com/office/powerpoint/2010/main" val="2731920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15fc244b7c5_3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15fc244b7c5_3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5" name="Google Shape;1115;g15fc244b7c5_3_1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39</a:t>
            </a:fld>
            <a:endParaRPr/>
          </a:p>
        </p:txBody>
      </p:sp>
    </p:spTree>
    <p:extLst>
      <p:ext uri="{BB962C8B-B14F-4D97-AF65-F5344CB8AC3E}">
        <p14:creationId xmlns:p14="http://schemas.microsoft.com/office/powerpoint/2010/main" val="612161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15fc244b7c5_3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15fc244b7c5_3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5" name="Google Shape;1115;g15fc244b7c5_3_1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40</a:t>
            </a:fld>
            <a:endParaRPr/>
          </a:p>
        </p:txBody>
      </p:sp>
    </p:spTree>
    <p:extLst>
      <p:ext uri="{BB962C8B-B14F-4D97-AF65-F5344CB8AC3E}">
        <p14:creationId xmlns:p14="http://schemas.microsoft.com/office/powerpoint/2010/main" val="31006133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15fc244b7c5_3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15fc244b7c5_3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5" name="Google Shape;1115;g15fc244b7c5_3_1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41</a:t>
            </a:fld>
            <a:endParaRPr/>
          </a:p>
        </p:txBody>
      </p:sp>
    </p:spTree>
    <p:extLst>
      <p:ext uri="{BB962C8B-B14F-4D97-AF65-F5344CB8AC3E}">
        <p14:creationId xmlns:p14="http://schemas.microsoft.com/office/powerpoint/2010/main" val="891989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 name="Google Shape;13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15fc244b7c5_3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15fc244b7c5_3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a:t>- little validation </a:t>
            </a:r>
            <a:r>
              <a:rPr lang="en-US" err="1"/>
              <a:t>bc</a:t>
            </a:r>
            <a:r>
              <a:rPr lang="en-US"/>
              <a:t> we made our own DRs</a:t>
            </a:r>
          </a:p>
          <a:p>
            <a:pPr marL="0" indent="0"/>
            <a:r>
              <a:rPr lang="en-US"/>
              <a:t>- verification against our own models</a:t>
            </a:r>
          </a:p>
          <a:p>
            <a:pPr marL="0" indent="0"/>
            <a:r>
              <a:rPr lang="en-US"/>
              <a:t>- none of our tests require serious safety mitigations</a:t>
            </a:r>
          </a:p>
        </p:txBody>
      </p:sp>
      <p:sp>
        <p:nvSpPr>
          <p:cNvPr id="1115" name="Google Shape;1115;g15fc244b7c5_3_1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42</a:t>
            </a:fld>
            <a:endParaRPr/>
          </a:p>
        </p:txBody>
      </p:sp>
    </p:spTree>
    <p:extLst>
      <p:ext uri="{BB962C8B-B14F-4D97-AF65-F5344CB8AC3E}">
        <p14:creationId xmlns:p14="http://schemas.microsoft.com/office/powerpoint/2010/main" val="156454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US" sz="1800" b="0" i="0" u="none" strike="noStrike" baseline="0">
                <a:latin typeface="Times-Roman"/>
              </a:rPr>
              <a:t>Model development is appropriate, experiments to verify the design and validate model are clearly described, and characterization test objectives and methods are well-defined. Safety risks are understood. (26-30 pts)</a:t>
            </a:r>
          </a:p>
          <a:p>
            <a:pPr algn="l"/>
            <a:endParaRPr lang="en-US" sz="1800" b="0" i="0" u="none" strike="noStrike" baseline="0">
              <a:latin typeface="Times-Roman"/>
            </a:endParaRPr>
          </a:p>
          <a:p>
            <a:pPr algn="l"/>
            <a:r>
              <a:rPr lang="en-US" sz="1800" b="0" i="0" u="none" strike="noStrike" baseline="0">
                <a:latin typeface="Times-Roman"/>
              </a:rPr>
              <a:t>Describe how the design will be validated against functional requirements and overall project success criteria. Give two or more examples of how the design will be verified against predictive models through characterization testing. Use diagrams to convey the test set up, the facilities and equipment needed, and how the test works. Describe the measurements to be made, and key measurement issues (resolution, sampling rate, etc.) Show how the selected sensors, instruments, data acquisition, test fixtures, etc. provide the required capabilities. Identify if any testing may result in safety risks.</a:t>
            </a:r>
            <a:endParaRPr/>
          </a:p>
        </p:txBody>
      </p:sp>
      <p:sp>
        <p:nvSpPr>
          <p:cNvPr id="1232" name="Google Shape;123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398561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15fc244b7c5_3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15fc244b7c5_3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5" name="Google Shape;1115;g15fc244b7c5_3_1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44</a:t>
            </a:fld>
            <a:endParaRPr/>
          </a:p>
        </p:txBody>
      </p:sp>
    </p:spTree>
    <p:extLst>
      <p:ext uri="{BB962C8B-B14F-4D97-AF65-F5344CB8AC3E}">
        <p14:creationId xmlns:p14="http://schemas.microsoft.com/office/powerpoint/2010/main" val="7503789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g15d5956aed6_0_4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endParaRPr sz="300"/>
          </a:p>
        </p:txBody>
      </p:sp>
      <p:sp>
        <p:nvSpPr>
          <p:cNvPr id="1290" name="Google Shape;1290;g15d5956aed6_0_4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1" name="Google Shape;131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0" name="Google Shape;1320;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8" name="Google Shape;132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5" name="Google Shape;39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5" name="Google Shape;39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013101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5" name="Google Shape;39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76725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Mention that it snaps and swing </a:t>
            </a:r>
          </a:p>
          <a:p>
            <a:endParaRPr lang="en-US"/>
          </a:p>
          <a:p>
            <a:r>
              <a:rPr lang="en-US"/>
              <a:t>We are manufacturing the panel to make sure our sensor suite integrates well.</a:t>
            </a:r>
          </a:p>
          <a:p>
            <a:r>
              <a:rPr lang="en-US"/>
              <a:t>There are no requirements for the panel, we used engineering judgement to design it.</a:t>
            </a:r>
          </a:p>
          <a:p>
            <a:r>
              <a:rPr lang="en-US"/>
              <a:t>What worked best for our timeline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90886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5" name="Google Shape;39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504502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15fc244b7c5_3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15fc244b7c5_3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5" name="Google Shape;1115;g15fc244b7c5_3_1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55</a:t>
            </a:fld>
            <a:endParaRPr/>
          </a:p>
        </p:txBody>
      </p:sp>
    </p:spTree>
    <p:extLst>
      <p:ext uri="{BB962C8B-B14F-4D97-AF65-F5344CB8AC3E}">
        <p14:creationId xmlns:p14="http://schemas.microsoft.com/office/powerpoint/2010/main" val="32411616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15fc244b7c5_3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15fc244b7c5_3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5" name="Google Shape;1115;g15fc244b7c5_3_1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56</a:t>
            </a:fld>
            <a:endParaRPr/>
          </a:p>
        </p:txBody>
      </p:sp>
    </p:spTree>
    <p:extLst>
      <p:ext uri="{BB962C8B-B14F-4D97-AF65-F5344CB8AC3E}">
        <p14:creationId xmlns:p14="http://schemas.microsoft.com/office/powerpoint/2010/main" val="160380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15fc244b7c5_3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15fc244b7c5_3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5" name="Google Shape;1115;g15fc244b7c5_3_1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57</a:t>
            </a:fld>
            <a:endParaRPr/>
          </a:p>
        </p:txBody>
      </p:sp>
    </p:spTree>
    <p:extLst>
      <p:ext uri="{BB962C8B-B14F-4D97-AF65-F5344CB8AC3E}">
        <p14:creationId xmlns:p14="http://schemas.microsoft.com/office/powerpoint/2010/main" val="21860546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15fc244b7c5_3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15fc244b7c5_3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5" name="Google Shape;1115;g15fc244b7c5_3_1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58</a:t>
            </a:fld>
            <a:endParaRPr/>
          </a:p>
        </p:txBody>
      </p:sp>
    </p:spTree>
    <p:extLst>
      <p:ext uri="{BB962C8B-B14F-4D97-AF65-F5344CB8AC3E}">
        <p14:creationId xmlns:p14="http://schemas.microsoft.com/office/powerpoint/2010/main" val="39280966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15fc244b7c5_3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15fc244b7c5_3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5" name="Google Shape;1115;g15fc244b7c5_3_1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59</a:t>
            </a:fld>
            <a:endParaRPr/>
          </a:p>
        </p:txBody>
      </p:sp>
    </p:spTree>
    <p:extLst>
      <p:ext uri="{BB962C8B-B14F-4D97-AF65-F5344CB8AC3E}">
        <p14:creationId xmlns:p14="http://schemas.microsoft.com/office/powerpoint/2010/main" val="25040488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15fc244b7c5_3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15fc244b7c5_3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5" name="Google Shape;1115;g15fc244b7c5_3_1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60</a:t>
            </a:fld>
            <a:endParaRPr/>
          </a:p>
        </p:txBody>
      </p:sp>
    </p:spTree>
    <p:extLst>
      <p:ext uri="{BB962C8B-B14F-4D97-AF65-F5344CB8AC3E}">
        <p14:creationId xmlns:p14="http://schemas.microsoft.com/office/powerpoint/2010/main" val="7287679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https://www.mcmaster.com/8573K15/</a:t>
            </a:r>
            <a:endParaRPr lang="en-US"/>
          </a:p>
          <a:p>
            <a:r>
              <a:rPr lang="en-US">
                <a:hlinkClick r:id="rId4"/>
              </a:rPr>
              <a:t>https://www.mcmaster.com/91251A079/</a:t>
            </a:r>
            <a:endParaRPr lang="en-US"/>
          </a:p>
          <a:p>
            <a:r>
              <a:rPr lang="en-US">
                <a:hlinkClick r:id="rId5"/>
              </a:rPr>
              <a:t>https://www.mcmaster.com/91732A202/</a:t>
            </a:r>
            <a:endParaRPr lang="en-US"/>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43513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a:t>Well below 150 g for level 1 success</a:t>
            </a:r>
          </a:p>
        </p:txBody>
      </p:sp>
      <p:sp>
        <p:nvSpPr>
          <p:cNvPr id="947" name="Google Shape;94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477049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a:t>Well below 150 g for level 1 success</a:t>
            </a:r>
          </a:p>
        </p:txBody>
      </p:sp>
      <p:sp>
        <p:nvSpPr>
          <p:cNvPr id="947" name="Google Shape;94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43980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ADD DEATIL ABOUT HOW SENSORS ARE SECURED</a:t>
            </a:r>
          </a:p>
          <a:p>
            <a:pPr marL="0" lvl="0" indent="0" algn="l" rtl="0">
              <a:lnSpc>
                <a:spcPct val="100000"/>
              </a:lnSpc>
              <a:spcBef>
                <a:spcPts val="0"/>
              </a:spcBef>
              <a:spcAft>
                <a:spcPts val="0"/>
              </a:spcAft>
              <a:buSzPts val="1400"/>
              <a:buNone/>
            </a:pPr>
            <a:r>
              <a:rPr lang="en-US"/>
              <a:t>Maybe change space background lol</a:t>
            </a:r>
            <a:endParaRPr/>
          </a:p>
        </p:txBody>
      </p:sp>
      <p:sp>
        <p:nvSpPr>
          <p:cNvPr id="185" name="Google Shape;18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2" name="Google Shape;82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346094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2" name="Google Shape;82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37311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2" name="Google Shape;82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925052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customer wanted us to get angular velocities, so the IMU has 6 DOF that it can measure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74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47638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2" name="Google Shape;82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374066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2" name="Google Shape;82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61805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a:t>This is Arduino coding/Arduino IDE</a:t>
            </a:r>
          </a:p>
          <a:p>
            <a:pPr marL="0" indent="0"/>
            <a:r>
              <a:rPr lang="en-US"/>
              <a:t>- Because of this we include the SPI library</a:t>
            </a:r>
          </a:p>
          <a:p>
            <a:pPr marL="0" indent="0"/>
            <a:endParaRPr lang="en-US"/>
          </a:p>
          <a:p>
            <a:pPr marL="0" indent="0"/>
            <a:r>
              <a:rPr lang="en-US"/>
              <a:t>Put draw IO file in teams</a:t>
            </a:r>
          </a:p>
        </p:txBody>
      </p:sp>
      <p:sp>
        <p:nvSpPr>
          <p:cNvPr id="822" name="Google Shape;82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430018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-Needed to test panel before defining DRs</a:t>
            </a:r>
          </a:p>
          <a:p>
            <a:r>
              <a:rPr lang="en-US"/>
              <a:t>-Used an industry standard accelerometer to measure a deployment</a:t>
            </a:r>
          </a:p>
          <a:p>
            <a:r>
              <a:rPr lang="en-US"/>
              <a:t>-Mounted with beeswax</a:t>
            </a:r>
          </a:p>
          <a:p>
            <a:r>
              <a:rPr lang="en-US"/>
              <a:t>- Found raw g force over time</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83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72803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Here are the results from the teardrop test</a:t>
            </a:r>
          </a:p>
          <a:p>
            <a:r>
              <a:rPr lang="en-US"/>
              <a:t>-2 distinct regions – resonance region and the initial deployment</a:t>
            </a:r>
          </a:p>
          <a:p>
            <a:r>
              <a:rPr lang="en-US"/>
              <a:t>-Max loading occurred at the hinge section</a:t>
            </a:r>
          </a:p>
          <a:p>
            <a:r>
              <a:rPr lang="en-US"/>
              <a:t>-We think when panel is not snapping it can be modeled as 1D spring mass system, to do this we can look at the initial deployment region</a:t>
            </a:r>
          </a:p>
          <a:p>
            <a:r>
              <a:rPr lang="en-US"/>
              <a:t>-</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84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39250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our region of interest for model development, using the tip</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85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5927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5ba106909b_1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ADD DETAIL HERE ABOUT INSERTION</a:t>
            </a:r>
            <a:endParaRPr/>
          </a:p>
        </p:txBody>
      </p:sp>
      <p:sp>
        <p:nvSpPr>
          <p:cNvPr id="206" name="Google Shape;206;g15ba106909b_1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5ba106909b_1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7" name="Google Shape;227;g15ba106909b_1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5ba106909b_1_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8" name="Google Shape;248;g15ba106909b_1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6"/>
        <p:cNvGrpSpPr/>
        <p:nvPr/>
      </p:nvGrpSpPr>
      <p:grpSpPr>
        <a:xfrm>
          <a:off x="0" y="0"/>
          <a:ext cx="0" cy="0"/>
          <a:chOff x="0" y="0"/>
          <a:chExt cx="0" cy="0"/>
        </a:xfrm>
      </p:grpSpPr>
      <p:sp>
        <p:nvSpPr>
          <p:cNvPr id="17" name="Google Shape;17;p4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3F762A"/>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4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rgbClr val="2A4F1C"/>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rgbClr val="2A4F1C"/>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46"/>
          <p:cNvSpPr txBox="1">
            <a:spLocks noGrp="1"/>
          </p:cNvSpPr>
          <p:nvPr>
            <p:ph type="dt" idx="10"/>
          </p:nvPr>
        </p:nvSpPr>
        <p:spPr>
          <a:xfrm>
            <a:off x="1905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10856640-0851-41F5-A99D-EF17A43C1FCE}" type="datetime1">
              <a:rPr lang="en-US" smtClean="0"/>
              <a:t>4/4/2023</a:t>
            </a:fld>
            <a:endParaRPr/>
          </a:p>
        </p:txBody>
      </p:sp>
      <p:sp>
        <p:nvSpPr>
          <p:cNvPr id="20" name="Google Shape;20;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46"/>
          <p:cNvSpPr txBox="1">
            <a:spLocks noGrp="1"/>
          </p:cNvSpPr>
          <p:nvPr>
            <p:ph type="sldNum" idx="12"/>
          </p:nvPr>
        </p:nvSpPr>
        <p:spPr>
          <a:xfrm>
            <a:off x="9639300" y="6350000"/>
            <a:ext cx="2362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70"/>
        <p:cNvGrpSpPr/>
        <p:nvPr/>
      </p:nvGrpSpPr>
      <p:grpSpPr>
        <a:xfrm>
          <a:off x="0" y="0"/>
          <a:ext cx="0" cy="0"/>
          <a:chOff x="0" y="0"/>
          <a:chExt cx="0" cy="0"/>
        </a:xfrm>
      </p:grpSpPr>
      <p:pic>
        <p:nvPicPr>
          <p:cNvPr id="71" name="Google Shape;71;p5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72" name="Google Shape;72;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A80DC597-B377-4D2E-973F-C207B884CF8F}" type="datetime1">
              <a:rPr lang="en-US" smtClean="0"/>
              <a:t>4/4/2023</a:t>
            </a:fld>
            <a:endParaRPr/>
          </a:p>
        </p:txBody>
      </p:sp>
      <p:sp>
        <p:nvSpPr>
          <p:cNvPr id="73" name="Google Shape;73;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5" name="Google Shape;75;p54"/>
          <p:cNvSpPr txBox="1">
            <a:spLocks noGrp="1"/>
          </p:cNvSpPr>
          <p:nvPr>
            <p:ph type="title"/>
          </p:nvPr>
        </p:nvSpPr>
        <p:spPr>
          <a:xfrm>
            <a:off x="1205802" y="365125"/>
            <a:ext cx="1001820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762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54"/>
          <p:cNvSpPr txBox="1">
            <a:spLocks noGrp="1"/>
          </p:cNvSpPr>
          <p:nvPr>
            <p:ph type="body" idx="1"/>
          </p:nvPr>
        </p:nvSpPr>
        <p:spPr>
          <a:xfrm>
            <a:off x="1205802" y="1798655"/>
            <a:ext cx="10018207" cy="442117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2A4F1C"/>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2A4F1C"/>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Blank" type="blank">
  <p:cSld name="BLANK">
    <p:spTree>
      <p:nvGrpSpPr>
        <p:cNvPr id="1" name="Shape 77"/>
        <p:cNvGrpSpPr/>
        <p:nvPr/>
      </p:nvGrpSpPr>
      <p:grpSpPr>
        <a:xfrm>
          <a:off x="0" y="0"/>
          <a:ext cx="0" cy="0"/>
          <a:chOff x="0" y="0"/>
          <a:chExt cx="0" cy="0"/>
        </a:xfrm>
      </p:grpSpPr>
      <p:pic>
        <p:nvPicPr>
          <p:cNvPr id="78" name="Google Shape;78;p55"/>
          <p:cNvPicPr preferRelativeResize="0"/>
          <p:nvPr/>
        </p:nvPicPr>
        <p:blipFill rotWithShape="1">
          <a:blip r:embed="rId2">
            <a:alphaModFix/>
          </a:blip>
          <a:srcRect/>
          <a:stretch/>
        </p:blipFill>
        <p:spPr>
          <a:xfrm>
            <a:off x="0" y="0"/>
            <a:ext cx="12184089" cy="6858000"/>
          </a:xfrm>
          <a:prstGeom prst="rect">
            <a:avLst/>
          </a:prstGeom>
          <a:noFill/>
          <a:ln>
            <a:noFill/>
          </a:ln>
        </p:spPr>
      </p:pic>
      <p:sp>
        <p:nvSpPr>
          <p:cNvPr id="79" name="Google Shape;79;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2B90D5E4-F6B6-4ED8-99EF-69B1F87D1FAB}" type="datetime1">
              <a:rPr lang="en-US" smtClean="0"/>
              <a:t>4/4/2023</a:t>
            </a:fld>
            <a:endParaRPr/>
          </a:p>
        </p:txBody>
      </p:sp>
      <p:sp>
        <p:nvSpPr>
          <p:cNvPr id="80" name="Google Shape;80;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4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4/4/2023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34272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FBDEC-AD13-8034-679A-4E4B6C4D8F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73FF0C-36CB-0777-D056-C2B5BAE0EC4A}"/>
              </a:ext>
            </a:extLst>
          </p:cNvPr>
          <p:cNvSpPr>
            <a:spLocks noGrp="1"/>
          </p:cNvSpPr>
          <p:nvPr>
            <p:ph type="dt" idx="10"/>
          </p:nvPr>
        </p:nvSpPr>
        <p:spPr/>
        <p:txBody>
          <a:bodyPr/>
          <a:lstStyle/>
          <a:p>
            <a:fld id="{8281285D-2C6F-4113-A0D0-74AC7CB54ECC}" type="datetime1">
              <a:rPr lang="en-US" smtClean="0"/>
              <a:t>4/4/2023</a:t>
            </a:fld>
            <a:endParaRPr lang="en-US"/>
          </a:p>
        </p:txBody>
      </p:sp>
      <p:sp>
        <p:nvSpPr>
          <p:cNvPr id="4" name="Footer Placeholder 3">
            <a:extLst>
              <a:ext uri="{FF2B5EF4-FFF2-40B4-BE49-F238E27FC236}">
                <a16:creationId xmlns:a16="http://schemas.microsoft.com/office/drawing/2014/main" id="{3651B653-A0EC-C972-A07E-AD132C0E6575}"/>
              </a:ext>
            </a:extLst>
          </p:cNvPr>
          <p:cNvSpPr>
            <a:spLocks noGrp="1"/>
          </p:cNvSpPr>
          <p:nvPr>
            <p:ph type="ftr" idx="11"/>
          </p:nvPr>
        </p:nvSpPr>
        <p:spPr/>
        <p:txBody>
          <a:bodyPr/>
          <a:lstStyle/>
          <a:p>
            <a:endParaRPr lang="en-US"/>
          </a:p>
        </p:txBody>
      </p:sp>
      <p:sp>
        <p:nvSpPr>
          <p:cNvPr id="5" name="Slide Number Placeholder 4">
            <a:extLst>
              <a:ext uri="{FF2B5EF4-FFF2-40B4-BE49-F238E27FC236}">
                <a16:creationId xmlns:a16="http://schemas.microsoft.com/office/drawing/2014/main" id="{DC53A81E-A551-BF89-7ACE-269DD0DD903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898524970"/>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9CC79-D0E7-34F4-102F-AE46344F09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306E70-094F-AF3A-72B9-E850449D772A}"/>
              </a:ext>
            </a:extLst>
          </p:cNvPr>
          <p:cNvSpPr>
            <a:spLocks noGrp="1"/>
          </p:cNvSpPr>
          <p:nvPr>
            <p:ph type="dt" idx="10"/>
          </p:nvPr>
        </p:nvSpPr>
        <p:spPr/>
        <p:txBody>
          <a:bodyPr/>
          <a:lstStyle/>
          <a:p>
            <a:fld id="{8281285D-2C6F-4113-A0D0-74AC7CB54ECC}" type="datetime1">
              <a:rPr lang="en-US" smtClean="0"/>
              <a:t>4/4/2023</a:t>
            </a:fld>
            <a:endParaRPr lang="en-US"/>
          </a:p>
        </p:txBody>
      </p:sp>
      <p:sp>
        <p:nvSpPr>
          <p:cNvPr id="4" name="Footer Placeholder 3">
            <a:extLst>
              <a:ext uri="{FF2B5EF4-FFF2-40B4-BE49-F238E27FC236}">
                <a16:creationId xmlns:a16="http://schemas.microsoft.com/office/drawing/2014/main" id="{433FAB5B-A94E-76CA-BEE6-09515D341A60}"/>
              </a:ext>
            </a:extLst>
          </p:cNvPr>
          <p:cNvSpPr>
            <a:spLocks noGrp="1"/>
          </p:cNvSpPr>
          <p:nvPr>
            <p:ph type="ftr" idx="11"/>
          </p:nvPr>
        </p:nvSpPr>
        <p:spPr/>
        <p:txBody>
          <a:bodyPr/>
          <a:lstStyle/>
          <a:p>
            <a:endParaRPr lang="en-US"/>
          </a:p>
        </p:txBody>
      </p:sp>
      <p:sp>
        <p:nvSpPr>
          <p:cNvPr id="5" name="Slide Number Placeholder 4">
            <a:extLst>
              <a:ext uri="{FF2B5EF4-FFF2-40B4-BE49-F238E27FC236}">
                <a16:creationId xmlns:a16="http://schemas.microsoft.com/office/drawing/2014/main" id="{1AABA82E-E1F8-E01B-5871-1477391F4F3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02997644"/>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2D16E-30A7-BEA7-D2A6-198105F29B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20C0BF-9419-74D2-FB0F-DECC18494E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9B50D4-D927-1B3D-C7FF-9328A9EE0663}"/>
              </a:ext>
            </a:extLst>
          </p:cNvPr>
          <p:cNvSpPr>
            <a:spLocks noGrp="1"/>
          </p:cNvSpPr>
          <p:nvPr>
            <p:ph type="dt" sz="half" idx="10"/>
          </p:nvPr>
        </p:nvSpPr>
        <p:spPr/>
        <p:txBody>
          <a:bodyPr/>
          <a:lstStyle/>
          <a:p>
            <a:fld id="{4378B501-7A77-4C89-A525-B7F7DB7B042C}" type="datetimeFigureOut">
              <a:rPr lang="en-US" smtClean="0"/>
              <a:t>4/4/2023</a:t>
            </a:fld>
            <a:endParaRPr lang="en-US"/>
          </a:p>
        </p:txBody>
      </p:sp>
      <p:sp>
        <p:nvSpPr>
          <p:cNvPr id="5" name="Footer Placeholder 4">
            <a:extLst>
              <a:ext uri="{FF2B5EF4-FFF2-40B4-BE49-F238E27FC236}">
                <a16:creationId xmlns:a16="http://schemas.microsoft.com/office/drawing/2014/main" id="{24C90CE9-CB68-449E-500E-6E1DA804FC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B386C-381E-B852-11D8-302FBCDDE325}"/>
              </a:ext>
            </a:extLst>
          </p:cNvPr>
          <p:cNvSpPr>
            <a:spLocks noGrp="1"/>
          </p:cNvSpPr>
          <p:nvPr>
            <p:ph type="sldNum" sz="quarter" idx="12"/>
          </p:nvPr>
        </p:nvSpPr>
        <p:spPr/>
        <p:txBody>
          <a:bodyPr/>
          <a:lstStyle/>
          <a:p>
            <a:fld id="{9D1E1254-1F13-4D96-B56A-3C976362205A}" type="slidenum">
              <a:rPr lang="en-US" smtClean="0"/>
              <a:t>‹#›</a:t>
            </a:fld>
            <a:endParaRPr lang="en-US"/>
          </a:p>
        </p:txBody>
      </p:sp>
    </p:spTree>
    <p:extLst>
      <p:ext uri="{BB962C8B-B14F-4D97-AF65-F5344CB8AC3E}">
        <p14:creationId xmlns:p14="http://schemas.microsoft.com/office/powerpoint/2010/main" val="651599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9DEAD-3561-C8FF-2A24-89E98FE0C0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7C6DF9-9639-9030-2CD9-B1E59DB04B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32C2A6-78F9-B912-A75C-B869F33B5DAF}"/>
              </a:ext>
            </a:extLst>
          </p:cNvPr>
          <p:cNvSpPr>
            <a:spLocks noGrp="1"/>
          </p:cNvSpPr>
          <p:nvPr>
            <p:ph type="dt" sz="half" idx="10"/>
          </p:nvPr>
        </p:nvSpPr>
        <p:spPr/>
        <p:txBody>
          <a:bodyPr/>
          <a:lstStyle/>
          <a:p>
            <a:fld id="{4378B501-7A77-4C89-A525-B7F7DB7B042C}" type="datetimeFigureOut">
              <a:rPr lang="en-US" smtClean="0"/>
              <a:t>4/4/2023</a:t>
            </a:fld>
            <a:endParaRPr lang="en-US"/>
          </a:p>
        </p:txBody>
      </p:sp>
      <p:sp>
        <p:nvSpPr>
          <p:cNvPr id="5" name="Footer Placeholder 4">
            <a:extLst>
              <a:ext uri="{FF2B5EF4-FFF2-40B4-BE49-F238E27FC236}">
                <a16:creationId xmlns:a16="http://schemas.microsoft.com/office/drawing/2014/main" id="{E6124AEC-2878-8519-D310-EFC9AF3BD6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A40DF1-27F1-6321-C5EF-454AB1223AE5}"/>
              </a:ext>
            </a:extLst>
          </p:cNvPr>
          <p:cNvSpPr>
            <a:spLocks noGrp="1"/>
          </p:cNvSpPr>
          <p:nvPr>
            <p:ph type="sldNum" sz="quarter" idx="12"/>
          </p:nvPr>
        </p:nvSpPr>
        <p:spPr/>
        <p:txBody>
          <a:bodyPr/>
          <a:lstStyle/>
          <a:p>
            <a:fld id="{9D1E1254-1F13-4D96-B56A-3C976362205A}" type="slidenum">
              <a:rPr lang="en-US" smtClean="0"/>
              <a:t>‹#›</a:t>
            </a:fld>
            <a:endParaRPr lang="en-US"/>
          </a:p>
        </p:txBody>
      </p:sp>
    </p:spTree>
    <p:extLst>
      <p:ext uri="{BB962C8B-B14F-4D97-AF65-F5344CB8AC3E}">
        <p14:creationId xmlns:p14="http://schemas.microsoft.com/office/powerpoint/2010/main" val="3087827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D3C18-507D-6269-5E23-04D59B238B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8CA626-8384-1364-0A9A-B08A4B6274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796B5E-F3AC-8D0E-2A73-DF1A448D2D33}"/>
              </a:ext>
            </a:extLst>
          </p:cNvPr>
          <p:cNvSpPr>
            <a:spLocks noGrp="1"/>
          </p:cNvSpPr>
          <p:nvPr>
            <p:ph type="dt" sz="half" idx="10"/>
          </p:nvPr>
        </p:nvSpPr>
        <p:spPr/>
        <p:txBody>
          <a:bodyPr/>
          <a:lstStyle/>
          <a:p>
            <a:fld id="{4378B501-7A77-4C89-A525-B7F7DB7B042C}" type="datetimeFigureOut">
              <a:rPr lang="en-US" smtClean="0"/>
              <a:t>4/4/2023</a:t>
            </a:fld>
            <a:endParaRPr lang="en-US"/>
          </a:p>
        </p:txBody>
      </p:sp>
      <p:sp>
        <p:nvSpPr>
          <p:cNvPr id="5" name="Footer Placeholder 4">
            <a:extLst>
              <a:ext uri="{FF2B5EF4-FFF2-40B4-BE49-F238E27FC236}">
                <a16:creationId xmlns:a16="http://schemas.microsoft.com/office/drawing/2014/main" id="{04A30E94-39E8-430D-23D9-01D821C5BA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D17B3-2EC1-0440-26D1-8679857518BC}"/>
              </a:ext>
            </a:extLst>
          </p:cNvPr>
          <p:cNvSpPr>
            <a:spLocks noGrp="1"/>
          </p:cNvSpPr>
          <p:nvPr>
            <p:ph type="sldNum" sz="quarter" idx="12"/>
          </p:nvPr>
        </p:nvSpPr>
        <p:spPr/>
        <p:txBody>
          <a:bodyPr/>
          <a:lstStyle/>
          <a:p>
            <a:fld id="{9D1E1254-1F13-4D96-B56A-3C976362205A}" type="slidenum">
              <a:rPr lang="en-US" smtClean="0"/>
              <a:t>‹#›</a:t>
            </a:fld>
            <a:endParaRPr lang="en-US"/>
          </a:p>
        </p:txBody>
      </p:sp>
    </p:spTree>
    <p:extLst>
      <p:ext uri="{BB962C8B-B14F-4D97-AF65-F5344CB8AC3E}">
        <p14:creationId xmlns:p14="http://schemas.microsoft.com/office/powerpoint/2010/main" val="4052801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07A1D-8E47-40A0-2CEB-05E18E324B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D88204-2B6A-27BA-77C8-EA1A3319E2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18484B-39DC-F3B2-2105-BF8984C081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D8C70B-AED7-C61A-1708-BC7D6CB89942}"/>
              </a:ext>
            </a:extLst>
          </p:cNvPr>
          <p:cNvSpPr>
            <a:spLocks noGrp="1"/>
          </p:cNvSpPr>
          <p:nvPr>
            <p:ph type="dt" sz="half" idx="10"/>
          </p:nvPr>
        </p:nvSpPr>
        <p:spPr/>
        <p:txBody>
          <a:bodyPr/>
          <a:lstStyle/>
          <a:p>
            <a:fld id="{4378B501-7A77-4C89-A525-B7F7DB7B042C}" type="datetimeFigureOut">
              <a:rPr lang="en-US" smtClean="0"/>
              <a:t>4/4/2023</a:t>
            </a:fld>
            <a:endParaRPr lang="en-US"/>
          </a:p>
        </p:txBody>
      </p:sp>
      <p:sp>
        <p:nvSpPr>
          <p:cNvPr id="6" name="Footer Placeholder 5">
            <a:extLst>
              <a:ext uri="{FF2B5EF4-FFF2-40B4-BE49-F238E27FC236}">
                <a16:creationId xmlns:a16="http://schemas.microsoft.com/office/drawing/2014/main" id="{5FEEA2BC-B439-50E9-3DFA-54AE4831B9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2BDAAC-C054-7ADD-AA04-C53CC59E589F}"/>
              </a:ext>
            </a:extLst>
          </p:cNvPr>
          <p:cNvSpPr>
            <a:spLocks noGrp="1"/>
          </p:cNvSpPr>
          <p:nvPr>
            <p:ph type="sldNum" sz="quarter" idx="12"/>
          </p:nvPr>
        </p:nvSpPr>
        <p:spPr/>
        <p:txBody>
          <a:bodyPr/>
          <a:lstStyle/>
          <a:p>
            <a:fld id="{9D1E1254-1F13-4D96-B56A-3C976362205A}" type="slidenum">
              <a:rPr lang="en-US" smtClean="0"/>
              <a:t>‹#›</a:t>
            </a:fld>
            <a:endParaRPr lang="en-US"/>
          </a:p>
        </p:txBody>
      </p:sp>
    </p:spTree>
    <p:extLst>
      <p:ext uri="{BB962C8B-B14F-4D97-AF65-F5344CB8AC3E}">
        <p14:creationId xmlns:p14="http://schemas.microsoft.com/office/powerpoint/2010/main" val="14512968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E71BF-4CBD-0C6B-249F-1AA331316D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FF7EB2-E72D-3FE0-C2BA-D28EF9C252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F394AA-515B-E543-310A-90B56D6AB4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9F40C9-14BD-8C37-1842-F0A611D6A7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E60CFD-BD14-5205-488F-823C32E36F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421C3E-A8F5-5FA7-2485-48BF4ACAD7DE}"/>
              </a:ext>
            </a:extLst>
          </p:cNvPr>
          <p:cNvSpPr>
            <a:spLocks noGrp="1"/>
          </p:cNvSpPr>
          <p:nvPr>
            <p:ph type="dt" sz="half" idx="10"/>
          </p:nvPr>
        </p:nvSpPr>
        <p:spPr/>
        <p:txBody>
          <a:bodyPr/>
          <a:lstStyle/>
          <a:p>
            <a:fld id="{4378B501-7A77-4C89-A525-B7F7DB7B042C}" type="datetimeFigureOut">
              <a:rPr lang="en-US" smtClean="0"/>
              <a:t>4/4/2023</a:t>
            </a:fld>
            <a:endParaRPr lang="en-US"/>
          </a:p>
        </p:txBody>
      </p:sp>
      <p:sp>
        <p:nvSpPr>
          <p:cNvPr id="8" name="Footer Placeholder 7">
            <a:extLst>
              <a:ext uri="{FF2B5EF4-FFF2-40B4-BE49-F238E27FC236}">
                <a16:creationId xmlns:a16="http://schemas.microsoft.com/office/drawing/2014/main" id="{3E1109AC-8094-F12A-3571-61F3583335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DFCBDC-21A2-0D9E-7DE3-5DAFCE7331E5}"/>
              </a:ext>
            </a:extLst>
          </p:cNvPr>
          <p:cNvSpPr>
            <a:spLocks noGrp="1"/>
          </p:cNvSpPr>
          <p:nvPr>
            <p:ph type="sldNum" sz="quarter" idx="12"/>
          </p:nvPr>
        </p:nvSpPr>
        <p:spPr/>
        <p:txBody>
          <a:bodyPr/>
          <a:lstStyle/>
          <a:p>
            <a:fld id="{9D1E1254-1F13-4D96-B56A-3C976362205A}" type="slidenum">
              <a:rPr lang="en-US" smtClean="0"/>
              <a:t>‹#›</a:t>
            </a:fld>
            <a:endParaRPr lang="en-US"/>
          </a:p>
        </p:txBody>
      </p:sp>
    </p:spTree>
    <p:extLst>
      <p:ext uri="{BB962C8B-B14F-4D97-AF65-F5344CB8AC3E}">
        <p14:creationId xmlns:p14="http://schemas.microsoft.com/office/powerpoint/2010/main" val="1641481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6"/>
        <p:cNvGrpSpPr/>
        <p:nvPr/>
      </p:nvGrpSpPr>
      <p:grpSpPr>
        <a:xfrm>
          <a:off x="0" y="0"/>
          <a:ext cx="0" cy="0"/>
          <a:chOff x="0" y="0"/>
          <a:chExt cx="0" cy="0"/>
        </a:xfrm>
      </p:grpSpPr>
      <p:sp>
        <p:nvSpPr>
          <p:cNvPr id="17" name="Google Shape;17;p4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3F762A"/>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4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rgbClr val="2A4F1C"/>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rgbClr val="2A4F1C"/>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 name="Date Placeholder 1">
            <a:extLst>
              <a:ext uri="{FF2B5EF4-FFF2-40B4-BE49-F238E27FC236}">
                <a16:creationId xmlns:a16="http://schemas.microsoft.com/office/drawing/2014/main" id="{808581C8-14DE-7E58-501A-225AEB343AF2}"/>
              </a:ext>
            </a:extLst>
          </p:cNvPr>
          <p:cNvSpPr>
            <a:spLocks noGrp="1"/>
          </p:cNvSpPr>
          <p:nvPr>
            <p:ph type="dt" idx="10"/>
          </p:nvPr>
        </p:nvSpPr>
        <p:spPr/>
        <p:txBody>
          <a:bodyPr/>
          <a:lstStyle/>
          <a:p>
            <a:fld id="{8281285D-2C6F-4113-A0D0-74AC7CB54ECC}" type="datetime1">
              <a:rPr lang="en-US" smtClean="0"/>
              <a:t>4/4/2023</a:t>
            </a:fld>
            <a:endParaRPr lang="en-US"/>
          </a:p>
        </p:txBody>
      </p:sp>
      <p:sp>
        <p:nvSpPr>
          <p:cNvPr id="3" name="Footer Placeholder 2">
            <a:extLst>
              <a:ext uri="{FF2B5EF4-FFF2-40B4-BE49-F238E27FC236}">
                <a16:creationId xmlns:a16="http://schemas.microsoft.com/office/drawing/2014/main" id="{B4D9EF7E-7CBB-913F-E174-6C9D9433B138}"/>
              </a:ext>
            </a:extLst>
          </p:cNvPr>
          <p:cNvSpPr>
            <a:spLocks noGrp="1"/>
          </p:cNvSpPr>
          <p:nvPr>
            <p:ph type="ftr" idx="11"/>
          </p:nvPr>
        </p:nvSpPr>
        <p:spPr/>
        <p:txBody>
          <a:bodyPr/>
          <a:lstStyle/>
          <a:p>
            <a:endParaRPr lang="en-US"/>
          </a:p>
        </p:txBody>
      </p:sp>
      <p:sp>
        <p:nvSpPr>
          <p:cNvPr id="4" name="Slide Number Placeholder 3">
            <a:extLst>
              <a:ext uri="{FF2B5EF4-FFF2-40B4-BE49-F238E27FC236}">
                <a16:creationId xmlns:a16="http://schemas.microsoft.com/office/drawing/2014/main" id="{A5149057-B520-A42E-7793-D55C28F5A65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ADC12-E844-6572-57C7-05AEC9BFB7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D8DB1B-A35C-965B-D85B-39E4DB812A56}"/>
              </a:ext>
            </a:extLst>
          </p:cNvPr>
          <p:cNvSpPr>
            <a:spLocks noGrp="1"/>
          </p:cNvSpPr>
          <p:nvPr>
            <p:ph type="dt" sz="half" idx="10"/>
          </p:nvPr>
        </p:nvSpPr>
        <p:spPr/>
        <p:txBody>
          <a:bodyPr/>
          <a:lstStyle/>
          <a:p>
            <a:fld id="{4378B501-7A77-4C89-A525-B7F7DB7B042C}" type="datetimeFigureOut">
              <a:rPr lang="en-US" smtClean="0"/>
              <a:t>4/4/2023</a:t>
            </a:fld>
            <a:endParaRPr lang="en-US"/>
          </a:p>
        </p:txBody>
      </p:sp>
      <p:sp>
        <p:nvSpPr>
          <p:cNvPr id="4" name="Footer Placeholder 3">
            <a:extLst>
              <a:ext uri="{FF2B5EF4-FFF2-40B4-BE49-F238E27FC236}">
                <a16:creationId xmlns:a16="http://schemas.microsoft.com/office/drawing/2014/main" id="{4EE02E67-1A48-483B-7DB4-3992F59C34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69943E-E153-E92C-B273-ADCE2BF8D978}"/>
              </a:ext>
            </a:extLst>
          </p:cNvPr>
          <p:cNvSpPr>
            <a:spLocks noGrp="1"/>
          </p:cNvSpPr>
          <p:nvPr>
            <p:ph type="sldNum" sz="quarter" idx="12"/>
          </p:nvPr>
        </p:nvSpPr>
        <p:spPr/>
        <p:txBody>
          <a:bodyPr/>
          <a:lstStyle/>
          <a:p>
            <a:fld id="{9D1E1254-1F13-4D96-B56A-3C976362205A}" type="slidenum">
              <a:rPr lang="en-US" smtClean="0"/>
              <a:t>‹#›</a:t>
            </a:fld>
            <a:endParaRPr lang="en-US"/>
          </a:p>
        </p:txBody>
      </p:sp>
    </p:spTree>
    <p:extLst>
      <p:ext uri="{BB962C8B-B14F-4D97-AF65-F5344CB8AC3E}">
        <p14:creationId xmlns:p14="http://schemas.microsoft.com/office/powerpoint/2010/main" val="94481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EC13A7-49D0-9F1C-7FF2-CEA4434FB7ED}"/>
              </a:ext>
            </a:extLst>
          </p:cNvPr>
          <p:cNvSpPr>
            <a:spLocks noGrp="1"/>
          </p:cNvSpPr>
          <p:nvPr>
            <p:ph type="dt" sz="half" idx="10"/>
          </p:nvPr>
        </p:nvSpPr>
        <p:spPr/>
        <p:txBody>
          <a:bodyPr/>
          <a:lstStyle/>
          <a:p>
            <a:fld id="{4378B501-7A77-4C89-A525-B7F7DB7B042C}" type="datetimeFigureOut">
              <a:rPr lang="en-US" smtClean="0"/>
              <a:t>4/4/2023</a:t>
            </a:fld>
            <a:endParaRPr lang="en-US"/>
          </a:p>
        </p:txBody>
      </p:sp>
      <p:sp>
        <p:nvSpPr>
          <p:cNvPr id="3" name="Footer Placeholder 2">
            <a:extLst>
              <a:ext uri="{FF2B5EF4-FFF2-40B4-BE49-F238E27FC236}">
                <a16:creationId xmlns:a16="http://schemas.microsoft.com/office/drawing/2014/main" id="{978C7A3C-AEFD-43F7-F5ED-6F7587BE66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4C43D3-4E35-A917-5B76-D34E9C7A78A5}"/>
              </a:ext>
            </a:extLst>
          </p:cNvPr>
          <p:cNvSpPr>
            <a:spLocks noGrp="1"/>
          </p:cNvSpPr>
          <p:nvPr>
            <p:ph type="sldNum" sz="quarter" idx="12"/>
          </p:nvPr>
        </p:nvSpPr>
        <p:spPr/>
        <p:txBody>
          <a:bodyPr/>
          <a:lstStyle/>
          <a:p>
            <a:fld id="{9D1E1254-1F13-4D96-B56A-3C976362205A}" type="slidenum">
              <a:rPr lang="en-US" smtClean="0"/>
              <a:t>‹#›</a:t>
            </a:fld>
            <a:endParaRPr lang="en-US"/>
          </a:p>
        </p:txBody>
      </p:sp>
    </p:spTree>
    <p:extLst>
      <p:ext uri="{BB962C8B-B14F-4D97-AF65-F5344CB8AC3E}">
        <p14:creationId xmlns:p14="http://schemas.microsoft.com/office/powerpoint/2010/main" val="126856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3B316-E5DA-FE49-9DE8-794B8F8739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8A7347-2A47-90D6-511C-801615DD5E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B85E3C-4122-B8AB-85F9-5663EFD7B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1FF326-47B6-AFEF-3F12-09BB848702CA}"/>
              </a:ext>
            </a:extLst>
          </p:cNvPr>
          <p:cNvSpPr>
            <a:spLocks noGrp="1"/>
          </p:cNvSpPr>
          <p:nvPr>
            <p:ph type="dt" sz="half" idx="10"/>
          </p:nvPr>
        </p:nvSpPr>
        <p:spPr/>
        <p:txBody>
          <a:bodyPr/>
          <a:lstStyle/>
          <a:p>
            <a:fld id="{4378B501-7A77-4C89-A525-B7F7DB7B042C}" type="datetimeFigureOut">
              <a:rPr lang="en-US" smtClean="0"/>
              <a:t>4/4/2023</a:t>
            </a:fld>
            <a:endParaRPr lang="en-US"/>
          </a:p>
        </p:txBody>
      </p:sp>
      <p:sp>
        <p:nvSpPr>
          <p:cNvPr id="6" name="Footer Placeholder 5">
            <a:extLst>
              <a:ext uri="{FF2B5EF4-FFF2-40B4-BE49-F238E27FC236}">
                <a16:creationId xmlns:a16="http://schemas.microsoft.com/office/drawing/2014/main" id="{F4FEAAEB-1E46-D708-FA25-8F2C0D3AFE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4B5ABB-A877-3666-6962-D27CEA4084F9}"/>
              </a:ext>
            </a:extLst>
          </p:cNvPr>
          <p:cNvSpPr>
            <a:spLocks noGrp="1"/>
          </p:cNvSpPr>
          <p:nvPr>
            <p:ph type="sldNum" sz="quarter" idx="12"/>
          </p:nvPr>
        </p:nvSpPr>
        <p:spPr/>
        <p:txBody>
          <a:bodyPr/>
          <a:lstStyle/>
          <a:p>
            <a:fld id="{9D1E1254-1F13-4D96-B56A-3C976362205A}" type="slidenum">
              <a:rPr lang="en-US" smtClean="0"/>
              <a:t>‹#›</a:t>
            </a:fld>
            <a:endParaRPr lang="en-US"/>
          </a:p>
        </p:txBody>
      </p:sp>
    </p:spTree>
    <p:extLst>
      <p:ext uri="{BB962C8B-B14F-4D97-AF65-F5344CB8AC3E}">
        <p14:creationId xmlns:p14="http://schemas.microsoft.com/office/powerpoint/2010/main" val="25013354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25337-44F7-D8A1-EBF5-75EA63EF75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5A568B-3631-990F-1CC0-46A9005298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16308E-C275-EB67-6815-BC2852B441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1F678B-C0C9-D14D-EFB1-DFBD3616CD57}"/>
              </a:ext>
            </a:extLst>
          </p:cNvPr>
          <p:cNvSpPr>
            <a:spLocks noGrp="1"/>
          </p:cNvSpPr>
          <p:nvPr>
            <p:ph type="dt" sz="half" idx="10"/>
          </p:nvPr>
        </p:nvSpPr>
        <p:spPr/>
        <p:txBody>
          <a:bodyPr/>
          <a:lstStyle/>
          <a:p>
            <a:fld id="{4378B501-7A77-4C89-A525-B7F7DB7B042C}" type="datetimeFigureOut">
              <a:rPr lang="en-US" smtClean="0"/>
              <a:t>4/4/2023</a:t>
            </a:fld>
            <a:endParaRPr lang="en-US"/>
          </a:p>
        </p:txBody>
      </p:sp>
      <p:sp>
        <p:nvSpPr>
          <p:cNvPr id="6" name="Footer Placeholder 5">
            <a:extLst>
              <a:ext uri="{FF2B5EF4-FFF2-40B4-BE49-F238E27FC236}">
                <a16:creationId xmlns:a16="http://schemas.microsoft.com/office/drawing/2014/main" id="{80A8D3AD-7605-9CF8-7ACB-DB0FC04AA2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B90B9A-FFDE-F000-EE65-F898F5F6ECF8}"/>
              </a:ext>
            </a:extLst>
          </p:cNvPr>
          <p:cNvSpPr>
            <a:spLocks noGrp="1"/>
          </p:cNvSpPr>
          <p:nvPr>
            <p:ph type="sldNum" sz="quarter" idx="12"/>
          </p:nvPr>
        </p:nvSpPr>
        <p:spPr/>
        <p:txBody>
          <a:bodyPr/>
          <a:lstStyle/>
          <a:p>
            <a:fld id="{9D1E1254-1F13-4D96-B56A-3C976362205A}" type="slidenum">
              <a:rPr lang="en-US" smtClean="0"/>
              <a:t>‹#›</a:t>
            </a:fld>
            <a:endParaRPr lang="en-US"/>
          </a:p>
        </p:txBody>
      </p:sp>
    </p:spTree>
    <p:extLst>
      <p:ext uri="{BB962C8B-B14F-4D97-AF65-F5344CB8AC3E}">
        <p14:creationId xmlns:p14="http://schemas.microsoft.com/office/powerpoint/2010/main" val="26281717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B07E2-2349-C02B-159F-4FBB2E25D1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34E00B-F06E-FBE8-F35D-6B0056D273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6A402D-6336-F976-BA0C-BAC0BAAF3BF2}"/>
              </a:ext>
            </a:extLst>
          </p:cNvPr>
          <p:cNvSpPr>
            <a:spLocks noGrp="1"/>
          </p:cNvSpPr>
          <p:nvPr>
            <p:ph type="dt" sz="half" idx="10"/>
          </p:nvPr>
        </p:nvSpPr>
        <p:spPr/>
        <p:txBody>
          <a:bodyPr/>
          <a:lstStyle/>
          <a:p>
            <a:fld id="{4378B501-7A77-4C89-A525-B7F7DB7B042C}" type="datetimeFigureOut">
              <a:rPr lang="en-US" smtClean="0"/>
              <a:t>4/4/2023</a:t>
            </a:fld>
            <a:endParaRPr lang="en-US"/>
          </a:p>
        </p:txBody>
      </p:sp>
      <p:sp>
        <p:nvSpPr>
          <p:cNvPr id="5" name="Footer Placeholder 4">
            <a:extLst>
              <a:ext uri="{FF2B5EF4-FFF2-40B4-BE49-F238E27FC236}">
                <a16:creationId xmlns:a16="http://schemas.microsoft.com/office/drawing/2014/main" id="{6355E826-E748-0EFF-0BCF-C79424C8BB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1F5F77-587B-1494-5533-3E1BB114BFB5}"/>
              </a:ext>
            </a:extLst>
          </p:cNvPr>
          <p:cNvSpPr>
            <a:spLocks noGrp="1"/>
          </p:cNvSpPr>
          <p:nvPr>
            <p:ph type="sldNum" sz="quarter" idx="12"/>
          </p:nvPr>
        </p:nvSpPr>
        <p:spPr/>
        <p:txBody>
          <a:bodyPr/>
          <a:lstStyle/>
          <a:p>
            <a:fld id="{9D1E1254-1F13-4D96-B56A-3C976362205A}" type="slidenum">
              <a:rPr lang="en-US" smtClean="0"/>
              <a:t>‹#›</a:t>
            </a:fld>
            <a:endParaRPr lang="en-US"/>
          </a:p>
        </p:txBody>
      </p:sp>
    </p:spTree>
    <p:extLst>
      <p:ext uri="{BB962C8B-B14F-4D97-AF65-F5344CB8AC3E}">
        <p14:creationId xmlns:p14="http://schemas.microsoft.com/office/powerpoint/2010/main" val="4069028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E8CFD3-925B-8798-8C29-AF582730A1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187139-D441-B84B-C522-5D15F1A828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E9EB80-03B6-7A99-2795-0AC824ECE9B4}"/>
              </a:ext>
            </a:extLst>
          </p:cNvPr>
          <p:cNvSpPr>
            <a:spLocks noGrp="1"/>
          </p:cNvSpPr>
          <p:nvPr>
            <p:ph type="dt" sz="half" idx="10"/>
          </p:nvPr>
        </p:nvSpPr>
        <p:spPr/>
        <p:txBody>
          <a:bodyPr/>
          <a:lstStyle/>
          <a:p>
            <a:fld id="{4378B501-7A77-4C89-A525-B7F7DB7B042C}" type="datetimeFigureOut">
              <a:rPr lang="en-US" smtClean="0"/>
              <a:t>4/4/2023</a:t>
            </a:fld>
            <a:endParaRPr lang="en-US"/>
          </a:p>
        </p:txBody>
      </p:sp>
      <p:sp>
        <p:nvSpPr>
          <p:cNvPr id="5" name="Footer Placeholder 4">
            <a:extLst>
              <a:ext uri="{FF2B5EF4-FFF2-40B4-BE49-F238E27FC236}">
                <a16:creationId xmlns:a16="http://schemas.microsoft.com/office/drawing/2014/main" id="{11350342-413F-D871-0DB3-D0D4DB4148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4ADA55-4359-E8DB-007C-AEC146AC6088}"/>
              </a:ext>
            </a:extLst>
          </p:cNvPr>
          <p:cNvSpPr>
            <a:spLocks noGrp="1"/>
          </p:cNvSpPr>
          <p:nvPr>
            <p:ph type="sldNum" sz="quarter" idx="12"/>
          </p:nvPr>
        </p:nvSpPr>
        <p:spPr/>
        <p:txBody>
          <a:bodyPr/>
          <a:lstStyle/>
          <a:p>
            <a:fld id="{9D1E1254-1F13-4D96-B56A-3C976362205A}" type="slidenum">
              <a:rPr lang="en-US" smtClean="0"/>
              <a:t>‹#›</a:t>
            </a:fld>
            <a:endParaRPr lang="en-US"/>
          </a:p>
        </p:txBody>
      </p:sp>
    </p:spTree>
    <p:extLst>
      <p:ext uri="{BB962C8B-B14F-4D97-AF65-F5344CB8AC3E}">
        <p14:creationId xmlns:p14="http://schemas.microsoft.com/office/powerpoint/2010/main" val="25446763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6"/>
        <p:cNvGrpSpPr/>
        <p:nvPr/>
      </p:nvGrpSpPr>
      <p:grpSpPr>
        <a:xfrm>
          <a:off x="0" y="0"/>
          <a:ext cx="0" cy="0"/>
          <a:chOff x="0" y="0"/>
          <a:chExt cx="0" cy="0"/>
        </a:xfrm>
      </p:grpSpPr>
      <p:sp>
        <p:nvSpPr>
          <p:cNvPr id="17" name="Google Shape;17;p4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3F762A"/>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4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rgbClr val="2A4F1C"/>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rgbClr val="2A4F1C"/>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46"/>
          <p:cNvSpPr txBox="1">
            <a:spLocks noGrp="1"/>
          </p:cNvSpPr>
          <p:nvPr>
            <p:ph type="dt" idx="10"/>
          </p:nvPr>
        </p:nvSpPr>
        <p:spPr>
          <a:xfrm>
            <a:off x="1905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46"/>
          <p:cNvSpPr txBox="1">
            <a:spLocks noGrp="1"/>
          </p:cNvSpPr>
          <p:nvPr>
            <p:ph type="sldNum" idx="12"/>
          </p:nvPr>
        </p:nvSpPr>
        <p:spPr>
          <a:xfrm>
            <a:off x="9639300" y="6350000"/>
            <a:ext cx="2362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762A"/>
              </a:buClr>
              <a:buSzPts val="4400"/>
              <a:buFont typeface="Calibri"/>
              <a:buNone/>
              <a:defRPr>
                <a:solidFill>
                  <a:srgbClr val="3F762A"/>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81000" algn="l">
              <a:lnSpc>
                <a:spcPct val="90000"/>
              </a:lnSpc>
              <a:spcBef>
                <a:spcPts val="500"/>
              </a:spcBef>
              <a:spcAft>
                <a:spcPts val="0"/>
              </a:spcAft>
              <a:buClr>
                <a:srgbClr val="2A4F1C"/>
              </a:buClr>
              <a:buSzPts val="2400"/>
              <a:buChar char="•"/>
              <a:defRPr>
                <a:solidFill>
                  <a:srgbClr val="2A4F1C"/>
                </a:solidFill>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2A4F1C"/>
              </a:buClr>
              <a:buSzPts val="1800"/>
              <a:buChar char="•"/>
              <a:defRPr>
                <a:solidFill>
                  <a:srgbClr val="2A4F1C"/>
                </a:solidFill>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47"/>
          <p:cNvSpPr txBox="1">
            <a:spLocks noGrp="1"/>
          </p:cNvSpPr>
          <p:nvPr>
            <p:ph type="dt" idx="10"/>
          </p:nvPr>
        </p:nvSpPr>
        <p:spPr>
          <a:xfrm>
            <a:off x="210931" y="6351657"/>
            <a:ext cx="2286000" cy="36981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7"/>
          <p:cNvSpPr txBox="1">
            <a:spLocks noGrp="1"/>
          </p:cNvSpPr>
          <p:nvPr>
            <p:ph type="ftr" idx="11"/>
          </p:nvPr>
        </p:nvSpPr>
        <p:spPr>
          <a:xfrm>
            <a:off x="4038600" y="6356351"/>
            <a:ext cx="4114800" cy="360432"/>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7"/>
          <p:cNvSpPr txBox="1">
            <a:spLocks noGrp="1"/>
          </p:cNvSpPr>
          <p:nvPr>
            <p:ph type="sldNum" idx="12"/>
          </p:nvPr>
        </p:nvSpPr>
        <p:spPr>
          <a:xfrm>
            <a:off x="9237869" y="6356350"/>
            <a:ext cx="2743200" cy="3604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
        <p:cNvGrpSpPr/>
        <p:nvPr/>
      </p:nvGrpSpPr>
      <p:grpSpPr>
        <a:xfrm>
          <a:off x="0" y="0"/>
          <a:ext cx="0" cy="0"/>
          <a:chOff x="0" y="0"/>
          <a:chExt cx="0" cy="0"/>
        </a:xfrm>
      </p:grpSpPr>
      <p:sp>
        <p:nvSpPr>
          <p:cNvPr id="29" name="Google Shape;29;p5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762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rgbClr val="2A4F1C"/>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rgbClr val="2A4F1C"/>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5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2A4F1C"/>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2A4F1C"/>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rgbClr val="2A4F1C"/>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rgbClr val="2A4F1C"/>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5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2A4F1C"/>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2A4F1C"/>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51"/>
          <p:cNvSpPr txBox="1">
            <a:spLocks noGrp="1"/>
          </p:cNvSpPr>
          <p:nvPr>
            <p:ph type="dt" idx="10"/>
          </p:nvPr>
        </p:nvSpPr>
        <p:spPr>
          <a:xfrm>
            <a:off x="1397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1"/>
          <p:cNvSpPr txBox="1">
            <a:spLocks noGrp="1"/>
          </p:cNvSpPr>
          <p:nvPr>
            <p:ph type="sldNum" idx="12"/>
          </p:nvPr>
        </p:nvSpPr>
        <p:spPr>
          <a:xfrm>
            <a:off x="93091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7"/>
        <p:cNvGrpSpPr/>
        <p:nvPr/>
      </p:nvGrpSpPr>
      <p:grpSpPr>
        <a:xfrm>
          <a:off x="0" y="0"/>
          <a:ext cx="0" cy="0"/>
          <a:chOff x="0" y="0"/>
          <a:chExt cx="0" cy="0"/>
        </a:xfrm>
      </p:grpSpPr>
      <p:sp>
        <p:nvSpPr>
          <p:cNvPr id="38" name="Google Shape;38;p48"/>
          <p:cNvSpPr txBox="1">
            <a:spLocks noGrp="1"/>
          </p:cNvSpPr>
          <p:nvPr>
            <p:ph type="dt" idx="10"/>
          </p:nvPr>
        </p:nvSpPr>
        <p:spPr>
          <a:xfrm>
            <a:off x="1651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48"/>
          <p:cNvSpPr txBox="1">
            <a:spLocks noGrp="1"/>
          </p:cNvSpPr>
          <p:nvPr>
            <p:ph type="sldNum" idx="12"/>
          </p:nvPr>
        </p:nvSpPr>
        <p:spPr>
          <a:xfrm>
            <a:off x="9283700" y="6356349"/>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1" name="Google Shape;41;p48"/>
          <p:cNvSpPr txBox="1">
            <a:spLocks noGrp="1"/>
          </p:cNvSpPr>
          <p:nvPr>
            <p:ph type="title"/>
          </p:nvPr>
        </p:nvSpPr>
        <p:spPr>
          <a:xfrm>
            <a:off x="838200" y="35479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762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8"/>
          <p:cNvSpPr txBox="1">
            <a:spLocks noGrp="1"/>
          </p:cNvSpPr>
          <p:nvPr>
            <p:ph type="body" idx="1"/>
          </p:nvPr>
        </p:nvSpPr>
        <p:spPr>
          <a:xfrm>
            <a:off x="838200" y="1788328"/>
            <a:ext cx="10515600" cy="442117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2A4F1C"/>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2A4F1C"/>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762A"/>
              </a:buClr>
              <a:buSzPts val="4400"/>
              <a:buFont typeface="Calibri"/>
              <a:buNone/>
              <a:defRPr>
                <a:solidFill>
                  <a:srgbClr val="3F762A"/>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81000" algn="l">
              <a:lnSpc>
                <a:spcPct val="90000"/>
              </a:lnSpc>
              <a:spcBef>
                <a:spcPts val="500"/>
              </a:spcBef>
              <a:spcAft>
                <a:spcPts val="0"/>
              </a:spcAft>
              <a:buClr>
                <a:srgbClr val="2A4F1C"/>
              </a:buClr>
              <a:buSzPts val="2400"/>
              <a:buChar char="•"/>
              <a:defRPr>
                <a:solidFill>
                  <a:srgbClr val="2A4F1C"/>
                </a:solidFill>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2A4F1C"/>
              </a:buClr>
              <a:buSzPts val="1800"/>
              <a:buChar char="•"/>
              <a:defRPr>
                <a:solidFill>
                  <a:srgbClr val="2A4F1C"/>
                </a:solidFill>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47"/>
          <p:cNvSpPr txBox="1">
            <a:spLocks noGrp="1"/>
          </p:cNvSpPr>
          <p:nvPr>
            <p:ph type="dt" idx="10"/>
          </p:nvPr>
        </p:nvSpPr>
        <p:spPr>
          <a:xfrm>
            <a:off x="210931" y="6351657"/>
            <a:ext cx="2286000" cy="36981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84E2EA89-0F13-447B-A550-3B88F1B4DDF9}" type="datetime1">
              <a:rPr lang="en-US" smtClean="0"/>
              <a:t>4/4/2023</a:t>
            </a:fld>
            <a:endParaRPr/>
          </a:p>
        </p:txBody>
      </p:sp>
      <p:sp>
        <p:nvSpPr>
          <p:cNvPr id="26" name="Google Shape;26;p47"/>
          <p:cNvSpPr txBox="1">
            <a:spLocks noGrp="1"/>
          </p:cNvSpPr>
          <p:nvPr>
            <p:ph type="ftr" idx="11"/>
          </p:nvPr>
        </p:nvSpPr>
        <p:spPr>
          <a:xfrm>
            <a:off x="4038600" y="6356351"/>
            <a:ext cx="4114800" cy="360432"/>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7"/>
          <p:cNvSpPr txBox="1">
            <a:spLocks noGrp="1"/>
          </p:cNvSpPr>
          <p:nvPr>
            <p:ph type="sldNum" idx="12"/>
          </p:nvPr>
        </p:nvSpPr>
        <p:spPr>
          <a:xfrm>
            <a:off x="9237869" y="6356350"/>
            <a:ext cx="2743200" cy="3604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
        <p:cNvGrpSpPr/>
        <p:nvPr/>
      </p:nvGrpSpPr>
      <p:grpSpPr>
        <a:xfrm>
          <a:off x="0" y="0"/>
          <a:ext cx="0" cy="0"/>
          <a:chOff x="0" y="0"/>
          <a:chExt cx="0" cy="0"/>
        </a:xfrm>
      </p:grpSpPr>
      <p:sp>
        <p:nvSpPr>
          <p:cNvPr id="44" name="Google Shape;44;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762A"/>
              </a:buClr>
              <a:buSzPts val="4400"/>
              <a:buFont typeface="Calibri"/>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5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81000" algn="l">
              <a:lnSpc>
                <a:spcPct val="90000"/>
              </a:lnSpc>
              <a:spcBef>
                <a:spcPts val="500"/>
              </a:spcBef>
              <a:spcAft>
                <a:spcPts val="0"/>
              </a:spcAft>
              <a:buClr>
                <a:srgbClr val="2A4F1C"/>
              </a:buClr>
              <a:buSzPts val="2400"/>
              <a:buChar char="•"/>
              <a:defRPr>
                <a:solidFill>
                  <a:srgbClr val="2A4F1C"/>
                </a:solidFill>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2A4F1C"/>
              </a:buClr>
              <a:buSzPts val="1800"/>
              <a:buChar char="•"/>
              <a:defRPr>
                <a:solidFill>
                  <a:srgbClr val="2A4F1C"/>
                </a:solidFill>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5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81000" algn="l">
              <a:lnSpc>
                <a:spcPct val="90000"/>
              </a:lnSpc>
              <a:spcBef>
                <a:spcPts val="500"/>
              </a:spcBef>
              <a:spcAft>
                <a:spcPts val="0"/>
              </a:spcAft>
              <a:buClr>
                <a:srgbClr val="2A4F1C"/>
              </a:buClr>
              <a:buSzPts val="2400"/>
              <a:buChar char="•"/>
              <a:defRPr>
                <a:solidFill>
                  <a:srgbClr val="2A4F1C"/>
                </a:solidFill>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2A4F1C"/>
              </a:buClr>
              <a:buSzPts val="1800"/>
              <a:buChar char="•"/>
              <a:defRPr>
                <a:solidFill>
                  <a:srgbClr val="2A4F1C"/>
                </a:solidFill>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50"/>
          <p:cNvSpPr txBox="1">
            <a:spLocks noGrp="1"/>
          </p:cNvSpPr>
          <p:nvPr>
            <p:ph type="dt" idx="10"/>
          </p:nvPr>
        </p:nvSpPr>
        <p:spPr>
          <a:xfrm>
            <a:off x="1270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50"/>
          <p:cNvSpPr txBox="1">
            <a:spLocks noGrp="1"/>
          </p:cNvSpPr>
          <p:nvPr>
            <p:ph type="sldNum" idx="12"/>
          </p:nvPr>
        </p:nvSpPr>
        <p:spPr>
          <a:xfrm>
            <a:off x="93218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0"/>
        <p:cNvGrpSpPr/>
        <p:nvPr/>
      </p:nvGrpSpPr>
      <p:grpSpPr>
        <a:xfrm>
          <a:off x="0" y="0"/>
          <a:ext cx="0" cy="0"/>
          <a:chOff x="0" y="0"/>
          <a:chExt cx="0" cy="0"/>
        </a:xfrm>
      </p:grpSpPr>
      <p:pic>
        <p:nvPicPr>
          <p:cNvPr id="51" name="Google Shape;51;p4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1"/>
            <a:ext cx="12192000" cy="6858000"/>
          </a:xfrm>
          <a:prstGeom prst="rect">
            <a:avLst/>
          </a:prstGeom>
          <a:noFill/>
          <a:ln>
            <a:noFill/>
          </a:ln>
        </p:spPr>
      </p:pic>
      <p:sp>
        <p:nvSpPr>
          <p:cNvPr id="52" name="Google Shape;52;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762A"/>
              </a:buClr>
              <a:buSzPts val="4400"/>
              <a:buFont typeface="Calibri"/>
              <a:buNone/>
              <a:defRPr>
                <a:solidFill>
                  <a:srgbClr val="3F762A"/>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81000" algn="l">
              <a:lnSpc>
                <a:spcPct val="90000"/>
              </a:lnSpc>
              <a:spcBef>
                <a:spcPts val="500"/>
              </a:spcBef>
              <a:spcAft>
                <a:spcPts val="0"/>
              </a:spcAft>
              <a:buClr>
                <a:srgbClr val="2A4F1C"/>
              </a:buClr>
              <a:buSzPts val="2400"/>
              <a:buChar char="•"/>
              <a:defRPr>
                <a:solidFill>
                  <a:srgbClr val="2A4F1C"/>
                </a:solidFill>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2A4F1C"/>
              </a:buClr>
              <a:buSzPts val="1800"/>
              <a:buChar char="•"/>
              <a:defRPr>
                <a:solidFill>
                  <a:srgbClr val="2A4F1C"/>
                </a:solidFill>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9"/>
          <p:cNvSpPr txBox="1">
            <a:spLocks noGrp="1"/>
          </p:cNvSpPr>
          <p:nvPr>
            <p:ph type="dt" idx="10"/>
          </p:nvPr>
        </p:nvSpPr>
        <p:spPr>
          <a:xfrm>
            <a:off x="9017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9"/>
          <p:cNvSpPr txBox="1">
            <a:spLocks noGrp="1"/>
          </p:cNvSpPr>
          <p:nvPr>
            <p:ph type="sldNum" idx="12"/>
          </p:nvPr>
        </p:nvSpPr>
        <p:spPr>
          <a:xfrm>
            <a:off x="85471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7"/>
        <p:cNvGrpSpPr/>
        <p:nvPr/>
      </p:nvGrpSpPr>
      <p:grpSpPr>
        <a:xfrm>
          <a:off x="0" y="0"/>
          <a:ext cx="0" cy="0"/>
          <a:chOff x="0" y="0"/>
          <a:chExt cx="0" cy="0"/>
        </a:xfrm>
      </p:grpSpPr>
      <p:sp>
        <p:nvSpPr>
          <p:cNvPr id="58" name="Google Shape;58;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762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52"/>
          <p:cNvSpPr txBox="1">
            <a:spLocks noGrp="1"/>
          </p:cNvSpPr>
          <p:nvPr>
            <p:ph type="dt" idx="10"/>
          </p:nvPr>
        </p:nvSpPr>
        <p:spPr>
          <a:xfrm>
            <a:off x="2159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52"/>
          <p:cNvSpPr txBox="1">
            <a:spLocks noGrp="1"/>
          </p:cNvSpPr>
          <p:nvPr>
            <p:ph type="sldNum" idx="12"/>
          </p:nvPr>
        </p:nvSpPr>
        <p:spPr>
          <a:xfrm>
            <a:off x="9232900" y="63627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2" name="Google Shape;62;p52"/>
          <p:cNvSpPr txBox="1">
            <a:spLocks noGrp="1"/>
          </p:cNvSpPr>
          <p:nvPr>
            <p:ph type="body" idx="1"/>
          </p:nvPr>
        </p:nvSpPr>
        <p:spPr>
          <a:xfrm>
            <a:off x="838200" y="1798655"/>
            <a:ext cx="10515600" cy="442117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2A4F1C"/>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2A4F1C"/>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63"/>
        <p:cNvGrpSpPr/>
        <p:nvPr/>
      </p:nvGrpSpPr>
      <p:grpSpPr>
        <a:xfrm>
          <a:off x="0" y="0"/>
          <a:ext cx="0" cy="0"/>
          <a:chOff x="0" y="0"/>
          <a:chExt cx="0" cy="0"/>
        </a:xfrm>
      </p:grpSpPr>
      <p:pic>
        <p:nvPicPr>
          <p:cNvPr id="64" name="Google Shape;64;p53"/>
          <p:cNvPicPr preferRelativeResize="0"/>
          <p:nvPr/>
        </p:nvPicPr>
        <p:blipFill rotWithShape="1">
          <a:blip r:embed="rId2">
            <a:alphaModFix/>
          </a:blip>
          <a:srcRect/>
          <a:stretch/>
        </p:blipFill>
        <p:spPr>
          <a:xfrm>
            <a:off x="-16567" y="0"/>
            <a:ext cx="12208567" cy="6858000"/>
          </a:xfrm>
          <a:prstGeom prst="rect">
            <a:avLst/>
          </a:prstGeom>
          <a:noFill/>
          <a:ln>
            <a:noFill/>
          </a:ln>
        </p:spPr>
      </p:pic>
      <p:sp>
        <p:nvSpPr>
          <p:cNvPr id="65" name="Google Shape;65;p53"/>
          <p:cNvSpPr txBox="1">
            <a:spLocks noGrp="1"/>
          </p:cNvSpPr>
          <p:nvPr>
            <p:ph type="title"/>
          </p:nvPr>
        </p:nvSpPr>
        <p:spPr>
          <a:xfrm>
            <a:off x="838200" y="75701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762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53"/>
          <p:cNvSpPr txBox="1">
            <a:spLocks noGrp="1"/>
          </p:cNvSpPr>
          <p:nvPr>
            <p:ph type="body" idx="1"/>
          </p:nvPr>
        </p:nvSpPr>
        <p:spPr>
          <a:xfrm>
            <a:off x="838200" y="2190541"/>
            <a:ext cx="10515600" cy="4029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2A4F1C"/>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2A4F1C"/>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53"/>
          <p:cNvSpPr txBox="1">
            <a:spLocks noGrp="1"/>
          </p:cNvSpPr>
          <p:nvPr>
            <p:ph type="dt" idx="10"/>
          </p:nvPr>
        </p:nvSpPr>
        <p:spPr>
          <a:xfrm>
            <a:off x="76200" y="5713656"/>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53"/>
          <p:cNvSpPr txBox="1">
            <a:spLocks noGrp="1"/>
          </p:cNvSpPr>
          <p:nvPr>
            <p:ph type="sldNum" idx="12"/>
          </p:nvPr>
        </p:nvSpPr>
        <p:spPr>
          <a:xfrm>
            <a:off x="9359900" y="6100989"/>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70"/>
        <p:cNvGrpSpPr/>
        <p:nvPr/>
      </p:nvGrpSpPr>
      <p:grpSpPr>
        <a:xfrm>
          <a:off x="0" y="0"/>
          <a:ext cx="0" cy="0"/>
          <a:chOff x="0" y="0"/>
          <a:chExt cx="0" cy="0"/>
        </a:xfrm>
      </p:grpSpPr>
      <p:pic>
        <p:nvPicPr>
          <p:cNvPr id="71" name="Google Shape;71;p5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72" name="Google Shape;72;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5" name="Google Shape;75;p54"/>
          <p:cNvSpPr txBox="1">
            <a:spLocks noGrp="1"/>
          </p:cNvSpPr>
          <p:nvPr>
            <p:ph type="title"/>
          </p:nvPr>
        </p:nvSpPr>
        <p:spPr>
          <a:xfrm>
            <a:off x="1205802" y="365125"/>
            <a:ext cx="1001820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762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54"/>
          <p:cNvSpPr txBox="1">
            <a:spLocks noGrp="1"/>
          </p:cNvSpPr>
          <p:nvPr>
            <p:ph type="body" idx="1"/>
          </p:nvPr>
        </p:nvSpPr>
        <p:spPr>
          <a:xfrm>
            <a:off x="1205802" y="1798655"/>
            <a:ext cx="10018207" cy="442117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2A4F1C"/>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2A4F1C"/>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_Blank" type="blank">
  <p:cSld name="BLANK">
    <p:spTree>
      <p:nvGrpSpPr>
        <p:cNvPr id="1" name="Shape 77"/>
        <p:cNvGrpSpPr/>
        <p:nvPr/>
      </p:nvGrpSpPr>
      <p:grpSpPr>
        <a:xfrm>
          <a:off x="0" y="0"/>
          <a:ext cx="0" cy="0"/>
          <a:chOff x="0" y="0"/>
          <a:chExt cx="0" cy="0"/>
        </a:xfrm>
      </p:grpSpPr>
      <p:pic>
        <p:nvPicPr>
          <p:cNvPr id="78" name="Google Shape;78;p55"/>
          <p:cNvPicPr preferRelativeResize="0"/>
          <p:nvPr/>
        </p:nvPicPr>
        <p:blipFill rotWithShape="1">
          <a:blip r:embed="rId2">
            <a:alphaModFix/>
          </a:blip>
          <a:srcRect/>
          <a:stretch/>
        </p:blipFill>
        <p:spPr>
          <a:xfrm>
            <a:off x="0" y="0"/>
            <a:ext cx="12184089" cy="6858000"/>
          </a:xfrm>
          <a:prstGeom prst="rect">
            <a:avLst/>
          </a:prstGeom>
          <a:noFill/>
          <a:ln>
            <a:noFill/>
          </a:ln>
        </p:spPr>
      </p:pic>
      <p:sp>
        <p:nvSpPr>
          <p:cNvPr id="79" name="Google Shape;79;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
        <p:cNvGrpSpPr/>
        <p:nvPr/>
      </p:nvGrpSpPr>
      <p:grpSpPr>
        <a:xfrm>
          <a:off x="0" y="0"/>
          <a:ext cx="0" cy="0"/>
          <a:chOff x="0" y="0"/>
          <a:chExt cx="0" cy="0"/>
        </a:xfrm>
      </p:grpSpPr>
      <p:sp>
        <p:nvSpPr>
          <p:cNvPr id="29" name="Google Shape;29;p5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762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rgbClr val="2A4F1C"/>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rgbClr val="2A4F1C"/>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5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2A4F1C"/>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2A4F1C"/>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rgbClr val="2A4F1C"/>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rgbClr val="2A4F1C"/>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5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2A4F1C"/>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2A4F1C"/>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51"/>
          <p:cNvSpPr txBox="1">
            <a:spLocks noGrp="1"/>
          </p:cNvSpPr>
          <p:nvPr>
            <p:ph type="dt" idx="10"/>
          </p:nvPr>
        </p:nvSpPr>
        <p:spPr>
          <a:xfrm>
            <a:off x="1397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F95553BD-9EF3-4833-AB31-8B2673C6DBE7}" type="datetime1">
              <a:rPr lang="en-US" smtClean="0"/>
              <a:t>4/4/2023</a:t>
            </a:fld>
            <a:endParaRPr/>
          </a:p>
        </p:txBody>
      </p:sp>
      <p:sp>
        <p:nvSpPr>
          <p:cNvPr id="35" name="Google Shape;35;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1"/>
          <p:cNvSpPr txBox="1">
            <a:spLocks noGrp="1"/>
          </p:cNvSpPr>
          <p:nvPr>
            <p:ph type="sldNum" idx="12"/>
          </p:nvPr>
        </p:nvSpPr>
        <p:spPr>
          <a:xfrm>
            <a:off x="93091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7"/>
        <p:cNvGrpSpPr/>
        <p:nvPr/>
      </p:nvGrpSpPr>
      <p:grpSpPr>
        <a:xfrm>
          <a:off x="0" y="0"/>
          <a:ext cx="0" cy="0"/>
          <a:chOff x="0" y="0"/>
          <a:chExt cx="0" cy="0"/>
        </a:xfrm>
      </p:grpSpPr>
      <p:sp>
        <p:nvSpPr>
          <p:cNvPr id="38" name="Google Shape;38;p48"/>
          <p:cNvSpPr txBox="1">
            <a:spLocks noGrp="1"/>
          </p:cNvSpPr>
          <p:nvPr>
            <p:ph type="dt" idx="10"/>
          </p:nvPr>
        </p:nvSpPr>
        <p:spPr>
          <a:xfrm>
            <a:off x="1651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A0709F6E-1F3D-4F9E-BD61-21022B44E309}" type="datetime1">
              <a:rPr lang="en-US" smtClean="0"/>
              <a:t>4/4/2023</a:t>
            </a:fld>
            <a:endParaRPr/>
          </a:p>
        </p:txBody>
      </p:sp>
      <p:sp>
        <p:nvSpPr>
          <p:cNvPr id="39" name="Google Shape;39;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48"/>
          <p:cNvSpPr txBox="1">
            <a:spLocks noGrp="1"/>
          </p:cNvSpPr>
          <p:nvPr>
            <p:ph type="sldNum" idx="12"/>
          </p:nvPr>
        </p:nvSpPr>
        <p:spPr>
          <a:xfrm>
            <a:off x="9283700" y="6356349"/>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1" name="Google Shape;41;p48"/>
          <p:cNvSpPr txBox="1">
            <a:spLocks noGrp="1"/>
          </p:cNvSpPr>
          <p:nvPr>
            <p:ph type="title"/>
          </p:nvPr>
        </p:nvSpPr>
        <p:spPr>
          <a:xfrm>
            <a:off x="838200" y="35479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762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8"/>
          <p:cNvSpPr txBox="1">
            <a:spLocks noGrp="1"/>
          </p:cNvSpPr>
          <p:nvPr>
            <p:ph type="body" idx="1"/>
          </p:nvPr>
        </p:nvSpPr>
        <p:spPr>
          <a:xfrm>
            <a:off x="838200" y="1788328"/>
            <a:ext cx="10515600" cy="442117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2A4F1C"/>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2A4F1C"/>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
        <p:cNvGrpSpPr/>
        <p:nvPr/>
      </p:nvGrpSpPr>
      <p:grpSpPr>
        <a:xfrm>
          <a:off x="0" y="0"/>
          <a:ext cx="0" cy="0"/>
          <a:chOff x="0" y="0"/>
          <a:chExt cx="0" cy="0"/>
        </a:xfrm>
      </p:grpSpPr>
      <p:sp>
        <p:nvSpPr>
          <p:cNvPr id="44" name="Google Shape;44;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762A"/>
              </a:buClr>
              <a:buSzPts val="4400"/>
              <a:buFont typeface="Calibri"/>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5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81000" algn="l">
              <a:lnSpc>
                <a:spcPct val="90000"/>
              </a:lnSpc>
              <a:spcBef>
                <a:spcPts val="500"/>
              </a:spcBef>
              <a:spcAft>
                <a:spcPts val="0"/>
              </a:spcAft>
              <a:buClr>
                <a:srgbClr val="2A4F1C"/>
              </a:buClr>
              <a:buSzPts val="2400"/>
              <a:buChar char="•"/>
              <a:defRPr>
                <a:solidFill>
                  <a:srgbClr val="2A4F1C"/>
                </a:solidFill>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2A4F1C"/>
              </a:buClr>
              <a:buSzPts val="1800"/>
              <a:buChar char="•"/>
              <a:defRPr>
                <a:solidFill>
                  <a:srgbClr val="2A4F1C"/>
                </a:solidFill>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5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81000" algn="l">
              <a:lnSpc>
                <a:spcPct val="90000"/>
              </a:lnSpc>
              <a:spcBef>
                <a:spcPts val="500"/>
              </a:spcBef>
              <a:spcAft>
                <a:spcPts val="0"/>
              </a:spcAft>
              <a:buClr>
                <a:srgbClr val="2A4F1C"/>
              </a:buClr>
              <a:buSzPts val="2400"/>
              <a:buChar char="•"/>
              <a:defRPr>
                <a:solidFill>
                  <a:srgbClr val="2A4F1C"/>
                </a:solidFill>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2A4F1C"/>
              </a:buClr>
              <a:buSzPts val="1800"/>
              <a:buChar char="•"/>
              <a:defRPr>
                <a:solidFill>
                  <a:srgbClr val="2A4F1C"/>
                </a:solidFill>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50"/>
          <p:cNvSpPr txBox="1">
            <a:spLocks noGrp="1"/>
          </p:cNvSpPr>
          <p:nvPr>
            <p:ph type="dt" idx="10"/>
          </p:nvPr>
        </p:nvSpPr>
        <p:spPr>
          <a:xfrm>
            <a:off x="1270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2285D619-8521-421B-BAB4-C670B2C0FF9E}" type="datetime1">
              <a:rPr lang="en-US" smtClean="0"/>
              <a:t>4/4/2023</a:t>
            </a:fld>
            <a:endParaRPr/>
          </a:p>
        </p:txBody>
      </p:sp>
      <p:sp>
        <p:nvSpPr>
          <p:cNvPr id="48" name="Google Shape;48;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50"/>
          <p:cNvSpPr txBox="1">
            <a:spLocks noGrp="1"/>
          </p:cNvSpPr>
          <p:nvPr>
            <p:ph type="sldNum" idx="12"/>
          </p:nvPr>
        </p:nvSpPr>
        <p:spPr>
          <a:xfrm>
            <a:off x="93218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0"/>
        <p:cNvGrpSpPr/>
        <p:nvPr/>
      </p:nvGrpSpPr>
      <p:grpSpPr>
        <a:xfrm>
          <a:off x="0" y="0"/>
          <a:ext cx="0" cy="0"/>
          <a:chOff x="0" y="0"/>
          <a:chExt cx="0" cy="0"/>
        </a:xfrm>
      </p:grpSpPr>
      <p:pic>
        <p:nvPicPr>
          <p:cNvPr id="51" name="Google Shape;51;p4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1"/>
            <a:ext cx="12192000" cy="6858000"/>
          </a:xfrm>
          <a:prstGeom prst="rect">
            <a:avLst/>
          </a:prstGeom>
          <a:noFill/>
          <a:ln>
            <a:noFill/>
          </a:ln>
        </p:spPr>
      </p:pic>
      <p:sp>
        <p:nvSpPr>
          <p:cNvPr id="52" name="Google Shape;52;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762A"/>
              </a:buClr>
              <a:buSzPts val="4400"/>
              <a:buFont typeface="Calibri"/>
              <a:buNone/>
              <a:defRPr>
                <a:solidFill>
                  <a:srgbClr val="3F762A"/>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81000" algn="l">
              <a:lnSpc>
                <a:spcPct val="90000"/>
              </a:lnSpc>
              <a:spcBef>
                <a:spcPts val="500"/>
              </a:spcBef>
              <a:spcAft>
                <a:spcPts val="0"/>
              </a:spcAft>
              <a:buClr>
                <a:srgbClr val="2A4F1C"/>
              </a:buClr>
              <a:buSzPts val="2400"/>
              <a:buChar char="•"/>
              <a:defRPr>
                <a:solidFill>
                  <a:srgbClr val="2A4F1C"/>
                </a:solidFill>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2A4F1C"/>
              </a:buClr>
              <a:buSzPts val="1800"/>
              <a:buChar char="•"/>
              <a:defRPr>
                <a:solidFill>
                  <a:srgbClr val="2A4F1C"/>
                </a:solidFill>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9"/>
          <p:cNvSpPr txBox="1">
            <a:spLocks noGrp="1"/>
          </p:cNvSpPr>
          <p:nvPr>
            <p:ph type="dt" idx="10"/>
          </p:nvPr>
        </p:nvSpPr>
        <p:spPr>
          <a:xfrm>
            <a:off x="9017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8C57E663-4811-4C0D-A291-0D3AFB161E71}" type="datetime1">
              <a:rPr lang="en-US" smtClean="0"/>
              <a:t>4/4/2023</a:t>
            </a:fld>
            <a:endParaRPr/>
          </a:p>
        </p:txBody>
      </p:sp>
      <p:sp>
        <p:nvSpPr>
          <p:cNvPr id="55" name="Google Shape;55;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9"/>
          <p:cNvSpPr txBox="1">
            <a:spLocks noGrp="1"/>
          </p:cNvSpPr>
          <p:nvPr>
            <p:ph type="sldNum" idx="12"/>
          </p:nvPr>
        </p:nvSpPr>
        <p:spPr>
          <a:xfrm>
            <a:off x="85471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7"/>
        <p:cNvGrpSpPr/>
        <p:nvPr/>
      </p:nvGrpSpPr>
      <p:grpSpPr>
        <a:xfrm>
          <a:off x="0" y="0"/>
          <a:ext cx="0" cy="0"/>
          <a:chOff x="0" y="0"/>
          <a:chExt cx="0" cy="0"/>
        </a:xfrm>
      </p:grpSpPr>
      <p:sp>
        <p:nvSpPr>
          <p:cNvPr id="58" name="Google Shape;58;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762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52"/>
          <p:cNvSpPr txBox="1">
            <a:spLocks noGrp="1"/>
          </p:cNvSpPr>
          <p:nvPr>
            <p:ph type="dt" idx="10"/>
          </p:nvPr>
        </p:nvSpPr>
        <p:spPr>
          <a:xfrm>
            <a:off x="2159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7BFC9E4B-5DC5-4425-8AA3-9A7D566002E8}" type="datetime1">
              <a:rPr lang="en-US" smtClean="0"/>
              <a:t>4/4/2023</a:t>
            </a:fld>
            <a:endParaRPr/>
          </a:p>
        </p:txBody>
      </p:sp>
      <p:sp>
        <p:nvSpPr>
          <p:cNvPr id="60" name="Google Shape;60;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52"/>
          <p:cNvSpPr txBox="1">
            <a:spLocks noGrp="1"/>
          </p:cNvSpPr>
          <p:nvPr>
            <p:ph type="sldNum" idx="12"/>
          </p:nvPr>
        </p:nvSpPr>
        <p:spPr>
          <a:xfrm>
            <a:off x="9232900" y="63627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2" name="Google Shape;62;p52"/>
          <p:cNvSpPr txBox="1">
            <a:spLocks noGrp="1"/>
          </p:cNvSpPr>
          <p:nvPr>
            <p:ph type="body" idx="1"/>
          </p:nvPr>
        </p:nvSpPr>
        <p:spPr>
          <a:xfrm>
            <a:off x="838200" y="1798655"/>
            <a:ext cx="10515600" cy="442117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2A4F1C"/>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2A4F1C"/>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63"/>
        <p:cNvGrpSpPr/>
        <p:nvPr/>
      </p:nvGrpSpPr>
      <p:grpSpPr>
        <a:xfrm>
          <a:off x="0" y="0"/>
          <a:ext cx="0" cy="0"/>
          <a:chOff x="0" y="0"/>
          <a:chExt cx="0" cy="0"/>
        </a:xfrm>
      </p:grpSpPr>
      <p:pic>
        <p:nvPicPr>
          <p:cNvPr id="64" name="Google Shape;64;p53"/>
          <p:cNvPicPr preferRelativeResize="0"/>
          <p:nvPr/>
        </p:nvPicPr>
        <p:blipFill rotWithShape="1">
          <a:blip r:embed="rId2">
            <a:alphaModFix/>
          </a:blip>
          <a:srcRect/>
          <a:stretch/>
        </p:blipFill>
        <p:spPr>
          <a:xfrm>
            <a:off x="-16567" y="0"/>
            <a:ext cx="12208567" cy="6858000"/>
          </a:xfrm>
          <a:prstGeom prst="rect">
            <a:avLst/>
          </a:prstGeom>
          <a:noFill/>
          <a:ln>
            <a:noFill/>
          </a:ln>
        </p:spPr>
      </p:pic>
      <p:sp>
        <p:nvSpPr>
          <p:cNvPr id="65" name="Google Shape;65;p53"/>
          <p:cNvSpPr txBox="1">
            <a:spLocks noGrp="1"/>
          </p:cNvSpPr>
          <p:nvPr>
            <p:ph type="title"/>
          </p:nvPr>
        </p:nvSpPr>
        <p:spPr>
          <a:xfrm>
            <a:off x="838200" y="75701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762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53"/>
          <p:cNvSpPr txBox="1">
            <a:spLocks noGrp="1"/>
          </p:cNvSpPr>
          <p:nvPr>
            <p:ph type="body" idx="1"/>
          </p:nvPr>
        </p:nvSpPr>
        <p:spPr>
          <a:xfrm>
            <a:off x="838200" y="2190541"/>
            <a:ext cx="10515600" cy="4029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2A4F1C"/>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2A4F1C"/>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53"/>
          <p:cNvSpPr txBox="1">
            <a:spLocks noGrp="1"/>
          </p:cNvSpPr>
          <p:nvPr>
            <p:ph type="dt" idx="10"/>
          </p:nvPr>
        </p:nvSpPr>
        <p:spPr>
          <a:xfrm>
            <a:off x="76200" y="5713656"/>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fld id="{C420F39A-93F3-4E40-9218-C6E1FAFE1B4A}" type="datetime1">
              <a:rPr lang="en-US" smtClean="0"/>
              <a:t>4/4/2023</a:t>
            </a:fld>
            <a:endParaRPr/>
          </a:p>
        </p:txBody>
      </p:sp>
      <p:sp>
        <p:nvSpPr>
          <p:cNvPr id="68" name="Google Shape;68;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53"/>
          <p:cNvSpPr txBox="1">
            <a:spLocks noGrp="1"/>
          </p:cNvSpPr>
          <p:nvPr>
            <p:ph type="sldNum" idx="12"/>
          </p:nvPr>
        </p:nvSpPr>
        <p:spPr>
          <a:xfrm>
            <a:off x="9359900" y="6100989"/>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1.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3.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45"/>
          <p:cNvPicPr preferRelativeResize="0"/>
          <p:nvPr/>
        </p:nvPicPr>
        <p:blipFill rotWithShape="1">
          <a:blip r:embed="rId16">
            <a:alphaModFix/>
          </a:blip>
          <a:srcRect/>
          <a:stretch/>
        </p:blipFill>
        <p:spPr>
          <a:xfrm>
            <a:off x="0" y="-1"/>
            <a:ext cx="12192000" cy="6858001"/>
          </a:xfrm>
          <a:prstGeom prst="rect">
            <a:avLst/>
          </a:prstGeom>
          <a:noFill/>
          <a:ln>
            <a:noFill/>
          </a:ln>
        </p:spPr>
      </p:pic>
      <p:sp>
        <p:nvSpPr>
          <p:cNvPr id="11" name="Google Shape;11;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3F762A"/>
              </a:buClr>
              <a:buSzPts val="4400"/>
              <a:buFont typeface="Calibri"/>
              <a:buNone/>
              <a:defRPr sz="4400" b="0" i="0" u="none" strike="noStrike" cap="none">
                <a:solidFill>
                  <a:srgbClr val="3F762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rgbClr val="2A4F1C"/>
              </a:buClr>
              <a:buSzPts val="2400"/>
              <a:buFont typeface="Arial"/>
              <a:buChar char="•"/>
              <a:defRPr sz="2400" b="0" i="0" u="none" strike="noStrike" cap="none">
                <a:solidFill>
                  <a:srgbClr val="2A4F1C"/>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rgbClr val="2A4F1C"/>
              </a:buClr>
              <a:buSzPts val="1800"/>
              <a:buFont typeface="Arial"/>
              <a:buChar char="•"/>
              <a:defRPr sz="1800" b="0" i="0" u="none" strike="noStrike" cap="none">
                <a:solidFill>
                  <a:srgbClr val="2A4F1C"/>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45"/>
          <p:cNvSpPr txBox="1">
            <a:spLocks noGrp="1"/>
          </p:cNvSpPr>
          <p:nvPr>
            <p:ph type="dt" idx="10"/>
          </p:nvPr>
        </p:nvSpPr>
        <p:spPr>
          <a:xfrm>
            <a:off x="114300" y="6356350"/>
            <a:ext cx="1686339"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2A4F1C"/>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fld id="{8281285D-2C6F-4113-A0D0-74AC7CB54ECC}" type="datetime1">
              <a:rPr lang="en-US" smtClean="0"/>
              <a:t>4/4/2023</a:t>
            </a:fld>
            <a:endParaRPr/>
          </a:p>
        </p:txBody>
      </p:sp>
      <p:sp>
        <p:nvSpPr>
          <p:cNvPr id="14" name="Google Shape;14;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2A4F1C"/>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45"/>
          <p:cNvSpPr txBox="1">
            <a:spLocks noGrp="1"/>
          </p:cNvSpPr>
          <p:nvPr>
            <p:ph type="sldNum" idx="12"/>
          </p:nvPr>
        </p:nvSpPr>
        <p:spPr>
          <a:xfrm>
            <a:off x="10947952" y="6356350"/>
            <a:ext cx="1066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5"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hdr="0" ft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5BB1A4-2979-C3B8-8A98-FA35FCB6B2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36621C-D8B9-66D1-2EDA-1A394F93D4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5D121C-F860-AAC9-38FA-D05A7D29D7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78B501-7A77-4C89-A525-B7F7DB7B042C}" type="datetimeFigureOut">
              <a:rPr lang="en-US" smtClean="0"/>
              <a:t>4/4/2023</a:t>
            </a:fld>
            <a:endParaRPr lang="en-US"/>
          </a:p>
        </p:txBody>
      </p:sp>
      <p:sp>
        <p:nvSpPr>
          <p:cNvPr id="5" name="Footer Placeholder 4">
            <a:extLst>
              <a:ext uri="{FF2B5EF4-FFF2-40B4-BE49-F238E27FC236}">
                <a16:creationId xmlns:a16="http://schemas.microsoft.com/office/drawing/2014/main" id="{5A4BD682-EFC5-2441-53D8-715145B2A2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4E9FB0-4AAA-3EC7-020C-DDC5281ADD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1E1254-1F13-4D96-B56A-3C976362205A}" type="slidenum">
              <a:rPr lang="en-US" smtClean="0"/>
              <a:t>‹#›</a:t>
            </a:fld>
            <a:endParaRPr lang="en-US"/>
          </a:p>
        </p:txBody>
      </p:sp>
    </p:spTree>
    <p:extLst>
      <p:ext uri="{BB962C8B-B14F-4D97-AF65-F5344CB8AC3E}">
        <p14:creationId xmlns:p14="http://schemas.microsoft.com/office/powerpoint/2010/main" val="301307101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45"/>
          <p:cNvPicPr preferRelativeResize="0"/>
          <p:nvPr/>
        </p:nvPicPr>
        <p:blipFill rotWithShape="1">
          <a:blip r:embed="rId12">
            <a:alphaModFix/>
          </a:blip>
          <a:srcRect/>
          <a:stretch/>
        </p:blipFill>
        <p:spPr>
          <a:xfrm>
            <a:off x="0" y="-1"/>
            <a:ext cx="12192000" cy="6858001"/>
          </a:xfrm>
          <a:prstGeom prst="rect">
            <a:avLst/>
          </a:prstGeom>
          <a:noFill/>
          <a:ln>
            <a:noFill/>
          </a:ln>
        </p:spPr>
      </p:pic>
      <p:sp>
        <p:nvSpPr>
          <p:cNvPr id="11" name="Google Shape;11;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3F762A"/>
              </a:buClr>
              <a:buSzPts val="4400"/>
              <a:buFont typeface="Calibri"/>
              <a:buNone/>
              <a:defRPr sz="4400" b="0" i="0" u="none" strike="noStrike" cap="none">
                <a:solidFill>
                  <a:srgbClr val="3F762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rgbClr val="2A4F1C"/>
              </a:buClr>
              <a:buSzPts val="2400"/>
              <a:buFont typeface="Arial"/>
              <a:buChar char="•"/>
              <a:defRPr sz="2400" b="0" i="0" u="none" strike="noStrike" cap="none">
                <a:solidFill>
                  <a:srgbClr val="2A4F1C"/>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rgbClr val="2A4F1C"/>
              </a:buClr>
              <a:buSzPts val="1800"/>
              <a:buFont typeface="Arial"/>
              <a:buChar char="•"/>
              <a:defRPr sz="1800" b="0" i="0" u="none" strike="noStrike" cap="none">
                <a:solidFill>
                  <a:srgbClr val="2A4F1C"/>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45"/>
          <p:cNvSpPr txBox="1">
            <a:spLocks noGrp="1"/>
          </p:cNvSpPr>
          <p:nvPr>
            <p:ph type="dt" idx="10"/>
          </p:nvPr>
        </p:nvSpPr>
        <p:spPr>
          <a:xfrm>
            <a:off x="114300" y="6356350"/>
            <a:ext cx="1686339"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2A4F1C"/>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2A4F1C"/>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45"/>
          <p:cNvSpPr txBox="1">
            <a:spLocks noGrp="1"/>
          </p:cNvSpPr>
          <p:nvPr>
            <p:ph type="sldNum" idx="12"/>
          </p:nvPr>
        </p:nvSpPr>
        <p:spPr>
          <a:xfrm>
            <a:off x="10947952" y="6356350"/>
            <a:ext cx="1066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2A4F1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5.png"/><Relationship Id="rId7" Type="http://schemas.openxmlformats.org/officeDocument/2006/relationships/diagramColors" Target="../diagrams/colors8.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1.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6.png"/><Relationship Id="rId7" Type="http://schemas.openxmlformats.org/officeDocument/2006/relationships/diagramColors" Target="../diagrams/colors9.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17.png"/><Relationship Id="rId2" Type="http://schemas.openxmlformats.org/officeDocument/2006/relationships/diagramData" Target="../diagrams/data11.xml"/><Relationship Id="rId1" Type="http://schemas.openxmlformats.org/officeDocument/2006/relationships/slideLayout" Target="../slideLayouts/slideLayout3.xml"/><Relationship Id="rId6" Type="http://schemas.microsoft.com/office/2007/relationships/diagramDrawing" Target="../diagrams/drawing11.xml"/><Relationship Id="rId5" Type="http://schemas.openxmlformats.org/officeDocument/2006/relationships/diagramColors" Target="../diagrams/colors11.xml"/><Relationship Id="rId10" Type="http://schemas.microsoft.com/office/2018/10/relationships/comments" Target="../comments/modernComment_179_171342C9.xml"/><Relationship Id="rId4" Type="http://schemas.openxmlformats.org/officeDocument/2006/relationships/diagramQuickStyle" Target="../diagrams/quickStyle11.xml"/><Relationship Id="rId9" Type="http://schemas.openxmlformats.org/officeDocument/2006/relationships/image" Target="../media/image17.svg"/></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image" Target="../media/image18.jpeg"/><Relationship Id="rId7" Type="http://schemas.openxmlformats.org/officeDocument/2006/relationships/diagramLayout" Target="../diagrams/layout12.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Data" Target="../diagrams/data12.xml"/><Relationship Id="rId5" Type="http://schemas.openxmlformats.org/officeDocument/2006/relationships/image" Target="../media/image20.svg"/><Relationship Id="rId10" Type="http://schemas.microsoft.com/office/2007/relationships/diagramDrawing" Target="../diagrams/drawing12.xml"/><Relationship Id="rId4" Type="http://schemas.openxmlformats.org/officeDocument/2006/relationships/image" Target="../media/image19.png"/><Relationship Id="rId9" Type="http://schemas.openxmlformats.org/officeDocument/2006/relationships/diagramColors" Target="../diagrams/colors12.xm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13.xml"/><Relationship Id="rId3" Type="http://schemas.openxmlformats.org/officeDocument/2006/relationships/image" Target="../media/image20.jpeg"/><Relationship Id="rId7" Type="http://schemas.openxmlformats.org/officeDocument/2006/relationships/diagramLayout" Target="../diagrams/layout13.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Data" Target="../diagrams/data13.xml"/><Relationship Id="rId11" Type="http://schemas.microsoft.com/office/2018/10/relationships/comments" Target="../comments/modernComment_1F6_F7BCB397.xml"/><Relationship Id="rId5" Type="http://schemas.openxmlformats.org/officeDocument/2006/relationships/image" Target="../media/image22.png"/><Relationship Id="rId10" Type="http://schemas.microsoft.com/office/2007/relationships/diagramDrawing" Target="../diagrams/drawing13.xml"/><Relationship Id="rId4" Type="http://schemas.openxmlformats.org/officeDocument/2006/relationships/image" Target="../media/image21.png"/><Relationship Id="rId9" Type="http://schemas.openxmlformats.org/officeDocument/2006/relationships/diagramColors" Target="../diagrams/colors13.xml"/></Relationships>
</file>

<file path=ppt/slides/_rels/slide16.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23.jpeg"/><Relationship Id="rId7" Type="http://schemas.openxmlformats.org/officeDocument/2006/relationships/diagramColors" Target="../diagrams/colors14.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slideLayout" Target="../slideLayouts/slideLayout4.xml"/><Relationship Id="rId7" Type="http://schemas.openxmlformats.org/officeDocument/2006/relationships/diagramQuickStyle" Target="../diagrams/quickStyle1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Layout" Target="../diagrams/layout15.xml"/><Relationship Id="rId5" Type="http://schemas.openxmlformats.org/officeDocument/2006/relationships/diagramData" Target="../diagrams/data15.xml"/><Relationship Id="rId10" Type="http://schemas.openxmlformats.org/officeDocument/2006/relationships/image" Target="../media/image25.png"/><Relationship Id="rId4" Type="http://schemas.openxmlformats.org/officeDocument/2006/relationships/notesSlide" Target="../notesSlides/notesSlide15.xml"/><Relationship Id="rId9" Type="http://schemas.microsoft.com/office/2007/relationships/diagramDrawing" Target="../diagrams/drawing15.xml"/></Relationships>
</file>

<file path=ppt/slides/_rels/slide18.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27.png"/><Relationship Id="rId7" Type="http://schemas.openxmlformats.org/officeDocument/2006/relationships/diagramColors" Target="../diagrams/colors16.xml"/><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diagramQuickStyle" Target="../diagrams/quickStyle16.xml"/><Relationship Id="rId5" Type="http://schemas.openxmlformats.org/officeDocument/2006/relationships/diagramLayout" Target="../diagrams/layout16.xml"/><Relationship Id="rId10" Type="http://schemas.openxmlformats.org/officeDocument/2006/relationships/image" Target="../media/image29.png"/><Relationship Id="rId4" Type="http://schemas.openxmlformats.org/officeDocument/2006/relationships/diagramData" Target="../diagrams/data16.xml"/><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30.png"/><Relationship Id="rId7" Type="http://schemas.openxmlformats.org/officeDocument/2006/relationships/diagramColors" Target="../diagrams/colors18.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 Id="rId9" Type="http://schemas.microsoft.com/office/2018/10/relationships/comments" Target="../comments/modernComment_15E_60F028ED.xml"/></Relationships>
</file>

<file path=ppt/slides/_rels/slide22.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31.png"/><Relationship Id="rId7" Type="http://schemas.openxmlformats.org/officeDocument/2006/relationships/diagramColors" Target="../diagrams/colors19.xml"/><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diagramColors" Target="../diagrams/colors20.xml"/><Relationship Id="rId5" Type="http://schemas.openxmlformats.org/officeDocument/2006/relationships/diagramQuickStyle" Target="../diagrams/quickStyle20.xml"/><Relationship Id="rId10" Type="http://schemas.openxmlformats.org/officeDocument/2006/relationships/image" Target="../media/image34.png"/><Relationship Id="rId4" Type="http://schemas.openxmlformats.org/officeDocument/2006/relationships/diagramLayout" Target="../diagrams/layout20.xml"/><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2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3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3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 Id="rId9" Type="http://schemas.microsoft.com/office/2018/10/relationships/comments" Target="../comments/modernComment_211_5F82B5E0.xml"/></Relationships>
</file>

<file path=ppt/slides/_rels/slide3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3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 Id="rId9" Type="http://schemas.openxmlformats.org/officeDocument/2006/relationships/image" Target="../media/image40.png"/></Relationships>
</file>

<file path=ppt/slides/_rels/slide35.xml.rels><?xml version="1.0" encoding="UTF-8" standalone="yes"?>
<Relationships xmlns="http://schemas.openxmlformats.org/package/2006/relationships"><Relationship Id="rId8" Type="http://schemas.microsoft.com/office/2018/10/relationships/comments" Target="../comments/modernComment_1FE_9517C74C.xml"/><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3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diagramColors" Target="../diagrams/colors33.xml"/><Relationship Id="rId11" Type="http://schemas.openxmlformats.org/officeDocument/2006/relationships/image" Target="../media/image43.svg"/><Relationship Id="rId5" Type="http://schemas.openxmlformats.org/officeDocument/2006/relationships/diagramQuickStyle" Target="../diagrams/quickStyle33.xml"/><Relationship Id="rId10" Type="http://schemas.openxmlformats.org/officeDocument/2006/relationships/image" Target="../media/image42.png"/><Relationship Id="rId4" Type="http://schemas.openxmlformats.org/officeDocument/2006/relationships/diagramLayout" Target="../diagrams/layout33.xml"/><Relationship Id="rId9" Type="http://schemas.openxmlformats.org/officeDocument/2006/relationships/image" Target="../media/image41.sv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39.xml.rels><?xml version="1.0" encoding="UTF-8" standalone="yes"?>
<Relationships xmlns="http://schemas.openxmlformats.org/package/2006/relationships"><Relationship Id="rId8" Type="http://schemas.microsoft.com/office/2007/relationships/diagramDrawing" Target="../diagrams/drawing35.xml"/><Relationship Id="rId3" Type="http://schemas.openxmlformats.org/officeDocument/2006/relationships/image" Target="../media/image43.jpeg"/><Relationship Id="rId7" Type="http://schemas.openxmlformats.org/officeDocument/2006/relationships/diagramColors" Target="../diagrams/colors35.xml"/><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diagramQuickStyle" Target="../diagrams/quickStyle35.xml"/><Relationship Id="rId5" Type="http://schemas.openxmlformats.org/officeDocument/2006/relationships/diagramLayout" Target="../diagrams/layout35.xml"/><Relationship Id="rId10" Type="http://schemas.openxmlformats.org/officeDocument/2006/relationships/image" Target="../media/image46.svg"/><Relationship Id="rId4" Type="http://schemas.openxmlformats.org/officeDocument/2006/relationships/diagramData" Target="../diagrams/data35.xml"/><Relationship Id="rId9"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18" Type="http://schemas.openxmlformats.org/officeDocument/2006/relationships/image" Target="../media/image50.png"/><Relationship Id="rId26" Type="http://schemas.openxmlformats.org/officeDocument/2006/relationships/image" Target="../media/image54.png"/><Relationship Id="rId3" Type="http://schemas.openxmlformats.org/officeDocument/2006/relationships/diagramData" Target="../diagrams/data36.xml"/><Relationship Id="rId21" Type="http://schemas.openxmlformats.org/officeDocument/2006/relationships/image" Target="../media/image58.svg"/><Relationship Id="rId7" Type="http://schemas.microsoft.com/office/2007/relationships/diagramDrawing" Target="../diagrams/drawing36.xml"/><Relationship Id="rId12" Type="http://schemas.openxmlformats.org/officeDocument/2006/relationships/image" Target="../media/image47.png"/><Relationship Id="rId17" Type="http://schemas.openxmlformats.org/officeDocument/2006/relationships/image" Target="../media/image54.svg"/><Relationship Id="rId25" Type="http://schemas.openxmlformats.org/officeDocument/2006/relationships/image" Target="../media/image62.svg"/><Relationship Id="rId2" Type="http://schemas.openxmlformats.org/officeDocument/2006/relationships/notesSlide" Target="../notesSlides/notesSlide37.xml"/><Relationship Id="rId16" Type="http://schemas.openxmlformats.org/officeDocument/2006/relationships/image" Target="../media/image49.png"/><Relationship Id="rId20" Type="http://schemas.openxmlformats.org/officeDocument/2006/relationships/image" Target="../media/image51.png"/><Relationship Id="rId29" Type="http://schemas.openxmlformats.org/officeDocument/2006/relationships/image" Target="../media/image66.svg"/><Relationship Id="rId1" Type="http://schemas.openxmlformats.org/officeDocument/2006/relationships/slideLayout" Target="../slideLayouts/slideLayout8.xml"/><Relationship Id="rId6" Type="http://schemas.openxmlformats.org/officeDocument/2006/relationships/diagramColors" Target="../diagrams/colors36.xml"/><Relationship Id="rId11" Type="http://schemas.openxmlformats.org/officeDocument/2006/relationships/image" Target="../media/image48.svg"/><Relationship Id="rId24" Type="http://schemas.openxmlformats.org/officeDocument/2006/relationships/image" Target="../media/image53.png"/><Relationship Id="rId5" Type="http://schemas.openxmlformats.org/officeDocument/2006/relationships/diagramQuickStyle" Target="../diagrams/quickStyle36.xml"/><Relationship Id="rId15" Type="http://schemas.openxmlformats.org/officeDocument/2006/relationships/image" Target="../media/image52.svg"/><Relationship Id="rId23" Type="http://schemas.openxmlformats.org/officeDocument/2006/relationships/image" Target="../media/image60.svg"/><Relationship Id="rId28" Type="http://schemas.openxmlformats.org/officeDocument/2006/relationships/image" Target="../media/image55.png"/><Relationship Id="rId10" Type="http://schemas.openxmlformats.org/officeDocument/2006/relationships/image" Target="../media/image46.png"/><Relationship Id="rId19" Type="http://schemas.openxmlformats.org/officeDocument/2006/relationships/image" Target="../media/image56.svg"/><Relationship Id="rId31" Type="http://schemas.openxmlformats.org/officeDocument/2006/relationships/image" Target="../media/image68.svg"/><Relationship Id="rId4" Type="http://schemas.openxmlformats.org/officeDocument/2006/relationships/diagramLayout" Target="../diagrams/layout36.xml"/><Relationship Id="rId9" Type="http://schemas.openxmlformats.org/officeDocument/2006/relationships/image" Target="../media/image46.svg"/><Relationship Id="rId14" Type="http://schemas.openxmlformats.org/officeDocument/2006/relationships/image" Target="../media/image48.png"/><Relationship Id="rId22" Type="http://schemas.openxmlformats.org/officeDocument/2006/relationships/image" Target="../media/image52.png"/><Relationship Id="rId27" Type="http://schemas.openxmlformats.org/officeDocument/2006/relationships/image" Target="../media/image64.svg"/><Relationship Id="rId30"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8" Type="http://schemas.microsoft.com/office/2007/relationships/diagramDrawing" Target="../diagrams/drawing41.xml"/><Relationship Id="rId3" Type="http://schemas.openxmlformats.org/officeDocument/2006/relationships/image" Target="../media/image58.jpeg"/><Relationship Id="rId7" Type="http://schemas.openxmlformats.org/officeDocument/2006/relationships/diagramColors" Target="../diagrams/colors41.xml"/><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diagramQuickStyle" Target="../diagrams/quickStyle41.xml"/><Relationship Id="rId5" Type="http://schemas.openxmlformats.org/officeDocument/2006/relationships/diagramLayout" Target="../diagrams/layout41.xml"/><Relationship Id="rId4" Type="http://schemas.openxmlformats.org/officeDocument/2006/relationships/diagramData" Target="../diagrams/data41.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47.xml"/><Relationship Id="rId1" Type="http://schemas.openxmlformats.org/officeDocument/2006/relationships/slideLayout" Target="../slideLayouts/slideLayout29.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48.xml"/><Relationship Id="rId1" Type="http://schemas.openxmlformats.org/officeDocument/2006/relationships/slideLayout" Target="../slideLayouts/slideLayout29.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49.xml"/><Relationship Id="rId1" Type="http://schemas.openxmlformats.org/officeDocument/2006/relationships/slideLayout" Target="../slideLayouts/slideLayout29.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50.xml"/><Relationship Id="rId1" Type="http://schemas.openxmlformats.org/officeDocument/2006/relationships/slideLayout" Target="../slideLayouts/slideLayout29.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56.xml.rels><?xml version="1.0" encoding="UTF-8" standalone="yes"?>
<Relationships xmlns="http://schemas.openxmlformats.org/package/2006/relationships"><Relationship Id="rId8" Type="http://schemas.microsoft.com/office/2018/10/relationships/comments" Target="../comments/modernComment_1FF_D500E2DC.xml"/><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51.xml"/><Relationship Id="rId1" Type="http://schemas.openxmlformats.org/officeDocument/2006/relationships/slideLayout" Target="../slideLayouts/slideLayout8.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57.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52.xml"/><Relationship Id="rId1" Type="http://schemas.openxmlformats.org/officeDocument/2006/relationships/slideLayout" Target="../slideLayouts/slideLayout8.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 Id="rId9" Type="http://schemas.microsoft.com/office/2018/10/relationships/comments" Target="../comments/modernComment_200_63E9568F.xml"/></Relationships>
</file>

<file path=ppt/slides/_rels/slide5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notesSlide" Target="../notesSlides/notesSlide53.xml"/><Relationship Id="rId1" Type="http://schemas.openxmlformats.org/officeDocument/2006/relationships/slideLayout" Target="../slideLayouts/slideLayout8.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 Id="rId9" Type="http://schemas.openxmlformats.org/officeDocument/2006/relationships/image" Target="../media/image61.png"/></Relationships>
</file>

<file path=ppt/slides/_rels/slide59.xml.rels><?xml version="1.0" encoding="UTF-8" standalone="yes"?>
<Relationships xmlns="http://schemas.openxmlformats.org/package/2006/relationships"><Relationship Id="rId8" Type="http://schemas.microsoft.com/office/2018/10/relationships/comments" Target="../comments/modernComment_202_B7D70564.xml"/><Relationship Id="rId3" Type="http://schemas.openxmlformats.org/officeDocument/2006/relationships/diagramData" Target="../diagrams/data49.xml"/><Relationship Id="rId7" Type="http://schemas.microsoft.com/office/2007/relationships/diagramDrawing" Target="../diagrams/drawing49.xml"/><Relationship Id="rId2" Type="http://schemas.openxmlformats.org/officeDocument/2006/relationships/notesSlide" Target="../notesSlides/notesSlide54.xml"/><Relationship Id="rId1" Type="http://schemas.openxmlformats.org/officeDocument/2006/relationships/slideLayout" Target="../slideLayouts/slideLayout8.xml"/><Relationship Id="rId6" Type="http://schemas.openxmlformats.org/officeDocument/2006/relationships/diagramColors" Target="../diagrams/colors49.xml"/><Relationship Id="rId5" Type="http://schemas.openxmlformats.org/officeDocument/2006/relationships/diagramQuickStyle" Target="../diagrams/quickStyle49.xml"/><Relationship Id="rId4" Type="http://schemas.openxmlformats.org/officeDocument/2006/relationships/diagramLayout" Target="../diagrams/layout49.xml"/></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0.gif"/><Relationship Id="rId7" Type="http://schemas.openxmlformats.org/officeDocument/2006/relationships/diagramColors" Target="../diagrams/colors4.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11.png"/></Relationships>
</file>

<file path=ppt/slides/_rels/slide60.xml.rels><?xml version="1.0" encoding="UTF-8" standalone="yes"?>
<Relationships xmlns="http://schemas.openxmlformats.org/package/2006/relationships"><Relationship Id="rId8" Type="http://schemas.microsoft.com/office/2018/10/relationships/comments" Target="../comments/modernComment_201_3EC9FE72.xml"/><Relationship Id="rId3" Type="http://schemas.openxmlformats.org/officeDocument/2006/relationships/diagramData" Target="../diagrams/data50.xml"/><Relationship Id="rId7" Type="http://schemas.microsoft.com/office/2007/relationships/diagramDrawing" Target="../diagrams/drawing50.xml"/><Relationship Id="rId2" Type="http://schemas.openxmlformats.org/officeDocument/2006/relationships/notesSlide" Target="../notesSlides/notesSlide55.xml"/><Relationship Id="rId1" Type="http://schemas.openxmlformats.org/officeDocument/2006/relationships/slideLayout" Target="../slideLayouts/slideLayout8.xml"/><Relationship Id="rId6" Type="http://schemas.openxmlformats.org/officeDocument/2006/relationships/diagramColors" Target="../diagrams/colors50.xml"/><Relationship Id="rId5" Type="http://schemas.openxmlformats.org/officeDocument/2006/relationships/diagramQuickStyle" Target="../diagrams/quickStyle50.xml"/><Relationship Id="rId4" Type="http://schemas.openxmlformats.org/officeDocument/2006/relationships/diagramLayout" Target="../diagrams/layout50.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51.xml"/><Relationship Id="rId7" Type="http://schemas.microsoft.com/office/2007/relationships/diagramDrawing" Target="../diagrams/drawing51.xml"/><Relationship Id="rId2" Type="http://schemas.openxmlformats.org/officeDocument/2006/relationships/notesSlide" Target="../notesSlides/notesSlide56.xml"/><Relationship Id="rId1" Type="http://schemas.openxmlformats.org/officeDocument/2006/relationships/slideLayout" Target="../slideLayouts/slideLayout8.xml"/><Relationship Id="rId6" Type="http://schemas.openxmlformats.org/officeDocument/2006/relationships/diagramColors" Target="../diagrams/colors51.xml"/><Relationship Id="rId5" Type="http://schemas.openxmlformats.org/officeDocument/2006/relationships/diagramQuickStyle" Target="../diagrams/quickStyle51.xml"/><Relationship Id="rId4" Type="http://schemas.openxmlformats.org/officeDocument/2006/relationships/diagramLayout" Target="../diagrams/layout5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diagramQuickStyle" Target="../diagrams/quickStyle52.xml"/><Relationship Id="rId3" Type="http://schemas.openxmlformats.org/officeDocument/2006/relationships/image" Target="../media/image63.png"/><Relationship Id="rId7" Type="http://schemas.openxmlformats.org/officeDocument/2006/relationships/diagramLayout" Target="../diagrams/layout52.xml"/><Relationship Id="rId2" Type="http://schemas.openxmlformats.org/officeDocument/2006/relationships/image" Target="../media/image62.png"/><Relationship Id="rId1" Type="http://schemas.openxmlformats.org/officeDocument/2006/relationships/slideLayout" Target="../slideLayouts/slideLayout5.xml"/><Relationship Id="rId6" Type="http://schemas.openxmlformats.org/officeDocument/2006/relationships/diagramData" Target="../diagrams/data52.xml"/><Relationship Id="rId5" Type="http://schemas.openxmlformats.org/officeDocument/2006/relationships/image" Target="../media/image65.png"/><Relationship Id="rId10" Type="http://schemas.microsoft.com/office/2007/relationships/diagramDrawing" Target="../diagrams/drawing52.xml"/><Relationship Id="rId4" Type="http://schemas.openxmlformats.org/officeDocument/2006/relationships/image" Target="../media/image64.png"/><Relationship Id="rId9" Type="http://schemas.openxmlformats.org/officeDocument/2006/relationships/diagramColors" Target="../diagrams/colors52.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53.xml"/><Relationship Id="rId7" Type="http://schemas.microsoft.com/office/2007/relationships/diagramDrawing" Target="../diagrams/drawing53.xml"/><Relationship Id="rId2" Type="http://schemas.openxmlformats.org/officeDocument/2006/relationships/notesSlide" Target="../notesSlides/notesSlide57.xml"/><Relationship Id="rId1" Type="http://schemas.openxmlformats.org/officeDocument/2006/relationships/slideLayout" Target="../slideLayouts/slideLayout6.xml"/><Relationship Id="rId6" Type="http://schemas.openxmlformats.org/officeDocument/2006/relationships/diagramColors" Target="../diagrams/colors53.xml"/><Relationship Id="rId5" Type="http://schemas.openxmlformats.org/officeDocument/2006/relationships/diagramQuickStyle" Target="../diagrams/quickStyle53.xml"/><Relationship Id="rId4" Type="http://schemas.openxmlformats.org/officeDocument/2006/relationships/diagramLayout" Target="../diagrams/layout53.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54.xml"/><Relationship Id="rId7" Type="http://schemas.microsoft.com/office/2007/relationships/diagramDrawing" Target="../diagrams/drawing54.xml"/><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openxmlformats.org/officeDocument/2006/relationships/diagramColors" Target="../diagrams/colors54.xml"/><Relationship Id="rId5" Type="http://schemas.openxmlformats.org/officeDocument/2006/relationships/diagramQuickStyle" Target="../diagrams/quickStyle54.xml"/><Relationship Id="rId4" Type="http://schemas.openxmlformats.org/officeDocument/2006/relationships/diagramLayout" Target="../diagrams/layout54.xml"/></Relationships>
</file>

<file path=ppt/slides/_rels/slide66.xml.rels><?xml version="1.0" encoding="UTF-8" standalone="yes"?>
<Relationships xmlns="http://schemas.openxmlformats.org/package/2006/relationships"><Relationship Id="rId8" Type="http://schemas.microsoft.com/office/2007/relationships/diagramDrawing" Target="../diagrams/drawing55.xml"/><Relationship Id="rId3" Type="http://schemas.openxmlformats.org/officeDocument/2006/relationships/image" Target="../media/image22.png"/><Relationship Id="rId7" Type="http://schemas.openxmlformats.org/officeDocument/2006/relationships/diagramColors" Target="../diagrams/colors55.xml"/><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diagramQuickStyle" Target="../diagrams/quickStyle55.xml"/><Relationship Id="rId5" Type="http://schemas.openxmlformats.org/officeDocument/2006/relationships/diagramLayout" Target="../diagrams/layout55.xml"/><Relationship Id="rId4" Type="http://schemas.openxmlformats.org/officeDocument/2006/relationships/diagramData" Target="../diagrams/data55.xml"/></Relationships>
</file>

<file path=ppt/slides/_rels/slide67.xml.rels><?xml version="1.0" encoding="UTF-8" standalone="yes"?>
<Relationships xmlns="http://schemas.openxmlformats.org/package/2006/relationships"><Relationship Id="rId8" Type="http://schemas.openxmlformats.org/officeDocument/2006/relationships/diagramQuickStyle" Target="../diagrams/quickStyle56.xml"/><Relationship Id="rId3" Type="http://schemas.openxmlformats.org/officeDocument/2006/relationships/image" Target="../media/image67.png"/><Relationship Id="rId7" Type="http://schemas.openxmlformats.org/officeDocument/2006/relationships/diagramLayout" Target="../diagrams/layout56.xml"/><Relationship Id="rId2"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diagramData" Target="../diagrams/data56.xml"/><Relationship Id="rId5" Type="http://schemas.openxmlformats.org/officeDocument/2006/relationships/image" Target="../media/image69.png"/><Relationship Id="rId10" Type="http://schemas.microsoft.com/office/2007/relationships/diagramDrawing" Target="../diagrams/drawing56.xml"/><Relationship Id="rId4" Type="http://schemas.openxmlformats.org/officeDocument/2006/relationships/image" Target="../media/image68.png"/><Relationship Id="rId9" Type="http://schemas.openxmlformats.org/officeDocument/2006/relationships/diagramColors" Target="../diagrams/colors56.xml"/></Relationships>
</file>

<file path=ppt/slides/_rels/slide68.xml.rels><?xml version="1.0" encoding="UTF-8" standalone="yes"?>
<Relationships xmlns="http://schemas.openxmlformats.org/package/2006/relationships"><Relationship Id="rId8" Type="http://schemas.microsoft.com/office/2007/relationships/diagramDrawing" Target="../diagrams/drawing57.xml"/><Relationship Id="rId3" Type="http://schemas.openxmlformats.org/officeDocument/2006/relationships/image" Target="../media/image71.png"/><Relationship Id="rId7" Type="http://schemas.openxmlformats.org/officeDocument/2006/relationships/diagramColors" Target="../diagrams/colors57.xml"/><Relationship Id="rId2" Type="http://schemas.openxmlformats.org/officeDocument/2006/relationships/image" Target="../media/image70.png"/><Relationship Id="rId1" Type="http://schemas.openxmlformats.org/officeDocument/2006/relationships/slideLayout" Target="../slideLayouts/slideLayout6.xml"/><Relationship Id="rId6" Type="http://schemas.openxmlformats.org/officeDocument/2006/relationships/diagramQuickStyle" Target="../diagrams/quickStyle57.xml"/><Relationship Id="rId5" Type="http://schemas.openxmlformats.org/officeDocument/2006/relationships/diagramLayout" Target="../diagrams/layout57.xml"/><Relationship Id="rId4" Type="http://schemas.openxmlformats.org/officeDocument/2006/relationships/diagramData" Target="../diagrams/data57.xml"/></Relationships>
</file>

<file path=ppt/slides/_rels/slide69.xml.rels><?xml version="1.0" encoding="UTF-8" standalone="yes"?>
<Relationships xmlns="http://schemas.openxmlformats.org/package/2006/relationships"><Relationship Id="rId8" Type="http://schemas.microsoft.com/office/2007/relationships/diagramDrawing" Target="../diagrams/drawing58.xml"/><Relationship Id="rId3" Type="http://schemas.openxmlformats.org/officeDocument/2006/relationships/image" Target="../media/image73.png"/><Relationship Id="rId7" Type="http://schemas.openxmlformats.org/officeDocument/2006/relationships/diagramColors" Target="../diagrams/colors58.xml"/><Relationship Id="rId2" Type="http://schemas.openxmlformats.org/officeDocument/2006/relationships/image" Target="../media/image72.png"/><Relationship Id="rId1" Type="http://schemas.openxmlformats.org/officeDocument/2006/relationships/slideLayout" Target="../slideLayouts/slideLayout3.xml"/><Relationship Id="rId6" Type="http://schemas.openxmlformats.org/officeDocument/2006/relationships/diagramQuickStyle" Target="../diagrams/quickStyle58.xml"/><Relationship Id="rId5" Type="http://schemas.openxmlformats.org/officeDocument/2006/relationships/diagramLayout" Target="../diagrams/layout58.xml"/><Relationship Id="rId4" Type="http://schemas.openxmlformats.org/officeDocument/2006/relationships/diagramData" Target="../diagrams/data58.xml"/></Relationships>
</file>

<file path=ppt/slides/_rels/slide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2.png"/><Relationship Id="rId7" Type="http://schemas.openxmlformats.org/officeDocument/2006/relationships/diagramColors" Target="../diagrams/colors5.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70.xml.rels><?xml version="1.0" encoding="UTF-8" standalone="yes"?>
<Relationships xmlns="http://schemas.openxmlformats.org/package/2006/relationships"><Relationship Id="rId8" Type="http://schemas.openxmlformats.org/officeDocument/2006/relationships/diagramColors" Target="../diagrams/colors59.xml"/><Relationship Id="rId3" Type="http://schemas.openxmlformats.org/officeDocument/2006/relationships/image" Target="../media/image75.png"/><Relationship Id="rId7" Type="http://schemas.openxmlformats.org/officeDocument/2006/relationships/diagramQuickStyle" Target="../diagrams/quickStyle59.xml"/><Relationship Id="rId2" Type="http://schemas.openxmlformats.org/officeDocument/2006/relationships/image" Target="../media/image74.png"/><Relationship Id="rId1" Type="http://schemas.openxmlformats.org/officeDocument/2006/relationships/slideLayout" Target="../slideLayouts/slideLayout3.xml"/><Relationship Id="rId6" Type="http://schemas.openxmlformats.org/officeDocument/2006/relationships/diagramLayout" Target="../diagrams/layout59.xml"/><Relationship Id="rId5" Type="http://schemas.openxmlformats.org/officeDocument/2006/relationships/diagramData" Target="../diagrams/data59.xml"/><Relationship Id="rId4" Type="http://schemas.openxmlformats.org/officeDocument/2006/relationships/image" Target="../media/image76.png"/><Relationship Id="rId9" Type="http://schemas.microsoft.com/office/2007/relationships/diagramDrawing" Target="../diagrams/drawing5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microsoft.com/office/2007/relationships/diagramDrawing" Target="../diagrams/drawing60.xml"/><Relationship Id="rId3" Type="http://schemas.openxmlformats.org/officeDocument/2006/relationships/image" Target="../media/image77.png"/><Relationship Id="rId7" Type="http://schemas.openxmlformats.org/officeDocument/2006/relationships/diagramColors" Target="../diagrams/colors60.xml"/><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diagramQuickStyle" Target="../diagrams/quickStyle60.xml"/><Relationship Id="rId5" Type="http://schemas.openxmlformats.org/officeDocument/2006/relationships/diagramLayout" Target="../diagrams/layout60.xml"/><Relationship Id="rId4" Type="http://schemas.openxmlformats.org/officeDocument/2006/relationships/diagramData" Target="../diagrams/data60.xml"/></Relationships>
</file>

<file path=ppt/slides/_rels/slide73.xml.rels><?xml version="1.0" encoding="UTF-8" standalone="yes"?>
<Relationships xmlns="http://schemas.openxmlformats.org/package/2006/relationships"><Relationship Id="rId8" Type="http://schemas.microsoft.com/office/2007/relationships/diagramDrawing" Target="../diagrams/drawing61.xml"/><Relationship Id="rId3" Type="http://schemas.openxmlformats.org/officeDocument/2006/relationships/image" Target="../media/image78.png"/><Relationship Id="rId7" Type="http://schemas.openxmlformats.org/officeDocument/2006/relationships/diagramColors" Target="../diagrams/colors61.xml"/><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diagramQuickStyle" Target="../diagrams/quickStyle61.xml"/><Relationship Id="rId5" Type="http://schemas.openxmlformats.org/officeDocument/2006/relationships/diagramLayout" Target="../diagrams/layout61.xml"/><Relationship Id="rId4" Type="http://schemas.openxmlformats.org/officeDocument/2006/relationships/diagramData" Target="../diagrams/data61.xml"/></Relationships>
</file>

<file path=ppt/slides/_rels/slide74.xml.rels><?xml version="1.0" encoding="UTF-8" standalone="yes"?>
<Relationships xmlns="http://schemas.openxmlformats.org/package/2006/relationships"><Relationship Id="rId8" Type="http://schemas.microsoft.com/office/2007/relationships/diagramDrawing" Target="../diagrams/drawing62.xml"/><Relationship Id="rId3" Type="http://schemas.openxmlformats.org/officeDocument/2006/relationships/image" Target="../media/image79.png"/><Relationship Id="rId7" Type="http://schemas.openxmlformats.org/officeDocument/2006/relationships/diagramColors" Target="../diagrams/colors62.xml"/><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diagramQuickStyle" Target="../diagrams/quickStyle62.xml"/><Relationship Id="rId5" Type="http://schemas.openxmlformats.org/officeDocument/2006/relationships/diagramLayout" Target="../diagrams/layout62.xml"/><Relationship Id="rId4" Type="http://schemas.openxmlformats.org/officeDocument/2006/relationships/diagramData" Target="../diagrams/data62.xml"/></Relationships>
</file>

<file path=ppt/slides/_rels/slide75.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diagramData" Target="../diagrams/data63.xml"/><Relationship Id="rId3" Type="http://schemas.openxmlformats.org/officeDocument/2006/relationships/hyperlink" Target="https://www.amazon.com/Adafruit-2796-Feather-M0-Adalogger/dp/B01A5013XM" TargetMode="External"/><Relationship Id="rId7" Type="http://schemas.openxmlformats.org/officeDocument/2006/relationships/image" Target="../media/image81.png"/><Relationship Id="rId12" Type="http://schemas.openxmlformats.org/officeDocument/2006/relationships/hyperlink" Target="https://www.amazon.com/Fermerry-Stranded-Electrical-Silicone-Cables/dp/B089D375K7/ref=asc_df_B089D375K7/?tag=hyprod-20&amp;linkCode=df0&amp;hvadid=459486921002&amp;hvpos=&amp;hvnetw=g&amp;hvrand=14253466826991092712&amp;hvpone=&amp;hvptwo=&amp;hvqmt=&amp;hvdev=c&amp;hvdvcmdl=&amp;hvlocint=&amp;hvlocphy=9028818&amp;hvtargid=pla-946448842449&amp;region_id=674469&amp;th=1" TargetMode="External"/><Relationship Id="rId17" Type="http://schemas.microsoft.com/office/2007/relationships/diagramDrawing" Target="../diagrams/drawing63.xml"/><Relationship Id="rId2" Type="http://schemas.openxmlformats.org/officeDocument/2006/relationships/notesSlide" Target="../notesSlides/notesSlide63.xml"/><Relationship Id="rId16" Type="http://schemas.openxmlformats.org/officeDocument/2006/relationships/diagramColors" Target="../diagrams/colors63.xml"/><Relationship Id="rId1" Type="http://schemas.openxmlformats.org/officeDocument/2006/relationships/slideLayout" Target="../slideLayouts/slideLayout3.xml"/><Relationship Id="rId6" Type="http://schemas.openxmlformats.org/officeDocument/2006/relationships/image" Target="../media/image80.png"/><Relationship Id="rId11" Type="http://schemas.openxmlformats.org/officeDocument/2006/relationships/hyperlink" Target="https://www.amazon.com/SanDisk-micro-Memory-Card-Tablets/dp/B013TMNKAW/ref=asc_df_B013TMNKAW/?tag=hyprod-20&amp;linkCode=df0&amp;hvadid=312026001792&amp;hvpos=&amp;hvnetw=g&amp;hvrand=17022144780690462461&amp;hvpone=&amp;hvptwo=&amp;hvqmt=&amp;hvdev=c&amp;hvdvcmdl=&amp;hvlocint=&amp;hvlocphy=9028818&amp;hvtargid=pla-570982703758&amp;th=1" TargetMode="External"/><Relationship Id="rId5" Type="http://schemas.openxmlformats.org/officeDocument/2006/relationships/hyperlink" Target="https://www.adafruit.com/product/5374" TargetMode="External"/><Relationship Id="rId15" Type="http://schemas.openxmlformats.org/officeDocument/2006/relationships/diagramQuickStyle" Target="../diagrams/quickStyle63.xml"/><Relationship Id="rId10" Type="http://schemas.openxmlformats.org/officeDocument/2006/relationships/image" Target="../media/image83.png"/><Relationship Id="rId4" Type="http://schemas.openxmlformats.org/officeDocument/2006/relationships/hyperlink" Target="https://www.adafruit.com/product/4438?gclid=EAIaIQobChMI89Obz7Si_AIVucyGCh2DYQDzEAQYASABEgLtuPD_BwE" TargetMode="External"/><Relationship Id="rId9" Type="http://schemas.openxmlformats.org/officeDocument/2006/relationships/hyperlink" Target="https://www.lipobattery.us/small-lipo-battery-lp283562-3-7v-600mah/" TargetMode="External"/><Relationship Id="rId14" Type="http://schemas.openxmlformats.org/officeDocument/2006/relationships/diagramLayout" Target="../diagrams/layout63.xml"/></Relationships>
</file>

<file path=ppt/slides/_rels/slide76.xml.rels><?xml version="1.0" encoding="UTF-8" standalone="yes"?>
<Relationships xmlns="http://schemas.openxmlformats.org/package/2006/relationships"><Relationship Id="rId8" Type="http://schemas.openxmlformats.org/officeDocument/2006/relationships/diagramColors" Target="../diagrams/colors64.xml"/><Relationship Id="rId3" Type="http://schemas.openxmlformats.org/officeDocument/2006/relationships/image" Target="../media/image84.jpeg"/><Relationship Id="rId7" Type="http://schemas.openxmlformats.org/officeDocument/2006/relationships/diagramQuickStyle" Target="../diagrams/quickStyle64.xml"/><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diagramLayout" Target="../diagrams/layout64.xml"/><Relationship Id="rId5" Type="http://schemas.openxmlformats.org/officeDocument/2006/relationships/diagramData" Target="../diagrams/data64.xml"/><Relationship Id="rId4" Type="http://schemas.openxmlformats.org/officeDocument/2006/relationships/image" Target="../media/image85.png"/><Relationship Id="rId9" Type="http://schemas.microsoft.com/office/2007/relationships/diagramDrawing" Target="../diagrams/drawing64.xml"/></Relationships>
</file>

<file path=ppt/slides/_rels/slide77.xml.rels><?xml version="1.0" encoding="UTF-8" standalone="yes"?>
<Relationships xmlns="http://schemas.openxmlformats.org/package/2006/relationships"><Relationship Id="rId8" Type="http://schemas.openxmlformats.org/officeDocument/2006/relationships/diagramQuickStyle" Target="../diagrams/quickStyle65.xml"/><Relationship Id="rId3" Type="http://schemas.openxmlformats.org/officeDocument/2006/relationships/image" Target="../media/image96.svg"/><Relationship Id="rId7" Type="http://schemas.openxmlformats.org/officeDocument/2006/relationships/diagramLayout" Target="../diagrams/layout65.xml"/><Relationship Id="rId2" Type="http://schemas.openxmlformats.org/officeDocument/2006/relationships/image" Target="../media/image86.png"/><Relationship Id="rId1" Type="http://schemas.openxmlformats.org/officeDocument/2006/relationships/slideLayout" Target="../slideLayouts/slideLayout3.xml"/><Relationship Id="rId6" Type="http://schemas.openxmlformats.org/officeDocument/2006/relationships/diagramData" Target="../diagrams/data65.xml"/><Relationship Id="rId5" Type="http://schemas.openxmlformats.org/officeDocument/2006/relationships/image" Target="../media/image98.svg"/><Relationship Id="rId10" Type="http://schemas.microsoft.com/office/2007/relationships/diagramDrawing" Target="../diagrams/drawing65.xml"/><Relationship Id="rId4" Type="http://schemas.openxmlformats.org/officeDocument/2006/relationships/image" Target="../media/image87.png"/><Relationship Id="rId9" Type="http://schemas.openxmlformats.org/officeDocument/2006/relationships/diagramColors" Target="../diagrams/colors65.xml"/></Relationships>
</file>

<file path=ppt/slides/_rels/slide78.xml.rels><?xml version="1.0" encoding="UTF-8" standalone="yes"?>
<Relationships xmlns="http://schemas.openxmlformats.org/package/2006/relationships"><Relationship Id="rId8" Type="http://schemas.microsoft.com/office/2007/relationships/diagramDrawing" Target="../diagrams/drawing66.xml"/><Relationship Id="rId3" Type="http://schemas.openxmlformats.org/officeDocument/2006/relationships/image" Target="../media/image100.svg"/><Relationship Id="rId7" Type="http://schemas.openxmlformats.org/officeDocument/2006/relationships/diagramColors" Target="../diagrams/colors66.xml"/><Relationship Id="rId2" Type="http://schemas.openxmlformats.org/officeDocument/2006/relationships/image" Target="../media/image88.png"/><Relationship Id="rId1" Type="http://schemas.openxmlformats.org/officeDocument/2006/relationships/slideLayout" Target="../slideLayouts/slideLayout3.xml"/><Relationship Id="rId6" Type="http://schemas.openxmlformats.org/officeDocument/2006/relationships/diagramQuickStyle" Target="../diagrams/quickStyle66.xml"/><Relationship Id="rId5" Type="http://schemas.openxmlformats.org/officeDocument/2006/relationships/diagramLayout" Target="../diagrams/layout66.xml"/><Relationship Id="rId4" Type="http://schemas.openxmlformats.org/officeDocument/2006/relationships/diagramData" Target="../diagrams/data66.xml"/></Relationships>
</file>

<file path=ppt/slides/_rels/slide79.xml.rels><?xml version="1.0" encoding="UTF-8" standalone="yes"?>
<Relationships xmlns="http://schemas.openxmlformats.org/package/2006/relationships"><Relationship Id="rId8" Type="http://schemas.openxmlformats.org/officeDocument/2006/relationships/diagramLayout" Target="../diagrams/layout67.xml"/><Relationship Id="rId7" Type="http://schemas.openxmlformats.org/officeDocument/2006/relationships/diagramData" Target="../diagrams/data67.xml"/><Relationship Id="rId12" Type="http://schemas.microsoft.com/office/2018/10/relationships/comments" Target="../comments/modernComment_181_D3D2021B.xml"/><Relationship Id="rId2" Type="http://schemas.openxmlformats.org/officeDocument/2006/relationships/image" Target="../media/image89.png"/><Relationship Id="rId1" Type="http://schemas.openxmlformats.org/officeDocument/2006/relationships/slideLayout" Target="../slideLayouts/slideLayout3.xml"/><Relationship Id="rId6" Type="http://schemas.openxmlformats.org/officeDocument/2006/relationships/image" Target="../media/image98.svg"/><Relationship Id="rId11" Type="http://schemas.microsoft.com/office/2007/relationships/diagramDrawing" Target="../diagrams/drawing67.xml"/><Relationship Id="rId5" Type="http://schemas.openxmlformats.org/officeDocument/2006/relationships/image" Target="../media/image87.png"/><Relationship Id="rId10" Type="http://schemas.openxmlformats.org/officeDocument/2006/relationships/diagramColors" Target="../diagrams/colors67.xml"/><Relationship Id="rId4" Type="http://schemas.openxmlformats.org/officeDocument/2006/relationships/image" Target="../media/image102.svg"/><Relationship Id="rId9" Type="http://schemas.openxmlformats.org/officeDocument/2006/relationships/diagramQuickStyle" Target="../diagrams/quickStyle67.xml"/></Relationships>
</file>

<file path=ppt/slides/_rels/slide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3.png"/><Relationship Id="rId7" Type="http://schemas.openxmlformats.org/officeDocument/2006/relationships/diagramColors" Target="../diagrams/colors6.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80.xml.rels><?xml version="1.0" encoding="UTF-8" standalone="yes"?>
<Relationships xmlns="http://schemas.openxmlformats.org/package/2006/relationships"><Relationship Id="rId8" Type="http://schemas.microsoft.com/office/2007/relationships/diagramDrawing" Target="../diagrams/drawing68.xml"/><Relationship Id="rId3" Type="http://schemas.openxmlformats.org/officeDocument/2006/relationships/image" Target="../media/image104.svg"/><Relationship Id="rId7" Type="http://schemas.openxmlformats.org/officeDocument/2006/relationships/diagramColors" Target="../diagrams/colors68.xml"/><Relationship Id="rId2" Type="http://schemas.openxmlformats.org/officeDocument/2006/relationships/image" Target="../media/image90.png"/><Relationship Id="rId1" Type="http://schemas.openxmlformats.org/officeDocument/2006/relationships/slideLayout" Target="../slideLayouts/slideLayout3.xml"/><Relationship Id="rId6" Type="http://schemas.openxmlformats.org/officeDocument/2006/relationships/diagramQuickStyle" Target="../diagrams/quickStyle68.xml"/><Relationship Id="rId5" Type="http://schemas.openxmlformats.org/officeDocument/2006/relationships/diagramLayout" Target="../diagrams/layout68.xml"/><Relationship Id="rId4" Type="http://schemas.openxmlformats.org/officeDocument/2006/relationships/diagramData" Target="../diagrams/data68.xml"/></Relationships>
</file>

<file path=ppt/slides/_rels/slide81.xml.rels><?xml version="1.0" encoding="UTF-8" standalone="yes"?>
<Relationships xmlns="http://schemas.openxmlformats.org/package/2006/relationships"><Relationship Id="rId8" Type="http://schemas.microsoft.com/office/2007/relationships/diagramDrawing" Target="../diagrams/drawing69.xml"/><Relationship Id="rId3" Type="http://schemas.openxmlformats.org/officeDocument/2006/relationships/image" Target="../media/image91.jpeg"/><Relationship Id="rId7" Type="http://schemas.openxmlformats.org/officeDocument/2006/relationships/diagramColors" Target="../diagrams/colors69.xml"/><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diagramQuickStyle" Target="../diagrams/quickStyle69.xml"/><Relationship Id="rId5" Type="http://schemas.openxmlformats.org/officeDocument/2006/relationships/diagramLayout" Target="../diagrams/layout69.xml"/><Relationship Id="rId4" Type="http://schemas.openxmlformats.org/officeDocument/2006/relationships/diagramData" Target="../diagrams/data69.xml"/></Relationships>
</file>

<file path=ppt/slides/_rels/slide82.xml.rels><?xml version="1.0" encoding="UTF-8" standalone="yes"?>
<Relationships xmlns="http://schemas.openxmlformats.org/package/2006/relationships"><Relationship Id="rId8" Type="http://schemas.microsoft.com/office/2007/relationships/diagramDrawing" Target="../diagrams/drawing70.xml"/><Relationship Id="rId3" Type="http://schemas.openxmlformats.org/officeDocument/2006/relationships/image" Target="../media/image106.svg"/><Relationship Id="rId7" Type="http://schemas.openxmlformats.org/officeDocument/2006/relationships/diagramColors" Target="../diagrams/colors70.xml"/><Relationship Id="rId2" Type="http://schemas.openxmlformats.org/officeDocument/2006/relationships/image" Target="../media/image92.png"/><Relationship Id="rId1" Type="http://schemas.openxmlformats.org/officeDocument/2006/relationships/slideLayout" Target="../slideLayouts/slideLayout3.xml"/><Relationship Id="rId6" Type="http://schemas.openxmlformats.org/officeDocument/2006/relationships/diagramQuickStyle" Target="../diagrams/quickStyle70.xml"/><Relationship Id="rId5" Type="http://schemas.openxmlformats.org/officeDocument/2006/relationships/diagramLayout" Target="../diagrams/layout70.xml"/><Relationship Id="rId4" Type="http://schemas.openxmlformats.org/officeDocument/2006/relationships/diagramData" Target="../diagrams/data70.xml"/></Relationships>
</file>

<file path=ppt/slides/_rels/slide83.xml.rels><?xml version="1.0" encoding="UTF-8" standalone="yes"?>
<Relationships xmlns="http://schemas.openxmlformats.org/package/2006/relationships"><Relationship Id="rId8" Type="http://schemas.openxmlformats.org/officeDocument/2006/relationships/diagramColors" Target="../diagrams/colors71.xml"/><Relationship Id="rId3" Type="http://schemas.openxmlformats.org/officeDocument/2006/relationships/image" Target="../media/image93.png"/><Relationship Id="rId7" Type="http://schemas.openxmlformats.org/officeDocument/2006/relationships/diagramQuickStyle" Target="../diagrams/quickStyle71.xml"/><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diagramLayout" Target="../diagrams/layout71.xml"/><Relationship Id="rId5" Type="http://schemas.openxmlformats.org/officeDocument/2006/relationships/diagramData" Target="../diagrams/data71.xml"/><Relationship Id="rId4" Type="http://schemas.openxmlformats.org/officeDocument/2006/relationships/image" Target="../media/image108.svg"/><Relationship Id="rId9" Type="http://schemas.microsoft.com/office/2007/relationships/diagramDrawing" Target="../diagrams/drawing71.xml"/></Relationships>
</file>

<file path=ppt/slides/_rels/slide84.xml.rels><?xml version="1.0" encoding="UTF-8" standalone="yes"?>
<Relationships xmlns="http://schemas.openxmlformats.org/package/2006/relationships"><Relationship Id="rId8" Type="http://schemas.openxmlformats.org/officeDocument/2006/relationships/diagramColors" Target="../diagrams/colors72.xml"/><Relationship Id="rId3" Type="http://schemas.openxmlformats.org/officeDocument/2006/relationships/image" Target="../media/image94.jpeg"/><Relationship Id="rId7" Type="http://schemas.openxmlformats.org/officeDocument/2006/relationships/diagramQuickStyle" Target="../diagrams/quickStyle72.xml"/><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diagramLayout" Target="../diagrams/layout72.xml"/><Relationship Id="rId5" Type="http://schemas.openxmlformats.org/officeDocument/2006/relationships/diagramData" Target="../diagrams/data72.xml"/><Relationship Id="rId4" Type="http://schemas.openxmlformats.org/officeDocument/2006/relationships/image" Target="../media/image95.jpeg"/><Relationship Id="rId9" Type="http://schemas.microsoft.com/office/2007/relationships/diagramDrawing" Target="../diagrams/drawing72.xml"/></Relationships>
</file>

<file path=ppt/slides/_rels/slide85.xml.rels><?xml version="1.0" encoding="UTF-8" standalone="yes"?>
<Relationships xmlns="http://schemas.openxmlformats.org/package/2006/relationships"><Relationship Id="rId8" Type="http://schemas.openxmlformats.org/officeDocument/2006/relationships/diagramColors" Target="../diagrams/colors73.xml"/><Relationship Id="rId3" Type="http://schemas.openxmlformats.org/officeDocument/2006/relationships/image" Target="../media/image96.png"/><Relationship Id="rId7" Type="http://schemas.openxmlformats.org/officeDocument/2006/relationships/diagramQuickStyle" Target="../diagrams/quickStyle73.xml"/><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diagramLayout" Target="../diagrams/layout73.xml"/><Relationship Id="rId5" Type="http://schemas.openxmlformats.org/officeDocument/2006/relationships/diagramData" Target="../diagrams/data73.xml"/><Relationship Id="rId4" Type="http://schemas.openxmlformats.org/officeDocument/2006/relationships/image" Target="../media/image112.svg"/><Relationship Id="rId9" Type="http://schemas.microsoft.com/office/2007/relationships/diagramDrawing" Target="../diagrams/drawing73.xml"/></Relationships>
</file>

<file path=ppt/slides/_rels/slide86.xml.rels><?xml version="1.0" encoding="UTF-8" standalone="yes"?>
<Relationships xmlns="http://schemas.openxmlformats.org/package/2006/relationships"><Relationship Id="rId8" Type="http://schemas.openxmlformats.org/officeDocument/2006/relationships/diagramQuickStyle" Target="../diagrams/quickStyle74.xml"/><Relationship Id="rId3" Type="http://schemas.openxmlformats.org/officeDocument/2006/relationships/image" Target="../media/image97.png"/><Relationship Id="rId7" Type="http://schemas.openxmlformats.org/officeDocument/2006/relationships/diagramLayout" Target="../diagrams/layout74.xml"/><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diagramData" Target="../diagrams/data74.xml"/><Relationship Id="rId5" Type="http://schemas.openxmlformats.org/officeDocument/2006/relationships/image" Target="../media/image98.png"/><Relationship Id="rId10" Type="http://schemas.microsoft.com/office/2007/relationships/diagramDrawing" Target="../diagrams/drawing74.xml"/><Relationship Id="rId4" Type="http://schemas.openxmlformats.org/officeDocument/2006/relationships/image" Target="../media/image114.svg"/><Relationship Id="rId9" Type="http://schemas.openxmlformats.org/officeDocument/2006/relationships/diagramColors" Target="../diagrams/colors74.xml"/></Relationships>
</file>

<file path=ppt/slides/_rels/slide87.xml.rels><?xml version="1.0" encoding="UTF-8" standalone="yes"?>
<Relationships xmlns="http://schemas.openxmlformats.org/package/2006/relationships"><Relationship Id="rId8" Type="http://schemas.openxmlformats.org/officeDocument/2006/relationships/image" Target="../media/image98.svg"/><Relationship Id="rId13" Type="http://schemas.microsoft.com/office/2007/relationships/diagramDrawing" Target="../diagrams/drawing75.xml"/><Relationship Id="rId3" Type="http://schemas.openxmlformats.org/officeDocument/2006/relationships/image" Target="../media/image99.png"/><Relationship Id="rId7" Type="http://schemas.openxmlformats.org/officeDocument/2006/relationships/image" Target="../media/image87.png"/><Relationship Id="rId12" Type="http://schemas.openxmlformats.org/officeDocument/2006/relationships/diagramColors" Target="../diagrams/colors75.xml"/><Relationship Id="rId2" Type="http://schemas.openxmlformats.org/officeDocument/2006/relationships/hyperlink" Target="https://doi.org/10.1016/j.compositesb.2019.106906" TargetMode="External"/><Relationship Id="rId1" Type="http://schemas.openxmlformats.org/officeDocument/2006/relationships/slideLayout" Target="../slideLayouts/slideLayout3.xml"/><Relationship Id="rId6" Type="http://schemas.openxmlformats.org/officeDocument/2006/relationships/image" Target="../media/image119.svg"/><Relationship Id="rId11" Type="http://schemas.openxmlformats.org/officeDocument/2006/relationships/diagramQuickStyle" Target="../diagrams/quickStyle75.xml"/><Relationship Id="rId5" Type="http://schemas.openxmlformats.org/officeDocument/2006/relationships/image" Target="../media/image101.png"/><Relationship Id="rId10" Type="http://schemas.openxmlformats.org/officeDocument/2006/relationships/diagramLayout" Target="../diagrams/layout75.xml"/><Relationship Id="rId4" Type="http://schemas.openxmlformats.org/officeDocument/2006/relationships/image" Target="../media/image100.png"/><Relationship Id="rId9" Type="http://schemas.openxmlformats.org/officeDocument/2006/relationships/diagramData" Target="../diagrams/data7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76.xml"/><Relationship Id="rId2" Type="http://schemas.openxmlformats.org/officeDocument/2006/relationships/diagramData" Target="../diagrams/data76.xml"/><Relationship Id="rId1" Type="http://schemas.openxmlformats.org/officeDocument/2006/relationships/slideLayout" Target="../slideLayouts/slideLayout3.xml"/><Relationship Id="rId6" Type="http://schemas.microsoft.com/office/2007/relationships/diagramDrawing" Target="../diagrams/drawing76.xml"/><Relationship Id="rId5" Type="http://schemas.openxmlformats.org/officeDocument/2006/relationships/diagramColors" Target="../diagrams/colors76.xml"/><Relationship Id="rId4" Type="http://schemas.openxmlformats.org/officeDocument/2006/relationships/diagramQuickStyle" Target="../diagrams/quickStyle76.xml"/></Relationships>
</file>

<file path=ppt/slides/_rels/slide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4.png"/><Relationship Id="rId7" Type="http://schemas.openxmlformats.org/officeDocument/2006/relationships/diagramColors" Target="../diagrams/colors7.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116958"/>
            <a:ext cx="12192000" cy="6974957"/>
          </a:xfrm>
          <a:prstGeom prst="rect">
            <a:avLst/>
          </a:prstGeom>
          <a:noFill/>
          <a:ln>
            <a:noFill/>
          </a:ln>
        </p:spPr>
      </p:pic>
      <p:sp>
        <p:nvSpPr>
          <p:cNvPr id="87" name="Google Shape;87;p1"/>
          <p:cNvSpPr txBox="1">
            <a:spLocks noGrp="1"/>
          </p:cNvSpPr>
          <p:nvPr>
            <p:ph type="ctrTitle"/>
          </p:nvPr>
        </p:nvSpPr>
        <p:spPr>
          <a:xfrm>
            <a:off x="2850900" y="3362275"/>
            <a:ext cx="6490200" cy="610800"/>
          </a:xfrm>
          <a:prstGeom prst="rect">
            <a:avLst/>
          </a:prstGeom>
          <a:noFill/>
          <a:ln>
            <a:noFill/>
          </a:ln>
        </p:spPr>
        <p:txBody>
          <a:bodyPr spcFirstLastPara="1" wrap="square" lIns="91425" tIns="45700" rIns="91425" bIns="45700" anchor="b" anchorCtr="0">
            <a:normAutofit/>
          </a:bodyPr>
          <a:lstStyle/>
          <a:p>
            <a:pPr>
              <a:buSzPts val="5400"/>
            </a:pPr>
            <a:r>
              <a:rPr lang="en-US" sz="3300"/>
              <a:t>Testing Readiness Review</a:t>
            </a:r>
            <a:endParaRPr lang="en-US" sz="5100"/>
          </a:p>
        </p:txBody>
      </p:sp>
      <p:sp>
        <p:nvSpPr>
          <p:cNvPr id="88" name="Google Shape;88;p1"/>
          <p:cNvSpPr txBox="1">
            <a:spLocks noGrp="1"/>
          </p:cNvSpPr>
          <p:nvPr>
            <p:ph type="subTitle" idx="1"/>
          </p:nvPr>
        </p:nvSpPr>
        <p:spPr>
          <a:xfrm>
            <a:off x="1524000" y="3896825"/>
            <a:ext cx="9144000" cy="3052800"/>
          </a:xfrm>
          <a:prstGeom prst="rect">
            <a:avLst/>
          </a:prstGeom>
          <a:noFill/>
          <a:ln>
            <a:noFill/>
          </a:ln>
        </p:spPr>
        <p:txBody>
          <a:bodyPr spcFirstLastPara="1" wrap="square" lIns="91425" tIns="45700" rIns="91425" bIns="45700" anchor="t" anchorCtr="0">
            <a:noAutofit/>
          </a:bodyPr>
          <a:lstStyle/>
          <a:p>
            <a:pPr marL="0" indent="0">
              <a:lnSpc>
                <a:spcPct val="70000"/>
              </a:lnSpc>
              <a:spcBef>
                <a:spcPts val="0"/>
              </a:spcBef>
              <a:buClr>
                <a:srgbClr val="2A4F1C"/>
              </a:buClr>
              <a:buSzPts val="550"/>
            </a:pPr>
            <a:r>
              <a:rPr lang="en-US" sz="1900" dirty="0">
                <a:solidFill>
                  <a:srgbClr val="2A4F1C"/>
                </a:solidFill>
              </a:rPr>
              <a:t>March 06, 2023</a:t>
            </a:r>
          </a:p>
          <a:p>
            <a:pPr marL="0" lvl="0" indent="0" algn="ctr" rtl="0">
              <a:lnSpc>
                <a:spcPct val="70000"/>
              </a:lnSpc>
              <a:spcBef>
                <a:spcPts val="0"/>
              </a:spcBef>
              <a:spcAft>
                <a:spcPts val="0"/>
              </a:spcAft>
              <a:buClr>
                <a:srgbClr val="2A4F1C"/>
              </a:buClr>
              <a:buSzPts val="550"/>
              <a:buNone/>
            </a:pPr>
            <a:endParaRPr sz="900">
              <a:solidFill>
                <a:srgbClr val="2A4F1C"/>
              </a:solidFill>
            </a:endParaRPr>
          </a:p>
          <a:p>
            <a:pPr marL="0" lvl="0" indent="0" algn="ctr" rtl="0">
              <a:lnSpc>
                <a:spcPct val="70000"/>
              </a:lnSpc>
              <a:spcBef>
                <a:spcPts val="0"/>
              </a:spcBef>
              <a:spcAft>
                <a:spcPts val="0"/>
              </a:spcAft>
              <a:buClr>
                <a:schemeClr val="dk1"/>
              </a:buClr>
              <a:buSzPts val="425"/>
              <a:buNone/>
            </a:pPr>
            <a:r>
              <a:rPr lang="en-US" sz="1400" dirty="0"/>
              <a:t>ASEN 4018 – 012, Team 11</a:t>
            </a:r>
            <a:endParaRPr sz="1400"/>
          </a:p>
          <a:p>
            <a:pPr marL="0" lvl="0" indent="0" algn="ctr" rtl="0">
              <a:lnSpc>
                <a:spcPct val="70000"/>
              </a:lnSpc>
              <a:spcBef>
                <a:spcPts val="0"/>
              </a:spcBef>
              <a:spcAft>
                <a:spcPts val="0"/>
              </a:spcAft>
              <a:buClr>
                <a:schemeClr val="dk1"/>
              </a:buClr>
              <a:buSzPts val="425"/>
              <a:buNone/>
            </a:pPr>
            <a:endParaRPr sz="900"/>
          </a:p>
          <a:p>
            <a:pPr marL="0" lvl="0" indent="0" algn="ctr" rtl="0">
              <a:lnSpc>
                <a:spcPct val="80000"/>
              </a:lnSpc>
              <a:spcBef>
                <a:spcPts val="0"/>
              </a:spcBef>
              <a:spcAft>
                <a:spcPts val="0"/>
              </a:spcAft>
              <a:buClr>
                <a:srgbClr val="2A4F1C"/>
              </a:buClr>
              <a:buSzPts val="400"/>
              <a:buNone/>
            </a:pPr>
            <a:r>
              <a:rPr lang="en-US" sz="1450" b="1" dirty="0">
                <a:solidFill>
                  <a:srgbClr val="2A4F1C"/>
                </a:solidFill>
              </a:rPr>
              <a:t>Company Customers:</a:t>
            </a:r>
            <a:endParaRPr sz="1450"/>
          </a:p>
          <a:p>
            <a:pPr marL="0" lvl="0" indent="0" algn="ctr" rtl="0">
              <a:lnSpc>
                <a:spcPct val="80000"/>
              </a:lnSpc>
              <a:spcBef>
                <a:spcPts val="0"/>
              </a:spcBef>
              <a:spcAft>
                <a:spcPts val="0"/>
              </a:spcAft>
              <a:buClr>
                <a:schemeClr val="dk1"/>
              </a:buClr>
              <a:buSzPts val="400"/>
              <a:buNone/>
            </a:pPr>
            <a:r>
              <a:rPr lang="en-US" sz="1450" dirty="0"/>
              <a:t>Francisco Lopez Jimenez &amp; </a:t>
            </a:r>
            <a:r>
              <a:rPr lang="en-US" sz="1450" dirty="0" err="1"/>
              <a:t>Yasara</a:t>
            </a:r>
            <a:r>
              <a:rPr lang="en-US" sz="1450" dirty="0"/>
              <a:t> Dharmadasa</a:t>
            </a:r>
            <a:endParaRPr sz="1450"/>
          </a:p>
          <a:p>
            <a:pPr marL="0" lvl="0" indent="0" algn="ctr" rtl="0">
              <a:lnSpc>
                <a:spcPct val="80000"/>
              </a:lnSpc>
              <a:spcBef>
                <a:spcPts val="0"/>
              </a:spcBef>
              <a:spcAft>
                <a:spcPts val="0"/>
              </a:spcAft>
              <a:buClr>
                <a:schemeClr val="dk1"/>
              </a:buClr>
              <a:buSzPts val="400"/>
              <a:buNone/>
            </a:pPr>
            <a:endParaRPr sz="700"/>
          </a:p>
          <a:p>
            <a:pPr marL="0" lvl="0" indent="0" algn="ctr" rtl="0">
              <a:lnSpc>
                <a:spcPct val="80000"/>
              </a:lnSpc>
              <a:spcBef>
                <a:spcPts val="0"/>
              </a:spcBef>
              <a:spcAft>
                <a:spcPts val="0"/>
              </a:spcAft>
              <a:buClr>
                <a:srgbClr val="2A4F1C"/>
              </a:buClr>
              <a:buSzPts val="400"/>
              <a:buNone/>
            </a:pPr>
            <a:r>
              <a:rPr lang="en-US" sz="1450" b="1" dirty="0">
                <a:solidFill>
                  <a:srgbClr val="2A4F1C"/>
                </a:solidFill>
              </a:rPr>
              <a:t>Faculty Advisor:</a:t>
            </a:r>
            <a:endParaRPr sz="1450"/>
          </a:p>
          <a:p>
            <a:pPr marL="0" lvl="0" indent="0" algn="ctr" rtl="0">
              <a:lnSpc>
                <a:spcPct val="80000"/>
              </a:lnSpc>
              <a:spcBef>
                <a:spcPts val="0"/>
              </a:spcBef>
              <a:spcAft>
                <a:spcPts val="0"/>
              </a:spcAft>
              <a:buClr>
                <a:schemeClr val="dk1"/>
              </a:buClr>
              <a:buSzPts val="400"/>
              <a:buNone/>
            </a:pPr>
            <a:r>
              <a:rPr lang="en-US" sz="1450" dirty="0"/>
              <a:t>Erik Knudsen</a:t>
            </a:r>
            <a:endParaRPr sz="1450"/>
          </a:p>
          <a:p>
            <a:pPr marL="0" lvl="0" indent="0" algn="ctr" rtl="0">
              <a:lnSpc>
                <a:spcPct val="80000"/>
              </a:lnSpc>
              <a:spcBef>
                <a:spcPts val="0"/>
              </a:spcBef>
              <a:spcAft>
                <a:spcPts val="0"/>
              </a:spcAft>
              <a:buClr>
                <a:schemeClr val="dk1"/>
              </a:buClr>
              <a:buSzPts val="400"/>
              <a:buNone/>
            </a:pPr>
            <a:endParaRPr sz="700" b="1"/>
          </a:p>
          <a:p>
            <a:pPr marL="0" lvl="0" indent="0" algn="ctr" rtl="0">
              <a:lnSpc>
                <a:spcPct val="80000"/>
              </a:lnSpc>
              <a:spcBef>
                <a:spcPts val="0"/>
              </a:spcBef>
              <a:spcAft>
                <a:spcPts val="0"/>
              </a:spcAft>
              <a:buClr>
                <a:srgbClr val="2A4F1C"/>
              </a:buClr>
              <a:buSzPts val="400"/>
              <a:buNone/>
            </a:pPr>
            <a:r>
              <a:rPr lang="en-US" sz="1450" b="1" dirty="0">
                <a:solidFill>
                  <a:srgbClr val="2A4F1C"/>
                </a:solidFill>
              </a:rPr>
              <a:t>Presenters:</a:t>
            </a:r>
            <a:endParaRPr sz="1450"/>
          </a:p>
          <a:p>
            <a:pPr marL="0" indent="0">
              <a:lnSpc>
                <a:spcPct val="80000"/>
              </a:lnSpc>
              <a:spcBef>
                <a:spcPts val="0"/>
              </a:spcBef>
            </a:pPr>
            <a:r>
              <a:rPr lang="en-US" sz="1450" dirty="0"/>
              <a:t>Madison Ritsch, Alex Bergemann, Anabel de Montebello, Matthew Pabin, Victoria Lopez</a:t>
            </a:r>
            <a:endParaRPr lang="en-US"/>
          </a:p>
          <a:p>
            <a:pPr marL="0" indent="0">
              <a:lnSpc>
                <a:spcPct val="80000"/>
              </a:lnSpc>
              <a:spcBef>
                <a:spcPts val="0"/>
              </a:spcBef>
              <a:buSzPts val="400"/>
            </a:pPr>
            <a:endParaRPr lang="en-US" sz="700" b="1"/>
          </a:p>
          <a:p>
            <a:pPr marL="0" lvl="0" indent="0" algn="ctr" rtl="0">
              <a:lnSpc>
                <a:spcPct val="80000"/>
              </a:lnSpc>
              <a:spcBef>
                <a:spcPts val="0"/>
              </a:spcBef>
              <a:spcAft>
                <a:spcPts val="0"/>
              </a:spcAft>
              <a:buClr>
                <a:srgbClr val="2A4F1C"/>
              </a:buClr>
              <a:buSzPts val="400"/>
              <a:buNone/>
            </a:pPr>
            <a:r>
              <a:rPr lang="en-US" sz="1450" b="1" dirty="0">
                <a:solidFill>
                  <a:srgbClr val="2A4F1C"/>
                </a:solidFill>
              </a:rPr>
              <a:t>Additional Team Members:</a:t>
            </a:r>
            <a:endParaRPr lang="en-US" sz="1450"/>
          </a:p>
          <a:p>
            <a:pPr marL="0" indent="0">
              <a:lnSpc>
                <a:spcPct val="80000"/>
              </a:lnSpc>
              <a:spcBef>
                <a:spcPts val="0"/>
              </a:spcBef>
            </a:pPr>
            <a:r>
              <a:rPr lang="en-US" sz="1450" dirty="0"/>
              <a:t>Gerardo Romero, Olivia Epstein, Céu Gómez, Tristan Workman</a:t>
            </a:r>
            <a:endParaRPr lang="en-US" dirty="0"/>
          </a:p>
        </p:txBody>
      </p:sp>
      <p:pic>
        <p:nvPicPr>
          <p:cNvPr id="89" name="Google Shape;89;p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661506" y="6262562"/>
            <a:ext cx="2517296" cy="540000"/>
          </a:xfrm>
          <a:prstGeom prst="rect">
            <a:avLst/>
          </a:prstGeom>
          <a:noFill/>
          <a:ln>
            <a:noFill/>
          </a:ln>
        </p:spPr>
      </p:pic>
      <p:pic>
        <p:nvPicPr>
          <p:cNvPr id="90" name="Google Shape;90;p1" descr="A picture containing text&#10;&#10;Description automatically generated"/>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462438" y="587700"/>
            <a:ext cx="3267126" cy="1938600"/>
          </a:xfrm>
          <a:prstGeom prst="rect">
            <a:avLst/>
          </a:prstGeom>
          <a:noFill/>
          <a:ln>
            <a:noFill/>
          </a:ln>
        </p:spPr>
      </p:pic>
      <p:sp>
        <p:nvSpPr>
          <p:cNvPr id="91" name="Google Shape;91;p1"/>
          <p:cNvSpPr txBox="1"/>
          <p:nvPr/>
        </p:nvSpPr>
        <p:spPr>
          <a:xfrm>
            <a:off x="1331088" y="2372225"/>
            <a:ext cx="9336900" cy="1139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100">
                <a:latin typeface="Calibri"/>
                <a:ea typeface="Calibri"/>
                <a:cs typeface="Calibri"/>
                <a:sym typeface="Calibri"/>
              </a:rPr>
              <a:t>Weightless Integrated Instrument for Ground-based Laboratory Sensing</a:t>
            </a:r>
            <a:endParaRPr sz="3100">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g15ba106909b_1_60"/>
          <p:cNvSpPr txBox="1">
            <a:spLocks noGrp="1"/>
          </p:cNvSpPr>
          <p:nvPr>
            <p:ph type="dt" idx="10"/>
          </p:nvPr>
        </p:nvSpPr>
        <p:spPr>
          <a:xfrm>
            <a:off x="165100"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fld id="{667B2AED-980A-4D41-AE96-3B11BA3C9291}" type="datetime1">
              <a:rPr lang="en-US" smtClean="0"/>
              <a:t>4/4/2023</a:t>
            </a:fld>
            <a:endParaRPr/>
          </a:p>
        </p:txBody>
      </p:sp>
      <p:sp>
        <p:nvSpPr>
          <p:cNvPr id="251" name="Google Shape;251;g15ba106909b_1_60"/>
          <p:cNvSpPr txBox="1">
            <a:spLocks noGrp="1"/>
          </p:cNvSpPr>
          <p:nvPr>
            <p:ph type="sldNum" idx="12"/>
          </p:nvPr>
        </p:nvSpPr>
        <p:spPr>
          <a:xfrm>
            <a:off x="9283700" y="6356349"/>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a:t>5</a:t>
            </a:r>
            <a:endParaRPr/>
          </a:p>
        </p:txBody>
      </p:sp>
      <p:sp>
        <p:nvSpPr>
          <p:cNvPr id="265" name="Google Shape;265;g15ba106909b_1_60"/>
          <p:cNvSpPr txBox="1">
            <a:spLocks noGrp="1"/>
          </p:cNvSpPr>
          <p:nvPr>
            <p:ph type="title"/>
          </p:nvPr>
        </p:nvSpPr>
        <p:spPr>
          <a:xfrm>
            <a:off x="838200" y="318549"/>
            <a:ext cx="10515600" cy="928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F762A"/>
              </a:buClr>
              <a:buSzPts val="4400"/>
              <a:buFont typeface="Calibri"/>
              <a:buNone/>
            </a:pPr>
            <a:r>
              <a:rPr lang="en-US"/>
              <a:t>Concept of Operations: Project Level</a:t>
            </a:r>
            <a:endParaRPr/>
          </a:p>
        </p:txBody>
      </p:sp>
      <p:pic>
        <p:nvPicPr>
          <p:cNvPr id="19" name="Picture 19" descr="Diagram&#10;&#10;Description automatically generated">
            <a:extLst>
              <a:ext uri="{FF2B5EF4-FFF2-40B4-BE49-F238E27FC236}">
                <a16:creationId xmlns:a16="http://schemas.microsoft.com/office/drawing/2014/main" id="{DD60183B-C9B4-D148-5E32-58F1B5A1B0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08385" y="1053958"/>
            <a:ext cx="6969368" cy="5306930"/>
          </a:xfrm>
          <a:prstGeom prst="rect">
            <a:avLst/>
          </a:prstGeom>
        </p:spPr>
      </p:pic>
      <p:graphicFrame>
        <p:nvGraphicFramePr>
          <p:cNvPr id="3" name="Diagram 14">
            <a:extLst>
              <a:ext uri="{FF2B5EF4-FFF2-40B4-BE49-F238E27FC236}">
                <a16:creationId xmlns:a16="http://schemas.microsoft.com/office/drawing/2014/main" id="{475A6308-CF0C-89DE-D041-F5FE31E68AA8}"/>
              </a:ext>
            </a:extLst>
          </p:cNvPr>
          <p:cNvGraphicFramePr/>
          <p:nvPr>
            <p:extLst>
              <p:ext uri="{D42A27DB-BD31-4B8C-83A1-F6EECF244321}">
                <p14:modId xmlns:p14="http://schemas.microsoft.com/office/powerpoint/2010/main" val="3428634354"/>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15ba106909b_1_80"/>
          <p:cNvSpPr txBox="1">
            <a:spLocks noGrp="1"/>
          </p:cNvSpPr>
          <p:nvPr>
            <p:ph type="dt" idx="10"/>
          </p:nvPr>
        </p:nvSpPr>
        <p:spPr>
          <a:xfrm>
            <a:off x="165100"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fld id="{4AFE10FB-B164-4A07-99C3-9E90659CC59B}" type="datetime1">
              <a:rPr lang="en-US" smtClean="0"/>
              <a:t>4/4/2023</a:t>
            </a:fld>
            <a:endParaRPr/>
          </a:p>
        </p:txBody>
      </p:sp>
      <p:sp>
        <p:nvSpPr>
          <p:cNvPr id="272" name="Google Shape;272;g15ba106909b_1_80"/>
          <p:cNvSpPr txBox="1">
            <a:spLocks noGrp="1"/>
          </p:cNvSpPr>
          <p:nvPr>
            <p:ph type="sldNum" idx="12"/>
          </p:nvPr>
        </p:nvSpPr>
        <p:spPr>
          <a:xfrm>
            <a:off x="9283700" y="6356349"/>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a:t>5</a:t>
            </a:r>
            <a:endParaRPr/>
          </a:p>
        </p:txBody>
      </p:sp>
      <p:sp>
        <p:nvSpPr>
          <p:cNvPr id="286" name="Google Shape;286;g15ba106909b_1_80"/>
          <p:cNvSpPr txBox="1">
            <a:spLocks noGrp="1"/>
          </p:cNvSpPr>
          <p:nvPr>
            <p:ph type="title"/>
          </p:nvPr>
        </p:nvSpPr>
        <p:spPr>
          <a:xfrm>
            <a:off x="838200" y="318549"/>
            <a:ext cx="10515600" cy="928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F762A"/>
              </a:buClr>
              <a:buSzPts val="4400"/>
              <a:buFont typeface="Calibri"/>
              <a:buNone/>
            </a:pPr>
            <a:r>
              <a:rPr lang="en-US"/>
              <a:t>Concept of Operations: Project Level</a:t>
            </a:r>
            <a:endParaRPr/>
          </a:p>
        </p:txBody>
      </p:sp>
      <p:pic>
        <p:nvPicPr>
          <p:cNvPr id="19" name="Picture 19" descr="Diagram&#10;&#10;Description automatically generated">
            <a:extLst>
              <a:ext uri="{FF2B5EF4-FFF2-40B4-BE49-F238E27FC236}">
                <a16:creationId xmlns:a16="http://schemas.microsoft.com/office/drawing/2014/main" id="{FA7C4B9F-8F03-C3A1-EED9-7BCDD8A3F6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49416" y="1118436"/>
            <a:ext cx="6893168" cy="5242453"/>
          </a:xfrm>
          <a:prstGeom prst="rect">
            <a:avLst/>
          </a:prstGeom>
        </p:spPr>
      </p:pic>
      <p:graphicFrame>
        <p:nvGraphicFramePr>
          <p:cNvPr id="3" name="Diagram 14">
            <a:extLst>
              <a:ext uri="{FF2B5EF4-FFF2-40B4-BE49-F238E27FC236}">
                <a16:creationId xmlns:a16="http://schemas.microsoft.com/office/drawing/2014/main" id="{527CDEA6-3B8E-31B8-1EAD-EF4D3EB7ED74}"/>
              </a:ext>
            </a:extLst>
          </p:cNvPr>
          <p:cNvGraphicFramePr/>
          <p:nvPr>
            <p:extLst>
              <p:ext uri="{D42A27DB-BD31-4B8C-83A1-F6EECF244321}">
                <p14:modId xmlns:p14="http://schemas.microsoft.com/office/powerpoint/2010/main" val="3428634354"/>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1"/>
        <p:cNvGrpSpPr/>
        <p:nvPr/>
      </p:nvGrpSpPr>
      <p:grpSpPr>
        <a:xfrm>
          <a:off x="0" y="0"/>
          <a:ext cx="0" cy="0"/>
          <a:chOff x="0" y="0"/>
          <a:chExt cx="0" cy="0"/>
        </a:xfrm>
      </p:grpSpPr>
      <p:sp>
        <p:nvSpPr>
          <p:cNvPr id="1412" name="Google Shape;1412;p6"/>
          <p:cNvSpPr txBox="1">
            <a:spLocks noGrp="1"/>
          </p:cNvSpPr>
          <p:nvPr>
            <p:ph type="dt" idx="10"/>
          </p:nvPr>
        </p:nvSpPr>
        <p:spPr>
          <a:xfrm>
            <a:off x="1651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fld id="{3C7B0F2E-EABB-4C11-97EE-FF414CCA1CE9}" type="datetime1">
              <a:rPr lang="en-US" smtClean="0"/>
              <a:t>4/4/2023</a:t>
            </a:fld>
            <a:endParaRPr/>
          </a:p>
        </p:txBody>
      </p:sp>
      <p:sp>
        <p:nvSpPr>
          <p:cNvPr id="1413" name="Google Shape;1413;p6"/>
          <p:cNvSpPr txBox="1">
            <a:spLocks noGrp="1"/>
          </p:cNvSpPr>
          <p:nvPr>
            <p:ph type="sldNum" idx="12"/>
          </p:nvPr>
        </p:nvSpPr>
        <p:spPr>
          <a:xfrm>
            <a:off x="9283700" y="6356349"/>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a:t>6</a:t>
            </a:r>
            <a:endParaRPr/>
          </a:p>
        </p:txBody>
      </p:sp>
      <p:sp>
        <p:nvSpPr>
          <p:cNvPr id="1414" name="Google Shape;1414;p6"/>
          <p:cNvSpPr txBox="1">
            <a:spLocks noGrp="1"/>
          </p:cNvSpPr>
          <p:nvPr>
            <p:ph type="title"/>
          </p:nvPr>
        </p:nvSpPr>
        <p:spPr>
          <a:xfrm>
            <a:off x="838200" y="35479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762A"/>
              </a:buClr>
              <a:buSzPts val="4400"/>
              <a:buFont typeface="Calibri"/>
              <a:buNone/>
            </a:pPr>
            <a:r>
              <a:rPr lang="en-US"/>
              <a:t>Levels of Success</a:t>
            </a:r>
            <a:endParaRPr/>
          </a:p>
        </p:txBody>
      </p:sp>
      <p:graphicFrame>
        <p:nvGraphicFramePr>
          <p:cNvPr id="3" name="Diagram 14">
            <a:extLst>
              <a:ext uri="{FF2B5EF4-FFF2-40B4-BE49-F238E27FC236}">
                <a16:creationId xmlns:a16="http://schemas.microsoft.com/office/drawing/2014/main" id="{2FA0ED7E-90B3-6F5F-5BC8-9B38D7ECABBE}"/>
              </a:ext>
            </a:extLst>
          </p:cNvPr>
          <p:cNvGraphicFramePr/>
          <p:nvPr>
            <p:extLst>
              <p:ext uri="{D42A27DB-BD31-4B8C-83A1-F6EECF244321}">
                <p14:modId xmlns:p14="http://schemas.microsoft.com/office/powerpoint/2010/main" val="3428634354"/>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0" name="Table 29">
            <a:extLst>
              <a:ext uri="{FF2B5EF4-FFF2-40B4-BE49-F238E27FC236}">
                <a16:creationId xmlns:a16="http://schemas.microsoft.com/office/drawing/2014/main" id="{95A58B65-13F8-7A27-B0D5-D5DC394DB0F8}"/>
              </a:ext>
            </a:extLst>
          </p:cNvPr>
          <p:cNvGraphicFramePr>
            <a:graphicFrameLocks noGrp="1"/>
          </p:cNvGraphicFramePr>
          <p:nvPr>
            <p:extLst>
              <p:ext uri="{D42A27DB-BD31-4B8C-83A1-F6EECF244321}">
                <p14:modId xmlns:p14="http://schemas.microsoft.com/office/powerpoint/2010/main" val="873229042"/>
              </p:ext>
            </p:extLst>
          </p:nvPr>
        </p:nvGraphicFramePr>
        <p:xfrm>
          <a:off x="165100" y="1458487"/>
          <a:ext cx="11631932" cy="4610096"/>
        </p:xfrm>
        <a:graphic>
          <a:graphicData uri="http://schemas.openxmlformats.org/drawingml/2006/table">
            <a:tbl>
              <a:tblPr firstRow="1" bandRow="1">
                <a:tableStyleId>{6E25E649-3F16-4E02-A733-19D2CDBF48F0}</a:tableStyleId>
              </a:tblPr>
              <a:tblGrid>
                <a:gridCol w="2012618">
                  <a:extLst>
                    <a:ext uri="{9D8B030D-6E8A-4147-A177-3AD203B41FA5}">
                      <a16:colId xmlns:a16="http://schemas.microsoft.com/office/drawing/2014/main" val="232483590"/>
                    </a:ext>
                  </a:extLst>
                </a:gridCol>
                <a:gridCol w="4418874">
                  <a:extLst>
                    <a:ext uri="{9D8B030D-6E8A-4147-A177-3AD203B41FA5}">
                      <a16:colId xmlns:a16="http://schemas.microsoft.com/office/drawing/2014/main" val="162147492"/>
                    </a:ext>
                  </a:extLst>
                </a:gridCol>
                <a:gridCol w="5200440">
                  <a:extLst>
                    <a:ext uri="{9D8B030D-6E8A-4147-A177-3AD203B41FA5}">
                      <a16:colId xmlns:a16="http://schemas.microsoft.com/office/drawing/2014/main" val="4221860585"/>
                    </a:ext>
                  </a:extLst>
                </a:gridCol>
              </a:tblGrid>
              <a:tr h="397525">
                <a:tc>
                  <a:txBody>
                    <a:bodyPr/>
                    <a:lstStyle/>
                    <a:p>
                      <a:pPr rtl="0" fontAlgn="ctr">
                        <a:spcBef>
                          <a:spcPts val="0"/>
                        </a:spcBef>
                        <a:spcAft>
                          <a:spcPts val="0"/>
                        </a:spcAft>
                      </a:pPr>
                      <a:r>
                        <a:rPr lang="en-US" sz="2100" b="1" u="none" strike="noStrike">
                          <a:effectLst/>
                        </a:rPr>
                        <a:t>Objective</a:t>
                      </a:r>
                      <a:endParaRPr lang="en-US" b="1">
                        <a:effectLst/>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tcPr>
                </a:tc>
                <a:tc>
                  <a:txBody>
                    <a:bodyPr/>
                    <a:lstStyle/>
                    <a:p>
                      <a:pPr rtl="0" fontAlgn="ctr">
                        <a:spcBef>
                          <a:spcPts val="0"/>
                        </a:spcBef>
                        <a:spcAft>
                          <a:spcPts val="0"/>
                        </a:spcAft>
                      </a:pPr>
                      <a:r>
                        <a:rPr lang="en-US" sz="2100" b="1" u="none" strike="noStrike">
                          <a:effectLst/>
                        </a:rPr>
                        <a:t>Success Level 1</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tcPr>
                </a:tc>
                <a:tc>
                  <a:txBody>
                    <a:bodyPr/>
                    <a:lstStyle/>
                    <a:p>
                      <a:pPr rtl="0" fontAlgn="ctr">
                        <a:spcBef>
                          <a:spcPts val="0"/>
                        </a:spcBef>
                        <a:spcAft>
                          <a:spcPts val="0"/>
                        </a:spcAft>
                      </a:pPr>
                      <a:r>
                        <a:rPr lang="en-US" sz="2100" b="1" u="none" strike="noStrike">
                          <a:effectLst/>
                        </a:rPr>
                        <a:t>Success Level 2</a:t>
                      </a:r>
                      <a:endParaRPr lang="en-US" b="1">
                        <a:effectLst/>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tcPr>
                </a:tc>
                <a:extLst>
                  <a:ext uri="{0D108BD9-81ED-4DB2-BD59-A6C34878D82A}">
                    <a16:rowId xmlns:a16="http://schemas.microsoft.com/office/drawing/2014/main" val="731668991"/>
                  </a:ext>
                </a:extLst>
              </a:tr>
              <a:tr h="726548">
                <a:tc>
                  <a:txBody>
                    <a:bodyPr/>
                    <a:lstStyle/>
                    <a:p>
                      <a:pPr algn="ctr" rtl="0" fontAlgn="ctr">
                        <a:spcBef>
                          <a:spcPts val="0"/>
                        </a:spcBef>
                        <a:spcAft>
                          <a:spcPts val="0"/>
                        </a:spcAft>
                      </a:pPr>
                      <a:r>
                        <a:rPr lang="en-US" sz="1800" b="1" u="none" strike="noStrike">
                          <a:effectLst/>
                        </a:rPr>
                        <a:t>Data Collection</a:t>
                      </a:r>
                      <a:endParaRPr lang="en-US" sz="1800" b="1">
                        <a:effectLst/>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rtl="0" fontAlgn="ctr">
                        <a:spcBef>
                          <a:spcPts val="0"/>
                        </a:spcBef>
                        <a:spcAft>
                          <a:spcPts val="0"/>
                        </a:spcAft>
                      </a:pPr>
                      <a:r>
                        <a:rPr lang="en-US" sz="1400" u="none" strike="noStrike">
                          <a:effectLst/>
                        </a:rPr>
                        <a:t>Record total deployment time and characterize two linear accelerations and one rotational deployment.</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b="0" i="0" u="none" strike="noStrike" cap="none" baseline="0">
                          <a:solidFill>
                            <a:schemeClr val="dk1"/>
                          </a:solidFill>
                          <a:latin typeface="+mn-lt"/>
                          <a:ea typeface="+mn-ea"/>
                          <a:cs typeface="+mn-cs"/>
                        </a:rPr>
                        <a:t>Record total deployment time and characterize three linear accelerations and three rotational accelerations during deployment as well as during the resonance period.</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97393797"/>
                  </a:ext>
                </a:extLst>
              </a:tr>
              <a:tr h="0">
                <a:tc>
                  <a:txBody>
                    <a:bodyPr/>
                    <a:lstStyle/>
                    <a:p>
                      <a:pPr algn="ctr" rtl="0" fontAlgn="ctr">
                        <a:spcBef>
                          <a:spcPts val="0"/>
                        </a:spcBef>
                        <a:spcAft>
                          <a:spcPts val="0"/>
                        </a:spcAft>
                      </a:pPr>
                      <a:r>
                        <a:rPr lang="en-US" sz="1800" b="1" u="none" strike="noStrike">
                          <a:effectLst/>
                        </a:rPr>
                        <a:t>Endurance</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rtl="0" fontAlgn="ctr">
                        <a:spcBef>
                          <a:spcPts val="0"/>
                        </a:spcBef>
                        <a:spcAft>
                          <a:spcPts val="0"/>
                        </a:spcAft>
                      </a:pPr>
                      <a:r>
                        <a:rPr lang="en-US" sz="1400" u="none" strike="noStrike">
                          <a:effectLst/>
                        </a:rPr>
                        <a:t>One hour of active data collection and one hour of standby.</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rtl="0" fontAlgn="ctr">
                        <a:spcBef>
                          <a:spcPts val="0"/>
                        </a:spcBef>
                        <a:spcAft>
                          <a:spcPts val="0"/>
                        </a:spcAft>
                      </a:pPr>
                      <a:r>
                        <a:rPr lang="en-US" sz="1400" b="0" i="0" u="none" strike="noStrike" cap="none" baseline="0">
                          <a:solidFill>
                            <a:schemeClr val="dk1"/>
                          </a:solidFill>
                          <a:latin typeface="+mn-lt"/>
                          <a:ea typeface="+mn-ea"/>
                          <a:cs typeface="+mn-cs"/>
                        </a:rPr>
                        <a:t>Two hours of active data collection and one hour of standby.</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54885325"/>
                  </a:ext>
                </a:extLst>
              </a:tr>
              <a:tr h="365853">
                <a:tc>
                  <a:txBody>
                    <a:bodyPr/>
                    <a:lstStyle/>
                    <a:p>
                      <a:pPr algn="ctr" rtl="0" fontAlgn="ctr">
                        <a:spcBef>
                          <a:spcPts val="0"/>
                        </a:spcBef>
                        <a:spcAft>
                          <a:spcPts val="0"/>
                        </a:spcAft>
                      </a:pPr>
                      <a:r>
                        <a:rPr lang="en-US" sz="1800" b="1" u="none" strike="noStrike">
                          <a:effectLst/>
                        </a:rPr>
                        <a:t>Physical Attributes</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rtl="0" fontAlgn="ctr">
                        <a:spcBef>
                          <a:spcPts val="0"/>
                        </a:spcBef>
                        <a:spcAft>
                          <a:spcPts val="0"/>
                        </a:spcAft>
                      </a:pPr>
                      <a:r>
                        <a:rPr lang="en-US" sz="1400" u="none" strike="noStrike">
                          <a:effectLst/>
                        </a:rPr>
                        <a:t>Less than 10 mm thick, 40 cm x 20 cm. Weighs less than 300g. MOI is known.</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b="0" i="0" u="none" strike="noStrike" cap="none" baseline="0">
                          <a:solidFill>
                            <a:schemeClr val="dk1"/>
                          </a:solidFill>
                          <a:latin typeface="+mn-lt"/>
                          <a:ea typeface="+mn-ea"/>
                          <a:cs typeface="+mn-cs"/>
                        </a:rPr>
                        <a:t>Less than 5 mm thick, 20 cm x 20 cm. Weighs less than 150 g. MOI is known.</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75966533"/>
                  </a:ext>
                </a:extLst>
              </a:tr>
              <a:tr h="238586">
                <a:tc>
                  <a:txBody>
                    <a:bodyPr/>
                    <a:lstStyle/>
                    <a:p>
                      <a:pPr lvl="0" algn="ctr">
                        <a:spcBef>
                          <a:spcPts val="0"/>
                        </a:spcBef>
                        <a:spcAft>
                          <a:spcPts val="0"/>
                        </a:spcAft>
                        <a:buNone/>
                      </a:pPr>
                      <a:r>
                        <a:rPr lang="en-US" sz="1800" b="1" u="none" strike="noStrike">
                          <a:effectLst/>
                        </a:rPr>
                        <a:t>Cost</a:t>
                      </a:r>
                    </a:p>
                  </a:txBody>
                  <a:tcPr marL="95249" marR="95249" marT="95249" marB="95249" anchor="ctr">
                    <a:lnL w="12700">
                      <a:solidFill>
                        <a:schemeClr val="tx1"/>
                      </a:solidFill>
                    </a:lnL>
                    <a:lnR w="12700">
                      <a:solidFill>
                        <a:schemeClr val="tx1"/>
                      </a:solidFill>
                    </a:lnR>
                  </a:tcPr>
                </a:tc>
                <a:tc>
                  <a:txBody>
                    <a:bodyPr/>
                    <a:lstStyle/>
                    <a:p>
                      <a:pPr lvl="0">
                        <a:spcBef>
                          <a:spcPts val="0"/>
                        </a:spcBef>
                        <a:spcAft>
                          <a:spcPts val="0"/>
                        </a:spcAft>
                        <a:buNone/>
                      </a:pPr>
                      <a:r>
                        <a:rPr lang="en-US" sz="1400" u="none" strike="noStrike">
                          <a:effectLst/>
                        </a:rPr>
                        <a:t>Less than $750 for a single unit.</a:t>
                      </a:r>
                    </a:p>
                  </a:txBody>
                  <a:tcPr marL="95249" marR="95249" marT="95249" marB="95249" anchor="ctr">
                    <a:lnL w="12700">
                      <a:solidFill>
                        <a:schemeClr val="tx1"/>
                      </a:solidFill>
                    </a:lnL>
                    <a:lnR w="12700">
                      <a:solidFill>
                        <a:schemeClr val="tx1"/>
                      </a:solidFill>
                    </a:lnR>
                  </a:tcPr>
                </a:tc>
                <a:tc>
                  <a:txBody>
                    <a:bodyPr/>
                    <a:lstStyle/>
                    <a:p>
                      <a:pPr lvl="0">
                        <a:buNone/>
                      </a:pPr>
                      <a:r>
                        <a:rPr lang="en-US" sz="1400" b="0" i="0" u="none" strike="noStrike" cap="none" baseline="0">
                          <a:solidFill>
                            <a:schemeClr val="dk1"/>
                          </a:solidFill>
                          <a:latin typeface="+mn-lt"/>
                          <a:ea typeface="+mn-ea"/>
                          <a:cs typeface="+mn-cs"/>
                        </a:rPr>
                        <a:t>Less than $500 for a single unit.</a:t>
                      </a:r>
                    </a:p>
                  </a:txBody>
                  <a:tcPr marL="95249" marR="95249" marT="95249" marB="95249" anchor="ctr">
                    <a:lnL w="12700">
                      <a:solidFill>
                        <a:schemeClr val="tx1"/>
                      </a:solidFill>
                    </a:lnL>
                    <a:lnR w="12700">
                      <a:solidFill>
                        <a:schemeClr val="tx1"/>
                      </a:solidFill>
                    </a:lnR>
                  </a:tcPr>
                </a:tc>
                <a:extLst>
                  <a:ext uri="{0D108BD9-81ED-4DB2-BD59-A6C34878D82A}">
                    <a16:rowId xmlns:a16="http://schemas.microsoft.com/office/drawing/2014/main" val="3911032448"/>
                  </a:ext>
                </a:extLst>
              </a:tr>
              <a:tr h="551290">
                <a:tc>
                  <a:txBody>
                    <a:bodyPr/>
                    <a:lstStyle/>
                    <a:p>
                      <a:pPr algn="ctr" rtl="0" fontAlgn="ctr">
                        <a:spcBef>
                          <a:spcPts val="0"/>
                        </a:spcBef>
                        <a:spcAft>
                          <a:spcPts val="0"/>
                        </a:spcAft>
                      </a:pPr>
                      <a:r>
                        <a:rPr lang="en-US" sz="1800" b="1" u="none" strike="noStrike">
                          <a:effectLst/>
                        </a:rPr>
                        <a:t>Testing</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rtl="0" fontAlgn="ctr">
                        <a:spcBef>
                          <a:spcPts val="0"/>
                        </a:spcBef>
                        <a:spcAft>
                          <a:spcPts val="0"/>
                        </a:spcAft>
                      </a:pPr>
                      <a:r>
                        <a:rPr lang="en-US" sz="1400" u="none" strike="noStrike">
                          <a:effectLst/>
                        </a:rPr>
                        <a:t>Sensors will capture inputted frequencies and loads within 10% accuracy. Sensors will survive testing with no functional damage.</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lvl="0">
                        <a:spcBef>
                          <a:spcPts val="0"/>
                        </a:spcBef>
                        <a:spcAft>
                          <a:spcPts val="0"/>
                        </a:spcAft>
                        <a:buNone/>
                      </a:pPr>
                      <a:r>
                        <a:rPr lang="en-US" sz="1400" b="0" i="0" u="none" strike="noStrike" cap="none" baseline="0" noProof="0"/>
                        <a:t>Tray with sensors will capture inputted frequencies and loads within 10% accuracy with no functional damage. Tray with sensors is integrated securely into a panel and easily removed.</a:t>
                      </a:r>
                      <a:endParaRPr lang="en-US"/>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34022399"/>
                  </a:ext>
                </a:extLst>
              </a:tr>
              <a:tr h="516783">
                <a:tc>
                  <a:txBody>
                    <a:bodyPr/>
                    <a:lstStyle/>
                    <a:p>
                      <a:pPr lvl="0" algn="ctr">
                        <a:spcBef>
                          <a:spcPts val="0"/>
                        </a:spcBef>
                        <a:spcAft>
                          <a:spcPts val="0"/>
                        </a:spcAft>
                        <a:buNone/>
                      </a:pPr>
                      <a:r>
                        <a:rPr lang="en-US" sz="1800" b="1" u="none" strike="noStrike">
                          <a:effectLst/>
                        </a:rPr>
                        <a:t>Ease of Use</a:t>
                      </a:r>
                    </a:p>
                  </a:txBody>
                  <a:tcPr marL="95249" marR="95249" marT="95249" marB="95249" anchor="ctr">
                    <a:lnL w="12700">
                      <a:solidFill>
                        <a:schemeClr val="tx1"/>
                      </a:solidFill>
                    </a:lnL>
                    <a:lnR w="12700">
                      <a:solidFill>
                        <a:schemeClr val="tx1"/>
                      </a:solidFill>
                    </a:lnR>
                    <a:lnB w="12700">
                      <a:solidFill>
                        <a:schemeClr val="tx1"/>
                      </a:solidFill>
                    </a:lnB>
                  </a:tcPr>
                </a:tc>
                <a:tc>
                  <a:txBody>
                    <a:bodyPr/>
                    <a:lstStyle/>
                    <a:p>
                      <a:pPr lvl="0">
                        <a:spcBef>
                          <a:spcPts val="0"/>
                        </a:spcBef>
                        <a:spcAft>
                          <a:spcPts val="0"/>
                        </a:spcAft>
                        <a:buNone/>
                      </a:pPr>
                      <a:r>
                        <a:rPr lang="en-US" sz="1400" u="none" strike="noStrike">
                          <a:effectLst/>
                        </a:rPr>
                        <a:t>Instrument can be easily installed and uninstalled without damage to </a:t>
                      </a:r>
                      <a:r>
                        <a:rPr lang="en-US" sz="1400" b="0" i="0" u="none" strike="noStrike" noProof="0">
                          <a:solidFill>
                            <a:schemeClr val="dk1"/>
                          </a:solidFill>
                          <a:effectLst/>
                          <a:latin typeface="Arial"/>
                        </a:rPr>
                        <a:t>sensor package or structure</a:t>
                      </a:r>
                      <a:r>
                        <a:rPr lang="en-US" sz="1400" u="none" strike="noStrike">
                          <a:effectLst/>
                        </a:rPr>
                        <a:t>.</a:t>
                      </a:r>
                    </a:p>
                  </a:txBody>
                  <a:tcPr marL="95249" marR="95249" marT="95249" marB="95249" anchor="ctr">
                    <a:lnL w="12700">
                      <a:solidFill>
                        <a:schemeClr val="tx1"/>
                      </a:solidFill>
                    </a:lnL>
                    <a:lnR w="12700">
                      <a:solidFill>
                        <a:schemeClr val="tx1"/>
                      </a:solidFill>
                    </a:lnR>
                    <a:lnB w="12700">
                      <a:solidFill>
                        <a:schemeClr val="tx1"/>
                      </a:solidFill>
                    </a:lnB>
                  </a:tcPr>
                </a:tc>
                <a:tc>
                  <a:txBody>
                    <a:bodyPr/>
                    <a:lstStyle/>
                    <a:p>
                      <a:pPr lvl="0">
                        <a:spcBef>
                          <a:spcPts val="0"/>
                        </a:spcBef>
                        <a:spcAft>
                          <a:spcPts val="0"/>
                        </a:spcAft>
                        <a:buNone/>
                      </a:pPr>
                      <a:r>
                        <a:rPr lang="en-US" sz="1400" b="0" i="0" u="none" strike="noStrike" cap="none" baseline="0">
                          <a:solidFill>
                            <a:schemeClr val="dk1"/>
                          </a:solidFill>
                          <a:latin typeface="+mn-lt"/>
                          <a:ea typeface="+mn-ea"/>
                          <a:cs typeface="+mn-cs"/>
                        </a:rPr>
                        <a:t>Instrument can be easily installed and uninstalled in less than 5 minutes and without damage to sensor package or structure.</a:t>
                      </a:r>
                    </a:p>
                  </a:txBody>
                  <a:tcPr marL="95249" marR="95249" marT="95249" marB="95249" anchor="ctr">
                    <a:lnL w="12700">
                      <a:solidFill>
                        <a:schemeClr val="tx1"/>
                      </a:solidFill>
                    </a:lnL>
                    <a:lnR w="12700">
                      <a:solidFill>
                        <a:schemeClr val="tx1"/>
                      </a:solidFill>
                    </a:lnR>
                    <a:lnB w="12700">
                      <a:solidFill>
                        <a:schemeClr val="tx1"/>
                      </a:solidFill>
                    </a:lnB>
                  </a:tcPr>
                </a:tc>
                <a:extLst>
                  <a:ext uri="{0D108BD9-81ED-4DB2-BD59-A6C34878D82A}">
                    <a16:rowId xmlns:a16="http://schemas.microsoft.com/office/drawing/2014/main" val="2899878975"/>
                  </a:ext>
                </a:extLst>
              </a:tr>
            </a:tbl>
          </a:graphicData>
        </a:graphic>
      </p:graphicFrame>
    </p:spTree>
    <p:extLst>
      <p:ext uri="{BB962C8B-B14F-4D97-AF65-F5344CB8AC3E}">
        <p14:creationId xmlns:p14="http://schemas.microsoft.com/office/powerpoint/2010/main" val="493791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3C984-23B0-5A09-55CB-31BF81D27179}"/>
              </a:ext>
            </a:extLst>
          </p:cNvPr>
          <p:cNvSpPr>
            <a:spLocks noGrp="1"/>
          </p:cNvSpPr>
          <p:nvPr>
            <p:ph type="title"/>
          </p:nvPr>
        </p:nvSpPr>
        <p:spPr>
          <a:xfrm>
            <a:off x="1045163" y="-303643"/>
            <a:ext cx="10515600" cy="1325563"/>
          </a:xfrm>
        </p:spPr>
        <p:txBody>
          <a:bodyPr/>
          <a:lstStyle/>
          <a:p>
            <a:pPr algn="ctr"/>
            <a:r>
              <a:rPr lang="en-US"/>
              <a:t>Functional Block Diagram</a:t>
            </a:r>
          </a:p>
        </p:txBody>
      </p:sp>
      <p:sp>
        <p:nvSpPr>
          <p:cNvPr id="4" name="Date Placeholder 3">
            <a:extLst>
              <a:ext uri="{FF2B5EF4-FFF2-40B4-BE49-F238E27FC236}">
                <a16:creationId xmlns:a16="http://schemas.microsoft.com/office/drawing/2014/main" id="{C700E8A5-CF34-4C38-D650-67F186227909}"/>
              </a:ext>
            </a:extLst>
          </p:cNvPr>
          <p:cNvSpPr>
            <a:spLocks noGrp="1"/>
          </p:cNvSpPr>
          <p:nvPr>
            <p:ph type="dt" idx="10"/>
          </p:nvPr>
        </p:nvSpPr>
        <p:spPr/>
        <p:txBody>
          <a:bodyPr/>
          <a:lstStyle/>
          <a:p>
            <a:fld id="{84E2EA89-0F13-447B-A550-3B88F1B4DDF9}" type="datetime1">
              <a:rPr lang="en-US" smtClean="0"/>
              <a:t>4/4/2023</a:t>
            </a:fld>
            <a:endParaRPr lang="en-US"/>
          </a:p>
        </p:txBody>
      </p:sp>
      <p:sp>
        <p:nvSpPr>
          <p:cNvPr id="5" name="Slide Number Placeholder 4">
            <a:extLst>
              <a:ext uri="{FF2B5EF4-FFF2-40B4-BE49-F238E27FC236}">
                <a16:creationId xmlns:a16="http://schemas.microsoft.com/office/drawing/2014/main" id="{A62D9F34-BFBE-605D-BD7D-2CD38A91BA7B}"/>
              </a:ext>
            </a:extLst>
          </p:cNvPr>
          <p:cNvSpPr>
            <a:spLocks noGrp="1"/>
          </p:cNvSpPr>
          <p:nvPr>
            <p:ph type="sldNum" idx="12"/>
          </p:nvPr>
        </p:nvSpPr>
        <p:spPr/>
        <p:txBody>
          <a:bodyPr/>
          <a:lstStyle/>
          <a:p>
            <a:pPr marL="0" lvl="0" indent="0" algn="r" rtl="0">
              <a:spcBef>
                <a:spcPts val="0"/>
              </a:spcBef>
              <a:spcAft>
                <a:spcPts val="0"/>
              </a:spcAft>
              <a:buNone/>
            </a:pPr>
            <a:r>
              <a:rPr lang="en-US"/>
              <a:t>7</a:t>
            </a:r>
          </a:p>
        </p:txBody>
      </p:sp>
      <p:graphicFrame>
        <p:nvGraphicFramePr>
          <p:cNvPr id="3" name="Diagram 14">
            <a:extLst>
              <a:ext uri="{FF2B5EF4-FFF2-40B4-BE49-F238E27FC236}">
                <a16:creationId xmlns:a16="http://schemas.microsoft.com/office/drawing/2014/main" id="{0C3C7D92-C84A-67A9-9D93-FBEC08EB689C}"/>
              </a:ext>
            </a:extLst>
          </p:cNvPr>
          <p:cNvGraphicFramePr/>
          <p:nvPr>
            <p:extLst>
              <p:ext uri="{D42A27DB-BD31-4B8C-83A1-F6EECF244321}">
                <p14:modId xmlns:p14="http://schemas.microsoft.com/office/powerpoint/2010/main" val="3428634354"/>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Graphic 12">
            <a:extLst>
              <a:ext uri="{FF2B5EF4-FFF2-40B4-BE49-F238E27FC236}">
                <a16:creationId xmlns:a16="http://schemas.microsoft.com/office/drawing/2014/main" id="{5A085C23-2C4A-CFCC-1C0D-ADE18DA144F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1047946" y="1123652"/>
            <a:ext cx="10740272" cy="4940633"/>
          </a:xfrm>
          <a:prstGeom prst="rect">
            <a:avLst/>
          </a:prstGeom>
        </p:spPr>
      </p:pic>
    </p:spTree>
    <p:extLst>
      <p:ext uri="{BB962C8B-B14F-4D97-AF65-F5344CB8AC3E}">
        <p14:creationId xmlns:p14="http://schemas.microsoft.com/office/powerpoint/2010/main" val="387138249"/>
      </p:ext>
    </p:extLst>
  </p:cSld>
  <p:clrMapOvr>
    <a:masterClrMapping/>
  </p:clrMapOvr>
  <p:extLst>
    <p:ext uri="{6950BFC3-D8DA-4A85-94F7-54DA5524770B}">
      <p188:commentRel xmlns:p188="http://schemas.microsoft.com/office/powerpoint/2018/8/main" xmlns="" r:id="rId10"/>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DC8D3-38C9-0DA9-C8EC-6BF26B8B4C8F}"/>
              </a:ext>
            </a:extLst>
          </p:cNvPr>
          <p:cNvSpPr>
            <a:spLocks noGrp="1"/>
          </p:cNvSpPr>
          <p:nvPr>
            <p:ph type="title"/>
          </p:nvPr>
        </p:nvSpPr>
        <p:spPr>
          <a:xfrm>
            <a:off x="945356" y="241300"/>
            <a:ext cx="10515600" cy="1325563"/>
          </a:xfrm>
        </p:spPr>
        <p:txBody>
          <a:bodyPr/>
          <a:lstStyle/>
          <a:p>
            <a:r>
              <a:rPr lang="en-US"/>
              <a:t>Current Design</a:t>
            </a:r>
          </a:p>
        </p:txBody>
      </p:sp>
      <p:sp>
        <p:nvSpPr>
          <p:cNvPr id="7" name="Date Placeholder 6">
            <a:extLst>
              <a:ext uri="{FF2B5EF4-FFF2-40B4-BE49-F238E27FC236}">
                <a16:creationId xmlns:a16="http://schemas.microsoft.com/office/drawing/2014/main" id="{E25E1D14-18F3-C9B8-3FA7-D331CDC401C4}"/>
              </a:ext>
            </a:extLst>
          </p:cNvPr>
          <p:cNvSpPr>
            <a:spLocks noGrp="1"/>
          </p:cNvSpPr>
          <p:nvPr>
            <p:ph type="dt" idx="10"/>
          </p:nvPr>
        </p:nvSpPr>
        <p:spPr/>
        <p:txBody>
          <a:bodyPr/>
          <a:lstStyle/>
          <a:p>
            <a:fld id="{F95553BD-9EF3-4833-AB31-8B2673C6DBE7}" type="datetime1">
              <a:rPr lang="en-US" smtClean="0"/>
              <a:t>4/4/2023</a:t>
            </a:fld>
            <a:endParaRPr lang="en-US"/>
          </a:p>
        </p:txBody>
      </p:sp>
      <p:sp>
        <p:nvSpPr>
          <p:cNvPr id="8" name="Slide Number Placeholder 7">
            <a:extLst>
              <a:ext uri="{FF2B5EF4-FFF2-40B4-BE49-F238E27FC236}">
                <a16:creationId xmlns:a16="http://schemas.microsoft.com/office/drawing/2014/main" id="{E634FDB4-846C-1E46-5FDB-AEFE88A2BFAA}"/>
              </a:ext>
            </a:extLst>
          </p:cNvPr>
          <p:cNvSpPr>
            <a:spLocks noGrp="1"/>
          </p:cNvSpPr>
          <p:nvPr>
            <p:ph type="sldNum" idx="12"/>
          </p:nvPr>
        </p:nvSpPr>
        <p:spPr/>
        <p:txBody>
          <a:bodyPr/>
          <a:lstStyle/>
          <a:p>
            <a:pPr marL="0" lvl="0" indent="0" algn="r" rtl="0">
              <a:spcBef>
                <a:spcPts val="0"/>
              </a:spcBef>
              <a:spcAft>
                <a:spcPts val="0"/>
              </a:spcAft>
              <a:buNone/>
            </a:pPr>
            <a:r>
              <a:rPr lang="en-US"/>
              <a:t>8</a:t>
            </a:r>
          </a:p>
        </p:txBody>
      </p:sp>
      <p:grpSp>
        <p:nvGrpSpPr>
          <p:cNvPr id="19" name="Group 18">
            <a:extLst>
              <a:ext uri="{FF2B5EF4-FFF2-40B4-BE49-F238E27FC236}">
                <a16:creationId xmlns:a16="http://schemas.microsoft.com/office/drawing/2014/main" id="{12EF8C06-38E7-C833-E344-B6C4C9A460C5}"/>
              </a:ext>
            </a:extLst>
          </p:cNvPr>
          <p:cNvGrpSpPr/>
          <p:nvPr/>
        </p:nvGrpSpPr>
        <p:grpSpPr>
          <a:xfrm>
            <a:off x="427339" y="1352376"/>
            <a:ext cx="8094869" cy="513387"/>
            <a:chOff x="463915" y="1527482"/>
            <a:chExt cx="8094869" cy="513387"/>
          </a:xfrm>
        </p:grpSpPr>
        <p:sp>
          <p:nvSpPr>
            <p:cNvPr id="11" name="Rectangle 10">
              <a:extLst>
                <a:ext uri="{FF2B5EF4-FFF2-40B4-BE49-F238E27FC236}">
                  <a16:creationId xmlns:a16="http://schemas.microsoft.com/office/drawing/2014/main" id="{67D4A57B-9A71-C73A-0203-8B66E321D313}"/>
                </a:ext>
              </a:extLst>
            </p:cNvPr>
            <p:cNvSpPr/>
            <p:nvPr/>
          </p:nvSpPr>
          <p:spPr>
            <a:xfrm>
              <a:off x="767823" y="1616839"/>
              <a:ext cx="7790961" cy="285113"/>
            </a:xfrm>
            <a:prstGeom prst="rect">
              <a:avLst/>
            </a:prstGeom>
            <a:ln/>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sz="1600" b="0" i="0" u="none" strike="noStrike" baseline="0">
                  <a:solidFill>
                    <a:schemeClr val="tx1"/>
                  </a:solidFill>
                </a:rPr>
                <a:t>Sensor Selection</a:t>
              </a:r>
              <a:r>
                <a:rPr lang="en-US" sz="1600">
                  <a:solidFill>
                    <a:schemeClr val="tx1"/>
                  </a:solidFill>
                </a:rPr>
                <a:t> &amp; Software</a:t>
              </a:r>
              <a:r>
                <a:rPr lang="en-US" sz="1600" b="0" i="0" u="none" strike="noStrike" baseline="0">
                  <a:solidFill>
                    <a:schemeClr val="tx1"/>
                  </a:solidFill>
                </a:rPr>
                <a:t> – Accelerometer, IMU, Microprocessor, </a:t>
              </a:r>
              <a:r>
                <a:rPr lang="en-US" sz="1600">
                  <a:solidFill>
                    <a:schemeClr val="tx1"/>
                  </a:solidFill>
                </a:rPr>
                <a:t>&amp; </a:t>
              </a:r>
              <a:r>
                <a:rPr lang="en-US" sz="1600" b="0" i="0" u="none" strike="noStrike" baseline="0">
                  <a:solidFill>
                    <a:schemeClr val="tx1"/>
                  </a:solidFill>
                </a:rPr>
                <a:t>Battery</a:t>
              </a:r>
              <a:endParaRPr lang="en-US" sz="1600">
                <a:solidFill>
                  <a:schemeClr val="tx1"/>
                </a:solidFill>
              </a:endParaRPr>
            </a:p>
          </p:txBody>
        </p:sp>
        <p:sp>
          <p:nvSpPr>
            <p:cNvPr id="12" name="Diamond 11">
              <a:extLst>
                <a:ext uri="{FF2B5EF4-FFF2-40B4-BE49-F238E27FC236}">
                  <a16:creationId xmlns:a16="http://schemas.microsoft.com/office/drawing/2014/main" id="{D5A84A54-1A6C-A5AE-C1CA-9C893F646302}"/>
                </a:ext>
              </a:extLst>
            </p:cNvPr>
            <p:cNvSpPr/>
            <p:nvPr/>
          </p:nvSpPr>
          <p:spPr>
            <a:xfrm>
              <a:off x="463915" y="1527482"/>
              <a:ext cx="605832" cy="513387"/>
            </a:xfrm>
            <a:prstGeom prst="diamond">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a:t>1</a:t>
              </a:r>
              <a:endParaRPr lang="en-US" sz="800"/>
            </a:p>
          </p:txBody>
        </p:sp>
      </p:grpSp>
      <p:pic>
        <p:nvPicPr>
          <p:cNvPr id="5" name="Picture 4" descr="A picture containing text, file&#10;&#10;Description automatically generated">
            <a:extLst>
              <a:ext uri="{FF2B5EF4-FFF2-40B4-BE49-F238E27FC236}">
                <a16:creationId xmlns:a16="http://schemas.microsoft.com/office/drawing/2014/main" id="{3DEA24D0-23FA-1E05-9828-1F318C5014E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01984" y="1866045"/>
            <a:ext cx="2957191" cy="4409966"/>
          </a:xfrm>
          <a:prstGeom prst="rect">
            <a:avLst/>
          </a:prstGeom>
        </p:spPr>
      </p:pic>
      <p:sp>
        <p:nvSpPr>
          <p:cNvPr id="9" name="Rectangle 8">
            <a:extLst>
              <a:ext uri="{FF2B5EF4-FFF2-40B4-BE49-F238E27FC236}">
                <a16:creationId xmlns:a16="http://schemas.microsoft.com/office/drawing/2014/main" id="{C6681257-BA63-381F-B243-B8EA754CA9E4}"/>
              </a:ext>
            </a:extLst>
          </p:cNvPr>
          <p:cNvSpPr/>
          <p:nvPr/>
        </p:nvSpPr>
        <p:spPr>
          <a:xfrm>
            <a:off x="945145" y="2642445"/>
            <a:ext cx="2525274" cy="661979"/>
          </a:xfrm>
          <a:prstGeom prst="rect">
            <a:avLst/>
          </a:prstGeom>
          <a:solidFill>
            <a:schemeClr val="bg1">
              <a:lumMod val="75000"/>
            </a:schemeClr>
          </a:solidFill>
          <a:ln/>
        </p:spPr>
        <p:style>
          <a:lnRef idx="0">
            <a:schemeClr val="dk1"/>
          </a:lnRef>
          <a:fillRef idx="3">
            <a:schemeClr val="dk1"/>
          </a:fillRef>
          <a:effectRef idx="3">
            <a:schemeClr val="dk1"/>
          </a:effectRef>
          <a:fontRef idx="minor">
            <a:schemeClr val="lt1"/>
          </a:fontRef>
        </p:style>
        <p:txBody>
          <a:bodyPr lIns="91440" tIns="45720" rIns="91440" bIns="45720" rtlCol="0" anchor="ctr"/>
          <a:lstStyle/>
          <a:p>
            <a:pPr algn="ctr"/>
            <a:r>
              <a:rPr lang="en-US" sz="1200" b="0" i="0" u="none" strike="noStrike" baseline="0">
                <a:solidFill>
                  <a:schemeClr val="tx1"/>
                </a:solidFill>
              </a:rPr>
              <a:t>System shall maintain a signal-to-noise ratio of </a:t>
            </a:r>
            <a:r>
              <a:rPr lang="en-US" sz="1200">
                <a:solidFill>
                  <a:schemeClr val="tx1"/>
                </a:solidFill>
              </a:rPr>
              <a:t>greater</a:t>
            </a:r>
            <a:r>
              <a:rPr lang="en-US" sz="1200" b="0" i="0" u="none" strike="noStrike" baseline="0">
                <a:solidFill>
                  <a:schemeClr val="tx1"/>
                </a:solidFill>
              </a:rPr>
              <a:t> </a:t>
            </a:r>
            <a:r>
              <a:rPr lang="en-US" sz="1200">
                <a:solidFill>
                  <a:schemeClr val="tx1"/>
                </a:solidFill>
              </a:rPr>
              <a:t>than</a:t>
            </a:r>
            <a:r>
              <a:rPr lang="en-US" sz="1200" b="0" i="0" u="none" strike="noStrike" baseline="0">
                <a:solidFill>
                  <a:schemeClr val="tx1"/>
                </a:solidFill>
              </a:rPr>
              <a:t> 20 dB</a:t>
            </a:r>
            <a:r>
              <a:rPr lang="en-US" sz="1200">
                <a:solidFill>
                  <a:schemeClr val="tx1"/>
                </a:solidFill>
              </a:rPr>
              <a:t> throughout deployment</a:t>
            </a:r>
            <a:endParaRPr lang="en-US" sz="1200">
              <a:solidFill>
                <a:schemeClr val="tx1"/>
              </a:solidFill>
              <a:cs typeface="Arial"/>
            </a:endParaRPr>
          </a:p>
        </p:txBody>
      </p:sp>
      <p:sp>
        <p:nvSpPr>
          <p:cNvPr id="13" name="Flowchart: Connector 12">
            <a:extLst>
              <a:ext uri="{FF2B5EF4-FFF2-40B4-BE49-F238E27FC236}">
                <a16:creationId xmlns:a16="http://schemas.microsoft.com/office/drawing/2014/main" id="{02219702-4ED9-0774-F144-BFBC677FB6AF}"/>
              </a:ext>
            </a:extLst>
          </p:cNvPr>
          <p:cNvSpPr/>
          <p:nvPr/>
        </p:nvSpPr>
        <p:spPr>
          <a:xfrm>
            <a:off x="195213" y="2538187"/>
            <a:ext cx="849248" cy="841470"/>
          </a:xfrm>
          <a:prstGeom prst="flowChartConnector">
            <a:avLst/>
          </a:prstGeom>
          <a:solidFill>
            <a:schemeClr val="accent1">
              <a:lumMod val="75000"/>
            </a:schemeClr>
          </a:solidFill>
          <a:ln/>
        </p:spPr>
        <p:style>
          <a:lnRef idx="0">
            <a:schemeClr val="dk1"/>
          </a:lnRef>
          <a:fillRef idx="3">
            <a:schemeClr val="dk1"/>
          </a:fillRef>
          <a:effectRef idx="3">
            <a:schemeClr val="dk1"/>
          </a:effectRef>
          <a:fontRef idx="minor">
            <a:schemeClr val="lt1"/>
          </a:fontRef>
        </p:style>
        <p:txBody>
          <a:bodyPr lIns="91440" tIns="45720" rIns="91440" bIns="45720" rtlCol="0" anchor="ctr"/>
          <a:lstStyle/>
          <a:p>
            <a:pPr algn="ctr"/>
            <a:r>
              <a:rPr lang="en-US"/>
              <a:t>1.1.1</a:t>
            </a:r>
            <a:endParaRPr lang="en-US">
              <a:cs typeface="Arial"/>
            </a:endParaRPr>
          </a:p>
        </p:txBody>
      </p:sp>
      <p:sp>
        <p:nvSpPr>
          <p:cNvPr id="23" name="Rectangle 22">
            <a:extLst>
              <a:ext uri="{FF2B5EF4-FFF2-40B4-BE49-F238E27FC236}">
                <a16:creationId xmlns:a16="http://schemas.microsoft.com/office/drawing/2014/main" id="{381494B1-5168-E12D-892F-7E4012E2A02D}"/>
              </a:ext>
            </a:extLst>
          </p:cNvPr>
          <p:cNvSpPr/>
          <p:nvPr/>
        </p:nvSpPr>
        <p:spPr>
          <a:xfrm rot="300000">
            <a:off x="4292443" y="2499505"/>
            <a:ext cx="1848255" cy="940341"/>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2B28E2C-9CCF-AFCB-6A11-95EFD79CFBE6}"/>
              </a:ext>
            </a:extLst>
          </p:cNvPr>
          <p:cNvSpPr/>
          <p:nvPr/>
        </p:nvSpPr>
        <p:spPr>
          <a:xfrm rot="300000">
            <a:off x="4105296" y="3646683"/>
            <a:ext cx="1005192" cy="73768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AA4A0C7-94F2-647B-27E5-4C2A52701A19}"/>
              </a:ext>
            </a:extLst>
          </p:cNvPr>
          <p:cNvSpPr/>
          <p:nvPr/>
        </p:nvSpPr>
        <p:spPr>
          <a:xfrm rot="300000">
            <a:off x="5439696" y="3768278"/>
            <a:ext cx="1005192" cy="73768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490B0E7-299B-2D6D-3731-3374F04BBE18}"/>
              </a:ext>
            </a:extLst>
          </p:cNvPr>
          <p:cNvSpPr/>
          <p:nvPr/>
        </p:nvSpPr>
        <p:spPr>
          <a:xfrm rot="240000">
            <a:off x="4614616" y="4810334"/>
            <a:ext cx="1369979" cy="883596"/>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A57012D9-BDE5-A373-FD7E-4AD0AD674013}"/>
              </a:ext>
            </a:extLst>
          </p:cNvPr>
          <p:cNvCxnSpPr/>
          <p:nvPr/>
        </p:nvCxnSpPr>
        <p:spPr>
          <a:xfrm flipV="1">
            <a:off x="6188956" y="2391709"/>
            <a:ext cx="829635" cy="189371"/>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C7BAB11-1CB8-8644-7E00-3F897C972CD5}"/>
              </a:ext>
            </a:extLst>
          </p:cNvPr>
          <p:cNvSpPr txBox="1"/>
          <p:nvPr/>
        </p:nvSpPr>
        <p:spPr>
          <a:xfrm>
            <a:off x="7030645" y="2140298"/>
            <a:ext cx="2754242" cy="44935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accent1">
                    <a:lumMod val="75000"/>
                  </a:schemeClr>
                </a:solidFill>
              </a:rPr>
              <a:t>Adafruit </a:t>
            </a:r>
            <a:r>
              <a:rPr lang="en-US" sz="1600" b="1" err="1">
                <a:solidFill>
                  <a:schemeClr val="accent1">
                    <a:lumMod val="75000"/>
                  </a:schemeClr>
                </a:solidFill>
              </a:rPr>
              <a:t>Featherlogger</a:t>
            </a:r>
            <a:r>
              <a:rPr lang="en-US" sz="1600" b="1">
                <a:solidFill>
                  <a:schemeClr val="accent1">
                    <a:lumMod val="75000"/>
                  </a:schemeClr>
                </a:solidFill>
              </a:rPr>
              <a:t> M0</a:t>
            </a:r>
          </a:p>
          <a:p>
            <a:pPr marL="285750" lvl="1" indent="-285750">
              <a:buChar char="•"/>
            </a:pPr>
            <a:r>
              <a:rPr lang="en-US" sz="1600"/>
              <a:t>48 MHz (maximum)</a:t>
            </a:r>
          </a:p>
          <a:p>
            <a:pPr marL="285750" lvl="1" indent="-285750">
              <a:buChar char="•"/>
            </a:pPr>
            <a:r>
              <a:rPr lang="en-US" sz="1600"/>
              <a:t>Current 6.3 mA </a:t>
            </a:r>
          </a:p>
          <a:p>
            <a:pPr marL="285750" lvl="1" indent="-285750">
              <a:buChar char="•"/>
            </a:pPr>
            <a:endParaRPr lang="en-US" sz="1600"/>
          </a:p>
          <a:p>
            <a:pPr lvl="1"/>
            <a:r>
              <a:rPr lang="en-US" sz="1600" b="1">
                <a:solidFill>
                  <a:schemeClr val="accent1">
                    <a:lumMod val="75000"/>
                  </a:schemeClr>
                </a:solidFill>
              </a:rPr>
              <a:t>LM6DSOX IMU</a:t>
            </a:r>
          </a:p>
          <a:p>
            <a:pPr marL="285750" lvl="1" indent="-285750">
              <a:buChar char="•"/>
            </a:pPr>
            <a:r>
              <a:rPr lang="en-US" sz="1600">
                <a:solidFill>
                  <a:schemeClr val="tx1"/>
                </a:solidFill>
              </a:rPr>
              <a:t>Range: </a:t>
            </a:r>
            <a:r>
              <a:rPr lang="en-US" sz="1600"/>
              <a:t>± 16G</a:t>
            </a:r>
          </a:p>
          <a:p>
            <a:pPr marL="285750" lvl="1" indent="-285750">
              <a:buChar char="•"/>
            </a:pPr>
            <a:r>
              <a:rPr lang="en-US" sz="1600"/>
              <a:t>ORD: 6666 Hz</a:t>
            </a:r>
          </a:p>
          <a:p>
            <a:pPr marL="285750" lvl="1" indent="-285750">
              <a:buChar char="•"/>
            </a:pPr>
            <a:r>
              <a:rPr lang="en-US" sz="1600"/>
              <a:t>Current: 0.55 mA</a:t>
            </a:r>
          </a:p>
          <a:p>
            <a:pPr lvl="1"/>
            <a:endParaRPr lang="en-US" sz="1600"/>
          </a:p>
          <a:p>
            <a:pPr lvl="1"/>
            <a:r>
              <a:rPr lang="en-US" sz="1600" b="1">
                <a:solidFill>
                  <a:schemeClr val="accent1">
                    <a:lumMod val="75000"/>
                  </a:schemeClr>
                </a:solidFill>
              </a:rPr>
              <a:t>ADXL375 Accelerometer</a:t>
            </a:r>
          </a:p>
          <a:p>
            <a:pPr marL="285750" lvl="1" indent="-285750">
              <a:buFont typeface="Arial,Sans-Serif"/>
              <a:buChar char="•"/>
            </a:pPr>
            <a:r>
              <a:rPr lang="en-US" sz="1600">
                <a:solidFill>
                  <a:schemeClr val="tx1"/>
                </a:solidFill>
              </a:rPr>
              <a:t>Range: </a:t>
            </a:r>
            <a:r>
              <a:rPr lang="en-US" sz="1600"/>
              <a:t>± 200G</a:t>
            </a:r>
          </a:p>
          <a:p>
            <a:pPr marL="285750" lvl="1" indent="-285750">
              <a:buFont typeface="Arial,Sans-Serif"/>
              <a:buChar char="•"/>
            </a:pPr>
            <a:r>
              <a:rPr lang="en-US" sz="1600"/>
              <a:t>ORD: 800 Hz</a:t>
            </a:r>
          </a:p>
          <a:p>
            <a:pPr marL="285750" lvl="1" indent="-285750">
              <a:buFont typeface="Arial,Sans-Serif"/>
              <a:buChar char="•"/>
            </a:pPr>
            <a:r>
              <a:rPr lang="en-US" sz="1600"/>
              <a:t>Current: 0.14 mA</a:t>
            </a:r>
          </a:p>
          <a:p>
            <a:pPr marL="285750" lvl="1" indent="-285750">
              <a:buFont typeface="Arial,Sans-Serif"/>
              <a:buChar char="•"/>
            </a:pPr>
            <a:endParaRPr lang="en-US" sz="1600"/>
          </a:p>
          <a:p>
            <a:pPr lvl="1"/>
            <a:r>
              <a:rPr lang="en-US" sz="1600" b="1">
                <a:solidFill>
                  <a:schemeClr val="accent1">
                    <a:lumMod val="75000"/>
                  </a:schemeClr>
                </a:solidFill>
              </a:rPr>
              <a:t>Battery</a:t>
            </a:r>
            <a:endParaRPr lang="en-US" sz="1600">
              <a:solidFill>
                <a:schemeClr val="accent1">
                  <a:lumMod val="75000"/>
                </a:schemeClr>
              </a:solidFill>
            </a:endParaRPr>
          </a:p>
          <a:p>
            <a:pPr marL="285750" lvl="1" indent="-285750">
              <a:buFont typeface="Arial,Sans-Serif"/>
              <a:buChar char="•"/>
            </a:pPr>
            <a:r>
              <a:rPr lang="en-US" sz="1600">
                <a:solidFill>
                  <a:schemeClr val="tx1"/>
                </a:solidFill>
              </a:rPr>
              <a:t>Capacity: </a:t>
            </a:r>
            <a:r>
              <a:rPr lang="en-US" sz="1600"/>
              <a:t>150 </a:t>
            </a:r>
            <a:r>
              <a:rPr lang="en-US" sz="1600" err="1"/>
              <a:t>mAh</a:t>
            </a:r>
          </a:p>
          <a:p>
            <a:pPr marL="285750" lvl="1" indent="-285750">
              <a:buFont typeface="Arial,Sans-Serif"/>
              <a:buChar char="•"/>
            </a:pPr>
            <a:r>
              <a:rPr lang="en-US" sz="1600">
                <a:solidFill>
                  <a:schemeClr val="tx1"/>
                </a:solidFill>
              </a:rPr>
              <a:t>LiPo</a:t>
            </a:r>
            <a:endParaRPr lang="en-US">
              <a:solidFill>
                <a:schemeClr val="tx1"/>
              </a:solidFill>
            </a:endParaRPr>
          </a:p>
          <a:p>
            <a:pPr marL="285750" lvl="1" indent="-285750">
              <a:buFont typeface="Arial,Sans-Serif"/>
              <a:buChar char="•"/>
            </a:pPr>
            <a:endParaRPr lang="en-US"/>
          </a:p>
        </p:txBody>
      </p:sp>
      <p:cxnSp>
        <p:nvCxnSpPr>
          <p:cNvPr id="33" name="Straight Arrow Connector 32">
            <a:extLst>
              <a:ext uri="{FF2B5EF4-FFF2-40B4-BE49-F238E27FC236}">
                <a16:creationId xmlns:a16="http://schemas.microsoft.com/office/drawing/2014/main" id="{8DC34D86-41D9-4205-DB43-327A577F7136}"/>
              </a:ext>
            </a:extLst>
          </p:cNvPr>
          <p:cNvCxnSpPr>
            <a:cxnSpLocks/>
          </p:cNvCxnSpPr>
          <p:nvPr/>
        </p:nvCxnSpPr>
        <p:spPr>
          <a:xfrm flipV="1">
            <a:off x="5049285" y="3368303"/>
            <a:ext cx="1915762" cy="327002"/>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7C87A3C-4FC7-7ED0-16E0-9DFAC9E0ED7B}"/>
              </a:ext>
            </a:extLst>
          </p:cNvPr>
          <p:cNvCxnSpPr>
            <a:cxnSpLocks/>
          </p:cNvCxnSpPr>
          <p:nvPr/>
        </p:nvCxnSpPr>
        <p:spPr>
          <a:xfrm>
            <a:off x="6455917" y="4535340"/>
            <a:ext cx="556466" cy="16768"/>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83DBA9D9-FF6A-4055-67AE-1322E366867A}"/>
              </a:ext>
            </a:extLst>
          </p:cNvPr>
          <p:cNvCxnSpPr>
            <a:cxnSpLocks/>
          </p:cNvCxnSpPr>
          <p:nvPr/>
        </p:nvCxnSpPr>
        <p:spPr>
          <a:xfrm>
            <a:off x="6024927" y="5505779"/>
            <a:ext cx="984979" cy="245722"/>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A29A008-9547-C38D-41F2-A9782B3B57C4}"/>
              </a:ext>
            </a:extLst>
          </p:cNvPr>
          <p:cNvSpPr/>
          <p:nvPr/>
        </p:nvSpPr>
        <p:spPr>
          <a:xfrm>
            <a:off x="934561" y="3817194"/>
            <a:ext cx="2525274" cy="661979"/>
          </a:xfrm>
          <a:prstGeom prst="rect">
            <a:avLst/>
          </a:prstGeom>
          <a:solidFill>
            <a:schemeClr val="bg1">
              <a:lumMod val="75000"/>
            </a:schemeClr>
          </a:solidFill>
          <a:ln/>
        </p:spPr>
        <p:style>
          <a:lnRef idx="0">
            <a:schemeClr val="dk1"/>
          </a:lnRef>
          <a:fillRef idx="3">
            <a:schemeClr val="dk1"/>
          </a:fillRef>
          <a:effectRef idx="3">
            <a:schemeClr val="dk1"/>
          </a:effectRef>
          <a:fontRef idx="minor">
            <a:schemeClr val="lt1"/>
          </a:fontRef>
        </p:style>
        <p:txBody>
          <a:bodyPr lIns="91440" tIns="45720" rIns="91440" bIns="45720" rtlCol="0" anchor="ctr"/>
          <a:lstStyle/>
          <a:p>
            <a:pPr algn="ctr"/>
            <a:r>
              <a:rPr lang="en-US" sz="1200" b="0" i="0" u="none" strike="noStrike" baseline="0">
                <a:solidFill>
                  <a:schemeClr val="tx1"/>
                </a:solidFill>
              </a:rPr>
              <a:t>System shall </a:t>
            </a:r>
            <a:r>
              <a:rPr lang="en-US" sz="1200">
                <a:solidFill>
                  <a:schemeClr val="tx1"/>
                </a:solidFill>
              </a:rPr>
              <a:t>endure </a:t>
            </a:r>
            <a:r>
              <a:rPr lang="en-US" sz="1200" b="0" i="0" u="none" strike="noStrike" baseline="0">
                <a:solidFill>
                  <a:schemeClr val="tx1"/>
                </a:solidFill>
              </a:rPr>
              <a:t>a </a:t>
            </a:r>
            <a:r>
              <a:rPr lang="en-US" sz="1200">
                <a:solidFill>
                  <a:schemeClr val="tx1"/>
                </a:solidFill>
              </a:rPr>
              <a:t>shock up to 16</a:t>
            </a:r>
            <a:r>
              <a:rPr lang="en-US" sz="1200">
                <a:solidFill>
                  <a:srgbClr val="FF0000"/>
                </a:solidFill>
              </a:rPr>
              <a:t> </a:t>
            </a:r>
            <a:r>
              <a:rPr lang="en-US" sz="1200" err="1">
                <a:solidFill>
                  <a:schemeClr val="tx1"/>
                </a:solidFill>
              </a:rPr>
              <a:t>Gs</a:t>
            </a:r>
            <a:r>
              <a:rPr lang="en-US" sz="1200">
                <a:solidFill>
                  <a:schemeClr val="tx1"/>
                </a:solidFill>
              </a:rPr>
              <a:t> without structural damage</a:t>
            </a:r>
            <a:endParaRPr lang="en-US" sz="1200">
              <a:solidFill>
                <a:schemeClr val="tx1"/>
              </a:solidFill>
              <a:ea typeface="+mn-lt"/>
              <a:cs typeface="+mn-lt"/>
            </a:endParaRPr>
          </a:p>
        </p:txBody>
      </p:sp>
      <p:sp>
        <p:nvSpPr>
          <p:cNvPr id="6" name="Flowchart: Connector 5">
            <a:extLst>
              <a:ext uri="{FF2B5EF4-FFF2-40B4-BE49-F238E27FC236}">
                <a16:creationId xmlns:a16="http://schemas.microsoft.com/office/drawing/2014/main" id="{3A913E5B-3E0A-1EFB-2CB5-791B2F82D33E}"/>
              </a:ext>
            </a:extLst>
          </p:cNvPr>
          <p:cNvSpPr/>
          <p:nvPr/>
        </p:nvSpPr>
        <p:spPr>
          <a:xfrm>
            <a:off x="184629" y="3712936"/>
            <a:ext cx="849248" cy="841470"/>
          </a:xfrm>
          <a:prstGeom prst="flowChartConnector">
            <a:avLst/>
          </a:prstGeom>
          <a:solidFill>
            <a:schemeClr val="accent1">
              <a:lumMod val="75000"/>
            </a:schemeClr>
          </a:solidFill>
          <a:ln/>
        </p:spPr>
        <p:style>
          <a:lnRef idx="0">
            <a:schemeClr val="dk1"/>
          </a:lnRef>
          <a:fillRef idx="3">
            <a:schemeClr val="dk1"/>
          </a:fillRef>
          <a:effectRef idx="3">
            <a:schemeClr val="dk1"/>
          </a:effectRef>
          <a:fontRef idx="minor">
            <a:schemeClr val="lt1"/>
          </a:fontRef>
        </p:style>
        <p:txBody>
          <a:bodyPr lIns="91440" tIns="45720" rIns="91440" bIns="45720" rtlCol="0" anchor="ctr"/>
          <a:lstStyle/>
          <a:p>
            <a:pPr algn="ctr"/>
            <a:r>
              <a:rPr lang="en-US"/>
              <a:t>1.3.1</a:t>
            </a:r>
            <a:endParaRPr lang="en-US">
              <a:cs typeface="Arial"/>
            </a:endParaRPr>
          </a:p>
        </p:txBody>
      </p:sp>
      <p:sp>
        <p:nvSpPr>
          <p:cNvPr id="10" name="Rectangle 9">
            <a:extLst>
              <a:ext uri="{FF2B5EF4-FFF2-40B4-BE49-F238E27FC236}">
                <a16:creationId xmlns:a16="http://schemas.microsoft.com/office/drawing/2014/main" id="{20A654BC-A116-449D-21B0-F40DB883AC66}"/>
              </a:ext>
            </a:extLst>
          </p:cNvPr>
          <p:cNvSpPr/>
          <p:nvPr/>
        </p:nvSpPr>
        <p:spPr>
          <a:xfrm>
            <a:off x="923978" y="5087195"/>
            <a:ext cx="2525274" cy="661979"/>
          </a:xfrm>
          <a:prstGeom prst="rect">
            <a:avLst/>
          </a:prstGeom>
          <a:solidFill>
            <a:schemeClr val="bg1">
              <a:lumMod val="75000"/>
            </a:schemeClr>
          </a:solidFill>
          <a:ln/>
        </p:spPr>
        <p:style>
          <a:lnRef idx="0">
            <a:schemeClr val="dk1"/>
          </a:lnRef>
          <a:fillRef idx="3">
            <a:schemeClr val="dk1"/>
          </a:fillRef>
          <a:effectRef idx="3">
            <a:schemeClr val="dk1"/>
          </a:effectRef>
          <a:fontRef idx="minor">
            <a:schemeClr val="lt1"/>
          </a:fontRef>
        </p:style>
        <p:txBody>
          <a:bodyPr lIns="91440" tIns="45720" rIns="91440" bIns="45720" rtlCol="0" anchor="ctr"/>
          <a:lstStyle/>
          <a:p>
            <a:pPr algn="ctr"/>
            <a:r>
              <a:rPr lang="en-US" sz="1200" b="0" i="0" u="none" strike="noStrike" baseline="0">
                <a:solidFill>
                  <a:schemeClr val="tx1"/>
                </a:solidFill>
              </a:rPr>
              <a:t>System shall </a:t>
            </a:r>
            <a:r>
              <a:rPr lang="en-US" sz="1200">
                <a:solidFill>
                  <a:schemeClr val="tx1"/>
                </a:solidFill>
              </a:rPr>
              <a:t>be able to record data for up to an hour with an additional hour </a:t>
            </a:r>
            <a:r>
              <a:rPr lang="en-US" sz="1200" b="0" i="0" u="none" strike="noStrike" baseline="0">
                <a:solidFill>
                  <a:schemeClr val="tx1"/>
                </a:solidFill>
              </a:rPr>
              <a:t>of </a:t>
            </a:r>
            <a:r>
              <a:rPr lang="en-US" sz="1200">
                <a:solidFill>
                  <a:schemeClr val="tx1"/>
                </a:solidFill>
              </a:rPr>
              <a:t>standby</a:t>
            </a:r>
            <a:endParaRPr lang="en-US" sz="1200">
              <a:solidFill>
                <a:schemeClr val="tx1"/>
              </a:solidFill>
              <a:ea typeface="+mn-lt"/>
              <a:cs typeface="+mn-lt"/>
            </a:endParaRPr>
          </a:p>
        </p:txBody>
      </p:sp>
      <p:sp>
        <p:nvSpPr>
          <p:cNvPr id="14" name="Flowchart: Connector 13">
            <a:extLst>
              <a:ext uri="{FF2B5EF4-FFF2-40B4-BE49-F238E27FC236}">
                <a16:creationId xmlns:a16="http://schemas.microsoft.com/office/drawing/2014/main" id="{9603BEE5-0D38-9123-3D76-822366A874D1}"/>
              </a:ext>
            </a:extLst>
          </p:cNvPr>
          <p:cNvSpPr/>
          <p:nvPr/>
        </p:nvSpPr>
        <p:spPr>
          <a:xfrm>
            <a:off x="174046" y="4982937"/>
            <a:ext cx="849248" cy="841470"/>
          </a:xfrm>
          <a:prstGeom prst="flowChartConnector">
            <a:avLst/>
          </a:prstGeom>
          <a:solidFill>
            <a:schemeClr val="accent1">
              <a:lumMod val="75000"/>
            </a:schemeClr>
          </a:solidFill>
          <a:ln/>
        </p:spPr>
        <p:style>
          <a:lnRef idx="0">
            <a:schemeClr val="dk1"/>
          </a:lnRef>
          <a:fillRef idx="3">
            <a:schemeClr val="dk1"/>
          </a:fillRef>
          <a:effectRef idx="3">
            <a:schemeClr val="dk1"/>
          </a:effectRef>
          <a:fontRef idx="minor">
            <a:schemeClr val="lt1"/>
          </a:fontRef>
        </p:style>
        <p:txBody>
          <a:bodyPr lIns="91440" tIns="45720" rIns="91440" bIns="45720" rtlCol="0" anchor="ctr"/>
          <a:lstStyle/>
          <a:p>
            <a:pPr algn="ctr"/>
            <a:r>
              <a:rPr lang="en-US"/>
              <a:t>5.1</a:t>
            </a:r>
            <a:endParaRPr lang="en-US">
              <a:cs typeface="Arial"/>
            </a:endParaRPr>
          </a:p>
        </p:txBody>
      </p:sp>
      <p:cxnSp>
        <p:nvCxnSpPr>
          <p:cNvPr id="16" name="Connector: Curved 15">
            <a:extLst>
              <a:ext uri="{FF2B5EF4-FFF2-40B4-BE49-F238E27FC236}">
                <a16:creationId xmlns:a16="http://schemas.microsoft.com/office/drawing/2014/main" id="{5FBB8868-DDCA-4A72-A30B-6DAD2C7E1413}"/>
              </a:ext>
            </a:extLst>
          </p:cNvPr>
          <p:cNvCxnSpPr/>
          <p:nvPr/>
        </p:nvCxnSpPr>
        <p:spPr>
          <a:xfrm flipV="1">
            <a:off x="5723466" y="2004483"/>
            <a:ext cx="556920" cy="878653"/>
          </a:xfrm>
          <a:prstGeom prst="curvedConnector3">
            <a:avLst/>
          </a:prstGeom>
        </p:spPr>
        <p:style>
          <a:lnRef idx="3">
            <a:schemeClr val="dk1"/>
          </a:lnRef>
          <a:fillRef idx="0">
            <a:schemeClr val="dk1"/>
          </a:fillRef>
          <a:effectRef idx="2">
            <a:schemeClr val="dk1"/>
          </a:effectRef>
          <a:fontRef idx="minor">
            <a:schemeClr val="tx1"/>
          </a:fontRef>
        </p:style>
      </p:cxnSp>
      <p:cxnSp>
        <p:nvCxnSpPr>
          <p:cNvPr id="29" name="Connector: Curved 28">
            <a:extLst>
              <a:ext uri="{FF2B5EF4-FFF2-40B4-BE49-F238E27FC236}">
                <a16:creationId xmlns:a16="http://schemas.microsoft.com/office/drawing/2014/main" id="{2BE1BA78-9348-EADD-51F6-2AD204C4A4E4}"/>
              </a:ext>
            </a:extLst>
          </p:cNvPr>
          <p:cNvCxnSpPr>
            <a:cxnSpLocks/>
          </p:cNvCxnSpPr>
          <p:nvPr/>
        </p:nvCxnSpPr>
        <p:spPr>
          <a:xfrm flipH="1" flipV="1">
            <a:off x="9520531" y="2004386"/>
            <a:ext cx="835377" cy="931801"/>
          </a:xfrm>
          <a:prstGeom prst="curvedConnector3">
            <a:avLst/>
          </a:prstGeom>
        </p:spPr>
        <p:style>
          <a:lnRef idx="3">
            <a:schemeClr val="dk1"/>
          </a:lnRef>
          <a:fillRef idx="0">
            <a:schemeClr val="dk1"/>
          </a:fillRef>
          <a:effectRef idx="2">
            <a:schemeClr val="dk1"/>
          </a:effectRef>
          <a:fontRef idx="minor">
            <a:schemeClr val="tx1"/>
          </a:fontRef>
        </p:style>
      </p:cxnSp>
      <p:pic>
        <p:nvPicPr>
          <p:cNvPr id="31" name="Graphic 35" descr="Open laptop device">
            <a:extLst>
              <a:ext uri="{FF2B5EF4-FFF2-40B4-BE49-F238E27FC236}">
                <a16:creationId xmlns:a16="http://schemas.microsoft.com/office/drawing/2014/main" id="{EDB63C91-2399-6E94-A0D0-6CFE6E954378}"/>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9838503" y="1741429"/>
            <a:ext cx="2233822" cy="1583501"/>
          </a:xfrm>
          <a:prstGeom prst="rect">
            <a:avLst/>
          </a:prstGeom>
        </p:spPr>
      </p:pic>
      <p:cxnSp>
        <p:nvCxnSpPr>
          <p:cNvPr id="36" name="Straight Arrow Connector 35">
            <a:extLst>
              <a:ext uri="{FF2B5EF4-FFF2-40B4-BE49-F238E27FC236}">
                <a16:creationId xmlns:a16="http://schemas.microsoft.com/office/drawing/2014/main" id="{9EA1E8E5-8D2D-B8B3-0E61-8C274C861C9B}"/>
              </a:ext>
            </a:extLst>
          </p:cNvPr>
          <p:cNvCxnSpPr/>
          <p:nvPr/>
        </p:nvCxnSpPr>
        <p:spPr>
          <a:xfrm>
            <a:off x="6278539" y="2007044"/>
            <a:ext cx="3255207" cy="1881"/>
          </a:xfrm>
          <a:prstGeom prst="straightConnector1">
            <a:avLst/>
          </a:prstGeom>
        </p:spPr>
        <p:style>
          <a:lnRef idx="3">
            <a:schemeClr val="dk1"/>
          </a:lnRef>
          <a:fillRef idx="0">
            <a:schemeClr val="dk1"/>
          </a:fillRef>
          <a:effectRef idx="2">
            <a:schemeClr val="dk1"/>
          </a:effectRef>
          <a:fontRef idx="minor">
            <a:schemeClr val="tx1"/>
          </a:fontRef>
        </p:style>
      </p:cxnSp>
      <p:sp>
        <p:nvSpPr>
          <p:cNvPr id="37" name="TextBox 36">
            <a:extLst>
              <a:ext uri="{FF2B5EF4-FFF2-40B4-BE49-F238E27FC236}">
                <a16:creationId xmlns:a16="http://schemas.microsoft.com/office/drawing/2014/main" id="{0F156D09-BAB0-0D7B-23CF-589CFE25BE39}"/>
              </a:ext>
            </a:extLst>
          </p:cNvPr>
          <p:cNvSpPr txBox="1"/>
          <p:nvPr/>
        </p:nvSpPr>
        <p:spPr>
          <a:xfrm>
            <a:off x="10065925" y="2078565"/>
            <a:ext cx="178364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chemeClr val="accent2">
                    <a:lumMod val="75000"/>
                  </a:schemeClr>
                </a:solidFill>
              </a:rPr>
              <a:t>SPI</a:t>
            </a:r>
          </a:p>
        </p:txBody>
      </p:sp>
      <p:sp>
        <p:nvSpPr>
          <p:cNvPr id="39" name="Rectangle: Rounded Corners 38">
            <a:extLst>
              <a:ext uri="{FF2B5EF4-FFF2-40B4-BE49-F238E27FC236}">
                <a16:creationId xmlns:a16="http://schemas.microsoft.com/office/drawing/2014/main" id="{966B4422-2CD7-F857-F8EB-2ED2CF9A07EF}"/>
              </a:ext>
            </a:extLst>
          </p:cNvPr>
          <p:cNvSpPr/>
          <p:nvPr/>
        </p:nvSpPr>
        <p:spPr>
          <a:xfrm>
            <a:off x="9835444" y="3461455"/>
            <a:ext cx="2220148" cy="2483555"/>
          </a:xfrm>
          <a:prstGeom prst="roundRect">
            <a:avLst/>
          </a:prstGeom>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sz="1600">
                <a:cs typeface="Arial"/>
              </a:rPr>
              <a:t>Extensive libraries and documentation for SPI communication provided by Adafruit for Arduino IDE</a:t>
            </a:r>
          </a:p>
        </p:txBody>
      </p:sp>
      <p:graphicFrame>
        <p:nvGraphicFramePr>
          <p:cNvPr id="17" name="Diagram 14">
            <a:extLst>
              <a:ext uri="{FF2B5EF4-FFF2-40B4-BE49-F238E27FC236}">
                <a16:creationId xmlns:a16="http://schemas.microsoft.com/office/drawing/2014/main" id="{D787FEAE-154B-98C1-CF97-4C26374184DE}"/>
              </a:ext>
            </a:extLst>
          </p:cNvPr>
          <p:cNvGraphicFramePr/>
          <p:nvPr>
            <p:extLst>
              <p:ext uri="{D42A27DB-BD31-4B8C-83A1-F6EECF244321}">
                <p14:modId xmlns:p14="http://schemas.microsoft.com/office/powerpoint/2010/main" val="245196068"/>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610048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 file&#10;&#10;Description automatically generated">
            <a:extLst>
              <a:ext uri="{FF2B5EF4-FFF2-40B4-BE49-F238E27FC236}">
                <a16:creationId xmlns:a16="http://schemas.microsoft.com/office/drawing/2014/main" id="{BA21AF8A-A91F-9887-A585-DAA7EE9F6C1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34506" y="1829947"/>
            <a:ext cx="2965706" cy="4422666"/>
          </a:xfrm>
          <a:prstGeom prst="rect">
            <a:avLst/>
          </a:prstGeom>
        </p:spPr>
      </p:pic>
      <p:sp>
        <p:nvSpPr>
          <p:cNvPr id="7" name="Date Placeholder 6">
            <a:extLst>
              <a:ext uri="{FF2B5EF4-FFF2-40B4-BE49-F238E27FC236}">
                <a16:creationId xmlns:a16="http://schemas.microsoft.com/office/drawing/2014/main" id="{E25E1D14-18F3-C9B8-3FA7-D331CDC401C4}"/>
              </a:ext>
            </a:extLst>
          </p:cNvPr>
          <p:cNvSpPr>
            <a:spLocks noGrp="1"/>
          </p:cNvSpPr>
          <p:nvPr>
            <p:ph type="dt" idx="10"/>
          </p:nvPr>
        </p:nvSpPr>
        <p:spPr/>
        <p:txBody>
          <a:bodyPr/>
          <a:lstStyle/>
          <a:p>
            <a:fld id="{F95553BD-9EF3-4833-AB31-8B2673C6DBE7}" type="datetime1">
              <a:rPr lang="en-US" smtClean="0"/>
              <a:t>4/4/2023</a:t>
            </a:fld>
            <a:endParaRPr lang="en-US"/>
          </a:p>
        </p:txBody>
      </p:sp>
      <p:grpSp>
        <p:nvGrpSpPr>
          <p:cNvPr id="19" name="Group 18">
            <a:extLst>
              <a:ext uri="{FF2B5EF4-FFF2-40B4-BE49-F238E27FC236}">
                <a16:creationId xmlns:a16="http://schemas.microsoft.com/office/drawing/2014/main" id="{12EF8C06-38E7-C833-E344-B6C4C9A460C5}"/>
              </a:ext>
            </a:extLst>
          </p:cNvPr>
          <p:cNvGrpSpPr/>
          <p:nvPr/>
        </p:nvGrpSpPr>
        <p:grpSpPr>
          <a:xfrm>
            <a:off x="405252" y="1212313"/>
            <a:ext cx="8094869" cy="513387"/>
            <a:chOff x="463915" y="1527482"/>
            <a:chExt cx="8094869" cy="513387"/>
          </a:xfrm>
        </p:grpSpPr>
        <p:sp>
          <p:nvSpPr>
            <p:cNvPr id="11" name="Rectangle 10">
              <a:extLst>
                <a:ext uri="{FF2B5EF4-FFF2-40B4-BE49-F238E27FC236}">
                  <a16:creationId xmlns:a16="http://schemas.microsoft.com/office/drawing/2014/main" id="{67D4A57B-9A71-C73A-0203-8B66E321D313}"/>
                </a:ext>
              </a:extLst>
            </p:cNvPr>
            <p:cNvSpPr/>
            <p:nvPr/>
          </p:nvSpPr>
          <p:spPr>
            <a:xfrm>
              <a:off x="767823" y="1616839"/>
              <a:ext cx="7790961" cy="285113"/>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b="0" i="0" u="none" strike="noStrike" baseline="0">
                  <a:solidFill>
                    <a:schemeClr val="tx1"/>
                  </a:solidFill>
                </a:rPr>
                <a:t>Sensor Tray – Contains the Accelerometer, IMU, Microprocessor, and Battery</a:t>
              </a:r>
              <a:endParaRPr lang="en-US" sz="1600">
                <a:solidFill>
                  <a:schemeClr val="tx1"/>
                </a:solidFill>
              </a:endParaRPr>
            </a:p>
          </p:txBody>
        </p:sp>
        <p:sp>
          <p:nvSpPr>
            <p:cNvPr id="12" name="Diamond 11">
              <a:extLst>
                <a:ext uri="{FF2B5EF4-FFF2-40B4-BE49-F238E27FC236}">
                  <a16:creationId xmlns:a16="http://schemas.microsoft.com/office/drawing/2014/main" id="{D5A84A54-1A6C-A5AE-C1CA-9C893F646302}"/>
                </a:ext>
              </a:extLst>
            </p:cNvPr>
            <p:cNvSpPr/>
            <p:nvPr/>
          </p:nvSpPr>
          <p:spPr>
            <a:xfrm>
              <a:off x="463915" y="1527482"/>
              <a:ext cx="605832" cy="513387"/>
            </a:xfrm>
            <a:prstGeom prst="diamond">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a:t>2</a:t>
              </a:r>
              <a:endParaRPr lang="en-US" sz="800"/>
            </a:p>
          </p:txBody>
        </p:sp>
      </p:grpSp>
      <p:cxnSp>
        <p:nvCxnSpPr>
          <p:cNvPr id="56" name="Straight Connector 55">
            <a:extLst>
              <a:ext uri="{FF2B5EF4-FFF2-40B4-BE49-F238E27FC236}">
                <a16:creationId xmlns:a16="http://schemas.microsoft.com/office/drawing/2014/main" id="{A37B0228-A09A-E63A-80FC-175B05F45A24}"/>
              </a:ext>
            </a:extLst>
          </p:cNvPr>
          <p:cNvCxnSpPr>
            <a:cxnSpLocks/>
          </p:cNvCxnSpPr>
          <p:nvPr/>
        </p:nvCxnSpPr>
        <p:spPr>
          <a:xfrm>
            <a:off x="4104466" y="1760151"/>
            <a:ext cx="2627417" cy="29183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CD7087F-37EB-3F32-05DA-078023E5BDFD}"/>
              </a:ext>
            </a:extLst>
          </p:cNvPr>
          <p:cNvCxnSpPr>
            <a:cxnSpLocks/>
          </p:cNvCxnSpPr>
          <p:nvPr/>
        </p:nvCxnSpPr>
        <p:spPr>
          <a:xfrm flipV="1">
            <a:off x="6949141" y="6223841"/>
            <a:ext cx="120316" cy="109191"/>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99012CA-0F55-FA76-CB5D-2CFCA2E6479A}"/>
              </a:ext>
            </a:extLst>
          </p:cNvPr>
          <p:cNvCxnSpPr>
            <a:cxnSpLocks/>
          </p:cNvCxnSpPr>
          <p:nvPr/>
        </p:nvCxnSpPr>
        <p:spPr>
          <a:xfrm flipV="1">
            <a:off x="7010820" y="2234941"/>
            <a:ext cx="8106" cy="388159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C51400C4-B857-0774-A0D7-8B2ABCA18A03}"/>
              </a:ext>
            </a:extLst>
          </p:cNvPr>
          <p:cNvSpPr txBox="1"/>
          <p:nvPr/>
        </p:nvSpPr>
        <p:spPr>
          <a:xfrm>
            <a:off x="7046272" y="6141811"/>
            <a:ext cx="535724" cy="261610"/>
          </a:xfrm>
          <a:prstGeom prst="rect">
            <a:avLst/>
          </a:prstGeom>
          <a:noFill/>
        </p:spPr>
        <p:txBody>
          <a:bodyPr wrap="none" rtlCol="0">
            <a:spAutoFit/>
          </a:bodyPr>
          <a:lstStyle/>
          <a:p>
            <a:r>
              <a:rPr lang="en-US" sz="1050" b="1">
                <a:solidFill>
                  <a:srgbClr val="3E762A"/>
                </a:solidFill>
              </a:rPr>
              <a:t>5 mm</a:t>
            </a:r>
          </a:p>
        </p:txBody>
      </p:sp>
      <p:sp>
        <p:nvSpPr>
          <p:cNvPr id="67" name="TextBox 66">
            <a:extLst>
              <a:ext uri="{FF2B5EF4-FFF2-40B4-BE49-F238E27FC236}">
                <a16:creationId xmlns:a16="http://schemas.microsoft.com/office/drawing/2014/main" id="{C7A91F98-A8D4-DCF2-EF03-7980B794627B}"/>
              </a:ext>
            </a:extLst>
          </p:cNvPr>
          <p:cNvSpPr txBox="1"/>
          <p:nvPr/>
        </p:nvSpPr>
        <p:spPr>
          <a:xfrm rot="300000">
            <a:off x="5197067" y="1681405"/>
            <a:ext cx="612668" cy="253916"/>
          </a:xfrm>
          <a:prstGeom prst="rect">
            <a:avLst/>
          </a:prstGeom>
          <a:noFill/>
        </p:spPr>
        <p:txBody>
          <a:bodyPr wrap="none" rtlCol="0">
            <a:spAutoFit/>
          </a:bodyPr>
          <a:lstStyle/>
          <a:p>
            <a:r>
              <a:rPr lang="en-US" sz="1050" b="1">
                <a:solidFill>
                  <a:srgbClr val="3E762A"/>
                </a:solidFill>
              </a:rPr>
              <a:t>82 mm</a:t>
            </a:r>
          </a:p>
        </p:txBody>
      </p:sp>
      <p:sp>
        <p:nvSpPr>
          <p:cNvPr id="68" name="TextBox 67">
            <a:extLst>
              <a:ext uri="{FF2B5EF4-FFF2-40B4-BE49-F238E27FC236}">
                <a16:creationId xmlns:a16="http://schemas.microsoft.com/office/drawing/2014/main" id="{0C1986C0-8311-24F9-8F40-1696CBB10C29}"/>
              </a:ext>
            </a:extLst>
          </p:cNvPr>
          <p:cNvSpPr txBox="1"/>
          <p:nvPr/>
        </p:nvSpPr>
        <p:spPr>
          <a:xfrm>
            <a:off x="6986338" y="4127581"/>
            <a:ext cx="688009" cy="253916"/>
          </a:xfrm>
          <a:prstGeom prst="rect">
            <a:avLst/>
          </a:prstGeom>
          <a:noFill/>
        </p:spPr>
        <p:txBody>
          <a:bodyPr wrap="none" rtlCol="0">
            <a:spAutoFit/>
          </a:bodyPr>
          <a:lstStyle/>
          <a:p>
            <a:r>
              <a:rPr lang="en-US" sz="1050" b="1">
                <a:solidFill>
                  <a:srgbClr val="3E762A"/>
                </a:solidFill>
              </a:rPr>
              <a:t>112 mm</a:t>
            </a:r>
          </a:p>
        </p:txBody>
      </p:sp>
      <p:sp>
        <p:nvSpPr>
          <p:cNvPr id="69" name="Rectangle 68">
            <a:extLst>
              <a:ext uri="{FF2B5EF4-FFF2-40B4-BE49-F238E27FC236}">
                <a16:creationId xmlns:a16="http://schemas.microsoft.com/office/drawing/2014/main" id="{3927665E-2B5A-7183-99FF-6BB8A506EF6C}"/>
              </a:ext>
            </a:extLst>
          </p:cNvPr>
          <p:cNvSpPr/>
          <p:nvPr/>
        </p:nvSpPr>
        <p:spPr>
          <a:xfrm rot="420000">
            <a:off x="4646284" y="5887916"/>
            <a:ext cx="1351339" cy="233294"/>
          </a:xfrm>
          <a:prstGeom prst="rect">
            <a:avLst/>
          </a:prstGeom>
          <a:solidFill>
            <a:schemeClr val="accent3"/>
          </a:solidFill>
          <a:ln>
            <a:solidFill>
              <a:schemeClr val="accent3"/>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a:t>Delrin Tray</a:t>
            </a:r>
          </a:p>
        </p:txBody>
      </p:sp>
      <p:cxnSp>
        <p:nvCxnSpPr>
          <p:cNvPr id="5" name="Straight Arrow Connector 4">
            <a:extLst>
              <a:ext uri="{FF2B5EF4-FFF2-40B4-BE49-F238E27FC236}">
                <a16:creationId xmlns:a16="http://schemas.microsoft.com/office/drawing/2014/main" id="{4FCD7D1B-8E80-96BF-2F80-03270F8E25C7}"/>
              </a:ext>
            </a:extLst>
          </p:cNvPr>
          <p:cNvCxnSpPr/>
          <p:nvPr/>
        </p:nvCxnSpPr>
        <p:spPr>
          <a:xfrm>
            <a:off x="3909056" y="5953440"/>
            <a:ext cx="2965313" cy="338845"/>
          </a:xfrm>
          <a:prstGeom prst="straightConnector1">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D204F6F-8090-B8DB-A9F4-7D1418C7C74B}"/>
              </a:ext>
            </a:extLst>
          </p:cNvPr>
          <p:cNvCxnSpPr>
            <a:cxnSpLocks/>
          </p:cNvCxnSpPr>
          <p:nvPr/>
        </p:nvCxnSpPr>
        <p:spPr>
          <a:xfrm flipH="1" flipV="1">
            <a:off x="3924946" y="1817561"/>
            <a:ext cx="1624" cy="4135879"/>
          </a:xfrm>
          <a:prstGeom prst="straightConnector1">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D4216DA-A560-8DFB-F528-821606860990}"/>
              </a:ext>
            </a:extLst>
          </p:cNvPr>
          <p:cNvCxnSpPr>
            <a:cxnSpLocks/>
          </p:cNvCxnSpPr>
          <p:nvPr/>
        </p:nvCxnSpPr>
        <p:spPr>
          <a:xfrm flipH="1" flipV="1">
            <a:off x="6875669" y="2182348"/>
            <a:ext cx="1624" cy="4135879"/>
          </a:xfrm>
          <a:prstGeom prst="straightConnector1">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838C8D4-3E1A-6326-575B-01BA4A412602}"/>
              </a:ext>
            </a:extLst>
          </p:cNvPr>
          <p:cNvCxnSpPr>
            <a:cxnSpLocks/>
          </p:cNvCxnSpPr>
          <p:nvPr/>
        </p:nvCxnSpPr>
        <p:spPr>
          <a:xfrm>
            <a:off x="3918463" y="1835397"/>
            <a:ext cx="2965313" cy="338845"/>
          </a:xfrm>
          <a:prstGeom prst="straightConnector1">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0EF4DABD-01C6-F20C-6B39-01EA3D457366}"/>
              </a:ext>
            </a:extLst>
          </p:cNvPr>
          <p:cNvSpPr/>
          <p:nvPr/>
        </p:nvSpPr>
        <p:spPr>
          <a:xfrm>
            <a:off x="7904125" y="1722431"/>
            <a:ext cx="4076450" cy="4525102"/>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50000"/>
              </a:lnSpc>
            </a:pPr>
            <a:r>
              <a:rPr lang="en-US" sz="2000" b="1">
                <a:ea typeface="+mn-lt"/>
                <a:cs typeface="+mn-lt"/>
              </a:rPr>
              <a:t>Size:</a:t>
            </a:r>
            <a:r>
              <a:rPr lang="en-US" sz="2000">
                <a:ea typeface="+mn-lt"/>
                <a:cs typeface="+mn-lt"/>
              </a:rPr>
              <a:t> 112 x 82 x 5 mm</a:t>
            </a:r>
          </a:p>
          <a:p>
            <a:pPr>
              <a:lnSpc>
                <a:spcPct val="150000"/>
              </a:lnSpc>
            </a:pPr>
            <a:r>
              <a:rPr lang="en-US" sz="2000" b="1">
                <a:ea typeface="+mn-lt"/>
                <a:cs typeface="+mn-lt"/>
              </a:rPr>
              <a:t>Tray Mass:</a:t>
            </a:r>
            <a:r>
              <a:rPr lang="en-US" sz="2000">
                <a:ea typeface="+mn-lt"/>
                <a:cs typeface="+mn-lt"/>
              </a:rPr>
              <a:t> 32 Grams</a:t>
            </a:r>
          </a:p>
          <a:p>
            <a:pPr>
              <a:lnSpc>
                <a:spcPct val="150000"/>
              </a:lnSpc>
            </a:pPr>
            <a:r>
              <a:rPr lang="en-US" sz="2000" b="1">
                <a:ea typeface="+mn-lt"/>
                <a:cs typeface="+mn-lt"/>
              </a:rPr>
              <a:t>Electronic Mass: </a:t>
            </a:r>
            <a:r>
              <a:rPr lang="en-US" sz="2000">
                <a:ea typeface="+mn-lt"/>
                <a:cs typeface="+mn-lt"/>
              </a:rPr>
              <a:t>17 Grams</a:t>
            </a:r>
            <a:endParaRPr lang="en-US" sz="2000">
              <a:highlight>
                <a:srgbClr val="FFFF00"/>
              </a:highlight>
              <a:ea typeface="+mn-lt"/>
              <a:cs typeface="+mn-lt"/>
            </a:endParaRPr>
          </a:p>
          <a:p>
            <a:pPr>
              <a:lnSpc>
                <a:spcPct val="150000"/>
              </a:lnSpc>
            </a:pPr>
            <a:r>
              <a:rPr lang="en-US" sz="2000" b="1">
                <a:cs typeface="Arial"/>
              </a:rPr>
              <a:t>CG:</a:t>
            </a:r>
            <a:r>
              <a:rPr lang="en-US" sz="2000">
                <a:cs typeface="Arial"/>
              </a:rPr>
              <a:t> [-0.094, -0.241, 0.376] mm (X,Y,Z) from geometric center</a:t>
            </a:r>
          </a:p>
          <a:p>
            <a:pPr>
              <a:lnSpc>
                <a:spcPct val="150000"/>
              </a:lnSpc>
            </a:pPr>
            <a:endParaRPr lang="en-US" sz="2000">
              <a:cs typeface="Arial"/>
            </a:endParaRPr>
          </a:p>
          <a:p>
            <a:r>
              <a:rPr lang="en-US" sz="2000" b="1">
                <a:cs typeface="Arial"/>
              </a:rPr>
              <a:t>MOI</a:t>
            </a:r>
            <a:r>
              <a:rPr lang="en-US" sz="2000">
                <a:cs typeface="Arial"/>
              </a:rPr>
              <a:t> =</a:t>
            </a:r>
            <a:r>
              <a:rPr lang="en-US" sz="2200">
                <a:cs typeface="Arial"/>
              </a:rPr>
              <a:t> </a:t>
            </a:r>
          </a:p>
          <a:p>
            <a:endParaRPr lang="en-US" sz="2200">
              <a:cs typeface="Arial"/>
            </a:endParaRPr>
          </a:p>
        </p:txBody>
      </p:sp>
      <p:pic>
        <p:nvPicPr>
          <p:cNvPr id="10" name="Picture 13" descr="A picture containing graphical user interface&#10;&#10;Description automatically generated">
            <a:extLst>
              <a:ext uri="{FF2B5EF4-FFF2-40B4-BE49-F238E27FC236}">
                <a16:creationId xmlns:a16="http://schemas.microsoft.com/office/drawing/2014/main" id="{1368FD49-3319-ABEF-6FD3-B9B0957574B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2693" y="1984352"/>
            <a:ext cx="3267075" cy="4211028"/>
          </a:xfrm>
          <a:prstGeom prst="rect">
            <a:avLst/>
          </a:prstGeom>
        </p:spPr>
      </p:pic>
      <p:sp>
        <p:nvSpPr>
          <p:cNvPr id="16" name="Slide Number Placeholder 7">
            <a:extLst>
              <a:ext uri="{FF2B5EF4-FFF2-40B4-BE49-F238E27FC236}">
                <a16:creationId xmlns:a16="http://schemas.microsoft.com/office/drawing/2014/main" id="{5E49330B-D126-B273-8069-1A48D1E91A0A}"/>
              </a:ext>
            </a:extLst>
          </p:cNvPr>
          <p:cNvSpPr>
            <a:spLocks noGrp="1"/>
          </p:cNvSpPr>
          <p:nvPr>
            <p:ph type="sldNum" idx="12"/>
          </p:nvPr>
        </p:nvSpPr>
        <p:spPr>
          <a:xfrm>
            <a:off x="9237869" y="6356350"/>
            <a:ext cx="2743200" cy="360433"/>
          </a:xfrm>
        </p:spPr>
        <p:txBody>
          <a:bodyPr/>
          <a:lstStyle/>
          <a:p>
            <a:pPr marL="0" lvl="0" indent="0" algn="r" rtl="0">
              <a:spcBef>
                <a:spcPts val="0"/>
              </a:spcBef>
              <a:spcAft>
                <a:spcPts val="0"/>
              </a:spcAft>
              <a:buNone/>
            </a:pPr>
            <a:r>
              <a:rPr lang="en-US"/>
              <a:t>9</a:t>
            </a:r>
          </a:p>
        </p:txBody>
      </p:sp>
      <p:pic>
        <p:nvPicPr>
          <p:cNvPr id="3" name="Picture 3" descr="Table&#10;&#10;Description automatically generated">
            <a:extLst>
              <a:ext uri="{FF2B5EF4-FFF2-40B4-BE49-F238E27FC236}">
                <a16:creationId xmlns:a16="http://schemas.microsoft.com/office/drawing/2014/main" id="{0C5FA249-6160-B7E8-37E1-A2475367853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4504" t="9735" r="843" b="7346"/>
          <a:stretch/>
        </p:blipFill>
        <p:spPr>
          <a:xfrm>
            <a:off x="9142161" y="4869486"/>
            <a:ext cx="2322225" cy="978459"/>
          </a:xfrm>
          <a:prstGeom prst="rect">
            <a:avLst/>
          </a:prstGeom>
        </p:spPr>
      </p:pic>
      <p:sp>
        <p:nvSpPr>
          <p:cNvPr id="25" name="Title 1">
            <a:extLst>
              <a:ext uri="{FF2B5EF4-FFF2-40B4-BE49-F238E27FC236}">
                <a16:creationId xmlns:a16="http://schemas.microsoft.com/office/drawing/2014/main" id="{03D8B841-0A2E-5A71-AE8E-DD3DE71F3276}"/>
              </a:ext>
            </a:extLst>
          </p:cNvPr>
          <p:cNvSpPr>
            <a:spLocks noGrp="1"/>
          </p:cNvSpPr>
          <p:nvPr>
            <p:ph type="title"/>
          </p:nvPr>
        </p:nvSpPr>
        <p:spPr>
          <a:xfrm>
            <a:off x="945356" y="241300"/>
            <a:ext cx="10515600" cy="1325563"/>
          </a:xfrm>
        </p:spPr>
        <p:txBody>
          <a:bodyPr/>
          <a:lstStyle/>
          <a:p>
            <a:r>
              <a:rPr lang="en-US"/>
              <a:t>Current Design</a:t>
            </a:r>
          </a:p>
        </p:txBody>
      </p:sp>
      <p:graphicFrame>
        <p:nvGraphicFramePr>
          <p:cNvPr id="35" name="Diagram 14">
            <a:extLst>
              <a:ext uri="{FF2B5EF4-FFF2-40B4-BE49-F238E27FC236}">
                <a16:creationId xmlns:a16="http://schemas.microsoft.com/office/drawing/2014/main" id="{99F25C31-2B06-EB1B-8884-FEEA1422FA21}"/>
              </a:ext>
            </a:extLst>
          </p:cNvPr>
          <p:cNvGraphicFramePr/>
          <p:nvPr>
            <p:extLst>
              <p:ext uri="{D42A27DB-BD31-4B8C-83A1-F6EECF244321}">
                <p14:modId xmlns:p14="http://schemas.microsoft.com/office/powerpoint/2010/main" val="416647713"/>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156339095"/>
      </p:ext>
    </p:extLst>
  </p:cSld>
  <p:clrMapOvr>
    <a:masterClrMapping/>
  </p:clrMapOvr>
  <p:extLst>
    <p:ext uri="{6950BFC3-D8DA-4A85-94F7-54DA5524770B}">
      <p188:commentRel xmlns:p188="http://schemas.microsoft.com/office/powerpoint/2018/8/main" xmlns="" r:id="rId11"/>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E25E1D14-18F3-C9B8-3FA7-D331CDC401C4}"/>
              </a:ext>
            </a:extLst>
          </p:cNvPr>
          <p:cNvSpPr>
            <a:spLocks noGrp="1"/>
          </p:cNvSpPr>
          <p:nvPr>
            <p:ph type="dt" idx="10"/>
          </p:nvPr>
        </p:nvSpPr>
        <p:spPr/>
        <p:txBody>
          <a:bodyPr/>
          <a:lstStyle/>
          <a:p>
            <a:fld id="{F95553BD-9EF3-4833-AB31-8B2673C6DBE7}" type="datetime1">
              <a:rPr lang="en-US" smtClean="0"/>
              <a:t>4/4/2023</a:t>
            </a:fld>
            <a:endParaRPr lang="en-US"/>
          </a:p>
        </p:txBody>
      </p:sp>
      <p:sp>
        <p:nvSpPr>
          <p:cNvPr id="8" name="Slide Number Placeholder 7">
            <a:extLst>
              <a:ext uri="{FF2B5EF4-FFF2-40B4-BE49-F238E27FC236}">
                <a16:creationId xmlns:a16="http://schemas.microsoft.com/office/drawing/2014/main" id="{E634FDB4-846C-1E46-5FDB-AEFE88A2BFAA}"/>
              </a:ext>
            </a:extLst>
          </p:cNvPr>
          <p:cNvSpPr>
            <a:spLocks noGrp="1"/>
          </p:cNvSpPr>
          <p:nvPr>
            <p:ph type="sldNum" idx="12"/>
          </p:nvPr>
        </p:nvSpPr>
        <p:spPr/>
        <p:txBody>
          <a:bodyPr/>
          <a:lstStyle/>
          <a:p>
            <a:pPr marL="0" lvl="0" indent="0" algn="r">
              <a:spcBef>
                <a:spcPts val="0"/>
              </a:spcBef>
              <a:spcAft>
                <a:spcPts val="0"/>
              </a:spcAft>
              <a:buNone/>
            </a:pPr>
            <a:r>
              <a:rPr lang="en-US"/>
              <a:t>10</a:t>
            </a:r>
          </a:p>
        </p:txBody>
      </p:sp>
      <p:grpSp>
        <p:nvGrpSpPr>
          <p:cNvPr id="19" name="Group 18">
            <a:extLst>
              <a:ext uri="{FF2B5EF4-FFF2-40B4-BE49-F238E27FC236}">
                <a16:creationId xmlns:a16="http://schemas.microsoft.com/office/drawing/2014/main" id="{12EF8C06-38E7-C833-E344-B6C4C9A460C5}"/>
              </a:ext>
            </a:extLst>
          </p:cNvPr>
          <p:cNvGrpSpPr/>
          <p:nvPr/>
        </p:nvGrpSpPr>
        <p:grpSpPr>
          <a:xfrm>
            <a:off x="427339" y="1300173"/>
            <a:ext cx="8094869" cy="513387"/>
            <a:chOff x="463915" y="1527482"/>
            <a:chExt cx="8094869" cy="513387"/>
          </a:xfrm>
        </p:grpSpPr>
        <p:sp>
          <p:nvSpPr>
            <p:cNvPr id="11" name="Rectangle 10">
              <a:extLst>
                <a:ext uri="{FF2B5EF4-FFF2-40B4-BE49-F238E27FC236}">
                  <a16:creationId xmlns:a16="http://schemas.microsoft.com/office/drawing/2014/main" id="{67D4A57B-9A71-C73A-0203-8B66E321D313}"/>
                </a:ext>
              </a:extLst>
            </p:cNvPr>
            <p:cNvSpPr/>
            <p:nvPr/>
          </p:nvSpPr>
          <p:spPr>
            <a:xfrm>
              <a:off x="767823" y="1616839"/>
              <a:ext cx="7790961" cy="285113"/>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b="0" i="0" u="none" strike="noStrike" baseline="0">
                  <a:solidFill>
                    <a:schemeClr val="tx1"/>
                  </a:solidFill>
                </a:rPr>
                <a:t>Client Panel – Alterations made to secure sensor tray using rails and fasteners</a:t>
              </a:r>
              <a:endParaRPr lang="en-US" sz="1600">
                <a:solidFill>
                  <a:schemeClr val="tx1"/>
                </a:solidFill>
              </a:endParaRPr>
            </a:p>
          </p:txBody>
        </p:sp>
        <p:sp>
          <p:nvSpPr>
            <p:cNvPr id="12" name="Diamond 11">
              <a:extLst>
                <a:ext uri="{FF2B5EF4-FFF2-40B4-BE49-F238E27FC236}">
                  <a16:creationId xmlns:a16="http://schemas.microsoft.com/office/drawing/2014/main" id="{D5A84A54-1A6C-A5AE-C1CA-9C893F646302}"/>
                </a:ext>
              </a:extLst>
            </p:cNvPr>
            <p:cNvSpPr/>
            <p:nvPr/>
          </p:nvSpPr>
          <p:spPr>
            <a:xfrm>
              <a:off x="463915" y="1527482"/>
              <a:ext cx="605832" cy="513387"/>
            </a:xfrm>
            <a:prstGeom prst="diamond">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a:t>3</a:t>
              </a:r>
              <a:endParaRPr lang="en-US" sz="800"/>
            </a:p>
          </p:txBody>
        </p:sp>
      </p:grpSp>
      <p:pic>
        <p:nvPicPr>
          <p:cNvPr id="3" name="Picture 3" descr="Graphical user interface&#10;&#10;Description automatically generated">
            <a:extLst>
              <a:ext uri="{FF2B5EF4-FFF2-40B4-BE49-F238E27FC236}">
                <a16:creationId xmlns:a16="http://schemas.microsoft.com/office/drawing/2014/main" id="{263DD915-31D6-22ED-165B-B823F7F61D3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94583" y="1854260"/>
            <a:ext cx="5709143" cy="4478557"/>
          </a:xfrm>
          <a:prstGeom prst="rect">
            <a:avLst/>
          </a:prstGeom>
        </p:spPr>
      </p:pic>
      <p:sp>
        <p:nvSpPr>
          <p:cNvPr id="13" name="Rectangle 12">
            <a:extLst>
              <a:ext uri="{FF2B5EF4-FFF2-40B4-BE49-F238E27FC236}">
                <a16:creationId xmlns:a16="http://schemas.microsoft.com/office/drawing/2014/main" id="{1EE23C26-D689-23B4-0DDB-911F9E58DCD9}"/>
              </a:ext>
            </a:extLst>
          </p:cNvPr>
          <p:cNvSpPr/>
          <p:nvPr/>
        </p:nvSpPr>
        <p:spPr>
          <a:xfrm rot="5400000">
            <a:off x="6021139" y="3797508"/>
            <a:ext cx="4263984" cy="461595"/>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FEB00603-698D-FB59-9BDB-078F290A675A}"/>
              </a:ext>
            </a:extLst>
          </p:cNvPr>
          <p:cNvCxnSpPr>
            <a:cxnSpLocks/>
          </p:cNvCxnSpPr>
          <p:nvPr/>
        </p:nvCxnSpPr>
        <p:spPr>
          <a:xfrm flipV="1">
            <a:off x="8383929" y="2186311"/>
            <a:ext cx="1190793" cy="74673"/>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7947774-5236-4964-04C9-F1B165A30598}"/>
              </a:ext>
            </a:extLst>
          </p:cNvPr>
          <p:cNvSpPr txBox="1"/>
          <p:nvPr/>
        </p:nvSpPr>
        <p:spPr>
          <a:xfrm>
            <a:off x="9613468" y="1898870"/>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762B"/>
                </a:solidFill>
              </a:rPr>
              <a:t>Guide Rails</a:t>
            </a:r>
          </a:p>
          <a:p>
            <a:pPr lvl="1">
              <a:buChar char="•"/>
            </a:pPr>
            <a:r>
              <a:rPr lang="en-US"/>
              <a:t>Aluminum 6061</a:t>
            </a:r>
          </a:p>
        </p:txBody>
      </p:sp>
      <p:sp>
        <p:nvSpPr>
          <p:cNvPr id="17" name="Rectangle 16">
            <a:extLst>
              <a:ext uri="{FF2B5EF4-FFF2-40B4-BE49-F238E27FC236}">
                <a16:creationId xmlns:a16="http://schemas.microsoft.com/office/drawing/2014/main" id="{74109DF6-A1F3-2DB8-E643-FAE1C45AC3FB}"/>
              </a:ext>
            </a:extLst>
          </p:cNvPr>
          <p:cNvSpPr/>
          <p:nvPr/>
        </p:nvSpPr>
        <p:spPr>
          <a:xfrm rot="5400000">
            <a:off x="4970076" y="1819489"/>
            <a:ext cx="510085" cy="663738"/>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AC6A9F23-219D-B447-6DA6-39EFFF8730F0}"/>
              </a:ext>
            </a:extLst>
          </p:cNvPr>
          <p:cNvCxnSpPr>
            <a:cxnSpLocks/>
          </p:cNvCxnSpPr>
          <p:nvPr/>
        </p:nvCxnSpPr>
        <p:spPr>
          <a:xfrm flipH="1">
            <a:off x="2653753" y="1972036"/>
            <a:ext cx="2239495" cy="79342"/>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F6FFE9F-9C70-E195-7228-CD4A1CD806FB}"/>
              </a:ext>
            </a:extLst>
          </p:cNvPr>
          <p:cNvSpPr txBox="1"/>
          <p:nvPr/>
        </p:nvSpPr>
        <p:spPr>
          <a:xfrm>
            <a:off x="951778" y="1859719"/>
            <a:ext cx="2092570" cy="5408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762B"/>
                </a:solidFill>
              </a:rPr>
              <a:t>2-56 Fasteners</a:t>
            </a:r>
          </a:p>
          <a:p>
            <a:pPr marL="285750" lvl="1" indent="-285750">
              <a:buFont typeface="Calibri"/>
              <a:buChar char="-"/>
            </a:pPr>
            <a:r>
              <a:rPr lang="en-US"/>
              <a:t>Black Oxide Steel</a:t>
            </a:r>
          </a:p>
        </p:txBody>
      </p:sp>
      <p:sp>
        <p:nvSpPr>
          <p:cNvPr id="10" name="Rectangle 9">
            <a:extLst>
              <a:ext uri="{FF2B5EF4-FFF2-40B4-BE49-F238E27FC236}">
                <a16:creationId xmlns:a16="http://schemas.microsoft.com/office/drawing/2014/main" id="{5B67554B-BF27-E31D-E0C7-8257866F5D96}"/>
              </a:ext>
            </a:extLst>
          </p:cNvPr>
          <p:cNvSpPr/>
          <p:nvPr/>
        </p:nvSpPr>
        <p:spPr>
          <a:xfrm>
            <a:off x="870479" y="4151868"/>
            <a:ext cx="2515114" cy="804219"/>
          </a:xfrm>
          <a:prstGeom prst="rect">
            <a:avLst/>
          </a:prstGeom>
          <a:solidFill>
            <a:schemeClr val="bg1">
              <a:lumMod val="75000"/>
            </a:schemeClr>
          </a:solidFill>
          <a:ln/>
        </p:spPr>
        <p:style>
          <a:lnRef idx="0">
            <a:schemeClr val="dk1"/>
          </a:lnRef>
          <a:fillRef idx="3">
            <a:schemeClr val="dk1"/>
          </a:fillRef>
          <a:effectRef idx="3">
            <a:schemeClr val="dk1"/>
          </a:effectRef>
          <a:fontRef idx="minor">
            <a:schemeClr val="lt1"/>
          </a:fontRef>
        </p:style>
        <p:txBody>
          <a:bodyPr lIns="91440" tIns="45720" rIns="91440" bIns="45720" rtlCol="0" anchor="ctr"/>
          <a:lstStyle/>
          <a:p>
            <a:pPr algn="ctr"/>
            <a:r>
              <a:rPr lang="en-US" sz="1200">
                <a:solidFill>
                  <a:schemeClr val="tx1"/>
                </a:solidFill>
                <a:ea typeface="+mn-lt"/>
                <a:cs typeface="+mn-lt"/>
              </a:rPr>
              <a:t>Sensor tray shall be fastened securely to mounting rails to minimize data noise and prevent resonance induced inaccuracies</a:t>
            </a:r>
            <a:endParaRPr lang="en-US">
              <a:solidFill>
                <a:schemeClr val="tx1"/>
              </a:solidFill>
            </a:endParaRPr>
          </a:p>
        </p:txBody>
      </p:sp>
      <p:sp>
        <p:nvSpPr>
          <p:cNvPr id="14" name="Flowchart: Connector 13">
            <a:extLst>
              <a:ext uri="{FF2B5EF4-FFF2-40B4-BE49-F238E27FC236}">
                <a16:creationId xmlns:a16="http://schemas.microsoft.com/office/drawing/2014/main" id="{9F3416C1-C32D-B71F-6880-9E3D8A6A124B}"/>
              </a:ext>
            </a:extLst>
          </p:cNvPr>
          <p:cNvSpPr/>
          <p:nvPr/>
        </p:nvSpPr>
        <p:spPr>
          <a:xfrm>
            <a:off x="110385" y="4111194"/>
            <a:ext cx="849248" cy="841470"/>
          </a:xfrm>
          <a:prstGeom prst="flowChartConnector">
            <a:avLst/>
          </a:prstGeom>
          <a:solidFill>
            <a:schemeClr val="accent1">
              <a:lumMod val="75000"/>
            </a:schemeClr>
          </a:solidFill>
          <a:ln/>
        </p:spPr>
        <p:style>
          <a:lnRef idx="0">
            <a:schemeClr val="dk1"/>
          </a:lnRef>
          <a:fillRef idx="3">
            <a:schemeClr val="dk1"/>
          </a:fillRef>
          <a:effectRef idx="3">
            <a:schemeClr val="dk1"/>
          </a:effectRef>
          <a:fontRef idx="minor">
            <a:schemeClr val="lt1"/>
          </a:fontRef>
        </p:style>
        <p:txBody>
          <a:bodyPr lIns="91440" tIns="45720" rIns="91440" bIns="45720" rtlCol="0" anchor="ctr"/>
          <a:lstStyle/>
          <a:p>
            <a:pPr algn="ctr"/>
            <a:r>
              <a:rPr lang="en-US"/>
              <a:t>3.2</a:t>
            </a:r>
            <a:endParaRPr lang="en-US">
              <a:cs typeface="Arial"/>
            </a:endParaRPr>
          </a:p>
        </p:txBody>
      </p:sp>
      <p:sp>
        <p:nvSpPr>
          <p:cNvPr id="22" name="Rectangle 21">
            <a:extLst>
              <a:ext uri="{FF2B5EF4-FFF2-40B4-BE49-F238E27FC236}">
                <a16:creationId xmlns:a16="http://schemas.microsoft.com/office/drawing/2014/main" id="{E1B4A446-7F9F-A858-F850-71A5F2293654}"/>
              </a:ext>
            </a:extLst>
          </p:cNvPr>
          <p:cNvSpPr/>
          <p:nvPr/>
        </p:nvSpPr>
        <p:spPr>
          <a:xfrm>
            <a:off x="866839" y="5266052"/>
            <a:ext cx="2504954" cy="834699"/>
          </a:xfrm>
          <a:prstGeom prst="rect">
            <a:avLst/>
          </a:prstGeom>
          <a:solidFill>
            <a:schemeClr val="bg1">
              <a:lumMod val="75000"/>
            </a:schemeClr>
          </a:solidFill>
          <a:ln/>
        </p:spPr>
        <p:style>
          <a:lnRef idx="0">
            <a:schemeClr val="dk1"/>
          </a:lnRef>
          <a:fillRef idx="3">
            <a:schemeClr val="dk1"/>
          </a:fillRef>
          <a:effectRef idx="3">
            <a:schemeClr val="dk1"/>
          </a:effectRef>
          <a:fontRef idx="minor">
            <a:schemeClr val="lt1"/>
          </a:fontRef>
        </p:style>
        <p:txBody>
          <a:bodyPr lIns="91440" tIns="45720" rIns="91440" bIns="45720" rtlCol="0" anchor="ctr"/>
          <a:lstStyle/>
          <a:p>
            <a:pPr algn="ctr"/>
            <a:r>
              <a:rPr lang="en-US" sz="1200">
                <a:solidFill>
                  <a:schemeClr val="tx1"/>
                </a:solidFill>
                <a:ea typeface="+mn-lt"/>
                <a:cs typeface="+mn-lt"/>
              </a:rPr>
              <a:t>Mounting rails shall be securely adhered to panel interior to minimize data noise and prevent resonance induced inaccuracies </a:t>
            </a:r>
            <a:endParaRPr lang="en-US" sz="1200">
              <a:solidFill>
                <a:schemeClr val="tx1"/>
              </a:solidFill>
            </a:endParaRPr>
          </a:p>
        </p:txBody>
      </p:sp>
      <p:sp>
        <p:nvSpPr>
          <p:cNvPr id="23" name="Flowchart: Connector 22">
            <a:extLst>
              <a:ext uri="{FF2B5EF4-FFF2-40B4-BE49-F238E27FC236}">
                <a16:creationId xmlns:a16="http://schemas.microsoft.com/office/drawing/2014/main" id="{B4625BDB-08B5-C773-17E9-08BDC5EBF41A}"/>
              </a:ext>
            </a:extLst>
          </p:cNvPr>
          <p:cNvSpPr/>
          <p:nvPr/>
        </p:nvSpPr>
        <p:spPr>
          <a:xfrm>
            <a:off x="116906" y="5263394"/>
            <a:ext cx="849248" cy="841470"/>
          </a:xfrm>
          <a:prstGeom prst="flowChartConnector">
            <a:avLst/>
          </a:prstGeom>
          <a:solidFill>
            <a:schemeClr val="accent1">
              <a:lumMod val="75000"/>
            </a:schemeClr>
          </a:solidFill>
          <a:ln/>
        </p:spPr>
        <p:style>
          <a:lnRef idx="0">
            <a:schemeClr val="dk1"/>
          </a:lnRef>
          <a:fillRef idx="3">
            <a:schemeClr val="dk1"/>
          </a:fillRef>
          <a:effectRef idx="3">
            <a:schemeClr val="dk1"/>
          </a:effectRef>
          <a:fontRef idx="minor">
            <a:schemeClr val="lt1"/>
          </a:fontRef>
        </p:style>
        <p:txBody>
          <a:bodyPr lIns="91440" tIns="45720" rIns="91440" bIns="45720" rtlCol="0" anchor="ctr"/>
          <a:lstStyle/>
          <a:p>
            <a:pPr algn="ctr"/>
            <a:r>
              <a:rPr lang="en-US"/>
              <a:t>3.3</a:t>
            </a:r>
            <a:endParaRPr lang="en-US">
              <a:cs typeface="Arial"/>
            </a:endParaRPr>
          </a:p>
        </p:txBody>
      </p:sp>
      <p:sp>
        <p:nvSpPr>
          <p:cNvPr id="4" name="Rectangle: Rounded Corners 3">
            <a:extLst>
              <a:ext uri="{FF2B5EF4-FFF2-40B4-BE49-F238E27FC236}">
                <a16:creationId xmlns:a16="http://schemas.microsoft.com/office/drawing/2014/main" id="{2F82A66C-8C80-2365-0136-16BF10AE36D7}"/>
              </a:ext>
            </a:extLst>
          </p:cNvPr>
          <p:cNvSpPr/>
          <p:nvPr/>
        </p:nvSpPr>
        <p:spPr>
          <a:xfrm>
            <a:off x="9466329" y="2650182"/>
            <a:ext cx="2589332" cy="3510115"/>
          </a:xfrm>
          <a:prstGeom prst="roundRect">
            <a:avLst/>
          </a:prstGeom>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r>
              <a:rPr lang="en-US" sz="1800" b="1">
                <a:ea typeface="+mn-lt"/>
                <a:cs typeface="+mn-lt"/>
              </a:rPr>
              <a:t>Panel Integration and Alteration</a:t>
            </a:r>
            <a:br>
              <a:rPr lang="en-US" sz="1800" b="1">
                <a:ea typeface="+mn-lt"/>
                <a:cs typeface="+mn-lt"/>
              </a:rPr>
            </a:br>
            <a:r>
              <a:rPr lang="en-US" sz="1800" b="1">
                <a:ea typeface="+mn-lt"/>
                <a:cs typeface="+mn-lt"/>
              </a:rPr>
              <a:t> </a:t>
            </a:r>
            <a:endParaRPr lang="en-US" sz="1800">
              <a:cs typeface="Arial"/>
            </a:endParaRPr>
          </a:p>
          <a:p>
            <a:pPr marL="285750" indent="-285750">
              <a:buChar char="•"/>
            </a:pPr>
            <a:r>
              <a:rPr lang="en-US" sz="1800">
                <a:ea typeface="+mn-lt"/>
                <a:cs typeface="+mn-lt"/>
              </a:rPr>
              <a:t>Manufacture prototype panel using client provided design and materials</a:t>
            </a:r>
            <a:br>
              <a:rPr lang="en-US" sz="1800">
                <a:ea typeface="+mn-lt"/>
                <a:cs typeface="+mn-lt"/>
              </a:rPr>
            </a:br>
            <a:r>
              <a:rPr lang="en-US" sz="1800">
                <a:ea typeface="+mn-lt"/>
                <a:cs typeface="+mn-lt"/>
              </a:rPr>
              <a:t> </a:t>
            </a:r>
            <a:endParaRPr lang="en-US" sz="1800">
              <a:cs typeface="Arial"/>
            </a:endParaRPr>
          </a:p>
          <a:p>
            <a:pPr marL="285750" indent="-285750">
              <a:buChar char="•"/>
            </a:pPr>
            <a:r>
              <a:rPr lang="en-US" sz="1800">
                <a:ea typeface="+mn-lt"/>
                <a:cs typeface="+mn-lt"/>
              </a:rPr>
              <a:t>Guide rails epoxied into panel for tray slip fit</a:t>
            </a:r>
          </a:p>
        </p:txBody>
      </p:sp>
      <p:graphicFrame>
        <p:nvGraphicFramePr>
          <p:cNvPr id="5" name="Diagram 14">
            <a:extLst>
              <a:ext uri="{FF2B5EF4-FFF2-40B4-BE49-F238E27FC236}">
                <a16:creationId xmlns:a16="http://schemas.microsoft.com/office/drawing/2014/main" id="{2374CBF0-191D-C044-7D87-45BB912546DC}"/>
              </a:ext>
            </a:extLst>
          </p:cNvPr>
          <p:cNvGraphicFramePr/>
          <p:nvPr>
            <p:extLst>
              <p:ext uri="{D42A27DB-BD31-4B8C-83A1-F6EECF244321}">
                <p14:modId xmlns:p14="http://schemas.microsoft.com/office/powerpoint/2010/main" val="2310170537"/>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9C4AA3F5-6284-0741-5D63-D00F201A739D}"/>
              </a:ext>
            </a:extLst>
          </p:cNvPr>
          <p:cNvSpPr txBox="1"/>
          <p:nvPr/>
        </p:nvSpPr>
        <p:spPr>
          <a:xfrm>
            <a:off x="947405" y="2478609"/>
            <a:ext cx="244673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F762B"/>
                </a:solidFill>
              </a:rPr>
              <a:t>2-56 Heli-coils (imbedded) </a:t>
            </a:r>
          </a:p>
          <a:p>
            <a:pPr marL="285750" indent="-285750">
              <a:buFont typeface="Calibri"/>
              <a:buChar char="-"/>
            </a:pPr>
            <a:r>
              <a:rPr lang="en-US"/>
              <a:t>Installed in tray</a:t>
            </a:r>
          </a:p>
        </p:txBody>
      </p:sp>
      <p:cxnSp>
        <p:nvCxnSpPr>
          <p:cNvPr id="27" name="Straight Arrow Connector 26">
            <a:extLst>
              <a:ext uri="{FF2B5EF4-FFF2-40B4-BE49-F238E27FC236}">
                <a16:creationId xmlns:a16="http://schemas.microsoft.com/office/drawing/2014/main" id="{7231DB0E-3FD7-79B8-D55C-F69B1F051929}"/>
              </a:ext>
            </a:extLst>
          </p:cNvPr>
          <p:cNvCxnSpPr>
            <a:cxnSpLocks/>
          </p:cNvCxnSpPr>
          <p:nvPr/>
        </p:nvCxnSpPr>
        <p:spPr>
          <a:xfrm flipH="1">
            <a:off x="3361237" y="2375861"/>
            <a:ext cx="1532011" cy="214241"/>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Cylinder 30">
            <a:extLst>
              <a:ext uri="{FF2B5EF4-FFF2-40B4-BE49-F238E27FC236}">
                <a16:creationId xmlns:a16="http://schemas.microsoft.com/office/drawing/2014/main" id="{F328DC6F-7A3D-33CC-A5F7-A70F8D12602A}"/>
              </a:ext>
            </a:extLst>
          </p:cNvPr>
          <p:cNvSpPr/>
          <p:nvPr/>
        </p:nvSpPr>
        <p:spPr>
          <a:xfrm rot="18835764">
            <a:off x="5262910" y="2166178"/>
            <a:ext cx="130125" cy="196628"/>
          </a:xfrm>
          <a:prstGeom prst="can">
            <a:avLst/>
          </a:prstGeom>
          <a:blipFill dpi="0" rotWithShape="1">
            <a:blip r:embed="rId9" cstate="email">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itle 1">
            <a:extLst>
              <a:ext uri="{FF2B5EF4-FFF2-40B4-BE49-F238E27FC236}">
                <a16:creationId xmlns:a16="http://schemas.microsoft.com/office/drawing/2014/main" id="{2AB0096E-4E76-2B0E-7769-D6AB1768CBAB}"/>
              </a:ext>
            </a:extLst>
          </p:cNvPr>
          <p:cNvSpPr>
            <a:spLocks noGrp="1"/>
          </p:cNvSpPr>
          <p:nvPr>
            <p:ph type="title"/>
          </p:nvPr>
        </p:nvSpPr>
        <p:spPr>
          <a:xfrm>
            <a:off x="945356" y="241300"/>
            <a:ext cx="10515600" cy="1325563"/>
          </a:xfrm>
        </p:spPr>
        <p:txBody>
          <a:bodyPr/>
          <a:lstStyle/>
          <a:p>
            <a:r>
              <a:rPr lang="en-US"/>
              <a:t>Current Design</a:t>
            </a:r>
          </a:p>
        </p:txBody>
      </p:sp>
      <p:sp>
        <p:nvSpPr>
          <p:cNvPr id="28" name="Rectangle 27">
            <a:extLst>
              <a:ext uri="{FF2B5EF4-FFF2-40B4-BE49-F238E27FC236}">
                <a16:creationId xmlns:a16="http://schemas.microsoft.com/office/drawing/2014/main" id="{3C72E3EC-6E20-6CD8-972A-70243F0E8BFA}"/>
              </a:ext>
            </a:extLst>
          </p:cNvPr>
          <p:cNvSpPr/>
          <p:nvPr/>
        </p:nvSpPr>
        <p:spPr>
          <a:xfrm>
            <a:off x="870479" y="3138754"/>
            <a:ext cx="2515114" cy="804219"/>
          </a:xfrm>
          <a:prstGeom prst="rect">
            <a:avLst/>
          </a:prstGeom>
          <a:solidFill>
            <a:schemeClr val="bg1">
              <a:lumMod val="75000"/>
            </a:schemeClr>
          </a:solidFill>
          <a:ln/>
        </p:spPr>
        <p:style>
          <a:lnRef idx="0">
            <a:schemeClr val="dk1"/>
          </a:lnRef>
          <a:fillRef idx="3">
            <a:schemeClr val="dk1"/>
          </a:fillRef>
          <a:effectRef idx="3">
            <a:schemeClr val="dk1"/>
          </a:effectRef>
          <a:fontRef idx="minor">
            <a:schemeClr val="lt1"/>
          </a:fontRef>
        </p:style>
        <p:txBody>
          <a:bodyPr lIns="91440" tIns="45720" rIns="91440" bIns="45720" rtlCol="0" anchor="ctr"/>
          <a:lstStyle/>
          <a:p>
            <a:pPr algn="ctr"/>
            <a:r>
              <a:rPr lang="en-US" sz="1200">
                <a:solidFill>
                  <a:schemeClr val="tx1"/>
                </a:solidFill>
                <a:ea typeface="+mn-lt"/>
                <a:cs typeface="+mn-lt"/>
              </a:rPr>
              <a:t>Sensor unit installation method shall not interfere with deployment</a:t>
            </a:r>
            <a:endParaRPr lang="en-US">
              <a:solidFill>
                <a:schemeClr val="tx1"/>
              </a:solidFill>
            </a:endParaRPr>
          </a:p>
        </p:txBody>
      </p:sp>
      <p:sp>
        <p:nvSpPr>
          <p:cNvPr id="29" name="Flowchart: Connector 28">
            <a:extLst>
              <a:ext uri="{FF2B5EF4-FFF2-40B4-BE49-F238E27FC236}">
                <a16:creationId xmlns:a16="http://schemas.microsoft.com/office/drawing/2014/main" id="{094D5E52-8B33-7B6D-4BAC-9055D3A43470}"/>
              </a:ext>
            </a:extLst>
          </p:cNvPr>
          <p:cNvSpPr/>
          <p:nvPr/>
        </p:nvSpPr>
        <p:spPr>
          <a:xfrm>
            <a:off x="110385" y="3098080"/>
            <a:ext cx="849248" cy="841470"/>
          </a:xfrm>
          <a:prstGeom prst="flowChartConnector">
            <a:avLst/>
          </a:prstGeom>
          <a:solidFill>
            <a:schemeClr val="accent1">
              <a:lumMod val="75000"/>
            </a:schemeClr>
          </a:solidFill>
          <a:ln/>
        </p:spPr>
        <p:style>
          <a:lnRef idx="0">
            <a:schemeClr val="dk1"/>
          </a:lnRef>
          <a:fillRef idx="3">
            <a:schemeClr val="dk1"/>
          </a:fillRef>
          <a:effectRef idx="3">
            <a:schemeClr val="dk1"/>
          </a:effectRef>
          <a:fontRef idx="minor">
            <a:schemeClr val="lt1"/>
          </a:fontRef>
        </p:style>
        <p:txBody>
          <a:bodyPr lIns="91440" tIns="45720" rIns="91440" bIns="45720" rtlCol="0" anchor="ctr"/>
          <a:lstStyle/>
          <a:p>
            <a:pPr algn="ctr"/>
            <a:r>
              <a:rPr lang="en-US"/>
              <a:t>2.2</a:t>
            </a:r>
            <a:endParaRPr lang="en-US">
              <a:cs typeface="Arial"/>
            </a:endParaRPr>
          </a:p>
        </p:txBody>
      </p:sp>
    </p:spTree>
    <p:extLst>
      <p:ext uri="{BB962C8B-B14F-4D97-AF65-F5344CB8AC3E}">
        <p14:creationId xmlns:p14="http://schemas.microsoft.com/office/powerpoint/2010/main" val="1787554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69D42-AE92-0382-4FD9-61EC882333C5}"/>
              </a:ext>
            </a:extLst>
          </p:cNvPr>
          <p:cNvSpPr>
            <a:spLocks noGrp="1"/>
          </p:cNvSpPr>
          <p:nvPr>
            <p:ph type="title"/>
          </p:nvPr>
        </p:nvSpPr>
        <p:spPr>
          <a:xfrm>
            <a:off x="838199" y="0"/>
            <a:ext cx="10515600" cy="1325563"/>
          </a:xfrm>
        </p:spPr>
        <p:txBody>
          <a:bodyPr/>
          <a:lstStyle/>
          <a:p>
            <a:pPr algn="ctr"/>
            <a:r>
              <a:rPr lang="en-US"/>
              <a:t>Design Solution</a:t>
            </a:r>
          </a:p>
        </p:txBody>
      </p:sp>
      <p:sp>
        <p:nvSpPr>
          <p:cNvPr id="4" name="Date Placeholder 3">
            <a:extLst>
              <a:ext uri="{FF2B5EF4-FFF2-40B4-BE49-F238E27FC236}">
                <a16:creationId xmlns:a16="http://schemas.microsoft.com/office/drawing/2014/main" id="{CC38FFAE-F91D-8D2F-BC16-EE1CBF6A500A}"/>
              </a:ext>
            </a:extLst>
          </p:cNvPr>
          <p:cNvSpPr>
            <a:spLocks noGrp="1"/>
          </p:cNvSpPr>
          <p:nvPr>
            <p:ph type="dt" idx="10"/>
          </p:nvPr>
        </p:nvSpPr>
        <p:spPr/>
        <p:txBody>
          <a:bodyPr/>
          <a:lstStyle/>
          <a:p>
            <a:fld id="{84E2EA89-0F13-447B-A550-3B88F1B4DDF9}" type="datetime1">
              <a:rPr lang="en-US" smtClean="0"/>
              <a:t>4/4/2023</a:t>
            </a:fld>
            <a:endParaRPr lang="en-US"/>
          </a:p>
        </p:txBody>
      </p:sp>
      <p:sp>
        <p:nvSpPr>
          <p:cNvPr id="5" name="Slide Number Placeholder 4">
            <a:extLst>
              <a:ext uri="{FF2B5EF4-FFF2-40B4-BE49-F238E27FC236}">
                <a16:creationId xmlns:a16="http://schemas.microsoft.com/office/drawing/2014/main" id="{0AA8CB30-FFB3-FA91-00A3-F1ECB2A03766}"/>
              </a:ext>
            </a:extLst>
          </p:cNvPr>
          <p:cNvSpPr>
            <a:spLocks noGrp="1"/>
          </p:cNvSpPr>
          <p:nvPr>
            <p:ph type="sldNum" idx="12"/>
          </p:nvPr>
        </p:nvSpPr>
        <p:spPr/>
        <p:txBody>
          <a:bodyPr/>
          <a:lstStyle/>
          <a:p>
            <a:pPr marL="0" lvl="0" indent="0" algn="r">
              <a:spcBef>
                <a:spcPts val="0"/>
              </a:spcBef>
              <a:spcAft>
                <a:spcPts val="0"/>
              </a:spcAft>
              <a:buNone/>
            </a:pPr>
            <a:r>
              <a:rPr lang="en-US"/>
              <a:t>11</a:t>
            </a:r>
          </a:p>
        </p:txBody>
      </p:sp>
      <p:graphicFrame>
        <p:nvGraphicFramePr>
          <p:cNvPr id="3" name="Diagram 14">
            <a:extLst>
              <a:ext uri="{FF2B5EF4-FFF2-40B4-BE49-F238E27FC236}">
                <a16:creationId xmlns:a16="http://schemas.microsoft.com/office/drawing/2014/main" id="{FDC3037B-8B7A-8131-7FA9-D5D097D98D7C}"/>
              </a:ext>
            </a:extLst>
          </p:cNvPr>
          <p:cNvGraphicFramePr/>
          <p:nvPr>
            <p:extLst>
              <p:ext uri="{D42A27DB-BD31-4B8C-83A1-F6EECF244321}">
                <p14:modId xmlns:p14="http://schemas.microsoft.com/office/powerpoint/2010/main" val="3428634354"/>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FullAssembly">
            <a:hlinkClick r:id="" action="ppaction://media"/>
            <a:extLst>
              <a:ext uri="{FF2B5EF4-FFF2-40B4-BE49-F238E27FC236}">
                <a16:creationId xmlns:a16="http://schemas.microsoft.com/office/drawing/2014/main" id="{B3B9F326-F20B-E0D9-CB9B-BDD0A3EBA2A1}"/>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630897" y="1042416"/>
            <a:ext cx="6930204" cy="5197653"/>
          </a:xfrm>
          <a:prstGeom prst="rect">
            <a:avLst/>
          </a:prstGeom>
        </p:spPr>
      </p:pic>
    </p:spTree>
    <p:extLst>
      <p:ext uri="{BB962C8B-B14F-4D97-AF65-F5344CB8AC3E}">
        <p14:creationId xmlns:p14="http://schemas.microsoft.com/office/powerpoint/2010/main" val="264896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4FDC6B-2644-4F68-964D-95F80A8E34B4}"/>
              </a:ext>
            </a:extLst>
          </p:cNvPr>
          <p:cNvSpPr>
            <a:spLocks noGrp="1"/>
          </p:cNvSpPr>
          <p:nvPr>
            <p:ph type="title"/>
          </p:nvPr>
        </p:nvSpPr>
        <p:spPr/>
        <p:txBody>
          <a:bodyPr/>
          <a:lstStyle/>
          <a:p>
            <a:r>
              <a:rPr lang="en-US"/>
              <a:t>Updates from CDR</a:t>
            </a:r>
          </a:p>
        </p:txBody>
      </p:sp>
      <p:sp>
        <p:nvSpPr>
          <p:cNvPr id="5" name="Text Placeholder 4">
            <a:extLst>
              <a:ext uri="{FF2B5EF4-FFF2-40B4-BE49-F238E27FC236}">
                <a16:creationId xmlns:a16="http://schemas.microsoft.com/office/drawing/2014/main" id="{CE41D279-6C02-05D2-B7A4-113B44C18097}"/>
              </a:ext>
            </a:extLst>
          </p:cNvPr>
          <p:cNvSpPr>
            <a:spLocks noGrp="1"/>
          </p:cNvSpPr>
          <p:nvPr>
            <p:ph type="body" idx="1"/>
          </p:nvPr>
        </p:nvSpPr>
        <p:spPr>
          <a:xfrm>
            <a:off x="503481" y="1693088"/>
            <a:ext cx="4298005" cy="4351338"/>
          </a:xfrm>
        </p:spPr>
        <p:txBody>
          <a:bodyPr>
            <a:normAutofit/>
          </a:bodyPr>
          <a:lstStyle/>
          <a:p>
            <a:pPr marL="114300" indent="0">
              <a:buNone/>
            </a:pPr>
            <a:r>
              <a:rPr lang="en-US">
                <a:solidFill>
                  <a:schemeClr val="accent1">
                    <a:lumMod val="75000"/>
                  </a:schemeClr>
                </a:solidFill>
              </a:rPr>
              <a:t>Design Changes:</a:t>
            </a:r>
          </a:p>
          <a:p>
            <a:r>
              <a:rPr lang="en-US"/>
              <a:t>Delrin housing wire routing design changed</a:t>
            </a:r>
          </a:p>
          <a:p>
            <a:r>
              <a:rPr lang="en-US"/>
              <a:t>Battery</a:t>
            </a:r>
          </a:p>
          <a:p>
            <a:pPr lvl="1"/>
            <a:r>
              <a:rPr lang="en-US">
                <a:solidFill>
                  <a:srgbClr val="000000"/>
                </a:solidFill>
              </a:rPr>
              <a:t>Was using:  600mAh 1C  LiPo ultra-thin battery</a:t>
            </a:r>
            <a:endParaRPr lang="en-US"/>
          </a:p>
          <a:p>
            <a:pPr lvl="1"/>
            <a:r>
              <a:rPr lang="en-US">
                <a:solidFill>
                  <a:srgbClr val="000000"/>
                </a:solidFill>
              </a:rPr>
              <a:t>Now using: 150mAh 1C LiPo ultra-thin battery</a:t>
            </a:r>
            <a:endParaRPr lang="en-US"/>
          </a:p>
        </p:txBody>
      </p:sp>
      <p:sp>
        <p:nvSpPr>
          <p:cNvPr id="6" name="Text Placeholder 5">
            <a:extLst>
              <a:ext uri="{FF2B5EF4-FFF2-40B4-BE49-F238E27FC236}">
                <a16:creationId xmlns:a16="http://schemas.microsoft.com/office/drawing/2014/main" id="{0A6EA4F6-B7F4-C2D6-83CE-5772641D371C}"/>
              </a:ext>
            </a:extLst>
          </p:cNvPr>
          <p:cNvSpPr>
            <a:spLocks noGrp="1"/>
          </p:cNvSpPr>
          <p:nvPr>
            <p:ph type="body" idx="2"/>
          </p:nvPr>
        </p:nvSpPr>
        <p:spPr>
          <a:xfrm>
            <a:off x="4878906" y="1689622"/>
            <a:ext cx="7086704" cy="4331546"/>
          </a:xfrm>
        </p:spPr>
        <p:txBody>
          <a:bodyPr/>
          <a:lstStyle/>
          <a:p>
            <a:pPr marL="114300" indent="0">
              <a:buNone/>
            </a:pPr>
            <a:r>
              <a:rPr lang="en-US">
                <a:solidFill>
                  <a:schemeClr val="accent1">
                    <a:lumMod val="75000"/>
                  </a:schemeClr>
                </a:solidFill>
              </a:rPr>
              <a:t>Manufacturing Progress:</a:t>
            </a:r>
          </a:p>
          <a:p>
            <a:pPr marL="571500" indent="-457200"/>
            <a:r>
              <a:rPr lang="en-US" sz="2400">
                <a:solidFill>
                  <a:schemeClr val="tx1"/>
                </a:solidFill>
              </a:rPr>
              <a:t>Machining &amp; Electronics manufacturing in progress</a:t>
            </a:r>
          </a:p>
          <a:p>
            <a:pPr marL="571500" indent="-457200"/>
            <a:r>
              <a:rPr lang="en-US" sz="2400">
                <a:solidFill>
                  <a:schemeClr val="tx1"/>
                </a:solidFill>
              </a:rPr>
              <a:t>Moving forward with coupon testing</a:t>
            </a:r>
          </a:p>
          <a:p>
            <a:pPr marL="1028700" lvl="1" indent="-457200">
              <a:buSzPts val="1800"/>
            </a:pPr>
            <a:r>
              <a:rPr lang="en-US" sz="2000">
                <a:solidFill>
                  <a:schemeClr val="accent1">
                    <a:lumMod val="75000"/>
                  </a:schemeClr>
                </a:solidFill>
              </a:rPr>
              <a:t>Client provided prepreg carbon fiber</a:t>
            </a:r>
          </a:p>
        </p:txBody>
      </p:sp>
      <p:sp>
        <p:nvSpPr>
          <p:cNvPr id="2" name="Date Placeholder 1">
            <a:extLst>
              <a:ext uri="{FF2B5EF4-FFF2-40B4-BE49-F238E27FC236}">
                <a16:creationId xmlns:a16="http://schemas.microsoft.com/office/drawing/2014/main" id="{9055E796-F77A-825B-A327-D7655FE3A9B1}"/>
              </a:ext>
            </a:extLst>
          </p:cNvPr>
          <p:cNvSpPr>
            <a:spLocks noGrp="1"/>
          </p:cNvSpPr>
          <p:nvPr>
            <p:ph type="dt" idx="10"/>
          </p:nvPr>
        </p:nvSpPr>
        <p:spPr/>
        <p:txBody>
          <a:bodyPr/>
          <a:lstStyle/>
          <a:p>
            <a:fld id="{A0709F6E-1F3D-4F9E-BD61-21022B44E309}" type="datetime1">
              <a:rPr lang="en-US" smtClean="0"/>
              <a:t>4/4/2023</a:t>
            </a:fld>
            <a:endParaRPr lang="en-US"/>
          </a:p>
        </p:txBody>
      </p:sp>
      <p:sp>
        <p:nvSpPr>
          <p:cNvPr id="3" name="Slide Number Placeholder 2">
            <a:extLst>
              <a:ext uri="{FF2B5EF4-FFF2-40B4-BE49-F238E27FC236}">
                <a16:creationId xmlns:a16="http://schemas.microsoft.com/office/drawing/2014/main" id="{7615AEAB-D3BF-6848-AB30-829C5BB2A6D5}"/>
              </a:ext>
            </a:extLst>
          </p:cNvPr>
          <p:cNvSpPr>
            <a:spLocks noGrp="1"/>
          </p:cNvSpPr>
          <p:nvPr>
            <p:ph type="sldNum" idx="12"/>
          </p:nvPr>
        </p:nvSpPr>
        <p:spPr/>
        <p:txBody>
          <a:bodyPr/>
          <a:lstStyle/>
          <a:p>
            <a:pPr marL="0" lvl="0" indent="0" algn="r" rtl="0">
              <a:spcBef>
                <a:spcPts val="0"/>
              </a:spcBef>
              <a:spcAft>
                <a:spcPts val="0"/>
              </a:spcAft>
              <a:buNone/>
            </a:pPr>
            <a:r>
              <a:rPr lang="en-US"/>
              <a:t>12</a:t>
            </a:r>
          </a:p>
        </p:txBody>
      </p:sp>
      <p:pic>
        <p:nvPicPr>
          <p:cNvPr id="7" name="Picture 6" descr="A picture containing text&#10;&#10;Description automatically generated">
            <a:extLst>
              <a:ext uri="{FF2B5EF4-FFF2-40B4-BE49-F238E27FC236}">
                <a16:creationId xmlns:a16="http://schemas.microsoft.com/office/drawing/2014/main" id="{0C86DB82-B2C3-4323-A99C-ABD60AB10FD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5501726" y="3516543"/>
            <a:ext cx="2227807" cy="2557907"/>
          </a:xfrm>
          <a:prstGeom prst="rect">
            <a:avLst/>
          </a:prstGeom>
        </p:spPr>
      </p:pic>
      <p:pic>
        <p:nvPicPr>
          <p:cNvPr id="9" name="Picture 9">
            <a:extLst>
              <a:ext uri="{FF2B5EF4-FFF2-40B4-BE49-F238E27FC236}">
                <a16:creationId xmlns:a16="http://schemas.microsoft.com/office/drawing/2014/main" id="{40E0FF01-CDEB-F176-764F-6524FA1FCE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9473278" y="4395506"/>
            <a:ext cx="2743200" cy="1031386"/>
          </a:xfrm>
          <a:prstGeom prst="rect">
            <a:avLst/>
          </a:prstGeom>
        </p:spPr>
      </p:pic>
      <p:graphicFrame>
        <p:nvGraphicFramePr>
          <p:cNvPr id="10" name="Diagram 14">
            <a:extLst>
              <a:ext uri="{FF2B5EF4-FFF2-40B4-BE49-F238E27FC236}">
                <a16:creationId xmlns:a16="http://schemas.microsoft.com/office/drawing/2014/main" id="{70B62993-F803-72D4-4309-5BDF7592DF7B}"/>
              </a:ext>
            </a:extLst>
          </p:cNvPr>
          <p:cNvGraphicFramePr/>
          <p:nvPr>
            <p:extLst>
              <p:ext uri="{D42A27DB-BD31-4B8C-83A1-F6EECF244321}">
                <p14:modId xmlns:p14="http://schemas.microsoft.com/office/powerpoint/2010/main" val="2310170537"/>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8" name="Picture 18" descr="A picture containing wall, indoor, white&#10;&#10;Description automatically generated">
            <a:extLst>
              <a:ext uri="{FF2B5EF4-FFF2-40B4-BE49-F238E27FC236}">
                <a16:creationId xmlns:a16="http://schemas.microsoft.com/office/drawing/2014/main" id="{906ADD9F-9A7A-0B1A-3185-F00CCBA2BAE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098041" y="3655724"/>
            <a:ext cx="1961662" cy="2509885"/>
          </a:xfrm>
          <a:prstGeom prst="rect">
            <a:avLst/>
          </a:prstGeom>
        </p:spPr>
      </p:pic>
      <p:pic>
        <p:nvPicPr>
          <p:cNvPr id="42" name="Picture 42">
            <a:extLst>
              <a:ext uri="{FF2B5EF4-FFF2-40B4-BE49-F238E27FC236}">
                <a16:creationId xmlns:a16="http://schemas.microsoft.com/office/drawing/2014/main" id="{7285DC1A-25C5-1B81-331B-290DE8E06D3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605153" y="5778075"/>
            <a:ext cx="2169227" cy="579037"/>
          </a:xfrm>
          <a:prstGeom prst="rect">
            <a:avLst/>
          </a:prstGeom>
        </p:spPr>
      </p:pic>
    </p:spTree>
    <p:extLst>
      <p:ext uri="{BB962C8B-B14F-4D97-AF65-F5344CB8AC3E}">
        <p14:creationId xmlns:p14="http://schemas.microsoft.com/office/powerpoint/2010/main" val="61146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281801-ED39-4DC8-E7EC-B99F9D9169F9}"/>
              </a:ext>
            </a:extLst>
          </p:cNvPr>
          <p:cNvSpPr>
            <a:spLocks noGrp="1"/>
          </p:cNvSpPr>
          <p:nvPr>
            <p:ph type="dt" idx="10"/>
          </p:nvPr>
        </p:nvSpPr>
        <p:spPr/>
        <p:txBody>
          <a:bodyPr/>
          <a:lstStyle/>
          <a:p>
            <a:fld id="{A0709F6E-1F3D-4F9E-BD61-21022B44E309}" type="datetime1">
              <a:rPr lang="en-US" smtClean="0"/>
              <a:t>4/4/2023</a:t>
            </a:fld>
            <a:endParaRPr lang="en-US"/>
          </a:p>
        </p:txBody>
      </p:sp>
      <p:sp>
        <p:nvSpPr>
          <p:cNvPr id="3" name="Slide Number Placeholder 2">
            <a:extLst>
              <a:ext uri="{FF2B5EF4-FFF2-40B4-BE49-F238E27FC236}">
                <a16:creationId xmlns:a16="http://schemas.microsoft.com/office/drawing/2014/main" id="{9AA628E1-2F4B-C388-86C2-671BF7F2E67E}"/>
              </a:ext>
            </a:extLst>
          </p:cNvPr>
          <p:cNvSpPr>
            <a:spLocks noGrp="1"/>
          </p:cNvSpPr>
          <p:nvPr>
            <p:ph type="sldNum" idx="12"/>
          </p:nvPr>
        </p:nvSpPr>
        <p:spPr/>
        <p:txBody>
          <a:bodyPr/>
          <a:lstStyle/>
          <a:p>
            <a:pPr marL="0" lvl="0" indent="0" algn="r" rtl="0">
              <a:spcBef>
                <a:spcPts val="0"/>
              </a:spcBef>
              <a:spcAft>
                <a:spcPts val="0"/>
              </a:spcAft>
              <a:buNone/>
            </a:pPr>
            <a:r>
              <a:rPr lang="en-US"/>
              <a:t>13</a:t>
            </a:r>
          </a:p>
        </p:txBody>
      </p:sp>
      <p:sp>
        <p:nvSpPr>
          <p:cNvPr id="4" name="Title 3">
            <a:extLst>
              <a:ext uri="{FF2B5EF4-FFF2-40B4-BE49-F238E27FC236}">
                <a16:creationId xmlns:a16="http://schemas.microsoft.com/office/drawing/2014/main" id="{080D9F21-1BD1-09FB-26E2-1BF13C5D0692}"/>
              </a:ext>
            </a:extLst>
          </p:cNvPr>
          <p:cNvSpPr>
            <a:spLocks noGrp="1"/>
          </p:cNvSpPr>
          <p:nvPr>
            <p:ph type="title"/>
          </p:nvPr>
        </p:nvSpPr>
        <p:spPr/>
        <p:txBody>
          <a:bodyPr/>
          <a:lstStyle/>
          <a:p>
            <a:r>
              <a:rPr lang="en-US"/>
              <a:t>Critical Project Elements*</a:t>
            </a:r>
          </a:p>
        </p:txBody>
      </p:sp>
      <p:graphicFrame>
        <p:nvGraphicFramePr>
          <p:cNvPr id="7" name="Table 6">
            <a:extLst>
              <a:ext uri="{FF2B5EF4-FFF2-40B4-BE49-F238E27FC236}">
                <a16:creationId xmlns:a16="http://schemas.microsoft.com/office/drawing/2014/main" id="{B0068C38-FFE6-6707-7B2C-8C782D418A26}"/>
              </a:ext>
            </a:extLst>
          </p:cNvPr>
          <p:cNvGraphicFramePr>
            <a:graphicFrameLocks noGrp="1"/>
          </p:cNvGraphicFramePr>
          <p:nvPr>
            <p:extLst>
              <p:ext uri="{D42A27DB-BD31-4B8C-83A1-F6EECF244321}">
                <p14:modId xmlns:p14="http://schemas.microsoft.com/office/powerpoint/2010/main" val="4165824866"/>
              </p:ext>
            </p:extLst>
          </p:nvPr>
        </p:nvGraphicFramePr>
        <p:xfrm>
          <a:off x="689173" y="1815687"/>
          <a:ext cx="10813651" cy="3949494"/>
        </p:xfrm>
        <a:graphic>
          <a:graphicData uri="http://schemas.openxmlformats.org/drawingml/2006/table">
            <a:tbl>
              <a:tblPr firstRow="1" bandRow="1">
                <a:tableStyleId>{6E25E649-3F16-4E02-A733-19D2CDBF48F0}</a:tableStyleId>
              </a:tblPr>
              <a:tblGrid>
                <a:gridCol w="1364955">
                  <a:extLst>
                    <a:ext uri="{9D8B030D-6E8A-4147-A177-3AD203B41FA5}">
                      <a16:colId xmlns:a16="http://schemas.microsoft.com/office/drawing/2014/main" val="232483590"/>
                    </a:ext>
                  </a:extLst>
                </a:gridCol>
                <a:gridCol w="2418374">
                  <a:extLst>
                    <a:ext uri="{9D8B030D-6E8A-4147-A177-3AD203B41FA5}">
                      <a16:colId xmlns:a16="http://schemas.microsoft.com/office/drawing/2014/main" val="162147492"/>
                    </a:ext>
                  </a:extLst>
                </a:gridCol>
                <a:gridCol w="7030322">
                  <a:extLst>
                    <a:ext uri="{9D8B030D-6E8A-4147-A177-3AD203B41FA5}">
                      <a16:colId xmlns:a16="http://schemas.microsoft.com/office/drawing/2014/main" val="4221860585"/>
                    </a:ext>
                  </a:extLst>
                </a:gridCol>
              </a:tblGrid>
              <a:tr h="665348">
                <a:tc>
                  <a:txBody>
                    <a:bodyPr/>
                    <a:lstStyle/>
                    <a:p>
                      <a:pPr rtl="0" fontAlgn="ctr">
                        <a:spcBef>
                          <a:spcPts val="0"/>
                        </a:spcBef>
                        <a:spcAft>
                          <a:spcPts val="0"/>
                        </a:spcAft>
                      </a:pPr>
                      <a:r>
                        <a:rPr lang="en-US" sz="2100" b="1" u="none" strike="noStrike">
                          <a:effectLst/>
                        </a:rPr>
                        <a:t>CPE #:</a:t>
                      </a:r>
                      <a:endParaRPr lang="en-US" b="1">
                        <a:effectLst/>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tcPr>
                </a:tc>
                <a:tc>
                  <a:txBody>
                    <a:bodyPr/>
                    <a:lstStyle/>
                    <a:p>
                      <a:pPr rtl="0" fontAlgn="ctr">
                        <a:spcBef>
                          <a:spcPts val="0"/>
                        </a:spcBef>
                        <a:spcAft>
                          <a:spcPts val="0"/>
                        </a:spcAft>
                      </a:pPr>
                      <a:r>
                        <a:rPr lang="en-US" sz="2100" b="1" u="none" strike="noStrike">
                          <a:effectLst/>
                        </a:rPr>
                        <a:t>Title:</a:t>
                      </a:r>
                      <a:endParaRPr lang="en-US" b="1">
                        <a:effectLst/>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tcPr>
                </a:tc>
                <a:tc>
                  <a:txBody>
                    <a:bodyPr/>
                    <a:lstStyle/>
                    <a:p>
                      <a:pPr rtl="0" fontAlgn="ctr">
                        <a:spcBef>
                          <a:spcPts val="0"/>
                        </a:spcBef>
                        <a:spcAft>
                          <a:spcPts val="0"/>
                        </a:spcAft>
                      </a:pPr>
                      <a:r>
                        <a:rPr lang="en-US" sz="2100" b="1" u="none" strike="noStrike">
                          <a:effectLst/>
                        </a:rPr>
                        <a:t>Description:</a:t>
                      </a:r>
                      <a:endParaRPr lang="en-US" b="1">
                        <a:effectLst/>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tcPr>
                </a:tc>
                <a:extLst>
                  <a:ext uri="{0D108BD9-81ED-4DB2-BD59-A6C34878D82A}">
                    <a16:rowId xmlns:a16="http://schemas.microsoft.com/office/drawing/2014/main" val="731668991"/>
                  </a:ext>
                </a:extLst>
              </a:tr>
              <a:tr h="821505">
                <a:tc>
                  <a:txBody>
                    <a:bodyPr/>
                    <a:lstStyle/>
                    <a:p>
                      <a:pPr rtl="0" fontAlgn="ctr">
                        <a:spcBef>
                          <a:spcPts val="0"/>
                        </a:spcBef>
                        <a:spcAft>
                          <a:spcPts val="0"/>
                        </a:spcAft>
                      </a:pPr>
                      <a:r>
                        <a:rPr lang="en-US" sz="1900" u="none" strike="noStrike">
                          <a:effectLst/>
                        </a:rPr>
                        <a:t>CPE1</a:t>
                      </a:r>
                      <a:endParaRPr lang="en-US">
                        <a:effectLst/>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rtl="0" fontAlgn="ctr">
                        <a:spcBef>
                          <a:spcPts val="0"/>
                        </a:spcBef>
                        <a:spcAft>
                          <a:spcPts val="0"/>
                        </a:spcAft>
                      </a:pPr>
                      <a:r>
                        <a:rPr lang="en-US" sz="1900" u="none" strike="noStrike">
                          <a:effectLst/>
                        </a:rPr>
                        <a:t>Accelerations</a:t>
                      </a:r>
                      <a:endParaRPr lang="en-US">
                        <a:effectLst/>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lvl="0">
                        <a:buNone/>
                      </a:pPr>
                      <a:r>
                        <a:rPr lang="en-US" sz="1800" b="0" i="0" u="none" strike="noStrike" cap="none" baseline="0">
                          <a:solidFill>
                            <a:schemeClr val="dk1"/>
                          </a:solidFill>
                          <a:latin typeface="+mn-lt"/>
                          <a:ea typeface="+mn-ea"/>
                          <a:cs typeface="+mn-cs"/>
                        </a:rPr>
                        <a:t>Must be able to record linear accelerations to within 10% of optically tracked motion</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97393797"/>
                  </a:ext>
                </a:extLst>
              </a:tr>
              <a:tr h="821505">
                <a:tc>
                  <a:txBody>
                    <a:bodyPr/>
                    <a:lstStyle/>
                    <a:p>
                      <a:pPr rtl="0" fontAlgn="ctr">
                        <a:spcBef>
                          <a:spcPts val="0"/>
                        </a:spcBef>
                        <a:spcAft>
                          <a:spcPts val="0"/>
                        </a:spcAft>
                      </a:pPr>
                      <a:r>
                        <a:rPr lang="en-US" sz="1900" u="none" strike="noStrike">
                          <a:effectLst/>
                        </a:rPr>
                        <a:t>CPE2</a:t>
                      </a:r>
                      <a:endParaRPr lang="en-US">
                        <a:effectLst/>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rtl="0" fontAlgn="ctr">
                        <a:spcBef>
                          <a:spcPts val="0"/>
                        </a:spcBef>
                        <a:spcAft>
                          <a:spcPts val="0"/>
                        </a:spcAft>
                      </a:pPr>
                      <a:r>
                        <a:rPr lang="en-US" sz="1900" u="none" strike="noStrike">
                          <a:effectLst/>
                        </a:rPr>
                        <a:t>Frequencies</a:t>
                      </a: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rtl="0" fontAlgn="ctr">
                        <a:spcBef>
                          <a:spcPts val="0"/>
                        </a:spcBef>
                        <a:spcAft>
                          <a:spcPts val="0"/>
                        </a:spcAft>
                      </a:pPr>
                      <a:r>
                        <a:rPr lang="en-US" sz="1800" b="0" i="0" u="none" strike="noStrike" cap="none" baseline="0">
                          <a:solidFill>
                            <a:schemeClr val="dk1"/>
                          </a:solidFill>
                          <a:latin typeface="+mn-lt"/>
                          <a:ea typeface="+mn-ea"/>
                          <a:cs typeface="+mn-cs"/>
                          <a:sym typeface="Arial"/>
                        </a:rPr>
                        <a:t>Sensor tray must record </a:t>
                      </a:r>
                      <a:r>
                        <a:rPr lang="en-US" sz="1800" b="0" i="0" u="none" strike="noStrike" cap="none" baseline="0">
                          <a:solidFill>
                            <a:schemeClr val="dk1"/>
                          </a:solidFill>
                          <a:latin typeface="+mn-lt"/>
                          <a:ea typeface="+mn-ea"/>
                          <a:cs typeface="+mn-cs"/>
                        </a:rPr>
                        <a:t>frequencies </a:t>
                      </a:r>
                      <a:r>
                        <a:rPr lang="en-US" sz="1800" b="0" i="0" u="none" strike="noStrike" cap="none" baseline="0">
                          <a:solidFill>
                            <a:schemeClr val="dk1"/>
                          </a:solidFill>
                          <a:latin typeface="+mn-lt"/>
                          <a:ea typeface="+mn-ea"/>
                          <a:cs typeface="+mn-cs"/>
                          <a:sym typeface="Arial"/>
                        </a:rPr>
                        <a:t>within 10% accuracy of </a:t>
                      </a:r>
                      <a:r>
                        <a:rPr lang="en-US" sz="1800" b="0" i="0" u="none" strike="noStrike" cap="none" baseline="0">
                          <a:solidFill>
                            <a:schemeClr val="dk1"/>
                          </a:solidFill>
                          <a:latin typeface="+mn-lt"/>
                          <a:ea typeface="+mn-ea"/>
                          <a:cs typeface="+mn-cs"/>
                        </a:rPr>
                        <a:t>measured input motion</a:t>
                      </a:r>
                      <a:endParaRPr lang="en-US" sz="1800" u="none" strike="noStrike">
                        <a:effectLst/>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54885325"/>
                  </a:ext>
                </a:extLst>
              </a:tr>
              <a:tr h="821505">
                <a:tc>
                  <a:txBody>
                    <a:bodyPr/>
                    <a:lstStyle/>
                    <a:p>
                      <a:pPr rtl="0" fontAlgn="ctr">
                        <a:spcBef>
                          <a:spcPts val="0"/>
                        </a:spcBef>
                        <a:spcAft>
                          <a:spcPts val="0"/>
                        </a:spcAft>
                      </a:pPr>
                      <a:r>
                        <a:rPr lang="en-US" sz="1900" u="none" strike="noStrike">
                          <a:effectLst/>
                        </a:rPr>
                        <a:t>CPE3</a:t>
                      </a:r>
                      <a:endParaRPr lang="en-US">
                        <a:effectLst/>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rtl="0" fontAlgn="ctr">
                        <a:spcBef>
                          <a:spcPts val="0"/>
                        </a:spcBef>
                        <a:spcAft>
                          <a:spcPts val="0"/>
                        </a:spcAft>
                      </a:pPr>
                      <a:r>
                        <a:rPr lang="en-US" sz="1900" u="none" strike="noStrike">
                          <a:effectLst/>
                        </a:rPr>
                        <a:t>Integration</a:t>
                      </a:r>
                      <a:endParaRPr lang="en-US">
                        <a:effectLst/>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800" b="0" i="0" u="none" strike="noStrike" cap="none" baseline="0">
                          <a:solidFill>
                            <a:schemeClr val="dk1"/>
                          </a:solidFill>
                          <a:latin typeface="+mn-lt"/>
                          <a:ea typeface="+mn-ea"/>
                          <a:cs typeface="+mn-cs"/>
                          <a:sym typeface="Arial"/>
                        </a:rPr>
                        <a:t>Sensor tray must be integrated in a fashion that allows for full range of deployment</a:t>
                      </a:r>
                      <a:endParaRPr lang="en-US" sz="1800" u="none" strike="noStrike">
                        <a:effectLst/>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75966533"/>
                  </a:ext>
                </a:extLst>
              </a:tr>
              <a:tr h="819631">
                <a:tc>
                  <a:txBody>
                    <a:bodyPr/>
                    <a:lstStyle/>
                    <a:p>
                      <a:pPr rtl="0" fontAlgn="ctr">
                        <a:spcBef>
                          <a:spcPts val="0"/>
                        </a:spcBef>
                        <a:spcAft>
                          <a:spcPts val="0"/>
                        </a:spcAft>
                      </a:pPr>
                      <a:r>
                        <a:rPr lang="en-US" sz="1900" u="none" strike="noStrike">
                          <a:effectLst/>
                        </a:rPr>
                        <a:t>CPE4</a:t>
                      </a:r>
                      <a:endParaRPr lang="en-US">
                        <a:effectLst/>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a:solidFill>
                        <a:schemeClr val="tx1"/>
                      </a:solidFill>
                    </a:lnB>
                  </a:tcPr>
                </a:tc>
                <a:tc>
                  <a:txBody>
                    <a:bodyPr/>
                    <a:lstStyle/>
                    <a:p>
                      <a:pPr rtl="0" fontAlgn="ctr">
                        <a:spcBef>
                          <a:spcPts val="0"/>
                        </a:spcBef>
                        <a:spcAft>
                          <a:spcPts val="0"/>
                        </a:spcAft>
                      </a:pPr>
                      <a:r>
                        <a:rPr lang="en-US" sz="1900" u="none" strike="noStrike">
                          <a:effectLst/>
                        </a:rPr>
                        <a:t>Power Source</a:t>
                      </a:r>
                      <a:endParaRPr lang="en-US">
                        <a:effectLst/>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a:solidFill>
                        <a:schemeClr val="tx1"/>
                      </a:solidFill>
                    </a:lnB>
                  </a:tcPr>
                </a:tc>
                <a:tc>
                  <a:txBody>
                    <a:bodyPr/>
                    <a:lstStyle/>
                    <a:p>
                      <a:pPr rtl="0" fontAlgn="ctr">
                        <a:spcBef>
                          <a:spcPts val="0"/>
                        </a:spcBef>
                        <a:spcAft>
                          <a:spcPts val="0"/>
                        </a:spcAft>
                      </a:pPr>
                      <a:r>
                        <a:rPr lang="en-US" sz="1800" b="0" i="0" u="none" strike="noStrike" cap="none" baseline="0">
                          <a:solidFill>
                            <a:schemeClr val="dk1"/>
                          </a:solidFill>
                          <a:latin typeface="+mn-lt"/>
                          <a:ea typeface="+mn-ea"/>
                          <a:cs typeface="+mn-cs"/>
                          <a:sym typeface="Arial"/>
                        </a:rPr>
                        <a:t>Battery must be able to remain independently powered for 2 hours</a:t>
                      </a:r>
                      <a:endParaRPr lang="en-US" sz="1800" u="none" strike="noStrike">
                        <a:effectLst/>
                      </a:endParaRPr>
                    </a:p>
                  </a:txBody>
                  <a:tcPr marL="95250" marR="95250" marT="95250" marB="952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a:solidFill>
                        <a:schemeClr val="tx1"/>
                      </a:solidFill>
                    </a:lnB>
                  </a:tcPr>
                </a:tc>
                <a:extLst>
                  <a:ext uri="{0D108BD9-81ED-4DB2-BD59-A6C34878D82A}">
                    <a16:rowId xmlns:a16="http://schemas.microsoft.com/office/drawing/2014/main" val="2534022399"/>
                  </a:ext>
                </a:extLst>
              </a:tr>
            </a:tbl>
          </a:graphicData>
        </a:graphic>
      </p:graphicFrame>
      <p:graphicFrame>
        <p:nvGraphicFramePr>
          <p:cNvPr id="5" name="Diagram 14">
            <a:extLst>
              <a:ext uri="{FF2B5EF4-FFF2-40B4-BE49-F238E27FC236}">
                <a16:creationId xmlns:a16="http://schemas.microsoft.com/office/drawing/2014/main" id="{435C98F1-A7FA-719F-C5BB-417860327930}"/>
              </a:ext>
            </a:extLst>
          </p:cNvPr>
          <p:cNvGraphicFramePr/>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43CA9BD1-A476-1189-5A33-FA78CEEC97C0}"/>
              </a:ext>
            </a:extLst>
          </p:cNvPr>
          <p:cNvSpPr txBox="1"/>
          <p:nvPr/>
        </p:nvSpPr>
        <p:spPr>
          <a:xfrm>
            <a:off x="689173" y="5795050"/>
            <a:ext cx="3586407" cy="369332"/>
          </a:xfrm>
          <a:prstGeom prst="rect">
            <a:avLst/>
          </a:prstGeom>
          <a:noFill/>
        </p:spPr>
        <p:txBody>
          <a:bodyPr wrap="square" lIns="91440" tIns="45720" rIns="91440" bIns="45720" rtlCol="0" anchor="t">
            <a:spAutoFit/>
          </a:bodyPr>
          <a:lstStyle/>
          <a:p>
            <a:r>
              <a:rPr lang="en-US" sz="1800"/>
              <a:t>*No major changes from CDR</a:t>
            </a:r>
          </a:p>
        </p:txBody>
      </p:sp>
      <p:sp>
        <p:nvSpPr>
          <p:cNvPr id="8" name="Star: 5 Points 7">
            <a:extLst>
              <a:ext uri="{FF2B5EF4-FFF2-40B4-BE49-F238E27FC236}">
                <a16:creationId xmlns:a16="http://schemas.microsoft.com/office/drawing/2014/main" id="{7BC01322-A359-A476-4709-975757405041}"/>
              </a:ext>
            </a:extLst>
          </p:cNvPr>
          <p:cNvSpPr/>
          <p:nvPr/>
        </p:nvSpPr>
        <p:spPr>
          <a:xfrm>
            <a:off x="120838" y="2677164"/>
            <a:ext cx="463219" cy="37490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A07ACED7-A973-BF18-9457-C29772B53715}"/>
              </a:ext>
            </a:extLst>
          </p:cNvPr>
          <p:cNvSpPr/>
          <p:nvPr/>
        </p:nvSpPr>
        <p:spPr>
          <a:xfrm>
            <a:off x="114364" y="3455785"/>
            <a:ext cx="463219" cy="37490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4807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762A"/>
              </a:buClr>
              <a:buSzPts val="4400"/>
              <a:buFont typeface="Calibri"/>
              <a:buNone/>
            </a:pPr>
            <a:r>
              <a:rPr lang="en-US"/>
              <a:t>Presentation Outline</a:t>
            </a:r>
            <a:endParaRPr/>
          </a:p>
        </p:txBody>
      </p:sp>
      <p:sp>
        <p:nvSpPr>
          <p:cNvPr id="97" name="Google Shape;97;p2"/>
          <p:cNvSpPr txBox="1">
            <a:spLocks noGrp="1"/>
          </p:cNvSpPr>
          <p:nvPr>
            <p:ph type="body" idx="1"/>
          </p:nvPr>
        </p:nvSpPr>
        <p:spPr>
          <a:xfrm>
            <a:off x="838200" y="1545478"/>
            <a:ext cx="10515600" cy="4631485"/>
          </a:xfrm>
          <a:prstGeom prst="rect">
            <a:avLst/>
          </a:prstGeom>
          <a:noFill/>
          <a:ln>
            <a:noFill/>
          </a:ln>
        </p:spPr>
        <p:txBody>
          <a:bodyPr spcFirstLastPara="1" wrap="square" lIns="91425" tIns="45700" rIns="91425" bIns="45700" anchor="t" anchorCtr="0">
            <a:normAutofit fontScale="77500" lnSpcReduction="20000"/>
          </a:bodyPr>
          <a:lstStyle/>
          <a:p>
            <a:pPr marL="514350" indent="-514350">
              <a:lnSpc>
                <a:spcPct val="200000"/>
              </a:lnSpc>
              <a:spcBef>
                <a:spcPts val="0"/>
              </a:spcBef>
              <a:buSzPts val="3300"/>
              <a:buFont typeface="Calibri"/>
              <a:buAutoNum type="arabicPeriod"/>
            </a:pPr>
            <a:r>
              <a:rPr lang="en-US" sz="4000"/>
              <a:t>Overview</a:t>
            </a:r>
            <a:endParaRPr lang="en-US"/>
          </a:p>
          <a:p>
            <a:pPr marL="514350" indent="-514350">
              <a:lnSpc>
                <a:spcPct val="200000"/>
              </a:lnSpc>
              <a:spcBef>
                <a:spcPts val="0"/>
              </a:spcBef>
              <a:buSzPts val="3300"/>
              <a:buAutoNum type="arabicPeriod"/>
            </a:pPr>
            <a:r>
              <a:rPr lang="en-US" sz="4000"/>
              <a:t>Schedule</a:t>
            </a:r>
          </a:p>
          <a:p>
            <a:pPr marL="514350" indent="-514350">
              <a:lnSpc>
                <a:spcPct val="200000"/>
              </a:lnSpc>
              <a:spcBef>
                <a:spcPts val="0"/>
              </a:spcBef>
              <a:buSzPts val="3300"/>
              <a:buAutoNum type="arabicPeriod"/>
            </a:pPr>
            <a:r>
              <a:rPr lang="en-US" sz="4000"/>
              <a:t>Test Readiness</a:t>
            </a:r>
          </a:p>
          <a:p>
            <a:pPr marL="514350" lvl="0" indent="-514350" algn="l">
              <a:lnSpc>
                <a:spcPct val="200000"/>
              </a:lnSpc>
              <a:spcBef>
                <a:spcPts val="0"/>
              </a:spcBef>
              <a:spcAft>
                <a:spcPts val="0"/>
              </a:spcAft>
              <a:buClr>
                <a:schemeClr val="dk1"/>
              </a:buClr>
              <a:buSzPts val="3300"/>
              <a:buAutoNum type="arabicPeriod"/>
            </a:pPr>
            <a:r>
              <a:rPr lang="en-US" sz="4000"/>
              <a:t>Budget</a:t>
            </a:r>
          </a:p>
          <a:p>
            <a:pPr marL="514350" indent="-514350">
              <a:lnSpc>
                <a:spcPct val="200000"/>
              </a:lnSpc>
              <a:spcBef>
                <a:spcPts val="0"/>
              </a:spcBef>
              <a:buSzPts val="3300"/>
              <a:buAutoNum type="arabicPeriod"/>
            </a:pPr>
            <a:r>
              <a:rPr lang="en-US" sz="4000"/>
              <a:t>Appendix</a:t>
            </a:r>
          </a:p>
          <a:p>
            <a:pPr marL="514350" indent="-514350">
              <a:spcBef>
                <a:spcPts val="0"/>
              </a:spcBef>
              <a:buSzPts val="3300"/>
              <a:buAutoNum type="arabicPeriod"/>
            </a:pPr>
            <a:endParaRPr lang="en-US" sz="3300"/>
          </a:p>
          <a:p>
            <a:pPr marL="514350" indent="-336550">
              <a:buSzPts val="2800"/>
              <a:buNone/>
            </a:pPr>
            <a:endParaRPr lang="en-US"/>
          </a:p>
        </p:txBody>
      </p:sp>
      <p:sp>
        <p:nvSpPr>
          <p:cNvPr id="98" name="Google Shape;98;p2"/>
          <p:cNvSpPr txBox="1">
            <a:spLocks noGrp="1"/>
          </p:cNvSpPr>
          <p:nvPr>
            <p:ph type="dt" idx="10"/>
          </p:nvPr>
        </p:nvSpPr>
        <p:spPr>
          <a:xfrm>
            <a:off x="82296" y="6375273"/>
            <a:ext cx="2286000" cy="369818"/>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fld id="{C9CBA2C6-39B1-4F35-851F-538A356F3A91}" type="datetime1">
              <a:rPr lang="en-US" smtClean="0"/>
              <a:t>4/4/2023</a:t>
            </a:fld>
            <a:endParaRPr/>
          </a:p>
        </p:txBody>
      </p:sp>
      <p:sp>
        <p:nvSpPr>
          <p:cNvPr id="99" name="Google Shape;99;p2"/>
          <p:cNvSpPr txBox="1">
            <a:spLocks noGrp="1"/>
          </p:cNvSpPr>
          <p:nvPr>
            <p:ph type="sldNum" idx="12"/>
          </p:nvPr>
        </p:nvSpPr>
        <p:spPr>
          <a:xfrm>
            <a:off x="9237869" y="6356350"/>
            <a:ext cx="2743200" cy="360433"/>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a:t>
            </a:fld>
            <a:endParaRPr/>
          </a:p>
        </p:txBody>
      </p:sp>
      <p:graphicFrame>
        <p:nvGraphicFramePr>
          <p:cNvPr id="14" name="Diagram 14">
            <a:extLst>
              <a:ext uri="{FF2B5EF4-FFF2-40B4-BE49-F238E27FC236}">
                <a16:creationId xmlns:a16="http://schemas.microsoft.com/office/drawing/2014/main" id="{667CC1C9-63D4-DE33-E455-EC959B22F239}"/>
              </a:ext>
            </a:extLst>
          </p:cNvPr>
          <p:cNvGraphicFramePr/>
          <p:nvPr>
            <p:extLst>
              <p:ext uri="{D42A27DB-BD31-4B8C-83A1-F6EECF244321}">
                <p14:modId xmlns:p14="http://schemas.microsoft.com/office/powerpoint/2010/main" val="3414971756"/>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sp>
        <p:nvSpPr>
          <p:cNvPr id="1234" name="Google Shape;1234;p3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a:lnSpc>
                <a:spcPct val="90000"/>
              </a:lnSpc>
              <a:spcBef>
                <a:spcPts val="0"/>
              </a:spcBef>
              <a:spcAft>
                <a:spcPts val="0"/>
              </a:spcAft>
              <a:buNone/>
            </a:pPr>
            <a:r>
              <a:rPr lang="en-US"/>
              <a:t>Schedule</a:t>
            </a:r>
          </a:p>
        </p:txBody>
      </p:sp>
      <p:sp>
        <p:nvSpPr>
          <p:cNvPr id="1235" name="Google Shape;1235;p36"/>
          <p:cNvSpPr txBox="1">
            <a:spLocks noGrp="1"/>
          </p:cNvSpPr>
          <p:nvPr>
            <p:ph type="subTitle" idx="1"/>
          </p:nvPr>
        </p:nvSpPr>
        <p:spPr>
          <a:xfrm>
            <a:off x="1524000" y="3602038"/>
            <a:ext cx="9144000" cy="665162"/>
          </a:xfrm>
          <a:prstGeom prst="rect">
            <a:avLst/>
          </a:prstGeom>
          <a:noFill/>
          <a:ln>
            <a:noFill/>
          </a:ln>
        </p:spPr>
        <p:txBody>
          <a:bodyPr spcFirstLastPara="1" wrap="square" lIns="91425" tIns="45700" rIns="91425" bIns="45700" anchor="t" anchorCtr="0">
            <a:normAutofit/>
          </a:bodyPr>
          <a:lstStyle/>
          <a:p>
            <a:pPr marL="0" indent="0">
              <a:spcBef>
                <a:spcPts val="0"/>
              </a:spcBef>
            </a:pPr>
            <a:r>
              <a:rPr lang="en-US"/>
              <a:t>Matt Pabin</a:t>
            </a:r>
          </a:p>
        </p:txBody>
      </p:sp>
      <p:pic>
        <p:nvPicPr>
          <p:cNvPr id="1236" name="Google Shape;1236;p36" descr="A picture containing text&#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850850" y="5503862"/>
            <a:ext cx="2490299" cy="12001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2" name="Picture 32" descr="Timeline&#10;&#10;Description automatically generated">
            <a:extLst>
              <a:ext uri="{FF2B5EF4-FFF2-40B4-BE49-F238E27FC236}">
                <a16:creationId xmlns:a16="http://schemas.microsoft.com/office/drawing/2014/main" id="{DDFCE224-B63A-A1A4-06B7-3DFA5B23C2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0762" y="1067888"/>
            <a:ext cx="11868837" cy="5355694"/>
          </a:xfrm>
          <a:prstGeom prst="rect">
            <a:avLst/>
          </a:prstGeom>
        </p:spPr>
      </p:pic>
      <p:sp>
        <p:nvSpPr>
          <p:cNvPr id="1118" name="Google Shape;1118;g15fc244b7c5_3_119"/>
          <p:cNvSpPr txBox="1">
            <a:spLocks noGrp="1"/>
          </p:cNvSpPr>
          <p:nvPr>
            <p:ph type="title"/>
          </p:nvPr>
        </p:nvSpPr>
        <p:spPr>
          <a:xfrm>
            <a:off x="1074140" y="101371"/>
            <a:ext cx="10515600" cy="1325563"/>
          </a:xfrm>
          <a:prstGeom prst="rect">
            <a:avLst/>
          </a:prstGeom>
        </p:spPr>
        <p:txBody>
          <a:bodyPr spcFirstLastPara="1" wrap="square" lIns="91425" tIns="45700" rIns="91425" bIns="45700" anchor="ctr" anchorCtr="0">
            <a:normAutofit/>
          </a:bodyPr>
          <a:lstStyle/>
          <a:p>
            <a:pPr algn="ctr"/>
            <a:r>
              <a:rPr lang="en-US"/>
              <a:t>Semester Overview &amp; Critical Path</a:t>
            </a:r>
          </a:p>
        </p:txBody>
      </p:sp>
      <p:sp>
        <p:nvSpPr>
          <p:cNvPr id="2" name="Date Placeholder 1">
            <a:extLst>
              <a:ext uri="{FF2B5EF4-FFF2-40B4-BE49-F238E27FC236}">
                <a16:creationId xmlns:a16="http://schemas.microsoft.com/office/drawing/2014/main" id="{A23F8A14-A944-AE88-C2EB-99EFC1A20994}"/>
              </a:ext>
            </a:extLst>
          </p:cNvPr>
          <p:cNvSpPr>
            <a:spLocks noGrp="1"/>
          </p:cNvSpPr>
          <p:nvPr>
            <p:ph type="dt" idx="10"/>
          </p:nvPr>
        </p:nvSpPr>
        <p:spPr/>
        <p:txBody>
          <a:bodyPr/>
          <a:lstStyle/>
          <a:p>
            <a:fld id="{9134C1C2-E27D-46A1-A3FE-00AA99D23AF2}" type="datetime1">
              <a:rPr lang="en-US" smtClean="0"/>
              <a:t>4/4/2023</a:t>
            </a:fld>
            <a:endParaRPr lang="en-US"/>
          </a:p>
        </p:txBody>
      </p:sp>
      <p:sp>
        <p:nvSpPr>
          <p:cNvPr id="1117" name="Google Shape;1117;g15fc244b7c5_3_119"/>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r>
              <a:rPr lang="en-US"/>
              <a:t>14</a:t>
            </a:r>
            <a:endParaRPr/>
          </a:p>
        </p:txBody>
      </p:sp>
      <p:graphicFrame>
        <p:nvGraphicFramePr>
          <p:cNvPr id="4" name="Diagram 14">
            <a:extLst>
              <a:ext uri="{FF2B5EF4-FFF2-40B4-BE49-F238E27FC236}">
                <a16:creationId xmlns:a16="http://schemas.microsoft.com/office/drawing/2014/main" id="{8DBFAA36-6B9A-AD81-06C0-B4E2D0DAAD2E}"/>
              </a:ext>
            </a:extLst>
          </p:cNvPr>
          <p:cNvGraphicFramePr/>
          <p:nvPr>
            <p:extLst>
              <p:ext uri="{D42A27DB-BD31-4B8C-83A1-F6EECF244321}">
                <p14:modId xmlns:p14="http://schemas.microsoft.com/office/powerpoint/2010/main" val="531792170"/>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5" name="Straight Arrow Connector 4">
            <a:extLst>
              <a:ext uri="{FF2B5EF4-FFF2-40B4-BE49-F238E27FC236}">
                <a16:creationId xmlns:a16="http://schemas.microsoft.com/office/drawing/2014/main" id="{7D75B3DC-45B7-21B7-765D-707D3B2968E5}"/>
              </a:ext>
            </a:extLst>
          </p:cNvPr>
          <p:cNvCxnSpPr>
            <a:cxnSpLocks/>
          </p:cNvCxnSpPr>
          <p:nvPr/>
        </p:nvCxnSpPr>
        <p:spPr>
          <a:xfrm flipV="1">
            <a:off x="2313720" y="2693976"/>
            <a:ext cx="2328968" cy="918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7" name="Straight Arrow Connector 6">
            <a:extLst>
              <a:ext uri="{FF2B5EF4-FFF2-40B4-BE49-F238E27FC236}">
                <a16:creationId xmlns:a16="http://schemas.microsoft.com/office/drawing/2014/main" id="{27CAC140-5988-88AF-3C82-76B0A0478F81}"/>
              </a:ext>
            </a:extLst>
          </p:cNvPr>
          <p:cNvCxnSpPr>
            <a:cxnSpLocks/>
          </p:cNvCxnSpPr>
          <p:nvPr/>
        </p:nvCxnSpPr>
        <p:spPr>
          <a:xfrm>
            <a:off x="5534081" y="2976803"/>
            <a:ext cx="0" cy="89438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9" name="Straight Arrow Connector 8">
            <a:extLst>
              <a:ext uri="{FF2B5EF4-FFF2-40B4-BE49-F238E27FC236}">
                <a16:creationId xmlns:a16="http://schemas.microsoft.com/office/drawing/2014/main" id="{283CF93B-0563-C8AD-D4CA-9E456FB78C4A}"/>
              </a:ext>
            </a:extLst>
          </p:cNvPr>
          <p:cNvCxnSpPr>
            <a:cxnSpLocks/>
          </p:cNvCxnSpPr>
          <p:nvPr/>
        </p:nvCxnSpPr>
        <p:spPr>
          <a:xfrm flipV="1">
            <a:off x="4411367" y="5035834"/>
            <a:ext cx="2793013" cy="1836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2" name="Straight Arrow Connector 11">
            <a:extLst>
              <a:ext uri="{FF2B5EF4-FFF2-40B4-BE49-F238E27FC236}">
                <a16:creationId xmlns:a16="http://schemas.microsoft.com/office/drawing/2014/main" id="{85692797-7CA5-1006-3722-02474BC39354}"/>
              </a:ext>
            </a:extLst>
          </p:cNvPr>
          <p:cNvCxnSpPr>
            <a:cxnSpLocks/>
          </p:cNvCxnSpPr>
          <p:nvPr/>
        </p:nvCxnSpPr>
        <p:spPr>
          <a:xfrm>
            <a:off x="9369078" y="5588691"/>
            <a:ext cx="0" cy="42278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5" name="TextBox 14">
            <a:extLst>
              <a:ext uri="{FF2B5EF4-FFF2-40B4-BE49-F238E27FC236}">
                <a16:creationId xmlns:a16="http://schemas.microsoft.com/office/drawing/2014/main" id="{8B646280-E509-DF07-EC0F-FCF1DFBECE71}"/>
              </a:ext>
            </a:extLst>
          </p:cNvPr>
          <p:cNvSpPr txBox="1"/>
          <p:nvPr/>
        </p:nvSpPr>
        <p:spPr>
          <a:xfrm>
            <a:off x="5656036" y="3251645"/>
            <a:ext cx="1904689" cy="307777"/>
          </a:xfrm>
          <a:prstGeom prst="rect">
            <a:avLst/>
          </a:prstGeom>
          <a:solidFill>
            <a:schemeClr val="bg1"/>
          </a:solidFill>
        </p:spPr>
        <p:txBody>
          <a:bodyPr wrap="none" rtlCol="0">
            <a:spAutoFit/>
          </a:bodyPr>
          <a:lstStyle/>
          <a:p>
            <a:r>
              <a:rPr lang="en-US" b="1">
                <a:solidFill>
                  <a:schemeClr val="accent2"/>
                </a:solidFill>
              </a:rPr>
              <a:t>Prerequisite Testing</a:t>
            </a:r>
          </a:p>
        </p:txBody>
      </p:sp>
      <p:sp>
        <p:nvSpPr>
          <p:cNvPr id="16" name="TextBox 15">
            <a:extLst>
              <a:ext uri="{FF2B5EF4-FFF2-40B4-BE49-F238E27FC236}">
                <a16:creationId xmlns:a16="http://schemas.microsoft.com/office/drawing/2014/main" id="{C2A67BFF-19BF-AFC8-498E-DCCEF37ECC4B}"/>
              </a:ext>
            </a:extLst>
          </p:cNvPr>
          <p:cNvSpPr txBox="1"/>
          <p:nvPr/>
        </p:nvSpPr>
        <p:spPr>
          <a:xfrm>
            <a:off x="5048154" y="5074949"/>
            <a:ext cx="1425390" cy="307777"/>
          </a:xfrm>
          <a:prstGeom prst="rect">
            <a:avLst/>
          </a:prstGeom>
          <a:solidFill>
            <a:schemeClr val="bg1"/>
          </a:solidFill>
        </p:spPr>
        <p:txBody>
          <a:bodyPr wrap="none" rtlCol="0">
            <a:spAutoFit/>
          </a:bodyPr>
          <a:lstStyle/>
          <a:p>
            <a:r>
              <a:rPr lang="en-US" b="1">
                <a:solidFill>
                  <a:schemeClr val="accent2"/>
                </a:solidFill>
              </a:rPr>
              <a:t>Level 1 testing</a:t>
            </a:r>
          </a:p>
        </p:txBody>
      </p:sp>
      <p:cxnSp>
        <p:nvCxnSpPr>
          <p:cNvPr id="17" name="Straight Arrow Connector 16">
            <a:extLst>
              <a:ext uri="{FF2B5EF4-FFF2-40B4-BE49-F238E27FC236}">
                <a16:creationId xmlns:a16="http://schemas.microsoft.com/office/drawing/2014/main" id="{C0E3BE3C-9040-1D19-B3C5-4524629C6FBF}"/>
              </a:ext>
            </a:extLst>
          </p:cNvPr>
          <p:cNvCxnSpPr>
            <a:cxnSpLocks/>
          </p:cNvCxnSpPr>
          <p:nvPr/>
        </p:nvCxnSpPr>
        <p:spPr>
          <a:xfrm>
            <a:off x="7939355" y="5333798"/>
            <a:ext cx="1278194"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3" name="Straight Connector 22">
            <a:extLst>
              <a:ext uri="{FF2B5EF4-FFF2-40B4-BE49-F238E27FC236}">
                <a16:creationId xmlns:a16="http://schemas.microsoft.com/office/drawing/2014/main" id="{5C66593A-13C8-85E4-328B-038416B99196}"/>
              </a:ext>
            </a:extLst>
          </p:cNvPr>
          <p:cNvCxnSpPr>
            <a:cxnSpLocks/>
          </p:cNvCxnSpPr>
          <p:nvPr/>
        </p:nvCxnSpPr>
        <p:spPr>
          <a:xfrm>
            <a:off x="4749149" y="1246650"/>
            <a:ext cx="0" cy="5076903"/>
          </a:xfrm>
          <a:prstGeom prst="line">
            <a:avLst/>
          </a:prstGeom>
          <a:ln>
            <a:prstDash val="sysDot"/>
          </a:ln>
        </p:spPr>
        <p:style>
          <a:lnRef idx="3">
            <a:schemeClr val="accent1"/>
          </a:lnRef>
          <a:fillRef idx="0">
            <a:schemeClr val="accent1"/>
          </a:fillRef>
          <a:effectRef idx="2">
            <a:schemeClr val="accent1"/>
          </a:effectRef>
          <a:fontRef idx="minor">
            <a:schemeClr val="tx1"/>
          </a:fontRef>
        </p:style>
      </p:cxnSp>
      <p:sp>
        <p:nvSpPr>
          <p:cNvPr id="18" name="TextBox 17">
            <a:extLst>
              <a:ext uri="{FF2B5EF4-FFF2-40B4-BE49-F238E27FC236}">
                <a16:creationId xmlns:a16="http://schemas.microsoft.com/office/drawing/2014/main" id="{4F961165-5E63-76B7-A124-B7CB31FBA594}"/>
              </a:ext>
            </a:extLst>
          </p:cNvPr>
          <p:cNvSpPr txBox="1"/>
          <p:nvPr/>
        </p:nvSpPr>
        <p:spPr>
          <a:xfrm>
            <a:off x="7888285" y="5383136"/>
            <a:ext cx="1457450" cy="307777"/>
          </a:xfrm>
          <a:prstGeom prst="rect">
            <a:avLst/>
          </a:prstGeom>
          <a:solidFill>
            <a:schemeClr val="bg1"/>
          </a:solidFill>
        </p:spPr>
        <p:txBody>
          <a:bodyPr wrap="none" rtlCol="0">
            <a:spAutoFit/>
          </a:bodyPr>
          <a:lstStyle/>
          <a:p>
            <a:r>
              <a:rPr lang="en-US" b="1">
                <a:solidFill>
                  <a:schemeClr val="accent2"/>
                </a:solidFill>
              </a:rPr>
              <a:t>System testing</a:t>
            </a:r>
          </a:p>
        </p:txBody>
      </p:sp>
      <p:sp>
        <p:nvSpPr>
          <p:cNvPr id="21" name="TextBox 20">
            <a:extLst>
              <a:ext uri="{FF2B5EF4-FFF2-40B4-BE49-F238E27FC236}">
                <a16:creationId xmlns:a16="http://schemas.microsoft.com/office/drawing/2014/main" id="{CEF73F2D-2F04-D8E7-D5EF-1ECD8163ADEF}"/>
              </a:ext>
            </a:extLst>
          </p:cNvPr>
          <p:cNvSpPr txBox="1"/>
          <p:nvPr/>
        </p:nvSpPr>
        <p:spPr>
          <a:xfrm>
            <a:off x="9442669" y="5640916"/>
            <a:ext cx="881973" cy="307777"/>
          </a:xfrm>
          <a:prstGeom prst="rect">
            <a:avLst/>
          </a:prstGeom>
          <a:solidFill>
            <a:schemeClr val="bg1"/>
          </a:solidFill>
        </p:spPr>
        <p:txBody>
          <a:bodyPr wrap="none" rtlCol="0">
            <a:spAutoFit/>
          </a:bodyPr>
          <a:lstStyle/>
          <a:p>
            <a:r>
              <a:rPr lang="en-US" b="1">
                <a:solidFill>
                  <a:schemeClr val="accent2"/>
                </a:solidFill>
              </a:rPr>
              <a:t>Delivery</a:t>
            </a:r>
          </a:p>
        </p:txBody>
      </p:sp>
      <p:sp>
        <p:nvSpPr>
          <p:cNvPr id="27" name="Diamond 26">
            <a:extLst>
              <a:ext uri="{FF2B5EF4-FFF2-40B4-BE49-F238E27FC236}">
                <a16:creationId xmlns:a16="http://schemas.microsoft.com/office/drawing/2014/main" id="{2A79763D-97A5-7DD4-2FE9-9E50F5DA8CFD}"/>
              </a:ext>
            </a:extLst>
          </p:cNvPr>
          <p:cNvSpPr/>
          <p:nvPr/>
        </p:nvSpPr>
        <p:spPr>
          <a:xfrm>
            <a:off x="4271959" y="2333827"/>
            <a:ext cx="87150" cy="82334"/>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Diamond 28">
            <a:extLst>
              <a:ext uri="{FF2B5EF4-FFF2-40B4-BE49-F238E27FC236}">
                <a16:creationId xmlns:a16="http://schemas.microsoft.com/office/drawing/2014/main" id="{16471E29-6823-5E05-3CE3-4EA27D03BA88}"/>
              </a:ext>
            </a:extLst>
          </p:cNvPr>
          <p:cNvSpPr/>
          <p:nvPr/>
        </p:nvSpPr>
        <p:spPr>
          <a:xfrm>
            <a:off x="8645333" y="5136189"/>
            <a:ext cx="87150" cy="82334"/>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0" name="Table 30">
            <a:extLst>
              <a:ext uri="{FF2B5EF4-FFF2-40B4-BE49-F238E27FC236}">
                <a16:creationId xmlns:a16="http://schemas.microsoft.com/office/drawing/2014/main" id="{B76D0609-6D11-8C99-BEC8-CD698140829E}"/>
              </a:ext>
            </a:extLst>
          </p:cNvPr>
          <p:cNvGraphicFramePr>
            <a:graphicFrameLocks noGrp="1"/>
          </p:cNvGraphicFramePr>
          <p:nvPr>
            <p:extLst>
              <p:ext uri="{D42A27DB-BD31-4B8C-83A1-F6EECF244321}">
                <p14:modId xmlns:p14="http://schemas.microsoft.com/office/powerpoint/2010/main" val="4052715903"/>
              </p:ext>
            </p:extLst>
          </p:nvPr>
        </p:nvGraphicFramePr>
        <p:xfrm>
          <a:off x="10002709" y="1545260"/>
          <a:ext cx="1892300" cy="1988346"/>
        </p:xfrm>
        <a:graphic>
          <a:graphicData uri="http://schemas.openxmlformats.org/drawingml/2006/table">
            <a:tbl>
              <a:tblPr firstRow="1" bandRow="1">
                <a:tableStyleId>{B301B821-A1FF-4177-AEE7-76D212191A09}</a:tableStyleId>
              </a:tblPr>
              <a:tblGrid>
                <a:gridCol w="1892300">
                  <a:extLst>
                    <a:ext uri="{9D8B030D-6E8A-4147-A177-3AD203B41FA5}">
                      <a16:colId xmlns:a16="http://schemas.microsoft.com/office/drawing/2014/main" val="1173914917"/>
                    </a:ext>
                  </a:extLst>
                </a:gridCol>
              </a:tblGrid>
              <a:tr h="331391">
                <a:tc>
                  <a:txBody>
                    <a:bodyPr/>
                    <a:lstStyle/>
                    <a:p>
                      <a:pPr algn="ctr"/>
                      <a:r>
                        <a:rPr lang="en-US"/>
                        <a:t>Legend</a:t>
                      </a:r>
                    </a:p>
                  </a:txBody>
                  <a:tcPr/>
                </a:tc>
                <a:extLst>
                  <a:ext uri="{0D108BD9-81ED-4DB2-BD59-A6C34878D82A}">
                    <a16:rowId xmlns:a16="http://schemas.microsoft.com/office/drawing/2014/main" val="3059573037"/>
                  </a:ext>
                </a:extLst>
              </a:tr>
              <a:tr h="331391">
                <a:tc>
                  <a:txBody>
                    <a:bodyPr/>
                    <a:lstStyle/>
                    <a:p>
                      <a:pPr algn="ctr"/>
                      <a:r>
                        <a:rPr lang="en-US" sz="1200"/>
                        <a:t>Milestone</a:t>
                      </a:r>
                    </a:p>
                  </a:txBody>
                  <a:tcPr/>
                </a:tc>
                <a:extLst>
                  <a:ext uri="{0D108BD9-81ED-4DB2-BD59-A6C34878D82A}">
                    <a16:rowId xmlns:a16="http://schemas.microsoft.com/office/drawing/2014/main" val="735114090"/>
                  </a:ext>
                </a:extLst>
              </a:tr>
              <a:tr h="331391">
                <a:tc>
                  <a:txBody>
                    <a:bodyPr/>
                    <a:lstStyle/>
                    <a:p>
                      <a:pPr algn="ctr"/>
                      <a:r>
                        <a:rPr lang="en-US" sz="1200"/>
                        <a:t>Lighter Shade - Margin</a:t>
                      </a:r>
                    </a:p>
                  </a:txBody>
                  <a:tcPr/>
                </a:tc>
                <a:extLst>
                  <a:ext uri="{0D108BD9-81ED-4DB2-BD59-A6C34878D82A}">
                    <a16:rowId xmlns:a16="http://schemas.microsoft.com/office/drawing/2014/main" val="2379587846"/>
                  </a:ext>
                </a:extLst>
              </a:tr>
              <a:tr h="331391">
                <a:tc>
                  <a:txBody>
                    <a:bodyPr/>
                    <a:lstStyle/>
                    <a:p>
                      <a:pPr algn="ctr"/>
                      <a:r>
                        <a:rPr lang="en-US" sz="1200"/>
                        <a:t>In progress</a:t>
                      </a:r>
                    </a:p>
                  </a:txBody>
                  <a:tcPr>
                    <a:solidFill>
                      <a:srgbClr val="FFFF00"/>
                    </a:solidFill>
                  </a:tcPr>
                </a:tc>
                <a:extLst>
                  <a:ext uri="{0D108BD9-81ED-4DB2-BD59-A6C34878D82A}">
                    <a16:rowId xmlns:a16="http://schemas.microsoft.com/office/drawing/2014/main" val="3720790357"/>
                  </a:ext>
                </a:extLst>
              </a:tr>
              <a:tr h="331391">
                <a:tc>
                  <a:txBody>
                    <a:bodyPr/>
                    <a:lstStyle/>
                    <a:p>
                      <a:pPr algn="ctr"/>
                      <a:r>
                        <a:rPr lang="en-US" sz="1200"/>
                        <a:t>       Critical Path</a:t>
                      </a:r>
                    </a:p>
                  </a:txBody>
                  <a:tcPr/>
                </a:tc>
                <a:extLst>
                  <a:ext uri="{0D108BD9-81ED-4DB2-BD59-A6C34878D82A}">
                    <a16:rowId xmlns:a16="http://schemas.microsoft.com/office/drawing/2014/main" val="200810194"/>
                  </a:ext>
                </a:extLst>
              </a:tr>
              <a:tr h="331391">
                <a:tc>
                  <a:txBody>
                    <a:bodyPr/>
                    <a:lstStyle/>
                    <a:p>
                      <a:pPr lvl="0" algn="ctr">
                        <a:buNone/>
                      </a:pPr>
                      <a:r>
                        <a:rPr lang="en-US" sz="1200"/>
                        <a:t>         Dependencies</a:t>
                      </a:r>
                    </a:p>
                  </a:txBody>
                  <a:tcPr anchor="ctr"/>
                </a:tc>
                <a:extLst>
                  <a:ext uri="{0D108BD9-81ED-4DB2-BD59-A6C34878D82A}">
                    <a16:rowId xmlns:a16="http://schemas.microsoft.com/office/drawing/2014/main" val="896242372"/>
                  </a:ext>
                </a:extLst>
              </a:tr>
            </a:tbl>
          </a:graphicData>
        </a:graphic>
      </p:graphicFrame>
      <p:sp>
        <p:nvSpPr>
          <p:cNvPr id="31" name="Diamond 30">
            <a:extLst>
              <a:ext uri="{FF2B5EF4-FFF2-40B4-BE49-F238E27FC236}">
                <a16:creationId xmlns:a16="http://schemas.microsoft.com/office/drawing/2014/main" id="{6E7D4A44-67AA-5A3D-5682-910E223EA29B}"/>
              </a:ext>
            </a:extLst>
          </p:cNvPr>
          <p:cNvSpPr/>
          <p:nvPr/>
        </p:nvSpPr>
        <p:spPr>
          <a:xfrm>
            <a:off x="10404853" y="1991150"/>
            <a:ext cx="87150" cy="82334"/>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0" name="Rectangle 1089">
            <a:extLst>
              <a:ext uri="{FF2B5EF4-FFF2-40B4-BE49-F238E27FC236}">
                <a16:creationId xmlns:a16="http://schemas.microsoft.com/office/drawing/2014/main" id="{51EA0194-DDDF-6A5F-E126-EF2BC356B390}"/>
              </a:ext>
            </a:extLst>
          </p:cNvPr>
          <p:cNvSpPr/>
          <p:nvPr/>
        </p:nvSpPr>
        <p:spPr>
          <a:xfrm>
            <a:off x="205062" y="2473516"/>
            <a:ext cx="1368629" cy="142875"/>
          </a:xfrm>
          <a:prstGeom prst="rect">
            <a:avLst/>
          </a:prstGeom>
          <a:solidFill>
            <a:srgbClr val="FFFF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4" name="Rectangle 1093">
            <a:extLst>
              <a:ext uri="{FF2B5EF4-FFF2-40B4-BE49-F238E27FC236}">
                <a16:creationId xmlns:a16="http://schemas.microsoft.com/office/drawing/2014/main" id="{5D0929F1-CE3A-C4E4-F885-F6D81ED7BC4D}"/>
              </a:ext>
            </a:extLst>
          </p:cNvPr>
          <p:cNvSpPr/>
          <p:nvPr/>
        </p:nvSpPr>
        <p:spPr>
          <a:xfrm>
            <a:off x="205062" y="4308327"/>
            <a:ext cx="1368629" cy="142875"/>
          </a:xfrm>
          <a:prstGeom prst="rect">
            <a:avLst/>
          </a:prstGeom>
          <a:solidFill>
            <a:srgbClr val="FFFF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 name="Rectangle 1094">
            <a:extLst>
              <a:ext uri="{FF2B5EF4-FFF2-40B4-BE49-F238E27FC236}">
                <a16:creationId xmlns:a16="http://schemas.microsoft.com/office/drawing/2014/main" id="{D2333C89-3F58-5AF7-B50F-B92190C86F89}"/>
              </a:ext>
            </a:extLst>
          </p:cNvPr>
          <p:cNvSpPr/>
          <p:nvPr/>
        </p:nvSpPr>
        <p:spPr>
          <a:xfrm>
            <a:off x="205062" y="4138693"/>
            <a:ext cx="1368629" cy="142875"/>
          </a:xfrm>
          <a:prstGeom prst="rect">
            <a:avLst/>
          </a:prstGeom>
          <a:solidFill>
            <a:srgbClr val="FFFF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2" name="Rectangle 1101">
            <a:extLst>
              <a:ext uri="{FF2B5EF4-FFF2-40B4-BE49-F238E27FC236}">
                <a16:creationId xmlns:a16="http://schemas.microsoft.com/office/drawing/2014/main" id="{37A6F203-DD8C-76AE-3F1C-7F75AA4C73C2}"/>
              </a:ext>
            </a:extLst>
          </p:cNvPr>
          <p:cNvSpPr/>
          <p:nvPr/>
        </p:nvSpPr>
        <p:spPr>
          <a:xfrm>
            <a:off x="1591593" y="1246651"/>
            <a:ext cx="3105776" cy="5113625"/>
          </a:xfrm>
          <a:prstGeom prst="rect">
            <a:avLst/>
          </a:prstGeom>
          <a:solidFill>
            <a:schemeClr val="accent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6" name="Rectangle 1095">
            <a:extLst>
              <a:ext uri="{FF2B5EF4-FFF2-40B4-BE49-F238E27FC236}">
                <a16:creationId xmlns:a16="http://schemas.microsoft.com/office/drawing/2014/main" id="{32559166-E1C0-2D4E-E53F-9D74829ACA27}"/>
              </a:ext>
            </a:extLst>
          </p:cNvPr>
          <p:cNvSpPr/>
          <p:nvPr/>
        </p:nvSpPr>
        <p:spPr>
          <a:xfrm>
            <a:off x="215200" y="3980891"/>
            <a:ext cx="1368629" cy="142875"/>
          </a:xfrm>
          <a:prstGeom prst="rect">
            <a:avLst/>
          </a:prstGeom>
          <a:solidFill>
            <a:srgbClr val="FFFF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7" name="Rectangle 1096">
            <a:extLst>
              <a:ext uri="{FF2B5EF4-FFF2-40B4-BE49-F238E27FC236}">
                <a16:creationId xmlns:a16="http://schemas.microsoft.com/office/drawing/2014/main" id="{6A6F423D-1DFF-70D6-3FE1-831F53F18C74}"/>
              </a:ext>
            </a:extLst>
          </p:cNvPr>
          <p:cNvSpPr/>
          <p:nvPr/>
        </p:nvSpPr>
        <p:spPr>
          <a:xfrm>
            <a:off x="195422" y="5958402"/>
            <a:ext cx="1368629" cy="142875"/>
          </a:xfrm>
          <a:prstGeom prst="rect">
            <a:avLst/>
          </a:prstGeom>
          <a:solidFill>
            <a:srgbClr val="FFFF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8" name="Diamond 1097">
            <a:extLst>
              <a:ext uri="{FF2B5EF4-FFF2-40B4-BE49-F238E27FC236}">
                <a16:creationId xmlns:a16="http://schemas.microsoft.com/office/drawing/2014/main" id="{C27A2BFD-E051-6578-FD55-0DEC98994043}"/>
              </a:ext>
            </a:extLst>
          </p:cNvPr>
          <p:cNvSpPr/>
          <p:nvPr/>
        </p:nvSpPr>
        <p:spPr>
          <a:xfrm>
            <a:off x="7463315" y="5971857"/>
            <a:ext cx="87150" cy="82334"/>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9" name="Diamond 1098">
            <a:extLst>
              <a:ext uri="{FF2B5EF4-FFF2-40B4-BE49-F238E27FC236}">
                <a16:creationId xmlns:a16="http://schemas.microsoft.com/office/drawing/2014/main" id="{DB29871D-EEB1-E27D-765A-B68A640EE7A9}"/>
              </a:ext>
            </a:extLst>
          </p:cNvPr>
          <p:cNvSpPr/>
          <p:nvPr/>
        </p:nvSpPr>
        <p:spPr>
          <a:xfrm>
            <a:off x="9228101" y="6131411"/>
            <a:ext cx="87150" cy="82334"/>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0" name="Diamond 1099">
            <a:extLst>
              <a:ext uri="{FF2B5EF4-FFF2-40B4-BE49-F238E27FC236}">
                <a16:creationId xmlns:a16="http://schemas.microsoft.com/office/drawing/2014/main" id="{F4633F9E-19BB-5DA0-BA2E-6A7A9F7908F0}"/>
              </a:ext>
            </a:extLst>
          </p:cNvPr>
          <p:cNvSpPr/>
          <p:nvPr/>
        </p:nvSpPr>
        <p:spPr>
          <a:xfrm>
            <a:off x="11121260" y="6310320"/>
            <a:ext cx="87150" cy="82334"/>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1" name="Diamond 1100">
            <a:extLst>
              <a:ext uri="{FF2B5EF4-FFF2-40B4-BE49-F238E27FC236}">
                <a16:creationId xmlns:a16="http://schemas.microsoft.com/office/drawing/2014/main" id="{7759F0C6-5F70-B4A6-CD9F-00FF64730EEB}"/>
              </a:ext>
            </a:extLst>
          </p:cNvPr>
          <p:cNvSpPr/>
          <p:nvPr/>
        </p:nvSpPr>
        <p:spPr>
          <a:xfrm>
            <a:off x="5371450" y="4315544"/>
            <a:ext cx="87150" cy="82334"/>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03" name="Straight Arrow Connector 1102">
            <a:extLst>
              <a:ext uri="{FF2B5EF4-FFF2-40B4-BE49-F238E27FC236}">
                <a16:creationId xmlns:a16="http://schemas.microsoft.com/office/drawing/2014/main" id="{E01C981D-31A1-AFB5-1F27-F40AAA504B8E}"/>
              </a:ext>
            </a:extLst>
          </p:cNvPr>
          <p:cNvCxnSpPr>
            <a:cxnSpLocks/>
          </p:cNvCxnSpPr>
          <p:nvPr/>
        </p:nvCxnSpPr>
        <p:spPr>
          <a:xfrm>
            <a:off x="10192505" y="3027142"/>
            <a:ext cx="432848"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4" name="TextBox 13">
            <a:extLst>
              <a:ext uri="{FF2B5EF4-FFF2-40B4-BE49-F238E27FC236}">
                <a16:creationId xmlns:a16="http://schemas.microsoft.com/office/drawing/2014/main" id="{D4DD086B-1DA9-4355-516B-F339ED5F6E49}"/>
              </a:ext>
            </a:extLst>
          </p:cNvPr>
          <p:cNvSpPr txBox="1"/>
          <p:nvPr/>
        </p:nvSpPr>
        <p:spPr>
          <a:xfrm>
            <a:off x="2339506" y="2749689"/>
            <a:ext cx="1415772" cy="307777"/>
          </a:xfrm>
          <a:prstGeom prst="rect">
            <a:avLst/>
          </a:prstGeom>
          <a:solidFill>
            <a:schemeClr val="bg1"/>
          </a:solidFill>
        </p:spPr>
        <p:txBody>
          <a:bodyPr wrap="none" rtlCol="0">
            <a:spAutoFit/>
          </a:bodyPr>
          <a:lstStyle/>
          <a:p>
            <a:r>
              <a:rPr lang="en-US" b="1">
                <a:solidFill>
                  <a:schemeClr val="accent2"/>
                </a:solidFill>
              </a:rPr>
              <a:t>Manufacturing</a:t>
            </a:r>
          </a:p>
        </p:txBody>
      </p:sp>
      <p:sp>
        <p:nvSpPr>
          <p:cNvPr id="1116" name="Diamond 1115">
            <a:extLst>
              <a:ext uri="{FF2B5EF4-FFF2-40B4-BE49-F238E27FC236}">
                <a16:creationId xmlns:a16="http://schemas.microsoft.com/office/drawing/2014/main" id="{6F3FB018-AD16-8E5F-25CA-9FBE16BEA74B}"/>
              </a:ext>
            </a:extLst>
          </p:cNvPr>
          <p:cNvSpPr/>
          <p:nvPr/>
        </p:nvSpPr>
        <p:spPr>
          <a:xfrm>
            <a:off x="7592032" y="2490114"/>
            <a:ext cx="87150" cy="82334"/>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9" name="Diamond 1118">
            <a:extLst>
              <a:ext uri="{FF2B5EF4-FFF2-40B4-BE49-F238E27FC236}">
                <a16:creationId xmlns:a16="http://schemas.microsoft.com/office/drawing/2014/main" id="{C279605A-124F-5DE1-CB4F-54E3007B8A91}"/>
              </a:ext>
            </a:extLst>
          </p:cNvPr>
          <p:cNvSpPr/>
          <p:nvPr/>
        </p:nvSpPr>
        <p:spPr>
          <a:xfrm>
            <a:off x="7023980" y="4802122"/>
            <a:ext cx="87150" cy="82334"/>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20" name="Straight Arrow Connector 1119">
            <a:extLst>
              <a:ext uri="{FF2B5EF4-FFF2-40B4-BE49-F238E27FC236}">
                <a16:creationId xmlns:a16="http://schemas.microsoft.com/office/drawing/2014/main" id="{3F4D23E7-CCD5-DE1D-9E4C-0F08960B4D7F}"/>
              </a:ext>
            </a:extLst>
          </p:cNvPr>
          <p:cNvCxnSpPr/>
          <p:nvPr/>
        </p:nvCxnSpPr>
        <p:spPr>
          <a:xfrm>
            <a:off x="4428727" y="2403631"/>
            <a:ext cx="5508" cy="1795749"/>
          </a:xfrm>
          <a:prstGeom prst="straightConnector1">
            <a:avLst/>
          </a:prstGeom>
        </p:spPr>
        <p:style>
          <a:lnRef idx="2">
            <a:schemeClr val="dk1"/>
          </a:lnRef>
          <a:fillRef idx="0">
            <a:schemeClr val="dk1"/>
          </a:fillRef>
          <a:effectRef idx="1">
            <a:schemeClr val="dk1"/>
          </a:effectRef>
          <a:fontRef idx="minor">
            <a:schemeClr val="tx1"/>
          </a:fontRef>
        </p:style>
      </p:cxnSp>
      <p:cxnSp>
        <p:nvCxnSpPr>
          <p:cNvPr id="1121" name="Straight Arrow Connector 1120">
            <a:extLst>
              <a:ext uri="{FF2B5EF4-FFF2-40B4-BE49-F238E27FC236}">
                <a16:creationId xmlns:a16="http://schemas.microsoft.com/office/drawing/2014/main" id="{676332F7-D198-5341-1A54-7DC67096B8DE}"/>
              </a:ext>
            </a:extLst>
          </p:cNvPr>
          <p:cNvCxnSpPr>
            <a:cxnSpLocks/>
          </p:cNvCxnSpPr>
          <p:nvPr/>
        </p:nvCxnSpPr>
        <p:spPr>
          <a:xfrm flipV="1">
            <a:off x="4437908" y="4208559"/>
            <a:ext cx="299291" cy="3672"/>
          </a:xfrm>
          <a:prstGeom prst="straightConnector1">
            <a:avLst/>
          </a:prstGeom>
        </p:spPr>
        <p:style>
          <a:lnRef idx="2">
            <a:schemeClr val="dk1"/>
          </a:lnRef>
          <a:fillRef idx="0">
            <a:schemeClr val="dk1"/>
          </a:fillRef>
          <a:effectRef idx="1">
            <a:schemeClr val="dk1"/>
          </a:effectRef>
          <a:fontRef idx="minor">
            <a:schemeClr val="tx1"/>
          </a:fontRef>
        </p:style>
      </p:cxnSp>
      <p:cxnSp>
        <p:nvCxnSpPr>
          <p:cNvPr id="1122" name="Straight Arrow Connector 1121">
            <a:extLst>
              <a:ext uri="{FF2B5EF4-FFF2-40B4-BE49-F238E27FC236}">
                <a16:creationId xmlns:a16="http://schemas.microsoft.com/office/drawing/2014/main" id="{D537D09B-CE24-D7B6-3C01-44C0294FA0EA}"/>
              </a:ext>
            </a:extLst>
          </p:cNvPr>
          <p:cNvCxnSpPr>
            <a:cxnSpLocks/>
          </p:cNvCxnSpPr>
          <p:nvPr/>
        </p:nvCxnSpPr>
        <p:spPr>
          <a:xfrm flipV="1">
            <a:off x="10249305" y="3373113"/>
            <a:ext cx="299291" cy="3672"/>
          </a:xfrm>
          <a:prstGeom prst="straightConnector1">
            <a:avLst/>
          </a:prstGeom>
        </p:spPr>
        <p:style>
          <a:lnRef idx="2">
            <a:schemeClr val="dk1"/>
          </a:lnRef>
          <a:fillRef idx="0">
            <a:schemeClr val="dk1"/>
          </a:fillRef>
          <a:effectRef idx="1">
            <a:schemeClr val="dk1"/>
          </a:effectRef>
          <a:fontRef idx="minor">
            <a:schemeClr val="tx1"/>
          </a:fontRef>
        </p:style>
      </p:cxnSp>
      <p:cxnSp>
        <p:nvCxnSpPr>
          <p:cNvPr id="1123" name="Straight Arrow Connector 1122">
            <a:extLst>
              <a:ext uri="{FF2B5EF4-FFF2-40B4-BE49-F238E27FC236}">
                <a16:creationId xmlns:a16="http://schemas.microsoft.com/office/drawing/2014/main" id="{E948AD29-426F-2855-A933-4BF3357ADB4D}"/>
              </a:ext>
            </a:extLst>
          </p:cNvPr>
          <p:cNvCxnSpPr>
            <a:cxnSpLocks/>
          </p:cNvCxnSpPr>
          <p:nvPr/>
        </p:nvCxnSpPr>
        <p:spPr>
          <a:xfrm flipH="1">
            <a:off x="5535922" y="4313220"/>
            <a:ext cx="3671" cy="537989"/>
          </a:xfrm>
          <a:prstGeom prst="straightConnector1">
            <a:avLst/>
          </a:prstGeom>
        </p:spPr>
        <p:style>
          <a:lnRef idx="2">
            <a:schemeClr val="dk1"/>
          </a:lnRef>
          <a:fillRef idx="0">
            <a:schemeClr val="dk1"/>
          </a:fillRef>
          <a:effectRef idx="1">
            <a:schemeClr val="dk1"/>
          </a:effectRef>
          <a:fontRef idx="minor">
            <a:schemeClr val="tx1"/>
          </a:fontRef>
        </p:style>
      </p:cxnSp>
      <p:cxnSp>
        <p:nvCxnSpPr>
          <p:cNvPr id="1124" name="Straight Arrow Connector 1123">
            <a:extLst>
              <a:ext uri="{FF2B5EF4-FFF2-40B4-BE49-F238E27FC236}">
                <a16:creationId xmlns:a16="http://schemas.microsoft.com/office/drawing/2014/main" id="{DB25D279-3259-DE34-7AB5-6D7E3BF24517}"/>
              </a:ext>
            </a:extLst>
          </p:cNvPr>
          <p:cNvCxnSpPr>
            <a:cxnSpLocks/>
          </p:cNvCxnSpPr>
          <p:nvPr/>
        </p:nvCxnSpPr>
        <p:spPr>
          <a:xfrm>
            <a:off x="5539592" y="4864063"/>
            <a:ext cx="758329" cy="5507"/>
          </a:xfrm>
          <a:prstGeom prst="straightConnector1">
            <a:avLst/>
          </a:prstGeom>
        </p:spPr>
        <p:style>
          <a:lnRef idx="2">
            <a:schemeClr val="dk1"/>
          </a:lnRef>
          <a:fillRef idx="0">
            <a:schemeClr val="dk1"/>
          </a:fillRef>
          <a:effectRef idx="1">
            <a:schemeClr val="dk1"/>
          </a:effectRef>
          <a:fontRef idx="minor">
            <a:schemeClr val="tx1"/>
          </a:fontRef>
        </p:style>
      </p:cxnSp>
      <p:cxnSp>
        <p:nvCxnSpPr>
          <p:cNvPr id="1125" name="Straight Arrow Connector 1124">
            <a:extLst>
              <a:ext uri="{FF2B5EF4-FFF2-40B4-BE49-F238E27FC236}">
                <a16:creationId xmlns:a16="http://schemas.microsoft.com/office/drawing/2014/main" id="{6C8E0905-8B9F-E99B-231A-6ABCD0DBC973}"/>
              </a:ext>
            </a:extLst>
          </p:cNvPr>
          <p:cNvCxnSpPr>
            <a:cxnSpLocks/>
          </p:cNvCxnSpPr>
          <p:nvPr/>
        </p:nvCxnSpPr>
        <p:spPr>
          <a:xfrm>
            <a:off x="7715425" y="2578063"/>
            <a:ext cx="5508" cy="2475123"/>
          </a:xfrm>
          <a:prstGeom prst="straightConnector1">
            <a:avLst/>
          </a:prstGeom>
        </p:spPr>
        <p:style>
          <a:lnRef idx="2">
            <a:schemeClr val="dk1"/>
          </a:lnRef>
          <a:fillRef idx="0">
            <a:schemeClr val="dk1"/>
          </a:fillRef>
          <a:effectRef idx="1">
            <a:schemeClr val="dk1"/>
          </a:effectRef>
          <a:fontRef idx="minor">
            <a:schemeClr val="tx1"/>
          </a:fontRef>
        </p:style>
      </p:cxnSp>
      <p:cxnSp>
        <p:nvCxnSpPr>
          <p:cNvPr id="1126" name="Straight Arrow Connector 1125">
            <a:extLst>
              <a:ext uri="{FF2B5EF4-FFF2-40B4-BE49-F238E27FC236}">
                <a16:creationId xmlns:a16="http://schemas.microsoft.com/office/drawing/2014/main" id="{6B163EC7-FA26-B9BF-6D2E-096E8FB25982}"/>
              </a:ext>
            </a:extLst>
          </p:cNvPr>
          <p:cNvCxnSpPr>
            <a:cxnSpLocks/>
          </p:cNvCxnSpPr>
          <p:nvPr/>
        </p:nvCxnSpPr>
        <p:spPr>
          <a:xfrm flipV="1">
            <a:off x="7715426" y="5025642"/>
            <a:ext cx="216664" cy="3672"/>
          </a:xfrm>
          <a:prstGeom prst="straightConnector1">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626351853"/>
      </p:ext>
    </p:extLst>
  </p:cSld>
  <p:clrMapOvr>
    <a:masterClrMapping/>
  </p:clrMapOvr>
  <p:extLst>
    <p:ext uri="{6950BFC3-D8DA-4A85-94F7-54DA5524770B}">
      <p188:commentRel xmlns:p188="http://schemas.microsoft.com/office/powerpoint/2018/8/main" xmlns="" r:id="rId9"/>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11" name="Picture 11" descr="Chart&#10;&#10;Description automatically generated">
            <a:extLst>
              <a:ext uri="{FF2B5EF4-FFF2-40B4-BE49-F238E27FC236}">
                <a16:creationId xmlns:a16="http://schemas.microsoft.com/office/drawing/2014/main" id="{D051236A-B506-6A23-7354-87150618CF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647" y="1672067"/>
            <a:ext cx="11797552" cy="4186221"/>
          </a:xfrm>
          <a:prstGeom prst="rect">
            <a:avLst/>
          </a:prstGeom>
        </p:spPr>
      </p:pic>
      <p:sp>
        <p:nvSpPr>
          <p:cNvPr id="1118" name="Google Shape;1118;g15fc244b7c5_3_119"/>
          <p:cNvSpPr txBox="1">
            <a:spLocks noGrp="1"/>
          </p:cNvSpPr>
          <p:nvPr>
            <p:ph type="title"/>
          </p:nvPr>
        </p:nvSpPr>
        <p:spPr>
          <a:prstGeom prst="rect">
            <a:avLst/>
          </a:prstGeom>
        </p:spPr>
        <p:txBody>
          <a:bodyPr spcFirstLastPara="1" wrap="square" lIns="91425" tIns="45700" rIns="91425" bIns="45700" anchor="ctr" anchorCtr="0">
            <a:normAutofit/>
          </a:bodyPr>
          <a:lstStyle/>
          <a:p>
            <a:r>
              <a:rPr lang="en-US"/>
              <a:t>Testing</a:t>
            </a:r>
            <a:endParaRPr/>
          </a:p>
        </p:txBody>
      </p:sp>
      <p:sp>
        <p:nvSpPr>
          <p:cNvPr id="2" name="Date Placeholder 1">
            <a:extLst>
              <a:ext uri="{FF2B5EF4-FFF2-40B4-BE49-F238E27FC236}">
                <a16:creationId xmlns:a16="http://schemas.microsoft.com/office/drawing/2014/main" id="{A23F8A14-A944-AE88-C2EB-99EFC1A20994}"/>
              </a:ext>
            </a:extLst>
          </p:cNvPr>
          <p:cNvSpPr>
            <a:spLocks noGrp="1"/>
          </p:cNvSpPr>
          <p:nvPr>
            <p:ph type="dt" idx="10"/>
          </p:nvPr>
        </p:nvSpPr>
        <p:spPr/>
        <p:txBody>
          <a:bodyPr/>
          <a:lstStyle/>
          <a:p>
            <a:fld id="{9134C1C2-E27D-46A1-A3FE-00AA99D23AF2}" type="datetime1">
              <a:rPr lang="en-US" smtClean="0"/>
              <a:t>4/4/2023</a:t>
            </a:fld>
            <a:endParaRPr lang="en-US"/>
          </a:p>
        </p:txBody>
      </p:sp>
      <p:sp>
        <p:nvSpPr>
          <p:cNvPr id="1117" name="Google Shape;1117;g15fc244b7c5_3_119"/>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r>
              <a:rPr lang="en-US"/>
              <a:t>15</a:t>
            </a:r>
            <a:endParaRPr/>
          </a:p>
        </p:txBody>
      </p:sp>
      <p:graphicFrame>
        <p:nvGraphicFramePr>
          <p:cNvPr id="4" name="Diagram 14">
            <a:extLst>
              <a:ext uri="{FF2B5EF4-FFF2-40B4-BE49-F238E27FC236}">
                <a16:creationId xmlns:a16="http://schemas.microsoft.com/office/drawing/2014/main" id="{8DBFAA36-6B9A-AD81-06C0-B4E2D0DAAD2E}"/>
              </a:ext>
            </a:extLst>
          </p:cNvPr>
          <p:cNvGraphicFramePr/>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extBox 12">
            <a:extLst>
              <a:ext uri="{FF2B5EF4-FFF2-40B4-BE49-F238E27FC236}">
                <a16:creationId xmlns:a16="http://schemas.microsoft.com/office/drawing/2014/main" id="{F6E6F9C1-2DA2-DD9E-AC16-8CC3415B0F79}"/>
              </a:ext>
            </a:extLst>
          </p:cNvPr>
          <p:cNvSpPr txBox="1"/>
          <p:nvPr/>
        </p:nvSpPr>
        <p:spPr>
          <a:xfrm>
            <a:off x="4498041" y="2616416"/>
            <a:ext cx="381000" cy="369332"/>
          </a:xfrm>
          <a:prstGeom prst="rect">
            <a:avLst/>
          </a:prstGeom>
          <a:noFill/>
        </p:spPr>
        <p:txBody>
          <a:bodyPr wrap="square">
            <a:spAutoFit/>
          </a:bodyPr>
          <a:lstStyle/>
          <a:p>
            <a:r>
              <a:rPr lang="en-US" sz="1800" b="1" i="0">
                <a:solidFill>
                  <a:schemeClr val="accent1"/>
                </a:solidFill>
                <a:effectLst/>
                <a:latin typeface="arial" panose="020B0604020202020204" pitchFamily="34" charset="0"/>
              </a:rPr>
              <a:t>✓</a:t>
            </a:r>
            <a:endParaRPr lang="en-US" sz="1800" b="1">
              <a:solidFill>
                <a:schemeClr val="accent1"/>
              </a:solidFill>
            </a:endParaRPr>
          </a:p>
        </p:txBody>
      </p:sp>
      <p:sp>
        <p:nvSpPr>
          <p:cNvPr id="14" name="TextBox 13">
            <a:extLst>
              <a:ext uri="{FF2B5EF4-FFF2-40B4-BE49-F238E27FC236}">
                <a16:creationId xmlns:a16="http://schemas.microsoft.com/office/drawing/2014/main" id="{A09B6289-42DC-109A-B235-8E114CC5C113}"/>
              </a:ext>
            </a:extLst>
          </p:cNvPr>
          <p:cNvSpPr txBox="1"/>
          <p:nvPr/>
        </p:nvSpPr>
        <p:spPr>
          <a:xfrm>
            <a:off x="4680136" y="2849288"/>
            <a:ext cx="381000" cy="369332"/>
          </a:xfrm>
          <a:prstGeom prst="rect">
            <a:avLst/>
          </a:prstGeom>
          <a:noFill/>
        </p:spPr>
        <p:txBody>
          <a:bodyPr wrap="square">
            <a:spAutoFit/>
          </a:bodyPr>
          <a:lstStyle/>
          <a:p>
            <a:r>
              <a:rPr lang="en-US" sz="1800" b="1" i="0">
                <a:solidFill>
                  <a:schemeClr val="accent1"/>
                </a:solidFill>
                <a:effectLst/>
                <a:latin typeface="arial" panose="020B0604020202020204" pitchFamily="34" charset="0"/>
              </a:rPr>
              <a:t>✓</a:t>
            </a:r>
            <a:endParaRPr lang="en-US" sz="1800" b="1">
              <a:solidFill>
                <a:schemeClr val="accent1"/>
              </a:solidFill>
            </a:endParaRPr>
          </a:p>
        </p:txBody>
      </p:sp>
      <p:sp>
        <p:nvSpPr>
          <p:cNvPr id="15" name="TextBox 14">
            <a:extLst>
              <a:ext uri="{FF2B5EF4-FFF2-40B4-BE49-F238E27FC236}">
                <a16:creationId xmlns:a16="http://schemas.microsoft.com/office/drawing/2014/main" id="{A2CC7F04-4A82-0666-6E06-5CEBF07404B3}"/>
              </a:ext>
            </a:extLst>
          </p:cNvPr>
          <p:cNvSpPr txBox="1"/>
          <p:nvPr/>
        </p:nvSpPr>
        <p:spPr>
          <a:xfrm>
            <a:off x="4576482" y="3267636"/>
            <a:ext cx="381000" cy="369332"/>
          </a:xfrm>
          <a:prstGeom prst="rect">
            <a:avLst/>
          </a:prstGeom>
          <a:noFill/>
        </p:spPr>
        <p:txBody>
          <a:bodyPr wrap="square">
            <a:spAutoFit/>
          </a:bodyPr>
          <a:lstStyle/>
          <a:p>
            <a:r>
              <a:rPr lang="en-US" sz="1800" b="1" i="0">
                <a:solidFill>
                  <a:schemeClr val="accent1"/>
                </a:solidFill>
                <a:effectLst/>
                <a:latin typeface="arial" panose="020B0604020202020204" pitchFamily="34" charset="0"/>
              </a:rPr>
              <a:t>✓</a:t>
            </a:r>
            <a:endParaRPr lang="en-US" sz="1800" b="1">
              <a:solidFill>
                <a:schemeClr val="accent1"/>
              </a:solidFill>
            </a:endParaRPr>
          </a:p>
        </p:txBody>
      </p:sp>
      <p:sp>
        <p:nvSpPr>
          <p:cNvPr id="16" name="TextBox 15">
            <a:extLst>
              <a:ext uri="{FF2B5EF4-FFF2-40B4-BE49-F238E27FC236}">
                <a16:creationId xmlns:a16="http://schemas.microsoft.com/office/drawing/2014/main" id="{C908C9C6-D3EF-3CE0-131B-A33D79D98750}"/>
              </a:ext>
            </a:extLst>
          </p:cNvPr>
          <p:cNvSpPr txBox="1"/>
          <p:nvPr/>
        </p:nvSpPr>
        <p:spPr>
          <a:xfrm>
            <a:off x="4440051" y="3063094"/>
            <a:ext cx="381000" cy="369332"/>
          </a:xfrm>
          <a:prstGeom prst="rect">
            <a:avLst/>
          </a:prstGeom>
          <a:noFill/>
        </p:spPr>
        <p:txBody>
          <a:bodyPr wrap="square">
            <a:spAutoFit/>
          </a:bodyPr>
          <a:lstStyle/>
          <a:p>
            <a:r>
              <a:rPr lang="en-US" sz="1800" b="1" i="0">
                <a:solidFill>
                  <a:schemeClr val="accent1"/>
                </a:solidFill>
                <a:effectLst/>
                <a:latin typeface="arial" panose="020B0604020202020204" pitchFamily="34" charset="0"/>
              </a:rPr>
              <a:t>✓</a:t>
            </a:r>
            <a:endParaRPr lang="en-US" sz="1800" b="1">
              <a:solidFill>
                <a:schemeClr val="accent1"/>
              </a:solidFill>
            </a:endParaRPr>
          </a:p>
        </p:txBody>
      </p:sp>
      <p:sp>
        <p:nvSpPr>
          <p:cNvPr id="18" name="TextBox 17">
            <a:extLst>
              <a:ext uri="{FF2B5EF4-FFF2-40B4-BE49-F238E27FC236}">
                <a16:creationId xmlns:a16="http://schemas.microsoft.com/office/drawing/2014/main" id="{FF5B547F-D56F-B080-9781-0A9F5678A563}"/>
              </a:ext>
            </a:extLst>
          </p:cNvPr>
          <p:cNvSpPr txBox="1"/>
          <p:nvPr/>
        </p:nvSpPr>
        <p:spPr>
          <a:xfrm>
            <a:off x="8703823" y="4640230"/>
            <a:ext cx="381000" cy="307777"/>
          </a:xfrm>
          <a:prstGeom prst="rect">
            <a:avLst/>
          </a:prstGeom>
          <a:noFill/>
        </p:spPr>
        <p:txBody>
          <a:bodyPr wrap="square">
            <a:spAutoFit/>
          </a:bodyPr>
          <a:lstStyle/>
          <a:p>
            <a:r>
              <a:rPr lang="en-US" b="0" i="0">
                <a:solidFill>
                  <a:srgbClr val="000000"/>
                </a:solidFill>
                <a:effectLst/>
                <a:latin typeface="arial" panose="020B0604020202020204" pitchFamily="34" charset="0"/>
              </a:rPr>
              <a:t>❌</a:t>
            </a:r>
            <a:endParaRPr lang="en-US"/>
          </a:p>
        </p:txBody>
      </p:sp>
      <p:pic>
        <p:nvPicPr>
          <p:cNvPr id="20" name="Picture 19">
            <a:extLst>
              <a:ext uri="{FF2B5EF4-FFF2-40B4-BE49-F238E27FC236}">
                <a16:creationId xmlns:a16="http://schemas.microsoft.com/office/drawing/2014/main" id="{EC74F3E8-0F4C-44CC-5BD4-F3780CDDCCD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5728301" y="4012265"/>
            <a:ext cx="211493" cy="211493"/>
          </a:xfrm>
          <a:prstGeom prst="rect">
            <a:avLst/>
          </a:prstGeom>
        </p:spPr>
      </p:pic>
      <p:pic>
        <p:nvPicPr>
          <p:cNvPr id="21" name="Picture 20">
            <a:extLst>
              <a:ext uri="{FF2B5EF4-FFF2-40B4-BE49-F238E27FC236}">
                <a16:creationId xmlns:a16="http://schemas.microsoft.com/office/drawing/2014/main" id="{71E82EB9-B899-7962-99C8-5F978813A48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5728861" y="4243628"/>
            <a:ext cx="211493" cy="211493"/>
          </a:xfrm>
          <a:prstGeom prst="rect">
            <a:avLst/>
          </a:prstGeom>
        </p:spPr>
      </p:pic>
      <p:pic>
        <p:nvPicPr>
          <p:cNvPr id="22" name="Picture 21">
            <a:extLst>
              <a:ext uri="{FF2B5EF4-FFF2-40B4-BE49-F238E27FC236}">
                <a16:creationId xmlns:a16="http://schemas.microsoft.com/office/drawing/2014/main" id="{B979C439-DD19-CDF3-CAB9-63D717EE36E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6021335" y="4451274"/>
            <a:ext cx="211493" cy="211493"/>
          </a:xfrm>
          <a:prstGeom prst="rect">
            <a:avLst/>
          </a:prstGeom>
        </p:spPr>
      </p:pic>
      <p:sp>
        <p:nvSpPr>
          <p:cNvPr id="23" name="TextBox 22">
            <a:extLst>
              <a:ext uri="{FF2B5EF4-FFF2-40B4-BE49-F238E27FC236}">
                <a16:creationId xmlns:a16="http://schemas.microsoft.com/office/drawing/2014/main" id="{EE27FD03-27DC-B8BD-9DB3-DFF54B6473E5}"/>
              </a:ext>
            </a:extLst>
          </p:cNvPr>
          <p:cNvSpPr txBox="1"/>
          <p:nvPr/>
        </p:nvSpPr>
        <p:spPr>
          <a:xfrm>
            <a:off x="7977671" y="4841529"/>
            <a:ext cx="381000" cy="307777"/>
          </a:xfrm>
          <a:prstGeom prst="rect">
            <a:avLst/>
          </a:prstGeom>
          <a:noFill/>
        </p:spPr>
        <p:txBody>
          <a:bodyPr wrap="square">
            <a:spAutoFit/>
          </a:bodyPr>
          <a:lstStyle/>
          <a:p>
            <a:r>
              <a:rPr lang="en-US" b="0" i="0">
                <a:solidFill>
                  <a:srgbClr val="000000"/>
                </a:solidFill>
                <a:effectLst/>
                <a:latin typeface="arial" panose="020B0604020202020204" pitchFamily="34" charset="0"/>
              </a:rPr>
              <a:t>❌</a:t>
            </a:r>
            <a:endParaRPr lang="en-US"/>
          </a:p>
        </p:txBody>
      </p:sp>
      <p:sp>
        <p:nvSpPr>
          <p:cNvPr id="24" name="TextBox 23">
            <a:extLst>
              <a:ext uri="{FF2B5EF4-FFF2-40B4-BE49-F238E27FC236}">
                <a16:creationId xmlns:a16="http://schemas.microsoft.com/office/drawing/2014/main" id="{36AD0F1A-43CD-540F-DD81-86189223F5C7}"/>
              </a:ext>
            </a:extLst>
          </p:cNvPr>
          <p:cNvSpPr txBox="1"/>
          <p:nvPr/>
        </p:nvSpPr>
        <p:spPr>
          <a:xfrm>
            <a:off x="8853635" y="5077224"/>
            <a:ext cx="381000" cy="307777"/>
          </a:xfrm>
          <a:prstGeom prst="rect">
            <a:avLst/>
          </a:prstGeom>
          <a:noFill/>
        </p:spPr>
        <p:txBody>
          <a:bodyPr wrap="square">
            <a:spAutoFit/>
          </a:bodyPr>
          <a:lstStyle/>
          <a:p>
            <a:r>
              <a:rPr lang="en-US" b="0" i="0">
                <a:solidFill>
                  <a:srgbClr val="000000"/>
                </a:solidFill>
                <a:effectLst/>
                <a:latin typeface="arial" panose="020B0604020202020204" pitchFamily="34" charset="0"/>
              </a:rPr>
              <a:t>❌</a:t>
            </a:r>
            <a:endParaRPr lang="en-US"/>
          </a:p>
        </p:txBody>
      </p:sp>
      <p:sp>
        <p:nvSpPr>
          <p:cNvPr id="25" name="TextBox 24">
            <a:extLst>
              <a:ext uri="{FF2B5EF4-FFF2-40B4-BE49-F238E27FC236}">
                <a16:creationId xmlns:a16="http://schemas.microsoft.com/office/drawing/2014/main" id="{46001B26-7C9F-C888-D026-6C89759CDE03}"/>
              </a:ext>
            </a:extLst>
          </p:cNvPr>
          <p:cNvSpPr txBox="1"/>
          <p:nvPr/>
        </p:nvSpPr>
        <p:spPr>
          <a:xfrm>
            <a:off x="11667938" y="5294952"/>
            <a:ext cx="381000" cy="307777"/>
          </a:xfrm>
          <a:prstGeom prst="rect">
            <a:avLst/>
          </a:prstGeom>
          <a:noFill/>
        </p:spPr>
        <p:txBody>
          <a:bodyPr wrap="square">
            <a:spAutoFit/>
          </a:bodyPr>
          <a:lstStyle/>
          <a:p>
            <a:r>
              <a:rPr lang="en-US" b="0" i="0">
                <a:solidFill>
                  <a:srgbClr val="000000"/>
                </a:solidFill>
                <a:effectLst/>
                <a:latin typeface="arial" panose="020B0604020202020204" pitchFamily="34" charset="0"/>
              </a:rPr>
              <a:t>❌</a:t>
            </a:r>
            <a:endParaRPr lang="en-US"/>
          </a:p>
        </p:txBody>
      </p:sp>
      <p:sp>
        <p:nvSpPr>
          <p:cNvPr id="26" name="TextBox 25">
            <a:extLst>
              <a:ext uri="{FF2B5EF4-FFF2-40B4-BE49-F238E27FC236}">
                <a16:creationId xmlns:a16="http://schemas.microsoft.com/office/drawing/2014/main" id="{AF418F9B-58F8-7E3C-F4BE-51E8E56B2E7D}"/>
              </a:ext>
            </a:extLst>
          </p:cNvPr>
          <p:cNvSpPr txBox="1"/>
          <p:nvPr/>
        </p:nvSpPr>
        <p:spPr>
          <a:xfrm>
            <a:off x="11349691" y="5502364"/>
            <a:ext cx="381000" cy="307777"/>
          </a:xfrm>
          <a:prstGeom prst="rect">
            <a:avLst/>
          </a:prstGeom>
          <a:noFill/>
        </p:spPr>
        <p:txBody>
          <a:bodyPr wrap="square">
            <a:spAutoFit/>
          </a:bodyPr>
          <a:lstStyle/>
          <a:p>
            <a:r>
              <a:rPr lang="en-US" b="0" i="0">
                <a:solidFill>
                  <a:srgbClr val="000000"/>
                </a:solidFill>
                <a:effectLst/>
                <a:latin typeface="arial" panose="020B0604020202020204" pitchFamily="34" charset="0"/>
              </a:rPr>
              <a:t>❌</a:t>
            </a:r>
            <a:endParaRPr lang="en-US"/>
          </a:p>
        </p:txBody>
      </p:sp>
      <p:graphicFrame>
        <p:nvGraphicFramePr>
          <p:cNvPr id="27" name="Table 27">
            <a:extLst>
              <a:ext uri="{FF2B5EF4-FFF2-40B4-BE49-F238E27FC236}">
                <a16:creationId xmlns:a16="http://schemas.microsoft.com/office/drawing/2014/main" id="{8DD4FDF7-36B6-A9F5-656F-26BDBC8EB8B5}"/>
              </a:ext>
            </a:extLst>
          </p:cNvPr>
          <p:cNvGraphicFramePr>
            <a:graphicFrameLocks noGrp="1"/>
          </p:cNvGraphicFramePr>
          <p:nvPr>
            <p:extLst>
              <p:ext uri="{D42A27DB-BD31-4B8C-83A1-F6EECF244321}">
                <p14:modId xmlns:p14="http://schemas.microsoft.com/office/powerpoint/2010/main" val="2281950650"/>
              </p:ext>
            </p:extLst>
          </p:nvPr>
        </p:nvGraphicFramePr>
        <p:xfrm>
          <a:off x="9387354" y="2915351"/>
          <a:ext cx="2244725" cy="1325564"/>
        </p:xfrm>
        <a:graphic>
          <a:graphicData uri="http://schemas.openxmlformats.org/drawingml/2006/table">
            <a:tbl>
              <a:tblPr firstRow="1" bandRow="1">
                <a:tableStyleId>{B301B821-A1FF-4177-AEE7-76D212191A09}</a:tableStyleId>
              </a:tblPr>
              <a:tblGrid>
                <a:gridCol w="2244725">
                  <a:extLst>
                    <a:ext uri="{9D8B030D-6E8A-4147-A177-3AD203B41FA5}">
                      <a16:colId xmlns:a16="http://schemas.microsoft.com/office/drawing/2014/main" val="716975716"/>
                    </a:ext>
                  </a:extLst>
                </a:gridCol>
              </a:tblGrid>
              <a:tr h="331391">
                <a:tc>
                  <a:txBody>
                    <a:bodyPr/>
                    <a:lstStyle/>
                    <a:p>
                      <a:pPr algn="ctr"/>
                      <a:r>
                        <a:rPr lang="en-US"/>
                        <a:t>Legend</a:t>
                      </a:r>
                    </a:p>
                  </a:txBody>
                  <a:tcPr/>
                </a:tc>
                <a:extLst>
                  <a:ext uri="{0D108BD9-81ED-4DB2-BD59-A6C34878D82A}">
                    <a16:rowId xmlns:a16="http://schemas.microsoft.com/office/drawing/2014/main" val="3275777018"/>
                  </a:ext>
                </a:extLst>
              </a:tr>
              <a:tr h="331391">
                <a:tc>
                  <a:txBody>
                    <a:bodyPr/>
                    <a:lstStyle/>
                    <a:p>
                      <a:pPr algn="ctr"/>
                      <a:r>
                        <a:rPr lang="en-US"/>
                        <a:t>Completed </a:t>
                      </a:r>
                    </a:p>
                  </a:txBody>
                  <a:tcPr/>
                </a:tc>
                <a:extLst>
                  <a:ext uri="{0D108BD9-81ED-4DB2-BD59-A6C34878D82A}">
                    <a16:rowId xmlns:a16="http://schemas.microsoft.com/office/drawing/2014/main" val="4033161749"/>
                  </a:ext>
                </a:extLst>
              </a:tr>
              <a:tr h="331391">
                <a:tc>
                  <a:txBody>
                    <a:bodyPr/>
                    <a:lstStyle/>
                    <a:p>
                      <a:pPr algn="ctr"/>
                      <a:r>
                        <a:rPr lang="en-US"/>
                        <a:t>In-Progress</a:t>
                      </a:r>
                    </a:p>
                  </a:txBody>
                  <a:tcPr/>
                </a:tc>
                <a:extLst>
                  <a:ext uri="{0D108BD9-81ED-4DB2-BD59-A6C34878D82A}">
                    <a16:rowId xmlns:a16="http://schemas.microsoft.com/office/drawing/2014/main" val="3759706449"/>
                  </a:ext>
                </a:extLst>
              </a:tr>
              <a:tr h="331391">
                <a:tc>
                  <a:txBody>
                    <a:bodyPr/>
                    <a:lstStyle/>
                    <a:p>
                      <a:pPr algn="ctr"/>
                      <a:r>
                        <a:rPr lang="en-US"/>
                        <a:t>Not Started</a:t>
                      </a:r>
                    </a:p>
                  </a:txBody>
                  <a:tcPr/>
                </a:tc>
                <a:extLst>
                  <a:ext uri="{0D108BD9-81ED-4DB2-BD59-A6C34878D82A}">
                    <a16:rowId xmlns:a16="http://schemas.microsoft.com/office/drawing/2014/main" val="2867565002"/>
                  </a:ext>
                </a:extLst>
              </a:tr>
            </a:tbl>
          </a:graphicData>
        </a:graphic>
      </p:graphicFrame>
      <p:sp>
        <p:nvSpPr>
          <p:cNvPr id="28" name="TextBox 27">
            <a:extLst>
              <a:ext uri="{FF2B5EF4-FFF2-40B4-BE49-F238E27FC236}">
                <a16:creationId xmlns:a16="http://schemas.microsoft.com/office/drawing/2014/main" id="{46C861EF-085B-74C9-8D3D-7075BA2BE846}"/>
              </a:ext>
            </a:extLst>
          </p:cNvPr>
          <p:cNvSpPr txBox="1"/>
          <p:nvPr/>
        </p:nvSpPr>
        <p:spPr>
          <a:xfrm>
            <a:off x="9581029" y="3218010"/>
            <a:ext cx="381000" cy="369332"/>
          </a:xfrm>
          <a:prstGeom prst="rect">
            <a:avLst/>
          </a:prstGeom>
          <a:noFill/>
        </p:spPr>
        <p:txBody>
          <a:bodyPr wrap="square">
            <a:spAutoFit/>
          </a:bodyPr>
          <a:lstStyle/>
          <a:p>
            <a:r>
              <a:rPr lang="en-US" sz="1800" b="1" i="0">
                <a:solidFill>
                  <a:schemeClr val="accent1"/>
                </a:solidFill>
                <a:effectLst/>
                <a:latin typeface="arial" panose="020B0604020202020204" pitchFamily="34" charset="0"/>
              </a:rPr>
              <a:t>✓</a:t>
            </a:r>
            <a:endParaRPr lang="en-US" sz="1800" b="1">
              <a:solidFill>
                <a:schemeClr val="accent1"/>
              </a:solidFill>
            </a:endParaRPr>
          </a:p>
        </p:txBody>
      </p:sp>
      <p:pic>
        <p:nvPicPr>
          <p:cNvPr id="29" name="Picture 28">
            <a:extLst>
              <a:ext uri="{FF2B5EF4-FFF2-40B4-BE49-F238E27FC236}">
                <a16:creationId xmlns:a16="http://schemas.microsoft.com/office/drawing/2014/main" id="{26DC4FD4-EFEF-9F14-88E7-2777C185482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9665782" y="3629465"/>
            <a:ext cx="211493" cy="211493"/>
          </a:xfrm>
          <a:prstGeom prst="rect">
            <a:avLst/>
          </a:prstGeom>
        </p:spPr>
      </p:pic>
      <p:sp>
        <p:nvSpPr>
          <p:cNvPr id="30" name="TextBox 29">
            <a:extLst>
              <a:ext uri="{FF2B5EF4-FFF2-40B4-BE49-F238E27FC236}">
                <a16:creationId xmlns:a16="http://schemas.microsoft.com/office/drawing/2014/main" id="{B4F8F2F0-AE92-5FD0-391E-89A1423F7783}"/>
              </a:ext>
            </a:extLst>
          </p:cNvPr>
          <p:cNvSpPr txBox="1"/>
          <p:nvPr/>
        </p:nvSpPr>
        <p:spPr>
          <a:xfrm>
            <a:off x="9577239" y="3922618"/>
            <a:ext cx="381000" cy="307777"/>
          </a:xfrm>
          <a:prstGeom prst="rect">
            <a:avLst/>
          </a:prstGeom>
          <a:noFill/>
        </p:spPr>
        <p:txBody>
          <a:bodyPr wrap="square">
            <a:spAutoFit/>
          </a:bodyPr>
          <a:lstStyle/>
          <a:p>
            <a:r>
              <a:rPr lang="en-US" b="0" i="0">
                <a:solidFill>
                  <a:srgbClr val="000000"/>
                </a:solidFill>
                <a:effectLst/>
                <a:latin typeface="arial" panose="020B0604020202020204" pitchFamily="34" charset="0"/>
              </a:rPr>
              <a:t>❌</a:t>
            </a:r>
            <a:endParaRPr lang="en-US"/>
          </a:p>
        </p:txBody>
      </p:sp>
      <p:sp>
        <p:nvSpPr>
          <p:cNvPr id="31" name="TextBox 30">
            <a:extLst>
              <a:ext uri="{FF2B5EF4-FFF2-40B4-BE49-F238E27FC236}">
                <a16:creationId xmlns:a16="http://schemas.microsoft.com/office/drawing/2014/main" id="{616E6B2C-50B6-55B8-294D-DDBF411BDF5E}"/>
              </a:ext>
            </a:extLst>
          </p:cNvPr>
          <p:cNvSpPr txBox="1"/>
          <p:nvPr/>
        </p:nvSpPr>
        <p:spPr>
          <a:xfrm>
            <a:off x="4678987" y="2665187"/>
            <a:ext cx="397866" cy="276999"/>
          </a:xfrm>
          <a:prstGeom prst="rect">
            <a:avLst/>
          </a:prstGeom>
          <a:noFill/>
        </p:spPr>
        <p:txBody>
          <a:bodyPr wrap="none" rtlCol="0">
            <a:spAutoFit/>
          </a:bodyPr>
          <a:lstStyle/>
          <a:p>
            <a:r>
              <a:rPr lang="en-US" sz="1200" b="1">
                <a:solidFill>
                  <a:schemeClr val="accent1"/>
                </a:solidFill>
              </a:rPr>
              <a:t>3/1</a:t>
            </a:r>
            <a:endParaRPr lang="en-US" b="1">
              <a:solidFill>
                <a:schemeClr val="accent1"/>
              </a:solidFill>
            </a:endParaRPr>
          </a:p>
        </p:txBody>
      </p:sp>
      <p:sp>
        <p:nvSpPr>
          <p:cNvPr id="1088" name="TextBox 1087">
            <a:extLst>
              <a:ext uri="{FF2B5EF4-FFF2-40B4-BE49-F238E27FC236}">
                <a16:creationId xmlns:a16="http://schemas.microsoft.com/office/drawing/2014/main" id="{F1D73D5A-1C1C-E42F-B420-EA56AC3EA845}"/>
              </a:ext>
            </a:extLst>
          </p:cNvPr>
          <p:cNvSpPr txBox="1"/>
          <p:nvPr/>
        </p:nvSpPr>
        <p:spPr>
          <a:xfrm>
            <a:off x="4729386" y="3316179"/>
            <a:ext cx="397866" cy="276999"/>
          </a:xfrm>
          <a:prstGeom prst="rect">
            <a:avLst/>
          </a:prstGeom>
          <a:noFill/>
        </p:spPr>
        <p:txBody>
          <a:bodyPr wrap="none" rtlCol="0">
            <a:spAutoFit/>
          </a:bodyPr>
          <a:lstStyle/>
          <a:p>
            <a:r>
              <a:rPr lang="en-US" sz="1200" b="1">
                <a:solidFill>
                  <a:schemeClr val="accent1"/>
                </a:solidFill>
              </a:rPr>
              <a:t>3/3</a:t>
            </a:r>
            <a:endParaRPr lang="en-US" b="1">
              <a:solidFill>
                <a:schemeClr val="accent1"/>
              </a:solidFill>
            </a:endParaRPr>
          </a:p>
        </p:txBody>
      </p:sp>
      <p:sp>
        <p:nvSpPr>
          <p:cNvPr id="1089" name="TextBox 1088">
            <a:extLst>
              <a:ext uri="{FF2B5EF4-FFF2-40B4-BE49-F238E27FC236}">
                <a16:creationId xmlns:a16="http://schemas.microsoft.com/office/drawing/2014/main" id="{9C71FDC9-0B72-CD1A-F375-93DE0EEF7AE8}"/>
              </a:ext>
            </a:extLst>
          </p:cNvPr>
          <p:cNvSpPr txBox="1"/>
          <p:nvPr/>
        </p:nvSpPr>
        <p:spPr>
          <a:xfrm>
            <a:off x="4635985" y="3107964"/>
            <a:ext cx="397866" cy="276999"/>
          </a:xfrm>
          <a:prstGeom prst="rect">
            <a:avLst/>
          </a:prstGeom>
          <a:noFill/>
        </p:spPr>
        <p:txBody>
          <a:bodyPr wrap="none" rtlCol="0">
            <a:spAutoFit/>
          </a:bodyPr>
          <a:lstStyle/>
          <a:p>
            <a:r>
              <a:rPr lang="en-US" sz="1200" b="1">
                <a:solidFill>
                  <a:schemeClr val="accent1"/>
                </a:solidFill>
              </a:rPr>
              <a:t>3/3</a:t>
            </a:r>
            <a:endParaRPr lang="en-US" b="1">
              <a:solidFill>
                <a:schemeClr val="accent1"/>
              </a:solidFill>
            </a:endParaRPr>
          </a:p>
        </p:txBody>
      </p:sp>
      <p:sp>
        <p:nvSpPr>
          <p:cNvPr id="1090" name="TextBox 1089">
            <a:extLst>
              <a:ext uri="{FF2B5EF4-FFF2-40B4-BE49-F238E27FC236}">
                <a16:creationId xmlns:a16="http://schemas.microsoft.com/office/drawing/2014/main" id="{36C273B3-CFFA-ED5E-3064-A07B2A54FB6B}"/>
              </a:ext>
            </a:extLst>
          </p:cNvPr>
          <p:cNvSpPr txBox="1"/>
          <p:nvPr/>
        </p:nvSpPr>
        <p:spPr>
          <a:xfrm>
            <a:off x="4637230" y="3541667"/>
            <a:ext cx="397866" cy="276999"/>
          </a:xfrm>
          <a:prstGeom prst="rect">
            <a:avLst/>
          </a:prstGeom>
          <a:noFill/>
        </p:spPr>
        <p:txBody>
          <a:bodyPr wrap="none" rtlCol="0">
            <a:spAutoFit/>
          </a:bodyPr>
          <a:lstStyle/>
          <a:p>
            <a:r>
              <a:rPr lang="en-US" sz="1200" b="1">
                <a:solidFill>
                  <a:schemeClr val="accent1"/>
                </a:solidFill>
              </a:rPr>
              <a:t>3/3</a:t>
            </a:r>
            <a:endParaRPr lang="en-US" b="1">
              <a:solidFill>
                <a:schemeClr val="accent1"/>
              </a:solidFill>
            </a:endParaRPr>
          </a:p>
        </p:txBody>
      </p:sp>
      <p:cxnSp>
        <p:nvCxnSpPr>
          <p:cNvPr id="1091" name="Straight Connector 1090">
            <a:extLst>
              <a:ext uri="{FF2B5EF4-FFF2-40B4-BE49-F238E27FC236}">
                <a16:creationId xmlns:a16="http://schemas.microsoft.com/office/drawing/2014/main" id="{8784EF9C-96F0-B5F4-763F-5744837AD509}"/>
              </a:ext>
            </a:extLst>
          </p:cNvPr>
          <p:cNvCxnSpPr>
            <a:cxnSpLocks/>
          </p:cNvCxnSpPr>
          <p:nvPr/>
        </p:nvCxnSpPr>
        <p:spPr>
          <a:xfrm>
            <a:off x="3923034" y="1735200"/>
            <a:ext cx="0" cy="4102955"/>
          </a:xfrm>
          <a:prstGeom prst="line">
            <a:avLst/>
          </a:prstGeom>
          <a:ln>
            <a:prstDash val="sysDot"/>
          </a:ln>
        </p:spPr>
        <p:style>
          <a:lnRef idx="3">
            <a:schemeClr val="accent1"/>
          </a:lnRef>
          <a:fillRef idx="0">
            <a:schemeClr val="accent1"/>
          </a:fillRef>
          <a:effectRef idx="2">
            <a:schemeClr val="accent1"/>
          </a:effectRef>
          <a:fontRef idx="minor">
            <a:schemeClr val="tx1"/>
          </a:fontRef>
        </p:style>
      </p:cxnSp>
      <p:sp>
        <p:nvSpPr>
          <p:cNvPr id="1094" name="Rectangle 1093">
            <a:extLst>
              <a:ext uri="{FF2B5EF4-FFF2-40B4-BE49-F238E27FC236}">
                <a16:creationId xmlns:a16="http://schemas.microsoft.com/office/drawing/2014/main" id="{A27C300D-EF12-9031-B801-FB4FA7ACA343}"/>
              </a:ext>
            </a:extLst>
          </p:cNvPr>
          <p:cNvSpPr/>
          <p:nvPr/>
        </p:nvSpPr>
        <p:spPr>
          <a:xfrm>
            <a:off x="1755183" y="1932424"/>
            <a:ext cx="2130871" cy="3922541"/>
          </a:xfrm>
          <a:prstGeom prst="rect">
            <a:avLst/>
          </a:prstGeom>
          <a:solidFill>
            <a:schemeClr val="accent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8A174503-B5DF-BFD8-8A40-5EC6C37B529E}"/>
              </a:ext>
            </a:extLst>
          </p:cNvPr>
          <p:cNvSpPr txBox="1"/>
          <p:nvPr/>
        </p:nvSpPr>
        <p:spPr>
          <a:xfrm>
            <a:off x="4424082" y="3500718"/>
            <a:ext cx="381000" cy="369332"/>
          </a:xfrm>
          <a:prstGeom prst="rect">
            <a:avLst/>
          </a:prstGeom>
          <a:noFill/>
        </p:spPr>
        <p:txBody>
          <a:bodyPr wrap="square">
            <a:spAutoFit/>
          </a:bodyPr>
          <a:lstStyle/>
          <a:p>
            <a:r>
              <a:rPr lang="en-US" sz="1800" b="1" i="0">
                <a:solidFill>
                  <a:schemeClr val="accent1"/>
                </a:solidFill>
                <a:effectLst/>
                <a:latin typeface="arial" panose="020B0604020202020204" pitchFamily="34" charset="0"/>
              </a:rPr>
              <a:t>✓</a:t>
            </a:r>
            <a:endParaRPr lang="en-US" sz="1800" b="1">
              <a:solidFill>
                <a:schemeClr val="accent1"/>
              </a:solidFill>
            </a:endParaRPr>
          </a:p>
        </p:txBody>
      </p:sp>
      <p:sp>
        <p:nvSpPr>
          <p:cNvPr id="42" name="TextBox 41">
            <a:extLst>
              <a:ext uri="{FF2B5EF4-FFF2-40B4-BE49-F238E27FC236}">
                <a16:creationId xmlns:a16="http://schemas.microsoft.com/office/drawing/2014/main" id="{93DF65B5-7655-6F62-D7AE-CFAB85B7EF48}"/>
              </a:ext>
            </a:extLst>
          </p:cNvPr>
          <p:cNvSpPr txBox="1"/>
          <p:nvPr/>
        </p:nvSpPr>
        <p:spPr>
          <a:xfrm>
            <a:off x="4442011" y="3724835"/>
            <a:ext cx="381000" cy="369332"/>
          </a:xfrm>
          <a:prstGeom prst="rect">
            <a:avLst/>
          </a:prstGeom>
          <a:noFill/>
        </p:spPr>
        <p:txBody>
          <a:bodyPr wrap="square">
            <a:spAutoFit/>
          </a:bodyPr>
          <a:lstStyle/>
          <a:p>
            <a:r>
              <a:rPr lang="en-US" sz="1800" b="1" i="0">
                <a:solidFill>
                  <a:schemeClr val="accent1"/>
                </a:solidFill>
                <a:effectLst/>
                <a:latin typeface="arial" panose="020B0604020202020204" pitchFamily="34" charset="0"/>
              </a:rPr>
              <a:t>✓</a:t>
            </a:r>
            <a:endParaRPr lang="en-US" sz="1800" b="1">
              <a:solidFill>
                <a:schemeClr val="accent1"/>
              </a:solidFill>
            </a:endParaRPr>
          </a:p>
        </p:txBody>
      </p:sp>
      <p:sp>
        <p:nvSpPr>
          <p:cNvPr id="43" name="TextBox 42">
            <a:extLst>
              <a:ext uri="{FF2B5EF4-FFF2-40B4-BE49-F238E27FC236}">
                <a16:creationId xmlns:a16="http://schemas.microsoft.com/office/drawing/2014/main" id="{C2389CD0-6EA4-0B17-5D87-7528174AD65D}"/>
              </a:ext>
            </a:extLst>
          </p:cNvPr>
          <p:cNvSpPr txBox="1"/>
          <p:nvPr/>
        </p:nvSpPr>
        <p:spPr>
          <a:xfrm>
            <a:off x="4867246" y="2898269"/>
            <a:ext cx="397866" cy="276999"/>
          </a:xfrm>
          <a:prstGeom prst="rect">
            <a:avLst/>
          </a:prstGeom>
          <a:noFill/>
        </p:spPr>
        <p:txBody>
          <a:bodyPr wrap="none" rtlCol="0">
            <a:spAutoFit/>
          </a:bodyPr>
          <a:lstStyle/>
          <a:p>
            <a:r>
              <a:rPr lang="en-US" sz="1200" b="1">
                <a:solidFill>
                  <a:schemeClr val="accent1"/>
                </a:solidFill>
              </a:rPr>
              <a:t>3/1</a:t>
            </a:r>
            <a:endParaRPr lang="en-US" b="1">
              <a:solidFill>
                <a:schemeClr val="accent1"/>
              </a:solidFill>
            </a:endParaRPr>
          </a:p>
        </p:txBody>
      </p:sp>
      <p:sp>
        <p:nvSpPr>
          <p:cNvPr id="44" name="TextBox 43">
            <a:extLst>
              <a:ext uri="{FF2B5EF4-FFF2-40B4-BE49-F238E27FC236}">
                <a16:creationId xmlns:a16="http://schemas.microsoft.com/office/drawing/2014/main" id="{24AA7B64-6982-848B-3FCD-DB6193328840}"/>
              </a:ext>
            </a:extLst>
          </p:cNvPr>
          <p:cNvSpPr txBox="1"/>
          <p:nvPr/>
        </p:nvSpPr>
        <p:spPr>
          <a:xfrm>
            <a:off x="4637230" y="3783714"/>
            <a:ext cx="397866" cy="276999"/>
          </a:xfrm>
          <a:prstGeom prst="rect">
            <a:avLst/>
          </a:prstGeom>
          <a:noFill/>
        </p:spPr>
        <p:txBody>
          <a:bodyPr wrap="none" rtlCol="0">
            <a:spAutoFit/>
          </a:bodyPr>
          <a:lstStyle/>
          <a:p>
            <a:r>
              <a:rPr lang="en-US" sz="1200" b="1">
                <a:solidFill>
                  <a:schemeClr val="accent1"/>
                </a:solidFill>
              </a:rPr>
              <a:t>3/3</a:t>
            </a:r>
            <a:endParaRPr lang="en-US" b="1">
              <a:solidFill>
                <a:schemeClr val="accent1"/>
              </a:solidFill>
            </a:endParaRPr>
          </a:p>
        </p:txBody>
      </p:sp>
    </p:spTree>
    <p:extLst>
      <p:ext uri="{BB962C8B-B14F-4D97-AF65-F5344CB8AC3E}">
        <p14:creationId xmlns:p14="http://schemas.microsoft.com/office/powerpoint/2010/main" val="2837281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aphicFrame>
        <p:nvGraphicFramePr>
          <p:cNvPr id="19" name="Table 18">
            <a:extLst>
              <a:ext uri="{FF2B5EF4-FFF2-40B4-BE49-F238E27FC236}">
                <a16:creationId xmlns:a16="http://schemas.microsoft.com/office/drawing/2014/main" id="{16041CD4-0668-7EBD-FBB7-7E3E24B7F36F}"/>
              </a:ext>
            </a:extLst>
          </p:cNvPr>
          <p:cNvGraphicFramePr>
            <a:graphicFrameLocks noGrp="1"/>
          </p:cNvGraphicFramePr>
          <p:nvPr>
            <p:extLst>
              <p:ext uri="{D42A27DB-BD31-4B8C-83A1-F6EECF244321}">
                <p14:modId xmlns:p14="http://schemas.microsoft.com/office/powerpoint/2010/main" val="306644465"/>
              </p:ext>
            </p:extLst>
          </p:nvPr>
        </p:nvGraphicFramePr>
        <p:xfrm>
          <a:off x="317500" y="1447800"/>
          <a:ext cx="11658938" cy="4710274"/>
        </p:xfrm>
        <a:graphic>
          <a:graphicData uri="http://schemas.openxmlformats.org/drawingml/2006/table">
            <a:tbl>
              <a:tblPr firstRow="1" bandRow="1">
                <a:tableStyleId>{88A10E19-73B7-48EB-BDAA-E76C386E161F}</a:tableStyleId>
              </a:tblPr>
              <a:tblGrid>
                <a:gridCol w="1371600">
                  <a:extLst>
                    <a:ext uri="{9D8B030D-6E8A-4147-A177-3AD203B41FA5}">
                      <a16:colId xmlns:a16="http://schemas.microsoft.com/office/drawing/2014/main" val="2052825440"/>
                    </a:ext>
                  </a:extLst>
                </a:gridCol>
                <a:gridCol w="3028950">
                  <a:extLst>
                    <a:ext uri="{9D8B030D-6E8A-4147-A177-3AD203B41FA5}">
                      <a16:colId xmlns:a16="http://schemas.microsoft.com/office/drawing/2014/main" val="1922904247"/>
                    </a:ext>
                  </a:extLst>
                </a:gridCol>
                <a:gridCol w="4133850">
                  <a:extLst>
                    <a:ext uri="{9D8B030D-6E8A-4147-A177-3AD203B41FA5}">
                      <a16:colId xmlns:a16="http://schemas.microsoft.com/office/drawing/2014/main" val="2805184233"/>
                    </a:ext>
                  </a:extLst>
                </a:gridCol>
                <a:gridCol w="1086093">
                  <a:extLst>
                    <a:ext uri="{9D8B030D-6E8A-4147-A177-3AD203B41FA5}">
                      <a16:colId xmlns:a16="http://schemas.microsoft.com/office/drawing/2014/main" val="4232903567"/>
                    </a:ext>
                  </a:extLst>
                </a:gridCol>
                <a:gridCol w="829238">
                  <a:extLst>
                    <a:ext uri="{9D8B030D-6E8A-4147-A177-3AD203B41FA5}">
                      <a16:colId xmlns:a16="http://schemas.microsoft.com/office/drawing/2014/main" val="4281331415"/>
                    </a:ext>
                  </a:extLst>
                </a:gridCol>
                <a:gridCol w="1209207">
                  <a:extLst>
                    <a:ext uri="{9D8B030D-6E8A-4147-A177-3AD203B41FA5}">
                      <a16:colId xmlns:a16="http://schemas.microsoft.com/office/drawing/2014/main" val="3483577347"/>
                    </a:ext>
                  </a:extLst>
                </a:gridCol>
              </a:tblGrid>
              <a:tr h="438150">
                <a:tc>
                  <a:txBody>
                    <a:bodyPr/>
                    <a:lstStyle/>
                    <a:p>
                      <a:pPr algn="ctr" fontAlgn="ctr"/>
                      <a:r>
                        <a:rPr lang="en-US" sz="2000" b="1">
                          <a:effectLst/>
                        </a:rPr>
                        <a:t>Level</a:t>
                      </a:r>
                      <a:endParaRPr lang="en-US" sz="2000" b="1">
                        <a:solidFill>
                          <a:srgbClr val="FFFFFF"/>
                        </a:solidFill>
                        <a:effectLst/>
                        <a:latin typeface="Calibri"/>
                      </a:endParaRPr>
                    </a:p>
                  </a:txBody>
                  <a:tcPr marL="9525" marR="9525" marT="9525" anchor="ctr">
                    <a:solidFill>
                      <a:schemeClr val="accent1"/>
                    </a:solidFill>
                  </a:tcPr>
                </a:tc>
                <a:tc>
                  <a:txBody>
                    <a:bodyPr/>
                    <a:lstStyle/>
                    <a:p>
                      <a:pPr algn="ctr" fontAlgn="ctr"/>
                      <a:r>
                        <a:rPr lang="en-US" sz="2000" b="1">
                          <a:effectLst/>
                        </a:rPr>
                        <a:t>Test Name</a:t>
                      </a:r>
                      <a:endParaRPr lang="en-US" sz="2000" b="1">
                        <a:solidFill>
                          <a:srgbClr val="FFFFFF"/>
                        </a:solidFill>
                        <a:effectLst/>
                        <a:latin typeface="Calibri"/>
                      </a:endParaRPr>
                    </a:p>
                  </a:txBody>
                  <a:tcPr marL="9525" marR="9525" marT="9525" anchor="ctr">
                    <a:solidFill>
                      <a:schemeClr val="accent1"/>
                    </a:solidFill>
                  </a:tcPr>
                </a:tc>
                <a:tc>
                  <a:txBody>
                    <a:bodyPr/>
                    <a:lstStyle/>
                    <a:p>
                      <a:pPr algn="ctr" fontAlgn="ctr"/>
                      <a:r>
                        <a:rPr lang="en-US" sz="2000" b="1">
                          <a:effectLst/>
                        </a:rPr>
                        <a:t>Goal</a:t>
                      </a:r>
                      <a:endParaRPr lang="en-US" sz="2000" b="1">
                        <a:solidFill>
                          <a:srgbClr val="FFFFFF"/>
                        </a:solidFill>
                        <a:effectLst/>
                        <a:latin typeface="Calibri"/>
                      </a:endParaRPr>
                    </a:p>
                  </a:txBody>
                  <a:tcPr marL="9525" marR="9525" marT="9525" anchor="ctr">
                    <a:solidFill>
                      <a:schemeClr val="accent1"/>
                    </a:solidFill>
                  </a:tcPr>
                </a:tc>
                <a:tc>
                  <a:txBody>
                    <a:bodyPr/>
                    <a:lstStyle/>
                    <a:p>
                      <a:pPr algn="ctr" fontAlgn="ctr"/>
                      <a:r>
                        <a:rPr lang="en-US" sz="2000" b="1">
                          <a:effectLst/>
                        </a:rPr>
                        <a:t>Start</a:t>
                      </a:r>
                    </a:p>
                  </a:txBody>
                  <a:tcPr marL="9525" marR="9525" marT="9525" anchor="ctr">
                    <a:solidFill>
                      <a:schemeClr val="accent1"/>
                    </a:solidFill>
                  </a:tcPr>
                </a:tc>
                <a:tc>
                  <a:txBody>
                    <a:bodyPr/>
                    <a:lstStyle/>
                    <a:p>
                      <a:pPr algn="ctr" fontAlgn="ctr"/>
                      <a:r>
                        <a:rPr lang="en-US" sz="2000" b="1">
                          <a:effectLst/>
                        </a:rPr>
                        <a:t>End </a:t>
                      </a:r>
                    </a:p>
                  </a:txBody>
                  <a:tcPr marL="9525" marR="9525" marT="9525" anchor="ctr">
                    <a:solidFill>
                      <a:schemeClr val="accent1"/>
                    </a:solidFill>
                  </a:tcPr>
                </a:tc>
                <a:tc>
                  <a:txBody>
                    <a:bodyPr/>
                    <a:lstStyle/>
                    <a:p>
                      <a:pPr algn="ctr" fontAlgn="ctr"/>
                      <a:r>
                        <a:rPr lang="en-US" sz="2000" b="1">
                          <a:effectLst/>
                        </a:rPr>
                        <a:t>Location</a:t>
                      </a:r>
                      <a:endParaRPr lang="en-US" sz="2000" b="1">
                        <a:solidFill>
                          <a:srgbClr val="FFFFFF"/>
                        </a:solidFill>
                        <a:effectLst/>
                        <a:latin typeface="Calibri"/>
                      </a:endParaRPr>
                    </a:p>
                  </a:txBody>
                  <a:tcPr marL="9525" marR="9525" marT="9525" anchor="ctr">
                    <a:solidFill>
                      <a:schemeClr val="accent1"/>
                    </a:solidFill>
                  </a:tcPr>
                </a:tc>
                <a:extLst>
                  <a:ext uri="{0D108BD9-81ED-4DB2-BD59-A6C34878D82A}">
                    <a16:rowId xmlns:a16="http://schemas.microsoft.com/office/drawing/2014/main" val="3128964064"/>
                  </a:ext>
                </a:extLst>
              </a:tr>
              <a:tr h="272163">
                <a:tc rowSpan="6">
                  <a:txBody>
                    <a:bodyPr/>
                    <a:lstStyle/>
                    <a:p>
                      <a:pPr algn="ctr" fontAlgn="ctr"/>
                      <a:r>
                        <a:rPr lang="en-US" sz="1600">
                          <a:effectLst/>
                        </a:rPr>
                        <a:t>Component</a:t>
                      </a:r>
                      <a:endParaRPr lang="en-US" sz="1600" b="1">
                        <a:effectLst/>
                        <a:latin typeface="Calibri"/>
                      </a:endParaRPr>
                    </a:p>
                  </a:txBody>
                  <a:tcPr marL="9525" marR="9525" marT="9525" anchor="ctr">
                    <a:solidFill>
                      <a:schemeClr val="accent1">
                        <a:lumMod val="20000"/>
                        <a:lumOff val="80000"/>
                      </a:schemeClr>
                    </a:solidFill>
                  </a:tcPr>
                </a:tc>
                <a:tc>
                  <a:txBody>
                    <a:bodyPr/>
                    <a:lstStyle/>
                    <a:p>
                      <a:pPr algn="ctr" fontAlgn="ctr"/>
                      <a:r>
                        <a:rPr lang="en-US" sz="1600">
                          <a:effectLst/>
                        </a:rPr>
                        <a:t>Run Software</a:t>
                      </a:r>
                      <a:endParaRPr lang="en-US" sz="1600">
                        <a:effectLst/>
                        <a:latin typeface="Calibri"/>
                      </a:endParaRPr>
                    </a:p>
                  </a:txBody>
                  <a:tcPr marL="9525" marR="9525" marT="9525" anchor="ctr">
                    <a:solidFill>
                      <a:schemeClr val="accent1">
                        <a:lumMod val="20000"/>
                        <a:lumOff val="80000"/>
                      </a:schemeClr>
                    </a:solidFill>
                  </a:tcPr>
                </a:tc>
                <a:tc>
                  <a:txBody>
                    <a:bodyPr/>
                    <a:lstStyle/>
                    <a:p>
                      <a:pPr algn="ctr" fontAlgn="ctr"/>
                      <a:r>
                        <a:rPr lang="en-US" sz="1600">
                          <a:effectLst/>
                        </a:rPr>
                        <a:t>Check that code compiles</a:t>
                      </a:r>
                      <a:endParaRPr lang="en-US" sz="1600">
                        <a:effectLst/>
                        <a:latin typeface="Calibri"/>
                      </a:endParaRPr>
                    </a:p>
                  </a:txBody>
                  <a:tcPr marL="9525" marR="9525" marT="9525" anchor="ctr">
                    <a:solidFill>
                      <a:schemeClr val="accent1">
                        <a:lumMod val="20000"/>
                        <a:lumOff val="80000"/>
                      </a:schemeClr>
                    </a:solidFill>
                  </a:tcPr>
                </a:tc>
                <a:tc>
                  <a:txBody>
                    <a:bodyPr/>
                    <a:lstStyle/>
                    <a:p>
                      <a:pPr algn="ctr" fontAlgn="ctr"/>
                      <a:r>
                        <a:rPr lang="en-US" sz="1600">
                          <a:effectLst/>
                        </a:rPr>
                        <a:t>27-Feb</a:t>
                      </a:r>
                      <a:endParaRPr lang="en-US" sz="1600">
                        <a:effectLst/>
                        <a:latin typeface="Calibri"/>
                      </a:endParaRPr>
                    </a:p>
                  </a:txBody>
                  <a:tcPr marL="9525" marR="9525" marT="9525" anchor="ctr">
                    <a:solidFill>
                      <a:schemeClr val="accent1">
                        <a:lumMod val="20000"/>
                        <a:lumOff val="80000"/>
                      </a:schemeClr>
                    </a:solidFill>
                  </a:tcPr>
                </a:tc>
                <a:tc>
                  <a:txBody>
                    <a:bodyPr/>
                    <a:lstStyle/>
                    <a:p>
                      <a:pPr algn="ctr" fontAlgn="ctr"/>
                      <a:r>
                        <a:rPr lang="en-US" sz="1600">
                          <a:effectLst/>
                        </a:rPr>
                        <a:t>1-Mar</a:t>
                      </a:r>
                      <a:endParaRPr lang="en-US" sz="1600">
                        <a:effectLst/>
                        <a:latin typeface="Calibri"/>
                      </a:endParaRPr>
                    </a:p>
                  </a:txBody>
                  <a:tcPr marL="9525" marR="9525" marT="9525" anchor="ctr">
                    <a:solidFill>
                      <a:schemeClr val="accent1">
                        <a:lumMod val="20000"/>
                        <a:lumOff val="80000"/>
                      </a:schemeClr>
                    </a:solidFill>
                  </a:tcPr>
                </a:tc>
                <a:tc>
                  <a:txBody>
                    <a:bodyPr/>
                    <a:lstStyle/>
                    <a:p>
                      <a:pPr algn="ctr" fontAlgn="ctr"/>
                      <a:r>
                        <a:rPr lang="en-US" sz="1600">
                          <a:effectLst/>
                        </a:rPr>
                        <a:t>AERO N200</a:t>
                      </a:r>
                      <a:endParaRPr lang="en-US" sz="1600">
                        <a:effectLst/>
                        <a:latin typeface="Calibri"/>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412201275"/>
                  </a:ext>
                </a:extLst>
              </a:tr>
              <a:tr h="340204">
                <a:tc vMerge="1">
                  <a:txBody>
                    <a:bodyPr/>
                    <a:lstStyle/>
                    <a:p>
                      <a:endParaRPr lang="en-US"/>
                    </a:p>
                  </a:txBody>
                  <a:tcPr/>
                </a:tc>
                <a:tc>
                  <a:txBody>
                    <a:bodyPr/>
                    <a:lstStyle/>
                    <a:p>
                      <a:pPr algn="ctr" fontAlgn="ctr"/>
                      <a:r>
                        <a:rPr lang="en-US" sz="1600">
                          <a:effectLst/>
                        </a:rPr>
                        <a:t>Center of Gravity </a:t>
                      </a:r>
                      <a:endParaRPr lang="en-US" sz="1600">
                        <a:effectLst/>
                        <a:latin typeface="Calibri"/>
                      </a:endParaRPr>
                    </a:p>
                  </a:txBody>
                  <a:tcPr marL="9525" marR="9525" marT="9525" anchor="ctr">
                    <a:solidFill>
                      <a:schemeClr val="accent1">
                        <a:lumMod val="20000"/>
                        <a:lumOff val="80000"/>
                      </a:schemeClr>
                    </a:solidFill>
                  </a:tcPr>
                </a:tc>
                <a:tc>
                  <a:txBody>
                    <a:bodyPr/>
                    <a:lstStyle/>
                    <a:p>
                      <a:pPr algn="ctr" fontAlgn="ctr"/>
                      <a:r>
                        <a:rPr lang="en-US" sz="1600">
                          <a:effectLst/>
                        </a:rPr>
                        <a:t>Ensure CG location is within requirements</a:t>
                      </a:r>
                      <a:endParaRPr lang="en-US" sz="1600">
                        <a:effectLst/>
                        <a:latin typeface="Calibri"/>
                      </a:endParaRPr>
                    </a:p>
                  </a:txBody>
                  <a:tcPr marL="9525" marR="9525" marT="9525" anchor="ctr">
                    <a:solidFill>
                      <a:schemeClr val="accent1">
                        <a:lumMod val="20000"/>
                        <a:lumOff val="80000"/>
                      </a:schemeClr>
                    </a:solidFill>
                  </a:tcPr>
                </a:tc>
                <a:tc>
                  <a:txBody>
                    <a:bodyPr/>
                    <a:lstStyle/>
                    <a:p>
                      <a:pPr algn="ctr" fontAlgn="ctr"/>
                      <a:r>
                        <a:rPr lang="en-US" sz="1600">
                          <a:effectLst/>
                        </a:rPr>
                        <a:t>27-Feb</a:t>
                      </a:r>
                      <a:endParaRPr lang="en-US" sz="1600">
                        <a:effectLst/>
                        <a:latin typeface="Calibri"/>
                      </a:endParaRPr>
                    </a:p>
                  </a:txBody>
                  <a:tcPr marL="9525" marR="9525" marT="9525" anchor="ctr">
                    <a:solidFill>
                      <a:schemeClr val="accent1">
                        <a:lumMod val="20000"/>
                        <a:lumOff val="80000"/>
                      </a:schemeClr>
                    </a:solidFill>
                  </a:tcPr>
                </a:tc>
                <a:tc>
                  <a:txBody>
                    <a:bodyPr/>
                    <a:lstStyle/>
                    <a:p>
                      <a:pPr algn="ctr" fontAlgn="ctr"/>
                      <a:r>
                        <a:rPr lang="en-US" sz="1600">
                          <a:effectLst/>
                        </a:rPr>
                        <a:t>1-Mar</a:t>
                      </a:r>
                      <a:endParaRPr lang="en-US" sz="1600">
                        <a:effectLst/>
                        <a:latin typeface="Calibri"/>
                      </a:endParaRPr>
                    </a:p>
                  </a:txBody>
                  <a:tcPr marL="9525" marR="9525" marT="9525" anchor="ctr">
                    <a:solidFill>
                      <a:schemeClr val="accent1">
                        <a:lumMod val="20000"/>
                        <a:lumOff val="80000"/>
                      </a:schemeClr>
                    </a:solidFill>
                  </a:tcPr>
                </a:tc>
                <a:tc>
                  <a:txBody>
                    <a:bodyPr/>
                    <a:lstStyle/>
                    <a:p>
                      <a:pPr algn="ctr" fontAlgn="ctr"/>
                      <a:r>
                        <a:rPr lang="en-US" sz="1600">
                          <a:effectLst/>
                        </a:rPr>
                        <a:t>AERO N200</a:t>
                      </a:r>
                      <a:endParaRPr lang="en-US" sz="1600">
                        <a:effectLst/>
                        <a:latin typeface="Calibri"/>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3541005080"/>
                  </a:ext>
                </a:extLst>
              </a:tr>
              <a:tr h="272163">
                <a:tc vMerge="1">
                  <a:txBody>
                    <a:bodyPr/>
                    <a:lstStyle/>
                    <a:p>
                      <a:endParaRPr lang="en-US"/>
                    </a:p>
                  </a:txBody>
                  <a:tcPr/>
                </a:tc>
                <a:tc>
                  <a:txBody>
                    <a:bodyPr/>
                    <a:lstStyle/>
                    <a:p>
                      <a:pPr algn="ctr" fontAlgn="ctr"/>
                      <a:r>
                        <a:rPr lang="en-US" sz="1600">
                          <a:effectLst/>
                        </a:rPr>
                        <a:t>Link Budget</a:t>
                      </a:r>
                      <a:endParaRPr lang="en-US" sz="1600">
                        <a:effectLst/>
                        <a:latin typeface="Calibri"/>
                      </a:endParaRPr>
                    </a:p>
                  </a:txBody>
                  <a:tcPr marL="9525" marR="9525" marT="9525" anchor="ctr">
                    <a:solidFill>
                      <a:schemeClr val="accent1">
                        <a:lumMod val="20000"/>
                        <a:lumOff val="80000"/>
                      </a:schemeClr>
                    </a:solidFill>
                  </a:tcPr>
                </a:tc>
                <a:tc>
                  <a:txBody>
                    <a:bodyPr/>
                    <a:lstStyle/>
                    <a:p>
                      <a:pPr algn="ctr" fontAlgn="ctr"/>
                      <a:r>
                        <a:rPr lang="en-US" sz="1600">
                          <a:effectLst/>
                        </a:rPr>
                        <a:t>Verify data is collected as expected</a:t>
                      </a:r>
                      <a:endParaRPr lang="en-US" sz="1600">
                        <a:effectLst/>
                        <a:latin typeface="Calibri"/>
                      </a:endParaRPr>
                    </a:p>
                  </a:txBody>
                  <a:tcPr marL="9525" marR="9525" marT="9525" anchor="ctr">
                    <a:solidFill>
                      <a:schemeClr val="accent1">
                        <a:lumMod val="20000"/>
                        <a:lumOff val="80000"/>
                      </a:schemeClr>
                    </a:solidFill>
                  </a:tcPr>
                </a:tc>
                <a:tc>
                  <a:txBody>
                    <a:bodyPr/>
                    <a:lstStyle/>
                    <a:p>
                      <a:pPr algn="ctr" fontAlgn="ctr"/>
                      <a:r>
                        <a:rPr lang="en-US" sz="1600">
                          <a:effectLst/>
                        </a:rPr>
                        <a:t>27-Feb</a:t>
                      </a:r>
                      <a:endParaRPr lang="en-US" sz="1600">
                        <a:effectLst/>
                        <a:latin typeface="Calibri"/>
                      </a:endParaRPr>
                    </a:p>
                  </a:txBody>
                  <a:tcPr marL="9525" marR="9525" marT="9525" anchor="ctr">
                    <a:solidFill>
                      <a:schemeClr val="accent1">
                        <a:lumMod val="20000"/>
                        <a:lumOff val="80000"/>
                      </a:schemeClr>
                    </a:solidFill>
                  </a:tcPr>
                </a:tc>
                <a:tc>
                  <a:txBody>
                    <a:bodyPr/>
                    <a:lstStyle/>
                    <a:p>
                      <a:pPr algn="ctr" fontAlgn="ctr"/>
                      <a:r>
                        <a:rPr lang="en-US" sz="1600">
                          <a:effectLst/>
                        </a:rPr>
                        <a:t>3-Mar</a:t>
                      </a:r>
                      <a:endParaRPr lang="en-US" sz="1600">
                        <a:effectLst/>
                        <a:latin typeface="Calibri"/>
                      </a:endParaRPr>
                    </a:p>
                  </a:txBody>
                  <a:tcPr marL="9525" marR="9525" marT="9525" anchor="ctr">
                    <a:solidFill>
                      <a:schemeClr val="accent1">
                        <a:lumMod val="20000"/>
                        <a:lumOff val="80000"/>
                      </a:schemeClr>
                    </a:solidFill>
                  </a:tcPr>
                </a:tc>
                <a:tc>
                  <a:txBody>
                    <a:bodyPr/>
                    <a:lstStyle/>
                    <a:p>
                      <a:pPr algn="ctr" fontAlgn="ctr"/>
                      <a:r>
                        <a:rPr lang="en-US" sz="1600">
                          <a:effectLst/>
                        </a:rPr>
                        <a:t>AERO N200</a:t>
                      </a:r>
                      <a:endParaRPr lang="en-US" sz="1600">
                        <a:effectLst/>
                        <a:latin typeface="Calibri"/>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1248317484"/>
                  </a:ext>
                </a:extLst>
              </a:tr>
              <a:tr h="272163">
                <a:tc vMerge="1">
                  <a:txBody>
                    <a:bodyPr/>
                    <a:lstStyle/>
                    <a:p>
                      <a:endParaRPr lang="en-US"/>
                    </a:p>
                  </a:txBody>
                  <a:tcPr/>
                </a:tc>
                <a:tc>
                  <a:txBody>
                    <a:bodyPr/>
                    <a:lstStyle/>
                    <a:p>
                      <a:pPr algn="ctr" fontAlgn="ctr"/>
                      <a:r>
                        <a:rPr lang="en-US" sz="1600">
                          <a:effectLst/>
                        </a:rPr>
                        <a:t>1G Sensor Test</a:t>
                      </a:r>
                      <a:endParaRPr lang="en-US" sz="1600">
                        <a:effectLst/>
                        <a:latin typeface="Calibri"/>
                      </a:endParaRPr>
                    </a:p>
                  </a:txBody>
                  <a:tcPr marL="9525" marR="9525" marT="9525" anchor="ctr">
                    <a:solidFill>
                      <a:schemeClr val="accent1">
                        <a:lumMod val="20000"/>
                        <a:lumOff val="80000"/>
                      </a:schemeClr>
                    </a:solidFill>
                  </a:tcPr>
                </a:tc>
                <a:tc>
                  <a:txBody>
                    <a:bodyPr/>
                    <a:lstStyle/>
                    <a:p>
                      <a:pPr algn="ctr" fontAlgn="ctr"/>
                      <a:r>
                        <a:rPr lang="en-US" sz="1600">
                          <a:effectLst/>
                        </a:rPr>
                        <a:t>Verify sensor calibration</a:t>
                      </a:r>
                      <a:endParaRPr lang="en-US" sz="1600">
                        <a:effectLst/>
                        <a:latin typeface="Calibri"/>
                      </a:endParaRPr>
                    </a:p>
                  </a:txBody>
                  <a:tcPr marL="9525" marR="9525" marT="9525" anchor="ctr">
                    <a:solidFill>
                      <a:schemeClr val="accent1">
                        <a:lumMod val="20000"/>
                        <a:lumOff val="80000"/>
                      </a:schemeClr>
                    </a:solidFill>
                  </a:tcPr>
                </a:tc>
                <a:tc>
                  <a:txBody>
                    <a:bodyPr/>
                    <a:lstStyle/>
                    <a:p>
                      <a:pPr algn="ctr" fontAlgn="ctr"/>
                      <a:r>
                        <a:rPr lang="en-US" sz="1600">
                          <a:effectLst/>
                        </a:rPr>
                        <a:t>27-Feb</a:t>
                      </a:r>
                      <a:endParaRPr lang="en-US" sz="1600">
                        <a:effectLst/>
                        <a:latin typeface="Calibri"/>
                      </a:endParaRPr>
                    </a:p>
                  </a:txBody>
                  <a:tcPr marL="9525" marR="9525" marT="9525" anchor="ctr">
                    <a:solidFill>
                      <a:schemeClr val="accent1">
                        <a:lumMod val="20000"/>
                        <a:lumOff val="80000"/>
                      </a:schemeClr>
                    </a:solidFill>
                  </a:tcPr>
                </a:tc>
                <a:tc>
                  <a:txBody>
                    <a:bodyPr/>
                    <a:lstStyle/>
                    <a:p>
                      <a:pPr algn="ctr" fontAlgn="ctr"/>
                      <a:r>
                        <a:rPr lang="en-US" sz="1600">
                          <a:effectLst/>
                        </a:rPr>
                        <a:t>3-Mar</a:t>
                      </a:r>
                      <a:endParaRPr lang="en-US" sz="1600">
                        <a:effectLst/>
                        <a:latin typeface="Calibri"/>
                      </a:endParaRPr>
                    </a:p>
                  </a:txBody>
                  <a:tcPr marL="9525" marR="9525" marT="9525" anchor="ctr">
                    <a:solidFill>
                      <a:schemeClr val="accent1">
                        <a:lumMod val="20000"/>
                        <a:lumOff val="80000"/>
                      </a:schemeClr>
                    </a:solidFill>
                  </a:tcPr>
                </a:tc>
                <a:tc>
                  <a:txBody>
                    <a:bodyPr/>
                    <a:lstStyle/>
                    <a:p>
                      <a:pPr algn="ctr" fontAlgn="ctr"/>
                      <a:r>
                        <a:rPr lang="en-US" sz="1600">
                          <a:effectLst/>
                        </a:rPr>
                        <a:t>AERO N200</a:t>
                      </a:r>
                      <a:endParaRPr lang="en-US" sz="1600">
                        <a:effectLst/>
                        <a:latin typeface="Calibri"/>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1345348692"/>
                  </a:ext>
                </a:extLst>
              </a:tr>
              <a:tr h="272163">
                <a:tc vMerge="1">
                  <a:txBody>
                    <a:bodyPr/>
                    <a:lstStyle/>
                    <a:p>
                      <a:endParaRPr lang="en-US"/>
                    </a:p>
                  </a:txBody>
                  <a:tcPr/>
                </a:tc>
                <a:tc>
                  <a:txBody>
                    <a:bodyPr/>
                    <a:lstStyle/>
                    <a:p>
                      <a:pPr algn="ctr" fontAlgn="ctr"/>
                      <a:r>
                        <a:rPr lang="en-US" sz="1600">
                          <a:effectLst/>
                        </a:rPr>
                        <a:t>Battery Life</a:t>
                      </a:r>
                      <a:endParaRPr lang="en-US" sz="1600">
                        <a:effectLst/>
                        <a:latin typeface="Calibri"/>
                      </a:endParaRPr>
                    </a:p>
                  </a:txBody>
                  <a:tcPr marL="9525" marR="9525" marT="9525" anchor="ctr">
                    <a:solidFill>
                      <a:schemeClr val="accent1">
                        <a:lumMod val="20000"/>
                        <a:lumOff val="80000"/>
                      </a:schemeClr>
                    </a:solidFill>
                  </a:tcPr>
                </a:tc>
                <a:tc>
                  <a:txBody>
                    <a:bodyPr/>
                    <a:lstStyle/>
                    <a:p>
                      <a:pPr algn="ctr" fontAlgn="ctr"/>
                      <a:r>
                        <a:rPr lang="en-US" sz="1600">
                          <a:effectLst/>
                        </a:rPr>
                        <a:t>Remains powered for 2 hours</a:t>
                      </a:r>
                      <a:endParaRPr lang="en-US" sz="1600">
                        <a:effectLst/>
                        <a:latin typeface="Calibri"/>
                      </a:endParaRPr>
                    </a:p>
                  </a:txBody>
                  <a:tcPr marL="9525" marR="9525" marT="9525" anchor="ctr">
                    <a:solidFill>
                      <a:schemeClr val="accent1">
                        <a:lumMod val="20000"/>
                        <a:lumOff val="80000"/>
                      </a:schemeClr>
                    </a:solidFill>
                  </a:tcPr>
                </a:tc>
                <a:tc>
                  <a:txBody>
                    <a:bodyPr/>
                    <a:lstStyle/>
                    <a:p>
                      <a:pPr algn="ctr" fontAlgn="ctr"/>
                      <a:r>
                        <a:rPr lang="en-US" sz="1600">
                          <a:effectLst/>
                        </a:rPr>
                        <a:t>1-Mar</a:t>
                      </a:r>
                      <a:endParaRPr lang="en-US" sz="1600">
                        <a:effectLst/>
                        <a:latin typeface="Calibri"/>
                      </a:endParaRPr>
                    </a:p>
                  </a:txBody>
                  <a:tcPr marL="9525" marR="9525" marT="9525" anchor="ctr">
                    <a:solidFill>
                      <a:schemeClr val="accent1">
                        <a:lumMod val="20000"/>
                        <a:lumOff val="80000"/>
                      </a:schemeClr>
                    </a:solidFill>
                  </a:tcPr>
                </a:tc>
                <a:tc>
                  <a:txBody>
                    <a:bodyPr/>
                    <a:lstStyle/>
                    <a:p>
                      <a:pPr algn="ctr" fontAlgn="ctr"/>
                      <a:r>
                        <a:rPr lang="en-US" sz="1600">
                          <a:effectLst/>
                        </a:rPr>
                        <a:t>3-Mar</a:t>
                      </a:r>
                      <a:endParaRPr lang="en-US" sz="1600">
                        <a:effectLst/>
                        <a:latin typeface="Calibri"/>
                      </a:endParaRPr>
                    </a:p>
                  </a:txBody>
                  <a:tcPr marL="9525" marR="9525" marT="9525" anchor="ctr">
                    <a:solidFill>
                      <a:schemeClr val="accent1">
                        <a:lumMod val="20000"/>
                        <a:lumOff val="80000"/>
                      </a:schemeClr>
                    </a:solidFill>
                  </a:tcPr>
                </a:tc>
                <a:tc>
                  <a:txBody>
                    <a:bodyPr/>
                    <a:lstStyle/>
                    <a:p>
                      <a:pPr algn="ctr" fontAlgn="ctr"/>
                      <a:r>
                        <a:rPr lang="en-US" sz="1600">
                          <a:effectLst/>
                        </a:rPr>
                        <a:t>AERO N200</a:t>
                      </a:r>
                      <a:endParaRPr lang="en-US" sz="1600">
                        <a:effectLst/>
                        <a:latin typeface="Calibri"/>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4244093970"/>
                  </a:ext>
                </a:extLst>
              </a:tr>
              <a:tr h="342900">
                <a:tc vMerge="1">
                  <a:txBody>
                    <a:bodyPr/>
                    <a:lstStyle/>
                    <a:p>
                      <a:endParaRPr lang="en-US"/>
                    </a:p>
                  </a:txBody>
                  <a:tcPr/>
                </a:tc>
                <a:tc>
                  <a:txBody>
                    <a:bodyPr/>
                    <a:lstStyle/>
                    <a:p>
                      <a:pPr algn="ctr" fontAlgn="ctr"/>
                      <a:r>
                        <a:rPr lang="en-US" sz="1600">
                          <a:effectLst/>
                        </a:rPr>
                        <a:t>Sensor Saturation</a:t>
                      </a:r>
                      <a:endParaRPr lang="en-US" sz="1600">
                        <a:effectLst/>
                        <a:latin typeface="Calibri"/>
                      </a:endParaRPr>
                    </a:p>
                  </a:txBody>
                  <a:tcPr marL="9525" marR="9525" marT="9525" anchor="ctr">
                    <a:solidFill>
                      <a:schemeClr val="accent1">
                        <a:lumMod val="20000"/>
                        <a:lumOff val="80000"/>
                      </a:schemeClr>
                    </a:solidFill>
                  </a:tcPr>
                </a:tc>
                <a:tc>
                  <a:txBody>
                    <a:bodyPr/>
                    <a:lstStyle/>
                    <a:p>
                      <a:pPr algn="ctr" fontAlgn="ctr"/>
                      <a:r>
                        <a:rPr lang="en-US" sz="1600">
                          <a:effectLst/>
                        </a:rPr>
                        <a:t>Sensors record data at input rate </a:t>
                      </a:r>
                      <a:endParaRPr lang="en-US" sz="1600">
                        <a:effectLst/>
                        <a:latin typeface="Calibri"/>
                      </a:endParaRPr>
                    </a:p>
                  </a:txBody>
                  <a:tcPr marL="9525" marR="9525" marT="9525" anchor="ctr">
                    <a:solidFill>
                      <a:schemeClr val="accent1">
                        <a:lumMod val="20000"/>
                        <a:lumOff val="80000"/>
                      </a:schemeClr>
                    </a:solidFill>
                  </a:tcPr>
                </a:tc>
                <a:tc>
                  <a:txBody>
                    <a:bodyPr/>
                    <a:lstStyle/>
                    <a:p>
                      <a:pPr algn="ctr" fontAlgn="ctr"/>
                      <a:r>
                        <a:rPr lang="en-US" sz="1600">
                          <a:effectLst/>
                        </a:rPr>
                        <a:t>4-Mar</a:t>
                      </a:r>
                      <a:endParaRPr lang="en-US" sz="1600">
                        <a:effectLst/>
                        <a:latin typeface="Calibri"/>
                      </a:endParaRPr>
                    </a:p>
                  </a:txBody>
                  <a:tcPr marL="9525" marR="9525" marT="9525" anchor="ctr">
                    <a:solidFill>
                      <a:schemeClr val="accent1">
                        <a:lumMod val="20000"/>
                        <a:lumOff val="80000"/>
                      </a:schemeClr>
                    </a:solidFill>
                  </a:tcPr>
                </a:tc>
                <a:tc>
                  <a:txBody>
                    <a:bodyPr/>
                    <a:lstStyle/>
                    <a:p>
                      <a:pPr algn="ctr" fontAlgn="ctr"/>
                      <a:r>
                        <a:rPr lang="en-US" sz="1600">
                          <a:effectLst/>
                        </a:rPr>
                        <a:t>10-Mar</a:t>
                      </a:r>
                      <a:endParaRPr lang="en-US" sz="1600">
                        <a:effectLst/>
                        <a:latin typeface="Calibri"/>
                      </a:endParaRPr>
                    </a:p>
                  </a:txBody>
                  <a:tcPr marL="9525" marR="9525" marT="9525" anchor="ctr">
                    <a:solidFill>
                      <a:schemeClr val="accent1">
                        <a:lumMod val="20000"/>
                        <a:lumOff val="80000"/>
                      </a:schemeClr>
                    </a:solidFill>
                  </a:tcPr>
                </a:tc>
                <a:tc>
                  <a:txBody>
                    <a:bodyPr/>
                    <a:lstStyle/>
                    <a:p>
                      <a:pPr algn="ctr" fontAlgn="ctr"/>
                      <a:r>
                        <a:rPr lang="en-US" sz="1600">
                          <a:effectLst/>
                        </a:rPr>
                        <a:t>AERO N200</a:t>
                      </a:r>
                      <a:endParaRPr lang="en-US" sz="1600">
                        <a:effectLst/>
                        <a:latin typeface="Calibri"/>
                      </a:endParaRPr>
                    </a:p>
                  </a:txBody>
                  <a:tcPr marL="9525" marR="9525" marT="9525" anchor="ctr">
                    <a:solidFill>
                      <a:schemeClr val="accent1">
                        <a:lumMod val="20000"/>
                        <a:lumOff val="80000"/>
                      </a:schemeClr>
                    </a:solidFill>
                  </a:tcPr>
                </a:tc>
                <a:extLst>
                  <a:ext uri="{0D108BD9-81ED-4DB2-BD59-A6C34878D82A}">
                    <a16:rowId xmlns:a16="http://schemas.microsoft.com/office/drawing/2014/main" val="3758831382"/>
                  </a:ext>
                </a:extLst>
              </a:tr>
              <a:tr h="272163">
                <a:tc rowSpan="6">
                  <a:txBody>
                    <a:bodyPr/>
                    <a:lstStyle/>
                    <a:p>
                      <a:pPr lvl="0" algn="ctr">
                        <a:buNone/>
                      </a:pPr>
                      <a:r>
                        <a:rPr lang="en-US" sz="1600">
                          <a:effectLst/>
                        </a:rPr>
                        <a:t>Subsystem</a:t>
                      </a:r>
                      <a:endParaRPr lang="en-US" sz="1600" b="1">
                        <a:effectLst/>
                        <a:latin typeface="Calibri"/>
                      </a:endParaRPr>
                    </a:p>
                  </a:txBody>
                  <a:tcPr marL="9525" marR="9525" marT="9525" anchor="ctr">
                    <a:solidFill>
                      <a:schemeClr val="accent1">
                        <a:lumMod val="40000"/>
                        <a:lumOff val="60000"/>
                      </a:schemeClr>
                    </a:solidFill>
                  </a:tcPr>
                </a:tc>
                <a:tc>
                  <a:txBody>
                    <a:bodyPr/>
                    <a:lstStyle/>
                    <a:p>
                      <a:pPr algn="ctr" fontAlgn="ctr"/>
                      <a:r>
                        <a:rPr lang="en-US" sz="1600">
                          <a:effectLst/>
                        </a:rPr>
                        <a:t>Clock Sync</a:t>
                      </a:r>
                      <a:endParaRPr lang="en-US" sz="1600">
                        <a:effectLst/>
                        <a:latin typeface="Calibri"/>
                      </a:endParaRPr>
                    </a:p>
                  </a:txBody>
                  <a:tcPr marL="9525" marR="9525" marT="9525" anchor="ctr">
                    <a:solidFill>
                      <a:schemeClr val="accent1">
                        <a:lumMod val="40000"/>
                        <a:lumOff val="60000"/>
                      </a:schemeClr>
                    </a:solidFill>
                  </a:tcPr>
                </a:tc>
                <a:tc>
                  <a:txBody>
                    <a:bodyPr/>
                    <a:lstStyle/>
                    <a:p>
                      <a:pPr algn="ctr" fontAlgn="ctr"/>
                      <a:r>
                        <a:rPr lang="en-US" sz="1600">
                          <a:effectLst/>
                        </a:rPr>
                        <a:t>Sensors experience shock at same time</a:t>
                      </a:r>
                      <a:endParaRPr lang="en-US" sz="1600">
                        <a:effectLst/>
                        <a:latin typeface="Calibri"/>
                      </a:endParaRPr>
                    </a:p>
                  </a:txBody>
                  <a:tcPr marL="9525" marR="9525" marT="9525" anchor="ctr">
                    <a:solidFill>
                      <a:schemeClr val="accent1">
                        <a:lumMod val="40000"/>
                        <a:lumOff val="60000"/>
                      </a:schemeClr>
                    </a:solidFill>
                  </a:tcPr>
                </a:tc>
                <a:tc>
                  <a:txBody>
                    <a:bodyPr/>
                    <a:lstStyle/>
                    <a:p>
                      <a:pPr algn="ctr" fontAlgn="ctr"/>
                      <a:r>
                        <a:rPr lang="en-US" sz="1600">
                          <a:effectLst/>
                        </a:rPr>
                        <a:t>27-Feb</a:t>
                      </a:r>
                      <a:endParaRPr lang="en-US" sz="1600">
                        <a:effectLst/>
                        <a:latin typeface="Calibri"/>
                      </a:endParaRPr>
                    </a:p>
                  </a:txBody>
                  <a:tcPr marL="9525" marR="9525" marT="9525" anchor="ctr">
                    <a:solidFill>
                      <a:schemeClr val="accent1">
                        <a:lumMod val="40000"/>
                        <a:lumOff val="60000"/>
                      </a:schemeClr>
                    </a:solidFill>
                  </a:tcPr>
                </a:tc>
                <a:tc>
                  <a:txBody>
                    <a:bodyPr/>
                    <a:lstStyle/>
                    <a:p>
                      <a:pPr algn="ctr" fontAlgn="ctr"/>
                      <a:r>
                        <a:rPr lang="en-US" sz="1600">
                          <a:effectLst/>
                        </a:rPr>
                        <a:t>3-Mar</a:t>
                      </a:r>
                      <a:endParaRPr lang="en-US" sz="1600">
                        <a:effectLst/>
                        <a:latin typeface="Calibri"/>
                      </a:endParaRPr>
                    </a:p>
                  </a:txBody>
                  <a:tcPr marL="9525" marR="9525" marT="9525" anchor="ctr">
                    <a:solidFill>
                      <a:schemeClr val="accent1">
                        <a:lumMod val="40000"/>
                        <a:lumOff val="60000"/>
                      </a:schemeClr>
                    </a:solidFill>
                  </a:tcPr>
                </a:tc>
                <a:tc>
                  <a:txBody>
                    <a:bodyPr/>
                    <a:lstStyle/>
                    <a:p>
                      <a:pPr algn="ctr" fontAlgn="ctr"/>
                      <a:r>
                        <a:rPr lang="en-US" sz="1600">
                          <a:effectLst/>
                        </a:rPr>
                        <a:t>AERO N200</a:t>
                      </a:r>
                      <a:endParaRPr lang="en-US" sz="1600">
                        <a:effectLst/>
                        <a:latin typeface="Calibri"/>
                      </a:endParaRPr>
                    </a:p>
                  </a:txBody>
                  <a:tcPr marL="9525" marR="9525" marT="9525" anchor="ctr">
                    <a:solidFill>
                      <a:schemeClr val="accent1">
                        <a:lumMod val="40000"/>
                        <a:lumOff val="60000"/>
                      </a:schemeClr>
                    </a:solidFill>
                  </a:tcPr>
                </a:tc>
                <a:extLst>
                  <a:ext uri="{0D108BD9-81ED-4DB2-BD59-A6C34878D82A}">
                    <a16:rowId xmlns:a16="http://schemas.microsoft.com/office/drawing/2014/main" val="1571726162"/>
                  </a:ext>
                </a:extLst>
              </a:tr>
              <a:tr h="272163">
                <a:tc vMerge="1">
                  <a:txBody>
                    <a:bodyPr/>
                    <a:lstStyle/>
                    <a:p>
                      <a:endParaRPr lang="en-US"/>
                    </a:p>
                  </a:txBody>
                  <a:tcPr marL="9525" marR="9525" marT="9525" anchor="ctr"/>
                </a:tc>
                <a:tc>
                  <a:txBody>
                    <a:bodyPr/>
                    <a:lstStyle/>
                    <a:p>
                      <a:pPr algn="ctr" fontAlgn="ctr"/>
                      <a:r>
                        <a:rPr lang="en-US" sz="1600">
                          <a:effectLst/>
                        </a:rPr>
                        <a:t>Electronics Test</a:t>
                      </a:r>
                      <a:endParaRPr lang="en-US" sz="1600">
                        <a:effectLst/>
                        <a:latin typeface="Calibri"/>
                      </a:endParaRPr>
                    </a:p>
                  </a:txBody>
                  <a:tcPr marL="9525" marR="9525" marT="9525" anchor="ctr">
                    <a:solidFill>
                      <a:schemeClr val="accent1">
                        <a:lumMod val="40000"/>
                        <a:lumOff val="60000"/>
                      </a:schemeClr>
                    </a:solidFill>
                  </a:tcPr>
                </a:tc>
                <a:tc>
                  <a:txBody>
                    <a:bodyPr/>
                    <a:lstStyle/>
                    <a:p>
                      <a:pPr algn="ctr" fontAlgn="ctr"/>
                      <a:r>
                        <a:rPr lang="en-US" sz="1600">
                          <a:effectLst/>
                        </a:rPr>
                        <a:t>Check full electronics system</a:t>
                      </a:r>
                      <a:endParaRPr lang="en-US" sz="1600">
                        <a:effectLst/>
                        <a:latin typeface="Calibri"/>
                      </a:endParaRPr>
                    </a:p>
                  </a:txBody>
                  <a:tcPr marL="9525" marR="9525" marT="9525" anchor="ctr">
                    <a:solidFill>
                      <a:schemeClr val="accent1">
                        <a:lumMod val="40000"/>
                        <a:lumOff val="60000"/>
                      </a:schemeClr>
                    </a:solidFill>
                  </a:tcPr>
                </a:tc>
                <a:tc>
                  <a:txBody>
                    <a:bodyPr/>
                    <a:lstStyle/>
                    <a:p>
                      <a:pPr algn="ctr" fontAlgn="ctr"/>
                      <a:r>
                        <a:rPr lang="en-US" sz="1600">
                          <a:effectLst/>
                        </a:rPr>
                        <a:t>6-Mar</a:t>
                      </a:r>
                      <a:endParaRPr lang="en-US" sz="1600">
                        <a:effectLst/>
                        <a:latin typeface="Calibri"/>
                      </a:endParaRPr>
                    </a:p>
                  </a:txBody>
                  <a:tcPr marL="9525" marR="9525" marT="9525" anchor="ctr">
                    <a:solidFill>
                      <a:schemeClr val="accent1">
                        <a:lumMod val="40000"/>
                        <a:lumOff val="60000"/>
                      </a:schemeClr>
                    </a:solidFill>
                  </a:tcPr>
                </a:tc>
                <a:tc>
                  <a:txBody>
                    <a:bodyPr/>
                    <a:lstStyle/>
                    <a:p>
                      <a:pPr algn="ctr" fontAlgn="ctr"/>
                      <a:r>
                        <a:rPr lang="en-US" sz="1600">
                          <a:effectLst/>
                        </a:rPr>
                        <a:t>10-Mar</a:t>
                      </a:r>
                      <a:endParaRPr lang="en-US" sz="1600">
                        <a:effectLst/>
                        <a:latin typeface="Calibri"/>
                      </a:endParaRPr>
                    </a:p>
                  </a:txBody>
                  <a:tcPr marL="9525" marR="9525" marT="9525" anchor="ctr">
                    <a:solidFill>
                      <a:schemeClr val="accent1">
                        <a:lumMod val="40000"/>
                        <a:lumOff val="60000"/>
                      </a:schemeClr>
                    </a:solidFill>
                  </a:tcPr>
                </a:tc>
                <a:tc>
                  <a:txBody>
                    <a:bodyPr/>
                    <a:lstStyle/>
                    <a:p>
                      <a:pPr algn="ctr" fontAlgn="ctr"/>
                      <a:r>
                        <a:rPr lang="en-US" sz="1600">
                          <a:effectLst/>
                        </a:rPr>
                        <a:t>AERO N200</a:t>
                      </a:r>
                      <a:endParaRPr lang="en-US" sz="1600">
                        <a:effectLst/>
                        <a:latin typeface="Calibri"/>
                      </a:endParaRPr>
                    </a:p>
                  </a:txBody>
                  <a:tcPr marL="9525" marR="9525" marT="9525" anchor="ctr">
                    <a:solidFill>
                      <a:schemeClr val="accent1">
                        <a:lumMod val="40000"/>
                        <a:lumOff val="60000"/>
                      </a:schemeClr>
                    </a:solidFill>
                  </a:tcPr>
                </a:tc>
                <a:extLst>
                  <a:ext uri="{0D108BD9-81ED-4DB2-BD59-A6C34878D82A}">
                    <a16:rowId xmlns:a16="http://schemas.microsoft.com/office/drawing/2014/main" val="3813201575"/>
                  </a:ext>
                </a:extLst>
              </a:tr>
              <a:tr h="272163">
                <a:tc vMerge="1">
                  <a:txBody>
                    <a:bodyPr/>
                    <a:lstStyle/>
                    <a:p>
                      <a:endParaRPr lang="en-US"/>
                    </a:p>
                  </a:txBody>
                  <a:tcPr marL="9525" marR="9525" marT="9525" anchor="ctr"/>
                </a:tc>
                <a:tc>
                  <a:txBody>
                    <a:bodyPr/>
                    <a:lstStyle/>
                    <a:p>
                      <a:pPr algn="ctr" fontAlgn="ctr"/>
                      <a:r>
                        <a:rPr lang="en-US" sz="1600">
                          <a:effectLst/>
                        </a:rPr>
                        <a:t>Epoxy Application</a:t>
                      </a:r>
                      <a:endParaRPr lang="en-US" sz="1600">
                        <a:effectLst/>
                        <a:latin typeface="Calibri"/>
                      </a:endParaRPr>
                    </a:p>
                  </a:txBody>
                  <a:tcPr marL="9525" marR="9525" marT="9525" anchor="ctr">
                    <a:solidFill>
                      <a:schemeClr val="accent1">
                        <a:lumMod val="40000"/>
                        <a:lumOff val="60000"/>
                      </a:schemeClr>
                    </a:solidFill>
                  </a:tcPr>
                </a:tc>
                <a:tc>
                  <a:txBody>
                    <a:bodyPr/>
                    <a:lstStyle/>
                    <a:p>
                      <a:pPr algn="ctr" fontAlgn="ctr"/>
                      <a:r>
                        <a:rPr lang="en-US" sz="1600">
                          <a:effectLst/>
                        </a:rPr>
                        <a:t>Survives high impact</a:t>
                      </a:r>
                      <a:endParaRPr lang="en-US" sz="1600">
                        <a:effectLst/>
                        <a:latin typeface="Calibri"/>
                      </a:endParaRPr>
                    </a:p>
                  </a:txBody>
                  <a:tcPr marL="9525" marR="9525" marT="9525" anchor="ctr">
                    <a:solidFill>
                      <a:schemeClr val="accent1">
                        <a:lumMod val="40000"/>
                        <a:lumOff val="60000"/>
                      </a:schemeClr>
                    </a:solidFill>
                  </a:tcPr>
                </a:tc>
                <a:tc>
                  <a:txBody>
                    <a:bodyPr/>
                    <a:lstStyle/>
                    <a:p>
                      <a:pPr algn="ctr" fontAlgn="ctr"/>
                      <a:r>
                        <a:rPr lang="en-US" sz="1600">
                          <a:effectLst/>
                        </a:rPr>
                        <a:t>6-Mar</a:t>
                      </a:r>
                      <a:endParaRPr lang="en-US" sz="1600">
                        <a:effectLst/>
                        <a:latin typeface="Calibri"/>
                      </a:endParaRPr>
                    </a:p>
                  </a:txBody>
                  <a:tcPr marL="9525" marR="9525" marT="9525" anchor="ctr">
                    <a:solidFill>
                      <a:schemeClr val="accent1">
                        <a:lumMod val="40000"/>
                        <a:lumOff val="60000"/>
                      </a:schemeClr>
                    </a:solidFill>
                  </a:tcPr>
                </a:tc>
                <a:tc>
                  <a:txBody>
                    <a:bodyPr/>
                    <a:lstStyle/>
                    <a:p>
                      <a:pPr algn="ctr" fontAlgn="ctr"/>
                      <a:r>
                        <a:rPr lang="en-US" sz="1600">
                          <a:effectLst/>
                        </a:rPr>
                        <a:t>10-Mar</a:t>
                      </a:r>
                      <a:endParaRPr lang="en-US" sz="1600">
                        <a:effectLst/>
                        <a:latin typeface="Calibri"/>
                      </a:endParaRPr>
                    </a:p>
                  </a:txBody>
                  <a:tcPr marL="9525" marR="9525" marT="9525" anchor="ctr">
                    <a:solidFill>
                      <a:schemeClr val="accent1">
                        <a:lumMod val="40000"/>
                        <a:lumOff val="60000"/>
                      </a:schemeClr>
                    </a:solidFill>
                  </a:tcPr>
                </a:tc>
                <a:tc>
                  <a:txBody>
                    <a:bodyPr/>
                    <a:lstStyle/>
                    <a:p>
                      <a:pPr algn="ctr" fontAlgn="ctr"/>
                      <a:r>
                        <a:rPr lang="en-US" sz="1600">
                          <a:effectLst/>
                        </a:rPr>
                        <a:t>AERO N200</a:t>
                      </a:r>
                      <a:endParaRPr lang="en-US" sz="1600">
                        <a:effectLst/>
                        <a:latin typeface="Calibri"/>
                      </a:endParaRPr>
                    </a:p>
                  </a:txBody>
                  <a:tcPr marL="9525" marR="9525" marT="9525" anchor="ctr">
                    <a:solidFill>
                      <a:schemeClr val="accent1">
                        <a:lumMod val="40000"/>
                        <a:lumOff val="60000"/>
                      </a:schemeClr>
                    </a:solidFill>
                  </a:tcPr>
                </a:tc>
                <a:extLst>
                  <a:ext uri="{0D108BD9-81ED-4DB2-BD59-A6C34878D82A}">
                    <a16:rowId xmlns:a16="http://schemas.microsoft.com/office/drawing/2014/main" val="4038568117"/>
                  </a:ext>
                </a:extLst>
              </a:tr>
              <a:tr h="272163">
                <a:tc vMerge="1">
                  <a:txBody>
                    <a:bodyPr/>
                    <a:lstStyle/>
                    <a:p>
                      <a:endParaRPr lang="en-US"/>
                    </a:p>
                  </a:txBody>
                  <a:tcPr marL="9525" marR="9525" marT="9525" anchor="ctr"/>
                </a:tc>
                <a:tc>
                  <a:txBody>
                    <a:bodyPr/>
                    <a:lstStyle/>
                    <a:p>
                      <a:pPr algn="ctr" fontAlgn="ctr"/>
                      <a:r>
                        <a:rPr lang="en-US" sz="1600">
                          <a:effectLst/>
                        </a:rPr>
                        <a:t>Vibe Test</a:t>
                      </a:r>
                      <a:endParaRPr lang="en-US" sz="1600">
                        <a:effectLst/>
                        <a:latin typeface="Calibri"/>
                      </a:endParaRPr>
                    </a:p>
                  </a:txBody>
                  <a:tcPr marL="9525" marR="9525" marT="9525" anchor="ctr">
                    <a:solidFill>
                      <a:schemeClr val="accent1">
                        <a:lumMod val="40000"/>
                        <a:lumOff val="60000"/>
                      </a:schemeClr>
                    </a:solidFill>
                  </a:tcPr>
                </a:tc>
                <a:tc>
                  <a:txBody>
                    <a:bodyPr/>
                    <a:lstStyle/>
                    <a:p>
                      <a:pPr algn="ctr" fontAlgn="ctr"/>
                      <a:r>
                        <a:rPr lang="en-US" sz="1600">
                          <a:effectLst/>
                        </a:rPr>
                        <a:t>Induce high frequencies and low </a:t>
                      </a:r>
                      <a:r>
                        <a:rPr lang="en-US" sz="1600" err="1">
                          <a:effectLst/>
                        </a:rPr>
                        <a:t>Gs</a:t>
                      </a:r>
                      <a:endParaRPr lang="en-US" sz="1600">
                        <a:effectLst/>
                        <a:latin typeface="Calibri"/>
                      </a:endParaRPr>
                    </a:p>
                  </a:txBody>
                  <a:tcPr marL="9525" marR="9525" marT="9525" anchor="ctr">
                    <a:solidFill>
                      <a:schemeClr val="accent1">
                        <a:lumMod val="40000"/>
                        <a:lumOff val="60000"/>
                      </a:schemeClr>
                    </a:solidFill>
                  </a:tcPr>
                </a:tc>
                <a:tc>
                  <a:txBody>
                    <a:bodyPr/>
                    <a:lstStyle/>
                    <a:p>
                      <a:pPr algn="ctr" fontAlgn="ctr"/>
                      <a:r>
                        <a:rPr lang="en-US" sz="1600">
                          <a:effectLst/>
                        </a:rPr>
                        <a:t>13-Mar</a:t>
                      </a:r>
                      <a:endParaRPr lang="en-US" sz="1600">
                        <a:effectLst/>
                        <a:latin typeface="Calibri"/>
                      </a:endParaRPr>
                    </a:p>
                  </a:txBody>
                  <a:tcPr marL="9525" marR="9525" marT="9525" anchor="ctr">
                    <a:solidFill>
                      <a:schemeClr val="accent1">
                        <a:lumMod val="40000"/>
                        <a:lumOff val="60000"/>
                      </a:schemeClr>
                    </a:solidFill>
                  </a:tcPr>
                </a:tc>
                <a:tc>
                  <a:txBody>
                    <a:bodyPr/>
                    <a:lstStyle/>
                    <a:p>
                      <a:pPr algn="ctr" fontAlgn="ctr"/>
                      <a:r>
                        <a:rPr lang="en-US" sz="1600">
                          <a:effectLst/>
                        </a:rPr>
                        <a:t>24-Mar</a:t>
                      </a:r>
                      <a:endParaRPr lang="en-US" sz="1600">
                        <a:effectLst/>
                        <a:latin typeface="Calibri"/>
                      </a:endParaRPr>
                    </a:p>
                  </a:txBody>
                  <a:tcPr marL="9525" marR="9525" marT="9525" anchor="ctr">
                    <a:solidFill>
                      <a:schemeClr val="accent1">
                        <a:lumMod val="40000"/>
                        <a:lumOff val="60000"/>
                      </a:schemeClr>
                    </a:solidFill>
                  </a:tcPr>
                </a:tc>
                <a:tc>
                  <a:txBody>
                    <a:bodyPr/>
                    <a:lstStyle/>
                    <a:p>
                      <a:pPr algn="ctr" fontAlgn="ctr"/>
                      <a:r>
                        <a:rPr lang="en-US" sz="1600">
                          <a:effectLst/>
                        </a:rPr>
                        <a:t>AERO 141</a:t>
                      </a:r>
                      <a:endParaRPr lang="en-US" sz="1600">
                        <a:effectLst/>
                        <a:latin typeface="Calibri"/>
                      </a:endParaRPr>
                    </a:p>
                  </a:txBody>
                  <a:tcPr marL="9525" marR="9525" marT="9525" anchor="ctr">
                    <a:solidFill>
                      <a:schemeClr val="accent1">
                        <a:lumMod val="40000"/>
                        <a:lumOff val="60000"/>
                      </a:schemeClr>
                    </a:solidFill>
                  </a:tcPr>
                </a:tc>
                <a:extLst>
                  <a:ext uri="{0D108BD9-81ED-4DB2-BD59-A6C34878D82A}">
                    <a16:rowId xmlns:a16="http://schemas.microsoft.com/office/drawing/2014/main" val="2034371265"/>
                  </a:ext>
                </a:extLst>
              </a:tr>
              <a:tr h="272163">
                <a:tc vMerge="1">
                  <a:txBody>
                    <a:bodyPr/>
                    <a:lstStyle/>
                    <a:p>
                      <a:endParaRPr lang="en-US"/>
                    </a:p>
                  </a:txBody>
                  <a:tcPr/>
                </a:tc>
                <a:tc>
                  <a:txBody>
                    <a:bodyPr/>
                    <a:lstStyle/>
                    <a:p>
                      <a:pPr algn="ctr" fontAlgn="ctr"/>
                      <a:r>
                        <a:rPr lang="en-US" sz="1600">
                          <a:effectLst/>
                        </a:rPr>
                        <a:t>Impact Test</a:t>
                      </a:r>
                      <a:endParaRPr lang="en-US" sz="1600">
                        <a:effectLst/>
                        <a:latin typeface="Calibri"/>
                      </a:endParaRPr>
                    </a:p>
                  </a:txBody>
                  <a:tcPr marL="9525" marR="9525" marT="9525" anchor="ctr">
                    <a:solidFill>
                      <a:schemeClr val="accent1">
                        <a:lumMod val="40000"/>
                        <a:lumOff val="60000"/>
                      </a:schemeClr>
                    </a:solidFill>
                  </a:tcPr>
                </a:tc>
                <a:tc>
                  <a:txBody>
                    <a:bodyPr/>
                    <a:lstStyle/>
                    <a:p>
                      <a:pPr algn="ctr" fontAlgn="ctr"/>
                      <a:r>
                        <a:rPr lang="en-US" sz="1600">
                          <a:effectLst/>
                        </a:rPr>
                        <a:t>Induce high </a:t>
                      </a:r>
                      <a:r>
                        <a:rPr lang="en-US" sz="1600" err="1">
                          <a:effectLst/>
                        </a:rPr>
                        <a:t>Gs</a:t>
                      </a:r>
                      <a:r>
                        <a:rPr lang="en-US" sz="1600">
                          <a:effectLst/>
                        </a:rPr>
                        <a:t> and low frequencies</a:t>
                      </a:r>
                      <a:endParaRPr lang="en-US" sz="1600">
                        <a:effectLst/>
                        <a:latin typeface="Calibri"/>
                      </a:endParaRPr>
                    </a:p>
                  </a:txBody>
                  <a:tcPr marL="9525" marR="9525" marT="9525" anchor="ctr">
                    <a:solidFill>
                      <a:schemeClr val="accent1">
                        <a:lumMod val="40000"/>
                        <a:lumOff val="60000"/>
                      </a:schemeClr>
                    </a:solidFill>
                  </a:tcPr>
                </a:tc>
                <a:tc>
                  <a:txBody>
                    <a:bodyPr/>
                    <a:lstStyle/>
                    <a:p>
                      <a:pPr algn="ctr" fontAlgn="ctr"/>
                      <a:r>
                        <a:rPr lang="en-US" sz="1600">
                          <a:effectLst/>
                        </a:rPr>
                        <a:t>13-Mar</a:t>
                      </a:r>
                      <a:endParaRPr lang="en-US" sz="1600">
                        <a:effectLst/>
                        <a:latin typeface="Calibri"/>
                      </a:endParaRPr>
                    </a:p>
                  </a:txBody>
                  <a:tcPr marL="9525" marR="9525" marT="9525" anchor="ctr">
                    <a:solidFill>
                      <a:schemeClr val="accent1">
                        <a:lumMod val="40000"/>
                        <a:lumOff val="60000"/>
                      </a:schemeClr>
                    </a:solidFill>
                  </a:tcPr>
                </a:tc>
                <a:tc>
                  <a:txBody>
                    <a:bodyPr/>
                    <a:lstStyle/>
                    <a:p>
                      <a:pPr algn="ctr" fontAlgn="ctr"/>
                      <a:r>
                        <a:rPr lang="en-US" sz="1600">
                          <a:effectLst/>
                        </a:rPr>
                        <a:t>24-Mar</a:t>
                      </a:r>
                      <a:endParaRPr lang="en-US" sz="1600">
                        <a:effectLst/>
                        <a:latin typeface="Calibri"/>
                      </a:endParaRPr>
                    </a:p>
                  </a:txBody>
                  <a:tcPr marL="9525" marR="9525" marT="9525" anchor="ctr">
                    <a:solidFill>
                      <a:schemeClr val="accent1">
                        <a:lumMod val="40000"/>
                        <a:lumOff val="60000"/>
                      </a:schemeClr>
                    </a:solidFill>
                  </a:tcPr>
                </a:tc>
                <a:tc>
                  <a:txBody>
                    <a:bodyPr/>
                    <a:lstStyle/>
                    <a:p>
                      <a:pPr algn="ctr" fontAlgn="ctr"/>
                      <a:r>
                        <a:rPr lang="en-US" sz="1600">
                          <a:effectLst/>
                        </a:rPr>
                        <a:t>AERO 155</a:t>
                      </a:r>
                      <a:endParaRPr lang="en-US" sz="1600">
                        <a:effectLst/>
                        <a:latin typeface="Calibri"/>
                      </a:endParaRPr>
                    </a:p>
                  </a:txBody>
                  <a:tcPr marL="9525" marR="9525" marT="9525" anchor="ctr">
                    <a:solidFill>
                      <a:schemeClr val="accent1">
                        <a:lumMod val="40000"/>
                        <a:lumOff val="60000"/>
                      </a:schemeClr>
                    </a:solidFill>
                  </a:tcPr>
                </a:tc>
                <a:extLst>
                  <a:ext uri="{0D108BD9-81ED-4DB2-BD59-A6C34878D82A}">
                    <a16:rowId xmlns:a16="http://schemas.microsoft.com/office/drawing/2014/main" val="2390379991"/>
                  </a:ext>
                </a:extLst>
              </a:tr>
              <a:tr h="272163">
                <a:tc vMerge="1">
                  <a:txBody>
                    <a:bodyPr/>
                    <a:lstStyle/>
                    <a:p>
                      <a:endParaRPr lang="en-US"/>
                    </a:p>
                  </a:txBody>
                  <a:tcPr/>
                </a:tc>
                <a:tc>
                  <a:txBody>
                    <a:bodyPr/>
                    <a:lstStyle/>
                    <a:p>
                      <a:pPr algn="ctr" fontAlgn="ctr"/>
                      <a:r>
                        <a:rPr lang="en-US" sz="1600">
                          <a:effectLst/>
                        </a:rPr>
                        <a:t>Mock Deployment Test</a:t>
                      </a:r>
                      <a:endParaRPr lang="en-US" sz="1600">
                        <a:effectLst/>
                        <a:latin typeface="Calibri"/>
                      </a:endParaRPr>
                    </a:p>
                  </a:txBody>
                  <a:tcPr marL="9525" marR="9525" marT="9525" anchor="ctr">
                    <a:solidFill>
                      <a:schemeClr val="accent1">
                        <a:lumMod val="40000"/>
                        <a:lumOff val="60000"/>
                      </a:schemeClr>
                    </a:solidFill>
                  </a:tcPr>
                </a:tc>
                <a:tc>
                  <a:txBody>
                    <a:bodyPr/>
                    <a:lstStyle/>
                    <a:p>
                      <a:pPr algn="ctr" fontAlgn="ctr"/>
                      <a:r>
                        <a:rPr lang="en-US" sz="1600">
                          <a:effectLst/>
                        </a:rPr>
                        <a:t>Simulate a panel deployment</a:t>
                      </a:r>
                      <a:endParaRPr lang="en-US" sz="1600">
                        <a:effectLst/>
                        <a:latin typeface="Calibri"/>
                      </a:endParaRPr>
                    </a:p>
                  </a:txBody>
                  <a:tcPr marL="9525" marR="9525" marT="9525" anchor="ctr">
                    <a:solidFill>
                      <a:schemeClr val="accent1">
                        <a:lumMod val="40000"/>
                        <a:lumOff val="60000"/>
                      </a:schemeClr>
                    </a:solidFill>
                  </a:tcPr>
                </a:tc>
                <a:tc>
                  <a:txBody>
                    <a:bodyPr/>
                    <a:lstStyle/>
                    <a:p>
                      <a:pPr algn="ctr" fontAlgn="ctr"/>
                      <a:r>
                        <a:rPr lang="en-US" sz="1600">
                          <a:effectLst/>
                        </a:rPr>
                        <a:t>20-Mar</a:t>
                      </a:r>
                      <a:endParaRPr lang="en-US" sz="1600">
                        <a:effectLst/>
                        <a:latin typeface="Calibri"/>
                      </a:endParaRPr>
                    </a:p>
                  </a:txBody>
                  <a:tcPr marL="9525" marR="9525" marT="9525" anchor="ctr">
                    <a:solidFill>
                      <a:schemeClr val="accent1">
                        <a:lumMod val="40000"/>
                        <a:lumOff val="60000"/>
                      </a:schemeClr>
                    </a:solidFill>
                  </a:tcPr>
                </a:tc>
                <a:tc>
                  <a:txBody>
                    <a:bodyPr/>
                    <a:lstStyle/>
                    <a:p>
                      <a:pPr algn="ctr" fontAlgn="ctr"/>
                      <a:r>
                        <a:rPr lang="en-US" sz="1600">
                          <a:effectLst/>
                        </a:rPr>
                        <a:t>24-Mar</a:t>
                      </a:r>
                      <a:endParaRPr lang="en-US" sz="1600">
                        <a:effectLst/>
                        <a:latin typeface="Calibri"/>
                      </a:endParaRPr>
                    </a:p>
                  </a:txBody>
                  <a:tcPr marL="9525" marR="9525" marT="9525" anchor="ctr">
                    <a:solidFill>
                      <a:schemeClr val="accent1">
                        <a:lumMod val="40000"/>
                        <a:lumOff val="60000"/>
                      </a:schemeClr>
                    </a:solidFill>
                  </a:tcPr>
                </a:tc>
                <a:tc>
                  <a:txBody>
                    <a:bodyPr/>
                    <a:lstStyle/>
                    <a:p>
                      <a:pPr algn="ctr" fontAlgn="ctr"/>
                      <a:r>
                        <a:rPr lang="en-US" sz="1600">
                          <a:effectLst/>
                        </a:rPr>
                        <a:t>AERO 310A</a:t>
                      </a:r>
                      <a:endParaRPr lang="en-US" sz="1600">
                        <a:effectLst/>
                        <a:latin typeface="Calibri"/>
                      </a:endParaRPr>
                    </a:p>
                  </a:txBody>
                  <a:tcPr marL="9525" marR="9525" marT="9525" anchor="ctr">
                    <a:solidFill>
                      <a:schemeClr val="accent1">
                        <a:lumMod val="40000"/>
                        <a:lumOff val="60000"/>
                      </a:schemeClr>
                    </a:solidFill>
                  </a:tcPr>
                </a:tc>
                <a:extLst>
                  <a:ext uri="{0D108BD9-81ED-4DB2-BD59-A6C34878D82A}">
                    <a16:rowId xmlns:a16="http://schemas.microsoft.com/office/drawing/2014/main" val="3887814164"/>
                  </a:ext>
                </a:extLst>
              </a:tr>
              <a:tr h="294844">
                <a:tc rowSpan="2">
                  <a:txBody>
                    <a:bodyPr/>
                    <a:lstStyle/>
                    <a:p>
                      <a:pPr algn="ctr" fontAlgn="ctr"/>
                      <a:r>
                        <a:rPr lang="en-US" sz="1600">
                          <a:effectLst/>
                        </a:rPr>
                        <a:t>System</a:t>
                      </a:r>
                      <a:endParaRPr lang="en-US" sz="1600" b="1">
                        <a:effectLst/>
                        <a:latin typeface="Calibri"/>
                      </a:endParaRPr>
                    </a:p>
                  </a:txBody>
                  <a:tcPr marL="9525" marR="9525" marT="9525" anchor="ctr">
                    <a:solidFill>
                      <a:schemeClr val="accent1">
                        <a:lumMod val="60000"/>
                        <a:lumOff val="40000"/>
                      </a:schemeClr>
                    </a:solidFill>
                  </a:tcPr>
                </a:tc>
                <a:tc>
                  <a:txBody>
                    <a:bodyPr/>
                    <a:lstStyle/>
                    <a:p>
                      <a:pPr algn="ctr" fontAlgn="ctr"/>
                      <a:r>
                        <a:rPr lang="en-US" sz="1600">
                          <a:effectLst/>
                        </a:rPr>
                        <a:t>Integrated Deployment Test</a:t>
                      </a:r>
                      <a:endParaRPr lang="en-US" sz="1600">
                        <a:effectLst/>
                        <a:latin typeface="Calibri"/>
                      </a:endParaRPr>
                    </a:p>
                  </a:txBody>
                  <a:tcPr marL="9525" marR="9525" marT="9525" anchor="ctr">
                    <a:solidFill>
                      <a:schemeClr val="accent1">
                        <a:lumMod val="60000"/>
                        <a:lumOff val="40000"/>
                      </a:schemeClr>
                    </a:solidFill>
                  </a:tcPr>
                </a:tc>
                <a:tc>
                  <a:txBody>
                    <a:bodyPr/>
                    <a:lstStyle/>
                    <a:p>
                      <a:pPr algn="ctr" fontAlgn="ctr"/>
                      <a:r>
                        <a:rPr lang="en-US" sz="1600">
                          <a:effectLst/>
                        </a:rPr>
                        <a:t>Check fully integrated system</a:t>
                      </a:r>
                      <a:endParaRPr lang="en-US" sz="1600">
                        <a:effectLst/>
                        <a:latin typeface="Calibri"/>
                      </a:endParaRPr>
                    </a:p>
                  </a:txBody>
                  <a:tcPr marL="9525" marR="9525" marT="9525" anchor="ctr">
                    <a:solidFill>
                      <a:schemeClr val="accent1">
                        <a:lumMod val="60000"/>
                        <a:lumOff val="40000"/>
                      </a:schemeClr>
                    </a:solidFill>
                  </a:tcPr>
                </a:tc>
                <a:tc>
                  <a:txBody>
                    <a:bodyPr/>
                    <a:lstStyle/>
                    <a:p>
                      <a:pPr algn="ctr" fontAlgn="ctr"/>
                      <a:r>
                        <a:rPr lang="en-US" sz="1600">
                          <a:effectLst/>
                        </a:rPr>
                        <a:t>3-Apr</a:t>
                      </a:r>
                      <a:endParaRPr lang="en-US" sz="1600">
                        <a:effectLst/>
                        <a:latin typeface="Calibri"/>
                      </a:endParaRPr>
                    </a:p>
                  </a:txBody>
                  <a:tcPr marL="9525" marR="9525" marT="9525" anchor="ctr">
                    <a:solidFill>
                      <a:schemeClr val="accent1">
                        <a:lumMod val="60000"/>
                        <a:lumOff val="40000"/>
                      </a:schemeClr>
                    </a:solidFill>
                  </a:tcPr>
                </a:tc>
                <a:tc>
                  <a:txBody>
                    <a:bodyPr/>
                    <a:lstStyle/>
                    <a:p>
                      <a:pPr algn="ctr" fontAlgn="ctr"/>
                      <a:r>
                        <a:rPr lang="en-US" sz="1600">
                          <a:effectLst/>
                        </a:rPr>
                        <a:t>7-Apr</a:t>
                      </a:r>
                      <a:endParaRPr lang="en-US" sz="1600">
                        <a:effectLst/>
                        <a:latin typeface="Calibri"/>
                      </a:endParaRPr>
                    </a:p>
                  </a:txBody>
                  <a:tcPr marL="9525" marR="9525" marT="9525" anchor="ctr">
                    <a:solidFill>
                      <a:schemeClr val="accent1">
                        <a:lumMod val="60000"/>
                        <a:lumOff val="40000"/>
                      </a:schemeClr>
                    </a:solidFill>
                  </a:tcPr>
                </a:tc>
                <a:tc>
                  <a:txBody>
                    <a:bodyPr/>
                    <a:lstStyle/>
                    <a:p>
                      <a:pPr algn="ctr" fontAlgn="ctr"/>
                      <a:r>
                        <a:rPr lang="en-US" sz="1600">
                          <a:effectLst/>
                        </a:rPr>
                        <a:t>AERO 310A</a:t>
                      </a:r>
                      <a:endParaRPr lang="en-US" sz="1600">
                        <a:effectLst/>
                        <a:latin typeface="Calibri"/>
                      </a:endParaRPr>
                    </a:p>
                  </a:txBody>
                  <a:tcPr marL="9525" marR="9525" marT="9525" anchor="ctr">
                    <a:solidFill>
                      <a:schemeClr val="accent1">
                        <a:lumMod val="60000"/>
                        <a:lumOff val="40000"/>
                      </a:schemeClr>
                    </a:solidFill>
                  </a:tcPr>
                </a:tc>
                <a:extLst>
                  <a:ext uri="{0D108BD9-81ED-4DB2-BD59-A6C34878D82A}">
                    <a16:rowId xmlns:a16="http://schemas.microsoft.com/office/drawing/2014/main" val="1314938509"/>
                  </a:ext>
                </a:extLst>
              </a:tr>
              <a:tr h="272163">
                <a:tc vMerge="1">
                  <a:txBody>
                    <a:bodyPr/>
                    <a:lstStyle/>
                    <a:p>
                      <a:endParaRPr lang="en-US"/>
                    </a:p>
                  </a:txBody>
                  <a:tcPr/>
                </a:tc>
                <a:tc>
                  <a:txBody>
                    <a:bodyPr/>
                    <a:lstStyle/>
                    <a:p>
                      <a:pPr algn="ctr" fontAlgn="ctr"/>
                      <a:r>
                        <a:rPr lang="en-US" sz="1600">
                          <a:effectLst/>
                        </a:rPr>
                        <a:t>Insertion/Removal Test</a:t>
                      </a:r>
                      <a:endParaRPr lang="en-US" sz="1600">
                        <a:effectLst/>
                        <a:latin typeface="Calibri"/>
                      </a:endParaRPr>
                    </a:p>
                  </a:txBody>
                  <a:tcPr marL="9525" marR="9525" marT="9525" anchor="ctr">
                    <a:solidFill>
                      <a:schemeClr val="accent1">
                        <a:lumMod val="60000"/>
                        <a:lumOff val="40000"/>
                      </a:schemeClr>
                    </a:solidFill>
                  </a:tcPr>
                </a:tc>
                <a:tc>
                  <a:txBody>
                    <a:bodyPr/>
                    <a:lstStyle/>
                    <a:p>
                      <a:pPr algn="ctr" fontAlgn="ctr"/>
                      <a:r>
                        <a:rPr lang="en-US" sz="1600">
                          <a:effectLst/>
                        </a:rPr>
                        <a:t>Verify no damage is caused</a:t>
                      </a:r>
                      <a:endParaRPr lang="en-US" sz="1600">
                        <a:effectLst/>
                        <a:latin typeface="Calibri"/>
                      </a:endParaRPr>
                    </a:p>
                  </a:txBody>
                  <a:tcPr marL="9525" marR="9525" marT="9525" anchor="ctr">
                    <a:solidFill>
                      <a:schemeClr val="accent1">
                        <a:lumMod val="60000"/>
                        <a:lumOff val="40000"/>
                      </a:schemeClr>
                    </a:solidFill>
                  </a:tcPr>
                </a:tc>
                <a:tc>
                  <a:txBody>
                    <a:bodyPr/>
                    <a:lstStyle/>
                    <a:p>
                      <a:pPr algn="ctr" fontAlgn="ctr"/>
                      <a:r>
                        <a:rPr lang="en-US" sz="1600">
                          <a:effectLst/>
                        </a:rPr>
                        <a:t>3-Apr</a:t>
                      </a:r>
                      <a:endParaRPr lang="en-US" sz="1600">
                        <a:effectLst/>
                        <a:latin typeface="Calibri"/>
                      </a:endParaRPr>
                    </a:p>
                  </a:txBody>
                  <a:tcPr marL="9525" marR="9525" marT="9525" anchor="ctr">
                    <a:solidFill>
                      <a:schemeClr val="accent1">
                        <a:lumMod val="60000"/>
                        <a:lumOff val="40000"/>
                      </a:schemeClr>
                    </a:solidFill>
                  </a:tcPr>
                </a:tc>
                <a:tc>
                  <a:txBody>
                    <a:bodyPr/>
                    <a:lstStyle/>
                    <a:p>
                      <a:pPr algn="ctr" fontAlgn="ctr"/>
                      <a:r>
                        <a:rPr lang="en-US" sz="1600">
                          <a:effectLst/>
                        </a:rPr>
                        <a:t>7-Apr</a:t>
                      </a:r>
                      <a:endParaRPr lang="en-US" sz="1600">
                        <a:effectLst/>
                        <a:latin typeface="Calibri"/>
                      </a:endParaRPr>
                    </a:p>
                  </a:txBody>
                  <a:tcPr marL="9525" marR="9525" marT="9525" anchor="ctr">
                    <a:solidFill>
                      <a:schemeClr val="accent1">
                        <a:lumMod val="60000"/>
                        <a:lumOff val="40000"/>
                      </a:schemeClr>
                    </a:solidFill>
                  </a:tcPr>
                </a:tc>
                <a:tc>
                  <a:txBody>
                    <a:bodyPr/>
                    <a:lstStyle/>
                    <a:p>
                      <a:pPr algn="ctr" fontAlgn="ctr"/>
                      <a:r>
                        <a:rPr lang="en-US" sz="1600">
                          <a:effectLst/>
                        </a:rPr>
                        <a:t>AERO N200</a:t>
                      </a:r>
                      <a:endParaRPr lang="en-US" sz="1600">
                        <a:effectLst/>
                        <a:latin typeface="Calibri"/>
                      </a:endParaRPr>
                    </a:p>
                  </a:txBody>
                  <a:tcPr marL="9525" marR="9525" marT="9525" anchor="ctr">
                    <a:solidFill>
                      <a:schemeClr val="accent1">
                        <a:lumMod val="60000"/>
                        <a:lumOff val="40000"/>
                      </a:schemeClr>
                    </a:solidFill>
                  </a:tcPr>
                </a:tc>
                <a:extLst>
                  <a:ext uri="{0D108BD9-81ED-4DB2-BD59-A6C34878D82A}">
                    <a16:rowId xmlns:a16="http://schemas.microsoft.com/office/drawing/2014/main" val="3184307805"/>
                  </a:ext>
                </a:extLst>
              </a:tr>
            </a:tbl>
          </a:graphicData>
        </a:graphic>
      </p:graphicFrame>
      <p:sp>
        <p:nvSpPr>
          <p:cNvPr id="1118" name="Google Shape;1118;g15fc244b7c5_3_119"/>
          <p:cNvSpPr txBox="1">
            <a:spLocks noGrp="1"/>
          </p:cNvSpPr>
          <p:nvPr>
            <p:ph type="title"/>
          </p:nvPr>
        </p:nvSpPr>
        <p:spPr>
          <a:prstGeom prst="rect">
            <a:avLst/>
          </a:prstGeom>
        </p:spPr>
        <p:txBody>
          <a:bodyPr spcFirstLastPara="1" wrap="square" lIns="91425" tIns="45700" rIns="91425" bIns="45700" anchor="ctr" anchorCtr="0">
            <a:normAutofit/>
          </a:bodyPr>
          <a:lstStyle/>
          <a:p>
            <a:r>
              <a:rPr lang="en-US"/>
              <a:t>Test Plan</a:t>
            </a:r>
            <a:endParaRPr/>
          </a:p>
        </p:txBody>
      </p:sp>
      <p:sp>
        <p:nvSpPr>
          <p:cNvPr id="2" name="Date Placeholder 1">
            <a:extLst>
              <a:ext uri="{FF2B5EF4-FFF2-40B4-BE49-F238E27FC236}">
                <a16:creationId xmlns:a16="http://schemas.microsoft.com/office/drawing/2014/main" id="{A23F8A14-A944-AE88-C2EB-99EFC1A20994}"/>
              </a:ext>
            </a:extLst>
          </p:cNvPr>
          <p:cNvSpPr>
            <a:spLocks noGrp="1"/>
          </p:cNvSpPr>
          <p:nvPr>
            <p:ph type="dt" idx="10"/>
          </p:nvPr>
        </p:nvSpPr>
        <p:spPr/>
        <p:txBody>
          <a:bodyPr/>
          <a:lstStyle/>
          <a:p>
            <a:fld id="{9134C1C2-E27D-46A1-A3FE-00AA99D23AF2}" type="datetime1">
              <a:rPr lang="en-US" smtClean="0"/>
              <a:t>4/4/2023</a:t>
            </a:fld>
            <a:endParaRPr lang="en-US"/>
          </a:p>
        </p:txBody>
      </p:sp>
      <p:sp>
        <p:nvSpPr>
          <p:cNvPr id="1117" name="Google Shape;1117;g15fc244b7c5_3_119"/>
          <p:cNvSpPr txBox="1">
            <a:spLocks noGrp="1"/>
          </p:cNvSpPr>
          <p:nvPr>
            <p:ph type="sldNum" idx="12"/>
          </p:nvPr>
        </p:nvSpPr>
        <p:spPr>
          <a:prstGeom prst="rect">
            <a:avLst/>
          </a:prstGeom>
        </p:spPr>
        <p:txBody>
          <a:bodyPr spcFirstLastPara="1" wrap="square" lIns="91425" tIns="45700" rIns="91425" bIns="45700" anchor="ctr" anchorCtr="0">
            <a:noAutofit/>
          </a:bodyPr>
          <a:lstStyle/>
          <a:p>
            <a:r>
              <a:rPr lang="en-US"/>
              <a:t> 16</a:t>
            </a:r>
            <a:endParaRPr/>
          </a:p>
        </p:txBody>
      </p:sp>
      <p:graphicFrame>
        <p:nvGraphicFramePr>
          <p:cNvPr id="4" name="Diagram 14">
            <a:extLst>
              <a:ext uri="{FF2B5EF4-FFF2-40B4-BE49-F238E27FC236}">
                <a16:creationId xmlns:a16="http://schemas.microsoft.com/office/drawing/2014/main" id="{8DBFAA36-6B9A-AD81-06C0-B4E2D0DAAD2E}"/>
              </a:ext>
            </a:extLst>
          </p:cNvPr>
          <p:cNvGraphicFramePr/>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C7CE0664-9F70-1EDD-39F3-9F15B35FBFBD}"/>
              </a:ext>
            </a:extLst>
          </p:cNvPr>
          <p:cNvSpPr/>
          <p:nvPr/>
        </p:nvSpPr>
        <p:spPr>
          <a:xfrm>
            <a:off x="1694054" y="4648499"/>
            <a:ext cx="10292800" cy="884546"/>
          </a:xfrm>
          <a:prstGeom prst="rect">
            <a:avLst/>
          </a:prstGeom>
          <a:noFill/>
          <a:ln w="76200">
            <a:solidFill>
              <a:srgbClr val="DE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7130C67-7BFF-0894-BF86-98E002B306C5}"/>
              </a:ext>
            </a:extLst>
          </p:cNvPr>
          <p:cNvSpPr txBox="1"/>
          <p:nvPr/>
        </p:nvSpPr>
        <p:spPr>
          <a:xfrm>
            <a:off x="1695840" y="2813017"/>
            <a:ext cx="381000" cy="369332"/>
          </a:xfrm>
          <a:prstGeom prst="rect">
            <a:avLst/>
          </a:prstGeom>
          <a:noFill/>
        </p:spPr>
        <p:txBody>
          <a:bodyPr wrap="square">
            <a:spAutoFit/>
          </a:bodyPr>
          <a:lstStyle/>
          <a:p>
            <a:r>
              <a:rPr lang="en-US" sz="1800" b="1" i="0">
                <a:solidFill>
                  <a:schemeClr val="accent1"/>
                </a:solidFill>
                <a:effectLst/>
                <a:latin typeface="arial" panose="020B0604020202020204" pitchFamily="34" charset="0"/>
              </a:rPr>
              <a:t>✓</a:t>
            </a:r>
            <a:endParaRPr lang="en-US" sz="1800" b="1">
              <a:solidFill>
                <a:schemeClr val="accent1"/>
              </a:solidFill>
            </a:endParaRPr>
          </a:p>
        </p:txBody>
      </p:sp>
      <p:sp>
        <p:nvSpPr>
          <p:cNvPr id="8" name="TextBox 7">
            <a:extLst>
              <a:ext uri="{FF2B5EF4-FFF2-40B4-BE49-F238E27FC236}">
                <a16:creationId xmlns:a16="http://schemas.microsoft.com/office/drawing/2014/main" id="{34C7A21F-1985-C8A6-6D63-D86DFCA345C8}"/>
              </a:ext>
            </a:extLst>
          </p:cNvPr>
          <p:cNvSpPr txBox="1"/>
          <p:nvPr/>
        </p:nvSpPr>
        <p:spPr>
          <a:xfrm>
            <a:off x="1697370" y="2196045"/>
            <a:ext cx="381000" cy="369332"/>
          </a:xfrm>
          <a:prstGeom prst="rect">
            <a:avLst/>
          </a:prstGeom>
          <a:noFill/>
        </p:spPr>
        <p:txBody>
          <a:bodyPr wrap="square">
            <a:spAutoFit/>
          </a:bodyPr>
          <a:lstStyle/>
          <a:p>
            <a:r>
              <a:rPr lang="en-US" sz="1800" b="1" i="0">
                <a:solidFill>
                  <a:schemeClr val="accent1"/>
                </a:solidFill>
                <a:effectLst/>
                <a:latin typeface="arial" panose="020B0604020202020204" pitchFamily="34" charset="0"/>
              </a:rPr>
              <a:t>✓</a:t>
            </a:r>
            <a:endParaRPr lang="en-US" sz="1800" b="1">
              <a:solidFill>
                <a:schemeClr val="accent1"/>
              </a:solidFill>
            </a:endParaRPr>
          </a:p>
        </p:txBody>
      </p:sp>
      <p:sp>
        <p:nvSpPr>
          <p:cNvPr id="9" name="TextBox 8">
            <a:extLst>
              <a:ext uri="{FF2B5EF4-FFF2-40B4-BE49-F238E27FC236}">
                <a16:creationId xmlns:a16="http://schemas.microsoft.com/office/drawing/2014/main" id="{1CFF2EC1-4AC4-4D7F-E92B-3176EF489EAF}"/>
              </a:ext>
            </a:extLst>
          </p:cNvPr>
          <p:cNvSpPr txBox="1"/>
          <p:nvPr/>
        </p:nvSpPr>
        <p:spPr>
          <a:xfrm>
            <a:off x="1680053" y="3119768"/>
            <a:ext cx="381000" cy="369332"/>
          </a:xfrm>
          <a:prstGeom prst="rect">
            <a:avLst/>
          </a:prstGeom>
          <a:noFill/>
        </p:spPr>
        <p:txBody>
          <a:bodyPr wrap="square">
            <a:spAutoFit/>
          </a:bodyPr>
          <a:lstStyle/>
          <a:p>
            <a:r>
              <a:rPr lang="en-US" sz="1800" b="1" i="0">
                <a:solidFill>
                  <a:schemeClr val="accent1"/>
                </a:solidFill>
                <a:effectLst/>
                <a:latin typeface="arial" panose="020B0604020202020204" pitchFamily="34" charset="0"/>
              </a:rPr>
              <a:t>✓</a:t>
            </a:r>
            <a:endParaRPr lang="en-US" sz="1800" b="1">
              <a:solidFill>
                <a:schemeClr val="accent1"/>
              </a:solidFill>
            </a:endParaRPr>
          </a:p>
        </p:txBody>
      </p:sp>
      <p:sp>
        <p:nvSpPr>
          <p:cNvPr id="10" name="TextBox 9">
            <a:extLst>
              <a:ext uri="{FF2B5EF4-FFF2-40B4-BE49-F238E27FC236}">
                <a16:creationId xmlns:a16="http://schemas.microsoft.com/office/drawing/2014/main" id="{84CADAF9-6931-88DC-7C08-95B57133D197}"/>
              </a:ext>
            </a:extLst>
          </p:cNvPr>
          <p:cNvSpPr txBox="1"/>
          <p:nvPr/>
        </p:nvSpPr>
        <p:spPr>
          <a:xfrm>
            <a:off x="1645339" y="3721195"/>
            <a:ext cx="381000" cy="369332"/>
          </a:xfrm>
          <a:prstGeom prst="rect">
            <a:avLst/>
          </a:prstGeom>
          <a:noFill/>
        </p:spPr>
        <p:txBody>
          <a:bodyPr wrap="square">
            <a:spAutoFit/>
          </a:bodyPr>
          <a:lstStyle/>
          <a:p>
            <a:r>
              <a:rPr lang="en-US" sz="1800" b="1" i="0">
                <a:solidFill>
                  <a:schemeClr val="accent1"/>
                </a:solidFill>
                <a:effectLst/>
                <a:latin typeface="arial" panose="020B0604020202020204" pitchFamily="34" charset="0"/>
              </a:rPr>
              <a:t>✓</a:t>
            </a:r>
            <a:endParaRPr lang="en-US" sz="1800" b="1">
              <a:solidFill>
                <a:schemeClr val="accent1"/>
              </a:solidFill>
            </a:endParaRPr>
          </a:p>
        </p:txBody>
      </p:sp>
      <p:pic>
        <p:nvPicPr>
          <p:cNvPr id="11" name="Picture 10">
            <a:extLst>
              <a:ext uri="{FF2B5EF4-FFF2-40B4-BE49-F238E27FC236}">
                <a16:creationId xmlns:a16="http://schemas.microsoft.com/office/drawing/2014/main" id="{C3FE6F5D-A41C-FD46-DA88-928F13BFF56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1732357" y="3512876"/>
            <a:ext cx="211493" cy="211493"/>
          </a:xfrm>
          <a:prstGeom prst="rect">
            <a:avLst/>
          </a:prstGeom>
        </p:spPr>
      </p:pic>
      <p:pic>
        <p:nvPicPr>
          <p:cNvPr id="12" name="Picture 11">
            <a:extLst>
              <a:ext uri="{FF2B5EF4-FFF2-40B4-BE49-F238E27FC236}">
                <a16:creationId xmlns:a16="http://schemas.microsoft.com/office/drawing/2014/main" id="{7412D8DB-E95F-D380-DE40-5BDD72A694A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1724319" y="4088033"/>
            <a:ext cx="211493" cy="211493"/>
          </a:xfrm>
          <a:prstGeom prst="rect">
            <a:avLst/>
          </a:prstGeom>
        </p:spPr>
      </p:pic>
      <p:pic>
        <p:nvPicPr>
          <p:cNvPr id="13" name="Picture 12">
            <a:extLst>
              <a:ext uri="{FF2B5EF4-FFF2-40B4-BE49-F238E27FC236}">
                <a16:creationId xmlns:a16="http://schemas.microsoft.com/office/drawing/2014/main" id="{231A3AA7-622F-1B69-2128-5A8D1B39F04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1730090" y="4393326"/>
            <a:ext cx="211493" cy="211493"/>
          </a:xfrm>
          <a:prstGeom prst="rect">
            <a:avLst/>
          </a:prstGeom>
        </p:spPr>
      </p:pic>
      <p:graphicFrame>
        <p:nvGraphicFramePr>
          <p:cNvPr id="49" name="Table 48">
            <a:extLst>
              <a:ext uri="{FF2B5EF4-FFF2-40B4-BE49-F238E27FC236}">
                <a16:creationId xmlns:a16="http://schemas.microsoft.com/office/drawing/2014/main" id="{3C839D9E-186E-4C4B-BC64-7EE88F6F5422}"/>
              </a:ext>
            </a:extLst>
          </p:cNvPr>
          <p:cNvGraphicFramePr>
            <a:graphicFrameLocks noGrp="1"/>
          </p:cNvGraphicFramePr>
          <p:nvPr>
            <p:extLst>
              <p:ext uri="{D42A27DB-BD31-4B8C-83A1-F6EECF244321}">
                <p14:modId xmlns:p14="http://schemas.microsoft.com/office/powerpoint/2010/main" val="2400060037"/>
              </p:ext>
            </p:extLst>
          </p:nvPr>
        </p:nvGraphicFramePr>
        <p:xfrm>
          <a:off x="8747166" y="446895"/>
          <a:ext cx="1651000" cy="844296"/>
        </p:xfrm>
        <a:graphic>
          <a:graphicData uri="http://schemas.openxmlformats.org/drawingml/2006/table">
            <a:tbl>
              <a:tblPr firstRow="1" bandRow="1">
                <a:tableStyleId>{B301B821-A1FF-4177-AEE7-76D212191A09}</a:tableStyleId>
              </a:tblPr>
              <a:tblGrid>
                <a:gridCol w="1651000">
                  <a:extLst>
                    <a:ext uri="{9D8B030D-6E8A-4147-A177-3AD203B41FA5}">
                      <a16:colId xmlns:a16="http://schemas.microsoft.com/office/drawing/2014/main" val="3482110060"/>
                    </a:ext>
                  </a:extLst>
                </a:gridCol>
              </a:tblGrid>
              <a:tr h="211074">
                <a:tc>
                  <a:txBody>
                    <a:bodyPr/>
                    <a:lstStyle/>
                    <a:p>
                      <a:pPr marR="0" algn="ctr" rtl="0">
                        <a:spcBef>
                          <a:spcPts val="0"/>
                        </a:spcBef>
                        <a:spcAft>
                          <a:spcPts val="0"/>
                        </a:spcAft>
                      </a:pPr>
                      <a:r>
                        <a:rPr lang="en-US" sz="1100">
                          <a:effectLst/>
                        </a:rPr>
                        <a:t>Legend</a:t>
                      </a:r>
                      <a:endParaRPr lang="en-US">
                        <a:effectLst/>
                      </a:endParaRPr>
                    </a:p>
                  </a:txBody>
                  <a:tcPr marL="0" marR="0" marT="0" marB="0" anchor="ctr"/>
                </a:tc>
                <a:extLst>
                  <a:ext uri="{0D108BD9-81ED-4DB2-BD59-A6C34878D82A}">
                    <a16:rowId xmlns:a16="http://schemas.microsoft.com/office/drawing/2014/main" val="538316406"/>
                  </a:ext>
                </a:extLst>
              </a:tr>
              <a:tr h="211074">
                <a:tc>
                  <a:txBody>
                    <a:bodyPr/>
                    <a:lstStyle/>
                    <a:p>
                      <a:pPr marR="0" algn="ctr" rtl="0">
                        <a:spcBef>
                          <a:spcPts val="0"/>
                        </a:spcBef>
                        <a:spcAft>
                          <a:spcPts val="0"/>
                        </a:spcAft>
                      </a:pPr>
                      <a:r>
                        <a:rPr lang="en-US" sz="1100">
                          <a:effectLst/>
                        </a:rPr>
                        <a:t>Completed</a:t>
                      </a:r>
                      <a:endParaRPr lang="en-US">
                        <a:effectLst/>
                      </a:endParaRPr>
                    </a:p>
                  </a:txBody>
                  <a:tcPr marL="0" marR="0" marT="0" marB="0" anchor="ctr"/>
                </a:tc>
                <a:extLst>
                  <a:ext uri="{0D108BD9-81ED-4DB2-BD59-A6C34878D82A}">
                    <a16:rowId xmlns:a16="http://schemas.microsoft.com/office/drawing/2014/main" val="1054623047"/>
                  </a:ext>
                </a:extLst>
              </a:tr>
              <a:tr h="211074">
                <a:tc>
                  <a:txBody>
                    <a:bodyPr/>
                    <a:lstStyle/>
                    <a:p>
                      <a:pPr marR="0" algn="ctr" rtl="0">
                        <a:spcBef>
                          <a:spcPts val="0"/>
                        </a:spcBef>
                        <a:spcAft>
                          <a:spcPts val="0"/>
                        </a:spcAft>
                      </a:pPr>
                      <a:r>
                        <a:rPr lang="en-US" sz="1100">
                          <a:effectLst/>
                        </a:rPr>
                        <a:t>In-Progress</a:t>
                      </a:r>
                      <a:endParaRPr lang="en-US">
                        <a:effectLst/>
                      </a:endParaRPr>
                    </a:p>
                  </a:txBody>
                  <a:tcPr marL="0" marR="0" marT="0" marB="0" anchor="ctr"/>
                </a:tc>
                <a:extLst>
                  <a:ext uri="{0D108BD9-81ED-4DB2-BD59-A6C34878D82A}">
                    <a16:rowId xmlns:a16="http://schemas.microsoft.com/office/drawing/2014/main" val="3662566557"/>
                  </a:ext>
                </a:extLst>
              </a:tr>
              <a:tr h="211074">
                <a:tc>
                  <a:txBody>
                    <a:bodyPr/>
                    <a:lstStyle/>
                    <a:p>
                      <a:pPr marR="0" algn="ctr" rtl="0">
                        <a:spcBef>
                          <a:spcPts val="0"/>
                        </a:spcBef>
                        <a:spcAft>
                          <a:spcPts val="0"/>
                        </a:spcAft>
                      </a:pPr>
                      <a:r>
                        <a:rPr lang="en-US" sz="1100">
                          <a:effectLst/>
                        </a:rPr>
                        <a:t>Not Started</a:t>
                      </a:r>
                      <a:endParaRPr lang="en-US">
                        <a:effectLst/>
                      </a:endParaRPr>
                    </a:p>
                  </a:txBody>
                  <a:tcPr marL="0" marR="0" marT="0" marB="0" anchor="ctr"/>
                </a:tc>
                <a:extLst>
                  <a:ext uri="{0D108BD9-81ED-4DB2-BD59-A6C34878D82A}">
                    <a16:rowId xmlns:a16="http://schemas.microsoft.com/office/drawing/2014/main" val="3496119004"/>
                  </a:ext>
                </a:extLst>
              </a:tr>
            </a:tbl>
          </a:graphicData>
        </a:graphic>
      </p:graphicFrame>
      <p:pic>
        <p:nvPicPr>
          <p:cNvPr id="50" name="Picture 50">
            <a:extLst>
              <a:ext uri="{FF2B5EF4-FFF2-40B4-BE49-F238E27FC236}">
                <a16:creationId xmlns:a16="http://schemas.microsoft.com/office/drawing/2014/main" id="{EDFEDD75-D81B-FF5D-1675-0A5D90C5E79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865034" y="1083746"/>
            <a:ext cx="205469" cy="214994"/>
          </a:xfrm>
          <a:prstGeom prst="rect">
            <a:avLst/>
          </a:prstGeom>
        </p:spPr>
      </p:pic>
      <p:pic>
        <p:nvPicPr>
          <p:cNvPr id="51" name="Picture 50">
            <a:extLst>
              <a:ext uri="{FF2B5EF4-FFF2-40B4-BE49-F238E27FC236}">
                <a16:creationId xmlns:a16="http://schemas.microsoft.com/office/drawing/2014/main" id="{F9DF47A2-AF0F-9002-BD81-94EDA99C86D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728871" y="4712070"/>
            <a:ext cx="205469" cy="214994"/>
          </a:xfrm>
          <a:prstGeom prst="rect">
            <a:avLst/>
          </a:prstGeom>
        </p:spPr>
      </p:pic>
      <p:pic>
        <p:nvPicPr>
          <p:cNvPr id="52" name="Picture 51">
            <a:extLst>
              <a:ext uri="{FF2B5EF4-FFF2-40B4-BE49-F238E27FC236}">
                <a16:creationId xmlns:a16="http://schemas.microsoft.com/office/drawing/2014/main" id="{30C3AC1C-0359-A3DF-207B-9C398CC40CA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728871" y="5014726"/>
            <a:ext cx="205469" cy="214994"/>
          </a:xfrm>
          <a:prstGeom prst="rect">
            <a:avLst/>
          </a:prstGeom>
        </p:spPr>
      </p:pic>
      <p:pic>
        <p:nvPicPr>
          <p:cNvPr id="53" name="Picture 52">
            <a:extLst>
              <a:ext uri="{FF2B5EF4-FFF2-40B4-BE49-F238E27FC236}">
                <a16:creationId xmlns:a16="http://schemas.microsoft.com/office/drawing/2014/main" id="{4833650E-4C1B-00FF-5280-C6264E028C6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726562" y="5318041"/>
            <a:ext cx="205469" cy="214994"/>
          </a:xfrm>
          <a:prstGeom prst="rect">
            <a:avLst/>
          </a:prstGeom>
        </p:spPr>
      </p:pic>
      <p:pic>
        <p:nvPicPr>
          <p:cNvPr id="54" name="Picture 53">
            <a:extLst>
              <a:ext uri="{FF2B5EF4-FFF2-40B4-BE49-F238E27FC236}">
                <a16:creationId xmlns:a16="http://schemas.microsoft.com/office/drawing/2014/main" id="{1BFD93B3-72C4-0020-8366-8E55BCEA17B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710893" y="5609400"/>
            <a:ext cx="205469" cy="214994"/>
          </a:xfrm>
          <a:prstGeom prst="rect">
            <a:avLst/>
          </a:prstGeom>
        </p:spPr>
      </p:pic>
      <p:pic>
        <p:nvPicPr>
          <p:cNvPr id="55" name="Picture 54">
            <a:extLst>
              <a:ext uri="{FF2B5EF4-FFF2-40B4-BE49-F238E27FC236}">
                <a16:creationId xmlns:a16="http://schemas.microsoft.com/office/drawing/2014/main" id="{8166F3D0-36B2-0CEB-7F96-C0A08C32AFD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725407" y="5928796"/>
            <a:ext cx="205469" cy="214994"/>
          </a:xfrm>
          <a:prstGeom prst="rect">
            <a:avLst/>
          </a:prstGeom>
        </p:spPr>
      </p:pic>
      <p:pic>
        <p:nvPicPr>
          <p:cNvPr id="56" name="Picture 55">
            <a:extLst>
              <a:ext uri="{FF2B5EF4-FFF2-40B4-BE49-F238E27FC236}">
                <a16:creationId xmlns:a16="http://schemas.microsoft.com/office/drawing/2014/main" id="{7ECDBF69-AEB7-7104-3126-3D5238775DC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flipH="1">
            <a:off x="8864604" y="884826"/>
            <a:ext cx="181805" cy="171909"/>
          </a:xfrm>
          <a:prstGeom prst="rect">
            <a:avLst/>
          </a:prstGeom>
        </p:spPr>
      </p:pic>
      <p:sp>
        <p:nvSpPr>
          <p:cNvPr id="57" name="TextBox 56">
            <a:extLst>
              <a:ext uri="{FF2B5EF4-FFF2-40B4-BE49-F238E27FC236}">
                <a16:creationId xmlns:a16="http://schemas.microsoft.com/office/drawing/2014/main" id="{871E6DD7-B4FB-17D1-CB38-FCE200253D4B}"/>
              </a:ext>
            </a:extLst>
          </p:cNvPr>
          <p:cNvSpPr txBox="1"/>
          <p:nvPr/>
        </p:nvSpPr>
        <p:spPr>
          <a:xfrm>
            <a:off x="8796422" y="621908"/>
            <a:ext cx="351312" cy="307777"/>
          </a:xfrm>
          <a:prstGeom prst="rect">
            <a:avLst/>
          </a:prstGeom>
          <a:noFill/>
        </p:spPr>
        <p:txBody>
          <a:bodyPr wrap="square" lIns="91440" tIns="45720" rIns="91440" bIns="45720" anchor="t">
            <a:spAutoFit/>
          </a:bodyPr>
          <a:lstStyle/>
          <a:p>
            <a:r>
              <a:rPr lang="en-US" b="1" i="0">
                <a:solidFill>
                  <a:schemeClr val="accent1"/>
                </a:solidFill>
                <a:effectLst/>
                <a:latin typeface="arial"/>
              </a:rPr>
              <a:t>✓</a:t>
            </a:r>
            <a:endParaRPr lang="en-US" b="1">
              <a:solidFill>
                <a:schemeClr val="accent1"/>
              </a:solidFill>
              <a:latin typeface="arial"/>
            </a:endParaRPr>
          </a:p>
        </p:txBody>
      </p:sp>
      <p:sp>
        <p:nvSpPr>
          <p:cNvPr id="31" name="TextBox 30">
            <a:extLst>
              <a:ext uri="{FF2B5EF4-FFF2-40B4-BE49-F238E27FC236}">
                <a16:creationId xmlns:a16="http://schemas.microsoft.com/office/drawing/2014/main" id="{988203A8-E751-FE78-82CA-383CAA6F8A56}"/>
              </a:ext>
            </a:extLst>
          </p:cNvPr>
          <p:cNvSpPr txBox="1"/>
          <p:nvPr/>
        </p:nvSpPr>
        <p:spPr>
          <a:xfrm>
            <a:off x="1695839" y="2518608"/>
            <a:ext cx="381000" cy="369332"/>
          </a:xfrm>
          <a:prstGeom prst="rect">
            <a:avLst/>
          </a:prstGeom>
          <a:noFill/>
        </p:spPr>
        <p:txBody>
          <a:bodyPr wrap="square">
            <a:spAutoFit/>
          </a:bodyPr>
          <a:lstStyle/>
          <a:p>
            <a:r>
              <a:rPr lang="en-US" sz="1800" b="1" i="0">
                <a:solidFill>
                  <a:schemeClr val="accent1"/>
                </a:solidFill>
                <a:effectLst/>
                <a:latin typeface="arial" panose="020B0604020202020204" pitchFamily="34" charset="0"/>
              </a:rPr>
              <a:t>✓</a:t>
            </a:r>
            <a:endParaRPr lang="en-US" sz="1800" b="1">
              <a:solidFill>
                <a:schemeClr val="accent1"/>
              </a:solidFill>
            </a:endParaRPr>
          </a:p>
        </p:txBody>
      </p:sp>
      <p:sp>
        <p:nvSpPr>
          <p:cNvPr id="32" name="TextBox 31">
            <a:extLst>
              <a:ext uri="{FF2B5EF4-FFF2-40B4-BE49-F238E27FC236}">
                <a16:creationId xmlns:a16="http://schemas.microsoft.com/office/drawing/2014/main" id="{637B8A16-8DDA-0103-196B-0D7EFAFB2084}"/>
              </a:ext>
            </a:extLst>
          </p:cNvPr>
          <p:cNvSpPr txBox="1"/>
          <p:nvPr/>
        </p:nvSpPr>
        <p:spPr>
          <a:xfrm>
            <a:off x="1697370" y="1878545"/>
            <a:ext cx="381000" cy="369332"/>
          </a:xfrm>
          <a:prstGeom prst="rect">
            <a:avLst/>
          </a:prstGeom>
          <a:noFill/>
        </p:spPr>
        <p:txBody>
          <a:bodyPr wrap="square">
            <a:spAutoFit/>
          </a:bodyPr>
          <a:lstStyle/>
          <a:p>
            <a:r>
              <a:rPr lang="en-US" sz="1800" b="1" i="0">
                <a:solidFill>
                  <a:schemeClr val="accent1"/>
                </a:solidFill>
                <a:effectLst/>
                <a:latin typeface="arial" panose="020B0604020202020204" pitchFamily="34" charset="0"/>
              </a:rPr>
              <a:t>✓</a:t>
            </a:r>
            <a:endParaRPr lang="en-US" sz="1800" b="1">
              <a:solidFill>
                <a:schemeClr val="accent1"/>
              </a:solidFill>
            </a:endParaRPr>
          </a:p>
        </p:txBody>
      </p:sp>
    </p:spTree>
    <p:extLst>
      <p:ext uri="{BB962C8B-B14F-4D97-AF65-F5344CB8AC3E}">
        <p14:creationId xmlns:p14="http://schemas.microsoft.com/office/powerpoint/2010/main" val="277700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sp>
        <p:nvSpPr>
          <p:cNvPr id="1234" name="Google Shape;1234;p3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r>
              <a:rPr lang="en-US"/>
              <a:t>Test Readiness</a:t>
            </a:r>
          </a:p>
        </p:txBody>
      </p:sp>
      <p:sp>
        <p:nvSpPr>
          <p:cNvPr id="1235" name="Google Shape;1235;p36"/>
          <p:cNvSpPr txBox="1">
            <a:spLocks noGrp="1"/>
          </p:cNvSpPr>
          <p:nvPr>
            <p:ph type="subTitle" idx="1"/>
          </p:nvPr>
        </p:nvSpPr>
        <p:spPr>
          <a:xfrm>
            <a:off x="1524000" y="3602038"/>
            <a:ext cx="9144000" cy="665162"/>
          </a:xfrm>
          <a:prstGeom prst="rect">
            <a:avLst/>
          </a:prstGeom>
          <a:noFill/>
          <a:ln>
            <a:noFill/>
          </a:ln>
        </p:spPr>
        <p:txBody>
          <a:bodyPr spcFirstLastPara="1" wrap="square" lIns="91425" tIns="45700" rIns="91425" bIns="45700" anchor="t" anchorCtr="0">
            <a:normAutofit/>
          </a:bodyPr>
          <a:lstStyle/>
          <a:p>
            <a:pPr marL="0" indent="0">
              <a:spcBef>
                <a:spcPts val="0"/>
              </a:spcBef>
            </a:pPr>
            <a:r>
              <a:rPr lang="en-US"/>
              <a:t>Madison Ritsch, Anabel de Montebello, Victoria Lopez</a:t>
            </a:r>
          </a:p>
        </p:txBody>
      </p:sp>
      <p:pic>
        <p:nvPicPr>
          <p:cNvPr id="1236" name="Google Shape;1236;p36" descr="A picture containing text&#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850850" y="5503862"/>
            <a:ext cx="2490299" cy="1200150"/>
          </a:xfrm>
          <a:prstGeom prst="rect">
            <a:avLst/>
          </a:prstGeom>
          <a:noFill/>
          <a:ln>
            <a:noFill/>
          </a:ln>
        </p:spPr>
      </p:pic>
    </p:spTree>
    <p:extLst>
      <p:ext uri="{BB962C8B-B14F-4D97-AF65-F5344CB8AC3E}">
        <p14:creationId xmlns:p14="http://schemas.microsoft.com/office/powerpoint/2010/main" val="2251614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4C341AED-69B0-55EE-7721-289FBA6F18F9}"/>
              </a:ext>
            </a:extLst>
          </p:cNvPr>
          <p:cNvSpPr/>
          <p:nvPr/>
        </p:nvSpPr>
        <p:spPr>
          <a:xfrm>
            <a:off x="8370275" y="1658812"/>
            <a:ext cx="3511060" cy="206326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45434341-EEDF-4B43-CD64-8BD92BF97A09}"/>
              </a:ext>
            </a:extLst>
          </p:cNvPr>
          <p:cNvSpPr/>
          <p:nvPr/>
        </p:nvSpPr>
        <p:spPr>
          <a:xfrm>
            <a:off x="4331676" y="1658813"/>
            <a:ext cx="3522783" cy="442210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E0C06BCD-7529-1AEF-8A93-03C3593057E2}"/>
              </a:ext>
            </a:extLst>
          </p:cNvPr>
          <p:cNvSpPr/>
          <p:nvPr/>
        </p:nvSpPr>
        <p:spPr>
          <a:xfrm>
            <a:off x="246185" y="1658815"/>
            <a:ext cx="3487615" cy="429064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8" name="Google Shape;1118;g15fc244b7c5_3_119"/>
          <p:cNvSpPr txBox="1">
            <a:spLocks noGrp="1"/>
          </p:cNvSpPr>
          <p:nvPr>
            <p:ph type="title"/>
          </p:nvPr>
        </p:nvSpPr>
        <p:spPr>
          <a:xfrm>
            <a:off x="920262" y="329956"/>
            <a:ext cx="10515600" cy="1325563"/>
          </a:xfrm>
          <a:prstGeom prst="rect">
            <a:avLst/>
          </a:prstGeom>
        </p:spPr>
        <p:txBody>
          <a:bodyPr spcFirstLastPara="1" wrap="square" lIns="91425" tIns="45700" rIns="91425" bIns="45700" anchor="ctr" anchorCtr="0">
            <a:normAutofit/>
          </a:bodyPr>
          <a:lstStyle/>
          <a:p>
            <a:r>
              <a:rPr lang="en-US"/>
              <a:t>Testing Flow Chart</a:t>
            </a:r>
          </a:p>
        </p:txBody>
      </p:sp>
      <p:sp>
        <p:nvSpPr>
          <p:cNvPr id="2" name="Date Placeholder 1">
            <a:extLst>
              <a:ext uri="{FF2B5EF4-FFF2-40B4-BE49-F238E27FC236}">
                <a16:creationId xmlns:a16="http://schemas.microsoft.com/office/drawing/2014/main" id="{A23F8A14-A944-AE88-C2EB-99EFC1A20994}"/>
              </a:ext>
            </a:extLst>
          </p:cNvPr>
          <p:cNvSpPr>
            <a:spLocks noGrp="1"/>
          </p:cNvSpPr>
          <p:nvPr>
            <p:ph type="dt" idx="10"/>
          </p:nvPr>
        </p:nvSpPr>
        <p:spPr/>
        <p:txBody>
          <a:bodyPr/>
          <a:lstStyle/>
          <a:p>
            <a:fld id="{9134C1C2-E27D-46A1-A3FE-00AA99D23AF2}" type="datetime1">
              <a:rPr lang="en-US" smtClean="0"/>
              <a:t>4/4/2023</a:t>
            </a:fld>
            <a:endParaRPr lang="en-US"/>
          </a:p>
        </p:txBody>
      </p:sp>
      <p:sp>
        <p:nvSpPr>
          <p:cNvPr id="1117" name="Google Shape;1117;g15fc244b7c5_3_119"/>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r>
              <a:rPr lang="en-US"/>
              <a:t>17</a:t>
            </a:r>
            <a:endParaRPr/>
          </a:p>
        </p:txBody>
      </p:sp>
      <p:graphicFrame>
        <p:nvGraphicFramePr>
          <p:cNvPr id="4" name="Diagram 14">
            <a:extLst>
              <a:ext uri="{FF2B5EF4-FFF2-40B4-BE49-F238E27FC236}">
                <a16:creationId xmlns:a16="http://schemas.microsoft.com/office/drawing/2014/main" id="{21BDC9C9-118B-2504-850A-9F591A82D50B}"/>
              </a:ext>
            </a:extLst>
          </p:cNvPr>
          <p:cNvGraphicFramePr/>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7" name="TextBox 36">
            <a:extLst>
              <a:ext uri="{FF2B5EF4-FFF2-40B4-BE49-F238E27FC236}">
                <a16:creationId xmlns:a16="http://schemas.microsoft.com/office/drawing/2014/main" id="{E3D3D811-0776-7CC1-804B-3EB70215528C}"/>
              </a:ext>
            </a:extLst>
          </p:cNvPr>
          <p:cNvSpPr txBox="1"/>
          <p:nvPr/>
        </p:nvSpPr>
        <p:spPr>
          <a:xfrm>
            <a:off x="404446" y="1412630"/>
            <a:ext cx="3106613" cy="44288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200000"/>
              </a:lnSpc>
            </a:pPr>
            <a:r>
              <a:rPr lang="en-US" sz="2400" b="1"/>
              <a:t>   Component Level</a:t>
            </a:r>
            <a:endParaRPr lang="en-US" sz="2400"/>
          </a:p>
          <a:p>
            <a:pPr marL="342900" indent="-342900">
              <a:lnSpc>
                <a:spcPct val="200000"/>
              </a:lnSpc>
              <a:buFont typeface="Wingdings"/>
              <a:buChar char="q"/>
            </a:pPr>
            <a:r>
              <a:rPr lang="en-US" sz="2000" b="1"/>
              <a:t>1G Sampling</a:t>
            </a:r>
          </a:p>
          <a:p>
            <a:pPr marL="342900" indent="-342900">
              <a:lnSpc>
                <a:spcPct val="200000"/>
              </a:lnSpc>
              <a:buFont typeface="Wingdings"/>
              <a:buChar char="q"/>
            </a:pPr>
            <a:r>
              <a:rPr lang="en-US" sz="2000" b="1"/>
              <a:t>Link Budget</a:t>
            </a:r>
          </a:p>
          <a:p>
            <a:pPr marL="342900" indent="-342900">
              <a:lnSpc>
                <a:spcPct val="200000"/>
              </a:lnSpc>
              <a:buFont typeface="Wingdings"/>
              <a:buChar char="q"/>
            </a:pPr>
            <a:r>
              <a:rPr lang="en-US" sz="2000" b="1"/>
              <a:t>Software Compile</a:t>
            </a:r>
          </a:p>
          <a:p>
            <a:pPr marL="342900" indent="-342900">
              <a:lnSpc>
                <a:spcPct val="200000"/>
              </a:lnSpc>
              <a:buFont typeface="Wingdings"/>
              <a:buChar char="q"/>
            </a:pPr>
            <a:r>
              <a:rPr lang="en-US" sz="2000" b="1"/>
              <a:t>Battery Life</a:t>
            </a:r>
          </a:p>
          <a:p>
            <a:pPr marL="342900" indent="-342900">
              <a:lnSpc>
                <a:spcPct val="200000"/>
              </a:lnSpc>
              <a:buFont typeface="Wingdings"/>
              <a:buChar char="q"/>
            </a:pPr>
            <a:r>
              <a:rPr lang="en-US" sz="2000" b="1"/>
              <a:t>Sensor Saturation</a:t>
            </a:r>
          </a:p>
          <a:p>
            <a:pPr marL="342900" indent="-342900">
              <a:lnSpc>
                <a:spcPct val="200000"/>
              </a:lnSpc>
              <a:buFont typeface="Wingdings"/>
              <a:buChar char="q"/>
            </a:pPr>
            <a:r>
              <a:rPr lang="en-US" sz="2000" b="1"/>
              <a:t>Center of Gravity</a:t>
            </a:r>
            <a:endParaRPr lang="en-US"/>
          </a:p>
        </p:txBody>
      </p:sp>
      <p:sp>
        <p:nvSpPr>
          <p:cNvPr id="39" name="TextBox 38">
            <a:extLst>
              <a:ext uri="{FF2B5EF4-FFF2-40B4-BE49-F238E27FC236}">
                <a16:creationId xmlns:a16="http://schemas.microsoft.com/office/drawing/2014/main" id="{82871713-BD1B-D493-9176-334746547D26}"/>
              </a:ext>
            </a:extLst>
          </p:cNvPr>
          <p:cNvSpPr txBox="1"/>
          <p:nvPr/>
        </p:nvSpPr>
        <p:spPr>
          <a:xfrm>
            <a:off x="4507521" y="1717429"/>
            <a:ext cx="3165229" cy="40595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t>Subsystem Level</a:t>
            </a:r>
            <a:endParaRPr lang="en-US"/>
          </a:p>
          <a:p>
            <a:pPr marL="342900" indent="-342900">
              <a:lnSpc>
                <a:spcPct val="200000"/>
              </a:lnSpc>
              <a:buFont typeface="Wingdings"/>
              <a:buChar char="q"/>
            </a:pPr>
            <a:r>
              <a:rPr lang="en-US" sz="2000" b="1"/>
              <a:t>Electronics System</a:t>
            </a:r>
          </a:p>
          <a:p>
            <a:pPr marL="342900" indent="-342900">
              <a:lnSpc>
                <a:spcPct val="200000"/>
              </a:lnSpc>
              <a:buFont typeface="Wingdings"/>
              <a:buChar char="q"/>
            </a:pPr>
            <a:r>
              <a:rPr lang="en-US" sz="2000" b="1"/>
              <a:t>Clock Sync</a:t>
            </a:r>
          </a:p>
          <a:p>
            <a:pPr marL="342900" indent="-342900">
              <a:lnSpc>
                <a:spcPct val="200000"/>
              </a:lnSpc>
              <a:buFont typeface="Wingdings"/>
              <a:buChar char="q"/>
            </a:pPr>
            <a:r>
              <a:rPr lang="en-US" sz="2000" b="1"/>
              <a:t>Impact Test</a:t>
            </a:r>
          </a:p>
          <a:p>
            <a:pPr marL="342900" indent="-342900">
              <a:lnSpc>
                <a:spcPct val="200000"/>
              </a:lnSpc>
              <a:buFont typeface="Wingdings"/>
              <a:buChar char="q"/>
            </a:pPr>
            <a:r>
              <a:rPr lang="en-US" sz="2000" b="1"/>
              <a:t>Vibe Test</a:t>
            </a:r>
          </a:p>
          <a:p>
            <a:pPr marL="342900" indent="-342900">
              <a:lnSpc>
                <a:spcPct val="200000"/>
              </a:lnSpc>
              <a:buFont typeface="Wingdings"/>
              <a:buChar char="q"/>
            </a:pPr>
            <a:r>
              <a:rPr lang="en-US" sz="2000" b="1"/>
              <a:t>Mock Deployment </a:t>
            </a:r>
          </a:p>
          <a:p>
            <a:pPr marL="342900" indent="-342900">
              <a:lnSpc>
                <a:spcPct val="200000"/>
              </a:lnSpc>
              <a:buFont typeface="Wingdings"/>
              <a:buChar char="q"/>
            </a:pPr>
            <a:r>
              <a:rPr lang="en-US" sz="2000" b="1"/>
              <a:t>Epoxy Application</a:t>
            </a:r>
          </a:p>
        </p:txBody>
      </p:sp>
      <p:sp>
        <p:nvSpPr>
          <p:cNvPr id="40" name="TextBox 39">
            <a:extLst>
              <a:ext uri="{FF2B5EF4-FFF2-40B4-BE49-F238E27FC236}">
                <a16:creationId xmlns:a16="http://schemas.microsoft.com/office/drawing/2014/main" id="{7F14901A-0A56-28BC-B52F-48017D25D1BA}"/>
              </a:ext>
            </a:extLst>
          </p:cNvPr>
          <p:cNvSpPr txBox="1"/>
          <p:nvPr/>
        </p:nvSpPr>
        <p:spPr>
          <a:xfrm>
            <a:off x="8458199" y="1717430"/>
            <a:ext cx="3329352" cy="15972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t>System Level</a:t>
            </a:r>
            <a:endParaRPr lang="en-US" sz="2400"/>
          </a:p>
          <a:p>
            <a:pPr marL="342900" indent="-342900">
              <a:lnSpc>
                <a:spcPct val="200000"/>
              </a:lnSpc>
              <a:buFont typeface="Wingdings"/>
              <a:buChar char="q"/>
            </a:pPr>
            <a:r>
              <a:rPr lang="en-US" sz="2000" b="1"/>
              <a:t>Integrated Deployment</a:t>
            </a:r>
          </a:p>
          <a:p>
            <a:pPr marL="342900" indent="-342900">
              <a:lnSpc>
                <a:spcPct val="200000"/>
              </a:lnSpc>
              <a:buFont typeface="Wingdings"/>
              <a:buChar char="q"/>
            </a:pPr>
            <a:r>
              <a:rPr lang="en-US" sz="2000" b="1"/>
              <a:t>Insertion/Removal</a:t>
            </a:r>
          </a:p>
        </p:txBody>
      </p:sp>
      <p:sp>
        <p:nvSpPr>
          <p:cNvPr id="38" name="Arrow: Right 37">
            <a:extLst>
              <a:ext uri="{FF2B5EF4-FFF2-40B4-BE49-F238E27FC236}">
                <a16:creationId xmlns:a16="http://schemas.microsoft.com/office/drawing/2014/main" id="{A669CB47-9D1A-8E17-0B39-637870226CD3}"/>
              </a:ext>
            </a:extLst>
          </p:cNvPr>
          <p:cNvSpPr/>
          <p:nvPr/>
        </p:nvSpPr>
        <p:spPr>
          <a:xfrm>
            <a:off x="3511061" y="2369952"/>
            <a:ext cx="996461"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Right 40">
            <a:extLst>
              <a:ext uri="{FF2B5EF4-FFF2-40B4-BE49-F238E27FC236}">
                <a16:creationId xmlns:a16="http://schemas.microsoft.com/office/drawing/2014/main" id="{B596A031-D163-9653-8295-370D7BF371E6}"/>
              </a:ext>
            </a:extLst>
          </p:cNvPr>
          <p:cNvSpPr/>
          <p:nvPr/>
        </p:nvSpPr>
        <p:spPr>
          <a:xfrm>
            <a:off x="7578967" y="2403229"/>
            <a:ext cx="996461"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FA860DA-6074-CD0E-678C-49F193461919}"/>
              </a:ext>
            </a:extLst>
          </p:cNvPr>
          <p:cNvSpPr/>
          <p:nvPr/>
        </p:nvSpPr>
        <p:spPr>
          <a:xfrm flipV="1">
            <a:off x="4464225" y="3479557"/>
            <a:ext cx="2771104" cy="1681828"/>
          </a:xfrm>
          <a:prstGeom prst="rect">
            <a:avLst/>
          </a:prstGeom>
          <a:noFill/>
          <a:ln w="76200">
            <a:solidFill>
              <a:srgbClr val="DE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65084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8" name="Google Shape;1118;g15fc244b7c5_3_119"/>
          <p:cNvSpPr txBox="1">
            <a:spLocks noGrp="1"/>
          </p:cNvSpPr>
          <p:nvPr>
            <p:ph type="title"/>
          </p:nvPr>
        </p:nvSpPr>
        <p:spPr>
          <a:xfrm>
            <a:off x="1038774" y="460463"/>
            <a:ext cx="10515600" cy="711414"/>
          </a:xfrm>
          <a:prstGeom prst="rect">
            <a:avLst/>
          </a:prstGeom>
        </p:spPr>
        <p:txBody>
          <a:bodyPr spcFirstLastPara="1" wrap="square" lIns="91425" tIns="45700" rIns="91425" bIns="45700" anchor="ctr" anchorCtr="0">
            <a:normAutofit/>
          </a:bodyPr>
          <a:lstStyle/>
          <a:p>
            <a:r>
              <a:rPr lang="en-US"/>
              <a:t>Impact Test</a:t>
            </a:r>
          </a:p>
        </p:txBody>
      </p:sp>
      <p:sp>
        <p:nvSpPr>
          <p:cNvPr id="2" name="Date Placeholder 1">
            <a:extLst>
              <a:ext uri="{FF2B5EF4-FFF2-40B4-BE49-F238E27FC236}">
                <a16:creationId xmlns:a16="http://schemas.microsoft.com/office/drawing/2014/main" id="{A23F8A14-A944-AE88-C2EB-99EFC1A20994}"/>
              </a:ext>
            </a:extLst>
          </p:cNvPr>
          <p:cNvSpPr>
            <a:spLocks noGrp="1"/>
          </p:cNvSpPr>
          <p:nvPr>
            <p:ph type="dt" idx="10"/>
          </p:nvPr>
        </p:nvSpPr>
        <p:spPr/>
        <p:txBody>
          <a:bodyPr/>
          <a:lstStyle/>
          <a:p>
            <a:fld id="{9134C1C2-E27D-46A1-A3FE-00AA99D23AF2}" type="datetime1">
              <a:rPr lang="en-US" smtClean="0"/>
              <a:t>4/4/2023</a:t>
            </a:fld>
            <a:endParaRPr lang="en-US"/>
          </a:p>
        </p:txBody>
      </p:sp>
      <p:sp>
        <p:nvSpPr>
          <p:cNvPr id="1117" name="Google Shape;1117;g15fc244b7c5_3_119"/>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a:spcBef>
                <a:spcPts val="0"/>
              </a:spcBef>
              <a:spcAft>
                <a:spcPts val="0"/>
              </a:spcAft>
              <a:buNone/>
            </a:pPr>
            <a:r>
              <a:rPr lang="en-US"/>
              <a:t>18</a:t>
            </a:r>
          </a:p>
        </p:txBody>
      </p:sp>
      <p:sp>
        <p:nvSpPr>
          <p:cNvPr id="5" name="Text Placeholder 4">
            <a:extLst>
              <a:ext uri="{FF2B5EF4-FFF2-40B4-BE49-F238E27FC236}">
                <a16:creationId xmlns:a16="http://schemas.microsoft.com/office/drawing/2014/main" id="{F2C3824C-0D84-3DE6-DB09-FF15CC3582ED}"/>
              </a:ext>
            </a:extLst>
          </p:cNvPr>
          <p:cNvSpPr>
            <a:spLocks noGrp="1"/>
          </p:cNvSpPr>
          <p:nvPr>
            <p:ph type="body" idx="1"/>
          </p:nvPr>
        </p:nvSpPr>
        <p:spPr>
          <a:xfrm>
            <a:off x="619340" y="1901580"/>
            <a:ext cx="5205388" cy="4360748"/>
          </a:xfrm>
          <a:solidFill>
            <a:schemeClr val="accent3">
              <a:lumMod val="20000"/>
              <a:lumOff val="80000"/>
            </a:schemeClr>
          </a:solidFill>
        </p:spPr>
        <p:txBody>
          <a:bodyPr>
            <a:normAutofit/>
          </a:bodyPr>
          <a:lstStyle/>
          <a:p>
            <a:pPr marL="114300" indent="0">
              <a:buNone/>
            </a:pPr>
            <a:r>
              <a:rPr lang="en-US" b="1"/>
              <a:t>What</a:t>
            </a:r>
            <a:r>
              <a:rPr lang="en-US"/>
              <a:t>:</a:t>
            </a:r>
          </a:p>
          <a:p>
            <a:pPr marL="571500" indent="-457200"/>
            <a:r>
              <a:rPr lang="en-US" sz="2000"/>
              <a:t>Swinging a pendulum for impact measurements</a:t>
            </a:r>
          </a:p>
          <a:p>
            <a:pPr marL="114300" indent="0">
              <a:buNone/>
            </a:pPr>
            <a:r>
              <a:rPr lang="en-US" b="1"/>
              <a:t>Why</a:t>
            </a:r>
            <a:r>
              <a:rPr lang="en-US"/>
              <a:t>:</a:t>
            </a:r>
          </a:p>
          <a:p>
            <a:pPr marL="571500" indent="-457200"/>
            <a:r>
              <a:rPr lang="en-US" sz="2000">
                <a:solidFill>
                  <a:srgbClr val="000000"/>
                </a:solidFill>
              </a:rPr>
              <a:t>Verify the sensors' ability to record the initial shock on deployment (sampling rate) </a:t>
            </a:r>
          </a:p>
          <a:p>
            <a:pPr marL="571500" indent="-457200"/>
            <a:r>
              <a:rPr lang="en-US" sz="2000">
                <a:solidFill>
                  <a:srgbClr val="000000"/>
                </a:solidFill>
              </a:rPr>
              <a:t>Ensure sensors remain secure in the tray following an impact</a:t>
            </a:r>
          </a:p>
          <a:p>
            <a:pPr marL="114300" indent="0">
              <a:buNone/>
            </a:pPr>
            <a:r>
              <a:rPr lang="en-US" b="1">
                <a:solidFill>
                  <a:srgbClr val="000000"/>
                </a:solidFill>
              </a:rPr>
              <a:t>Test Facility:</a:t>
            </a:r>
            <a:endParaRPr lang="en-US" b="1"/>
          </a:p>
          <a:p>
            <a:pPr marL="285750" indent="-285750"/>
            <a:r>
              <a:rPr lang="en-US" sz="2000">
                <a:solidFill>
                  <a:srgbClr val="000000"/>
                </a:solidFill>
              </a:rPr>
              <a:t>AERO N200: Senior Project Space</a:t>
            </a:r>
            <a:endParaRPr lang="en-US"/>
          </a:p>
          <a:p>
            <a:pPr marL="114300" indent="0">
              <a:buNone/>
            </a:pPr>
            <a:endParaRPr lang="en-US" sz="2000">
              <a:solidFill>
                <a:srgbClr val="000000"/>
              </a:solidFill>
            </a:endParaRPr>
          </a:p>
          <a:p>
            <a:pPr marL="571500" indent="-457200"/>
            <a:endParaRPr lang="en-US" sz="2000">
              <a:solidFill>
                <a:srgbClr val="000000"/>
              </a:solidFill>
            </a:endParaRPr>
          </a:p>
          <a:p>
            <a:pPr marL="571500" indent="-457200"/>
            <a:endParaRPr lang="en-US" sz="2000">
              <a:solidFill>
                <a:srgbClr val="000000"/>
              </a:solidFill>
            </a:endParaRPr>
          </a:p>
          <a:p>
            <a:pPr marL="571500" indent="-457200"/>
            <a:endParaRPr lang="en-US" sz="2000">
              <a:solidFill>
                <a:srgbClr val="000000"/>
              </a:solidFill>
            </a:endParaRPr>
          </a:p>
          <a:p>
            <a:pPr marL="571500" indent="-457200"/>
            <a:endParaRPr lang="en-US" sz="2000">
              <a:solidFill>
                <a:srgbClr val="000000"/>
              </a:solidFill>
            </a:endParaRPr>
          </a:p>
          <a:p>
            <a:pPr marL="571500" indent="-457200"/>
            <a:endParaRPr lang="en-US" sz="2000">
              <a:solidFill>
                <a:srgbClr val="000000"/>
              </a:solidFill>
            </a:endParaRPr>
          </a:p>
          <a:p>
            <a:pPr marL="571500" indent="-457200"/>
            <a:endParaRPr lang="en-US" sz="2000">
              <a:solidFill>
                <a:srgbClr val="000000"/>
              </a:solidFill>
            </a:endParaRPr>
          </a:p>
          <a:p>
            <a:pPr marL="571500" indent="-457200"/>
            <a:endParaRPr lang="en-US" sz="2000">
              <a:solidFill>
                <a:srgbClr val="000000"/>
              </a:solidFill>
            </a:endParaRPr>
          </a:p>
        </p:txBody>
      </p:sp>
      <p:graphicFrame>
        <p:nvGraphicFramePr>
          <p:cNvPr id="13" name="Diagram 14">
            <a:extLst>
              <a:ext uri="{FF2B5EF4-FFF2-40B4-BE49-F238E27FC236}">
                <a16:creationId xmlns:a16="http://schemas.microsoft.com/office/drawing/2014/main" id="{39092746-1881-091C-16A9-C818A3894667}"/>
              </a:ext>
            </a:extLst>
          </p:cNvPr>
          <p:cNvGraphicFramePr/>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4">
            <a:extLst>
              <a:ext uri="{FF2B5EF4-FFF2-40B4-BE49-F238E27FC236}">
                <a16:creationId xmlns:a16="http://schemas.microsoft.com/office/drawing/2014/main" id="{5A22A9F7-1272-C328-9893-6AB7F4C62C6D}"/>
              </a:ext>
            </a:extLst>
          </p:cNvPr>
          <p:cNvSpPr txBox="1">
            <a:spLocks/>
          </p:cNvSpPr>
          <p:nvPr/>
        </p:nvSpPr>
        <p:spPr>
          <a:xfrm>
            <a:off x="5877141" y="1901580"/>
            <a:ext cx="5205388" cy="4360748"/>
          </a:xfrm>
          <a:prstGeom prst="rect">
            <a:avLst/>
          </a:prstGeom>
          <a:solidFill>
            <a:schemeClr val="accent1">
              <a:lumMod val="20000"/>
              <a:lumOff val="80000"/>
            </a:schemeClr>
          </a:solid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rgbClr val="2A4F1C"/>
              </a:buClr>
              <a:buSzPts val="1800"/>
              <a:buFont typeface="Arial"/>
              <a:buChar char="•"/>
              <a:defRPr sz="2400" b="0" i="0" u="none" strike="noStrike" cap="none">
                <a:solidFill>
                  <a:srgbClr val="2A4F1C"/>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rgbClr val="2A4F1C"/>
              </a:buClr>
              <a:buSzPts val="1800"/>
              <a:buFont typeface="Arial"/>
              <a:buChar char="•"/>
              <a:defRPr sz="1800" b="0" i="0" u="none" strike="noStrike" cap="none">
                <a:solidFill>
                  <a:srgbClr val="2A4F1C"/>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US" b="1"/>
              <a:t>Test Equipment</a:t>
            </a:r>
            <a:r>
              <a:rPr lang="en-US"/>
              <a:t>:</a:t>
            </a:r>
          </a:p>
          <a:p>
            <a:r>
              <a:rPr lang="en-US" sz="2000">
                <a:solidFill>
                  <a:srgbClr val="000000"/>
                </a:solidFill>
              </a:rPr>
              <a:t>Manufactured pendulum stand</a:t>
            </a:r>
          </a:p>
          <a:p>
            <a:r>
              <a:rPr lang="en-US" sz="2000">
                <a:solidFill>
                  <a:srgbClr val="000000"/>
                </a:solidFill>
              </a:rPr>
              <a:t>String</a:t>
            </a:r>
          </a:p>
          <a:p>
            <a:r>
              <a:rPr lang="en-US" sz="2000">
                <a:solidFill>
                  <a:srgbClr val="000000"/>
                </a:solidFill>
              </a:rPr>
              <a:t>Electronics suite</a:t>
            </a:r>
          </a:p>
          <a:p>
            <a:r>
              <a:rPr lang="en-US" sz="2000">
                <a:solidFill>
                  <a:srgbClr val="000000"/>
                </a:solidFill>
              </a:rPr>
              <a:t>Teardrop accelerometer</a:t>
            </a:r>
          </a:p>
          <a:p>
            <a:r>
              <a:rPr lang="en-US" sz="2000">
                <a:solidFill>
                  <a:srgbClr val="000000"/>
                </a:solidFill>
              </a:rPr>
              <a:t>Camera</a:t>
            </a:r>
          </a:p>
          <a:p>
            <a:r>
              <a:rPr lang="en-US" sz="2000">
                <a:solidFill>
                  <a:srgbClr val="000000"/>
                </a:solidFill>
              </a:rPr>
              <a:t>Fasteners &amp; eye hooks</a:t>
            </a:r>
          </a:p>
          <a:p>
            <a:pPr marL="114300" indent="0">
              <a:buFont typeface="Arial"/>
              <a:buNone/>
            </a:pPr>
            <a:r>
              <a:rPr lang="en-US" b="1">
                <a:solidFill>
                  <a:srgbClr val="000000"/>
                </a:solidFill>
              </a:rPr>
              <a:t>Pre-requisite Tests</a:t>
            </a:r>
            <a:r>
              <a:rPr lang="en-US">
                <a:solidFill>
                  <a:srgbClr val="000000"/>
                </a:solidFill>
              </a:rPr>
              <a:t>:</a:t>
            </a:r>
          </a:p>
          <a:p>
            <a:pPr marL="571500" indent="-457200"/>
            <a:r>
              <a:rPr lang="en-US" sz="2000">
                <a:solidFill>
                  <a:srgbClr val="000000"/>
                </a:solidFill>
              </a:rPr>
              <a:t>Accelerometer/IMU calibration test (IMU)</a:t>
            </a:r>
          </a:p>
          <a:p>
            <a:pPr marL="571500" indent="-457200"/>
            <a:r>
              <a:rPr lang="en-US" sz="2000">
                <a:solidFill>
                  <a:srgbClr val="000000"/>
                </a:solidFill>
              </a:rPr>
              <a:t>Link budget test</a:t>
            </a:r>
          </a:p>
          <a:p>
            <a:pPr marL="571500" indent="-457200"/>
            <a:r>
              <a:rPr lang="en-US" sz="2000">
                <a:solidFill>
                  <a:srgbClr val="000000"/>
                </a:solidFill>
              </a:rPr>
              <a:t>Software DAQ test</a:t>
            </a:r>
          </a:p>
        </p:txBody>
      </p:sp>
      <p:graphicFrame>
        <p:nvGraphicFramePr>
          <p:cNvPr id="21" name="Table 20">
            <a:extLst>
              <a:ext uri="{FF2B5EF4-FFF2-40B4-BE49-F238E27FC236}">
                <a16:creationId xmlns:a16="http://schemas.microsoft.com/office/drawing/2014/main" id="{87A8C677-B11E-DAC7-B87A-DE11D745188F}"/>
              </a:ext>
            </a:extLst>
          </p:cNvPr>
          <p:cNvGraphicFramePr>
            <a:graphicFrameLocks noGrp="1"/>
          </p:cNvGraphicFramePr>
          <p:nvPr>
            <p:extLst>
              <p:ext uri="{D42A27DB-BD31-4B8C-83A1-F6EECF244321}">
                <p14:modId xmlns:p14="http://schemas.microsoft.com/office/powerpoint/2010/main" val="3845052580"/>
              </p:ext>
            </p:extLst>
          </p:nvPr>
        </p:nvGraphicFramePr>
        <p:xfrm>
          <a:off x="9098280" y="1184030"/>
          <a:ext cx="1942515" cy="648802"/>
        </p:xfrm>
        <a:graphic>
          <a:graphicData uri="http://schemas.openxmlformats.org/drawingml/2006/table">
            <a:tbl>
              <a:tblPr firstRow="1" bandRow="1">
                <a:tableStyleId>{5C22544A-7EE6-4342-B048-85BDC9FD1C3A}</a:tableStyleId>
              </a:tblPr>
              <a:tblGrid>
                <a:gridCol w="1942515">
                  <a:extLst>
                    <a:ext uri="{9D8B030D-6E8A-4147-A177-3AD203B41FA5}">
                      <a16:colId xmlns:a16="http://schemas.microsoft.com/office/drawing/2014/main" val="3469924565"/>
                    </a:ext>
                  </a:extLst>
                </a:gridCol>
              </a:tblGrid>
              <a:tr h="324401">
                <a:tc>
                  <a:txBody>
                    <a:bodyPr/>
                    <a:lstStyle/>
                    <a:p>
                      <a:pPr algn="ctr"/>
                      <a:r>
                        <a:rPr lang="en-US"/>
                        <a:t>Deadline: March 24</a:t>
                      </a:r>
                    </a:p>
                  </a:txBody>
                  <a:tcPr anchor="ctr"/>
                </a:tc>
                <a:extLst>
                  <a:ext uri="{0D108BD9-81ED-4DB2-BD59-A6C34878D82A}">
                    <a16:rowId xmlns:a16="http://schemas.microsoft.com/office/drawing/2014/main" val="507499861"/>
                  </a:ext>
                </a:extLst>
              </a:tr>
              <a:tr h="324401">
                <a:tc>
                  <a:txBody>
                    <a:bodyPr/>
                    <a:lstStyle/>
                    <a:p>
                      <a:pPr algn="ctr"/>
                      <a:r>
                        <a:rPr lang="en-US" b="1">
                          <a:solidFill>
                            <a:schemeClr val="bg1"/>
                          </a:solidFill>
                        </a:rPr>
                        <a:t>Not Started</a:t>
                      </a:r>
                    </a:p>
                  </a:txBody>
                  <a:tcPr anchor="ctr">
                    <a:solidFill>
                      <a:srgbClr val="DE5D5D"/>
                    </a:solidFill>
                  </a:tcPr>
                </a:tc>
                <a:extLst>
                  <a:ext uri="{0D108BD9-81ED-4DB2-BD59-A6C34878D82A}">
                    <a16:rowId xmlns:a16="http://schemas.microsoft.com/office/drawing/2014/main" val="4251863665"/>
                  </a:ext>
                </a:extLst>
              </a:tr>
            </a:tbl>
          </a:graphicData>
        </a:graphic>
      </p:graphicFrame>
      <p:sp>
        <p:nvSpPr>
          <p:cNvPr id="31" name="Rectangle 30">
            <a:extLst>
              <a:ext uri="{FF2B5EF4-FFF2-40B4-BE49-F238E27FC236}">
                <a16:creationId xmlns:a16="http://schemas.microsoft.com/office/drawing/2014/main" id="{A177FDC6-2C8F-BB96-4E5C-2D53FD25652B}"/>
              </a:ext>
            </a:extLst>
          </p:cNvPr>
          <p:cNvSpPr/>
          <p:nvPr/>
        </p:nvSpPr>
        <p:spPr>
          <a:xfrm>
            <a:off x="629852" y="1171877"/>
            <a:ext cx="8347787" cy="634424"/>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200">
                <a:ea typeface="+mn-lt"/>
                <a:cs typeface="+mn-lt"/>
              </a:rPr>
              <a:t>DR 3.1: System shall survive deployment forces without damage</a:t>
            </a:r>
            <a:endParaRPr lang="en-US" sz="1200">
              <a:cs typeface="Arial"/>
            </a:endParaRPr>
          </a:p>
          <a:p>
            <a:r>
              <a:rPr lang="en-US" sz="1200">
                <a:ea typeface="+mn-lt"/>
                <a:cs typeface="+mn-lt"/>
              </a:rPr>
              <a:t>           DR 3.1.2: Sensors shall remain secure when exposed to deployment forces</a:t>
            </a:r>
            <a:endParaRPr lang="en-US" sz="1200">
              <a:cs typeface="Arial"/>
            </a:endParaRPr>
          </a:p>
          <a:p>
            <a:r>
              <a:rPr lang="en-US" sz="1200">
                <a:ea typeface="+mn-lt"/>
                <a:cs typeface="+mn-lt"/>
              </a:rPr>
              <a:t>CPE1: Must be able to record linear accelerations to within 10% of optically tracked motion</a:t>
            </a:r>
            <a:endParaRPr lang="en-US" sz="1200"/>
          </a:p>
        </p:txBody>
      </p:sp>
    </p:spTree>
    <p:extLst>
      <p:ext uri="{BB962C8B-B14F-4D97-AF65-F5344CB8AC3E}">
        <p14:creationId xmlns:p14="http://schemas.microsoft.com/office/powerpoint/2010/main" val="42491294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8" name="Google Shape;1118;g15fc244b7c5_3_119"/>
          <p:cNvSpPr txBox="1">
            <a:spLocks noGrp="1"/>
          </p:cNvSpPr>
          <p:nvPr>
            <p:ph type="title"/>
          </p:nvPr>
        </p:nvSpPr>
        <p:spPr>
          <a:xfrm>
            <a:off x="1038774" y="460463"/>
            <a:ext cx="10515600" cy="711414"/>
          </a:xfrm>
          <a:prstGeom prst="rect">
            <a:avLst/>
          </a:prstGeom>
        </p:spPr>
        <p:txBody>
          <a:bodyPr spcFirstLastPara="1" wrap="square" lIns="91425" tIns="45700" rIns="91425" bIns="45700" anchor="ctr" anchorCtr="0">
            <a:normAutofit/>
          </a:bodyPr>
          <a:lstStyle/>
          <a:p>
            <a:r>
              <a:rPr lang="en-US"/>
              <a:t>Impact Test</a:t>
            </a:r>
          </a:p>
        </p:txBody>
      </p:sp>
      <p:sp>
        <p:nvSpPr>
          <p:cNvPr id="2" name="Date Placeholder 1">
            <a:extLst>
              <a:ext uri="{FF2B5EF4-FFF2-40B4-BE49-F238E27FC236}">
                <a16:creationId xmlns:a16="http://schemas.microsoft.com/office/drawing/2014/main" id="{A23F8A14-A944-AE88-C2EB-99EFC1A20994}"/>
              </a:ext>
            </a:extLst>
          </p:cNvPr>
          <p:cNvSpPr>
            <a:spLocks noGrp="1"/>
          </p:cNvSpPr>
          <p:nvPr>
            <p:ph type="dt" idx="10"/>
          </p:nvPr>
        </p:nvSpPr>
        <p:spPr/>
        <p:txBody>
          <a:bodyPr/>
          <a:lstStyle/>
          <a:p>
            <a:fld id="{9134C1C2-E27D-46A1-A3FE-00AA99D23AF2}" type="datetime1">
              <a:rPr lang="en-US" smtClean="0"/>
              <a:t>4/4/2023</a:t>
            </a:fld>
            <a:endParaRPr lang="en-US"/>
          </a:p>
        </p:txBody>
      </p:sp>
      <p:sp>
        <p:nvSpPr>
          <p:cNvPr id="1117" name="Google Shape;1117;g15fc244b7c5_3_119"/>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r>
              <a:rPr lang="en-US"/>
              <a:t>19</a:t>
            </a:r>
            <a:endParaRPr/>
          </a:p>
        </p:txBody>
      </p:sp>
      <p:sp>
        <p:nvSpPr>
          <p:cNvPr id="5" name="Text Placeholder 4">
            <a:extLst>
              <a:ext uri="{FF2B5EF4-FFF2-40B4-BE49-F238E27FC236}">
                <a16:creationId xmlns:a16="http://schemas.microsoft.com/office/drawing/2014/main" id="{F2C3824C-0D84-3DE6-DB09-FF15CC3582ED}"/>
              </a:ext>
            </a:extLst>
          </p:cNvPr>
          <p:cNvSpPr>
            <a:spLocks noGrp="1"/>
          </p:cNvSpPr>
          <p:nvPr>
            <p:ph type="body" idx="1"/>
          </p:nvPr>
        </p:nvSpPr>
        <p:spPr>
          <a:xfrm>
            <a:off x="637627" y="1908140"/>
            <a:ext cx="5159669" cy="4360748"/>
          </a:xfrm>
          <a:solidFill>
            <a:schemeClr val="accent3">
              <a:lumMod val="20000"/>
              <a:lumOff val="80000"/>
            </a:schemeClr>
          </a:solidFill>
        </p:spPr>
        <p:txBody>
          <a:bodyPr>
            <a:normAutofit/>
          </a:bodyPr>
          <a:lstStyle/>
          <a:p>
            <a:endParaRPr lang="en-US">
              <a:solidFill>
                <a:srgbClr val="000000"/>
              </a:solidFill>
            </a:endParaRPr>
          </a:p>
          <a:p>
            <a:pPr marL="571500" lvl="1" indent="0">
              <a:buNone/>
            </a:pPr>
            <a:endParaRPr lang="en-US">
              <a:solidFill>
                <a:srgbClr val="000000"/>
              </a:solidFill>
            </a:endParaRPr>
          </a:p>
        </p:txBody>
      </p:sp>
      <p:graphicFrame>
        <p:nvGraphicFramePr>
          <p:cNvPr id="13" name="Diagram 14">
            <a:extLst>
              <a:ext uri="{FF2B5EF4-FFF2-40B4-BE49-F238E27FC236}">
                <a16:creationId xmlns:a16="http://schemas.microsoft.com/office/drawing/2014/main" id="{39092746-1881-091C-16A9-C818A3894667}"/>
              </a:ext>
            </a:extLst>
          </p:cNvPr>
          <p:cNvGraphicFramePr/>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4">
            <a:extLst>
              <a:ext uri="{FF2B5EF4-FFF2-40B4-BE49-F238E27FC236}">
                <a16:creationId xmlns:a16="http://schemas.microsoft.com/office/drawing/2014/main" id="{4DA08574-2C73-D8AA-CDB4-5524D926716A}"/>
              </a:ext>
            </a:extLst>
          </p:cNvPr>
          <p:cNvSpPr txBox="1">
            <a:spLocks/>
          </p:cNvSpPr>
          <p:nvPr/>
        </p:nvSpPr>
        <p:spPr>
          <a:xfrm>
            <a:off x="5904573" y="1895105"/>
            <a:ext cx="5159668" cy="4413911"/>
          </a:xfrm>
          <a:prstGeom prst="rect">
            <a:avLst/>
          </a:prstGeom>
          <a:solidFill>
            <a:schemeClr val="accent1">
              <a:lumMod val="20000"/>
              <a:lumOff val="80000"/>
            </a:schemeClr>
          </a:solid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rgbClr val="2A4F1C"/>
              </a:buClr>
              <a:buSzPts val="1800"/>
              <a:buFont typeface="Arial"/>
              <a:buChar char="•"/>
              <a:defRPr sz="2400" b="0" i="0" u="none" strike="noStrike" cap="none">
                <a:solidFill>
                  <a:srgbClr val="2A4F1C"/>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rgbClr val="2A4F1C"/>
              </a:buClr>
              <a:buSzPts val="1800"/>
              <a:buFont typeface="Arial"/>
              <a:buChar char="•"/>
              <a:defRPr sz="1800" b="0" i="0" u="none" strike="noStrike" cap="none">
                <a:solidFill>
                  <a:srgbClr val="2A4F1C"/>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None/>
            </a:pPr>
            <a:r>
              <a:rPr lang="en-US" b="1">
                <a:solidFill>
                  <a:srgbClr val="000000"/>
                </a:solidFill>
              </a:rPr>
              <a:t>Sensor Selection and Calibration </a:t>
            </a:r>
            <a:endParaRPr lang="en-US" b="1"/>
          </a:p>
          <a:p>
            <a:pPr marL="742950" indent="-285750"/>
            <a:r>
              <a:rPr lang="en-US" sz="2000">
                <a:solidFill>
                  <a:srgbClr val="000000"/>
                </a:solidFill>
                <a:latin typeface="Arial"/>
              </a:rPr>
              <a:t>Optical Tracking Setup</a:t>
            </a:r>
            <a:endParaRPr lang="en-US" sz="1200">
              <a:solidFill>
                <a:schemeClr val="tx1"/>
              </a:solidFill>
              <a:latin typeface="Arial"/>
            </a:endParaRPr>
          </a:p>
          <a:p>
            <a:pPr marL="1200150" lvl="1" indent="-285750">
              <a:spcBef>
                <a:spcPts val="1000"/>
              </a:spcBef>
            </a:pPr>
            <a:r>
              <a:rPr lang="en-US" sz="1800">
                <a:solidFill>
                  <a:schemeClr val="accent1">
                    <a:lumMod val="50000"/>
                  </a:schemeClr>
                </a:solidFill>
                <a:latin typeface="Arial"/>
              </a:rPr>
              <a:t>Calibrate distance w/ known length of panel</a:t>
            </a:r>
          </a:p>
          <a:p>
            <a:pPr marL="742950" indent="-285750"/>
            <a:r>
              <a:rPr lang="en-US" sz="2000">
                <a:solidFill>
                  <a:srgbClr val="000000"/>
                </a:solidFill>
                <a:latin typeface="Arial"/>
              </a:rPr>
              <a:t>IMU-LM6DSOX</a:t>
            </a:r>
            <a:endParaRPr lang="en-US" sz="2000">
              <a:solidFill>
                <a:schemeClr val="tx1"/>
              </a:solidFill>
              <a:latin typeface="Arial"/>
              <a:cs typeface="Arial"/>
            </a:endParaRPr>
          </a:p>
          <a:p>
            <a:pPr marL="742950" indent="-285750"/>
            <a:r>
              <a:rPr lang="en-US" sz="2000">
                <a:solidFill>
                  <a:schemeClr val="tx1"/>
                </a:solidFill>
                <a:latin typeface="Arial"/>
                <a:cs typeface="Arial"/>
              </a:rPr>
              <a:t>Accelerometer - ADXL375</a:t>
            </a:r>
          </a:p>
          <a:p>
            <a:pPr marL="1200150" lvl="1" indent="-285750"/>
            <a:r>
              <a:rPr lang="en-US" sz="1800">
                <a:solidFill>
                  <a:schemeClr val="accent1">
                    <a:lumMod val="50000"/>
                  </a:schemeClr>
                </a:solidFill>
                <a:latin typeface="Arial"/>
                <a:cs typeface="Arial"/>
              </a:rPr>
              <a:t>Epoxied into tray</a:t>
            </a:r>
          </a:p>
          <a:p>
            <a:pPr marL="742950" indent="-285750"/>
            <a:r>
              <a:rPr lang="en-US" sz="2000">
                <a:solidFill>
                  <a:schemeClr val="tx1"/>
                </a:solidFill>
                <a:latin typeface="Arial"/>
                <a:cs typeface="Arial"/>
              </a:rPr>
              <a:t>Teardrop Accelerometer</a:t>
            </a:r>
          </a:p>
          <a:p>
            <a:pPr marL="1200150" lvl="1" indent="-285750"/>
            <a:r>
              <a:rPr lang="en-US" sz="1800">
                <a:solidFill>
                  <a:schemeClr val="accent1">
                    <a:lumMod val="50000"/>
                  </a:schemeClr>
                </a:solidFill>
                <a:latin typeface="Arial"/>
                <a:cs typeface="Arial"/>
              </a:rPr>
              <a:t>Attached to tray with wax</a:t>
            </a:r>
          </a:p>
          <a:p>
            <a:pPr marL="0" lvl="1" indent="0">
              <a:buNone/>
            </a:pPr>
            <a:r>
              <a:rPr lang="en-US" sz="2800" b="1">
                <a:solidFill>
                  <a:srgbClr val="000000"/>
                </a:solidFill>
              </a:rPr>
              <a:t>DAQ Plans</a:t>
            </a:r>
            <a:endParaRPr lang="en-US" sz="2800" b="1"/>
          </a:p>
          <a:p>
            <a:pPr marL="742950" indent="-285750">
              <a:buClr>
                <a:srgbClr val="000000"/>
              </a:buClr>
            </a:pPr>
            <a:r>
              <a:rPr lang="en-US" sz="2000">
                <a:solidFill>
                  <a:srgbClr val="000000"/>
                </a:solidFill>
              </a:rPr>
              <a:t>Collect live data from IMU, accelerometer, optical tracker, and teardrop accelerometers</a:t>
            </a:r>
          </a:p>
        </p:txBody>
      </p:sp>
      <p:graphicFrame>
        <p:nvGraphicFramePr>
          <p:cNvPr id="57" name="Table 56">
            <a:extLst>
              <a:ext uri="{FF2B5EF4-FFF2-40B4-BE49-F238E27FC236}">
                <a16:creationId xmlns:a16="http://schemas.microsoft.com/office/drawing/2014/main" id="{D8572137-CCCA-763A-9C1B-88DDD2F1E6B2}"/>
              </a:ext>
            </a:extLst>
          </p:cNvPr>
          <p:cNvGraphicFramePr>
            <a:graphicFrameLocks noGrp="1"/>
          </p:cNvGraphicFramePr>
          <p:nvPr>
            <p:extLst>
              <p:ext uri="{D42A27DB-BD31-4B8C-83A1-F6EECF244321}">
                <p14:modId xmlns:p14="http://schemas.microsoft.com/office/powerpoint/2010/main" val="992728848"/>
              </p:ext>
            </p:extLst>
          </p:nvPr>
        </p:nvGraphicFramePr>
        <p:xfrm>
          <a:off x="9081247" y="1183341"/>
          <a:ext cx="1957826" cy="648802"/>
        </p:xfrm>
        <a:graphic>
          <a:graphicData uri="http://schemas.openxmlformats.org/drawingml/2006/table">
            <a:tbl>
              <a:tblPr firstRow="1" bandRow="1">
                <a:tableStyleId>{5C22544A-7EE6-4342-B048-85BDC9FD1C3A}</a:tableStyleId>
              </a:tblPr>
              <a:tblGrid>
                <a:gridCol w="1957826">
                  <a:extLst>
                    <a:ext uri="{9D8B030D-6E8A-4147-A177-3AD203B41FA5}">
                      <a16:colId xmlns:a16="http://schemas.microsoft.com/office/drawing/2014/main" val="3469924565"/>
                    </a:ext>
                  </a:extLst>
                </a:gridCol>
              </a:tblGrid>
              <a:tr h="324401">
                <a:tc>
                  <a:txBody>
                    <a:bodyPr/>
                    <a:lstStyle/>
                    <a:p>
                      <a:pPr algn="ctr"/>
                      <a:r>
                        <a:rPr lang="en-US"/>
                        <a:t>Deadline: March 24</a:t>
                      </a:r>
                    </a:p>
                  </a:txBody>
                  <a:tcPr anchor="ctr"/>
                </a:tc>
                <a:extLst>
                  <a:ext uri="{0D108BD9-81ED-4DB2-BD59-A6C34878D82A}">
                    <a16:rowId xmlns:a16="http://schemas.microsoft.com/office/drawing/2014/main" val="507499861"/>
                  </a:ext>
                </a:extLst>
              </a:tr>
              <a:tr h="324401">
                <a:tc>
                  <a:txBody>
                    <a:bodyPr/>
                    <a:lstStyle/>
                    <a:p>
                      <a:pPr algn="ctr"/>
                      <a:r>
                        <a:rPr lang="en-US" b="1">
                          <a:solidFill>
                            <a:schemeClr val="bg1"/>
                          </a:solidFill>
                        </a:rPr>
                        <a:t>Not Started</a:t>
                      </a:r>
                    </a:p>
                  </a:txBody>
                  <a:tcPr anchor="ctr">
                    <a:solidFill>
                      <a:srgbClr val="DE5D5D"/>
                    </a:solidFill>
                  </a:tcPr>
                </a:tc>
                <a:extLst>
                  <a:ext uri="{0D108BD9-81ED-4DB2-BD59-A6C34878D82A}">
                    <a16:rowId xmlns:a16="http://schemas.microsoft.com/office/drawing/2014/main" val="4251863665"/>
                  </a:ext>
                </a:extLst>
              </a:tr>
            </a:tbl>
          </a:graphicData>
        </a:graphic>
      </p:graphicFrame>
      <p:sp>
        <p:nvSpPr>
          <p:cNvPr id="14" name="Text Placeholder 4">
            <a:extLst>
              <a:ext uri="{FF2B5EF4-FFF2-40B4-BE49-F238E27FC236}">
                <a16:creationId xmlns:a16="http://schemas.microsoft.com/office/drawing/2014/main" id="{96F69F0C-A2D6-D8A8-0A9B-98BF94F36A2B}"/>
              </a:ext>
            </a:extLst>
          </p:cNvPr>
          <p:cNvSpPr txBox="1">
            <a:spLocks/>
          </p:cNvSpPr>
          <p:nvPr/>
        </p:nvSpPr>
        <p:spPr>
          <a:xfrm>
            <a:off x="671887" y="1948307"/>
            <a:ext cx="5159669" cy="4360748"/>
          </a:xfrm>
          <a:prstGeom prst="rect">
            <a:avLst/>
          </a:prstGeom>
          <a:solidFill>
            <a:schemeClr val="accent3">
              <a:lumMod val="20000"/>
              <a:lumOff val="80000"/>
            </a:schemeClr>
          </a:solid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rgbClr val="2A4F1C"/>
              </a:buClr>
              <a:buSzPts val="1800"/>
              <a:buFont typeface="Arial"/>
              <a:buChar char="•"/>
              <a:defRPr sz="2400" b="0" i="0" u="none" strike="noStrike" cap="none">
                <a:solidFill>
                  <a:srgbClr val="2A4F1C"/>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rgbClr val="2A4F1C"/>
              </a:buClr>
              <a:buSzPts val="1800"/>
              <a:buFont typeface="Arial"/>
              <a:buChar char="•"/>
              <a:defRPr sz="1800" b="0" i="0" u="none" strike="noStrike" cap="none">
                <a:solidFill>
                  <a:srgbClr val="2A4F1C"/>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US" b="1">
                <a:solidFill>
                  <a:srgbClr val="000000"/>
                </a:solidFill>
              </a:rPr>
              <a:t>Test Fixture Design:</a:t>
            </a:r>
            <a:endParaRPr lang="en-US" b="1"/>
          </a:p>
          <a:p>
            <a:r>
              <a:rPr lang="en-US" sz="1800">
                <a:solidFill>
                  <a:srgbClr val="000000"/>
                </a:solidFill>
              </a:rPr>
              <a:t>Actively record data while sensor suite is dropped and follows a circular path until it impacts a wall at 30/60/90 degrees from initial position</a:t>
            </a:r>
          </a:p>
          <a:p>
            <a:pPr>
              <a:buClr>
                <a:srgbClr val="000000"/>
              </a:buClr>
            </a:pPr>
            <a:r>
              <a:rPr lang="en-US" sz="1800">
                <a:solidFill>
                  <a:srgbClr val="000000"/>
                </a:solidFill>
              </a:rPr>
              <a:t>String length: 40"</a:t>
            </a:r>
          </a:p>
          <a:p>
            <a:pPr lvl="1">
              <a:buFont typeface="Arial"/>
              <a:buChar char="•"/>
            </a:pPr>
            <a:endParaRPr lang="en-US">
              <a:solidFill>
                <a:srgbClr val="000000"/>
              </a:solidFill>
            </a:endParaRPr>
          </a:p>
          <a:p>
            <a:pPr marL="571500" lvl="1" indent="0">
              <a:buNone/>
            </a:pPr>
            <a:endParaRPr lang="en-US">
              <a:solidFill>
                <a:srgbClr val="000000"/>
              </a:solidFill>
            </a:endParaRPr>
          </a:p>
        </p:txBody>
      </p:sp>
      <p:pic>
        <p:nvPicPr>
          <p:cNvPr id="12" name="Picture 14" descr="Diagram&#10;&#10;Description automatically generated">
            <a:extLst>
              <a:ext uri="{FF2B5EF4-FFF2-40B4-BE49-F238E27FC236}">
                <a16:creationId xmlns:a16="http://schemas.microsoft.com/office/drawing/2014/main" id="{61C64513-3789-591F-C1F8-9EF4541F163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23237" y="3921288"/>
            <a:ext cx="3192130" cy="2193376"/>
          </a:xfrm>
          <a:prstGeom prst="rect">
            <a:avLst/>
          </a:prstGeom>
        </p:spPr>
      </p:pic>
      <p:sp>
        <p:nvSpPr>
          <p:cNvPr id="28" name="Rectangle: Rounded Corners 27">
            <a:extLst>
              <a:ext uri="{FF2B5EF4-FFF2-40B4-BE49-F238E27FC236}">
                <a16:creationId xmlns:a16="http://schemas.microsoft.com/office/drawing/2014/main" id="{FB786DAC-3CAF-37E7-E871-16D0891EBC7D}"/>
              </a:ext>
            </a:extLst>
          </p:cNvPr>
          <p:cNvSpPr/>
          <p:nvPr/>
        </p:nvSpPr>
        <p:spPr>
          <a:xfrm>
            <a:off x="662352" y="4459596"/>
            <a:ext cx="1336430" cy="25790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atin typeface="Calibri"/>
                <a:cs typeface="Arial"/>
              </a:rPr>
              <a:t>Wooden frame</a:t>
            </a:r>
          </a:p>
        </p:txBody>
      </p:sp>
      <p:sp>
        <p:nvSpPr>
          <p:cNvPr id="27" name="Arrow: Right 26">
            <a:extLst>
              <a:ext uri="{FF2B5EF4-FFF2-40B4-BE49-F238E27FC236}">
                <a16:creationId xmlns:a16="http://schemas.microsoft.com/office/drawing/2014/main" id="{E83BF0B2-ECFA-5764-FDC2-C68E99615819}"/>
              </a:ext>
            </a:extLst>
          </p:cNvPr>
          <p:cNvSpPr/>
          <p:nvPr/>
        </p:nvSpPr>
        <p:spPr>
          <a:xfrm rot="19500000">
            <a:off x="1385870" y="4103281"/>
            <a:ext cx="398584" cy="246184"/>
          </a:xfrm>
          <a:prstGeom prst="rightArrow">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a:extLst>
              <a:ext uri="{FF2B5EF4-FFF2-40B4-BE49-F238E27FC236}">
                <a16:creationId xmlns:a16="http://schemas.microsoft.com/office/drawing/2014/main" id="{9081A0F2-304E-F9BC-B9E4-C154C10E1646}"/>
              </a:ext>
            </a:extLst>
          </p:cNvPr>
          <p:cNvSpPr/>
          <p:nvPr/>
        </p:nvSpPr>
        <p:spPr>
          <a:xfrm rot="11820000">
            <a:off x="3864586" y="5566069"/>
            <a:ext cx="498230" cy="246184"/>
          </a:xfrm>
          <a:prstGeom prst="rightArrow">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66027411-1DD9-2E21-0E99-4E37D45C384B}"/>
              </a:ext>
            </a:extLst>
          </p:cNvPr>
          <p:cNvSpPr/>
          <p:nvPr/>
        </p:nvSpPr>
        <p:spPr>
          <a:xfrm>
            <a:off x="4415733" y="5633070"/>
            <a:ext cx="1066800" cy="246185"/>
          </a:xfrm>
          <a:prstGeom prst="roundRect">
            <a:avLst/>
          </a:prstGeom>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a:latin typeface="Calibri"/>
                <a:cs typeface="Arial"/>
              </a:rPr>
              <a:t>Sensor tray</a:t>
            </a:r>
          </a:p>
        </p:txBody>
      </p:sp>
      <p:sp>
        <p:nvSpPr>
          <p:cNvPr id="37" name="Rectangle: Rounded Corners 36">
            <a:extLst>
              <a:ext uri="{FF2B5EF4-FFF2-40B4-BE49-F238E27FC236}">
                <a16:creationId xmlns:a16="http://schemas.microsoft.com/office/drawing/2014/main" id="{A5223851-C618-891A-BB71-BFA23158902C}"/>
              </a:ext>
            </a:extLst>
          </p:cNvPr>
          <p:cNvSpPr/>
          <p:nvPr/>
        </p:nvSpPr>
        <p:spPr>
          <a:xfrm>
            <a:off x="4273059" y="4542691"/>
            <a:ext cx="1523999" cy="257907"/>
          </a:xfrm>
          <a:prstGeom prst="roundRect">
            <a:avLst/>
          </a:prstGeom>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a:latin typeface="Calibri"/>
                <a:cs typeface="Arial"/>
              </a:rPr>
              <a:t>Eye hooks on tray</a:t>
            </a:r>
          </a:p>
        </p:txBody>
      </p:sp>
      <p:sp>
        <p:nvSpPr>
          <p:cNvPr id="38" name="Arrow: Right 37">
            <a:extLst>
              <a:ext uri="{FF2B5EF4-FFF2-40B4-BE49-F238E27FC236}">
                <a16:creationId xmlns:a16="http://schemas.microsoft.com/office/drawing/2014/main" id="{8A2C9074-5345-C01E-FAA0-D8B933226C5A}"/>
              </a:ext>
            </a:extLst>
          </p:cNvPr>
          <p:cNvSpPr/>
          <p:nvPr/>
        </p:nvSpPr>
        <p:spPr>
          <a:xfrm rot="8640000">
            <a:off x="3815787" y="4833311"/>
            <a:ext cx="474783" cy="234461"/>
          </a:xfrm>
          <a:prstGeom prst="rightArrow">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7" name="Rectangle 1106">
            <a:extLst>
              <a:ext uri="{FF2B5EF4-FFF2-40B4-BE49-F238E27FC236}">
                <a16:creationId xmlns:a16="http://schemas.microsoft.com/office/drawing/2014/main" id="{1B544D2B-E431-6DCC-B431-71F2609A987C}"/>
              </a:ext>
            </a:extLst>
          </p:cNvPr>
          <p:cNvSpPr/>
          <p:nvPr/>
        </p:nvSpPr>
        <p:spPr>
          <a:xfrm>
            <a:off x="629852" y="1171877"/>
            <a:ext cx="8347787" cy="634424"/>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200">
                <a:ea typeface="+mn-lt"/>
                <a:cs typeface="+mn-lt"/>
              </a:rPr>
              <a:t>DR 3.1: System shall survive deployment forces without damage</a:t>
            </a:r>
            <a:endParaRPr lang="en-US" sz="1200">
              <a:cs typeface="Arial"/>
            </a:endParaRPr>
          </a:p>
          <a:p>
            <a:r>
              <a:rPr lang="en-US" sz="1200">
                <a:ea typeface="+mn-lt"/>
                <a:cs typeface="+mn-lt"/>
              </a:rPr>
              <a:t>           DR 3.1.2: Sensors shall remain secure when exposed to deployment forces</a:t>
            </a:r>
            <a:endParaRPr lang="en-US" sz="1200">
              <a:cs typeface="Arial"/>
            </a:endParaRPr>
          </a:p>
          <a:p>
            <a:r>
              <a:rPr lang="en-US" sz="1200">
                <a:ea typeface="+mn-lt"/>
                <a:cs typeface="+mn-lt"/>
              </a:rPr>
              <a:t>CPE1: Must be able to record linear accelerations to within 10% of optically tracked motion</a:t>
            </a:r>
            <a:endParaRPr lang="en-US" sz="1200"/>
          </a:p>
        </p:txBody>
      </p:sp>
    </p:spTree>
    <p:extLst>
      <p:ext uri="{BB962C8B-B14F-4D97-AF65-F5344CB8AC3E}">
        <p14:creationId xmlns:p14="http://schemas.microsoft.com/office/powerpoint/2010/main" val="42315406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8" name="Google Shape;1118;g15fc244b7c5_3_119"/>
          <p:cNvSpPr txBox="1">
            <a:spLocks noGrp="1"/>
          </p:cNvSpPr>
          <p:nvPr>
            <p:ph type="title"/>
          </p:nvPr>
        </p:nvSpPr>
        <p:spPr>
          <a:xfrm>
            <a:off x="1038774" y="460463"/>
            <a:ext cx="10515600" cy="711414"/>
          </a:xfrm>
          <a:prstGeom prst="rect">
            <a:avLst/>
          </a:prstGeom>
        </p:spPr>
        <p:txBody>
          <a:bodyPr spcFirstLastPara="1" wrap="square" lIns="91425" tIns="45700" rIns="91425" bIns="45700" anchor="ctr" anchorCtr="0">
            <a:normAutofit/>
          </a:bodyPr>
          <a:lstStyle/>
          <a:p>
            <a:r>
              <a:rPr lang="en-US"/>
              <a:t>Impact Test</a:t>
            </a:r>
          </a:p>
        </p:txBody>
      </p:sp>
      <p:sp>
        <p:nvSpPr>
          <p:cNvPr id="2" name="Date Placeholder 1">
            <a:extLst>
              <a:ext uri="{FF2B5EF4-FFF2-40B4-BE49-F238E27FC236}">
                <a16:creationId xmlns:a16="http://schemas.microsoft.com/office/drawing/2014/main" id="{A23F8A14-A944-AE88-C2EB-99EFC1A20994}"/>
              </a:ext>
            </a:extLst>
          </p:cNvPr>
          <p:cNvSpPr>
            <a:spLocks noGrp="1"/>
          </p:cNvSpPr>
          <p:nvPr>
            <p:ph type="dt" idx="10"/>
          </p:nvPr>
        </p:nvSpPr>
        <p:spPr/>
        <p:txBody>
          <a:bodyPr/>
          <a:lstStyle/>
          <a:p>
            <a:fld id="{9134C1C2-E27D-46A1-A3FE-00AA99D23AF2}" type="datetime1">
              <a:rPr lang="en-US" smtClean="0"/>
              <a:t>4/4/2023</a:t>
            </a:fld>
            <a:endParaRPr lang="en-US"/>
          </a:p>
        </p:txBody>
      </p:sp>
      <p:sp>
        <p:nvSpPr>
          <p:cNvPr id="1117" name="Google Shape;1117;g15fc244b7c5_3_119"/>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r>
              <a:rPr lang="en-US"/>
              <a:t>20</a:t>
            </a:r>
            <a:endParaRPr/>
          </a:p>
        </p:txBody>
      </p:sp>
      <p:sp>
        <p:nvSpPr>
          <p:cNvPr id="5" name="Text Placeholder 4">
            <a:extLst>
              <a:ext uri="{FF2B5EF4-FFF2-40B4-BE49-F238E27FC236}">
                <a16:creationId xmlns:a16="http://schemas.microsoft.com/office/drawing/2014/main" id="{F2C3824C-0D84-3DE6-DB09-FF15CC3582ED}"/>
              </a:ext>
            </a:extLst>
          </p:cNvPr>
          <p:cNvSpPr>
            <a:spLocks noGrp="1"/>
          </p:cNvSpPr>
          <p:nvPr>
            <p:ph type="body" idx="1"/>
          </p:nvPr>
        </p:nvSpPr>
        <p:spPr>
          <a:xfrm>
            <a:off x="637627" y="1908140"/>
            <a:ext cx="5159669" cy="4360748"/>
          </a:xfrm>
          <a:solidFill>
            <a:schemeClr val="accent3">
              <a:lumMod val="20000"/>
              <a:lumOff val="80000"/>
            </a:schemeClr>
          </a:solidFill>
        </p:spPr>
        <p:txBody>
          <a:bodyPr>
            <a:normAutofit fontScale="70000" lnSpcReduction="20000"/>
          </a:bodyPr>
          <a:lstStyle/>
          <a:p>
            <a:pPr marL="0" indent="0">
              <a:buNone/>
            </a:pPr>
            <a:r>
              <a:rPr lang="en-US" sz="4000" b="1">
                <a:solidFill>
                  <a:srgbClr val="000000"/>
                </a:solidFill>
              </a:rPr>
              <a:t>Test procedure:</a:t>
            </a:r>
          </a:p>
          <a:p>
            <a:pPr marL="514350" indent="-514350">
              <a:buAutoNum type="arabicPeriod"/>
            </a:pPr>
            <a:r>
              <a:rPr lang="en-US"/>
              <a:t>Attach strings to sensor tray</a:t>
            </a:r>
          </a:p>
          <a:p>
            <a:pPr marL="514350" indent="-514350">
              <a:buAutoNum type="arabicPeriod"/>
            </a:pPr>
            <a:r>
              <a:rPr lang="en-US"/>
              <a:t>Turn on the sensor suite with outside auxiliary power</a:t>
            </a:r>
          </a:p>
          <a:p>
            <a:pPr marL="514350" indent="-514350">
              <a:buAutoNum type="arabicPeriod"/>
            </a:pPr>
            <a:r>
              <a:rPr lang="en-US"/>
              <a:t>Attach teardrop accelerometers to sensor tray</a:t>
            </a:r>
          </a:p>
          <a:p>
            <a:pPr marL="514350" indent="-514350">
              <a:buAutoNum type="arabicPeriod"/>
            </a:pPr>
            <a:r>
              <a:rPr lang="en-US"/>
              <a:t>Ensure sensor tray hangs level</a:t>
            </a:r>
          </a:p>
          <a:p>
            <a:pPr marL="514350" indent="-514350">
              <a:buAutoNum type="arabicPeriod"/>
            </a:pPr>
            <a:r>
              <a:rPr lang="en-US"/>
              <a:t>Raise sensor tray to predetermined 30°, 60°, and 90° heights</a:t>
            </a:r>
          </a:p>
          <a:p>
            <a:pPr marL="514350" indent="-514350">
              <a:buAutoNum type="arabicPeriod"/>
            </a:pPr>
            <a:r>
              <a:rPr lang="en-US"/>
              <a:t>Drop from each height while recording data</a:t>
            </a:r>
          </a:p>
          <a:p>
            <a:pPr marL="514350" indent="-514350">
              <a:buAutoNum type="arabicPeriod"/>
            </a:pPr>
            <a:r>
              <a:rPr lang="en-US"/>
              <a:t>Compare recorded data to teardrop, optically tracked, and mathematical data </a:t>
            </a:r>
          </a:p>
        </p:txBody>
      </p:sp>
      <p:graphicFrame>
        <p:nvGraphicFramePr>
          <p:cNvPr id="13" name="Diagram 14">
            <a:extLst>
              <a:ext uri="{FF2B5EF4-FFF2-40B4-BE49-F238E27FC236}">
                <a16:creationId xmlns:a16="http://schemas.microsoft.com/office/drawing/2014/main" id="{39092746-1881-091C-16A9-C818A3894667}"/>
              </a:ext>
            </a:extLst>
          </p:cNvPr>
          <p:cNvGraphicFramePr/>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4">
            <a:extLst>
              <a:ext uri="{FF2B5EF4-FFF2-40B4-BE49-F238E27FC236}">
                <a16:creationId xmlns:a16="http://schemas.microsoft.com/office/drawing/2014/main" id="{4DA08574-2C73-D8AA-CDB4-5524D926716A}"/>
              </a:ext>
            </a:extLst>
          </p:cNvPr>
          <p:cNvSpPr txBox="1">
            <a:spLocks/>
          </p:cNvSpPr>
          <p:nvPr/>
        </p:nvSpPr>
        <p:spPr>
          <a:xfrm>
            <a:off x="5904573" y="1883292"/>
            <a:ext cx="5159668" cy="4360748"/>
          </a:xfrm>
          <a:prstGeom prst="rect">
            <a:avLst/>
          </a:prstGeom>
          <a:solidFill>
            <a:schemeClr val="accent1">
              <a:lumMod val="20000"/>
              <a:lumOff val="80000"/>
            </a:schemeClr>
          </a:solid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rgbClr val="2A4F1C"/>
              </a:buClr>
              <a:buSzPts val="1800"/>
              <a:buFont typeface="Arial"/>
              <a:buChar char="•"/>
              <a:defRPr sz="2400" b="0" i="0" u="none" strike="noStrike" cap="none">
                <a:solidFill>
                  <a:srgbClr val="2A4F1C"/>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rgbClr val="2A4F1C"/>
              </a:buClr>
              <a:buSzPts val="1800"/>
              <a:buFont typeface="Arial"/>
              <a:buChar char="•"/>
              <a:defRPr sz="1800" b="0" i="0" u="none" strike="noStrike" cap="none">
                <a:solidFill>
                  <a:srgbClr val="2A4F1C"/>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US" b="1">
                <a:solidFill>
                  <a:srgbClr val="000000"/>
                </a:solidFill>
              </a:rPr>
              <a:t>Safety procedure:</a:t>
            </a:r>
          </a:p>
          <a:p>
            <a:pPr marL="628650" indent="-514350">
              <a:buClr>
                <a:srgbClr val="000000"/>
              </a:buClr>
              <a:buAutoNum type="arabicPeriod"/>
            </a:pPr>
            <a:r>
              <a:rPr lang="en-US" sz="2000">
                <a:solidFill>
                  <a:srgbClr val="000000"/>
                </a:solidFill>
              </a:rPr>
              <a:t>Remove the LiPo battery from the sensor tray</a:t>
            </a:r>
            <a:endParaRPr lang="en-US" sz="2000"/>
          </a:p>
          <a:p>
            <a:pPr marL="628650" indent="-514350">
              <a:buClr>
                <a:srgbClr val="000000"/>
              </a:buClr>
              <a:buAutoNum type="arabicPeriod"/>
            </a:pPr>
            <a:r>
              <a:rPr lang="en-US" sz="2000">
                <a:solidFill>
                  <a:srgbClr val="000000"/>
                </a:solidFill>
              </a:rPr>
              <a:t>Add a similar weight in place of the battery</a:t>
            </a:r>
            <a:endParaRPr lang="en-US" sz="2000"/>
          </a:p>
          <a:p>
            <a:pPr marL="628650" indent="-514350">
              <a:buClr>
                <a:srgbClr val="000000"/>
              </a:buClr>
              <a:buAutoNum type="arabicPeriod"/>
            </a:pPr>
            <a:r>
              <a:rPr lang="en-US" sz="2000">
                <a:solidFill>
                  <a:srgbClr val="000000"/>
                </a:solidFill>
              </a:rPr>
              <a:t>Run the sensor suite with hard power</a:t>
            </a:r>
            <a:endParaRPr lang="en-US" sz="2000"/>
          </a:p>
          <a:p>
            <a:pPr marL="114300" indent="0">
              <a:buClr>
                <a:srgbClr val="000000"/>
              </a:buClr>
              <a:buNone/>
            </a:pPr>
            <a:endParaRPr lang="en-US">
              <a:solidFill>
                <a:srgbClr val="000000"/>
              </a:solidFill>
            </a:endParaRPr>
          </a:p>
          <a:p>
            <a:pPr marL="114300" indent="0">
              <a:buClr>
                <a:srgbClr val="000000"/>
              </a:buClr>
              <a:buNone/>
            </a:pPr>
            <a:endParaRPr lang="en-US">
              <a:solidFill>
                <a:srgbClr val="000000"/>
              </a:solidFill>
            </a:endParaRPr>
          </a:p>
        </p:txBody>
      </p:sp>
      <p:graphicFrame>
        <p:nvGraphicFramePr>
          <p:cNvPr id="6" name="Table 5">
            <a:extLst>
              <a:ext uri="{FF2B5EF4-FFF2-40B4-BE49-F238E27FC236}">
                <a16:creationId xmlns:a16="http://schemas.microsoft.com/office/drawing/2014/main" id="{26FBA421-E662-9FBA-216F-74417AE2028B}"/>
              </a:ext>
            </a:extLst>
          </p:cNvPr>
          <p:cNvGraphicFramePr>
            <a:graphicFrameLocks noGrp="1"/>
          </p:cNvGraphicFramePr>
          <p:nvPr>
            <p:extLst>
              <p:ext uri="{D42A27DB-BD31-4B8C-83A1-F6EECF244321}">
                <p14:modId xmlns:p14="http://schemas.microsoft.com/office/powerpoint/2010/main" val="2847751532"/>
              </p:ext>
            </p:extLst>
          </p:nvPr>
        </p:nvGraphicFramePr>
        <p:xfrm>
          <a:off x="9208476" y="1184030"/>
          <a:ext cx="1832319" cy="648802"/>
        </p:xfrm>
        <a:graphic>
          <a:graphicData uri="http://schemas.openxmlformats.org/drawingml/2006/table">
            <a:tbl>
              <a:tblPr firstRow="1" bandRow="1">
                <a:tableStyleId>{5C22544A-7EE6-4342-B048-85BDC9FD1C3A}</a:tableStyleId>
              </a:tblPr>
              <a:tblGrid>
                <a:gridCol w="1832319">
                  <a:extLst>
                    <a:ext uri="{9D8B030D-6E8A-4147-A177-3AD203B41FA5}">
                      <a16:colId xmlns:a16="http://schemas.microsoft.com/office/drawing/2014/main" val="3469924565"/>
                    </a:ext>
                  </a:extLst>
                </a:gridCol>
              </a:tblGrid>
              <a:tr h="324401">
                <a:tc>
                  <a:txBody>
                    <a:bodyPr/>
                    <a:lstStyle/>
                    <a:p>
                      <a:pPr algn="ctr"/>
                      <a:r>
                        <a:rPr lang="en-US"/>
                        <a:t>Deadline: March 24</a:t>
                      </a:r>
                    </a:p>
                  </a:txBody>
                  <a:tcPr anchor="ctr"/>
                </a:tc>
                <a:extLst>
                  <a:ext uri="{0D108BD9-81ED-4DB2-BD59-A6C34878D82A}">
                    <a16:rowId xmlns:a16="http://schemas.microsoft.com/office/drawing/2014/main" val="507499861"/>
                  </a:ext>
                </a:extLst>
              </a:tr>
              <a:tr h="324401">
                <a:tc>
                  <a:txBody>
                    <a:bodyPr/>
                    <a:lstStyle/>
                    <a:p>
                      <a:pPr algn="ctr"/>
                      <a:r>
                        <a:rPr lang="en-US" b="1">
                          <a:solidFill>
                            <a:schemeClr val="bg1"/>
                          </a:solidFill>
                        </a:rPr>
                        <a:t>Not Started</a:t>
                      </a:r>
                    </a:p>
                  </a:txBody>
                  <a:tcPr anchor="ctr">
                    <a:solidFill>
                      <a:srgbClr val="DE5D5D"/>
                    </a:solidFill>
                  </a:tcPr>
                </a:tc>
                <a:extLst>
                  <a:ext uri="{0D108BD9-81ED-4DB2-BD59-A6C34878D82A}">
                    <a16:rowId xmlns:a16="http://schemas.microsoft.com/office/drawing/2014/main" val="4251863665"/>
                  </a:ext>
                </a:extLst>
              </a:tr>
            </a:tbl>
          </a:graphicData>
        </a:graphic>
      </p:graphicFrame>
      <p:sp>
        <p:nvSpPr>
          <p:cNvPr id="33" name="Rectangle 32">
            <a:extLst>
              <a:ext uri="{FF2B5EF4-FFF2-40B4-BE49-F238E27FC236}">
                <a16:creationId xmlns:a16="http://schemas.microsoft.com/office/drawing/2014/main" id="{091E5A35-94AC-28BE-3A55-7E8E6727B1EF}"/>
              </a:ext>
            </a:extLst>
          </p:cNvPr>
          <p:cNvSpPr/>
          <p:nvPr/>
        </p:nvSpPr>
        <p:spPr>
          <a:xfrm>
            <a:off x="629852" y="1171877"/>
            <a:ext cx="8347787" cy="634424"/>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200">
                <a:ea typeface="+mn-lt"/>
                <a:cs typeface="+mn-lt"/>
              </a:rPr>
              <a:t>DR 3.1: System shall survive deployment forces without damage</a:t>
            </a:r>
            <a:endParaRPr lang="en-US" sz="1200">
              <a:cs typeface="Arial"/>
            </a:endParaRPr>
          </a:p>
          <a:p>
            <a:r>
              <a:rPr lang="en-US" sz="1200">
                <a:ea typeface="+mn-lt"/>
                <a:cs typeface="+mn-lt"/>
              </a:rPr>
              <a:t>           DR 3.1.2: Sensors shall remain secure when exposed to deployment forces</a:t>
            </a:r>
            <a:endParaRPr lang="en-US" sz="1200">
              <a:cs typeface="Arial"/>
            </a:endParaRPr>
          </a:p>
          <a:p>
            <a:r>
              <a:rPr lang="en-US" sz="1200">
                <a:ea typeface="+mn-lt"/>
                <a:cs typeface="+mn-lt"/>
              </a:rPr>
              <a:t>CPE1: Must be able to record linear accelerations to within 10% of optically tracked motion</a:t>
            </a:r>
            <a:endParaRPr lang="en-US" sz="1200"/>
          </a:p>
        </p:txBody>
      </p:sp>
    </p:spTree>
    <p:extLst>
      <p:ext uri="{BB962C8B-B14F-4D97-AF65-F5344CB8AC3E}">
        <p14:creationId xmlns:p14="http://schemas.microsoft.com/office/powerpoint/2010/main" val="12786089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8" name="Google Shape;1118;g15fc244b7c5_3_119"/>
          <p:cNvSpPr txBox="1">
            <a:spLocks noGrp="1"/>
          </p:cNvSpPr>
          <p:nvPr>
            <p:ph type="title"/>
          </p:nvPr>
        </p:nvSpPr>
        <p:spPr>
          <a:xfrm>
            <a:off x="1038774" y="460463"/>
            <a:ext cx="10515600" cy="711414"/>
          </a:xfrm>
          <a:prstGeom prst="rect">
            <a:avLst/>
          </a:prstGeom>
        </p:spPr>
        <p:txBody>
          <a:bodyPr spcFirstLastPara="1" wrap="square" lIns="91425" tIns="45700" rIns="91425" bIns="45700" anchor="ctr" anchorCtr="0">
            <a:normAutofit/>
          </a:bodyPr>
          <a:lstStyle/>
          <a:p>
            <a:r>
              <a:rPr lang="en-US"/>
              <a:t>Impact Test</a:t>
            </a:r>
          </a:p>
        </p:txBody>
      </p:sp>
      <p:sp>
        <p:nvSpPr>
          <p:cNvPr id="2" name="Date Placeholder 1">
            <a:extLst>
              <a:ext uri="{FF2B5EF4-FFF2-40B4-BE49-F238E27FC236}">
                <a16:creationId xmlns:a16="http://schemas.microsoft.com/office/drawing/2014/main" id="{A23F8A14-A944-AE88-C2EB-99EFC1A20994}"/>
              </a:ext>
            </a:extLst>
          </p:cNvPr>
          <p:cNvSpPr>
            <a:spLocks noGrp="1"/>
          </p:cNvSpPr>
          <p:nvPr>
            <p:ph type="dt" idx="10"/>
          </p:nvPr>
        </p:nvSpPr>
        <p:spPr/>
        <p:txBody>
          <a:bodyPr/>
          <a:lstStyle/>
          <a:p>
            <a:fld id="{9134C1C2-E27D-46A1-A3FE-00AA99D23AF2}" type="datetime1">
              <a:rPr lang="en-US" smtClean="0"/>
              <a:t>4/4/2023</a:t>
            </a:fld>
            <a:endParaRPr lang="en-US"/>
          </a:p>
        </p:txBody>
      </p:sp>
      <p:sp>
        <p:nvSpPr>
          <p:cNvPr id="1117" name="Google Shape;1117;g15fc244b7c5_3_119"/>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r>
              <a:rPr lang="en-US"/>
              <a:t>21</a:t>
            </a:r>
            <a:endParaRPr/>
          </a:p>
        </p:txBody>
      </p:sp>
      <p:sp>
        <p:nvSpPr>
          <p:cNvPr id="5" name="Text Placeholder 4">
            <a:extLst>
              <a:ext uri="{FF2B5EF4-FFF2-40B4-BE49-F238E27FC236}">
                <a16:creationId xmlns:a16="http://schemas.microsoft.com/office/drawing/2014/main" id="{F2C3824C-0D84-3DE6-DB09-FF15CC3582ED}"/>
              </a:ext>
            </a:extLst>
          </p:cNvPr>
          <p:cNvSpPr>
            <a:spLocks noGrp="1"/>
          </p:cNvSpPr>
          <p:nvPr>
            <p:ph type="body" idx="1"/>
          </p:nvPr>
        </p:nvSpPr>
        <p:spPr>
          <a:xfrm>
            <a:off x="637627" y="2110112"/>
            <a:ext cx="5159669" cy="4158776"/>
          </a:xfrm>
          <a:solidFill>
            <a:schemeClr val="accent3">
              <a:lumMod val="20000"/>
              <a:lumOff val="80000"/>
            </a:schemeClr>
          </a:solidFill>
        </p:spPr>
        <p:txBody>
          <a:bodyPr>
            <a:normAutofit/>
          </a:bodyPr>
          <a:lstStyle/>
          <a:p>
            <a:pPr marL="0" indent="0">
              <a:buNone/>
            </a:pPr>
            <a:r>
              <a:rPr lang="en-US" b="1">
                <a:solidFill>
                  <a:srgbClr val="000000"/>
                </a:solidFill>
              </a:rPr>
              <a:t>Test Setup Parts List</a:t>
            </a:r>
            <a:endParaRPr lang="en-US" b="1"/>
          </a:p>
          <a:p>
            <a:pPr indent="-457200"/>
            <a:endParaRPr lang="en-US" sz="2600" b="1">
              <a:solidFill>
                <a:srgbClr val="000000"/>
              </a:solidFill>
            </a:endParaRPr>
          </a:p>
          <a:p>
            <a:pPr marL="0" indent="0">
              <a:buNone/>
            </a:pPr>
            <a:endParaRPr lang="en-US" sz="2600" b="1">
              <a:solidFill>
                <a:srgbClr val="000000"/>
              </a:solidFill>
            </a:endParaRPr>
          </a:p>
          <a:p>
            <a:pPr marL="514350" indent="-514350">
              <a:buAutoNum type="arabicPeriod"/>
            </a:pPr>
            <a:endParaRPr lang="en-US" sz="2000">
              <a:solidFill>
                <a:srgbClr val="000000"/>
              </a:solidFill>
            </a:endParaRPr>
          </a:p>
        </p:txBody>
      </p:sp>
      <p:graphicFrame>
        <p:nvGraphicFramePr>
          <p:cNvPr id="13" name="Diagram 14">
            <a:extLst>
              <a:ext uri="{FF2B5EF4-FFF2-40B4-BE49-F238E27FC236}">
                <a16:creationId xmlns:a16="http://schemas.microsoft.com/office/drawing/2014/main" id="{39092746-1881-091C-16A9-C818A3894667}"/>
              </a:ext>
            </a:extLst>
          </p:cNvPr>
          <p:cNvGraphicFramePr/>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4">
            <a:extLst>
              <a:ext uri="{FF2B5EF4-FFF2-40B4-BE49-F238E27FC236}">
                <a16:creationId xmlns:a16="http://schemas.microsoft.com/office/drawing/2014/main" id="{4DA08574-2C73-D8AA-CDB4-5524D926716A}"/>
              </a:ext>
            </a:extLst>
          </p:cNvPr>
          <p:cNvSpPr txBox="1">
            <a:spLocks/>
          </p:cNvSpPr>
          <p:nvPr/>
        </p:nvSpPr>
        <p:spPr>
          <a:xfrm>
            <a:off x="5904573" y="2110112"/>
            <a:ext cx="5159668" cy="4133928"/>
          </a:xfrm>
          <a:prstGeom prst="rect">
            <a:avLst/>
          </a:prstGeom>
          <a:solidFill>
            <a:schemeClr val="accent1">
              <a:lumMod val="20000"/>
              <a:lumOff val="80000"/>
            </a:schemeClr>
          </a:solid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rgbClr val="2A4F1C"/>
              </a:buClr>
              <a:buSzPts val="1800"/>
              <a:buFont typeface="Arial"/>
              <a:buChar char="•"/>
              <a:defRPr sz="2400" b="0" i="0" u="none" strike="noStrike" cap="none">
                <a:solidFill>
                  <a:srgbClr val="2A4F1C"/>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rgbClr val="2A4F1C"/>
              </a:buClr>
              <a:buSzPts val="1800"/>
              <a:buFont typeface="Arial"/>
              <a:buChar char="•"/>
              <a:defRPr sz="1800" b="0" i="0" u="none" strike="noStrike" cap="none">
                <a:solidFill>
                  <a:srgbClr val="2A4F1C"/>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US" b="1">
                <a:solidFill>
                  <a:srgbClr val="000000"/>
                </a:solidFill>
              </a:rPr>
              <a:t>Test Setup Manufacturing Plan</a:t>
            </a:r>
          </a:p>
          <a:p>
            <a:r>
              <a:rPr lang="en-US" sz="2400">
                <a:solidFill>
                  <a:srgbClr val="000000"/>
                </a:solidFill>
              </a:rPr>
              <a:t>Machine wooden test stand in AERO wood shop</a:t>
            </a:r>
          </a:p>
          <a:p>
            <a:pPr>
              <a:buClr>
                <a:srgbClr val="000000"/>
              </a:buClr>
            </a:pPr>
            <a:r>
              <a:rPr lang="en-US" sz="2400">
                <a:solidFill>
                  <a:srgbClr val="000000"/>
                </a:solidFill>
              </a:rPr>
              <a:t>Integrate sensor suite immediately prior to test</a:t>
            </a:r>
          </a:p>
          <a:p>
            <a:pPr marL="114300" indent="0">
              <a:buClr>
                <a:srgbClr val="000000"/>
              </a:buClr>
              <a:buNone/>
            </a:pPr>
            <a:endParaRPr lang="en-US" sz="2400">
              <a:solidFill>
                <a:srgbClr val="000000"/>
              </a:solidFill>
            </a:endParaRPr>
          </a:p>
          <a:p>
            <a:pPr marL="628650" indent="-514350">
              <a:buClr>
                <a:srgbClr val="000000"/>
              </a:buClr>
              <a:buAutoNum type="arabicPeriod"/>
            </a:pPr>
            <a:endParaRPr lang="en-US" sz="2000">
              <a:solidFill>
                <a:srgbClr val="000000"/>
              </a:solidFill>
            </a:endParaRPr>
          </a:p>
        </p:txBody>
      </p:sp>
      <p:graphicFrame>
        <p:nvGraphicFramePr>
          <p:cNvPr id="6" name="Table 5">
            <a:extLst>
              <a:ext uri="{FF2B5EF4-FFF2-40B4-BE49-F238E27FC236}">
                <a16:creationId xmlns:a16="http://schemas.microsoft.com/office/drawing/2014/main" id="{26FBA421-E662-9FBA-216F-74417AE2028B}"/>
              </a:ext>
            </a:extLst>
          </p:cNvPr>
          <p:cNvGraphicFramePr>
            <a:graphicFrameLocks noGrp="1"/>
          </p:cNvGraphicFramePr>
          <p:nvPr>
            <p:extLst>
              <p:ext uri="{D42A27DB-BD31-4B8C-83A1-F6EECF244321}">
                <p14:modId xmlns:p14="http://schemas.microsoft.com/office/powerpoint/2010/main" val="3069530250"/>
              </p:ext>
            </p:extLst>
          </p:nvPr>
        </p:nvGraphicFramePr>
        <p:xfrm>
          <a:off x="9079992" y="1165742"/>
          <a:ext cx="1960803" cy="807422"/>
        </p:xfrm>
        <a:graphic>
          <a:graphicData uri="http://schemas.openxmlformats.org/drawingml/2006/table">
            <a:tbl>
              <a:tblPr firstRow="1" bandRow="1">
                <a:tableStyleId>{5C22544A-7EE6-4342-B048-85BDC9FD1C3A}</a:tableStyleId>
              </a:tblPr>
              <a:tblGrid>
                <a:gridCol w="1960803">
                  <a:extLst>
                    <a:ext uri="{9D8B030D-6E8A-4147-A177-3AD203B41FA5}">
                      <a16:colId xmlns:a16="http://schemas.microsoft.com/office/drawing/2014/main" val="3469924565"/>
                    </a:ext>
                  </a:extLst>
                </a:gridCol>
              </a:tblGrid>
              <a:tr h="403711">
                <a:tc>
                  <a:txBody>
                    <a:bodyPr/>
                    <a:lstStyle/>
                    <a:p>
                      <a:pPr algn="ctr"/>
                      <a:r>
                        <a:rPr lang="en-US"/>
                        <a:t>Deadline: March 24</a:t>
                      </a:r>
                    </a:p>
                  </a:txBody>
                  <a:tcPr anchor="ctr"/>
                </a:tc>
                <a:extLst>
                  <a:ext uri="{0D108BD9-81ED-4DB2-BD59-A6C34878D82A}">
                    <a16:rowId xmlns:a16="http://schemas.microsoft.com/office/drawing/2014/main" val="507499861"/>
                  </a:ext>
                </a:extLst>
              </a:tr>
              <a:tr h="403711">
                <a:tc>
                  <a:txBody>
                    <a:bodyPr/>
                    <a:lstStyle/>
                    <a:p>
                      <a:pPr algn="ctr"/>
                      <a:r>
                        <a:rPr lang="en-US" b="1">
                          <a:solidFill>
                            <a:schemeClr val="bg1"/>
                          </a:solidFill>
                        </a:rPr>
                        <a:t>Not Started</a:t>
                      </a:r>
                    </a:p>
                  </a:txBody>
                  <a:tcPr anchor="ctr">
                    <a:solidFill>
                      <a:srgbClr val="DE5D5D"/>
                    </a:solidFill>
                  </a:tcPr>
                </a:tc>
                <a:extLst>
                  <a:ext uri="{0D108BD9-81ED-4DB2-BD59-A6C34878D82A}">
                    <a16:rowId xmlns:a16="http://schemas.microsoft.com/office/drawing/2014/main" val="4251863665"/>
                  </a:ext>
                </a:extLst>
              </a:tr>
            </a:tbl>
          </a:graphicData>
        </a:graphic>
      </p:graphicFrame>
      <p:sp>
        <p:nvSpPr>
          <p:cNvPr id="7" name="Rectangle 6">
            <a:extLst>
              <a:ext uri="{FF2B5EF4-FFF2-40B4-BE49-F238E27FC236}">
                <a16:creationId xmlns:a16="http://schemas.microsoft.com/office/drawing/2014/main" id="{C6414635-C8D1-874D-97AC-1FE3DFBC38DE}"/>
              </a:ext>
            </a:extLst>
          </p:cNvPr>
          <p:cNvSpPr/>
          <p:nvPr/>
        </p:nvSpPr>
        <p:spPr>
          <a:xfrm>
            <a:off x="629852" y="1171876"/>
            <a:ext cx="8347787" cy="79149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600">
                <a:latin typeface="Arial"/>
                <a:ea typeface="+mn-lt"/>
                <a:cs typeface="+mn-lt"/>
              </a:rPr>
              <a:t>DR 3.1: System shall survive deployment forces without damage</a:t>
            </a:r>
            <a:endParaRPr lang="en-US" sz="1600">
              <a:ea typeface="+mn-lt"/>
              <a:cs typeface="+mn-lt"/>
            </a:endParaRPr>
          </a:p>
          <a:p>
            <a:r>
              <a:rPr lang="en-US" sz="1600">
                <a:latin typeface="Arial"/>
                <a:ea typeface="+mn-lt"/>
                <a:cs typeface="+mn-lt"/>
              </a:rPr>
              <a:t>   </a:t>
            </a:r>
            <a:r>
              <a:rPr lang="en-US" sz="1600">
                <a:latin typeface="Arial"/>
                <a:cs typeface="Arial"/>
              </a:rPr>
              <a:t>        DR 3.1.2: Sensors shall remain secure when exposed to deployment forces</a:t>
            </a:r>
            <a:endParaRPr lang="en-US" sz="1600">
              <a:ea typeface="+mn-lt"/>
              <a:cs typeface="+mn-lt"/>
            </a:endParaRPr>
          </a:p>
          <a:p>
            <a:r>
              <a:rPr lang="en-US" sz="1600">
                <a:latin typeface="Arial"/>
                <a:ea typeface="+mn-lt"/>
                <a:cs typeface="+mn-lt"/>
              </a:rPr>
              <a:t>CPE1: </a:t>
            </a:r>
            <a:r>
              <a:rPr lang="en-US" sz="1600" b="0" i="0" u="none" strike="noStrike" cap="none" baseline="0">
                <a:latin typeface="Arial"/>
                <a:cs typeface="Arial"/>
              </a:rPr>
              <a:t>Must be able to record linear accelerations to within 10% of optically tracked motion</a:t>
            </a:r>
            <a:endParaRPr lang="en-US" sz="1600" b="0" i="0" u="none" strike="noStrike" cap="none" baseline="0">
              <a:latin typeface="Arial"/>
              <a:ea typeface="+mn-lt"/>
              <a:cs typeface="Arial"/>
            </a:endParaRPr>
          </a:p>
        </p:txBody>
      </p:sp>
      <p:graphicFrame>
        <p:nvGraphicFramePr>
          <p:cNvPr id="14" name="Table 14">
            <a:extLst>
              <a:ext uri="{FF2B5EF4-FFF2-40B4-BE49-F238E27FC236}">
                <a16:creationId xmlns:a16="http://schemas.microsoft.com/office/drawing/2014/main" id="{2B761A30-F350-F709-1B44-A7EC02E33336}"/>
              </a:ext>
            </a:extLst>
          </p:cNvPr>
          <p:cNvGraphicFramePr>
            <a:graphicFrameLocks noGrp="1"/>
          </p:cNvGraphicFramePr>
          <p:nvPr>
            <p:extLst>
              <p:ext uri="{D42A27DB-BD31-4B8C-83A1-F6EECF244321}">
                <p14:modId xmlns:p14="http://schemas.microsoft.com/office/powerpoint/2010/main" val="2023219126"/>
              </p:ext>
            </p:extLst>
          </p:nvPr>
        </p:nvGraphicFramePr>
        <p:xfrm>
          <a:off x="720940" y="2736999"/>
          <a:ext cx="4992145" cy="2966709"/>
        </p:xfrm>
        <a:graphic>
          <a:graphicData uri="http://schemas.openxmlformats.org/drawingml/2006/table">
            <a:tbl>
              <a:tblPr firstRow="1" bandRow="1">
                <a:tableStyleId>{88A10E19-73B7-48EB-BDAA-E76C386E161F}</a:tableStyleId>
              </a:tblPr>
              <a:tblGrid>
                <a:gridCol w="1437409">
                  <a:extLst>
                    <a:ext uri="{9D8B030D-6E8A-4147-A177-3AD203B41FA5}">
                      <a16:colId xmlns:a16="http://schemas.microsoft.com/office/drawing/2014/main" val="3104433940"/>
                    </a:ext>
                  </a:extLst>
                </a:gridCol>
                <a:gridCol w="1117022">
                  <a:extLst>
                    <a:ext uri="{9D8B030D-6E8A-4147-A177-3AD203B41FA5}">
                      <a16:colId xmlns:a16="http://schemas.microsoft.com/office/drawing/2014/main" val="3114221063"/>
                    </a:ext>
                  </a:extLst>
                </a:gridCol>
                <a:gridCol w="1573592">
                  <a:extLst>
                    <a:ext uri="{9D8B030D-6E8A-4147-A177-3AD203B41FA5}">
                      <a16:colId xmlns:a16="http://schemas.microsoft.com/office/drawing/2014/main" val="3437054913"/>
                    </a:ext>
                  </a:extLst>
                </a:gridCol>
                <a:gridCol w="864122">
                  <a:extLst>
                    <a:ext uri="{9D8B030D-6E8A-4147-A177-3AD203B41FA5}">
                      <a16:colId xmlns:a16="http://schemas.microsoft.com/office/drawing/2014/main" val="3474537055"/>
                    </a:ext>
                  </a:extLst>
                </a:gridCol>
              </a:tblGrid>
              <a:tr h="370840">
                <a:tc>
                  <a:txBody>
                    <a:bodyPr/>
                    <a:lstStyle/>
                    <a:p>
                      <a:pPr algn="ctr"/>
                      <a:r>
                        <a:rPr lang="en-US" sz="1600" b="1"/>
                        <a:t>Part</a:t>
                      </a:r>
                    </a:p>
                  </a:txBody>
                  <a:tcPr anchor="ctr">
                    <a:solidFill>
                      <a:schemeClr val="accent1"/>
                    </a:solidFill>
                  </a:tcPr>
                </a:tc>
                <a:tc>
                  <a:txBody>
                    <a:bodyPr/>
                    <a:lstStyle/>
                    <a:p>
                      <a:pPr algn="ctr"/>
                      <a:r>
                        <a:rPr lang="en-US" sz="1600" b="1"/>
                        <a:t>Quantity</a:t>
                      </a:r>
                    </a:p>
                  </a:txBody>
                  <a:tcPr anchor="ctr">
                    <a:solidFill>
                      <a:schemeClr val="accent1"/>
                    </a:solidFill>
                  </a:tcPr>
                </a:tc>
                <a:tc>
                  <a:txBody>
                    <a:bodyPr/>
                    <a:lstStyle/>
                    <a:p>
                      <a:pPr lvl="0" algn="ctr">
                        <a:buNone/>
                      </a:pPr>
                      <a:r>
                        <a:rPr lang="en-US" sz="1600" b="1"/>
                        <a:t>Procurement</a:t>
                      </a:r>
                    </a:p>
                  </a:txBody>
                  <a:tcPr anchor="ctr">
                    <a:solidFill>
                      <a:schemeClr val="accent1"/>
                    </a:solidFill>
                  </a:tcPr>
                </a:tc>
                <a:tc>
                  <a:txBody>
                    <a:bodyPr/>
                    <a:lstStyle/>
                    <a:p>
                      <a:pPr lvl="0" algn="ctr">
                        <a:buNone/>
                      </a:pPr>
                      <a:r>
                        <a:rPr lang="en-US" sz="1600" b="1"/>
                        <a:t>Cost</a:t>
                      </a:r>
                    </a:p>
                  </a:txBody>
                  <a:tcPr anchor="ctr">
                    <a:solidFill>
                      <a:schemeClr val="accent1"/>
                    </a:solidFill>
                  </a:tcPr>
                </a:tc>
                <a:extLst>
                  <a:ext uri="{0D108BD9-81ED-4DB2-BD59-A6C34878D82A}">
                    <a16:rowId xmlns:a16="http://schemas.microsoft.com/office/drawing/2014/main" val="1152342391"/>
                  </a:ext>
                </a:extLst>
              </a:tr>
              <a:tr h="370840">
                <a:tc>
                  <a:txBody>
                    <a:bodyPr/>
                    <a:lstStyle/>
                    <a:p>
                      <a:r>
                        <a:rPr lang="en-US"/>
                        <a:t>2"x4"x8' Wood</a:t>
                      </a:r>
                    </a:p>
                  </a:txBody>
                  <a:tcPr anchor="ctr">
                    <a:solidFill>
                      <a:schemeClr val="bg1"/>
                    </a:solidFill>
                  </a:tcPr>
                </a:tc>
                <a:tc>
                  <a:txBody>
                    <a:bodyPr/>
                    <a:lstStyle/>
                    <a:p>
                      <a:pPr algn="ctr"/>
                      <a:r>
                        <a:rPr lang="en-US"/>
                        <a:t>2</a:t>
                      </a:r>
                    </a:p>
                  </a:txBody>
                  <a:tcPr anchor="ctr">
                    <a:solidFill>
                      <a:schemeClr val="bg1"/>
                    </a:solidFill>
                  </a:tcPr>
                </a:tc>
                <a:tc>
                  <a:txBody>
                    <a:bodyPr/>
                    <a:lstStyle/>
                    <a:p>
                      <a:r>
                        <a:rPr lang="en-US" sz="1400" b="0" i="0" u="none" strike="noStrike" noProof="0">
                          <a:latin typeface="Arial"/>
                        </a:rPr>
                        <a:t>HD </a:t>
                      </a:r>
                      <a:r>
                        <a:rPr lang="en-US" sz="1400" b="0" i="0" u="none" strike="noStrike" noProof="0"/>
                        <a:t>058449</a:t>
                      </a:r>
                      <a:endParaRPr lang="en-US" sz="1400" b="0" i="0" u="none" strike="noStrike" noProof="0">
                        <a:latin typeface="Arial"/>
                      </a:endParaRPr>
                    </a:p>
                  </a:txBody>
                  <a:tcPr anchor="ctr">
                    <a:solidFill>
                      <a:schemeClr val="bg1"/>
                    </a:solidFill>
                  </a:tcPr>
                </a:tc>
                <a:tc>
                  <a:txBody>
                    <a:bodyPr/>
                    <a:lstStyle/>
                    <a:p>
                      <a:pPr lvl="0" algn="ctr">
                        <a:buNone/>
                      </a:pPr>
                      <a:r>
                        <a:rPr lang="en-US"/>
                        <a:t>$7.70</a:t>
                      </a:r>
                    </a:p>
                  </a:txBody>
                  <a:tcPr anchor="ctr">
                    <a:solidFill>
                      <a:schemeClr val="bg1"/>
                    </a:solidFill>
                  </a:tcPr>
                </a:tc>
                <a:extLst>
                  <a:ext uri="{0D108BD9-81ED-4DB2-BD59-A6C34878D82A}">
                    <a16:rowId xmlns:a16="http://schemas.microsoft.com/office/drawing/2014/main" val="1548995268"/>
                  </a:ext>
                </a:extLst>
              </a:tr>
              <a:tr h="370838">
                <a:tc>
                  <a:txBody>
                    <a:bodyPr/>
                    <a:lstStyle/>
                    <a:p>
                      <a:pPr lvl="0">
                        <a:buNone/>
                      </a:pPr>
                      <a:r>
                        <a:rPr lang="en-US"/>
                        <a:t>Wood Screws</a:t>
                      </a:r>
                    </a:p>
                  </a:txBody>
                  <a:tcPr anchor="ctr">
                    <a:solidFill>
                      <a:schemeClr val="bg1"/>
                    </a:solidFill>
                  </a:tcPr>
                </a:tc>
                <a:tc>
                  <a:txBody>
                    <a:bodyPr/>
                    <a:lstStyle/>
                    <a:p>
                      <a:pPr lvl="0" algn="ctr">
                        <a:buNone/>
                      </a:pPr>
                      <a:r>
                        <a:rPr lang="en-US"/>
                        <a:t>1</a:t>
                      </a:r>
                    </a:p>
                  </a:txBody>
                  <a:tcPr anchor="ctr">
                    <a:solidFill>
                      <a:schemeClr val="bg1"/>
                    </a:solidFill>
                  </a:tcPr>
                </a:tc>
                <a:tc>
                  <a:txBody>
                    <a:bodyPr/>
                    <a:lstStyle/>
                    <a:p>
                      <a:pPr lvl="0">
                        <a:buNone/>
                      </a:pPr>
                      <a:r>
                        <a:rPr lang="en-US" sz="1400" b="0" i="0" u="none" strike="noStrike" noProof="0"/>
                        <a:t>HD </a:t>
                      </a:r>
                      <a:r>
                        <a:rPr lang="en-US"/>
                        <a:t>100173447</a:t>
                      </a:r>
                      <a:endParaRPr lang="en-US" sz="1400" b="0" i="0" u="none" strike="noStrike" noProof="0"/>
                    </a:p>
                  </a:txBody>
                  <a:tcPr anchor="ctr">
                    <a:solidFill>
                      <a:schemeClr val="bg1"/>
                    </a:solidFill>
                  </a:tcPr>
                </a:tc>
                <a:tc>
                  <a:txBody>
                    <a:bodyPr/>
                    <a:lstStyle/>
                    <a:p>
                      <a:pPr lvl="0" algn="ctr">
                        <a:buNone/>
                      </a:pPr>
                      <a:r>
                        <a:rPr lang="en-US"/>
                        <a:t>$10.47</a:t>
                      </a:r>
                    </a:p>
                  </a:txBody>
                  <a:tcPr anchor="ctr">
                    <a:solidFill>
                      <a:schemeClr val="bg1"/>
                    </a:solidFill>
                  </a:tcPr>
                </a:tc>
                <a:extLst>
                  <a:ext uri="{0D108BD9-81ED-4DB2-BD59-A6C34878D82A}">
                    <a16:rowId xmlns:a16="http://schemas.microsoft.com/office/drawing/2014/main" val="179499711"/>
                  </a:ext>
                </a:extLst>
              </a:tr>
              <a:tr h="370839">
                <a:tc>
                  <a:txBody>
                    <a:bodyPr/>
                    <a:lstStyle/>
                    <a:p>
                      <a:pPr lvl="0">
                        <a:buNone/>
                      </a:pPr>
                      <a:r>
                        <a:rPr lang="en-US"/>
                        <a:t>Eye Hooks</a:t>
                      </a:r>
                    </a:p>
                  </a:txBody>
                  <a:tcPr anchor="ctr">
                    <a:solidFill>
                      <a:schemeClr val="bg1"/>
                    </a:solidFill>
                  </a:tcPr>
                </a:tc>
                <a:tc>
                  <a:txBody>
                    <a:bodyPr/>
                    <a:lstStyle/>
                    <a:p>
                      <a:pPr lvl="0" algn="ctr">
                        <a:buNone/>
                      </a:pPr>
                      <a:r>
                        <a:rPr lang="en-US"/>
                        <a:t>1</a:t>
                      </a:r>
                    </a:p>
                  </a:txBody>
                  <a:tcPr anchor="ctr">
                    <a:solidFill>
                      <a:schemeClr val="bg1"/>
                    </a:solidFill>
                  </a:tcPr>
                </a:tc>
                <a:tc>
                  <a:txBody>
                    <a:bodyPr/>
                    <a:lstStyle/>
                    <a:p>
                      <a:pPr lvl="0">
                        <a:buNone/>
                      </a:pPr>
                      <a:r>
                        <a:rPr lang="en-US" sz="1400" b="0" i="0" u="none" strike="noStrike" noProof="0"/>
                        <a:t>Amazon</a:t>
                      </a:r>
                    </a:p>
                  </a:txBody>
                  <a:tcPr anchor="ctr">
                    <a:solidFill>
                      <a:schemeClr val="bg1"/>
                    </a:solidFill>
                  </a:tcPr>
                </a:tc>
                <a:tc>
                  <a:txBody>
                    <a:bodyPr/>
                    <a:lstStyle/>
                    <a:p>
                      <a:pPr lvl="0" algn="ctr">
                        <a:buNone/>
                      </a:pPr>
                      <a:r>
                        <a:rPr lang="en-US"/>
                        <a:t>$9.00</a:t>
                      </a:r>
                    </a:p>
                  </a:txBody>
                  <a:tcPr anchor="ctr">
                    <a:solidFill>
                      <a:schemeClr val="bg1"/>
                    </a:solidFill>
                  </a:tcPr>
                </a:tc>
                <a:extLst>
                  <a:ext uri="{0D108BD9-81ED-4DB2-BD59-A6C34878D82A}">
                    <a16:rowId xmlns:a16="http://schemas.microsoft.com/office/drawing/2014/main" val="4207125300"/>
                  </a:ext>
                </a:extLst>
              </a:tr>
              <a:tr h="370838">
                <a:tc>
                  <a:txBody>
                    <a:bodyPr/>
                    <a:lstStyle/>
                    <a:p>
                      <a:pPr lvl="0">
                        <a:buNone/>
                      </a:pPr>
                      <a:r>
                        <a:rPr lang="en-US"/>
                        <a:t>String</a:t>
                      </a:r>
                    </a:p>
                  </a:txBody>
                  <a:tcPr anchor="ctr">
                    <a:solidFill>
                      <a:schemeClr val="bg1"/>
                    </a:solidFill>
                  </a:tcPr>
                </a:tc>
                <a:tc>
                  <a:txBody>
                    <a:bodyPr/>
                    <a:lstStyle/>
                    <a:p>
                      <a:pPr lvl="0" algn="ctr">
                        <a:buNone/>
                      </a:pPr>
                      <a:r>
                        <a:rPr lang="en-US"/>
                        <a:t>1</a:t>
                      </a:r>
                    </a:p>
                  </a:txBody>
                  <a:tcPr anchor="ctr">
                    <a:solidFill>
                      <a:schemeClr val="bg1"/>
                    </a:solidFill>
                  </a:tcPr>
                </a:tc>
                <a:tc>
                  <a:txBody>
                    <a:bodyPr/>
                    <a:lstStyle/>
                    <a:p>
                      <a:pPr lvl="0">
                        <a:buNone/>
                      </a:pPr>
                      <a:r>
                        <a:rPr lang="en-US" sz="1400" b="0" i="0" u="none" strike="noStrike" noProof="0">
                          <a:latin typeface="Arial"/>
                        </a:rPr>
                        <a:t>Amazon</a:t>
                      </a:r>
                    </a:p>
                  </a:txBody>
                  <a:tcPr anchor="ctr">
                    <a:solidFill>
                      <a:schemeClr val="bg1"/>
                    </a:solidFill>
                  </a:tcPr>
                </a:tc>
                <a:tc>
                  <a:txBody>
                    <a:bodyPr/>
                    <a:lstStyle/>
                    <a:p>
                      <a:pPr lvl="0" algn="ctr">
                        <a:buNone/>
                      </a:pPr>
                      <a:r>
                        <a:rPr lang="en-US"/>
                        <a:t>$6.99</a:t>
                      </a:r>
                    </a:p>
                  </a:txBody>
                  <a:tcPr anchor="ctr">
                    <a:solidFill>
                      <a:schemeClr val="bg1"/>
                    </a:solidFill>
                  </a:tcPr>
                </a:tc>
                <a:extLst>
                  <a:ext uri="{0D108BD9-81ED-4DB2-BD59-A6C34878D82A}">
                    <a16:rowId xmlns:a16="http://schemas.microsoft.com/office/drawing/2014/main" val="2206052549"/>
                  </a:ext>
                </a:extLst>
              </a:tr>
              <a:tr h="370838">
                <a:tc>
                  <a:txBody>
                    <a:bodyPr/>
                    <a:lstStyle/>
                    <a:p>
                      <a:pPr lvl="0">
                        <a:buNone/>
                      </a:pPr>
                      <a:r>
                        <a:rPr lang="en-US"/>
                        <a:t>OT Camera</a:t>
                      </a:r>
                    </a:p>
                  </a:txBody>
                  <a:tcPr anchor="ctr">
                    <a:solidFill>
                      <a:schemeClr val="bg1"/>
                    </a:solidFill>
                  </a:tcPr>
                </a:tc>
                <a:tc>
                  <a:txBody>
                    <a:bodyPr/>
                    <a:lstStyle/>
                    <a:p>
                      <a:pPr lvl="0" algn="ctr">
                        <a:buNone/>
                      </a:pPr>
                      <a:r>
                        <a:rPr lang="en-US"/>
                        <a:t>1</a:t>
                      </a:r>
                    </a:p>
                  </a:txBody>
                  <a:tcPr anchor="ctr">
                    <a:solidFill>
                      <a:schemeClr val="bg1"/>
                    </a:solidFill>
                  </a:tcPr>
                </a:tc>
                <a:tc>
                  <a:txBody>
                    <a:bodyPr/>
                    <a:lstStyle/>
                    <a:p>
                      <a:pPr lvl="0">
                        <a:buNone/>
                      </a:pPr>
                      <a:r>
                        <a:rPr lang="en-US" sz="1400" b="0" i="0" u="none" strike="noStrike" noProof="0" err="1">
                          <a:latin typeface="Arial"/>
                        </a:rPr>
                        <a:t>AMReC</a:t>
                      </a:r>
                      <a:endParaRPr lang="en-US" sz="1400" b="0" i="0" u="none" strike="noStrike" noProof="0">
                        <a:latin typeface="Arial"/>
                      </a:endParaRPr>
                    </a:p>
                  </a:txBody>
                  <a:tcPr anchor="ctr">
                    <a:solidFill>
                      <a:schemeClr val="bg1"/>
                    </a:solidFill>
                  </a:tcPr>
                </a:tc>
                <a:tc>
                  <a:txBody>
                    <a:bodyPr/>
                    <a:lstStyle/>
                    <a:p>
                      <a:pPr lvl="0" algn="ctr">
                        <a:buNone/>
                      </a:pPr>
                      <a:r>
                        <a:rPr lang="en-US"/>
                        <a:t>-</a:t>
                      </a:r>
                    </a:p>
                  </a:txBody>
                  <a:tcPr anchor="ctr">
                    <a:solidFill>
                      <a:schemeClr val="bg1"/>
                    </a:solidFill>
                  </a:tcPr>
                </a:tc>
                <a:extLst>
                  <a:ext uri="{0D108BD9-81ED-4DB2-BD59-A6C34878D82A}">
                    <a16:rowId xmlns:a16="http://schemas.microsoft.com/office/drawing/2014/main" val="1997637166"/>
                  </a:ext>
                </a:extLst>
              </a:tr>
              <a:tr h="370838">
                <a:tc>
                  <a:txBody>
                    <a:bodyPr/>
                    <a:lstStyle/>
                    <a:p>
                      <a:pPr lvl="0">
                        <a:buNone/>
                      </a:pPr>
                      <a:r>
                        <a:rPr lang="en-US"/>
                        <a:t>Teardrop Acc</a:t>
                      </a:r>
                    </a:p>
                  </a:txBody>
                  <a:tcPr anchor="ctr">
                    <a:solidFill>
                      <a:schemeClr val="bg1"/>
                    </a:solidFill>
                  </a:tcPr>
                </a:tc>
                <a:tc>
                  <a:txBody>
                    <a:bodyPr/>
                    <a:lstStyle/>
                    <a:p>
                      <a:pPr lvl="0" algn="ctr">
                        <a:buNone/>
                      </a:pPr>
                      <a:r>
                        <a:rPr lang="en-US"/>
                        <a:t>1</a:t>
                      </a:r>
                    </a:p>
                  </a:txBody>
                  <a:tcPr anchor="ctr">
                    <a:solidFill>
                      <a:schemeClr val="bg1"/>
                    </a:solidFill>
                  </a:tcPr>
                </a:tc>
                <a:tc>
                  <a:txBody>
                    <a:bodyPr/>
                    <a:lstStyle/>
                    <a:p>
                      <a:pPr lvl="0">
                        <a:buNone/>
                      </a:pPr>
                      <a:r>
                        <a:rPr lang="en-US" sz="1400" b="0" i="0" u="none" strike="noStrike" noProof="0" err="1">
                          <a:latin typeface="Arial"/>
                        </a:rPr>
                        <a:t>AMReC</a:t>
                      </a:r>
                      <a:endParaRPr lang="en-US" sz="1400" b="0" i="0" u="none" strike="noStrike" noProof="0">
                        <a:latin typeface="Arial"/>
                      </a:endParaRPr>
                    </a:p>
                  </a:txBody>
                  <a:tcPr anchor="ctr">
                    <a:solidFill>
                      <a:schemeClr val="bg1"/>
                    </a:solidFill>
                  </a:tcPr>
                </a:tc>
                <a:tc>
                  <a:txBody>
                    <a:bodyPr/>
                    <a:lstStyle/>
                    <a:p>
                      <a:pPr lvl="0" algn="ctr">
                        <a:buNone/>
                      </a:pPr>
                      <a:r>
                        <a:rPr lang="en-US"/>
                        <a:t>-</a:t>
                      </a:r>
                    </a:p>
                  </a:txBody>
                  <a:tcPr anchor="ctr">
                    <a:solidFill>
                      <a:schemeClr val="bg1"/>
                    </a:solidFill>
                  </a:tcPr>
                </a:tc>
                <a:extLst>
                  <a:ext uri="{0D108BD9-81ED-4DB2-BD59-A6C34878D82A}">
                    <a16:rowId xmlns:a16="http://schemas.microsoft.com/office/drawing/2014/main" val="1199834285"/>
                  </a:ext>
                </a:extLst>
              </a:tr>
              <a:tr h="370838">
                <a:tc>
                  <a:txBody>
                    <a:bodyPr/>
                    <a:lstStyle/>
                    <a:p>
                      <a:pPr lvl="0">
                        <a:buNone/>
                      </a:pPr>
                      <a:r>
                        <a:rPr lang="en-US"/>
                        <a:t>Total</a:t>
                      </a:r>
                    </a:p>
                  </a:txBody>
                  <a:tcPr anchor="ctr">
                    <a:solidFill>
                      <a:schemeClr val="bg1"/>
                    </a:solidFill>
                  </a:tcPr>
                </a:tc>
                <a:tc>
                  <a:txBody>
                    <a:bodyPr/>
                    <a:lstStyle/>
                    <a:p>
                      <a:pPr lvl="0" algn="ctr">
                        <a:buNone/>
                      </a:pPr>
                      <a:r>
                        <a:rPr lang="en-US"/>
                        <a:t>-</a:t>
                      </a:r>
                    </a:p>
                  </a:txBody>
                  <a:tcPr anchor="ctr">
                    <a:solidFill>
                      <a:schemeClr val="bg1"/>
                    </a:solidFill>
                  </a:tcPr>
                </a:tc>
                <a:tc>
                  <a:txBody>
                    <a:bodyPr/>
                    <a:lstStyle/>
                    <a:p>
                      <a:pPr lvl="0" algn="ctr">
                        <a:buNone/>
                      </a:pPr>
                      <a:r>
                        <a:rPr lang="en-US" sz="1400" b="0" i="0" u="none" strike="noStrike" noProof="0">
                          <a:latin typeface="Arial"/>
                        </a:rPr>
                        <a:t>-</a:t>
                      </a:r>
                    </a:p>
                  </a:txBody>
                  <a:tcPr anchor="ctr">
                    <a:solidFill>
                      <a:schemeClr val="bg1"/>
                    </a:solidFill>
                  </a:tcPr>
                </a:tc>
                <a:tc>
                  <a:txBody>
                    <a:bodyPr/>
                    <a:lstStyle/>
                    <a:p>
                      <a:pPr lvl="0" algn="ctr">
                        <a:buNone/>
                      </a:pPr>
                      <a:r>
                        <a:rPr lang="en-US"/>
                        <a:t>$34.16</a:t>
                      </a:r>
                    </a:p>
                  </a:txBody>
                  <a:tcPr anchor="ctr">
                    <a:solidFill>
                      <a:schemeClr val="bg1"/>
                    </a:solidFill>
                  </a:tcPr>
                </a:tc>
                <a:extLst>
                  <a:ext uri="{0D108BD9-81ED-4DB2-BD59-A6C34878D82A}">
                    <a16:rowId xmlns:a16="http://schemas.microsoft.com/office/drawing/2014/main" val="2815379075"/>
                  </a:ext>
                </a:extLst>
              </a:tr>
            </a:tbl>
          </a:graphicData>
        </a:graphic>
      </p:graphicFrame>
    </p:spTree>
    <p:extLst>
      <p:ext uri="{BB962C8B-B14F-4D97-AF65-F5344CB8AC3E}">
        <p14:creationId xmlns:p14="http://schemas.microsoft.com/office/powerpoint/2010/main" val="4003513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3"/>
          <p:cNvSpPr txBox="1">
            <a:spLocks noGrp="1"/>
          </p:cNvSpPr>
          <p:nvPr>
            <p:ph type="ctrTitle"/>
          </p:nvPr>
        </p:nvSpPr>
        <p:spPr>
          <a:xfrm>
            <a:off x="1524000" y="1642488"/>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3F762A"/>
              </a:buClr>
              <a:buSzPts val="6000"/>
              <a:buFont typeface="Calibri"/>
              <a:buNone/>
            </a:pPr>
            <a:r>
              <a:rPr lang="en-US"/>
              <a:t>Project Overview</a:t>
            </a:r>
            <a:endParaRPr/>
          </a:p>
        </p:txBody>
      </p:sp>
      <p:pic>
        <p:nvPicPr>
          <p:cNvPr id="133" name="Google Shape;133;p3" descr="A picture containing text&#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850850" y="5503862"/>
            <a:ext cx="2490299" cy="1200150"/>
          </a:xfrm>
          <a:prstGeom prst="rect">
            <a:avLst/>
          </a:prstGeom>
          <a:noFill/>
          <a:ln>
            <a:noFill/>
          </a:ln>
        </p:spPr>
      </p:pic>
      <p:sp>
        <p:nvSpPr>
          <p:cNvPr id="4" name="Google Shape;1235;p36">
            <a:extLst>
              <a:ext uri="{FF2B5EF4-FFF2-40B4-BE49-F238E27FC236}">
                <a16:creationId xmlns:a16="http://schemas.microsoft.com/office/drawing/2014/main" id="{E06037E7-F22D-FF74-B7B3-C1499E6C7866}"/>
              </a:ext>
            </a:extLst>
          </p:cNvPr>
          <p:cNvSpPr txBox="1">
            <a:spLocks noGrp="1"/>
          </p:cNvSpPr>
          <p:nvPr>
            <p:ph type="subTitle" idx="1"/>
          </p:nvPr>
        </p:nvSpPr>
        <p:spPr>
          <a:xfrm>
            <a:off x="1364226" y="4032199"/>
            <a:ext cx="9144000" cy="665162"/>
          </a:xfrm>
          <a:prstGeom prst="rect">
            <a:avLst/>
          </a:prstGeom>
          <a:noFill/>
          <a:ln>
            <a:noFill/>
          </a:ln>
        </p:spPr>
        <p:txBody>
          <a:bodyPr spcFirstLastPara="1" wrap="square" lIns="91425" tIns="45700" rIns="91425" bIns="45700" anchor="t" anchorCtr="0">
            <a:normAutofit/>
          </a:bodyPr>
          <a:lstStyle/>
          <a:p>
            <a:pPr marL="0" indent="0">
              <a:spcBef>
                <a:spcPts val="0"/>
              </a:spcBef>
            </a:pPr>
            <a:r>
              <a:rPr lang="en-US"/>
              <a:t>Alex Bergemann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8" name="Google Shape;1118;g15fc244b7c5_3_119"/>
          <p:cNvSpPr txBox="1">
            <a:spLocks noGrp="1"/>
          </p:cNvSpPr>
          <p:nvPr>
            <p:ph type="title"/>
          </p:nvPr>
        </p:nvSpPr>
        <p:spPr>
          <a:xfrm>
            <a:off x="1038774" y="460463"/>
            <a:ext cx="10515600" cy="711414"/>
          </a:xfrm>
          <a:prstGeom prst="rect">
            <a:avLst/>
          </a:prstGeom>
        </p:spPr>
        <p:txBody>
          <a:bodyPr spcFirstLastPara="1" wrap="square" lIns="91425" tIns="45700" rIns="91425" bIns="45700" anchor="ctr" anchorCtr="0">
            <a:normAutofit/>
          </a:bodyPr>
          <a:lstStyle/>
          <a:p>
            <a:r>
              <a:rPr lang="en-US"/>
              <a:t>Impact Test</a:t>
            </a:r>
          </a:p>
        </p:txBody>
      </p:sp>
      <p:sp>
        <p:nvSpPr>
          <p:cNvPr id="1117" name="Google Shape;1117;g15fc244b7c5_3_119"/>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r>
              <a:rPr lang="en-US"/>
              <a:t>22</a:t>
            </a:r>
            <a:endParaRPr/>
          </a:p>
        </p:txBody>
      </p:sp>
      <p:sp>
        <p:nvSpPr>
          <p:cNvPr id="5" name="Text Placeholder 4">
            <a:extLst>
              <a:ext uri="{FF2B5EF4-FFF2-40B4-BE49-F238E27FC236}">
                <a16:creationId xmlns:a16="http://schemas.microsoft.com/office/drawing/2014/main" id="{F2C3824C-0D84-3DE6-DB09-FF15CC3582ED}"/>
              </a:ext>
            </a:extLst>
          </p:cNvPr>
          <p:cNvSpPr>
            <a:spLocks noGrp="1"/>
          </p:cNvSpPr>
          <p:nvPr>
            <p:ph type="body" idx="1"/>
          </p:nvPr>
        </p:nvSpPr>
        <p:spPr>
          <a:xfrm>
            <a:off x="636277" y="1949127"/>
            <a:ext cx="3670893" cy="4313201"/>
          </a:xfrm>
          <a:solidFill>
            <a:schemeClr val="accent3">
              <a:lumMod val="20000"/>
              <a:lumOff val="80000"/>
            </a:schemeClr>
          </a:solidFill>
        </p:spPr>
        <p:txBody>
          <a:bodyPr>
            <a:normAutofit/>
          </a:bodyPr>
          <a:lstStyle/>
          <a:p>
            <a:pPr marL="114300" indent="0">
              <a:buNone/>
            </a:pPr>
            <a:r>
              <a:rPr lang="en-US" b="1">
                <a:solidFill>
                  <a:srgbClr val="000000"/>
                </a:solidFill>
              </a:rPr>
              <a:t>Risk Reduction</a:t>
            </a:r>
            <a:r>
              <a:rPr lang="en-US">
                <a:solidFill>
                  <a:srgbClr val="000000"/>
                </a:solidFill>
              </a:rPr>
              <a:t>:</a:t>
            </a:r>
          </a:p>
          <a:p>
            <a:pPr marL="571500" indent="-457200"/>
            <a:r>
              <a:rPr lang="en-US" sz="2400">
                <a:solidFill>
                  <a:srgbClr val="000000"/>
                </a:solidFill>
              </a:rPr>
              <a:t>Tray will be externally powered to prevent battery fire</a:t>
            </a:r>
          </a:p>
          <a:p>
            <a:pPr marL="571500" indent="-457200"/>
            <a:r>
              <a:rPr lang="en-US" sz="2400">
                <a:solidFill>
                  <a:srgbClr val="000000"/>
                </a:solidFill>
              </a:rPr>
              <a:t>Structural failure under impact mitigated by epoxy application test</a:t>
            </a:r>
          </a:p>
          <a:p>
            <a:pPr marL="571500" indent="-457200"/>
            <a:endParaRPr lang="en-US" sz="2600">
              <a:solidFill>
                <a:srgbClr val="000000"/>
              </a:solidFill>
            </a:endParaRPr>
          </a:p>
          <a:p>
            <a:pPr marL="571500" indent="-457200"/>
            <a:endParaRPr lang="en-US" sz="2600">
              <a:solidFill>
                <a:srgbClr val="000000"/>
              </a:solidFill>
            </a:endParaRPr>
          </a:p>
        </p:txBody>
      </p:sp>
      <p:sp>
        <p:nvSpPr>
          <p:cNvPr id="2" name="Date Placeholder 1">
            <a:extLst>
              <a:ext uri="{FF2B5EF4-FFF2-40B4-BE49-F238E27FC236}">
                <a16:creationId xmlns:a16="http://schemas.microsoft.com/office/drawing/2014/main" id="{A23F8A14-A944-AE88-C2EB-99EFC1A20994}"/>
              </a:ext>
            </a:extLst>
          </p:cNvPr>
          <p:cNvSpPr>
            <a:spLocks noGrp="1"/>
          </p:cNvSpPr>
          <p:nvPr>
            <p:ph type="dt" idx="10"/>
          </p:nvPr>
        </p:nvSpPr>
        <p:spPr/>
        <p:txBody>
          <a:bodyPr/>
          <a:lstStyle/>
          <a:p>
            <a:fld id="{9134C1C2-E27D-46A1-A3FE-00AA99D23AF2}" type="datetime1">
              <a:rPr lang="en-US" smtClean="0"/>
              <a:t>4/4/2023</a:t>
            </a:fld>
            <a:endParaRPr lang="en-US"/>
          </a:p>
        </p:txBody>
      </p:sp>
      <p:graphicFrame>
        <p:nvGraphicFramePr>
          <p:cNvPr id="13" name="Diagram 14">
            <a:extLst>
              <a:ext uri="{FF2B5EF4-FFF2-40B4-BE49-F238E27FC236}">
                <a16:creationId xmlns:a16="http://schemas.microsoft.com/office/drawing/2014/main" id="{39092746-1881-091C-16A9-C818A3894667}"/>
              </a:ext>
            </a:extLst>
          </p:cNvPr>
          <p:cNvGraphicFramePr/>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4">
            <a:extLst>
              <a:ext uri="{FF2B5EF4-FFF2-40B4-BE49-F238E27FC236}">
                <a16:creationId xmlns:a16="http://schemas.microsoft.com/office/drawing/2014/main" id="{04473857-7B10-5E37-FC0C-8F88042968E1}"/>
              </a:ext>
            </a:extLst>
          </p:cNvPr>
          <p:cNvSpPr txBox="1">
            <a:spLocks/>
          </p:cNvSpPr>
          <p:nvPr/>
        </p:nvSpPr>
        <p:spPr>
          <a:xfrm>
            <a:off x="4379892" y="1949127"/>
            <a:ext cx="3592826" cy="4313201"/>
          </a:xfrm>
          <a:prstGeom prst="rect">
            <a:avLst/>
          </a:prstGeom>
          <a:solidFill>
            <a:schemeClr val="accent1">
              <a:lumMod val="20000"/>
              <a:lumOff val="80000"/>
            </a:schemeClr>
          </a:solid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rgbClr val="2A4F1C"/>
              </a:buClr>
              <a:buSzPts val="1800"/>
              <a:buFont typeface="Arial"/>
              <a:buChar char="•"/>
              <a:defRPr sz="2400" b="0" i="0" u="none" strike="noStrike" cap="none">
                <a:solidFill>
                  <a:srgbClr val="2A4F1C"/>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rgbClr val="2A4F1C"/>
              </a:buClr>
              <a:buSzPts val="1800"/>
              <a:buFont typeface="Arial"/>
              <a:buChar char="•"/>
              <a:defRPr sz="1800" b="0" i="0" u="none" strike="noStrike" cap="none">
                <a:solidFill>
                  <a:srgbClr val="2A4F1C"/>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US" b="1">
                <a:solidFill>
                  <a:srgbClr val="000000"/>
                </a:solidFill>
              </a:rPr>
              <a:t>Model Validation</a:t>
            </a:r>
            <a:r>
              <a:rPr lang="en-US">
                <a:solidFill>
                  <a:srgbClr val="000000"/>
                </a:solidFill>
              </a:rPr>
              <a:t>:</a:t>
            </a:r>
          </a:p>
          <a:p>
            <a:r>
              <a:rPr lang="en-US" sz="2400">
                <a:solidFill>
                  <a:srgbClr val="000000"/>
                </a:solidFill>
              </a:rPr>
              <a:t>Optical tracking</a:t>
            </a:r>
          </a:p>
          <a:p>
            <a:r>
              <a:rPr lang="en-US" sz="2400">
                <a:solidFill>
                  <a:srgbClr val="000000"/>
                </a:solidFill>
              </a:rPr>
              <a:t>Teardrop accelerometer truth data</a:t>
            </a:r>
          </a:p>
        </p:txBody>
      </p:sp>
      <p:graphicFrame>
        <p:nvGraphicFramePr>
          <p:cNvPr id="6" name="Table 14">
            <a:extLst>
              <a:ext uri="{FF2B5EF4-FFF2-40B4-BE49-F238E27FC236}">
                <a16:creationId xmlns:a16="http://schemas.microsoft.com/office/drawing/2014/main" id="{CE6A0594-94BB-8D79-E203-E7AF0FE9D50C}"/>
              </a:ext>
            </a:extLst>
          </p:cNvPr>
          <p:cNvGraphicFramePr>
            <a:graphicFrameLocks noGrp="1"/>
          </p:cNvGraphicFramePr>
          <p:nvPr>
            <p:extLst>
              <p:ext uri="{D42A27DB-BD31-4B8C-83A1-F6EECF244321}">
                <p14:modId xmlns:p14="http://schemas.microsoft.com/office/powerpoint/2010/main" val="4166627328"/>
              </p:ext>
            </p:extLst>
          </p:nvPr>
        </p:nvGraphicFramePr>
        <p:xfrm>
          <a:off x="9618181" y="1960250"/>
          <a:ext cx="1453175" cy="3452156"/>
        </p:xfrm>
        <a:graphic>
          <a:graphicData uri="http://schemas.openxmlformats.org/drawingml/2006/table">
            <a:tbl>
              <a:tblPr firstRow="1" bandRow="1">
                <a:tableStyleId>{9DCAF9ED-07DC-4A11-8D7F-57B35C25682E}</a:tableStyleId>
              </a:tblPr>
              <a:tblGrid>
                <a:gridCol w="1453175">
                  <a:extLst>
                    <a:ext uri="{9D8B030D-6E8A-4147-A177-3AD203B41FA5}">
                      <a16:colId xmlns:a16="http://schemas.microsoft.com/office/drawing/2014/main" val="3685754689"/>
                    </a:ext>
                  </a:extLst>
                </a:gridCol>
              </a:tblGrid>
              <a:tr h="348565">
                <a:tc>
                  <a:txBody>
                    <a:bodyPr/>
                    <a:lstStyle/>
                    <a:p>
                      <a:pPr algn="ctr"/>
                      <a:r>
                        <a:rPr lang="en-US" sz="1600" u="sng"/>
                        <a:t>Pass Criteria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0921980"/>
                  </a:ext>
                </a:extLst>
              </a:tr>
              <a:tr h="1283525">
                <a:tc>
                  <a:txBody>
                    <a:bodyPr/>
                    <a:lstStyle/>
                    <a:p>
                      <a:pPr algn="ctr"/>
                      <a:r>
                        <a:rPr lang="en-US" sz="1600"/>
                        <a:t>Matches the truth data with 10% accuracy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02120841"/>
                  </a:ext>
                </a:extLst>
              </a:tr>
              <a:tr h="855569">
                <a:tc>
                  <a:txBody>
                    <a:bodyPr/>
                    <a:lstStyle/>
                    <a:p>
                      <a:pPr lvl="0" algn="ctr">
                        <a:buNone/>
                      </a:pPr>
                      <a:r>
                        <a:rPr lang="en-US" sz="1600" b="0" i="0" u="none" strike="noStrike" noProof="0">
                          <a:latin typeface="Arial"/>
                        </a:rPr>
                        <a:t>No damage or displacement</a:t>
                      </a:r>
                      <a:endParaRPr lang="en-US" sz="1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89268944"/>
                  </a:ext>
                </a:extLst>
              </a:tr>
              <a:tr h="964497">
                <a:tc>
                  <a:txBody>
                    <a:bodyPr/>
                    <a:lstStyle/>
                    <a:p>
                      <a:pPr lvl="0" algn="ctr">
                        <a:buNone/>
                      </a:pPr>
                      <a:r>
                        <a:rPr lang="en-US" sz="1600" b="0" i="0" u="none" strike="noStrike" noProof="0">
                          <a:latin typeface="Arial"/>
                        </a:rPr>
                        <a:t>Epoxy is undamaged</a:t>
                      </a:r>
                    </a:p>
                  </a:txBody>
                  <a:tcPr anchor="ctr">
                    <a:lnL w="12700">
                      <a:solidFill>
                        <a:schemeClr val="tx1"/>
                      </a:solidFill>
                    </a:lnL>
                    <a:lnR w="12700">
                      <a:solidFill>
                        <a:schemeClr val="tx1"/>
                      </a:solidFill>
                    </a:lnR>
                    <a:lnT w="0">
                      <a:noFill/>
                    </a:lnT>
                    <a:lnB w="12700">
                      <a:solidFill>
                        <a:schemeClr val="tx1"/>
                      </a:solidFill>
                    </a:lnB>
                    <a:lnTlToBr w="0">
                      <a:noFill/>
                    </a:lnTlToBr>
                    <a:lnBlToTr w="0">
                      <a:noFill/>
                    </a:lnBlToTr>
                  </a:tcPr>
                </a:tc>
                <a:extLst>
                  <a:ext uri="{0D108BD9-81ED-4DB2-BD59-A6C34878D82A}">
                    <a16:rowId xmlns:a16="http://schemas.microsoft.com/office/drawing/2014/main" val="1847108458"/>
                  </a:ext>
                </a:extLst>
              </a:tr>
            </a:tbl>
          </a:graphicData>
        </a:graphic>
      </p:graphicFrame>
      <p:graphicFrame>
        <p:nvGraphicFramePr>
          <p:cNvPr id="9" name="Table 14">
            <a:extLst>
              <a:ext uri="{FF2B5EF4-FFF2-40B4-BE49-F238E27FC236}">
                <a16:creationId xmlns:a16="http://schemas.microsoft.com/office/drawing/2014/main" id="{601BE8C5-09D5-D595-4B6A-ACF0D4F2B90F}"/>
              </a:ext>
            </a:extLst>
          </p:cNvPr>
          <p:cNvGraphicFramePr>
            <a:graphicFrameLocks noGrp="1"/>
          </p:cNvGraphicFramePr>
          <p:nvPr>
            <p:extLst>
              <p:ext uri="{D42A27DB-BD31-4B8C-83A1-F6EECF244321}">
                <p14:modId xmlns:p14="http://schemas.microsoft.com/office/powerpoint/2010/main" val="2152518234"/>
              </p:ext>
            </p:extLst>
          </p:nvPr>
        </p:nvGraphicFramePr>
        <p:xfrm>
          <a:off x="8084949" y="1962098"/>
          <a:ext cx="1453175" cy="3452156"/>
        </p:xfrm>
        <a:graphic>
          <a:graphicData uri="http://schemas.openxmlformats.org/drawingml/2006/table">
            <a:tbl>
              <a:tblPr firstRow="1" bandRow="1">
                <a:tableStyleId>{9DCAF9ED-07DC-4A11-8D7F-57B35C25682E}</a:tableStyleId>
              </a:tblPr>
              <a:tblGrid>
                <a:gridCol w="1453175">
                  <a:extLst>
                    <a:ext uri="{9D8B030D-6E8A-4147-A177-3AD203B41FA5}">
                      <a16:colId xmlns:a16="http://schemas.microsoft.com/office/drawing/2014/main" val="3685754689"/>
                    </a:ext>
                  </a:extLst>
                </a:gridCol>
              </a:tblGrid>
              <a:tr h="349736">
                <a:tc>
                  <a:txBody>
                    <a:bodyPr/>
                    <a:lstStyle/>
                    <a:p>
                      <a:pPr algn="ctr"/>
                      <a:r>
                        <a:rPr lang="en-US" sz="1600" u="sng"/>
                        <a:t>Fail Criteria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0921980"/>
                  </a:ext>
                </a:extLst>
              </a:tr>
              <a:tr h="1367152">
                <a:tc>
                  <a:txBody>
                    <a:bodyPr/>
                    <a:lstStyle/>
                    <a:p>
                      <a:pPr lvl="0" algn="ctr">
                        <a:buNone/>
                      </a:pPr>
                      <a:r>
                        <a:rPr lang="en-US" sz="1600" b="0" i="0" u="none" strike="noStrike" noProof="0">
                          <a:latin typeface="Arial"/>
                        </a:rPr>
                        <a:t>Does not match truth data with 10% accuracy</a:t>
                      </a:r>
                      <a:endParaRPr lang="en-US" sz="1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02120841"/>
                  </a:ext>
                </a:extLst>
              </a:tr>
              <a:tr h="800025">
                <a:tc>
                  <a:txBody>
                    <a:bodyPr/>
                    <a:lstStyle/>
                    <a:p>
                      <a:pPr lvl="0" algn="ctr">
                        <a:buNone/>
                      </a:pPr>
                      <a:r>
                        <a:rPr lang="en-US" sz="1600" b="0" i="0" u="none" strike="noStrike" noProof="0">
                          <a:latin typeface="Arial"/>
                        </a:rPr>
                        <a:t> Damage or </a:t>
                      </a:r>
                    </a:p>
                    <a:p>
                      <a:pPr lvl="0" algn="ctr">
                        <a:buNone/>
                      </a:pPr>
                      <a:r>
                        <a:rPr lang="en-US" sz="1600" b="0" i="0" u="none" strike="noStrike" noProof="0">
                          <a:latin typeface="Arial"/>
                        </a:rPr>
                        <a:t>displacement</a:t>
                      </a:r>
                      <a:endParaRPr lang="en-US" sz="1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89268944"/>
                  </a:ext>
                </a:extLst>
              </a:tr>
              <a:tr h="935243">
                <a:tc>
                  <a:txBody>
                    <a:bodyPr/>
                    <a:lstStyle/>
                    <a:p>
                      <a:pPr lvl="0" algn="ctr">
                        <a:lnSpc>
                          <a:spcPct val="100000"/>
                        </a:lnSpc>
                        <a:spcBef>
                          <a:spcPts val="0"/>
                        </a:spcBef>
                        <a:spcAft>
                          <a:spcPts val="0"/>
                        </a:spcAft>
                        <a:buNone/>
                      </a:pPr>
                      <a:r>
                        <a:rPr lang="en-US" sz="1600" b="0" i="0" u="none" strike="noStrike" noProof="0">
                          <a:latin typeface="Arial"/>
                        </a:rPr>
                        <a:t>Epoxy is damaged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7108458"/>
                  </a:ext>
                </a:extLst>
              </a:tr>
            </a:tbl>
          </a:graphicData>
        </a:graphic>
      </p:graphicFrame>
      <p:graphicFrame>
        <p:nvGraphicFramePr>
          <p:cNvPr id="10" name="Table 14">
            <a:extLst>
              <a:ext uri="{FF2B5EF4-FFF2-40B4-BE49-F238E27FC236}">
                <a16:creationId xmlns:a16="http://schemas.microsoft.com/office/drawing/2014/main" id="{2FBAEDC3-B7CC-B207-5B67-1CF20530EC7B}"/>
              </a:ext>
            </a:extLst>
          </p:cNvPr>
          <p:cNvGraphicFramePr>
            <a:graphicFrameLocks noGrp="1"/>
          </p:cNvGraphicFramePr>
          <p:nvPr>
            <p:extLst>
              <p:ext uri="{D42A27DB-BD31-4B8C-83A1-F6EECF244321}">
                <p14:modId xmlns:p14="http://schemas.microsoft.com/office/powerpoint/2010/main" val="2282227038"/>
              </p:ext>
            </p:extLst>
          </p:nvPr>
        </p:nvGraphicFramePr>
        <p:xfrm>
          <a:off x="8097864" y="5476067"/>
          <a:ext cx="3033483" cy="773290"/>
        </p:xfrm>
        <a:graphic>
          <a:graphicData uri="http://schemas.openxmlformats.org/drawingml/2006/table">
            <a:tbl>
              <a:tblPr firstRow="1" bandRow="1">
                <a:tableStyleId>{9DCAF9ED-07DC-4A11-8D7F-57B35C25682E}</a:tableStyleId>
              </a:tblPr>
              <a:tblGrid>
                <a:gridCol w="3033483">
                  <a:extLst>
                    <a:ext uri="{9D8B030D-6E8A-4147-A177-3AD203B41FA5}">
                      <a16:colId xmlns:a16="http://schemas.microsoft.com/office/drawing/2014/main" val="3685754689"/>
                    </a:ext>
                  </a:extLst>
                </a:gridCol>
              </a:tblGrid>
              <a:tr h="386645">
                <a:tc>
                  <a:txBody>
                    <a:bodyPr/>
                    <a:lstStyle/>
                    <a:p>
                      <a:pPr algn="ctr"/>
                      <a:r>
                        <a:rPr lang="en-US" sz="1600" u="sng"/>
                        <a:t>Expected Result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0921980"/>
                  </a:ext>
                </a:extLst>
              </a:tr>
              <a:tr h="386645">
                <a:tc>
                  <a:txBody>
                    <a:bodyPr/>
                    <a:lstStyle/>
                    <a:p>
                      <a:pPr algn="ctr"/>
                      <a:r>
                        <a:rPr lang="en-US" sz="1600" b="1"/>
                        <a:t>PASS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02120841"/>
                  </a:ext>
                </a:extLst>
              </a:tr>
            </a:tbl>
          </a:graphicData>
        </a:graphic>
      </p:graphicFrame>
      <p:graphicFrame>
        <p:nvGraphicFramePr>
          <p:cNvPr id="1183" name="Table 1182">
            <a:extLst>
              <a:ext uri="{FF2B5EF4-FFF2-40B4-BE49-F238E27FC236}">
                <a16:creationId xmlns:a16="http://schemas.microsoft.com/office/drawing/2014/main" id="{B293764E-057D-2EA8-5DD5-3DFF2C8F01EE}"/>
              </a:ext>
            </a:extLst>
          </p:cNvPr>
          <p:cNvGraphicFramePr>
            <a:graphicFrameLocks noGrp="1"/>
          </p:cNvGraphicFramePr>
          <p:nvPr>
            <p:extLst>
              <p:ext uri="{D42A27DB-BD31-4B8C-83A1-F6EECF244321}">
                <p14:modId xmlns:p14="http://schemas.microsoft.com/office/powerpoint/2010/main" val="2189073590"/>
              </p:ext>
            </p:extLst>
          </p:nvPr>
        </p:nvGraphicFramePr>
        <p:xfrm>
          <a:off x="9070848" y="1184028"/>
          <a:ext cx="1896796" cy="636650"/>
        </p:xfrm>
        <a:graphic>
          <a:graphicData uri="http://schemas.openxmlformats.org/drawingml/2006/table">
            <a:tbl>
              <a:tblPr firstRow="1" bandRow="1">
                <a:tableStyleId>{5C22544A-7EE6-4342-B048-85BDC9FD1C3A}</a:tableStyleId>
              </a:tblPr>
              <a:tblGrid>
                <a:gridCol w="1896796">
                  <a:extLst>
                    <a:ext uri="{9D8B030D-6E8A-4147-A177-3AD203B41FA5}">
                      <a16:colId xmlns:a16="http://schemas.microsoft.com/office/drawing/2014/main" val="3469924565"/>
                    </a:ext>
                  </a:extLst>
                </a:gridCol>
              </a:tblGrid>
              <a:tr h="318325">
                <a:tc>
                  <a:txBody>
                    <a:bodyPr/>
                    <a:lstStyle/>
                    <a:p>
                      <a:pPr algn="ctr"/>
                      <a:r>
                        <a:rPr lang="en-US"/>
                        <a:t>Deadline: March 24</a:t>
                      </a:r>
                    </a:p>
                  </a:txBody>
                  <a:tcPr anchor="ctr"/>
                </a:tc>
                <a:extLst>
                  <a:ext uri="{0D108BD9-81ED-4DB2-BD59-A6C34878D82A}">
                    <a16:rowId xmlns:a16="http://schemas.microsoft.com/office/drawing/2014/main" val="507499861"/>
                  </a:ext>
                </a:extLst>
              </a:tr>
              <a:tr h="318325">
                <a:tc>
                  <a:txBody>
                    <a:bodyPr/>
                    <a:lstStyle/>
                    <a:p>
                      <a:pPr algn="ctr"/>
                      <a:r>
                        <a:rPr lang="en-US" b="1">
                          <a:solidFill>
                            <a:schemeClr val="bg1"/>
                          </a:solidFill>
                        </a:rPr>
                        <a:t>Not Started</a:t>
                      </a:r>
                    </a:p>
                  </a:txBody>
                  <a:tcPr anchor="ctr">
                    <a:solidFill>
                      <a:srgbClr val="DE5D5D"/>
                    </a:solidFill>
                  </a:tcPr>
                </a:tc>
                <a:extLst>
                  <a:ext uri="{0D108BD9-81ED-4DB2-BD59-A6C34878D82A}">
                    <a16:rowId xmlns:a16="http://schemas.microsoft.com/office/drawing/2014/main" val="4251863665"/>
                  </a:ext>
                </a:extLst>
              </a:tr>
            </a:tbl>
          </a:graphicData>
        </a:graphic>
      </p:graphicFrame>
      <p:sp>
        <p:nvSpPr>
          <p:cNvPr id="1113" name="Rectangle 1112">
            <a:extLst>
              <a:ext uri="{FF2B5EF4-FFF2-40B4-BE49-F238E27FC236}">
                <a16:creationId xmlns:a16="http://schemas.microsoft.com/office/drawing/2014/main" id="{482CAD24-BBAE-E56E-E3FC-8075A9A4A0EA}"/>
              </a:ext>
            </a:extLst>
          </p:cNvPr>
          <p:cNvSpPr/>
          <p:nvPr/>
        </p:nvSpPr>
        <p:spPr>
          <a:xfrm>
            <a:off x="629852" y="1171877"/>
            <a:ext cx="8347787" cy="634424"/>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200">
                <a:ea typeface="+mn-lt"/>
                <a:cs typeface="+mn-lt"/>
              </a:rPr>
              <a:t>DR 3.1: System shall survive deployment forces without damage</a:t>
            </a:r>
            <a:endParaRPr lang="en-US" sz="1200">
              <a:cs typeface="Arial"/>
            </a:endParaRPr>
          </a:p>
          <a:p>
            <a:r>
              <a:rPr lang="en-US" sz="1200">
                <a:ea typeface="+mn-lt"/>
                <a:cs typeface="+mn-lt"/>
              </a:rPr>
              <a:t>           DR 3.1.2: Sensors shall remain secure when exposed to deployment forces</a:t>
            </a:r>
            <a:endParaRPr lang="en-US" sz="1200">
              <a:cs typeface="Arial"/>
            </a:endParaRPr>
          </a:p>
          <a:p>
            <a:r>
              <a:rPr lang="en-US" sz="1200">
                <a:ea typeface="+mn-lt"/>
                <a:cs typeface="+mn-lt"/>
              </a:rPr>
              <a:t>CPE1: Must be able to record linear accelerations to within 10% of optically tracked motion</a:t>
            </a:r>
            <a:endParaRPr lang="en-US" sz="1200"/>
          </a:p>
        </p:txBody>
      </p:sp>
    </p:spTree>
    <p:extLst>
      <p:ext uri="{BB962C8B-B14F-4D97-AF65-F5344CB8AC3E}">
        <p14:creationId xmlns:p14="http://schemas.microsoft.com/office/powerpoint/2010/main" val="51439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8" name="Google Shape;1118;g15fc244b7c5_3_119"/>
          <p:cNvSpPr txBox="1">
            <a:spLocks noGrp="1"/>
          </p:cNvSpPr>
          <p:nvPr>
            <p:ph type="title"/>
          </p:nvPr>
        </p:nvSpPr>
        <p:spPr>
          <a:xfrm>
            <a:off x="1038774" y="460463"/>
            <a:ext cx="10515600" cy="711414"/>
          </a:xfrm>
          <a:prstGeom prst="rect">
            <a:avLst/>
          </a:prstGeom>
        </p:spPr>
        <p:txBody>
          <a:bodyPr spcFirstLastPara="1" wrap="square" lIns="91425" tIns="45700" rIns="91425" bIns="45700" anchor="ctr" anchorCtr="0">
            <a:normAutofit/>
          </a:bodyPr>
          <a:lstStyle/>
          <a:p>
            <a:r>
              <a:rPr lang="en-US"/>
              <a:t>Vibe Test</a:t>
            </a:r>
          </a:p>
        </p:txBody>
      </p:sp>
      <p:sp>
        <p:nvSpPr>
          <p:cNvPr id="2" name="Date Placeholder 1">
            <a:extLst>
              <a:ext uri="{FF2B5EF4-FFF2-40B4-BE49-F238E27FC236}">
                <a16:creationId xmlns:a16="http://schemas.microsoft.com/office/drawing/2014/main" id="{A23F8A14-A944-AE88-C2EB-99EFC1A20994}"/>
              </a:ext>
            </a:extLst>
          </p:cNvPr>
          <p:cNvSpPr>
            <a:spLocks noGrp="1"/>
          </p:cNvSpPr>
          <p:nvPr>
            <p:ph type="dt" idx="10"/>
          </p:nvPr>
        </p:nvSpPr>
        <p:spPr/>
        <p:txBody>
          <a:bodyPr/>
          <a:lstStyle/>
          <a:p>
            <a:fld id="{9134C1C2-E27D-46A1-A3FE-00AA99D23AF2}" type="datetime1">
              <a:rPr lang="en-US" smtClean="0"/>
              <a:t>4/4/2023</a:t>
            </a:fld>
            <a:endParaRPr lang="en-US"/>
          </a:p>
        </p:txBody>
      </p:sp>
      <p:sp>
        <p:nvSpPr>
          <p:cNvPr id="1117" name="Google Shape;1117;g15fc244b7c5_3_119"/>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r>
              <a:rPr lang="en-US"/>
              <a:t>23</a:t>
            </a:r>
            <a:endParaRPr/>
          </a:p>
        </p:txBody>
      </p:sp>
      <p:sp>
        <p:nvSpPr>
          <p:cNvPr id="5" name="Text Placeholder 4">
            <a:extLst>
              <a:ext uri="{FF2B5EF4-FFF2-40B4-BE49-F238E27FC236}">
                <a16:creationId xmlns:a16="http://schemas.microsoft.com/office/drawing/2014/main" id="{F2C3824C-0D84-3DE6-DB09-FF15CC3582ED}"/>
              </a:ext>
            </a:extLst>
          </p:cNvPr>
          <p:cNvSpPr>
            <a:spLocks noGrp="1"/>
          </p:cNvSpPr>
          <p:nvPr>
            <p:ph type="body" idx="1"/>
          </p:nvPr>
        </p:nvSpPr>
        <p:spPr>
          <a:xfrm>
            <a:off x="619340" y="2057400"/>
            <a:ext cx="5205388" cy="4204928"/>
          </a:xfrm>
          <a:solidFill>
            <a:schemeClr val="accent3">
              <a:lumMod val="20000"/>
              <a:lumOff val="80000"/>
            </a:schemeClr>
          </a:solidFill>
        </p:spPr>
        <p:txBody>
          <a:bodyPr>
            <a:normAutofit fontScale="92500" lnSpcReduction="10000"/>
          </a:bodyPr>
          <a:lstStyle/>
          <a:p>
            <a:pPr marL="114300" indent="0">
              <a:buNone/>
            </a:pPr>
            <a:r>
              <a:rPr lang="en-US" b="1"/>
              <a:t>What</a:t>
            </a:r>
            <a:r>
              <a:rPr lang="en-US"/>
              <a:t>:</a:t>
            </a:r>
          </a:p>
          <a:p>
            <a:pPr marL="571500" indent="-457200"/>
            <a:r>
              <a:rPr lang="en-US" sz="2200"/>
              <a:t>Sine sweep 2-1500Hz on Vibe Table, fixed acceleration</a:t>
            </a:r>
            <a:endParaRPr lang="en-US"/>
          </a:p>
          <a:p>
            <a:pPr marL="114300" indent="0">
              <a:buNone/>
            </a:pPr>
            <a:r>
              <a:rPr lang="en-US" b="1"/>
              <a:t>Why</a:t>
            </a:r>
            <a:r>
              <a:rPr lang="en-US"/>
              <a:t>:</a:t>
            </a:r>
          </a:p>
          <a:p>
            <a:pPr marL="571500" indent="-457200"/>
            <a:r>
              <a:rPr lang="en-US" sz="2200">
                <a:solidFill>
                  <a:srgbClr val="000000"/>
                </a:solidFill>
              </a:rPr>
              <a:t>Ensure sensors record high frequencies within 10% accuracy of inputted motion (CPE2)</a:t>
            </a:r>
            <a:endParaRPr lang="en-US"/>
          </a:p>
          <a:p>
            <a:pPr marL="571500" indent="-457200"/>
            <a:r>
              <a:rPr lang="en-US" sz="2200">
                <a:solidFill>
                  <a:srgbClr val="000000"/>
                </a:solidFill>
              </a:rPr>
              <a:t>Ensure sensors record low accelerations within 10% accuracy (CPE1)</a:t>
            </a:r>
            <a:endParaRPr lang="en-US"/>
          </a:p>
          <a:p>
            <a:pPr marL="571500" indent="-457200"/>
            <a:r>
              <a:rPr lang="en-US" sz="2200">
                <a:solidFill>
                  <a:srgbClr val="000000"/>
                </a:solidFill>
              </a:rPr>
              <a:t>Ensure epoxy survives sweep</a:t>
            </a:r>
            <a:endParaRPr lang="en-US"/>
          </a:p>
          <a:p>
            <a:pPr marL="571500" indent="-457200"/>
            <a:r>
              <a:rPr lang="en-US" sz="2200">
                <a:solidFill>
                  <a:srgbClr val="000000"/>
                </a:solidFill>
              </a:rPr>
              <a:t>Understand how screw tightness impacts recorded dynamics</a:t>
            </a:r>
            <a:endParaRPr lang="en-US"/>
          </a:p>
          <a:p>
            <a:pPr marL="571500" indent="-457200"/>
            <a:endParaRPr lang="en-US"/>
          </a:p>
          <a:p>
            <a:pPr marL="571500" indent="-457200"/>
            <a:endParaRPr lang="en-US"/>
          </a:p>
          <a:p>
            <a:pPr marL="571500" indent="-457200"/>
            <a:endParaRPr lang="en-US"/>
          </a:p>
        </p:txBody>
      </p:sp>
      <p:graphicFrame>
        <p:nvGraphicFramePr>
          <p:cNvPr id="13" name="Diagram 14">
            <a:extLst>
              <a:ext uri="{FF2B5EF4-FFF2-40B4-BE49-F238E27FC236}">
                <a16:creationId xmlns:a16="http://schemas.microsoft.com/office/drawing/2014/main" id="{39092746-1881-091C-16A9-C818A3894667}"/>
              </a:ext>
            </a:extLst>
          </p:cNvPr>
          <p:cNvGraphicFramePr/>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4">
            <a:extLst>
              <a:ext uri="{FF2B5EF4-FFF2-40B4-BE49-F238E27FC236}">
                <a16:creationId xmlns:a16="http://schemas.microsoft.com/office/drawing/2014/main" id="{5A22A9F7-1272-C328-9893-6AB7F4C62C6D}"/>
              </a:ext>
            </a:extLst>
          </p:cNvPr>
          <p:cNvSpPr txBox="1">
            <a:spLocks/>
          </p:cNvSpPr>
          <p:nvPr/>
        </p:nvSpPr>
        <p:spPr>
          <a:xfrm>
            <a:off x="5877141" y="2057398"/>
            <a:ext cx="5205388" cy="4204929"/>
          </a:xfrm>
          <a:prstGeom prst="rect">
            <a:avLst/>
          </a:prstGeom>
          <a:solidFill>
            <a:schemeClr val="accent1">
              <a:lumMod val="20000"/>
              <a:lumOff val="80000"/>
            </a:schemeClr>
          </a:solid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rgbClr val="2A4F1C"/>
              </a:buClr>
              <a:buSzPts val="1800"/>
              <a:buFont typeface="Arial"/>
              <a:buChar char="•"/>
              <a:defRPr sz="2400" b="0" i="0" u="none" strike="noStrike" cap="none">
                <a:solidFill>
                  <a:srgbClr val="2A4F1C"/>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rgbClr val="2A4F1C"/>
              </a:buClr>
              <a:buSzPts val="1800"/>
              <a:buFont typeface="Arial"/>
              <a:buChar char="•"/>
              <a:defRPr sz="1800" b="0" i="0" u="none" strike="noStrike" cap="none">
                <a:solidFill>
                  <a:srgbClr val="2A4F1C"/>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US" sz="2600" b="1"/>
              <a:t>Test Equipment</a:t>
            </a:r>
            <a:r>
              <a:rPr lang="en-US" sz="2600"/>
              <a:t>:</a:t>
            </a:r>
          </a:p>
          <a:p>
            <a:r>
              <a:rPr lang="en-US" sz="2200">
                <a:solidFill>
                  <a:srgbClr val="000000"/>
                </a:solidFill>
              </a:rPr>
              <a:t>Vibe Table</a:t>
            </a:r>
          </a:p>
          <a:p>
            <a:r>
              <a:rPr lang="en-US" sz="2200">
                <a:solidFill>
                  <a:srgbClr val="000000"/>
                </a:solidFill>
              </a:rPr>
              <a:t>Tray with epoxied sensors</a:t>
            </a:r>
          </a:p>
          <a:p>
            <a:r>
              <a:rPr lang="en-US" sz="2200">
                <a:solidFill>
                  <a:srgbClr val="000000"/>
                </a:solidFill>
              </a:rPr>
              <a:t>Rails to bolt to table</a:t>
            </a:r>
          </a:p>
          <a:p>
            <a:r>
              <a:rPr lang="en-US" sz="2200">
                <a:solidFill>
                  <a:srgbClr val="000000"/>
                </a:solidFill>
              </a:rPr>
              <a:t>Teardrop accelerometers</a:t>
            </a:r>
          </a:p>
          <a:p>
            <a:r>
              <a:rPr lang="en-US" sz="2200">
                <a:solidFill>
                  <a:srgbClr val="000000"/>
                </a:solidFill>
              </a:rPr>
              <a:t>Wax</a:t>
            </a:r>
          </a:p>
          <a:p>
            <a:pPr marL="114300" indent="0">
              <a:buFont typeface="Arial"/>
              <a:buNone/>
            </a:pPr>
            <a:r>
              <a:rPr lang="en-US" b="1">
                <a:solidFill>
                  <a:srgbClr val="000000"/>
                </a:solidFill>
              </a:rPr>
              <a:t>Test Facility</a:t>
            </a:r>
            <a:r>
              <a:rPr lang="en-US">
                <a:solidFill>
                  <a:srgbClr val="000000"/>
                </a:solidFill>
              </a:rPr>
              <a:t>:</a:t>
            </a:r>
          </a:p>
          <a:p>
            <a:r>
              <a:rPr lang="en-US" sz="2200">
                <a:solidFill>
                  <a:srgbClr val="000000"/>
                </a:solidFill>
              </a:rPr>
              <a:t>AERO 141: PILOT Lab</a:t>
            </a:r>
          </a:p>
          <a:p>
            <a:pPr marL="114300" indent="0">
              <a:buFont typeface="Arial"/>
              <a:buNone/>
            </a:pPr>
            <a:r>
              <a:rPr lang="en-US" b="1">
                <a:solidFill>
                  <a:srgbClr val="000000"/>
                </a:solidFill>
              </a:rPr>
              <a:t>Pre-requisite Tests</a:t>
            </a:r>
            <a:r>
              <a:rPr lang="en-US">
                <a:solidFill>
                  <a:srgbClr val="000000"/>
                </a:solidFill>
              </a:rPr>
              <a:t>:</a:t>
            </a:r>
          </a:p>
          <a:p>
            <a:pPr marL="571500" indent="-457200"/>
            <a:r>
              <a:rPr lang="en-US" sz="2200">
                <a:solidFill>
                  <a:srgbClr val="000000"/>
                </a:solidFill>
              </a:rPr>
              <a:t>Accelerometer/IMU calibration test (IMU)</a:t>
            </a:r>
          </a:p>
          <a:p>
            <a:pPr marL="571500" indent="-457200"/>
            <a:r>
              <a:rPr lang="en-US" sz="2200">
                <a:solidFill>
                  <a:srgbClr val="000000"/>
                </a:solidFill>
              </a:rPr>
              <a:t>Link budget test</a:t>
            </a:r>
          </a:p>
          <a:p>
            <a:pPr marL="571500" indent="-457200"/>
            <a:r>
              <a:rPr lang="en-US" sz="2200">
                <a:solidFill>
                  <a:srgbClr val="000000"/>
                </a:solidFill>
              </a:rPr>
              <a:t>Software DAQ test</a:t>
            </a:r>
          </a:p>
          <a:p>
            <a:pPr marL="114300" indent="0">
              <a:buNone/>
            </a:pPr>
            <a:endParaRPr lang="en-US" sz="2200" i="1">
              <a:solidFill>
                <a:srgbClr val="000000"/>
              </a:solidFill>
              <a:highlight>
                <a:srgbClr val="FFFF00"/>
              </a:highlight>
            </a:endParaRPr>
          </a:p>
          <a:p>
            <a:pPr marL="571500" indent="-457200"/>
            <a:endParaRPr lang="en-US" sz="2000">
              <a:solidFill>
                <a:srgbClr val="000000"/>
              </a:solidFill>
            </a:endParaRPr>
          </a:p>
        </p:txBody>
      </p:sp>
      <p:graphicFrame>
        <p:nvGraphicFramePr>
          <p:cNvPr id="21" name="Table 20">
            <a:extLst>
              <a:ext uri="{FF2B5EF4-FFF2-40B4-BE49-F238E27FC236}">
                <a16:creationId xmlns:a16="http://schemas.microsoft.com/office/drawing/2014/main" id="{87A8C677-B11E-DAC7-B87A-DE11D745188F}"/>
              </a:ext>
            </a:extLst>
          </p:cNvPr>
          <p:cNvGraphicFramePr>
            <a:graphicFrameLocks noGrp="1"/>
          </p:cNvGraphicFramePr>
          <p:nvPr>
            <p:extLst>
              <p:ext uri="{D42A27DB-BD31-4B8C-83A1-F6EECF244321}">
                <p14:modId xmlns:p14="http://schemas.microsoft.com/office/powerpoint/2010/main" val="2304870025"/>
              </p:ext>
            </p:extLst>
          </p:nvPr>
        </p:nvGraphicFramePr>
        <p:xfrm>
          <a:off x="9061704" y="1184029"/>
          <a:ext cx="1979091" cy="772996"/>
        </p:xfrm>
        <a:graphic>
          <a:graphicData uri="http://schemas.openxmlformats.org/drawingml/2006/table">
            <a:tbl>
              <a:tblPr firstRow="1" bandRow="1">
                <a:tableStyleId>{5C22544A-7EE6-4342-B048-85BDC9FD1C3A}</a:tableStyleId>
              </a:tblPr>
              <a:tblGrid>
                <a:gridCol w="1979091">
                  <a:extLst>
                    <a:ext uri="{9D8B030D-6E8A-4147-A177-3AD203B41FA5}">
                      <a16:colId xmlns:a16="http://schemas.microsoft.com/office/drawing/2014/main" val="3469924565"/>
                    </a:ext>
                  </a:extLst>
                </a:gridCol>
              </a:tblGrid>
              <a:tr h="386498">
                <a:tc>
                  <a:txBody>
                    <a:bodyPr/>
                    <a:lstStyle/>
                    <a:p>
                      <a:pPr algn="ctr"/>
                      <a:r>
                        <a:rPr lang="en-US"/>
                        <a:t>Deadline: March 24</a:t>
                      </a:r>
                    </a:p>
                  </a:txBody>
                  <a:tcPr anchor="ctr"/>
                </a:tc>
                <a:extLst>
                  <a:ext uri="{0D108BD9-81ED-4DB2-BD59-A6C34878D82A}">
                    <a16:rowId xmlns:a16="http://schemas.microsoft.com/office/drawing/2014/main" val="507499861"/>
                  </a:ext>
                </a:extLst>
              </a:tr>
              <a:tr h="386498">
                <a:tc>
                  <a:txBody>
                    <a:bodyPr/>
                    <a:lstStyle/>
                    <a:p>
                      <a:pPr algn="ctr"/>
                      <a:r>
                        <a:rPr lang="en-US" b="1">
                          <a:solidFill>
                            <a:schemeClr val="bg1"/>
                          </a:solidFill>
                        </a:rPr>
                        <a:t>Not Started</a:t>
                      </a:r>
                    </a:p>
                  </a:txBody>
                  <a:tcPr anchor="ctr">
                    <a:solidFill>
                      <a:srgbClr val="DE5D5D"/>
                    </a:solidFill>
                  </a:tcPr>
                </a:tc>
                <a:extLst>
                  <a:ext uri="{0D108BD9-81ED-4DB2-BD59-A6C34878D82A}">
                    <a16:rowId xmlns:a16="http://schemas.microsoft.com/office/drawing/2014/main" val="4251863665"/>
                  </a:ext>
                </a:extLst>
              </a:tr>
            </a:tbl>
          </a:graphicData>
        </a:graphic>
      </p:graphicFrame>
      <p:sp>
        <p:nvSpPr>
          <p:cNvPr id="31" name="Rectangle 30">
            <a:extLst>
              <a:ext uri="{FF2B5EF4-FFF2-40B4-BE49-F238E27FC236}">
                <a16:creationId xmlns:a16="http://schemas.microsoft.com/office/drawing/2014/main" id="{A177FDC6-2C8F-BB96-4E5C-2D53FD25652B}"/>
              </a:ext>
            </a:extLst>
          </p:cNvPr>
          <p:cNvSpPr/>
          <p:nvPr/>
        </p:nvSpPr>
        <p:spPr>
          <a:xfrm>
            <a:off x="629852" y="1171876"/>
            <a:ext cx="8347787" cy="79149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200"/>
              <a:t>DR 3.1: </a:t>
            </a:r>
            <a:r>
              <a:rPr lang="en-US" sz="1200">
                <a:ea typeface="+mn-lt"/>
                <a:cs typeface="+mn-lt"/>
              </a:rPr>
              <a:t>Sensors shall be mounted to sensor tray securely</a:t>
            </a:r>
            <a:endParaRPr lang="en-US" sz="1200">
              <a:cs typeface="Arial"/>
            </a:endParaRPr>
          </a:p>
          <a:p>
            <a:r>
              <a:rPr lang="en-US" sz="1200"/>
              <a:t>	D</a:t>
            </a:r>
            <a:r>
              <a:rPr lang="en-US" sz="1200">
                <a:ea typeface="+mn-lt"/>
                <a:cs typeface="+mn-lt"/>
              </a:rPr>
              <a:t>R 3.1.2:</a:t>
            </a:r>
            <a:r>
              <a:rPr lang="en-US" sz="1200"/>
              <a:t> </a:t>
            </a:r>
            <a:r>
              <a:rPr lang="en-US" sz="1200">
                <a:ea typeface="+mn-lt"/>
                <a:cs typeface="+mn-lt"/>
              </a:rPr>
              <a:t>Sensors shall record vibration frequencies to within 10% of measured input</a:t>
            </a:r>
          </a:p>
          <a:p>
            <a:r>
              <a:rPr lang="en-US" sz="1200">
                <a:ea typeface="+mn-lt"/>
                <a:cs typeface="+mn-lt"/>
              </a:rPr>
              <a:t>CPE1: </a:t>
            </a:r>
            <a:r>
              <a:rPr lang="en-US" sz="1200" b="0" i="0" u="none" strike="noStrike" cap="none" baseline="0">
                <a:solidFill>
                  <a:schemeClr val="bg1"/>
                </a:solidFill>
                <a:latin typeface="+mn-lt"/>
                <a:ea typeface="+mn-ea"/>
                <a:cs typeface="+mn-cs"/>
              </a:rPr>
              <a:t>Must be able to record linear accelerations to within 10% of optically tracked motion</a:t>
            </a:r>
            <a:endParaRPr lang="en-US" sz="1200" b="0" i="0" u="none" strike="noStrike" cap="none" baseline="0">
              <a:solidFill>
                <a:schemeClr val="bg1"/>
              </a:solidFill>
              <a:latin typeface="+mn-lt"/>
              <a:cs typeface="Arial"/>
            </a:endParaRPr>
          </a:p>
          <a:p>
            <a:r>
              <a:rPr lang="en-US" sz="1200">
                <a:solidFill>
                  <a:schemeClr val="bg1"/>
                </a:solidFill>
              </a:rPr>
              <a:t>CPE2: </a:t>
            </a:r>
            <a:r>
              <a:rPr lang="en-US" sz="1200" b="0" i="0" u="none" strike="noStrike" cap="none" baseline="0">
                <a:solidFill>
                  <a:schemeClr val="bg1"/>
                </a:solidFill>
                <a:latin typeface="+mn-lt"/>
                <a:ea typeface="+mn-ea"/>
                <a:cs typeface="+mn-cs"/>
                <a:sym typeface="Arial"/>
              </a:rPr>
              <a:t>Sensor tray must record </a:t>
            </a:r>
            <a:r>
              <a:rPr lang="en-US" sz="1200" b="0" i="0" u="none" strike="noStrike" cap="none" baseline="0">
                <a:solidFill>
                  <a:schemeClr val="bg1"/>
                </a:solidFill>
                <a:latin typeface="+mn-lt"/>
                <a:ea typeface="+mn-ea"/>
                <a:cs typeface="+mn-cs"/>
              </a:rPr>
              <a:t>frequencies </a:t>
            </a:r>
            <a:r>
              <a:rPr lang="en-US" sz="1200" b="0" i="0" u="none" strike="noStrike" cap="none" baseline="0">
                <a:solidFill>
                  <a:schemeClr val="bg1"/>
                </a:solidFill>
                <a:latin typeface="+mn-lt"/>
                <a:ea typeface="+mn-ea"/>
                <a:cs typeface="+mn-cs"/>
                <a:sym typeface="Arial"/>
              </a:rPr>
              <a:t>within 10% accuracy of </a:t>
            </a:r>
            <a:r>
              <a:rPr lang="en-US" sz="1200" b="0" i="0" u="none" strike="noStrike" cap="none" baseline="0">
                <a:solidFill>
                  <a:schemeClr val="bg1"/>
                </a:solidFill>
                <a:latin typeface="+mn-lt"/>
                <a:ea typeface="+mn-ea"/>
                <a:cs typeface="+mn-cs"/>
              </a:rPr>
              <a:t>measured input motion</a:t>
            </a:r>
            <a:endParaRPr lang="en-US" sz="1200" u="none" strike="noStrike">
              <a:solidFill>
                <a:schemeClr val="bg1"/>
              </a:solidFill>
              <a:effectLst/>
              <a:cs typeface="Arial"/>
            </a:endParaRPr>
          </a:p>
        </p:txBody>
      </p:sp>
      <p:pic>
        <p:nvPicPr>
          <p:cNvPr id="4" name="Picture 37" descr="A picture containing indoor, wall, desk, electronics&#10;&#10;Description automatically generated">
            <a:extLst>
              <a:ext uri="{FF2B5EF4-FFF2-40B4-BE49-F238E27FC236}">
                <a16:creationId xmlns:a16="http://schemas.microsoft.com/office/drawing/2014/main" id="{182B0448-F0E4-0825-EE86-4499C36BB2A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5400000">
            <a:off x="9082863" y="2501052"/>
            <a:ext cx="1954181" cy="1642069"/>
          </a:xfrm>
          <a:prstGeom prst="rect">
            <a:avLst/>
          </a:prstGeom>
        </p:spPr>
      </p:pic>
    </p:spTree>
    <p:extLst>
      <p:ext uri="{BB962C8B-B14F-4D97-AF65-F5344CB8AC3E}">
        <p14:creationId xmlns:p14="http://schemas.microsoft.com/office/powerpoint/2010/main" val="29224060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8" name="Google Shape;1118;g15fc244b7c5_3_119"/>
          <p:cNvSpPr txBox="1">
            <a:spLocks noGrp="1"/>
          </p:cNvSpPr>
          <p:nvPr>
            <p:ph type="title"/>
          </p:nvPr>
        </p:nvSpPr>
        <p:spPr>
          <a:xfrm>
            <a:off x="1038774" y="460463"/>
            <a:ext cx="10515600" cy="711414"/>
          </a:xfrm>
          <a:prstGeom prst="rect">
            <a:avLst/>
          </a:prstGeom>
        </p:spPr>
        <p:txBody>
          <a:bodyPr spcFirstLastPara="1" wrap="square" lIns="91425" tIns="45700" rIns="91425" bIns="45700" anchor="ctr" anchorCtr="0">
            <a:normAutofit/>
          </a:bodyPr>
          <a:lstStyle/>
          <a:p>
            <a:r>
              <a:rPr lang="en-US"/>
              <a:t>Vibe Test</a:t>
            </a:r>
          </a:p>
        </p:txBody>
      </p:sp>
      <p:sp>
        <p:nvSpPr>
          <p:cNvPr id="2" name="Date Placeholder 1">
            <a:extLst>
              <a:ext uri="{FF2B5EF4-FFF2-40B4-BE49-F238E27FC236}">
                <a16:creationId xmlns:a16="http://schemas.microsoft.com/office/drawing/2014/main" id="{A23F8A14-A944-AE88-C2EB-99EFC1A20994}"/>
              </a:ext>
            </a:extLst>
          </p:cNvPr>
          <p:cNvSpPr>
            <a:spLocks noGrp="1"/>
          </p:cNvSpPr>
          <p:nvPr>
            <p:ph type="dt" idx="10"/>
          </p:nvPr>
        </p:nvSpPr>
        <p:spPr/>
        <p:txBody>
          <a:bodyPr/>
          <a:lstStyle/>
          <a:p>
            <a:fld id="{9134C1C2-E27D-46A1-A3FE-00AA99D23AF2}" type="datetime1">
              <a:rPr lang="en-US" smtClean="0"/>
              <a:t>4/4/2023</a:t>
            </a:fld>
            <a:endParaRPr lang="en-US"/>
          </a:p>
        </p:txBody>
      </p:sp>
      <p:sp>
        <p:nvSpPr>
          <p:cNvPr id="1117" name="Google Shape;1117;g15fc244b7c5_3_119"/>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r>
              <a:rPr lang="en-US"/>
              <a:t>24</a:t>
            </a:r>
            <a:endParaRPr/>
          </a:p>
        </p:txBody>
      </p:sp>
      <p:sp>
        <p:nvSpPr>
          <p:cNvPr id="5" name="Text Placeholder 4">
            <a:extLst>
              <a:ext uri="{FF2B5EF4-FFF2-40B4-BE49-F238E27FC236}">
                <a16:creationId xmlns:a16="http://schemas.microsoft.com/office/drawing/2014/main" id="{F2C3824C-0D84-3DE6-DB09-FF15CC3582ED}"/>
              </a:ext>
            </a:extLst>
          </p:cNvPr>
          <p:cNvSpPr>
            <a:spLocks noGrp="1"/>
          </p:cNvSpPr>
          <p:nvPr>
            <p:ph type="body" idx="1"/>
          </p:nvPr>
        </p:nvSpPr>
        <p:spPr>
          <a:xfrm>
            <a:off x="637627" y="2091824"/>
            <a:ext cx="5159669" cy="4158776"/>
          </a:xfrm>
          <a:solidFill>
            <a:schemeClr val="accent3">
              <a:lumMod val="20000"/>
              <a:lumOff val="80000"/>
            </a:schemeClr>
          </a:solidFill>
        </p:spPr>
        <p:txBody>
          <a:bodyPr>
            <a:normAutofit/>
          </a:bodyPr>
          <a:lstStyle/>
          <a:p>
            <a:pPr marL="114300" indent="0">
              <a:buNone/>
            </a:pPr>
            <a:r>
              <a:rPr lang="en-US" sz="2600" b="1">
                <a:solidFill>
                  <a:srgbClr val="000000"/>
                </a:solidFill>
              </a:rPr>
              <a:t>Test Fixture Design</a:t>
            </a:r>
          </a:p>
          <a:p>
            <a:r>
              <a:rPr lang="en-US" sz="2000">
                <a:solidFill>
                  <a:srgbClr val="000000"/>
                </a:solidFill>
              </a:rPr>
              <a:t>Attach sensor suite using ¼-20 fasteners through rails</a:t>
            </a:r>
          </a:p>
          <a:p>
            <a:r>
              <a:rPr lang="en-US" sz="2000">
                <a:solidFill>
                  <a:srgbClr val="000000"/>
                </a:solidFill>
              </a:rPr>
              <a:t>Attach 2 teardrop accelerometers with wax</a:t>
            </a:r>
          </a:p>
          <a:p>
            <a:pPr lvl="1"/>
            <a:r>
              <a:rPr lang="en-US" sz="1800">
                <a:solidFill>
                  <a:schemeClr val="accent1">
                    <a:lumMod val="50000"/>
                  </a:schemeClr>
                </a:solidFill>
              </a:rPr>
              <a:t>1 on the table, 1 on the tray</a:t>
            </a:r>
          </a:p>
        </p:txBody>
      </p:sp>
      <p:graphicFrame>
        <p:nvGraphicFramePr>
          <p:cNvPr id="13" name="Diagram 14">
            <a:extLst>
              <a:ext uri="{FF2B5EF4-FFF2-40B4-BE49-F238E27FC236}">
                <a16:creationId xmlns:a16="http://schemas.microsoft.com/office/drawing/2014/main" id="{39092746-1881-091C-16A9-C818A3894667}"/>
              </a:ext>
            </a:extLst>
          </p:cNvPr>
          <p:cNvGraphicFramePr/>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4">
            <a:extLst>
              <a:ext uri="{FF2B5EF4-FFF2-40B4-BE49-F238E27FC236}">
                <a16:creationId xmlns:a16="http://schemas.microsoft.com/office/drawing/2014/main" id="{4DA08574-2C73-D8AA-CDB4-5524D926716A}"/>
              </a:ext>
            </a:extLst>
          </p:cNvPr>
          <p:cNvSpPr txBox="1">
            <a:spLocks/>
          </p:cNvSpPr>
          <p:nvPr/>
        </p:nvSpPr>
        <p:spPr>
          <a:xfrm>
            <a:off x="5904573" y="2085264"/>
            <a:ext cx="5159668" cy="4158776"/>
          </a:xfrm>
          <a:prstGeom prst="rect">
            <a:avLst/>
          </a:prstGeom>
          <a:solidFill>
            <a:schemeClr val="accent1">
              <a:lumMod val="20000"/>
              <a:lumOff val="80000"/>
            </a:schemeClr>
          </a:solid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rgbClr val="2A4F1C"/>
              </a:buClr>
              <a:buSzPts val="1800"/>
              <a:buFont typeface="Arial"/>
              <a:buChar char="•"/>
              <a:defRPr sz="2400" b="0" i="0" u="none" strike="noStrike" cap="none">
                <a:solidFill>
                  <a:srgbClr val="2A4F1C"/>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rgbClr val="2A4F1C"/>
              </a:buClr>
              <a:buSzPts val="1800"/>
              <a:buFont typeface="Arial"/>
              <a:buChar char="•"/>
              <a:defRPr sz="1800" b="0" i="0" u="none" strike="noStrike" cap="none">
                <a:solidFill>
                  <a:srgbClr val="2A4F1C"/>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None/>
            </a:pPr>
            <a:r>
              <a:rPr lang="en-US" sz="2600" b="1">
                <a:solidFill>
                  <a:srgbClr val="000000"/>
                </a:solidFill>
              </a:rPr>
              <a:t>Sensor Selection and Calibration</a:t>
            </a:r>
          </a:p>
          <a:p>
            <a:pPr lvl="1" indent="-457200"/>
            <a:r>
              <a:rPr lang="en-US" sz="2000">
                <a:solidFill>
                  <a:srgbClr val="000000"/>
                </a:solidFill>
              </a:rPr>
              <a:t>IMU- </a:t>
            </a:r>
            <a:r>
              <a:rPr lang="en-US" sz="2000">
                <a:solidFill>
                  <a:schemeClr val="tx1"/>
                </a:solidFill>
                <a:latin typeface="Arial"/>
                <a:cs typeface="Arial"/>
              </a:rPr>
              <a:t>LM6DSOX</a:t>
            </a:r>
          </a:p>
          <a:p>
            <a:pPr lvl="1" indent="-457200"/>
            <a:r>
              <a:rPr lang="en-US" sz="2000">
                <a:solidFill>
                  <a:schemeClr val="tx1"/>
                </a:solidFill>
                <a:latin typeface="Arial"/>
                <a:cs typeface="Arial"/>
              </a:rPr>
              <a:t>Accelerometer – ADXL375</a:t>
            </a:r>
          </a:p>
          <a:p>
            <a:pPr lvl="1" indent="-457200"/>
            <a:r>
              <a:rPr lang="en-US" sz="2000">
                <a:solidFill>
                  <a:schemeClr val="tx1"/>
                </a:solidFill>
                <a:latin typeface="Arial"/>
                <a:cs typeface="Arial"/>
              </a:rPr>
              <a:t>Teardrop Accelerometers</a:t>
            </a:r>
          </a:p>
          <a:p>
            <a:pPr lvl="2"/>
            <a:r>
              <a:rPr lang="en-US" sz="1600">
                <a:solidFill>
                  <a:schemeClr val="tx1"/>
                </a:solidFill>
                <a:latin typeface="Arial"/>
                <a:cs typeface="Arial"/>
              </a:rPr>
              <a:t>Used to calibrate vibe table</a:t>
            </a:r>
          </a:p>
          <a:p>
            <a:pPr marL="0" indent="0">
              <a:buNone/>
            </a:pPr>
            <a:r>
              <a:rPr lang="en-US" sz="2600" b="1">
                <a:solidFill>
                  <a:srgbClr val="000000"/>
                </a:solidFill>
              </a:rPr>
              <a:t>DAQ plans</a:t>
            </a:r>
            <a:endParaRPr lang="en-US" sz="2600" b="1"/>
          </a:p>
          <a:p>
            <a:pPr marL="742950" indent="-285750"/>
            <a:r>
              <a:rPr lang="en-US" sz="2000"/>
              <a:t>Collect live data from IMU, accelerometer, and teardrop accelerometers</a:t>
            </a:r>
          </a:p>
          <a:p>
            <a:pPr marL="742950" indent="-285750"/>
            <a:r>
              <a:rPr lang="en-US" sz="2000"/>
              <a:t>Process IMU and accelerometer data and save to CSV file</a:t>
            </a:r>
          </a:p>
          <a:p>
            <a:pPr marL="742950" indent="-285750">
              <a:buClr>
                <a:srgbClr val="000000"/>
              </a:buClr>
            </a:pPr>
            <a:endParaRPr lang="en-US" sz="2000" i="1">
              <a:solidFill>
                <a:srgbClr val="000000"/>
              </a:solidFill>
              <a:highlight>
                <a:srgbClr val="FFFF00"/>
              </a:highlight>
            </a:endParaRPr>
          </a:p>
        </p:txBody>
      </p:sp>
      <p:graphicFrame>
        <p:nvGraphicFramePr>
          <p:cNvPr id="57" name="Table 56">
            <a:extLst>
              <a:ext uri="{FF2B5EF4-FFF2-40B4-BE49-F238E27FC236}">
                <a16:creationId xmlns:a16="http://schemas.microsoft.com/office/drawing/2014/main" id="{D8572137-CCCA-763A-9C1B-88DDD2F1E6B2}"/>
              </a:ext>
            </a:extLst>
          </p:cNvPr>
          <p:cNvGraphicFramePr>
            <a:graphicFrameLocks noGrp="1"/>
          </p:cNvGraphicFramePr>
          <p:nvPr>
            <p:extLst>
              <p:ext uri="{D42A27DB-BD31-4B8C-83A1-F6EECF244321}">
                <p14:modId xmlns:p14="http://schemas.microsoft.com/office/powerpoint/2010/main" val="2731269191"/>
              </p:ext>
            </p:extLst>
          </p:nvPr>
        </p:nvGraphicFramePr>
        <p:xfrm>
          <a:off x="9070848" y="1165742"/>
          <a:ext cx="1993393" cy="800862"/>
        </p:xfrm>
        <a:graphic>
          <a:graphicData uri="http://schemas.openxmlformats.org/drawingml/2006/table">
            <a:tbl>
              <a:tblPr firstRow="1" bandRow="1">
                <a:tableStyleId>{5C22544A-7EE6-4342-B048-85BDC9FD1C3A}</a:tableStyleId>
              </a:tblPr>
              <a:tblGrid>
                <a:gridCol w="1993393">
                  <a:extLst>
                    <a:ext uri="{9D8B030D-6E8A-4147-A177-3AD203B41FA5}">
                      <a16:colId xmlns:a16="http://schemas.microsoft.com/office/drawing/2014/main" val="3469924565"/>
                    </a:ext>
                  </a:extLst>
                </a:gridCol>
              </a:tblGrid>
              <a:tr h="400431">
                <a:tc>
                  <a:txBody>
                    <a:bodyPr/>
                    <a:lstStyle/>
                    <a:p>
                      <a:pPr algn="ctr"/>
                      <a:r>
                        <a:rPr lang="en-US"/>
                        <a:t>Deadline: March 24</a:t>
                      </a:r>
                    </a:p>
                  </a:txBody>
                  <a:tcPr anchor="ctr"/>
                </a:tc>
                <a:extLst>
                  <a:ext uri="{0D108BD9-81ED-4DB2-BD59-A6C34878D82A}">
                    <a16:rowId xmlns:a16="http://schemas.microsoft.com/office/drawing/2014/main" val="507499861"/>
                  </a:ext>
                </a:extLst>
              </a:tr>
              <a:tr h="400431">
                <a:tc>
                  <a:txBody>
                    <a:bodyPr/>
                    <a:lstStyle/>
                    <a:p>
                      <a:pPr algn="ctr"/>
                      <a:r>
                        <a:rPr lang="en-US" b="1">
                          <a:solidFill>
                            <a:schemeClr val="bg1"/>
                          </a:solidFill>
                        </a:rPr>
                        <a:t>Not Started</a:t>
                      </a:r>
                    </a:p>
                  </a:txBody>
                  <a:tcPr anchor="ctr">
                    <a:solidFill>
                      <a:srgbClr val="DE5D5D"/>
                    </a:solidFill>
                  </a:tcPr>
                </a:tc>
                <a:extLst>
                  <a:ext uri="{0D108BD9-81ED-4DB2-BD59-A6C34878D82A}">
                    <a16:rowId xmlns:a16="http://schemas.microsoft.com/office/drawing/2014/main" val="4251863665"/>
                  </a:ext>
                </a:extLst>
              </a:tr>
            </a:tbl>
          </a:graphicData>
        </a:graphic>
      </p:graphicFrame>
      <p:pic>
        <p:nvPicPr>
          <p:cNvPr id="7" name="Picture 6" descr="A picture containing furniture, table, worktable&#10;&#10;Description automatically generated">
            <a:extLst>
              <a:ext uri="{FF2B5EF4-FFF2-40B4-BE49-F238E27FC236}">
                <a16:creationId xmlns:a16="http://schemas.microsoft.com/office/drawing/2014/main" id="{A998EAB2-3531-5419-2FD6-FBB14E8F843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07833" y="4126876"/>
            <a:ext cx="3165770" cy="1954179"/>
          </a:xfrm>
          <a:prstGeom prst="rect">
            <a:avLst/>
          </a:prstGeom>
        </p:spPr>
      </p:pic>
      <p:sp>
        <p:nvSpPr>
          <p:cNvPr id="6" name="Rectangle 5">
            <a:extLst>
              <a:ext uri="{FF2B5EF4-FFF2-40B4-BE49-F238E27FC236}">
                <a16:creationId xmlns:a16="http://schemas.microsoft.com/office/drawing/2014/main" id="{27F0B46C-B7D6-9E75-61D9-4E9BA564A7A7}"/>
              </a:ext>
            </a:extLst>
          </p:cNvPr>
          <p:cNvSpPr/>
          <p:nvPr/>
        </p:nvSpPr>
        <p:spPr>
          <a:xfrm>
            <a:off x="629852" y="1171876"/>
            <a:ext cx="8347787" cy="79149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200"/>
              <a:t>DR 3.1: </a:t>
            </a:r>
            <a:r>
              <a:rPr lang="en-US" sz="1200">
                <a:ea typeface="+mn-lt"/>
                <a:cs typeface="+mn-lt"/>
              </a:rPr>
              <a:t>Sensors shall be mounted to sensor tray securely</a:t>
            </a:r>
            <a:endParaRPr lang="en-US" sz="1200">
              <a:cs typeface="Arial"/>
            </a:endParaRPr>
          </a:p>
          <a:p>
            <a:r>
              <a:rPr lang="en-US" sz="1200"/>
              <a:t>	D</a:t>
            </a:r>
            <a:r>
              <a:rPr lang="en-US" sz="1200">
                <a:ea typeface="+mn-lt"/>
                <a:cs typeface="+mn-lt"/>
              </a:rPr>
              <a:t>R 3.1.2:</a:t>
            </a:r>
            <a:r>
              <a:rPr lang="en-US" sz="1200"/>
              <a:t> </a:t>
            </a:r>
            <a:r>
              <a:rPr lang="en-US" sz="1200">
                <a:ea typeface="+mn-lt"/>
                <a:cs typeface="+mn-lt"/>
              </a:rPr>
              <a:t>Sensors shall record vibration frequencies to within 10% of measured input</a:t>
            </a:r>
          </a:p>
          <a:p>
            <a:r>
              <a:rPr lang="en-US" sz="1200">
                <a:ea typeface="+mn-lt"/>
                <a:cs typeface="+mn-lt"/>
              </a:rPr>
              <a:t>CPE1: </a:t>
            </a:r>
            <a:r>
              <a:rPr lang="en-US" sz="1200" b="0" i="0" u="none" strike="noStrike" cap="none" baseline="0">
                <a:solidFill>
                  <a:schemeClr val="bg1"/>
                </a:solidFill>
                <a:latin typeface="+mn-lt"/>
                <a:ea typeface="+mn-ea"/>
                <a:cs typeface="+mn-cs"/>
              </a:rPr>
              <a:t>Must be able to record linear accelerations to within 10% of optically tracked motion</a:t>
            </a:r>
          </a:p>
          <a:p>
            <a:r>
              <a:rPr lang="en-US" sz="1200">
                <a:solidFill>
                  <a:schemeClr val="bg1"/>
                </a:solidFill>
              </a:rPr>
              <a:t>CPE2: </a:t>
            </a:r>
            <a:r>
              <a:rPr lang="en-US" sz="1200" b="0" i="0" u="none" strike="noStrike" cap="none" baseline="0">
                <a:solidFill>
                  <a:schemeClr val="bg1"/>
                </a:solidFill>
                <a:latin typeface="+mn-lt"/>
                <a:ea typeface="+mn-ea"/>
                <a:cs typeface="+mn-cs"/>
                <a:sym typeface="Arial"/>
              </a:rPr>
              <a:t>Sensor tray must record </a:t>
            </a:r>
            <a:r>
              <a:rPr lang="en-US" sz="1200" b="0" i="0" u="none" strike="noStrike" cap="none" baseline="0">
                <a:solidFill>
                  <a:schemeClr val="bg1"/>
                </a:solidFill>
                <a:latin typeface="+mn-lt"/>
                <a:ea typeface="+mn-ea"/>
                <a:cs typeface="+mn-cs"/>
              </a:rPr>
              <a:t>frequencies </a:t>
            </a:r>
            <a:r>
              <a:rPr lang="en-US" sz="1200" b="0" i="0" u="none" strike="noStrike" cap="none" baseline="0">
                <a:solidFill>
                  <a:schemeClr val="bg1"/>
                </a:solidFill>
                <a:latin typeface="+mn-lt"/>
                <a:ea typeface="+mn-ea"/>
                <a:cs typeface="+mn-cs"/>
                <a:sym typeface="Arial"/>
              </a:rPr>
              <a:t>within 10% accuracy of </a:t>
            </a:r>
            <a:r>
              <a:rPr lang="en-US" sz="1200" b="0" i="0" u="none" strike="noStrike" cap="none" baseline="0">
                <a:solidFill>
                  <a:schemeClr val="bg1"/>
                </a:solidFill>
                <a:latin typeface="+mn-lt"/>
                <a:ea typeface="+mn-ea"/>
                <a:cs typeface="+mn-cs"/>
              </a:rPr>
              <a:t>measured input motion</a:t>
            </a:r>
            <a:endParaRPr lang="en-US" sz="1200" u="none" strike="noStrike">
              <a:solidFill>
                <a:schemeClr val="bg1"/>
              </a:solidFill>
              <a:effectLst/>
            </a:endParaRPr>
          </a:p>
        </p:txBody>
      </p:sp>
      <p:sp>
        <p:nvSpPr>
          <p:cNvPr id="16" name="Rectangle: Rounded Corners 15">
            <a:extLst>
              <a:ext uri="{FF2B5EF4-FFF2-40B4-BE49-F238E27FC236}">
                <a16:creationId xmlns:a16="http://schemas.microsoft.com/office/drawing/2014/main" id="{EDD0FFA3-93E3-48F5-587B-37B0042C25B1}"/>
              </a:ext>
            </a:extLst>
          </p:cNvPr>
          <p:cNvSpPr/>
          <p:nvPr/>
        </p:nvSpPr>
        <p:spPr>
          <a:xfrm>
            <a:off x="689247" y="4163761"/>
            <a:ext cx="1524688" cy="257907"/>
          </a:xfrm>
          <a:prstGeom prst="roundRect">
            <a:avLst/>
          </a:prstGeom>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a:latin typeface="Calibri"/>
                <a:cs typeface="Arial"/>
              </a:rPr>
              <a:t>Fastened to table</a:t>
            </a:r>
          </a:p>
        </p:txBody>
      </p:sp>
      <p:sp>
        <p:nvSpPr>
          <p:cNvPr id="18" name="Arrow: Right 17">
            <a:extLst>
              <a:ext uri="{FF2B5EF4-FFF2-40B4-BE49-F238E27FC236}">
                <a16:creationId xmlns:a16="http://schemas.microsoft.com/office/drawing/2014/main" id="{3EEC9CB2-2DB2-2F97-BADD-C705E69A0A0B}"/>
              </a:ext>
            </a:extLst>
          </p:cNvPr>
          <p:cNvSpPr/>
          <p:nvPr/>
        </p:nvSpPr>
        <p:spPr>
          <a:xfrm rot="1740000">
            <a:off x="2291306" y="4255681"/>
            <a:ext cx="398584" cy="246184"/>
          </a:xfrm>
          <a:prstGeom prst="rightArrow">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512A78D4-F2CE-A565-F456-8E8232152DB6}"/>
              </a:ext>
            </a:extLst>
          </p:cNvPr>
          <p:cNvSpPr/>
          <p:nvPr/>
        </p:nvSpPr>
        <p:spPr>
          <a:xfrm>
            <a:off x="2652518" y="5795337"/>
            <a:ext cx="1013700" cy="239978"/>
          </a:xfrm>
          <a:prstGeom prst="roundRect">
            <a:avLst/>
          </a:prstGeom>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a:latin typeface="Calibri"/>
                <a:cs typeface="Arial"/>
              </a:rPr>
              <a:t>Vibe Table</a:t>
            </a:r>
            <a:endParaRPr lang="en-US"/>
          </a:p>
        </p:txBody>
      </p:sp>
      <p:sp>
        <p:nvSpPr>
          <p:cNvPr id="20" name="Rectangle: Rounded Corners 19">
            <a:extLst>
              <a:ext uri="{FF2B5EF4-FFF2-40B4-BE49-F238E27FC236}">
                <a16:creationId xmlns:a16="http://schemas.microsoft.com/office/drawing/2014/main" id="{073894EA-EAC7-6BCA-025B-85C4242A14F2}"/>
              </a:ext>
            </a:extLst>
          </p:cNvPr>
          <p:cNvSpPr/>
          <p:nvPr/>
        </p:nvSpPr>
        <p:spPr>
          <a:xfrm>
            <a:off x="4051013" y="4002394"/>
            <a:ext cx="1291605" cy="222049"/>
          </a:xfrm>
          <a:prstGeom prst="roundRect">
            <a:avLst/>
          </a:prstGeom>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a:latin typeface="Calibri"/>
                <a:cs typeface="Arial"/>
              </a:rPr>
              <a:t>Tray Teardrop</a:t>
            </a:r>
          </a:p>
        </p:txBody>
      </p:sp>
      <p:sp>
        <p:nvSpPr>
          <p:cNvPr id="21" name="Rectangle: Rounded Corners 20">
            <a:extLst>
              <a:ext uri="{FF2B5EF4-FFF2-40B4-BE49-F238E27FC236}">
                <a16:creationId xmlns:a16="http://schemas.microsoft.com/office/drawing/2014/main" id="{9452C9B0-6687-2E49-BAA3-8BD40C728124}"/>
              </a:ext>
            </a:extLst>
          </p:cNvPr>
          <p:cNvSpPr/>
          <p:nvPr/>
        </p:nvSpPr>
        <p:spPr>
          <a:xfrm>
            <a:off x="805788" y="5051266"/>
            <a:ext cx="1596405" cy="213084"/>
          </a:xfrm>
          <a:prstGeom prst="roundRect">
            <a:avLst/>
          </a:prstGeom>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a:latin typeface="Calibri"/>
                <a:cs typeface="Arial"/>
              </a:rPr>
              <a:t>Tray with Sensors</a:t>
            </a:r>
            <a:endParaRPr lang="en-US"/>
          </a:p>
        </p:txBody>
      </p:sp>
      <p:sp>
        <p:nvSpPr>
          <p:cNvPr id="22" name="Rectangle: Rounded Corners 21">
            <a:extLst>
              <a:ext uri="{FF2B5EF4-FFF2-40B4-BE49-F238E27FC236}">
                <a16:creationId xmlns:a16="http://schemas.microsoft.com/office/drawing/2014/main" id="{CEFA5562-988F-CE89-A028-54D70AE2F1A8}"/>
              </a:ext>
            </a:extLst>
          </p:cNvPr>
          <p:cNvSpPr/>
          <p:nvPr/>
        </p:nvSpPr>
        <p:spPr>
          <a:xfrm>
            <a:off x="3791035" y="4979548"/>
            <a:ext cx="1757770" cy="257907"/>
          </a:xfrm>
          <a:prstGeom prst="roundRect">
            <a:avLst/>
          </a:prstGeom>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a:latin typeface="Calibri"/>
                <a:cs typeface="Arial"/>
              </a:rPr>
              <a:t>Reference teardrop</a:t>
            </a:r>
            <a:endParaRPr lang="en-US"/>
          </a:p>
        </p:txBody>
      </p:sp>
      <p:sp>
        <p:nvSpPr>
          <p:cNvPr id="23" name="Arrow: Right 22">
            <a:extLst>
              <a:ext uri="{FF2B5EF4-FFF2-40B4-BE49-F238E27FC236}">
                <a16:creationId xmlns:a16="http://schemas.microsoft.com/office/drawing/2014/main" id="{E57FB27B-5C18-B9B6-9CE0-6EBA5759CDD4}"/>
              </a:ext>
            </a:extLst>
          </p:cNvPr>
          <p:cNvSpPr/>
          <p:nvPr/>
        </p:nvSpPr>
        <p:spPr>
          <a:xfrm rot="19860000">
            <a:off x="2178070" y="4665609"/>
            <a:ext cx="726852" cy="270819"/>
          </a:xfrm>
          <a:prstGeom prst="rightArrow">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245D0388-03D9-CCBF-598E-3DE24A13AC6A}"/>
              </a:ext>
            </a:extLst>
          </p:cNvPr>
          <p:cNvSpPr/>
          <p:nvPr/>
        </p:nvSpPr>
        <p:spPr>
          <a:xfrm rot="9240000">
            <a:off x="3334367" y="4150423"/>
            <a:ext cx="691649" cy="216375"/>
          </a:xfrm>
          <a:prstGeom prst="rightArrow">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AD2BBBEC-2173-F028-6498-E19D0CEB7C61}"/>
              </a:ext>
            </a:extLst>
          </p:cNvPr>
          <p:cNvSpPr/>
          <p:nvPr/>
        </p:nvSpPr>
        <p:spPr>
          <a:xfrm rot="13740000">
            <a:off x="3346248" y="4731205"/>
            <a:ext cx="437066" cy="223371"/>
          </a:xfrm>
          <a:prstGeom prst="rightArrow">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2401760"/>
      </p:ext>
    </p:extLst>
  </p:cSld>
  <p:clrMapOvr>
    <a:masterClrMapping/>
  </p:clrMapOvr>
  <p:extLst>
    <p:ext uri="{6950BFC3-D8DA-4A85-94F7-54DA5524770B}">
      <p188:commentRel xmlns:p188="http://schemas.microsoft.com/office/powerpoint/2018/8/main" xmlns="" r:id="rId9"/>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8" name="Google Shape;1118;g15fc244b7c5_3_119"/>
          <p:cNvSpPr txBox="1">
            <a:spLocks noGrp="1"/>
          </p:cNvSpPr>
          <p:nvPr>
            <p:ph type="title"/>
          </p:nvPr>
        </p:nvSpPr>
        <p:spPr>
          <a:xfrm>
            <a:off x="1038774" y="460463"/>
            <a:ext cx="10515600" cy="711414"/>
          </a:xfrm>
          <a:prstGeom prst="rect">
            <a:avLst/>
          </a:prstGeom>
        </p:spPr>
        <p:txBody>
          <a:bodyPr spcFirstLastPara="1" wrap="square" lIns="91425" tIns="45700" rIns="91425" bIns="45700" anchor="ctr" anchorCtr="0">
            <a:normAutofit/>
          </a:bodyPr>
          <a:lstStyle/>
          <a:p>
            <a:r>
              <a:rPr lang="en-US"/>
              <a:t>Vibe Test</a:t>
            </a:r>
          </a:p>
        </p:txBody>
      </p:sp>
      <p:sp>
        <p:nvSpPr>
          <p:cNvPr id="2" name="Date Placeholder 1">
            <a:extLst>
              <a:ext uri="{FF2B5EF4-FFF2-40B4-BE49-F238E27FC236}">
                <a16:creationId xmlns:a16="http://schemas.microsoft.com/office/drawing/2014/main" id="{A23F8A14-A944-AE88-C2EB-99EFC1A20994}"/>
              </a:ext>
            </a:extLst>
          </p:cNvPr>
          <p:cNvSpPr>
            <a:spLocks noGrp="1"/>
          </p:cNvSpPr>
          <p:nvPr>
            <p:ph type="dt" idx="10"/>
          </p:nvPr>
        </p:nvSpPr>
        <p:spPr/>
        <p:txBody>
          <a:bodyPr/>
          <a:lstStyle/>
          <a:p>
            <a:fld id="{9134C1C2-E27D-46A1-A3FE-00AA99D23AF2}" type="datetime1">
              <a:rPr lang="en-US" smtClean="0"/>
              <a:t>4/4/2023</a:t>
            </a:fld>
            <a:endParaRPr lang="en-US"/>
          </a:p>
        </p:txBody>
      </p:sp>
      <p:sp>
        <p:nvSpPr>
          <p:cNvPr id="1117" name="Google Shape;1117;g15fc244b7c5_3_119"/>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r>
              <a:rPr lang="en-US"/>
              <a:t>25</a:t>
            </a:r>
            <a:endParaRPr/>
          </a:p>
        </p:txBody>
      </p:sp>
      <p:sp>
        <p:nvSpPr>
          <p:cNvPr id="5" name="Text Placeholder 4">
            <a:extLst>
              <a:ext uri="{FF2B5EF4-FFF2-40B4-BE49-F238E27FC236}">
                <a16:creationId xmlns:a16="http://schemas.microsoft.com/office/drawing/2014/main" id="{F2C3824C-0D84-3DE6-DB09-FF15CC3582ED}"/>
              </a:ext>
            </a:extLst>
          </p:cNvPr>
          <p:cNvSpPr>
            <a:spLocks noGrp="1"/>
          </p:cNvSpPr>
          <p:nvPr>
            <p:ph type="body" idx="1"/>
          </p:nvPr>
        </p:nvSpPr>
        <p:spPr>
          <a:xfrm>
            <a:off x="637627" y="2110112"/>
            <a:ext cx="5159669" cy="4158776"/>
          </a:xfrm>
          <a:solidFill>
            <a:schemeClr val="accent3">
              <a:lumMod val="20000"/>
              <a:lumOff val="80000"/>
            </a:schemeClr>
          </a:solidFill>
        </p:spPr>
        <p:txBody>
          <a:bodyPr>
            <a:normAutofit/>
          </a:bodyPr>
          <a:lstStyle/>
          <a:p>
            <a:pPr marL="0" indent="0">
              <a:buNone/>
            </a:pPr>
            <a:r>
              <a:rPr lang="en-US" sz="2600" b="1">
                <a:solidFill>
                  <a:srgbClr val="000000"/>
                </a:solidFill>
              </a:rPr>
              <a:t>Test procedure:</a:t>
            </a:r>
            <a:endParaRPr lang="en-US" sz="2600" b="1"/>
          </a:p>
          <a:p>
            <a:pPr marL="514350" indent="-514350">
              <a:buAutoNum type="arabicPeriod"/>
            </a:pPr>
            <a:r>
              <a:rPr lang="en-US" sz="2000">
                <a:solidFill>
                  <a:srgbClr val="000000"/>
                </a:solidFill>
              </a:rPr>
              <a:t>Turn on the sensor suite with outside auxiliary power </a:t>
            </a:r>
            <a:endParaRPr lang="en-US" sz="2000">
              <a:solidFill>
                <a:srgbClr val="2A4F1C"/>
              </a:solidFill>
            </a:endParaRPr>
          </a:p>
          <a:p>
            <a:pPr marL="514350" indent="-514350">
              <a:buAutoNum type="arabicPeriod"/>
            </a:pPr>
            <a:r>
              <a:rPr lang="en-US" sz="2000">
                <a:solidFill>
                  <a:srgbClr val="000000"/>
                </a:solidFill>
              </a:rPr>
              <a:t>Secure sensor suite on Vibe table</a:t>
            </a:r>
            <a:endParaRPr lang="en-US" sz="2000">
              <a:solidFill>
                <a:srgbClr val="2A4F1C"/>
              </a:solidFill>
            </a:endParaRPr>
          </a:p>
          <a:p>
            <a:pPr marL="514350" indent="-514350">
              <a:buClr>
                <a:srgbClr val="000000"/>
              </a:buClr>
              <a:buAutoNum type="arabicPeriod"/>
            </a:pPr>
            <a:r>
              <a:rPr lang="en-US" sz="2000">
                <a:solidFill>
                  <a:srgbClr val="000000"/>
                </a:solidFill>
              </a:rPr>
              <a:t>Run the software to begin recording data </a:t>
            </a:r>
            <a:endParaRPr lang="en-US" sz="2000"/>
          </a:p>
          <a:p>
            <a:pPr marL="514350" indent="-514350">
              <a:buClr>
                <a:srgbClr val="000000"/>
              </a:buClr>
              <a:buAutoNum type="arabicPeriod"/>
            </a:pPr>
            <a:r>
              <a:rPr lang="en-US" sz="2000">
                <a:solidFill>
                  <a:srgbClr val="000000"/>
                </a:solidFill>
              </a:rPr>
              <a:t>Run the Vibe table at several frequencies raging from 2-1500 Hz</a:t>
            </a:r>
            <a:endParaRPr lang="en-US" sz="2000" i="1">
              <a:solidFill>
                <a:srgbClr val="000000"/>
              </a:solidFill>
              <a:highlight>
                <a:srgbClr val="FFFF00"/>
              </a:highlight>
            </a:endParaRPr>
          </a:p>
          <a:p>
            <a:pPr marL="514350" indent="-514350">
              <a:buClr>
                <a:srgbClr val="000000"/>
              </a:buClr>
              <a:buAutoNum type="arabicPeriod"/>
            </a:pPr>
            <a:r>
              <a:rPr lang="en-US" sz="2000">
                <a:solidFill>
                  <a:srgbClr val="000000"/>
                </a:solidFill>
              </a:rPr>
              <a:t>Remove sensor suite from table</a:t>
            </a:r>
          </a:p>
          <a:p>
            <a:pPr marL="514350" indent="-514350">
              <a:buClr>
                <a:srgbClr val="000000"/>
              </a:buClr>
              <a:buAutoNum type="arabicPeriod"/>
            </a:pPr>
            <a:r>
              <a:rPr lang="en-US" sz="2000">
                <a:solidFill>
                  <a:srgbClr val="000000"/>
                </a:solidFill>
              </a:rPr>
              <a:t>Verify the data gathered with the truth data from the Vibe table</a:t>
            </a:r>
            <a:endParaRPr lang="en-US" sz="2000">
              <a:solidFill>
                <a:srgbClr val="2A4F1C"/>
              </a:solidFill>
            </a:endParaRPr>
          </a:p>
        </p:txBody>
      </p:sp>
      <p:graphicFrame>
        <p:nvGraphicFramePr>
          <p:cNvPr id="13" name="Diagram 14">
            <a:extLst>
              <a:ext uri="{FF2B5EF4-FFF2-40B4-BE49-F238E27FC236}">
                <a16:creationId xmlns:a16="http://schemas.microsoft.com/office/drawing/2014/main" id="{39092746-1881-091C-16A9-C818A3894667}"/>
              </a:ext>
            </a:extLst>
          </p:cNvPr>
          <p:cNvGraphicFramePr/>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4">
            <a:extLst>
              <a:ext uri="{FF2B5EF4-FFF2-40B4-BE49-F238E27FC236}">
                <a16:creationId xmlns:a16="http://schemas.microsoft.com/office/drawing/2014/main" id="{4DA08574-2C73-D8AA-CDB4-5524D926716A}"/>
              </a:ext>
            </a:extLst>
          </p:cNvPr>
          <p:cNvSpPr txBox="1">
            <a:spLocks/>
          </p:cNvSpPr>
          <p:nvPr/>
        </p:nvSpPr>
        <p:spPr>
          <a:xfrm>
            <a:off x="5904573" y="2110112"/>
            <a:ext cx="5159668" cy="4133928"/>
          </a:xfrm>
          <a:prstGeom prst="rect">
            <a:avLst/>
          </a:prstGeom>
          <a:solidFill>
            <a:schemeClr val="accent1">
              <a:lumMod val="20000"/>
              <a:lumOff val="80000"/>
            </a:schemeClr>
          </a:solid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rgbClr val="2A4F1C"/>
              </a:buClr>
              <a:buSzPts val="1800"/>
              <a:buFont typeface="Arial"/>
              <a:buChar char="•"/>
              <a:defRPr sz="2400" b="0" i="0" u="none" strike="noStrike" cap="none">
                <a:solidFill>
                  <a:srgbClr val="2A4F1C"/>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rgbClr val="2A4F1C"/>
              </a:buClr>
              <a:buSzPts val="1800"/>
              <a:buFont typeface="Arial"/>
              <a:buChar char="•"/>
              <a:defRPr sz="1800" b="0" i="0" u="none" strike="noStrike" cap="none">
                <a:solidFill>
                  <a:srgbClr val="2A4F1C"/>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US" sz="2600" b="1">
                <a:solidFill>
                  <a:srgbClr val="000000"/>
                </a:solidFill>
              </a:rPr>
              <a:t>Safety procedure:</a:t>
            </a:r>
          </a:p>
          <a:p>
            <a:pPr marL="628650" indent="-514350">
              <a:buClr>
                <a:srgbClr val="000000"/>
              </a:buClr>
              <a:buAutoNum type="arabicPeriod"/>
            </a:pPr>
            <a:r>
              <a:rPr lang="en-US" sz="2000">
                <a:solidFill>
                  <a:srgbClr val="000000"/>
                </a:solidFill>
              </a:rPr>
              <a:t>Remove the LiPo battery from the sensor tray</a:t>
            </a:r>
          </a:p>
          <a:p>
            <a:pPr marL="628650" indent="-514350">
              <a:buClr>
                <a:srgbClr val="000000"/>
              </a:buClr>
              <a:buAutoNum type="arabicPeriod"/>
            </a:pPr>
            <a:r>
              <a:rPr lang="en-US" sz="2000">
                <a:solidFill>
                  <a:srgbClr val="000000"/>
                </a:solidFill>
              </a:rPr>
              <a:t>Add a similar weight in place of the battery</a:t>
            </a:r>
          </a:p>
          <a:p>
            <a:pPr marL="628650" indent="-514350">
              <a:buClr>
                <a:srgbClr val="000000"/>
              </a:buClr>
              <a:buAutoNum type="arabicPeriod"/>
            </a:pPr>
            <a:r>
              <a:rPr lang="en-US" sz="2000">
                <a:solidFill>
                  <a:srgbClr val="000000"/>
                </a:solidFill>
              </a:rPr>
              <a:t>Run the sensor suite with outside power</a:t>
            </a:r>
          </a:p>
        </p:txBody>
      </p:sp>
      <p:graphicFrame>
        <p:nvGraphicFramePr>
          <p:cNvPr id="6" name="Table 5">
            <a:extLst>
              <a:ext uri="{FF2B5EF4-FFF2-40B4-BE49-F238E27FC236}">
                <a16:creationId xmlns:a16="http://schemas.microsoft.com/office/drawing/2014/main" id="{26FBA421-E662-9FBA-216F-74417AE2028B}"/>
              </a:ext>
            </a:extLst>
          </p:cNvPr>
          <p:cNvGraphicFramePr>
            <a:graphicFrameLocks noGrp="1"/>
          </p:cNvGraphicFramePr>
          <p:nvPr>
            <p:extLst>
              <p:ext uri="{D42A27DB-BD31-4B8C-83A1-F6EECF244321}">
                <p14:modId xmlns:p14="http://schemas.microsoft.com/office/powerpoint/2010/main" val="1089560973"/>
              </p:ext>
            </p:extLst>
          </p:nvPr>
        </p:nvGraphicFramePr>
        <p:xfrm>
          <a:off x="9079992" y="1165742"/>
          <a:ext cx="1960803" cy="807422"/>
        </p:xfrm>
        <a:graphic>
          <a:graphicData uri="http://schemas.openxmlformats.org/drawingml/2006/table">
            <a:tbl>
              <a:tblPr firstRow="1" bandRow="1">
                <a:tableStyleId>{5C22544A-7EE6-4342-B048-85BDC9FD1C3A}</a:tableStyleId>
              </a:tblPr>
              <a:tblGrid>
                <a:gridCol w="1960803">
                  <a:extLst>
                    <a:ext uri="{9D8B030D-6E8A-4147-A177-3AD203B41FA5}">
                      <a16:colId xmlns:a16="http://schemas.microsoft.com/office/drawing/2014/main" val="3469924565"/>
                    </a:ext>
                  </a:extLst>
                </a:gridCol>
              </a:tblGrid>
              <a:tr h="403711">
                <a:tc>
                  <a:txBody>
                    <a:bodyPr/>
                    <a:lstStyle/>
                    <a:p>
                      <a:pPr algn="ctr"/>
                      <a:r>
                        <a:rPr lang="en-US"/>
                        <a:t>Deadline: March 24</a:t>
                      </a:r>
                    </a:p>
                  </a:txBody>
                  <a:tcPr anchor="ctr"/>
                </a:tc>
                <a:extLst>
                  <a:ext uri="{0D108BD9-81ED-4DB2-BD59-A6C34878D82A}">
                    <a16:rowId xmlns:a16="http://schemas.microsoft.com/office/drawing/2014/main" val="507499861"/>
                  </a:ext>
                </a:extLst>
              </a:tr>
              <a:tr h="403711">
                <a:tc>
                  <a:txBody>
                    <a:bodyPr/>
                    <a:lstStyle/>
                    <a:p>
                      <a:pPr algn="ctr"/>
                      <a:r>
                        <a:rPr lang="en-US" b="1">
                          <a:solidFill>
                            <a:schemeClr val="bg1"/>
                          </a:solidFill>
                        </a:rPr>
                        <a:t>Not Started</a:t>
                      </a:r>
                    </a:p>
                  </a:txBody>
                  <a:tcPr anchor="ctr">
                    <a:solidFill>
                      <a:srgbClr val="DE5D5D"/>
                    </a:solidFill>
                  </a:tcPr>
                </a:tc>
                <a:extLst>
                  <a:ext uri="{0D108BD9-81ED-4DB2-BD59-A6C34878D82A}">
                    <a16:rowId xmlns:a16="http://schemas.microsoft.com/office/drawing/2014/main" val="4251863665"/>
                  </a:ext>
                </a:extLst>
              </a:tr>
            </a:tbl>
          </a:graphicData>
        </a:graphic>
      </p:graphicFrame>
      <p:sp>
        <p:nvSpPr>
          <p:cNvPr id="7" name="Rectangle 6">
            <a:extLst>
              <a:ext uri="{FF2B5EF4-FFF2-40B4-BE49-F238E27FC236}">
                <a16:creationId xmlns:a16="http://schemas.microsoft.com/office/drawing/2014/main" id="{C6414635-C8D1-874D-97AC-1FE3DFBC38DE}"/>
              </a:ext>
            </a:extLst>
          </p:cNvPr>
          <p:cNvSpPr/>
          <p:nvPr/>
        </p:nvSpPr>
        <p:spPr>
          <a:xfrm>
            <a:off x="629852" y="1171876"/>
            <a:ext cx="8347787" cy="79149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200"/>
              <a:t>DR 3.1: </a:t>
            </a:r>
            <a:r>
              <a:rPr lang="en-US" sz="1200">
                <a:ea typeface="+mn-lt"/>
                <a:cs typeface="+mn-lt"/>
              </a:rPr>
              <a:t>Sensors shall be mounted to sensor tray securely</a:t>
            </a:r>
            <a:endParaRPr lang="en-US" sz="1200">
              <a:cs typeface="Arial"/>
            </a:endParaRPr>
          </a:p>
          <a:p>
            <a:r>
              <a:rPr lang="en-US" sz="1200"/>
              <a:t>	D</a:t>
            </a:r>
            <a:r>
              <a:rPr lang="en-US" sz="1200">
                <a:ea typeface="+mn-lt"/>
                <a:cs typeface="+mn-lt"/>
              </a:rPr>
              <a:t>R 3.1.2:</a:t>
            </a:r>
            <a:r>
              <a:rPr lang="en-US" sz="1200"/>
              <a:t> </a:t>
            </a:r>
            <a:r>
              <a:rPr lang="en-US" sz="1200">
                <a:ea typeface="+mn-lt"/>
                <a:cs typeface="+mn-lt"/>
              </a:rPr>
              <a:t>Sensors shall record vibration frequencies to within 10% of measured input</a:t>
            </a:r>
          </a:p>
          <a:p>
            <a:r>
              <a:rPr lang="en-US" sz="1200">
                <a:ea typeface="+mn-lt"/>
                <a:cs typeface="+mn-lt"/>
              </a:rPr>
              <a:t>CPE1: </a:t>
            </a:r>
            <a:r>
              <a:rPr lang="en-US" sz="1200" b="0" i="0" u="none" strike="noStrike" cap="none" baseline="0">
                <a:solidFill>
                  <a:schemeClr val="bg1"/>
                </a:solidFill>
                <a:latin typeface="+mn-lt"/>
                <a:ea typeface="+mn-ea"/>
                <a:cs typeface="+mn-cs"/>
              </a:rPr>
              <a:t>Must be able to record linear accelerations to within 10% of optically tracked motion</a:t>
            </a:r>
          </a:p>
          <a:p>
            <a:r>
              <a:rPr lang="en-US" sz="1200">
                <a:solidFill>
                  <a:schemeClr val="bg1"/>
                </a:solidFill>
              </a:rPr>
              <a:t>CPE2: </a:t>
            </a:r>
            <a:r>
              <a:rPr lang="en-US" sz="1200" b="0" i="0" u="none" strike="noStrike" cap="none" baseline="0">
                <a:solidFill>
                  <a:schemeClr val="bg1"/>
                </a:solidFill>
                <a:latin typeface="+mn-lt"/>
                <a:ea typeface="+mn-ea"/>
                <a:cs typeface="+mn-cs"/>
                <a:sym typeface="Arial"/>
              </a:rPr>
              <a:t>Sensor tray must record </a:t>
            </a:r>
            <a:r>
              <a:rPr lang="en-US" sz="1200" b="0" i="0" u="none" strike="noStrike" cap="none" baseline="0">
                <a:solidFill>
                  <a:schemeClr val="bg1"/>
                </a:solidFill>
                <a:latin typeface="+mn-lt"/>
                <a:ea typeface="+mn-ea"/>
                <a:cs typeface="+mn-cs"/>
              </a:rPr>
              <a:t>frequencies </a:t>
            </a:r>
            <a:r>
              <a:rPr lang="en-US" sz="1200" b="0" i="0" u="none" strike="noStrike" cap="none" baseline="0">
                <a:solidFill>
                  <a:schemeClr val="bg1"/>
                </a:solidFill>
                <a:latin typeface="+mn-lt"/>
                <a:ea typeface="+mn-ea"/>
                <a:cs typeface="+mn-cs"/>
                <a:sym typeface="Arial"/>
              </a:rPr>
              <a:t>within 10% accuracy of </a:t>
            </a:r>
            <a:r>
              <a:rPr lang="en-US" sz="1200" b="0" i="0" u="none" strike="noStrike" cap="none" baseline="0">
                <a:solidFill>
                  <a:schemeClr val="bg1"/>
                </a:solidFill>
                <a:latin typeface="+mn-lt"/>
                <a:ea typeface="+mn-ea"/>
                <a:cs typeface="+mn-cs"/>
              </a:rPr>
              <a:t>measured input motion</a:t>
            </a:r>
            <a:endParaRPr lang="en-US" sz="1200" u="none" strike="noStrike">
              <a:solidFill>
                <a:schemeClr val="bg1"/>
              </a:solidFill>
              <a:effectLst/>
            </a:endParaRPr>
          </a:p>
        </p:txBody>
      </p:sp>
      <p:pic>
        <p:nvPicPr>
          <p:cNvPr id="29" name="Picture 29" descr="Chart, histogram&#10;&#10;Description automatically generated">
            <a:extLst>
              <a:ext uri="{FF2B5EF4-FFF2-40B4-BE49-F238E27FC236}">
                <a16:creationId xmlns:a16="http://schemas.microsoft.com/office/drawing/2014/main" id="{DA9B0EED-8E50-30D1-8168-F623ADD31CC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999202" y="4435425"/>
            <a:ext cx="4965201" cy="1613852"/>
          </a:xfrm>
          <a:prstGeom prst="rect">
            <a:avLst/>
          </a:prstGeom>
        </p:spPr>
      </p:pic>
    </p:spTree>
    <p:extLst>
      <p:ext uri="{BB962C8B-B14F-4D97-AF65-F5344CB8AC3E}">
        <p14:creationId xmlns:p14="http://schemas.microsoft.com/office/powerpoint/2010/main" val="8151997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8" name="Google Shape;1118;g15fc244b7c5_3_119"/>
          <p:cNvSpPr txBox="1">
            <a:spLocks noGrp="1"/>
          </p:cNvSpPr>
          <p:nvPr>
            <p:ph type="title"/>
          </p:nvPr>
        </p:nvSpPr>
        <p:spPr>
          <a:xfrm>
            <a:off x="1038774" y="460463"/>
            <a:ext cx="10515600" cy="711414"/>
          </a:xfrm>
          <a:prstGeom prst="rect">
            <a:avLst/>
          </a:prstGeom>
        </p:spPr>
        <p:txBody>
          <a:bodyPr spcFirstLastPara="1" wrap="square" lIns="91425" tIns="45700" rIns="91425" bIns="45700" anchor="ctr" anchorCtr="0">
            <a:normAutofit/>
          </a:bodyPr>
          <a:lstStyle/>
          <a:p>
            <a:r>
              <a:rPr lang="en-US"/>
              <a:t>Vibe Test</a:t>
            </a:r>
          </a:p>
        </p:txBody>
      </p:sp>
      <p:sp>
        <p:nvSpPr>
          <p:cNvPr id="2" name="Date Placeholder 1">
            <a:extLst>
              <a:ext uri="{FF2B5EF4-FFF2-40B4-BE49-F238E27FC236}">
                <a16:creationId xmlns:a16="http://schemas.microsoft.com/office/drawing/2014/main" id="{A23F8A14-A944-AE88-C2EB-99EFC1A20994}"/>
              </a:ext>
            </a:extLst>
          </p:cNvPr>
          <p:cNvSpPr>
            <a:spLocks noGrp="1"/>
          </p:cNvSpPr>
          <p:nvPr>
            <p:ph type="dt" idx="10"/>
          </p:nvPr>
        </p:nvSpPr>
        <p:spPr/>
        <p:txBody>
          <a:bodyPr/>
          <a:lstStyle/>
          <a:p>
            <a:fld id="{9134C1C2-E27D-46A1-A3FE-00AA99D23AF2}" type="datetime1">
              <a:rPr lang="en-US" smtClean="0"/>
              <a:t>4/4/2023</a:t>
            </a:fld>
            <a:endParaRPr lang="en-US"/>
          </a:p>
        </p:txBody>
      </p:sp>
      <p:sp>
        <p:nvSpPr>
          <p:cNvPr id="1117" name="Google Shape;1117;g15fc244b7c5_3_119"/>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r>
              <a:rPr lang="en-US"/>
              <a:t>26</a:t>
            </a:r>
            <a:endParaRPr/>
          </a:p>
        </p:txBody>
      </p:sp>
      <p:graphicFrame>
        <p:nvGraphicFramePr>
          <p:cNvPr id="13" name="Diagram 14">
            <a:extLst>
              <a:ext uri="{FF2B5EF4-FFF2-40B4-BE49-F238E27FC236}">
                <a16:creationId xmlns:a16="http://schemas.microsoft.com/office/drawing/2014/main" id="{39092746-1881-091C-16A9-C818A3894667}"/>
              </a:ext>
            </a:extLst>
          </p:cNvPr>
          <p:cNvGraphicFramePr/>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Table 5">
            <a:extLst>
              <a:ext uri="{FF2B5EF4-FFF2-40B4-BE49-F238E27FC236}">
                <a16:creationId xmlns:a16="http://schemas.microsoft.com/office/drawing/2014/main" id="{26FBA421-E662-9FBA-216F-74417AE2028B}"/>
              </a:ext>
            </a:extLst>
          </p:cNvPr>
          <p:cNvGraphicFramePr>
            <a:graphicFrameLocks noGrp="1"/>
          </p:cNvGraphicFramePr>
          <p:nvPr>
            <p:extLst>
              <p:ext uri="{D42A27DB-BD31-4B8C-83A1-F6EECF244321}">
                <p14:modId xmlns:p14="http://schemas.microsoft.com/office/powerpoint/2010/main" val="3342326292"/>
              </p:ext>
            </p:extLst>
          </p:nvPr>
        </p:nvGraphicFramePr>
        <p:xfrm>
          <a:off x="9105900" y="1184029"/>
          <a:ext cx="1934895" cy="779346"/>
        </p:xfrm>
        <a:graphic>
          <a:graphicData uri="http://schemas.openxmlformats.org/drawingml/2006/table">
            <a:tbl>
              <a:tblPr firstRow="1" bandRow="1">
                <a:tableStyleId>{5C22544A-7EE6-4342-B048-85BDC9FD1C3A}</a:tableStyleId>
              </a:tblPr>
              <a:tblGrid>
                <a:gridCol w="1934895">
                  <a:extLst>
                    <a:ext uri="{9D8B030D-6E8A-4147-A177-3AD203B41FA5}">
                      <a16:colId xmlns:a16="http://schemas.microsoft.com/office/drawing/2014/main" val="3469924565"/>
                    </a:ext>
                  </a:extLst>
                </a:gridCol>
              </a:tblGrid>
              <a:tr h="389673">
                <a:tc>
                  <a:txBody>
                    <a:bodyPr/>
                    <a:lstStyle/>
                    <a:p>
                      <a:pPr algn="ctr"/>
                      <a:r>
                        <a:rPr lang="en-US"/>
                        <a:t>Deadline: March 24</a:t>
                      </a:r>
                    </a:p>
                  </a:txBody>
                  <a:tcPr anchor="ctr"/>
                </a:tc>
                <a:extLst>
                  <a:ext uri="{0D108BD9-81ED-4DB2-BD59-A6C34878D82A}">
                    <a16:rowId xmlns:a16="http://schemas.microsoft.com/office/drawing/2014/main" val="507499861"/>
                  </a:ext>
                </a:extLst>
              </a:tr>
              <a:tr h="389673">
                <a:tc>
                  <a:txBody>
                    <a:bodyPr/>
                    <a:lstStyle/>
                    <a:p>
                      <a:pPr algn="ctr"/>
                      <a:r>
                        <a:rPr lang="en-US" b="1">
                          <a:solidFill>
                            <a:schemeClr val="bg1"/>
                          </a:solidFill>
                        </a:rPr>
                        <a:t>Not Started</a:t>
                      </a:r>
                    </a:p>
                  </a:txBody>
                  <a:tcPr anchor="ctr">
                    <a:solidFill>
                      <a:srgbClr val="DE5D5D"/>
                    </a:solidFill>
                  </a:tcPr>
                </a:tc>
                <a:extLst>
                  <a:ext uri="{0D108BD9-81ED-4DB2-BD59-A6C34878D82A}">
                    <a16:rowId xmlns:a16="http://schemas.microsoft.com/office/drawing/2014/main" val="4251863665"/>
                  </a:ext>
                </a:extLst>
              </a:tr>
            </a:tbl>
          </a:graphicData>
        </a:graphic>
      </p:graphicFrame>
      <p:pic>
        <p:nvPicPr>
          <p:cNvPr id="12" name="Picture 11" descr="A picture containing graphical user interface&#10;&#10;Description automatically generated">
            <a:extLst>
              <a:ext uri="{FF2B5EF4-FFF2-40B4-BE49-F238E27FC236}">
                <a16:creationId xmlns:a16="http://schemas.microsoft.com/office/drawing/2014/main" id="{AD3708D3-8572-3032-6DDE-8C0B7ACB874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587500" y="2132347"/>
            <a:ext cx="3762376" cy="3998383"/>
          </a:xfrm>
          <a:prstGeom prst="rect">
            <a:avLst/>
          </a:prstGeom>
        </p:spPr>
      </p:pic>
      <p:sp>
        <p:nvSpPr>
          <p:cNvPr id="19" name="Rectangle 18">
            <a:extLst>
              <a:ext uri="{FF2B5EF4-FFF2-40B4-BE49-F238E27FC236}">
                <a16:creationId xmlns:a16="http://schemas.microsoft.com/office/drawing/2014/main" id="{461AE707-4895-A7D2-47ED-C3DC3BA1F250}"/>
              </a:ext>
            </a:extLst>
          </p:cNvPr>
          <p:cNvSpPr/>
          <p:nvPr/>
        </p:nvSpPr>
        <p:spPr>
          <a:xfrm>
            <a:off x="629852" y="2085264"/>
            <a:ext cx="1291345" cy="12385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a:cs typeface="Arial"/>
              </a:rPr>
              <a:t>Resonance Frequencies:</a:t>
            </a:r>
          </a:p>
          <a:p>
            <a:pPr algn="ctr"/>
            <a:r>
              <a:rPr lang="en-US">
                <a:cs typeface="Arial"/>
              </a:rPr>
              <a:t>1</a:t>
            </a:r>
            <a:r>
              <a:rPr lang="en-US" baseline="30000">
                <a:cs typeface="Arial"/>
              </a:rPr>
              <a:t>st</a:t>
            </a:r>
            <a:r>
              <a:rPr lang="en-US">
                <a:cs typeface="Arial"/>
              </a:rPr>
              <a:t>: 528 Hz</a:t>
            </a:r>
          </a:p>
          <a:p>
            <a:pPr algn="ctr"/>
            <a:r>
              <a:rPr lang="en-US">
                <a:cs typeface="Arial"/>
              </a:rPr>
              <a:t>3</a:t>
            </a:r>
            <a:r>
              <a:rPr lang="en-US" baseline="30000">
                <a:cs typeface="Arial"/>
              </a:rPr>
              <a:t>rd</a:t>
            </a:r>
            <a:r>
              <a:rPr lang="en-US">
                <a:cs typeface="Arial"/>
              </a:rPr>
              <a:t>: 1164 Hz</a:t>
            </a:r>
          </a:p>
          <a:p>
            <a:pPr algn="ctr"/>
            <a:r>
              <a:rPr lang="en-US">
                <a:cs typeface="Arial"/>
              </a:rPr>
              <a:t>5</a:t>
            </a:r>
            <a:r>
              <a:rPr lang="en-US" baseline="30000">
                <a:cs typeface="Arial"/>
              </a:rPr>
              <a:t>th</a:t>
            </a:r>
            <a:r>
              <a:rPr lang="en-US">
                <a:cs typeface="Arial"/>
              </a:rPr>
              <a:t>: 1849 Hz</a:t>
            </a:r>
          </a:p>
        </p:txBody>
      </p:sp>
      <p:sp>
        <p:nvSpPr>
          <p:cNvPr id="3" name="Rectangle 2">
            <a:extLst>
              <a:ext uri="{FF2B5EF4-FFF2-40B4-BE49-F238E27FC236}">
                <a16:creationId xmlns:a16="http://schemas.microsoft.com/office/drawing/2014/main" id="{BAD131F1-2FF5-7120-8101-4CFD5EFAED66}"/>
              </a:ext>
            </a:extLst>
          </p:cNvPr>
          <p:cNvSpPr/>
          <p:nvPr/>
        </p:nvSpPr>
        <p:spPr>
          <a:xfrm>
            <a:off x="629852" y="1171876"/>
            <a:ext cx="8347787" cy="79149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200"/>
              <a:t>DR 3.1: </a:t>
            </a:r>
            <a:r>
              <a:rPr lang="en-US" sz="1200">
                <a:ea typeface="+mn-lt"/>
                <a:cs typeface="+mn-lt"/>
              </a:rPr>
              <a:t>Sensors shall be mounted to sensor tray securely</a:t>
            </a:r>
            <a:endParaRPr lang="en-US" sz="1200">
              <a:cs typeface="Arial"/>
            </a:endParaRPr>
          </a:p>
          <a:p>
            <a:r>
              <a:rPr lang="en-US" sz="1200"/>
              <a:t>	D</a:t>
            </a:r>
            <a:r>
              <a:rPr lang="en-US" sz="1200">
                <a:ea typeface="+mn-lt"/>
                <a:cs typeface="+mn-lt"/>
              </a:rPr>
              <a:t>R 3.1.2:</a:t>
            </a:r>
            <a:r>
              <a:rPr lang="en-US" sz="1200"/>
              <a:t> </a:t>
            </a:r>
            <a:r>
              <a:rPr lang="en-US" sz="1200">
                <a:ea typeface="+mn-lt"/>
                <a:cs typeface="+mn-lt"/>
              </a:rPr>
              <a:t>Sensors shall record vibration frequencies to within 10% of measured input</a:t>
            </a:r>
          </a:p>
          <a:p>
            <a:r>
              <a:rPr lang="en-US" sz="1200">
                <a:ea typeface="+mn-lt"/>
                <a:cs typeface="+mn-lt"/>
              </a:rPr>
              <a:t>CPE1: </a:t>
            </a:r>
            <a:r>
              <a:rPr lang="en-US" sz="1200" b="0" i="0" u="none" strike="noStrike" cap="none" baseline="0">
                <a:solidFill>
                  <a:schemeClr val="bg1"/>
                </a:solidFill>
                <a:latin typeface="+mn-lt"/>
                <a:ea typeface="+mn-ea"/>
                <a:cs typeface="+mn-cs"/>
              </a:rPr>
              <a:t>Must be able to record linear accelerations to within 10% of optically tracked motion</a:t>
            </a:r>
          </a:p>
          <a:p>
            <a:r>
              <a:rPr lang="en-US" sz="1200">
                <a:solidFill>
                  <a:schemeClr val="bg1"/>
                </a:solidFill>
              </a:rPr>
              <a:t>CPE2: </a:t>
            </a:r>
            <a:r>
              <a:rPr lang="en-US" sz="1200" b="0" i="0" u="none" strike="noStrike" cap="none" baseline="0">
                <a:solidFill>
                  <a:schemeClr val="bg1"/>
                </a:solidFill>
                <a:latin typeface="+mn-lt"/>
                <a:ea typeface="+mn-ea"/>
                <a:cs typeface="+mn-cs"/>
                <a:sym typeface="Arial"/>
              </a:rPr>
              <a:t>Sensor tray must record </a:t>
            </a:r>
            <a:r>
              <a:rPr lang="en-US" sz="1200" b="0" i="0" u="none" strike="noStrike" cap="none" baseline="0">
                <a:solidFill>
                  <a:schemeClr val="bg1"/>
                </a:solidFill>
                <a:latin typeface="+mn-lt"/>
                <a:ea typeface="+mn-ea"/>
                <a:cs typeface="+mn-cs"/>
              </a:rPr>
              <a:t>frequencies </a:t>
            </a:r>
            <a:r>
              <a:rPr lang="en-US" sz="1200" b="0" i="0" u="none" strike="noStrike" cap="none" baseline="0">
                <a:solidFill>
                  <a:schemeClr val="bg1"/>
                </a:solidFill>
                <a:latin typeface="+mn-lt"/>
                <a:ea typeface="+mn-ea"/>
                <a:cs typeface="+mn-cs"/>
                <a:sym typeface="Arial"/>
              </a:rPr>
              <a:t>within 10% accuracy of </a:t>
            </a:r>
            <a:r>
              <a:rPr lang="en-US" sz="1200" b="0" i="0" u="none" strike="noStrike" cap="none" baseline="0">
                <a:solidFill>
                  <a:schemeClr val="bg1"/>
                </a:solidFill>
                <a:latin typeface="+mn-lt"/>
                <a:ea typeface="+mn-ea"/>
                <a:cs typeface="+mn-cs"/>
              </a:rPr>
              <a:t>measured input motion</a:t>
            </a:r>
            <a:endParaRPr lang="en-US" sz="1200" u="none" strike="noStrike">
              <a:solidFill>
                <a:schemeClr val="bg1"/>
              </a:solidFill>
              <a:effectLst/>
            </a:endParaRPr>
          </a:p>
        </p:txBody>
      </p:sp>
      <p:pic>
        <p:nvPicPr>
          <p:cNvPr id="7" name="Picture 6">
            <a:extLst>
              <a:ext uri="{FF2B5EF4-FFF2-40B4-BE49-F238E27FC236}">
                <a16:creationId xmlns:a16="http://schemas.microsoft.com/office/drawing/2014/main" id="{6FD95342-3809-206F-E32D-5C933693DAD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005230" y="2132347"/>
            <a:ext cx="1291344" cy="3998383"/>
          </a:xfrm>
          <a:prstGeom prst="rect">
            <a:avLst/>
          </a:prstGeom>
        </p:spPr>
      </p:pic>
      <p:sp>
        <p:nvSpPr>
          <p:cNvPr id="8" name="Text Placeholder 4">
            <a:extLst>
              <a:ext uri="{FF2B5EF4-FFF2-40B4-BE49-F238E27FC236}">
                <a16:creationId xmlns:a16="http://schemas.microsoft.com/office/drawing/2014/main" id="{567500FF-6148-20F4-C25F-BA932EE9E769}"/>
              </a:ext>
            </a:extLst>
          </p:cNvPr>
          <p:cNvSpPr txBox="1">
            <a:spLocks/>
          </p:cNvSpPr>
          <p:nvPr/>
        </p:nvSpPr>
        <p:spPr>
          <a:xfrm>
            <a:off x="6419850" y="2085264"/>
            <a:ext cx="4620945" cy="4158776"/>
          </a:xfrm>
          <a:prstGeom prst="rect">
            <a:avLst/>
          </a:prstGeom>
          <a:solidFill>
            <a:schemeClr val="accent1">
              <a:lumMod val="20000"/>
              <a:lumOff val="80000"/>
            </a:schemeClr>
          </a:solid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rgbClr val="2A4F1C"/>
              </a:buClr>
              <a:buSzPts val="1800"/>
              <a:buFont typeface="Arial"/>
              <a:buChar char="•"/>
              <a:defRPr sz="2400" b="0" i="0" u="none" strike="noStrike" cap="none">
                <a:solidFill>
                  <a:srgbClr val="2A4F1C"/>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rgbClr val="2A4F1C"/>
              </a:buClr>
              <a:buSzPts val="1800"/>
              <a:buFont typeface="Arial"/>
              <a:buChar char="•"/>
              <a:defRPr sz="1800" b="0" i="0" u="none" strike="noStrike" cap="none">
                <a:solidFill>
                  <a:srgbClr val="2A4F1C"/>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None/>
            </a:pPr>
            <a:r>
              <a:rPr lang="en-US" sz="2600" b="1"/>
              <a:t>Model:</a:t>
            </a:r>
          </a:p>
          <a:p>
            <a:pPr marL="342900"/>
            <a:r>
              <a:rPr lang="en-US" sz="2000"/>
              <a:t>Model </a:t>
            </a:r>
            <a:r>
              <a:rPr lang="en-US" sz="2000" b="1"/>
              <a:t>does</a:t>
            </a:r>
            <a:r>
              <a:rPr lang="en-US" sz="2000"/>
              <a:t> account for weight of electronics</a:t>
            </a:r>
          </a:p>
          <a:p>
            <a:pPr marL="800100" lvl="1"/>
            <a:r>
              <a:rPr lang="en-US" sz="1600"/>
              <a:t>Not properly distributed</a:t>
            </a:r>
          </a:p>
          <a:p>
            <a:pPr marL="342900"/>
            <a:r>
              <a:rPr lang="en-US" sz="2000"/>
              <a:t>Sensors modeled as fixed connections</a:t>
            </a:r>
          </a:p>
          <a:p>
            <a:pPr marL="800100" lvl="1"/>
            <a:r>
              <a:rPr lang="en-US" sz="1600"/>
              <a:t>Does not accurately represent epoxy bonds</a:t>
            </a:r>
          </a:p>
          <a:p>
            <a:pPr marL="342900"/>
            <a:r>
              <a:rPr lang="en-US" sz="2000"/>
              <a:t>Fixed at all four corners</a:t>
            </a:r>
          </a:p>
          <a:p>
            <a:pPr marL="0" indent="0">
              <a:buNone/>
            </a:pPr>
            <a:r>
              <a:rPr lang="en-US" sz="2600" b="1"/>
              <a:t>For Testing:</a:t>
            </a:r>
          </a:p>
          <a:p>
            <a:pPr marL="342900"/>
            <a:r>
              <a:rPr lang="en-US" sz="2000"/>
              <a:t>Sweep up to 1500 Hz to capture more than one resonance</a:t>
            </a:r>
          </a:p>
          <a:p>
            <a:pPr marL="342900"/>
            <a:r>
              <a:rPr lang="en-US" sz="2000"/>
              <a:t>Looking for see 1</a:t>
            </a:r>
            <a:r>
              <a:rPr lang="en-US" sz="2000" baseline="30000"/>
              <a:t>st</a:t>
            </a:r>
            <a:r>
              <a:rPr lang="en-US" sz="2000"/>
              <a:t> resonance to be ± 500 Hz</a:t>
            </a:r>
          </a:p>
          <a:p>
            <a:pPr marL="0" indent="0">
              <a:buNone/>
            </a:pPr>
            <a:endParaRPr lang="en-US" sz="2000"/>
          </a:p>
        </p:txBody>
      </p:sp>
    </p:spTree>
    <p:extLst>
      <p:ext uri="{BB962C8B-B14F-4D97-AF65-F5344CB8AC3E}">
        <p14:creationId xmlns:p14="http://schemas.microsoft.com/office/powerpoint/2010/main" val="31377688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8" name="Google Shape;1118;g15fc244b7c5_3_119"/>
          <p:cNvSpPr txBox="1">
            <a:spLocks noGrp="1"/>
          </p:cNvSpPr>
          <p:nvPr>
            <p:ph type="title"/>
          </p:nvPr>
        </p:nvSpPr>
        <p:spPr>
          <a:xfrm>
            <a:off x="1038774" y="460463"/>
            <a:ext cx="10515600" cy="711414"/>
          </a:xfrm>
          <a:prstGeom prst="rect">
            <a:avLst/>
          </a:prstGeom>
        </p:spPr>
        <p:txBody>
          <a:bodyPr spcFirstLastPara="1" wrap="square" lIns="91425" tIns="45700" rIns="91425" bIns="45700" anchor="ctr" anchorCtr="0">
            <a:normAutofit/>
          </a:bodyPr>
          <a:lstStyle/>
          <a:p>
            <a:r>
              <a:rPr lang="en-US"/>
              <a:t>Vibe Test</a:t>
            </a:r>
          </a:p>
        </p:txBody>
      </p:sp>
      <p:sp>
        <p:nvSpPr>
          <p:cNvPr id="1117" name="Google Shape;1117;g15fc244b7c5_3_119"/>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r>
              <a:rPr lang="en-US"/>
              <a:t>27</a:t>
            </a:r>
            <a:endParaRPr/>
          </a:p>
        </p:txBody>
      </p:sp>
      <p:sp>
        <p:nvSpPr>
          <p:cNvPr id="5" name="Text Placeholder 4">
            <a:extLst>
              <a:ext uri="{FF2B5EF4-FFF2-40B4-BE49-F238E27FC236}">
                <a16:creationId xmlns:a16="http://schemas.microsoft.com/office/drawing/2014/main" id="{F2C3824C-0D84-3DE6-DB09-FF15CC3582ED}"/>
              </a:ext>
            </a:extLst>
          </p:cNvPr>
          <p:cNvSpPr>
            <a:spLocks noGrp="1"/>
          </p:cNvSpPr>
          <p:nvPr>
            <p:ph type="body" idx="1"/>
          </p:nvPr>
        </p:nvSpPr>
        <p:spPr>
          <a:xfrm>
            <a:off x="636277" y="2091824"/>
            <a:ext cx="3670893" cy="4170504"/>
          </a:xfrm>
          <a:solidFill>
            <a:schemeClr val="accent3">
              <a:lumMod val="20000"/>
              <a:lumOff val="80000"/>
            </a:schemeClr>
          </a:solidFill>
        </p:spPr>
        <p:txBody>
          <a:bodyPr>
            <a:normAutofit lnSpcReduction="10000"/>
          </a:bodyPr>
          <a:lstStyle/>
          <a:p>
            <a:pPr marL="114300" indent="0">
              <a:buNone/>
            </a:pPr>
            <a:r>
              <a:rPr lang="en-US" sz="2600" b="1">
                <a:solidFill>
                  <a:srgbClr val="000000"/>
                </a:solidFill>
              </a:rPr>
              <a:t>Risk Reduction</a:t>
            </a:r>
            <a:r>
              <a:rPr lang="en-US" sz="2600">
                <a:solidFill>
                  <a:srgbClr val="000000"/>
                </a:solidFill>
              </a:rPr>
              <a:t>:</a:t>
            </a:r>
          </a:p>
          <a:p>
            <a:pPr marL="571500" indent="-457200"/>
            <a:r>
              <a:rPr lang="en-US" sz="2000">
                <a:solidFill>
                  <a:srgbClr val="000000"/>
                </a:solidFill>
              </a:rPr>
              <a:t>Structural failure under vibration risk mitigated by epoxy application test</a:t>
            </a:r>
            <a:endParaRPr lang="en-US" sz="2000"/>
          </a:p>
          <a:p>
            <a:pPr marL="571500" indent="-457200"/>
            <a:r>
              <a:rPr lang="en-US" sz="2000">
                <a:solidFill>
                  <a:srgbClr val="000000"/>
                </a:solidFill>
              </a:rPr>
              <a:t>Modal vibrations existing outside of sensing capability is unlikely due to the sensors' high pulling rate and the expected resonate frequencies range</a:t>
            </a:r>
            <a:endParaRPr lang="en-US" sz="2000"/>
          </a:p>
          <a:p>
            <a:pPr marL="571500" indent="-457200"/>
            <a:r>
              <a:rPr lang="en-US" sz="2000">
                <a:solidFill>
                  <a:srgbClr val="000000"/>
                </a:solidFill>
              </a:rPr>
              <a:t>Tray will be externally powered to prevent battery fire</a:t>
            </a:r>
          </a:p>
          <a:p>
            <a:pPr marL="571500" indent="-457200"/>
            <a:endParaRPr lang="en-US" sz="2000">
              <a:solidFill>
                <a:srgbClr val="000000"/>
              </a:solidFill>
            </a:endParaRPr>
          </a:p>
          <a:p>
            <a:pPr marL="571500" indent="-457200"/>
            <a:endParaRPr lang="en-US" sz="2000">
              <a:solidFill>
                <a:srgbClr val="000000"/>
              </a:solidFill>
            </a:endParaRPr>
          </a:p>
          <a:p>
            <a:pPr marL="571500" indent="-457200"/>
            <a:endParaRPr lang="en-US" sz="2000">
              <a:solidFill>
                <a:srgbClr val="000000"/>
              </a:solidFill>
            </a:endParaRPr>
          </a:p>
          <a:p>
            <a:pPr marL="571500" indent="-457200"/>
            <a:endParaRPr lang="en-US" sz="2000">
              <a:solidFill>
                <a:srgbClr val="000000"/>
              </a:solidFill>
            </a:endParaRPr>
          </a:p>
          <a:p>
            <a:pPr marL="571500" indent="-457200"/>
            <a:endParaRPr lang="en-US" sz="2000" i="1">
              <a:solidFill>
                <a:srgbClr val="000000"/>
              </a:solidFill>
              <a:highlight>
                <a:srgbClr val="FFFF00"/>
              </a:highlight>
            </a:endParaRPr>
          </a:p>
        </p:txBody>
      </p:sp>
      <p:sp>
        <p:nvSpPr>
          <p:cNvPr id="2" name="Date Placeholder 1">
            <a:extLst>
              <a:ext uri="{FF2B5EF4-FFF2-40B4-BE49-F238E27FC236}">
                <a16:creationId xmlns:a16="http://schemas.microsoft.com/office/drawing/2014/main" id="{A23F8A14-A944-AE88-C2EB-99EFC1A20994}"/>
              </a:ext>
            </a:extLst>
          </p:cNvPr>
          <p:cNvSpPr>
            <a:spLocks noGrp="1"/>
          </p:cNvSpPr>
          <p:nvPr>
            <p:ph type="dt" idx="10"/>
          </p:nvPr>
        </p:nvSpPr>
        <p:spPr/>
        <p:txBody>
          <a:bodyPr/>
          <a:lstStyle/>
          <a:p>
            <a:fld id="{9134C1C2-E27D-46A1-A3FE-00AA99D23AF2}" type="datetime1">
              <a:rPr lang="en-US" smtClean="0"/>
              <a:t>4/4/2023</a:t>
            </a:fld>
            <a:endParaRPr lang="en-US"/>
          </a:p>
        </p:txBody>
      </p:sp>
      <p:graphicFrame>
        <p:nvGraphicFramePr>
          <p:cNvPr id="13" name="Diagram 14">
            <a:extLst>
              <a:ext uri="{FF2B5EF4-FFF2-40B4-BE49-F238E27FC236}">
                <a16:creationId xmlns:a16="http://schemas.microsoft.com/office/drawing/2014/main" id="{39092746-1881-091C-16A9-C818A3894667}"/>
              </a:ext>
            </a:extLst>
          </p:cNvPr>
          <p:cNvGraphicFramePr/>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4">
            <a:extLst>
              <a:ext uri="{FF2B5EF4-FFF2-40B4-BE49-F238E27FC236}">
                <a16:creationId xmlns:a16="http://schemas.microsoft.com/office/drawing/2014/main" id="{04473857-7B10-5E37-FC0C-8F88042968E1}"/>
              </a:ext>
            </a:extLst>
          </p:cNvPr>
          <p:cNvSpPr txBox="1">
            <a:spLocks/>
          </p:cNvSpPr>
          <p:nvPr/>
        </p:nvSpPr>
        <p:spPr>
          <a:xfrm>
            <a:off x="4379892" y="2091824"/>
            <a:ext cx="3592826" cy="4170504"/>
          </a:xfrm>
          <a:prstGeom prst="rect">
            <a:avLst/>
          </a:prstGeom>
          <a:solidFill>
            <a:schemeClr val="accent1">
              <a:lumMod val="20000"/>
              <a:lumOff val="80000"/>
            </a:schemeClr>
          </a:solid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rgbClr val="2A4F1C"/>
              </a:buClr>
              <a:buSzPts val="1800"/>
              <a:buFont typeface="Arial"/>
              <a:buChar char="•"/>
              <a:defRPr sz="2400" b="0" i="0" u="none" strike="noStrike" cap="none">
                <a:solidFill>
                  <a:srgbClr val="2A4F1C"/>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rgbClr val="2A4F1C"/>
              </a:buClr>
              <a:buSzPts val="1800"/>
              <a:buFont typeface="Arial"/>
              <a:buChar char="•"/>
              <a:defRPr sz="1800" b="0" i="0" u="none" strike="noStrike" cap="none">
                <a:solidFill>
                  <a:srgbClr val="2A4F1C"/>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US" sz="2600" b="1">
                <a:solidFill>
                  <a:srgbClr val="000000"/>
                </a:solidFill>
              </a:rPr>
              <a:t>Model Validation</a:t>
            </a:r>
            <a:r>
              <a:rPr lang="en-US" sz="2600">
                <a:solidFill>
                  <a:srgbClr val="000000"/>
                </a:solidFill>
              </a:rPr>
              <a:t>:</a:t>
            </a:r>
          </a:p>
          <a:p>
            <a:pPr marL="571500" indent="-457200"/>
            <a:r>
              <a:rPr lang="en-US" sz="2000">
                <a:solidFill>
                  <a:srgbClr val="000000"/>
                </a:solidFill>
              </a:rPr>
              <a:t>Validate the data gathered with the sensor suite with the vibe table's truth data</a:t>
            </a:r>
          </a:p>
          <a:p>
            <a:pPr marL="571500" indent="-457200"/>
            <a:r>
              <a:rPr lang="en-US" sz="2000">
                <a:solidFill>
                  <a:srgbClr val="000000"/>
                </a:solidFill>
              </a:rPr>
              <a:t>SolidWorks frequency simulation comparison</a:t>
            </a:r>
          </a:p>
          <a:p>
            <a:pPr marL="571500" indent="-457200"/>
            <a:r>
              <a:rPr lang="en-US" sz="2000">
                <a:solidFill>
                  <a:srgbClr val="000000"/>
                </a:solidFill>
              </a:rPr>
              <a:t>Compare resonate frequencies of model to truth data</a:t>
            </a:r>
          </a:p>
          <a:p>
            <a:pPr marL="571500" indent="-457200"/>
            <a:r>
              <a:rPr lang="en-US" sz="2000">
                <a:solidFill>
                  <a:srgbClr val="000000"/>
                </a:solidFill>
              </a:rPr>
              <a:t>Compare relative displacements of model to truth data </a:t>
            </a:r>
            <a:endParaRPr lang="en-US"/>
          </a:p>
        </p:txBody>
      </p:sp>
      <p:graphicFrame>
        <p:nvGraphicFramePr>
          <p:cNvPr id="6" name="Table 14">
            <a:extLst>
              <a:ext uri="{FF2B5EF4-FFF2-40B4-BE49-F238E27FC236}">
                <a16:creationId xmlns:a16="http://schemas.microsoft.com/office/drawing/2014/main" id="{CE6A0594-94BB-8D79-E203-E7AF0FE9D50C}"/>
              </a:ext>
            </a:extLst>
          </p:cNvPr>
          <p:cNvGraphicFramePr>
            <a:graphicFrameLocks noGrp="1"/>
          </p:cNvGraphicFramePr>
          <p:nvPr>
            <p:extLst>
              <p:ext uri="{D42A27DB-BD31-4B8C-83A1-F6EECF244321}">
                <p14:modId xmlns:p14="http://schemas.microsoft.com/office/powerpoint/2010/main" val="3977506620"/>
              </p:ext>
            </p:extLst>
          </p:nvPr>
        </p:nvGraphicFramePr>
        <p:xfrm>
          <a:off x="9618181" y="2091822"/>
          <a:ext cx="1453175" cy="3320583"/>
        </p:xfrm>
        <a:graphic>
          <a:graphicData uri="http://schemas.openxmlformats.org/drawingml/2006/table">
            <a:tbl>
              <a:tblPr firstRow="1" bandRow="1">
                <a:tableStyleId>{9DCAF9ED-07DC-4A11-8D7F-57B35C25682E}</a:tableStyleId>
              </a:tblPr>
              <a:tblGrid>
                <a:gridCol w="1453175">
                  <a:extLst>
                    <a:ext uri="{9D8B030D-6E8A-4147-A177-3AD203B41FA5}">
                      <a16:colId xmlns:a16="http://schemas.microsoft.com/office/drawing/2014/main" val="3685754689"/>
                    </a:ext>
                  </a:extLst>
                </a:gridCol>
              </a:tblGrid>
              <a:tr h="332255">
                <a:tc>
                  <a:txBody>
                    <a:bodyPr/>
                    <a:lstStyle/>
                    <a:p>
                      <a:pPr algn="ctr"/>
                      <a:r>
                        <a:rPr lang="en-US" sz="1600" u="sng"/>
                        <a:t>Pass Criteria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0921980"/>
                  </a:ext>
                </a:extLst>
              </a:tr>
              <a:tr h="1234606">
                <a:tc>
                  <a:txBody>
                    <a:bodyPr/>
                    <a:lstStyle/>
                    <a:p>
                      <a:pPr algn="ctr"/>
                      <a:r>
                        <a:rPr lang="en-US" sz="1600"/>
                        <a:t>Matches the truth data with 10% accuracy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02120841"/>
                  </a:ext>
                </a:extLst>
              </a:tr>
              <a:tr h="776304">
                <a:tc>
                  <a:txBody>
                    <a:bodyPr/>
                    <a:lstStyle/>
                    <a:p>
                      <a:pPr lvl="0" algn="ctr">
                        <a:buNone/>
                      </a:pPr>
                      <a:r>
                        <a:rPr lang="en-US" sz="1600" b="0" i="0" u="none" strike="noStrike" noProof="0">
                          <a:latin typeface="Arial"/>
                        </a:rPr>
                        <a:t>No damage or displacement</a:t>
                      </a:r>
                      <a:endParaRPr lang="en-US" sz="1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89268944"/>
                  </a:ext>
                </a:extLst>
              </a:tr>
              <a:tr h="927737">
                <a:tc>
                  <a:txBody>
                    <a:bodyPr/>
                    <a:lstStyle/>
                    <a:p>
                      <a:pPr lvl="0" algn="ctr">
                        <a:buNone/>
                      </a:pPr>
                      <a:r>
                        <a:rPr lang="en-US" sz="1600" b="0" i="0" u="none" strike="noStrike" noProof="0">
                          <a:latin typeface="Arial"/>
                        </a:rPr>
                        <a:t>Epoxy is undamaged</a:t>
                      </a:r>
                    </a:p>
                  </a:txBody>
                  <a:tcPr anchor="ctr">
                    <a:lnL w="12700">
                      <a:solidFill>
                        <a:schemeClr val="tx1"/>
                      </a:solidFill>
                    </a:lnL>
                    <a:lnR w="12700">
                      <a:solidFill>
                        <a:schemeClr val="tx1"/>
                      </a:solidFill>
                    </a:lnR>
                    <a:lnT w="0">
                      <a:noFill/>
                    </a:lnT>
                    <a:lnB w="12700">
                      <a:solidFill>
                        <a:schemeClr val="tx1"/>
                      </a:solidFill>
                    </a:lnB>
                    <a:lnTlToBr w="0">
                      <a:noFill/>
                    </a:lnTlToBr>
                    <a:lnBlToTr w="0">
                      <a:noFill/>
                    </a:lnBlToTr>
                  </a:tcPr>
                </a:tc>
                <a:extLst>
                  <a:ext uri="{0D108BD9-81ED-4DB2-BD59-A6C34878D82A}">
                    <a16:rowId xmlns:a16="http://schemas.microsoft.com/office/drawing/2014/main" val="1847108458"/>
                  </a:ext>
                </a:extLst>
              </a:tr>
            </a:tbl>
          </a:graphicData>
        </a:graphic>
      </p:graphicFrame>
      <p:graphicFrame>
        <p:nvGraphicFramePr>
          <p:cNvPr id="9" name="Table 14">
            <a:extLst>
              <a:ext uri="{FF2B5EF4-FFF2-40B4-BE49-F238E27FC236}">
                <a16:creationId xmlns:a16="http://schemas.microsoft.com/office/drawing/2014/main" id="{601BE8C5-09D5-D595-4B6A-ACF0D4F2B90F}"/>
              </a:ext>
            </a:extLst>
          </p:cNvPr>
          <p:cNvGraphicFramePr>
            <a:graphicFrameLocks noGrp="1"/>
          </p:cNvGraphicFramePr>
          <p:nvPr>
            <p:extLst>
              <p:ext uri="{D42A27DB-BD31-4B8C-83A1-F6EECF244321}">
                <p14:modId xmlns:p14="http://schemas.microsoft.com/office/powerpoint/2010/main" val="686956235"/>
              </p:ext>
            </p:extLst>
          </p:nvPr>
        </p:nvGraphicFramePr>
        <p:xfrm>
          <a:off x="8084949" y="2104794"/>
          <a:ext cx="1453175" cy="3309460"/>
        </p:xfrm>
        <a:graphic>
          <a:graphicData uri="http://schemas.openxmlformats.org/drawingml/2006/table">
            <a:tbl>
              <a:tblPr firstRow="1" bandRow="1">
                <a:tableStyleId>{9DCAF9ED-07DC-4A11-8D7F-57B35C25682E}</a:tableStyleId>
              </a:tblPr>
              <a:tblGrid>
                <a:gridCol w="1453175">
                  <a:extLst>
                    <a:ext uri="{9D8B030D-6E8A-4147-A177-3AD203B41FA5}">
                      <a16:colId xmlns:a16="http://schemas.microsoft.com/office/drawing/2014/main" val="3685754689"/>
                    </a:ext>
                  </a:extLst>
                </a:gridCol>
              </a:tblGrid>
              <a:tr h="319064">
                <a:tc>
                  <a:txBody>
                    <a:bodyPr/>
                    <a:lstStyle/>
                    <a:p>
                      <a:pPr algn="ctr"/>
                      <a:r>
                        <a:rPr lang="en-US" sz="1600" u="sng"/>
                        <a:t>Fail Criteria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0921980"/>
                  </a:ext>
                </a:extLst>
              </a:tr>
              <a:tr h="1247249">
                <a:tc>
                  <a:txBody>
                    <a:bodyPr/>
                    <a:lstStyle/>
                    <a:p>
                      <a:pPr lvl="0" algn="ctr">
                        <a:buNone/>
                      </a:pPr>
                      <a:r>
                        <a:rPr lang="en-US" sz="1600" b="0" i="0" u="none" strike="noStrike" noProof="0">
                          <a:latin typeface="Arial"/>
                        </a:rPr>
                        <a:t>Does not match truth data with 10% accuracy</a:t>
                      </a:r>
                      <a:endParaRPr lang="en-US" sz="1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02120841"/>
                  </a:ext>
                </a:extLst>
              </a:tr>
              <a:tr h="766956">
                <a:tc>
                  <a:txBody>
                    <a:bodyPr/>
                    <a:lstStyle/>
                    <a:p>
                      <a:pPr lvl="0" algn="ctr">
                        <a:buNone/>
                      </a:pPr>
                      <a:r>
                        <a:rPr lang="en-US" sz="1600" b="0" i="0" u="none" strike="noStrike" noProof="0">
                          <a:latin typeface="Arial"/>
                        </a:rPr>
                        <a:t> Damage or </a:t>
                      </a:r>
                    </a:p>
                    <a:p>
                      <a:pPr lvl="0" algn="ctr">
                        <a:buNone/>
                      </a:pPr>
                      <a:r>
                        <a:rPr lang="en-US" sz="1600" b="0" i="0" u="none" strike="noStrike" noProof="0">
                          <a:latin typeface="Arial"/>
                        </a:rPr>
                        <a:t>displacement</a:t>
                      </a:r>
                      <a:endParaRPr lang="en-US" sz="1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89268944"/>
                  </a:ext>
                </a:extLst>
              </a:tr>
              <a:tr h="896584">
                <a:tc>
                  <a:txBody>
                    <a:bodyPr/>
                    <a:lstStyle/>
                    <a:p>
                      <a:pPr lvl="0" algn="ctr">
                        <a:lnSpc>
                          <a:spcPct val="100000"/>
                        </a:lnSpc>
                        <a:spcBef>
                          <a:spcPts val="0"/>
                        </a:spcBef>
                        <a:spcAft>
                          <a:spcPts val="0"/>
                        </a:spcAft>
                        <a:buNone/>
                      </a:pPr>
                      <a:r>
                        <a:rPr lang="en-US" sz="1600" b="0" i="0" u="none" strike="noStrike" noProof="0">
                          <a:latin typeface="Arial"/>
                        </a:rPr>
                        <a:t>Epoxy is damaged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7108458"/>
                  </a:ext>
                </a:extLst>
              </a:tr>
            </a:tbl>
          </a:graphicData>
        </a:graphic>
      </p:graphicFrame>
      <p:graphicFrame>
        <p:nvGraphicFramePr>
          <p:cNvPr id="10" name="Table 14">
            <a:extLst>
              <a:ext uri="{FF2B5EF4-FFF2-40B4-BE49-F238E27FC236}">
                <a16:creationId xmlns:a16="http://schemas.microsoft.com/office/drawing/2014/main" id="{2FBAEDC3-B7CC-B207-5B67-1CF20530EC7B}"/>
              </a:ext>
            </a:extLst>
          </p:cNvPr>
          <p:cNvGraphicFramePr>
            <a:graphicFrameLocks noGrp="1"/>
          </p:cNvGraphicFramePr>
          <p:nvPr>
            <p:extLst>
              <p:ext uri="{D42A27DB-BD31-4B8C-83A1-F6EECF244321}">
                <p14:modId xmlns:p14="http://schemas.microsoft.com/office/powerpoint/2010/main" val="3106681076"/>
              </p:ext>
            </p:extLst>
          </p:nvPr>
        </p:nvGraphicFramePr>
        <p:xfrm>
          <a:off x="8097864" y="5476067"/>
          <a:ext cx="3033483" cy="773290"/>
        </p:xfrm>
        <a:graphic>
          <a:graphicData uri="http://schemas.openxmlformats.org/drawingml/2006/table">
            <a:tbl>
              <a:tblPr firstRow="1" bandRow="1">
                <a:tableStyleId>{9DCAF9ED-07DC-4A11-8D7F-57B35C25682E}</a:tableStyleId>
              </a:tblPr>
              <a:tblGrid>
                <a:gridCol w="3033483">
                  <a:extLst>
                    <a:ext uri="{9D8B030D-6E8A-4147-A177-3AD203B41FA5}">
                      <a16:colId xmlns:a16="http://schemas.microsoft.com/office/drawing/2014/main" val="3685754689"/>
                    </a:ext>
                  </a:extLst>
                </a:gridCol>
              </a:tblGrid>
              <a:tr h="386645">
                <a:tc>
                  <a:txBody>
                    <a:bodyPr/>
                    <a:lstStyle/>
                    <a:p>
                      <a:pPr algn="ctr"/>
                      <a:r>
                        <a:rPr lang="en-US" sz="1600" u="sng"/>
                        <a:t>Expected Result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0921980"/>
                  </a:ext>
                </a:extLst>
              </a:tr>
              <a:tr h="386645">
                <a:tc>
                  <a:txBody>
                    <a:bodyPr/>
                    <a:lstStyle/>
                    <a:p>
                      <a:pPr algn="ctr"/>
                      <a:r>
                        <a:rPr lang="en-US" sz="1600"/>
                        <a:t>PASS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02120841"/>
                  </a:ext>
                </a:extLst>
              </a:tr>
            </a:tbl>
          </a:graphicData>
        </a:graphic>
      </p:graphicFrame>
      <p:graphicFrame>
        <p:nvGraphicFramePr>
          <p:cNvPr id="1183" name="Table 1182">
            <a:extLst>
              <a:ext uri="{FF2B5EF4-FFF2-40B4-BE49-F238E27FC236}">
                <a16:creationId xmlns:a16="http://schemas.microsoft.com/office/drawing/2014/main" id="{B293764E-057D-2EA8-5DD5-3DFF2C8F01EE}"/>
              </a:ext>
            </a:extLst>
          </p:cNvPr>
          <p:cNvGraphicFramePr>
            <a:graphicFrameLocks noGrp="1"/>
          </p:cNvGraphicFramePr>
          <p:nvPr>
            <p:extLst>
              <p:ext uri="{D42A27DB-BD31-4B8C-83A1-F6EECF244321}">
                <p14:modId xmlns:p14="http://schemas.microsoft.com/office/powerpoint/2010/main" val="3698817725"/>
              </p:ext>
            </p:extLst>
          </p:nvPr>
        </p:nvGraphicFramePr>
        <p:xfrm>
          <a:off x="9077326" y="1184029"/>
          <a:ext cx="1963470" cy="773290"/>
        </p:xfrm>
        <a:graphic>
          <a:graphicData uri="http://schemas.openxmlformats.org/drawingml/2006/table">
            <a:tbl>
              <a:tblPr firstRow="1" bandRow="1">
                <a:tableStyleId>{5C22544A-7EE6-4342-B048-85BDC9FD1C3A}</a:tableStyleId>
              </a:tblPr>
              <a:tblGrid>
                <a:gridCol w="1963470">
                  <a:extLst>
                    <a:ext uri="{9D8B030D-6E8A-4147-A177-3AD203B41FA5}">
                      <a16:colId xmlns:a16="http://schemas.microsoft.com/office/drawing/2014/main" val="3469924565"/>
                    </a:ext>
                  </a:extLst>
                </a:gridCol>
              </a:tblGrid>
              <a:tr h="386645">
                <a:tc>
                  <a:txBody>
                    <a:bodyPr/>
                    <a:lstStyle/>
                    <a:p>
                      <a:pPr algn="ctr"/>
                      <a:r>
                        <a:rPr lang="en-US"/>
                        <a:t>Deadline: March 24</a:t>
                      </a:r>
                    </a:p>
                  </a:txBody>
                  <a:tcPr anchor="ctr"/>
                </a:tc>
                <a:extLst>
                  <a:ext uri="{0D108BD9-81ED-4DB2-BD59-A6C34878D82A}">
                    <a16:rowId xmlns:a16="http://schemas.microsoft.com/office/drawing/2014/main" val="507499861"/>
                  </a:ext>
                </a:extLst>
              </a:tr>
              <a:tr h="386645">
                <a:tc>
                  <a:txBody>
                    <a:bodyPr/>
                    <a:lstStyle/>
                    <a:p>
                      <a:pPr algn="ctr"/>
                      <a:r>
                        <a:rPr lang="en-US" b="1">
                          <a:solidFill>
                            <a:schemeClr val="bg1"/>
                          </a:solidFill>
                        </a:rPr>
                        <a:t>Not Started</a:t>
                      </a:r>
                    </a:p>
                  </a:txBody>
                  <a:tcPr anchor="ctr">
                    <a:solidFill>
                      <a:srgbClr val="DE5D5D"/>
                    </a:solidFill>
                  </a:tcPr>
                </a:tc>
                <a:extLst>
                  <a:ext uri="{0D108BD9-81ED-4DB2-BD59-A6C34878D82A}">
                    <a16:rowId xmlns:a16="http://schemas.microsoft.com/office/drawing/2014/main" val="4251863665"/>
                  </a:ext>
                </a:extLst>
              </a:tr>
            </a:tbl>
          </a:graphicData>
        </a:graphic>
      </p:graphicFrame>
      <p:sp>
        <p:nvSpPr>
          <p:cNvPr id="3" name="Rectangle 2">
            <a:extLst>
              <a:ext uri="{FF2B5EF4-FFF2-40B4-BE49-F238E27FC236}">
                <a16:creationId xmlns:a16="http://schemas.microsoft.com/office/drawing/2014/main" id="{ED5EFA21-C563-1DA4-3D2D-8776A08A8B87}"/>
              </a:ext>
            </a:extLst>
          </p:cNvPr>
          <p:cNvSpPr/>
          <p:nvPr/>
        </p:nvSpPr>
        <p:spPr>
          <a:xfrm>
            <a:off x="629852" y="1171876"/>
            <a:ext cx="8347787" cy="79149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200"/>
              <a:t>DR 3.1: </a:t>
            </a:r>
            <a:r>
              <a:rPr lang="en-US" sz="1200">
                <a:ea typeface="+mn-lt"/>
                <a:cs typeface="+mn-lt"/>
              </a:rPr>
              <a:t>Sensors shall be mounted to sensor tray securely</a:t>
            </a:r>
            <a:endParaRPr lang="en-US" sz="1200">
              <a:cs typeface="Arial"/>
            </a:endParaRPr>
          </a:p>
          <a:p>
            <a:r>
              <a:rPr lang="en-US" sz="1200"/>
              <a:t>	D</a:t>
            </a:r>
            <a:r>
              <a:rPr lang="en-US" sz="1200">
                <a:ea typeface="+mn-lt"/>
                <a:cs typeface="+mn-lt"/>
              </a:rPr>
              <a:t>R 3.1.2:</a:t>
            </a:r>
            <a:r>
              <a:rPr lang="en-US" sz="1200"/>
              <a:t> </a:t>
            </a:r>
            <a:r>
              <a:rPr lang="en-US" sz="1200">
                <a:ea typeface="+mn-lt"/>
                <a:cs typeface="+mn-lt"/>
              </a:rPr>
              <a:t>Sensors shall record vibration frequencies to within 10% of measured input</a:t>
            </a:r>
          </a:p>
          <a:p>
            <a:r>
              <a:rPr lang="en-US" sz="1200">
                <a:ea typeface="+mn-lt"/>
                <a:cs typeface="+mn-lt"/>
              </a:rPr>
              <a:t>CPE1: </a:t>
            </a:r>
            <a:r>
              <a:rPr lang="en-US" sz="1200" b="0" i="0" u="none" strike="noStrike" cap="none" baseline="0">
                <a:solidFill>
                  <a:schemeClr val="bg1"/>
                </a:solidFill>
                <a:latin typeface="+mn-lt"/>
                <a:ea typeface="+mn-ea"/>
                <a:cs typeface="+mn-cs"/>
              </a:rPr>
              <a:t>Must be able to record linear accelerations to within 10% of optically tracked motion</a:t>
            </a:r>
          </a:p>
          <a:p>
            <a:r>
              <a:rPr lang="en-US" sz="1200">
                <a:solidFill>
                  <a:schemeClr val="bg1"/>
                </a:solidFill>
              </a:rPr>
              <a:t>CPE2: </a:t>
            </a:r>
            <a:r>
              <a:rPr lang="en-US" sz="1200" b="0" i="0" u="none" strike="noStrike" cap="none" baseline="0">
                <a:solidFill>
                  <a:schemeClr val="bg1"/>
                </a:solidFill>
                <a:latin typeface="+mn-lt"/>
                <a:ea typeface="+mn-ea"/>
                <a:cs typeface="+mn-cs"/>
                <a:sym typeface="Arial"/>
              </a:rPr>
              <a:t>Sensor tray must record </a:t>
            </a:r>
            <a:r>
              <a:rPr lang="en-US" sz="1200" b="0" i="0" u="none" strike="noStrike" cap="none" baseline="0">
                <a:solidFill>
                  <a:schemeClr val="bg1"/>
                </a:solidFill>
                <a:latin typeface="+mn-lt"/>
                <a:ea typeface="+mn-ea"/>
                <a:cs typeface="+mn-cs"/>
              </a:rPr>
              <a:t>frequencies </a:t>
            </a:r>
            <a:r>
              <a:rPr lang="en-US" sz="1200" b="0" i="0" u="none" strike="noStrike" cap="none" baseline="0">
                <a:solidFill>
                  <a:schemeClr val="bg1"/>
                </a:solidFill>
                <a:latin typeface="+mn-lt"/>
                <a:ea typeface="+mn-ea"/>
                <a:cs typeface="+mn-cs"/>
                <a:sym typeface="Arial"/>
              </a:rPr>
              <a:t>within 10% accuracy of </a:t>
            </a:r>
            <a:r>
              <a:rPr lang="en-US" sz="1200" b="0" i="0" u="none" strike="noStrike" cap="none" baseline="0">
                <a:solidFill>
                  <a:schemeClr val="bg1"/>
                </a:solidFill>
                <a:latin typeface="+mn-lt"/>
                <a:ea typeface="+mn-ea"/>
                <a:cs typeface="+mn-cs"/>
              </a:rPr>
              <a:t>measured input motion</a:t>
            </a:r>
            <a:endParaRPr lang="en-US" sz="1200" u="none" strike="noStrike">
              <a:solidFill>
                <a:schemeClr val="bg1"/>
              </a:solidFill>
              <a:effectLst/>
            </a:endParaRPr>
          </a:p>
        </p:txBody>
      </p:sp>
    </p:spTree>
    <p:extLst>
      <p:ext uri="{BB962C8B-B14F-4D97-AF65-F5344CB8AC3E}">
        <p14:creationId xmlns:p14="http://schemas.microsoft.com/office/powerpoint/2010/main" val="2501363532"/>
      </p:ext>
    </p:extLst>
  </p:cSld>
  <p:clrMapOvr>
    <a:masterClrMapping/>
  </p:clrMapOvr>
  <p:extLst>
    <p:ext uri="{6950BFC3-D8DA-4A85-94F7-54DA5524770B}">
      <p188:commentRel xmlns:p188="http://schemas.microsoft.com/office/powerpoint/2018/8/main" xmlns="" r:id="rId8"/>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8" name="Google Shape;1118;g15fc244b7c5_3_119"/>
          <p:cNvSpPr txBox="1">
            <a:spLocks noGrp="1"/>
          </p:cNvSpPr>
          <p:nvPr>
            <p:ph type="title"/>
          </p:nvPr>
        </p:nvSpPr>
        <p:spPr>
          <a:xfrm>
            <a:off x="1038774" y="460463"/>
            <a:ext cx="10515600" cy="711414"/>
          </a:xfrm>
          <a:prstGeom prst="rect">
            <a:avLst/>
          </a:prstGeom>
        </p:spPr>
        <p:txBody>
          <a:bodyPr spcFirstLastPara="1" wrap="square" lIns="91425" tIns="45700" rIns="91425" bIns="45700" anchor="ctr" anchorCtr="0">
            <a:normAutofit/>
          </a:bodyPr>
          <a:lstStyle/>
          <a:p>
            <a:r>
              <a:rPr lang="en-US"/>
              <a:t>Mock Deployment</a:t>
            </a:r>
          </a:p>
        </p:txBody>
      </p:sp>
      <p:sp>
        <p:nvSpPr>
          <p:cNvPr id="2" name="Date Placeholder 1">
            <a:extLst>
              <a:ext uri="{FF2B5EF4-FFF2-40B4-BE49-F238E27FC236}">
                <a16:creationId xmlns:a16="http://schemas.microsoft.com/office/drawing/2014/main" id="{A23F8A14-A944-AE88-C2EB-99EFC1A20994}"/>
              </a:ext>
            </a:extLst>
          </p:cNvPr>
          <p:cNvSpPr>
            <a:spLocks noGrp="1"/>
          </p:cNvSpPr>
          <p:nvPr>
            <p:ph type="dt" idx="10"/>
          </p:nvPr>
        </p:nvSpPr>
        <p:spPr/>
        <p:txBody>
          <a:bodyPr/>
          <a:lstStyle/>
          <a:p>
            <a:fld id="{9134C1C2-E27D-46A1-A3FE-00AA99D23AF2}" type="datetime1">
              <a:rPr lang="en-US" smtClean="0"/>
              <a:t>4/4/2023</a:t>
            </a:fld>
            <a:endParaRPr lang="en-US"/>
          </a:p>
        </p:txBody>
      </p:sp>
      <p:sp>
        <p:nvSpPr>
          <p:cNvPr id="1117" name="Google Shape;1117;g15fc244b7c5_3_119"/>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r>
              <a:rPr lang="en-US"/>
              <a:t>28</a:t>
            </a:r>
            <a:endParaRPr/>
          </a:p>
        </p:txBody>
      </p:sp>
      <p:sp>
        <p:nvSpPr>
          <p:cNvPr id="5" name="Text Placeholder 4">
            <a:extLst>
              <a:ext uri="{FF2B5EF4-FFF2-40B4-BE49-F238E27FC236}">
                <a16:creationId xmlns:a16="http://schemas.microsoft.com/office/drawing/2014/main" id="{F2C3824C-0D84-3DE6-DB09-FF15CC3582ED}"/>
              </a:ext>
            </a:extLst>
          </p:cNvPr>
          <p:cNvSpPr>
            <a:spLocks noGrp="1"/>
          </p:cNvSpPr>
          <p:nvPr>
            <p:ph type="body" idx="1"/>
          </p:nvPr>
        </p:nvSpPr>
        <p:spPr>
          <a:xfrm>
            <a:off x="619340" y="2057400"/>
            <a:ext cx="5205388" cy="4204928"/>
          </a:xfrm>
          <a:solidFill>
            <a:schemeClr val="accent3">
              <a:lumMod val="20000"/>
              <a:lumOff val="80000"/>
            </a:schemeClr>
          </a:solidFill>
        </p:spPr>
        <p:txBody>
          <a:bodyPr>
            <a:normAutofit/>
          </a:bodyPr>
          <a:lstStyle/>
          <a:p>
            <a:pPr marL="114300" indent="0">
              <a:buNone/>
            </a:pPr>
            <a:r>
              <a:rPr lang="en-US" b="1"/>
              <a:t>What</a:t>
            </a:r>
            <a:r>
              <a:rPr lang="en-US"/>
              <a:t>:</a:t>
            </a:r>
          </a:p>
          <a:p>
            <a:pPr marL="571500" indent="-457200">
              <a:buClr>
                <a:srgbClr val="000000"/>
              </a:buClr>
            </a:pPr>
            <a:r>
              <a:rPr lang="en-US" sz="2000">
                <a:solidFill>
                  <a:srgbClr val="000000"/>
                </a:solidFill>
              </a:rPr>
              <a:t>Predictable Mock Deployment on test setup</a:t>
            </a:r>
          </a:p>
          <a:p>
            <a:pPr marL="114300" indent="0">
              <a:buNone/>
            </a:pPr>
            <a:r>
              <a:rPr lang="en-US" b="1"/>
              <a:t>Why</a:t>
            </a:r>
            <a:r>
              <a:rPr lang="en-US"/>
              <a:t>:</a:t>
            </a:r>
          </a:p>
          <a:p>
            <a:pPr marL="571500" indent="-457200"/>
            <a:r>
              <a:rPr lang="en-US" sz="2000">
                <a:solidFill>
                  <a:srgbClr val="000000"/>
                </a:solidFill>
              </a:rPr>
              <a:t>Subject sensor suite to predictable quasi-deployment loading</a:t>
            </a:r>
          </a:p>
          <a:p>
            <a:pPr marL="571500" indent="-457200"/>
            <a:r>
              <a:rPr lang="en-US" sz="2000">
                <a:solidFill>
                  <a:srgbClr val="000000"/>
                </a:solidFill>
              </a:rPr>
              <a:t>Verify sensing tolerances (CPE1)(CPE2)</a:t>
            </a:r>
          </a:p>
          <a:p>
            <a:pPr marL="114300" indent="0">
              <a:buNone/>
            </a:pPr>
            <a:r>
              <a:rPr lang="en-US" b="1">
                <a:solidFill>
                  <a:srgbClr val="000000"/>
                </a:solidFill>
              </a:rPr>
              <a:t>Test Facility</a:t>
            </a:r>
            <a:r>
              <a:rPr lang="en-US">
                <a:solidFill>
                  <a:srgbClr val="000000"/>
                </a:solidFill>
              </a:rPr>
              <a:t>:</a:t>
            </a:r>
            <a:endParaRPr lang="en-US"/>
          </a:p>
          <a:p>
            <a:pPr marL="285750" indent="-285750"/>
            <a:r>
              <a:rPr lang="en-US" sz="2000">
                <a:solidFill>
                  <a:srgbClr val="000000"/>
                </a:solidFill>
              </a:rPr>
              <a:t>AERO 310A: </a:t>
            </a:r>
            <a:r>
              <a:rPr lang="en-US" sz="2000" err="1">
                <a:solidFill>
                  <a:srgbClr val="000000"/>
                </a:solidFill>
              </a:rPr>
              <a:t>AMReC</a:t>
            </a:r>
            <a:r>
              <a:rPr lang="en-US" sz="2000">
                <a:solidFill>
                  <a:srgbClr val="000000"/>
                </a:solidFill>
              </a:rPr>
              <a:t> Lab</a:t>
            </a:r>
            <a:endParaRPr lang="en-US"/>
          </a:p>
          <a:p>
            <a:pPr marL="114300" indent="0">
              <a:buNone/>
            </a:pPr>
            <a:endParaRPr lang="en-US" sz="2000">
              <a:solidFill>
                <a:srgbClr val="000000"/>
              </a:solidFill>
            </a:endParaRPr>
          </a:p>
          <a:p>
            <a:pPr marL="571500" indent="-457200"/>
            <a:endParaRPr lang="en-US" sz="2000">
              <a:solidFill>
                <a:srgbClr val="000000"/>
              </a:solidFill>
            </a:endParaRPr>
          </a:p>
        </p:txBody>
      </p:sp>
      <p:graphicFrame>
        <p:nvGraphicFramePr>
          <p:cNvPr id="13" name="Diagram 14">
            <a:extLst>
              <a:ext uri="{FF2B5EF4-FFF2-40B4-BE49-F238E27FC236}">
                <a16:creationId xmlns:a16="http://schemas.microsoft.com/office/drawing/2014/main" id="{39092746-1881-091C-16A9-C818A3894667}"/>
              </a:ext>
            </a:extLst>
          </p:cNvPr>
          <p:cNvGraphicFramePr/>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4">
            <a:extLst>
              <a:ext uri="{FF2B5EF4-FFF2-40B4-BE49-F238E27FC236}">
                <a16:creationId xmlns:a16="http://schemas.microsoft.com/office/drawing/2014/main" id="{5A22A9F7-1272-C328-9893-6AB7F4C62C6D}"/>
              </a:ext>
            </a:extLst>
          </p:cNvPr>
          <p:cNvSpPr txBox="1">
            <a:spLocks/>
          </p:cNvSpPr>
          <p:nvPr/>
        </p:nvSpPr>
        <p:spPr>
          <a:xfrm>
            <a:off x="5877141" y="2057398"/>
            <a:ext cx="5205388" cy="4204929"/>
          </a:xfrm>
          <a:prstGeom prst="rect">
            <a:avLst/>
          </a:prstGeom>
          <a:solidFill>
            <a:schemeClr val="accent1">
              <a:lumMod val="20000"/>
              <a:lumOff val="80000"/>
            </a:schemeClr>
          </a:solid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rgbClr val="2A4F1C"/>
              </a:buClr>
              <a:buSzPts val="1800"/>
              <a:buFont typeface="Arial"/>
              <a:buChar char="•"/>
              <a:defRPr sz="2400" b="0" i="0" u="none" strike="noStrike" cap="none">
                <a:solidFill>
                  <a:srgbClr val="2A4F1C"/>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rgbClr val="2A4F1C"/>
              </a:buClr>
              <a:buSzPts val="1800"/>
              <a:buFont typeface="Arial"/>
              <a:buChar char="•"/>
              <a:defRPr sz="1800" b="0" i="0" u="none" strike="noStrike" cap="none">
                <a:solidFill>
                  <a:srgbClr val="2A4F1C"/>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US" sz="3000" b="1"/>
              <a:t>Test Equipment</a:t>
            </a:r>
            <a:r>
              <a:rPr lang="en-US" sz="3000"/>
              <a:t>:</a:t>
            </a:r>
          </a:p>
          <a:p>
            <a:r>
              <a:rPr lang="en-US" sz="2200"/>
              <a:t>Mock panel structure</a:t>
            </a:r>
          </a:p>
          <a:p>
            <a:r>
              <a:rPr lang="en-US" sz="2200">
                <a:solidFill>
                  <a:srgbClr val="000000"/>
                </a:solidFill>
              </a:rPr>
              <a:t>Tray with epoxied sensors</a:t>
            </a:r>
          </a:p>
          <a:p>
            <a:r>
              <a:rPr lang="en-US" sz="2200">
                <a:solidFill>
                  <a:srgbClr val="000000"/>
                </a:solidFill>
              </a:rPr>
              <a:t>Rails to bolt into panel </a:t>
            </a:r>
          </a:p>
          <a:p>
            <a:r>
              <a:rPr lang="en-US" sz="2200">
                <a:solidFill>
                  <a:srgbClr val="000000"/>
                </a:solidFill>
              </a:rPr>
              <a:t>Teardrop accelerometers</a:t>
            </a:r>
          </a:p>
          <a:p>
            <a:r>
              <a:rPr lang="en-US" sz="2200">
                <a:solidFill>
                  <a:srgbClr val="000000"/>
                </a:solidFill>
              </a:rPr>
              <a:t>Optical tracking camera</a:t>
            </a:r>
          </a:p>
          <a:p>
            <a:pPr marL="114300" indent="0">
              <a:buFont typeface="Arial"/>
              <a:buNone/>
            </a:pPr>
            <a:r>
              <a:rPr lang="en-US" sz="3000" b="1">
                <a:solidFill>
                  <a:srgbClr val="000000"/>
                </a:solidFill>
              </a:rPr>
              <a:t>Pre-requisite Tests</a:t>
            </a:r>
            <a:r>
              <a:rPr lang="en-US" sz="3000">
                <a:solidFill>
                  <a:srgbClr val="000000"/>
                </a:solidFill>
              </a:rPr>
              <a:t>:</a:t>
            </a:r>
          </a:p>
          <a:p>
            <a:pPr marL="571500" indent="-457200"/>
            <a:r>
              <a:rPr lang="en-US" sz="2200">
                <a:solidFill>
                  <a:srgbClr val="000000"/>
                </a:solidFill>
              </a:rPr>
              <a:t>Accelerometer/IMU calibration test (IMU)</a:t>
            </a:r>
          </a:p>
          <a:p>
            <a:pPr marL="571500" indent="-457200"/>
            <a:r>
              <a:rPr lang="en-US" sz="2200">
                <a:solidFill>
                  <a:srgbClr val="000000"/>
                </a:solidFill>
              </a:rPr>
              <a:t>Link budget test</a:t>
            </a:r>
          </a:p>
          <a:p>
            <a:pPr marL="571500" indent="-457200"/>
            <a:r>
              <a:rPr lang="en-US" sz="2200">
                <a:solidFill>
                  <a:srgbClr val="000000"/>
                </a:solidFill>
              </a:rPr>
              <a:t>Software DAQ test</a:t>
            </a:r>
          </a:p>
          <a:p>
            <a:pPr marL="571500" indent="-457200"/>
            <a:endParaRPr lang="en-US" sz="2000">
              <a:solidFill>
                <a:srgbClr val="000000"/>
              </a:solidFill>
            </a:endParaRPr>
          </a:p>
        </p:txBody>
      </p:sp>
      <p:graphicFrame>
        <p:nvGraphicFramePr>
          <p:cNvPr id="21" name="Table 20">
            <a:extLst>
              <a:ext uri="{FF2B5EF4-FFF2-40B4-BE49-F238E27FC236}">
                <a16:creationId xmlns:a16="http://schemas.microsoft.com/office/drawing/2014/main" id="{87A8C677-B11E-DAC7-B87A-DE11D745188F}"/>
              </a:ext>
            </a:extLst>
          </p:cNvPr>
          <p:cNvGraphicFramePr>
            <a:graphicFrameLocks noGrp="1"/>
          </p:cNvGraphicFramePr>
          <p:nvPr>
            <p:extLst>
              <p:ext uri="{D42A27DB-BD31-4B8C-83A1-F6EECF244321}">
                <p14:modId xmlns:p14="http://schemas.microsoft.com/office/powerpoint/2010/main" val="2931518316"/>
              </p:ext>
            </p:extLst>
          </p:nvPr>
        </p:nvGraphicFramePr>
        <p:xfrm>
          <a:off x="9061704" y="1184029"/>
          <a:ext cx="1979091" cy="772996"/>
        </p:xfrm>
        <a:graphic>
          <a:graphicData uri="http://schemas.openxmlformats.org/drawingml/2006/table">
            <a:tbl>
              <a:tblPr firstRow="1" bandRow="1">
                <a:tableStyleId>{5C22544A-7EE6-4342-B048-85BDC9FD1C3A}</a:tableStyleId>
              </a:tblPr>
              <a:tblGrid>
                <a:gridCol w="1979091">
                  <a:extLst>
                    <a:ext uri="{9D8B030D-6E8A-4147-A177-3AD203B41FA5}">
                      <a16:colId xmlns:a16="http://schemas.microsoft.com/office/drawing/2014/main" val="3469924565"/>
                    </a:ext>
                  </a:extLst>
                </a:gridCol>
              </a:tblGrid>
              <a:tr h="386498">
                <a:tc>
                  <a:txBody>
                    <a:bodyPr/>
                    <a:lstStyle/>
                    <a:p>
                      <a:pPr algn="ctr"/>
                      <a:r>
                        <a:rPr lang="en-US"/>
                        <a:t>Deadline: March 30</a:t>
                      </a:r>
                    </a:p>
                  </a:txBody>
                  <a:tcPr anchor="ctr"/>
                </a:tc>
                <a:extLst>
                  <a:ext uri="{0D108BD9-81ED-4DB2-BD59-A6C34878D82A}">
                    <a16:rowId xmlns:a16="http://schemas.microsoft.com/office/drawing/2014/main" val="507499861"/>
                  </a:ext>
                </a:extLst>
              </a:tr>
              <a:tr h="386498">
                <a:tc>
                  <a:txBody>
                    <a:bodyPr/>
                    <a:lstStyle/>
                    <a:p>
                      <a:pPr algn="ctr"/>
                      <a:r>
                        <a:rPr lang="en-US" b="1">
                          <a:solidFill>
                            <a:schemeClr val="bg1"/>
                          </a:solidFill>
                        </a:rPr>
                        <a:t>Not Started</a:t>
                      </a:r>
                    </a:p>
                  </a:txBody>
                  <a:tcPr anchor="ctr">
                    <a:solidFill>
                      <a:srgbClr val="DE5D5D"/>
                    </a:solidFill>
                  </a:tcPr>
                </a:tc>
                <a:extLst>
                  <a:ext uri="{0D108BD9-81ED-4DB2-BD59-A6C34878D82A}">
                    <a16:rowId xmlns:a16="http://schemas.microsoft.com/office/drawing/2014/main" val="4251863665"/>
                  </a:ext>
                </a:extLst>
              </a:tr>
            </a:tbl>
          </a:graphicData>
        </a:graphic>
      </p:graphicFrame>
      <p:sp>
        <p:nvSpPr>
          <p:cNvPr id="31" name="Rectangle 30">
            <a:extLst>
              <a:ext uri="{FF2B5EF4-FFF2-40B4-BE49-F238E27FC236}">
                <a16:creationId xmlns:a16="http://schemas.microsoft.com/office/drawing/2014/main" id="{A177FDC6-2C8F-BB96-4E5C-2D53FD25652B}"/>
              </a:ext>
            </a:extLst>
          </p:cNvPr>
          <p:cNvSpPr/>
          <p:nvPr/>
        </p:nvSpPr>
        <p:spPr>
          <a:xfrm>
            <a:off x="629852" y="1171876"/>
            <a:ext cx="8347787" cy="79149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600">
                <a:latin typeface="Calibri"/>
                <a:ea typeface="+mn-lt"/>
                <a:cs typeface="+mn-lt"/>
              </a:rPr>
              <a:t>CPE1: </a:t>
            </a:r>
            <a:r>
              <a:rPr lang="en-US" sz="1600" b="0" i="0" u="none" strike="noStrike" cap="none" baseline="0">
                <a:solidFill>
                  <a:schemeClr val="bg1"/>
                </a:solidFill>
                <a:latin typeface="Calibri"/>
                <a:cs typeface="Calibri"/>
              </a:rPr>
              <a:t>Must be able to record linear accelerations to within 10% of optically tracked motion</a:t>
            </a:r>
            <a:endParaRPr lang="en-US" sz="1600">
              <a:solidFill>
                <a:schemeClr val="bg1"/>
              </a:solidFill>
              <a:latin typeface="Calibri"/>
              <a:cs typeface="Calibri"/>
            </a:endParaRPr>
          </a:p>
          <a:p>
            <a:r>
              <a:rPr lang="en-US" sz="1600">
                <a:solidFill>
                  <a:schemeClr val="bg1"/>
                </a:solidFill>
                <a:latin typeface="Calibri"/>
                <a:cs typeface="Calibri"/>
              </a:rPr>
              <a:t>CPE2: </a:t>
            </a:r>
            <a:r>
              <a:rPr lang="en-US" sz="1600" b="0" i="0" u="none" strike="noStrike" cap="none" baseline="0">
                <a:solidFill>
                  <a:schemeClr val="bg1"/>
                </a:solidFill>
                <a:latin typeface="Calibri"/>
                <a:cs typeface="Calibri"/>
                <a:sym typeface="Arial"/>
              </a:rPr>
              <a:t>Sensor tray must record </a:t>
            </a:r>
            <a:r>
              <a:rPr lang="en-US" sz="1600" b="0" i="0" u="none" strike="noStrike" cap="none" baseline="0">
                <a:solidFill>
                  <a:schemeClr val="bg1"/>
                </a:solidFill>
                <a:latin typeface="Calibri"/>
                <a:cs typeface="Calibri"/>
              </a:rPr>
              <a:t>frequencies </a:t>
            </a:r>
            <a:r>
              <a:rPr lang="en-US" sz="1600" b="0" i="0" u="none" strike="noStrike" cap="none" baseline="0">
                <a:solidFill>
                  <a:schemeClr val="bg1"/>
                </a:solidFill>
                <a:latin typeface="Calibri"/>
                <a:cs typeface="Calibri"/>
                <a:sym typeface="Arial"/>
              </a:rPr>
              <a:t>within 10% accuracy of </a:t>
            </a:r>
            <a:r>
              <a:rPr lang="en-US" sz="1600" b="0" i="0" u="none" strike="noStrike" cap="none" baseline="0">
                <a:solidFill>
                  <a:schemeClr val="bg1"/>
                </a:solidFill>
                <a:latin typeface="Calibri"/>
                <a:cs typeface="Calibri"/>
              </a:rPr>
              <a:t>measured input motion</a:t>
            </a:r>
            <a:endParaRPr lang="en-US" sz="1600" u="none" strike="noStrike">
              <a:solidFill>
                <a:schemeClr val="bg1"/>
              </a:solidFill>
              <a:effectLst/>
              <a:latin typeface="Calibri"/>
              <a:cs typeface="Calibri"/>
            </a:endParaRPr>
          </a:p>
        </p:txBody>
      </p:sp>
    </p:spTree>
    <p:extLst>
      <p:ext uri="{BB962C8B-B14F-4D97-AF65-F5344CB8AC3E}">
        <p14:creationId xmlns:p14="http://schemas.microsoft.com/office/powerpoint/2010/main" val="14005323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8" name="Google Shape;1118;g15fc244b7c5_3_119"/>
          <p:cNvSpPr txBox="1">
            <a:spLocks noGrp="1"/>
          </p:cNvSpPr>
          <p:nvPr>
            <p:ph type="title"/>
          </p:nvPr>
        </p:nvSpPr>
        <p:spPr>
          <a:xfrm>
            <a:off x="1038774" y="460463"/>
            <a:ext cx="10515600" cy="711414"/>
          </a:xfrm>
          <a:prstGeom prst="rect">
            <a:avLst/>
          </a:prstGeom>
        </p:spPr>
        <p:txBody>
          <a:bodyPr spcFirstLastPara="1" wrap="square" lIns="91425" tIns="45700" rIns="91425" bIns="45700" anchor="ctr" anchorCtr="0">
            <a:normAutofit/>
          </a:bodyPr>
          <a:lstStyle/>
          <a:p>
            <a:r>
              <a:rPr lang="en-US"/>
              <a:t>Mock Deployment Test</a:t>
            </a:r>
          </a:p>
        </p:txBody>
      </p:sp>
      <p:sp>
        <p:nvSpPr>
          <p:cNvPr id="2" name="Date Placeholder 1">
            <a:extLst>
              <a:ext uri="{FF2B5EF4-FFF2-40B4-BE49-F238E27FC236}">
                <a16:creationId xmlns:a16="http://schemas.microsoft.com/office/drawing/2014/main" id="{A23F8A14-A944-AE88-C2EB-99EFC1A20994}"/>
              </a:ext>
            </a:extLst>
          </p:cNvPr>
          <p:cNvSpPr>
            <a:spLocks noGrp="1"/>
          </p:cNvSpPr>
          <p:nvPr>
            <p:ph type="dt" idx="10"/>
          </p:nvPr>
        </p:nvSpPr>
        <p:spPr/>
        <p:txBody>
          <a:bodyPr/>
          <a:lstStyle/>
          <a:p>
            <a:fld id="{9134C1C2-E27D-46A1-A3FE-00AA99D23AF2}" type="datetime1">
              <a:rPr lang="en-US" smtClean="0"/>
              <a:t>4/4/2023</a:t>
            </a:fld>
            <a:endParaRPr lang="en-US"/>
          </a:p>
        </p:txBody>
      </p:sp>
      <p:sp>
        <p:nvSpPr>
          <p:cNvPr id="1117" name="Google Shape;1117;g15fc244b7c5_3_119"/>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r>
              <a:rPr lang="en-US"/>
              <a:t>29</a:t>
            </a:r>
            <a:endParaRPr/>
          </a:p>
        </p:txBody>
      </p:sp>
      <p:sp>
        <p:nvSpPr>
          <p:cNvPr id="5" name="Text Placeholder 4">
            <a:extLst>
              <a:ext uri="{FF2B5EF4-FFF2-40B4-BE49-F238E27FC236}">
                <a16:creationId xmlns:a16="http://schemas.microsoft.com/office/drawing/2014/main" id="{F2C3824C-0D84-3DE6-DB09-FF15CC3582ED}"/>
              </a:ext>
            </a:extLst>
          </p:cNvPr>
          <p:cNvSpPr>
            <a:spLocks noGrp="1"/>
          </p:cNvSpPr>
          <p:nvPr>
            <p:ph type="body" idx="1"/>
          </p:nvPr>
        </p:nvSpPr>
        <p:spPr>
          <a:xfrm>
            <a:off x="584948" y="2091824"/>
            <a:ext cx="5967047" cy="4158776"/>
          </a:xfrm>
          <a:solidFill>
            <a:schemeClr val="accent3">
              <a:lumMod val="20000"/>
              <a:lumOff val="80000"/>
            </a:schemeClr>
          </a:solidFill>
        </p:spPr>
        <p:txBody>
          <a:bodyPr>
            <a:normAutofit/>
          </a:bodyPr>
          <a:lstStyle/>
          <a:p>
            <a:pPr marL="114300" indent="0">
              <a:buNone/>
            </a:pPr>
            <a:r>
              <a:rPr lang="en-US" sz="2400" b="1">
                <a:solidFill>
                  <a:srgbClr val="000000"/>
                </a:solidFill>
              </a:rPr>
              <a:t>Test Fixture Design</a:t>
            </a:r>
          </a:p>
          <a:p>
            <a:endParaRPr lang="en-US" sz="2000" i="1">
              <a:solidFill>
                <a:srgbClr val="000000"/>
              </a:solidFill>
              <a:highlight>
                <a:srgbClr val="FFFF00"/>
              </a:highlight>
            </a:endParaRPr>
          </a:p>
        </p:txBody>
      </p:sp>
      <p:graphicFrame>
        <p:nvGraphicFramePr>
          <p:cNvPr id="13" name="Diagram 14">
            <a:extLst>
              <a:ext uri="{FF2B5EF4-FFF2-40B4-BE49-F238E27FC236}">
                <a16:creationId xmlns:a16="http://schemas.microsoft.com/office/drawing/2014/main" id="{39092746-1881-091C-16A9-C818A3894667}"/>
              </a:ext>
            </a:extLst>
          </p:cNvPr>
          <p:cNvGraphicFramePr/>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4">
            <a:extLst>
              <a:ext uri="{FF2B5EF4-FFF2-40B4-BE49-F238E27FC236}">
                <a16:creationId xmlns:a16="http://schemas.microsoft.com/office/drawing/2014/main" id="{4DA08574-2C73-D8AA-CDB4-5524D926716A}"/>
              </a:ext>
            </a:extLst>
          </p:cNvPr>
          <p:cNvSpPr txBox="1">
            <a:spLocks/>
          </p:cNvSpPr>
          <p:nvPr/>
        </p:nvSpPr>
        <p:spPr>
          <a:xfrm>
            <a:off x="6686259" y="2093119"/>
            <a:ext cx="4440735" cy="4158776"/>
          </a:xfrm>
          <a:prstGeom prst="rect">
            <a:avLst/>
          </a:prstGeom>
          <a:solidFill>
            <a:schemeClr val="accent1">
              <a:lumMod val="20000"/>
              <a:lumOff val="80000"/>
            </a:schemeClr>
          </a:solid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rgbClr val="2A4F1C"/>
              </a:buClr>
              <a:buSzPts val="1800"/>
              <a:buFont typeface="Arial"/>
              <a:buChar char="•"/>
              <a:defRPr sz="2400" b="0" i="0" u="none" strike="noStrike" cap="none">
                <a:solidFill>
                  <a:srgbClr val="2A4F1C"/>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rgbClr val="2A4F1C"/>
              </a:buClr>
              <a:buSzPts val="1800"/>
              <a:buFont typeface="Arial"/>
              <a:buChar char="•"/>
              <a:defRPr sz="1800" b="0" i="0" u="none" strike="noStrike" cap="none">
                <a:solidFill>
                  <a:srgbClr val="2A4F1C"/>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None/>
            </a:pPr>
            <a:r>
              <a:rPr lang="en-US" sz="2600" b="1">
                <a:solidFill>
                  <a:srgbClr val="000000"/>
                </a:solidFill>
              </a:rPr>
              <a:t>Sensor Selection &amp; Calibration</a:t>
            </a:r>
          </a:p>
          <a:p>
            <a:pPr lvl="1" indent="-457200"/>
            <a:r>
              <a:rPr lang="en-US" sz="2000">
                <a:solidFill>
                  <a:schemeClr val="tx1"/>
                </a:solidFill>
                <a:latin typeface="Arial"/>
                <a:cs typeface="Arial"/>
              </a:rPr>
              <a:t>Optical Tracking camera</a:t>
            </a:r>
          </a:p>
          <a:p>
            <a:pPr lvl="2"/>
            <a:r>
              <a:rPr lang="en-US" sz="1600">
                <a:solidFill>
                  <a:schemeClr val="tx1"/>
                </a:solidFill>
                <a:latin typeface="Arial"/>
                <a:cs typeface="Arial"/>
              </a:rPr>
              <a:t>Calibrate distance w/ known length of panel </a:t>
            </a:r>
          </a:p>
          <a:p>
            <a:pPr lvl="1" indent="-457200"/>
            <a:r>
              <a:rPr lang="en-US" sz="2000">
                <a:solidFill>
                  <a:schemeClr val="tx1"/>
                </a:solidFill>
                <a:latin typeface="Arial"/>
                <a:cs typeface="Arial"/>
              </a:rPr>
              <a:t>1x Teardrop</a:t>
            </a:r>
          </a:p>
          <a:p>
            <a:pPr lvl="1" indent="-457200"/>
            <a:r>
              <a:rPr lang="en-US" sz="2000">
                <a:solidFill>
                  <a:schemeClr val="tx1"/>
                </a:solidFill>
                <a:latin typeface="Arial"/>
                <a:cs typeface="Arial"/>
              </a:rPr>
              <a:t>Sensor Tray</a:t>
            </a:r>
          </a:p>
          <a:p>
            <a:pPr marL="0" indent="0">
              <a:buNone/>
            </a:pPr>
            <a:r>
              <a:rPr lang="en-US" sz="2600" b="1">
                <a:solidFill>
                  <a:srgbClr val="000000"/>
                </a:solidFill>
              </a:rPr>
              <a:t>DAQ plans</a:t>
            </a:r>
            <a:endParaRPr lang="en-US" sz="2600" b="1"/>
          </a:p>
          <a:p>
            <a:pPr marL="742950" indent="-285750"/>
            <a:r>
              <a:rPr lang="en-US" sz="2000">
                <a:solidFill>
                  <a:srgbClr val="000000"/>
                </a:solidFill>
              </a:rPr>
              <a:t>Teardrop DAQ provided</a:t>
            </a:r>
          </a:p>
          <a:p>
            <a:pPr marL="742950" indent="-285750"/>
            <a:r>
              <a:rPr lang="en-US" sz="2000"/>
              <a:t>Camera recording to internal SD</a:t>
            </a:r>
          </a:p>
          <a:p>
            <a:pPr marL="742950" indent="-285750"/>
            <a:r>
              <a:rPr lang="en-US" sz="2000"/>
              <a:t>WIIGLS recording to onboard flash</a:t>
            </a:r>
          </a:p>
          <a:p>
            <a:pPr marL="742950" indent="-285750"/>
            <a:endParaRPr lang="en-US" sz="2000">
              <a:highlight>
                <a:srgbClr val="FFFF00"/>
              </a:highlight>
            </a:endParaRPr>
          </a:p>
        </p:txBody>
      </p:sp>
      <p:graphicFrame>
        <p:nvGraphicFramePr>
          <p:cNvPr id="57" name="Table 56">
            <a:extLst>
              <a:ext uri="{FF2B5EF4-FFF2-40B4-BE49-F238E27FC236}">
                <a16:creationId xmlns:a16="http://schemas.microsoft.com/office/drawing/2014/main" id="{D8572137-CCCA-763A-9C1B-88DDD2F1E6B2}"/>
              </a:ext>
            </a:extLst>
          </p:cNvPr>
          <p:cNvGraphicFramePr>
            <a:graphicFrameLocks noGrp="1"/>
          </p:cNvGraphicFramePr>
          <p:nvPr>
            <p:extLst>
              <p:ext uri="{D42A27DB-BD31-4B8C-83A1-F6EECF244321}">
                <p14:modId xmlns:p14="http://schemas.microsoft.com/office/powerpoint/2010/main" val="812843718"/>
              </p:ext>
            </p:extLst>
          </p:nvPr>
        </p:nvGraphicFramePr>
        <p:xfrm>
          <a:off x="9070848" y="1165742"/>
          <a:ext cx="1993393" cy="800862"/>
        </p:xfrm>
        <a:graphic>
          <a:graphicData uri="http://schemas.openxmlformats.org/drawingml/2006/table">
            <a:tbl>
              <a:tblPr firstRow="1" bandRow="1">
                <a:tableStyleId>{5C22544A-7EE6-4342-B048-85BDC9FD1C3A}</a:tableStyleId>
              </a:tblPr>
              <a:tblGrid>
                <a:gridCol w="1993393">
                  <a:extLst>
                    <a:ext uri="{9D8B030D-6E8A-4147-A177-3AD203B41FA5}">
                      <a16:colId xmlns:a16="http://schemas.microsoft.com/office/drawing/2014/main" val="3469924565"/>
                    </a:ext>
                  </a:extLst>
                </a:gridCol>
              </a:tblGrid>
              <a:tr h="400431">
                <a:tc>
                  <a:txBody>
                    <a:bodyPr/>
                    <a:lstStyle/>
                    <a:p>
                      <a:pPr algn="ctr"/>
                      <a:r>
                        <a:rPr lang="en-US"/>
                        <a:t>Deadline: March 30</a:t>
                      </a:r>
                    </a:p>
                  </a:txBody>
                  <a:tcPr anchor="ctr"/>
                </a:tc>
                <a:extLst>
                  <a:ext uri="{0D108BD9-81ED-4DB2-BD59-A6C34878D82A}">
                    <a16:rowId xmlns:a16="http://schemas.microsoft.com/office/drawing/2014/main" val="507499861"/>
                  </a:ext>
                </a:extLst>
              </a:tr>
              <a:tr h="400431">
                <a:tc>
                  <a:txBody>
                    <a:bodyPr/>
                    <a:lstStyle/>
                    <a:p>
                      <a:pPr algn="ctr"/>
                      <a:r>
                        <a:rPr lang="en-US" b="1">
                          <a:solidFill>
                            <a:schemeClr val="bg1"/>
                          </a:solidFill>
                        </a:rPr>
                        <a:t>Not Started</a:t>
                      </a:r>
                    </a:p>
                  </a:txBody>
                  <a:tcPr anchor="ctr">
                    <a:solidFill>
                      <a:srgbClr val="DE5D5D"/>
                    </a:solidFill>
                  </a:tcPr>
                </a:tc>
                <a:extLst>
                  <a:ext uri="{0D108BD9-81ED-4DB2-BD59-A6C34878D82A}">
                    <a16:rowId xmlns:a16="http://schemas.microsoft.com/office/drawing/2014/main" val="4251863665"/>
                  </a:ext>
                </a:extLst>
              </a:tr>
            </a:tbl>
          </a:graphicData>
        </a:graphic>
      </p:graphicFrame>
      <p:sp>
        <p:nvSpPr>
          <p:cNvPr id="6" name="Rectangle 5">
            <a:extLst>
              <a:ext uri="{FF2B5EF4-FFF2-40B4-BE49-F238E27FC236}">
                <a16:creationId xmlns:a16="http://schemas.microsoft.com/office/drawing/2014/main" id="{27F0B46C-B7D6-9E75-61D9-4E9BA564A7A7}"/>
              </a:ext>
            </a:extLst>
          </p:cNvPr>
          <p:cNvSpPr/>
          <p:nvPr/>
        </p:nvSpPr>
        <p:spPr>
          <a:xfrm>
            <a:off x="629852" y="1171876"/>
            <a:ext cx="8347787" cy="79149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600">
                <a:latin typeface="Calibri"/>
                <a:ea typeface="+mn-lt"/>
                <a:cs typeface="+mn-lt"/>
              </a:rPr>
              <a:t>CPE1: </a:t>
            </a:r>
            <a:r>
              <a:rPr lang="en-US" sz="1600" b="0" i="0" u="none" strike="noStrike" cap="none" baseline="0">
                <a:solidFill>
                  <a:schemeClr val="bg1"/>
                </a:solidFill>
                <a:latin typeface="Calibri"/>
                <a:cs typeface="Calibri"/>
              </a:rPr>
              <a:t>Must be able to record linear accelerations to within 10% of optically tracked motion</a:t>
            </a:r>
            <a:endParaRPr lang="en-US" sz="1600">
              <a:solidFill>
                <a:schemeClr val="bg1"/>
              </a:solidFill>
              <a:latin typeface="Calibri"/>
              <a:cs typeface="Calibri"/>
            </a:endParaRPr>
          </a:p>
          <a:p>
            <a:r>
              <a:rPr lang="en-US" sz="1600">
                <a:solidFill>
                  <a:schemeClr val="bg1"/>
                </a:solidFill>
                <a:latin typeface="Calibri"/>
                <a:cs typeface="Calibri"/>
              </a:rPr>
              <a:t>CPE2: </a:t>
            </a:r>
            <a:r>
              <a:rPr lang="en-US" sz="1600" b="0" i="0" u="none" strike="noStrike" cap="none" baseline="0">
                <a:solidFill>
                  <a:schemeClr val="bg1"/>
                </a:solidFill>
                <a:latin typeface="Calibri"/>
                <a:cs typeface="Calibri"/>
                <a:sym typeface="Arial"/>
              </a:rPr>
              <a:t>Sensor tray must record </a:t>
            </a:r>
            <a:r>
              <a:rPr lang="en-US" sz="1600" b="0" i="0" u="none" strike="noStrike" cap="none" baseline="0">
                <a:solidFill>
                  <a:schemeClr val="bg1"/>
                </a:solidFill>
                <a:latin typeface="Calibri"/>
                <a:cs typeface="Calibri"/>
              </a:rPr>
              <a:t>frequencies </a:t>
            </a:r>
            <a:r>
              <a:rPr lang="en-US" sz="1600" b="0" i="0" u="none" strike="noStrike" cap="none" baseline="0">
                <a:solidFill>
                  <a:schemeClr val="bg1"/>
                </a:solidFill>
                <a:latin typeface="Calibri"/>
                <a:cs typeface="Calibri"/>
                <a:sym typeface="Arial"/>
              </a:rPr>
              <a:t>within 10% accuracy of </a:t>
            </a:r>
            <a:r>
              <a:rPr lang="en-US" sz="1600" b="0" i="0" u="none" strike="noStrike" cap="none" baseline="0">
                <a:solidFill>
                  <a:schemeClr val="bg1"/>
                </a:solidFill>
                <a:latin typeface="Calibri"/>
                <a:cs typeface="Calibri"/>
              </a:rPr>
              <a:t>measured input motion</a:t>
            </a:r>
            <a:endParaRPr lang="en-US" sz="1600" u="none" strike="noStrike">
              <a:solidFill>
                <a:schemeClr val="bg1"/>
              </a:solidFill>
              <a:effectLst/>
              <a:latin typeface="Calibri"/>
              <a:cs typeface="Calibri"/>
            </a:endParaRPr>
          </a:p>
        </p:txBody>
      </p:sp>
      <p:sp>
        <p:nvSpPr>
          <p:cNvPr id="33" name="TextBox 32">
            <a:extLst>
              <a:ext uri="{FF2B5EF4-FFF2-40B4-BE49-F238E27FC236}">
                <a16:creationId xmlns:a16="http://schemas.microsoft.com/office/drawing/2014/main" id="{9A3AB25F-49E6-AC77-B194-BF45EA1CDB41}"/>
              </a:ext>
            </a:extLst>
          </p:cNvPr>
          <p:cNvSpPr txBox="1"/>
          <p:nvPr/>
        </p:nvSpPr>
        <p:spPr>
          <a:xfrm>
            <a:off x="633733" y="2526424"/>
            <a:ext cx="5859909" cy="355034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52" name="Graphic 52">
            <a:extLst>
              <a:ext uri="{FF2B5EF4-FFF2-40B4-BE49-F238E27FC236}">
                <a16:creationId xmlns:a16="http://schemas.microsoft.com/office/drawing/2014/main" id="{8BDCADB6-6EC7-7EAE-24F9-E4BB1AD5A90A}"/>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626051" y="2495584"/>
            <a:ext cx="2262989" cy="3194441"/>
          </a:xfrm>
          <a:prstGeom prst="rect">
            <a:avLst/>
          </a:prstGeom>
        </p:spPr>
      </p:pic>
      <p:pic>
        <p:nvPicPr>
          <p:cNvPr id="53" name="Graphic 53">
            <a:extLst>
              <a:ext uri="{FF2B5EF4-FFF2-40B4-BE49-F238E27FC236}">
                <a16:creationId xmlns:a16="http://schemas.microsoft.com/office/drawing/2014/main" id="{1E9D7083-67D9-7AAE-2CAB-ABB9C84F2A41}"/>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2142196" y="4139124"/>
            <a:ext cx="4309156" cy="1941980"/>
          </a:xfrm>
          <a:prstGeom prst="rect">
            <a:avLst/>
          </a:prstGeom>
        </p:spPr>
      </p:pic>
    </p:spTree>
    <p:extLst>
      <p:ext uri="{BB962C8B-B14F-4D97-AF65-F5344CB8AC3E}">
        <p14:creationId xmlns:p14="http://schemas.microsoft.com/office/powerpoint/2010/main" val="20988837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8" name="Google Shape;1118;g15fc244b7c5_3_119"/>
          <p:cNvSpPr txBox="1">
            <a:spLocks noGrp="1"/>
          </p:cNvSpPr>
          <p:nvPr>
            <p:ph type="title"/>
          </p:nvPr>
        </p:nvSpPr>
        <p:spPr>
          <a:xfrm>
            <a:off x="1038774" y="460463"/>
            <a:ext cx="10515600" cy="711414"/>
          </a:xfrm>
          <a:prstGeom prst="rect">
            <a:avLst/>
          </a:prstGeom>
        </p:spPr>
        <p:txBody>
          <a:bodyPr spcFirstLastPara="1" wrap="square" lIns="91425" tIns="45700" rIns="91425" bIns="45700" anchor="ctr" anchorCtr="0">
            <a:normAutofit/>
          </a:bodyPr>
          <a:lstStyle/>
          <a:p>
            <a:r>
              <a:rPr lang="en-US"/>
              <a:t>Mock Deployment Test</a:t>
            </a:r>
          </a:p>
        </p:txBody>
      </p:sp>
      <p:sp>
        <p:nvSpPr>
          <p:cNvPr id="2" name="Date Placeholder 1">
            <a:extLst>
              <a:ext uri="{FF2B5EF4-FFF2-40B4-BE49-F238E27FC236}">
                <a16:creationId xmlns:a16="http://schemas.microsoft.com/office/drawing/2014/main" id="{A23F8A14-A944-AE88-C2EB-99EFC1A20994}"/>
              </a:ext>
            </a:extLst>
          </p:cNvPr>
          <p:cNvSpPr>
            <a:spLocks noGrp="1"/>
          </p:cNvSpPr>
          <p:nvPr>
            <p:ph type="dt" idx="10"/>
          </p:nvPr>
        </p:nvSpPr>
        <p:spPr/>
        <p:txBody>
          <a:bodyPr/>
          <a:lstStyle/>
          <a:p>
            <a:fld id="{9134C1C2-E27D-46A1-A3FE-00AA99D23AF2}" type="datetime1">
              <a:rPr lang="en-US" smtClean="0"/>
              <a:t>4/4/2023</a:t>
            </a:fld>
            <a:endParaRPr lang="en-US"/>
          </a:p>
        </p:txBody>
      </p:sp>
      <p:sp>
        <p:nvSpPr>
          <p:cNvPr id="1117" name="Google Shape;1117;g15fc244b7c5_3_119"/>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r>
              <a:rPr lang="en-US"/>
              <a:t>30</a:t>
            </a:r>
            <a:endParaRPr/>
          </a:p>
        </p:txBody>
      </p:sp>
      <p:sp>
        <p:nvSpPr>
          <p:cNvPr id="5" name="Text Placeholder 4">
            <a:extLst>
              <a:ext uri="{FF2B5EF4-FFF2-40B4-BE49-F238E27FC236}">
                <a16:creationId xmlns:a16="http://schemas.microsoft.com/office/drawing/2014/main" id="{F2C3824C-0D84-3DE6-DB09-FF15CC3582ED}"/>
              </a:ext>
            </a:extLst>
          </p:cNvPr>
          <p:cNvSpPr>
            <a:spLocks noGrp="1"/>
          </p:cNvSpPr>
          <p:nvPr>
            <p:ph type="body" idx="1"/>
          </p:nvPr>
        </p:nvSpPr>
        <p:spPr>
          <a:xfrm>
            <a:off x="628335" y="2110112"/>
            <a:ext cx="10440342" cy="2830638"/>
          </a:xfrm>
          <a:solidFill>
            <a:schemeClr val="accent3">
              <a:lumMod val="20000"/>
              <a:lumOff val="80000"/>
            </a:schemeClr>
          </a:solidFill>
        </p:spPr>
        <p:txBody>
          <a:bodyPr>
            <a:normAutofit fontScale="92500" lnSpcReduction="20000"/>
          </a:bodyPr>
          <a:lstStyle/>
          <a:p>
            <a:pPr marL="0" indent="0">
              <a:buNone/>
            </a:pPr>
            <a:r>
              <a:rPr lang="en-US" sz="3000" b="1">
                <a:solidFill>
                  <a:srgbClr val="000000"/>
                </a:solidFill>
              </a:rPr>
              <a:t>Test procedure:</a:t>
            </a:r>
            <a:endParaRPr lang="en-US" sz="3000" b="1"/>
          </a:p>
          <a:p>
            <a:pPr marL="514350" indent="-514350">
              <a:buAutoNum type="arabicPeriod"/>
            </a:pPr>
            <a:r>
              <a:rPr lang="en-US" sz="2600">
                <a:solidFill>
                  <a:srgbClr val="000000"/>
                </a:solidFill>
              </a:rPr>
              <a:t>Set up optical tracker &amp; teardrop accelerometers</a:t>
            </a:r>
          </a:p>
          <a:p>
            <a:pPr marL="514350" indent="-514350">
              <a:buAutoNum type="arabicPeriod"/>
            </a:pPr>
            <a:r>
              <a:rPr lang="en-US" sz="2600">
                <a:solidFill>
                  <a:srgbClr val="000000"/>
                </a:solidFill>
              </a:rPr>
              <a:t>Integrate and secure sensor suite</a:t>
            </a:r>
          </a:p>
          <a:p>
            <a:pPr marL="514350" indent="-514350">
              <a:buAutoNum type="arabicPeriod"/>
            </a:pPr>
            <a:r>
              <a:rPr lang="en-US" sz="2600">
                <a:solidFill>
                  <a:srgbClr val="000000"/>
                </a:solidFill>
              </a:rPr>
              <a:t>Begin recording </a:t>
            </a:r>
          </a:p>
          <a:p>
            <a:pPr marL="514350" indent="-514350">
              <a:buAutoNum type="arabicPeriod"/>
            </a:pPr>
            <a:r>
              <a:rPr lang="en-US" sz="2600">
                <a:solidFill>
                  <a:srgbClr val="000000"/>
                </a:solidFill>
              </a:rPr>
              <a:t>Deflect hinge to 90 degrees manually</a:t>
            </a:r>
            <a:endParaRPr lang="en-US" sz="2600"/>
          </a:p>
          <a:p>
            <a:pPr marL="514350" indent="-514350">
              <a:buAutoNum type="arabicPeriod"/>
            </a:pPr>
            <a:r>
              <a:rPr lang="en-US" sz="2600">
                <a:solidFill>
                  <a:srgbClr val="000000"/>
                </a:solidFill>
              </a:rPr>
              <a:t>Release system </a:t>
            </a:r>
          </a:p>
          <a:p>
            <a:pPr marL="514350" indent="-514350">
              <a:buAutoNum type="arabicPeriod"/>
            </a:pPr>
            <a:r>
              <a:rPr lang="en-US" sz="2600">
                <a:solidFill>
                  <a:srgbClr val="000000"/>
                </a:solidFill>
              </a:rPr>
              <a:t>Compare data</a:t>
            </a:r>
          </a:p>
          <a:p>
            <a:pPr marL="514350" indent="-514350">
              <a:buAutoNum type="arabicPeriod"/>
            </a:pPr>
            <a:endParaRPr lang="en-US" sz="2600">
              <a:solidFill>
                <a:srgbClr val="000000"/>
              </a:solidFill>
            </a:endParaRPr>
          </a:p>
          <a:p>
            <a:pPr marL="514350" indent="-514350">
              <a:buAutoNum type="arabicPeriod"/>
            </a:pPr>
            <a:endParaRPr lang="en-US" sz="2000">
              <a:solidFill>
                <a:srgbClr val="000000"/>
              </a:solidFill>
            </a:endParaRPr>
          </a:p>
        </p:txBody>
      </p:sp>
      <p:graphicFrame>
        <p:nvGraphicFramePr>
          <p:cNvPr id="13" name="Diagram 14">
            <a:extLst>
              <a:ext uri="{FF2B5EF4-FFF2-40B4-BE49-F238E27FC236}">
                <a16:creationId xmlns:a16="http://schemas.microsoft.com/office/drawing/2014/main" id="{39092746-1881-091C-16A9-C818A3894667}"/>
              </a:ext>
            </a:extLst>
          </p:cNvPr>
          <p:cNvGraphicFramePr/>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4">
            <a:extLst>
              <a:ext uri="{FF2B5EF4-FFF2-40B4-BE49-F238E27FC236}">
                <a16:creationId xmlns:a16="http://schemas.microsoft.com/office/drawing/2014/main" id="{4DA08574-2C73-D8AA-CDB4-5524D926716A}"/>
              </a:ext>
            </a:extLst>
          </p:cNvPr>
          <p:cNvSpPr txBox="1">
            <a:spLocks/>
          </p:cNvSpPr>
          <p:nvPr/>
        </p:nvSpPr>
        <p:spPr>
          <a:xfrm>
            <a:off x="626330" y="5033161"/>
            <a:ext cx="10450636" cy="1136538"/>
          </a:xfrm>
          <a:prstGeom prst="rect">
            <a:avLst/>
          </a:prstGeom>
          <a:solidFill>
            <a:schemeClr val="accent1">
              <a:lumMod val="20000"/>
              <a:lumOff val="80000"/>
            </a:schemeClr>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rgbClr val="2A4F1C"/>
              </a:buClr>
              <a:buSzPts val="1800"/>
              <a:buFont typeface="Arial"/>
              <a:buChar char="•"/>
              <a:defRPr sz="2400" b="0" i="0" u="none" strike="noStrike" cap="none">
                <a:solidFill>
                  <a:srgbClr val="2A4F1C"/>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rgbClr val="2A4F1C"/>
              </a:buClr>
              <a:buSzPts val="1800"/>
              <a:buFont typeface="Arial"/>
              <a:buChar char="•"/>
              <a:defRPr sz="1800" b="0" i="0" u="none" strike="noStrike" cap="none">
                <a:solidFill>
                  <a:srgbClr val="2A4F1C"/>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US" b="1">
                <a:solidFill>
                  <a:srgbClr val="000000"/>
                </a:solidFill>
              </a:rPr>
              <a:t>Safety Procedure:</a:t>
            </a:r>
          </a:p>
          <a:p>
            <a:pPr marL="571500" indent="-457200"/>
            <a:r>
              <a:rPr lang="en-US" sz="2400">
                <a:solidFill>
                  <a:srgbClr val="000000"/>
                </a:solidFill>
              </a:rPr>
              <a:t>All team members will be wearing safety goggles</a:t>
            </a:r>
          </a:p>
          <a:p>
            <a:pPr marL="571500" indent="-457200"/>
            <a:endParaRPr lang="en-US" sz="2400">
              <a:solidFill>
                <a:srgbClr val="000000"/>
              </a:solidFill>
            </a:endParaRPr>
          </a:p>
          <a:p>
            <a:pPr marL="571500" indent="-457200"/>
            <a:endParaRPr lang="en-US" sz="2400">
              <a:solidFill>
                <a:srgbClr val="000000"/>
              </a:solidFill>
            </a:endParaRPr>
          </a:p>
        </p:txBody>
      </p:sp>
      <p:graphicFrame>
        <p:nvGraphicFramePr>
          <p:cNvPr id="6" name="Table 5">
            <a:extLst>
              <a:ext uri="{FF2B5EF4-FFF2-40B4-BE49-F238E27FC236}">
                <a16:creationId xmlns:a16="http://schemas.microsoft.com/office/drawing/2014/main" id="{26FBA421-E662-9FBA-216F-74417AE2028B}"/>
              </a:ext>
            </a:extLst>
          </p:cNvPr>
          <p:cNvGraphicFramePr>
            <a:graphicFrameLocks noGrp="1"/>
          </p:cNvGraphicFramePr>
          <p:nvPr>
            <p:extLst>
              <p:ext uri="{D42A27DB-BD31-4B8C-83A1-F6EECF244321}">
                <p14:modId xmlns:p14="http://schemas.microsoft.com/office/powerpoint/2010/main" val="2559671844"/>
              </p:ext>
            </p:extLst>
          </p:nvPr>
        </p:nvGraphicFramePr>
        <p:xfrm>
          <a:off x="9079992" y="1165742"/>
          <a:ext cx="1960803" cy="807422"/>
        </p:xfrm>
        <a:graphic>
          <a:graphicData uri="http://schemas.openxmlformats.org/drawingml/2006/table">
            <a:tbl>
              <a:tblPr firstRow="1" bandRow="1">
                <a:tableStyleId>{5C22544A-7EE6-4342-B048-85BDC9FD1C3A}</a:tableStyleId>
              </a:tblPr>
              <a:tblGrid>
                <a:gridCol w="1960803">
                  <a:extLst>
                    <a:ext uri="{9D8B030D-6E8A-4147-A177-3AD203B41FA5}">
                      <a16:colId xmlns:a16="http://schemas.microsoft.com/office/drawing/2014/main" val="3469924565"/>
                    </a:ext>
                  </a:extLst>
                </a:gridCol>
              </a:tblGrid>
              <a:tr h="403711">
                <a:tc>
                  <a:txBody>
                    <a:bodyPr/>
                    <a:lstStyle/>
                    <a:p>
                      <a:pPr algn="ctr"/>
                      <a:r>
                        <a:rPr lang="en-US"/>
                        <a:t>Deadline: March 30</a:t>
                      </a:r>
                    </a:p>
                  </a:txBody>
                  <a:tcPr anchor="ctr"/>
                </a:tc>
                <a:extLst>
                  <a:ext uri="{0D108BD9-81ED-4DB2-BD59-A6C34878D82A}">
                    <a16:rowId xmlns:a16="http://schemas.microsoft.com/office/drawing/2014/main" val="507499861"/>
                  </a:ext>
                </a:extLst>
              </a:tr>
              <a:tr h="403711">
                <a:tc>
                  <a:txBody>
                    <a:bodyPr/>
                    <a:lstStyle/>
                    <a:p>
                      <a:pPr algn="ctr"/>
                      <a:r>
                        <a:rPr lang="en-US" b="1">
                          <a:solidFill>
                            <a:schemeClr val="bg1"/>
                          </a:solidFill>
                        </a:rPr>
                        <a:t>Not Started</a:t>
                      </a:r>
                    </a:p>
                  </a:txBody>
                  <a:tcPr anchor="ctr">
                    <a:solidFill>
                      <a:srgbClr val="DE5D5D"/>
                    </a:solidFill>
                  </a:tcPr>
                </a:tc>
                <a:extLst>
                  <a:ext uri="{0D108BD9-81ED-4DB2-BD59-A6C34878D82A}">
                    <a16:rowId xmlns:a16="http://schemas.microsoft.com/office/drawing/2014/main" val="4251863665"/>
                  </a:ext>
                </a:extLst>
              </a:tr>
            </a:tbl>
          </a:graphicData>
        </a:graphic>
      </p:graphicFrame>
      <p:sp>
        <p:nvSpPr>
          <p:cNvPr id="7" name="Rectangle 6">
            <a:extLst>
              <a:ext uri="{FF2B5EF4-FFF2-40B4-BE49-F238E27FC236}">
                <a16:creationId xmlns:a16="http://schemas.microsoft.com/office/drawing/2014/main" id="{C6414635-C8D1-874D-97AC-1FE3DFBC38DE}"/>
              </a:ext>
            </a:extLst>
          </p:cNvPr>
          <p:cNvSpPr/>
          <p:nvPr/>
        </p:nvSpPr>
        <p:spPr>
          <a:xfrm>
            <a:off x="629852" y="1171876"/>
            <a:ext cx="8347787" cy="79149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600">
                <a:latin typeface="Calibri"/>
                <a:ea typeface="+mn-lt"/>
                <a:cs typeface="+mn-lt"/>
              </a:rPr>
              <a:t>CPE1: </a:t>
            </a:r>
            <a:r>
              <a:rPr lang="en-US" sz="1600" b="0" i="0" u="none" strike="noStrike" cap="none" baseline="0">
                <a:solidFill>
                  <a:schemeClr val="bg1"/>
                </a:solidFill>
                <a:latin typeface="Calibri"/>
                <a:cs typeface="Calibri"/>
              </a:rPr>
              <a:t>Must be able to record linear accelerations to within 10% of optically tracked motion</a:t>
            </a:r>
            <a:endParaRPr lang="en-US" sz="1600">
              <a:solidFill>
                <a:schemeClr val="bg1"/>
              </a:solidFill>
              <a:latin typeface="Calibri"/>
              <a:cs typeface="Calibri"/>
            </a:endParaRPr>
          </a:p>
          <a:p>
            <a:r>
              <a:rPr lang="en-US" sz="1600">
                <a:solidFill>
                  <a:schemeClr val="bg1"/>
                </a:solidFill>
                <a:latin typeface="Calibri"/>
                <a:cs typeface="Calibri"/>
              </a:rPr>
              <a:t>CPE2: </a:t>
            </a:r>
            <a:r>
              <a:rPr lang="en-US" sz="1600" b="0" i="0" u="none" strike="noStrike" cap="none" baseline="0">
                <a:solidFill>
                  <a:schemeClr val="bg1"/>
                </a:solidFill>
                <a:latin typeface="Calibri"/>
                <a:cs typeface="Calibri"/>
                <a:sym typeface="Arial"/>
              </a:rPr>
              <a:t>Sensor tray must record </a:t>
            </a:r>
            <a:r>
              <a:rPr lang="en-US" sz="1600" b="0" i="0" u="none" strike="noStrike" cap="none" baseline="0">
                <a:solidFill>
                  <a:schemeClr val="bg1"/>
                </a:solidFill>
                <a:latin typeface="Calibri"/>
                <a:cs typeface="Calibri"/>
              </a:rPr>
              <a:t>frequencies </a:t>
            </a:r>
            <a:r>
              <a:rPr lang="en-US" sz="1600" b="0" i="0" u="none" strike="noStrike" cap="none" baseline="0">
                <a:solidFill>
                  <a:schemeClr val="bg1"/>
                </a:solidFill>
                <a:latin typeface="Calibri"/>
                <a:cs typeface="Calibri"/>
                <a:sym typeface="Arial"/>
              </a:rPr>
              <a:t>within 10% accuracy of </a:t>
            </a:r>
            <a:r>
              <a:rPr lang="en-US" sz="1600" b="0" i="0" u="none" strike="noStrike" cap="none" baseline="0">
                <a:solidFill>
                  <a:schemeClr val="bg1"/>
                </a:solidFill>
                <a:latin typeface="Calibri"/>
                <a:cs typeface="Calibri"/>
              </a:rPr>
              <a:t>measured input motion</a:t>
            </a:r>
            <a:endParaRPr lang="en-US" sz="1600" u="none" strike="noStrike">
              <a:solidFill>
                <a:schemeClr val="bg1"/>
              </a:solidFill>
              <a:effectLst/>
              <a:latin typeface="Calibri"/>
              <a:cs typeface="Calibri"/>
            </a:endParaRPr>
          </a:p>
        </p:txBody>
      </p:sp>
    </p:spTree>
    <p:extLst>
      <p:ext uri="{BB962C8B-B14F-4D97-AF65-F5344CB8AC3E}">
        <p14:creationId xmlns:p14="http://schemas.microsoft.com/office/powerpoint/2010/main" val="36325505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21" name="Picture 21" descr="Chart, histogram&#10;&#10;Description automatically generated">
            <a:extLst>
              <a:ext uri="{FF2B5EF4-FFF2-40B4-BE49-F238E27FC236}">
                <a16:creationId xmlns:a16="http://schemas.microsoft.com/office/drawing/2014/main" id="{0B6AC19D-6CA7-223A-BF9F-2ACF79D7961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245129"/>
            <a:ext cx="7735218" cy="4150440"/>
          </a:xfrm>
          <a:prstGeom prst="rect">
            <a:avLst/>
          </a:prstGeom>
        </p:spPr>
      </p:pic>
      <p:sp>
        <p:nvSpPr>
          <p:cNvPr id="1118" name="Google Shape;1118;g15fc244b7c5_3_119"/>
          <p:cNvSpPr txBox="1">
            <a:spLocks noGrp="1"/>
          </p:cNvSpPr>
          <p:nvPr>
            <p:ph type="title"/>
          </p:nvPr>
        </p:nvSpPr>
        <p:spPr>
          <a:xfrm>
            <a:off x="1038774" y="460463"/>
            <a:ext cx="10515600" cy="711414"/>
          </a:xfrm>
          <a:prstGeom prst="rect">
            <a:avLst/>
          </a:prstGeom>
        </p:spPr>
        <p:txBody>
          <a:bodyPr spcFirstLastPara="1" wrap="square" lIns="91425" tIns="45700" rIns="91425" bIns="45700" anchor="ctr" anchorCtr="0">
            <a:normAutofit/>
          </a:bodyPr>
          <a:lstStyle/>
          <a:p>
            <a:r>
              <a:rPr lang="en-US"/>
              <a:t>Mock Deployment Test</a:t>
            </a:r>
          </a:p>
        </p:txBody>
      </p:sp>
      <p:sp>
        <p:nvSpPr>
          <p:cNvPr id="2" name="Date Placeholder 1">
            <a:extLst>
              <a:ext uri="{FF2B5EF4-FFF2-40B4-BE49-F238E27FC236}">
                <a16:creationId xmlns:a16="http://schemas.microsoft.com/office/drawing/2014/main" id="{A23F8A14-A944-AE88-C2EB-99EFC1A20994}"/>
              </a:ext>
            </a:extLst>
          </p:cNvPr>
          <p:cNvSpPr>
            <a:spLocks noGrp="1"/>
          </p:cNvSpPr>
          <p:nvPr>
            <p:ph type="dt" idx="10"/>
          </p:nvPr>
        </p:nvSpPr>
        <p:spPr/>
        <p:txBody>
          <a:bodyPr/>
          <a:lstStyle/>
          <a:p>
            <a:fld id="{9134C1C2-E27D-46A1-A3FE-00AA99D23AF2}" type="datetime1">
              <a:rPr lang="en-US" smtClean="0"/>
              <a:t>4/4/2023</a:t>
            </a:fld>
            <a:endParaRPr lang="en-US"/>
          </a:p>
        </p:txBody>
      </p:sp>
      <p:sp>
        <p:nvSpPr>
          <p:cNvPr id="1117" name="Google Shape;1117;g15fc244b7c5_3_119"/>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r>
              <a:rPr lang="en-US"/>
              <a:t>31</a:t>
            </a:r>
            <a:endParaRPr/>
          </a:p>
        </p:txBody>
      </p:sp>
      <p:graphicFrame>
        <p:nvGraphicFramePr>
          <p:cNvPr id="13" name="Diagram 14">
            <a:extLst>
              <a:ext uri="{FF2B5EF4-FFF2-40B4-BE49-F238E27FC236}">
                <a16:creationId xmlns:a16="http://schemas.microsoft.com/office/drawing/2014/main" id="{39092746-1881-091C-16A9-C818A3894667}"/>
              </a:ext>
            </a:extLst>
          </p:cNvPr>
          <p:cNvGraphicFramePr/>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Table 5">
            <a:extLst>
              <a:ext uri="{FF2B5EF4-FFF2-40B4-BE49-F238E27FC236}">
                <a16:creationId xmlns:a16="http://schemas.microsoft.com/office/drawing/2014/main" id="{26FBA421-E662-9FBA-216F-74417AE2028B}"/>
              </a:ext>
            </a:extLst>
          </p:cNvPr>
          <p:cNvGraphicFramePr>
            <a:graphicFrameLocks noGrp="1"/>
          </p:cNvGraphicFramePr>
          <p:nvPr>
            <p:extLst>
              <p:ext uri="{D42A27DB-BD31-4B8C-83A1-F6EECF244321}">
                <p14:modId xmlns:p14="http://schemas.microsoft.com/office/powerpoint/2010/main" val="1752131840"/>
              </p:ext>
            </p:extLst>
          </p:nvPr>
        </p:nvGraphicFramePr>
        <p:xfrm>
          <a:off x="9105900" y="1184029"/>
          <a:ext cx="1934895" cy="779346"/>
        </p:xfrm>
        <a:graphic>
          <a:graphicData uri="http://schemas.openxmlformats.org/drawingml/2006/table">
            <a:tbl>
              <a:tblPr firstRow="1" bandRow="1">
                <a:tableStyleId>{5C22544A-7EE6-4342-B048-85BDC9FD1C3A}</a:tableStyleId>
              </a:tblPr>
              <a:tblGrid>
                <a:gridCol w="1934895">
                  <a:extLst>
                    <a:ext uri="{9D8B030D-6E8A-4147-A177-3AD203B41FA5}">
                      <a16:colId xmlns:a16="http://schemas.microsoft.com/office/drawing/2014/main" val="3469924565"/>
                    </a:ext>
                  </a:extLst>
                </a:gridCol>
              </a:tblGrid>
              <a:tr h="389673">
                <a:tc>
                  <a:txBody>
                    <a:bodyPr/>
                    <a:lstStyle/>
                    <a:p>
                      <a:pPr algn="ctr"/>
                      <a:r>
                        <a:rPr lang="en-US"/>
                        <a:t>Deadline: March 30</a:t>
                      </a:r>
                    </a:p>
                  </a:txBody>
                  <a:tcPr anchor="ctr"/>
                </a:tc>
                <a:extLst>
                  <a:ext uri="{0D108BD9-81ED-4DB2-BD59-A6C34878D82A}">
                    <a16:rowId xmlns:a16="http://schemas.microsoft.com/office/drawing/2014/main" val="507499861"/>
                  </a:ext>
                </a:extLst>
              </a:tr>
              <a:tr h="389673">
                <a:tc>
                  <a:txBody>
                    <a:bodyPr/>
                    <a:lstStyle/>
                    <a:p>
                      <a:pPr algn="ctr"/>
                      <a:r>
                        <a:rPr lang="en-US" b="1">
                          <a:solidFill>
                            <a:schemeClr val="bg1"/>
                          </a:solidFill>
                        </a:rPr>
                        <a:t>Not Started</a:t>
                      </a:r>
                    </a:p>
                  </a:txBody>
                  <a:tcPr anchor="ctr">
                    <a:solidFill>
                      <a:srgbClr val="DE5D5D"/>
                    </a:solidFill>
                  </a:tcPr>
                </a:tc>
                <a:extLst>
                  <a:ext uri="{0D108BD9-81ED-4DB2-BD59-A6C34878D82A}">
                    <a16:rowId xmlns:a16="http://schemas.microsoft.com/office/drawing/2014/main" val="4251863665"/>
                  </a:ext>
                </a:extLst>
              </a:tr>
            </a:tbl>
          </a:graphicData>
        </a:graphic>
      </p:graphicFrame>
      <p:sp>
        <p:nvSpPr>
          <p:cNvPr id="3" name="Rectangle 2">
            <a:extLst>
              <a:ext uri="{FF2B5EF4-FFF2-40B4-BE49-F238E27FC236}">
                <a16:creationId xmlns:a16="http://schemas.microsoft.com/office/drawing/2014/main" id="{BAD131F1-2FF5-7120-8101-4CFD5EFAED66}"/>
              </a:ext>
            </a:extLst>
          </p:cNvPr>
          <p:cNvSpPr/>
          <p:nvPr/>
        </p:nvSpPr>
        <p:spPr>
          <a:xfrm>
            <a:off x="629852" y="1171876"/>
            <a:ext cx="8347787" cy="79149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600">
                <a:latin typeface="Calibri"/>
                <a:ea typeface="+mn-lt"/>
                <a:cs typeface="+mn-lt"/>
              </a:rPr>
              <a:t>CPE1: </a:t>
            </a:r>
            <a:r>
              <a:rPr lang="en-US" sz="1600" b="0" i="0" u="none" strike="noStrike" cap="none" baseline="0">
                <a:solidFill>
                  <a:schemeClr val="bg1"/>
                </a:solidFill>
                <a:latin typeface="Calibri"/>
                <a:cs typeface="Calibri"/>
              </a:rPr>
              <a:t>Must be able to record linear accelerations to within 10% of optically tracked motion</a:t>
            </a:r>
          </a:p>
          <a:p>
            <a:r>
              <a:rPr lang="en-US" sz="1600">
                <a:solidFill>
                  <a:schemeClr val="bg1"/>
                </a:solidFill>
                <a:latin typeface="Calibri"/>
                <a:cs typeface="Calibri"/>
              </a:rPr>
              <a:t>CPE2: </a:t>
            </a:r>
            <a:r>
              <a:rPr lang="en-US" sz="1600" b="0" i="0" u="none" strike="noStrike" cap="none" baseline="0">
                <a:solidFill>
                  <a:schemeClr val="bg1"/>
                </a:solidFill>
                <a:latin typeface="Calibri"/>
                <a:cs typeface="Calibri"/>
                <a:sym typeface="Arial"/>
              </a:rPr>
              <a:t>Sensor tray must record </a:t>
            </a:r>
            <a:r>
              <a:rPr lang="en-US" sz="1600" b="0" i="0" u="none" strike="noStrike" cap="none" baseline="0">
                <a:solidFill>
                  <a:schemeClr val="bg1"/>
                </a:solidFill>
                <a:latin typeface="Calibri"/>
                <a:cs typeface="Calibri"/>
              </a:rPr>
              <a:t>frequencies </a:t>
            </a:r>
            <a:r>
              <a:rPr lang="en-US" sz="1600" b="0" i="0" u="none" strike="noStrike" cap="none" baseline="0">
                <a:solidFill>
                  <a:schemeClr val="bg1"/>
                </a:solidFill>
                <a:latin typeface="Calibri"/>
                <a:cs typeface="Calibri"/>
                <a:sym typeface="Arial"/>
              </a:rPr>
              <a:t>within 10% accuracy of </a:t>
            </a:r>
            <a:r>
              <a:rPr lang="en-US" sz="1600" b="0" i="0" u="none" strike="noStrike" cap="none" baseline="0">
                <a:solidFill>
                  <a:schemeClr val="bg1"/>
                </a:solidFill>
                <a:latin typeface="Calibri"/>
                <a:cs typeface="Calibri"/>
              </a:rPr>
              <a:t>measured input motion</a:t>
            </a:r>
            <a:endParaRPr lang="en-US" sz="1600" u="none" strike="noStrike">
              <a:solidFill>
                <a:schemeClr val="bg1"/>
              </a:solidFill>
              <a:effectLst/>
              <a:latin typeface="Calibri"/>
              <a:cs typeface="Calibri"/>
            </a:endParaRPr>
          </a:p>
        </p:txBody>
      </p:sp>
      <p:sp>
        <p:nvSpPr>
          <p:cNvPr id="8" name="Text Placeholder 4">
            <a:extLst>
              <a:ext uri="{FF2B5EF4-FFF2-40B4-BE49-F238E27FC236}">
                <a16:creationId xmlns:a16="http://schemas.microsoft.com/office/drawing/2014/main" id="{567500FF-6148-20F4-C25F-BA932EE9E769}"/>
              </a:ext>
            </a:extLst>
          </p:cNvPr>
          <p:cNvSpPr txBox="1">
            <a:spLocks/>
          </p:cNvSpPr>
          <p:nvPr/>
        </p:nvSpPr>
        <p:spPr>
          <a:xfrm>
            <a:off x="7048225" y="2085264"/>
            <a:ext cx="3992570" cy="4158776"/>
          </a:xfrm>
          <a:prstGeom prst="rect">
            <a:avLst/>
          </a:prstGeom>
          <a:solidFill>
            <a:schemeClr val="accent1">
              <a:lumMod val="20000"/>
              <a:lumOff val="80000"/>
            </a:schemeClr>
          </a:solid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rgbClr val="2A4F1C"/>
              </a:buClr>
              <a:buSzPts val="1800"/>
              <a:buFont typeface="Arial"/>
              <a:buChar char="•"/>
              <a:defRPr sz="2400" b="0" i="0" u="none" strike="noStrike" cap="none">
                <a:solidFill>
                  <a:srgbClr val="2A4F1C"/>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rgbClr val="2A4F1C"/>
              </a:buClr>
              <a:buSzPts val="1800"/>
              <a:buFont typeface="Arial"/>
              <a:buChar char="•"/>
              <a:defRPr sz="1800" b="0" i="0" u="none" strike="noStrike" cap="none">
                <a:solidFill>
                  <a:srgbClr val="2A4F1C"/>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None/>
            </a:pPr>
            <a:r>
              <a:rPr lang="en-US" sz="2400" b="1"/>
              <a:t>Model:</a:t>
            </a:r>
          </a:p>
          <a:p>
            <a:pPr marL="342900"/>
            <a:r>
              <a:rPr lang="en-US" sz="2000"/>
              <a:t>Unforced, underdamped harmonic oscillator</a:t>
            </a:r>
          </a:p>
          <a:p>
            <a:pPr marL="800100" lvl="1"/>
            <a:r>
              <a:rPr lang="en-US" sz="1600">
                <a:solidFill>
                  <a:srgbClr val="000000"/>
                </a:solidFill>
              </a:rPr>
              <a:t>1d system solved analytically using MATLAB symbolics</a:t>
            </a:r>
            <a:endParaRPr lang="en-US" sz="1600"/>
          </a:p>
          <a:p>
            <a:pPr marL="800100" lvl="1"/>
            <a:endParaRPr lang="en-US" sz="1400">
              <a:solidFill>
                <a:srgbClr val="000000"/>
              </a:solidFill>
            </a:endParaRPr>
          </a:p>
          <a:p>
            <a:pPr marL="800100" lvl="1"/>
            <a:endParaRPr lang="en-US" sz="1400">
              <a:solidFill>
                <a:srgbClr val="000000"/>
              </a:solidFill>
            </a:endParaRPr>
          </a:p>
          <a:p>
            <a:pPr marL="800100" lvl="1"/>
            <a:endParaRPr lang="en-US" sz="1600"/>
          </a:p>
          <a:p>
            <a:pPr marL="342900"/>
            <a:r>
              <a:rPr lang="en-US" sz="2000"/>
              <a:t>Fit model to captured teardrop data (RM)</a:t>
            </a:r>
          </a:p>
          <a:p>
            <a:pPr marL="342900"/>
            <a:r>
              <a:rPr lang="en-US" sz="2000"/>
              <a:t>Initial displacement: </a:t>
            </a:r>
            <a:r>
              <a:rPr lang="en-US" sz="2000">
                <a:solidFill>
                  <a:srgbClr val="FF0000"/>
                </a:solidFill>
              </a:rPr>
              <a:t>π/2</a:t>
            </a:r>
            <a:r>
              <a:rPr lang="en-US" sz="2000"/>
              <a:t> rad</a:t>
            </a:r>
          </a:p>
          <a:p>
            <a:pPr marL="342900"/>
            <a:r>
              <a:rPr lang="en-US" sz="2000"/>
              <a:t>Predicted maximum loading, : </a:t>
            </a:r>
            <a:r>
              <a:rPr lang="en-US" sz="2000" b="1">
                <a:solidFill>
                  <a:srgbClr val="FF0000"/>
                </a:solidFill>
              </a:rPr>
              <a:t>3.63 g</a:t>
            </a:r>
            <a:endParaRPr lang="en-US" sz="2000">
              <a:solidFill>
                <a:srgbClr val="FF0000"/>
              </a:solidFill>
            </a:endParaRPr>
          </a:p>
          <a:p>
            <a:pPr marL="0" indent="0">
              <a:buNone/>
            </a:pPr>
            <a:endParaRPr lang="en-US" sz="1800"/>
          </a:p>
        </p:txBody>
      </p:sp>
      <p:pic>
        <p:nvPicPr>
          <p:cNvPr id="12" name="Graphic 13">
            <a:extLst>
              <a:ext uri="{FF2B5EF4-FFF2-40B4-BE49-F238E27FC236}">
                <a16:creationId xmlns:a16="http://schemas.microsoft.com/office/drawing/2014/main" id="{050A98DC-9178-CB51-DF8B-01F14C570A44}"/>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7808168" y="3716404"/>
            <a:ext cx="2687443" cy="548732"/>
          </a:xfrm>
          <a:prstGeom prst="rect">
            <a:avLst/>
          </a:prstGeom>
        </p:spPr>
      </p:pic>
      <p:sp>
        <p:nvSpPr>
          <p:cNvPr id="14" name="TextBox 13">
            <a:extLst>
              <a:ext uri="{FF2B5EF4-FFF2-40B4-BE49-F238E27FC236}">
                <a16:creationId xmlns:a16="http://schemas.microsoft.com/office/drawing/2014/main" id="{28DC7F5D-7FAF-22C6-2F2D-D62BB51AF814}"/>
              </a:ext>
            </a:extLst>
          </p:cNvPr>
          <p:cNvSpPr txBox="1"/>
          <p:nvPr/>
        </p:nvSpPr>
        <p:spPr>
          <a:xfrm>
            <a:off x="2317422" y="2034618"/>
            <a:ext cx="48626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Expected System Response</a:t>
            </a:r>
          </a:p>
        </p:txBody>
      </p:sp>
    </p:spTree>
    <p:extLst>
      <p:ext uri="{BB962C8B-B14F-4D97-AF65-F5344CB8AC3E}">
        <p14:creationId xmlns:p14="http://schemas.microsoft.com/office/powerpoint/2010/main" val="4063985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5"/>
          <p:cNvSpPr txBox="1">
            <a:spLocks noGrp="1"/>
          </p:cNvSpPr>
          <p:nvPr>
            <p:ph type="dt" idx="10"/>
          </p:nvPr>
        </p:nvSpPr>
        <p:spPr>
          <a:xfrm>
            <a:off x="1651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fld id="{CE1C1535-3F7E-4472-A864-A19A230A2C19}" type="datetime1">
              <a:rPr lang="en-US" smtClean="0"/>
              <a:t>4/4/2023</a:t>
            </a:fld>
            <a:endParaRPr/>
          </a:p>
        </p:txBody>
      </p:sp>
      <p:sp>
        <p:nvSpPr>
          <p:cNvPr id="139" name="Google Shape;139;p5"/>
          <p:cNvSpPr txBox="1">
            <a:spLocks noGrp="1"/>
          </p:cNvSpPr>
          <p:nvPr>
            <p:ph type="sldNum" idx="12"/>
          </p:nvPr>
        </p:nvSpPr>
        <p:spPr>
          <a:xfrm>
            <a:off x="9283700" y="6356349"/>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a:t>2</a:t>
            </a:r>
            <a:endParaRPr/>
          </a:p>
        </p:txBody>
      </p:sp>
      <p:sp>
        <p:nvSpPr>
          <p:cNvPr id="140" name="Google Shape;140;p5"/>
          <p:cNvSpPr txBox="1">
            <a:spLocks noGrp="1"/>
          </p:cNvSpPr>
          <p:nvPr>
            <p:ph type="title"/>
          </p:nvPr>
        </p:nvSpPr>
        <p:spPr>
          <a:xfrm>
            <a:off x="838200" y="354798"/>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F762A"/>
              </a:buClr>
              <a:buSzPts val="4400"/>
              <a:buFont typeface="Calibri"/>
              <a:buNone/>
            </a:pPr>
            <a:r>
              <a:rPr lang="en-US"/>
              <a:t>Mission Statement</a:t>
            </a:r>
            <a:endParaRPr/>
          </a:p>
        </p:txBody>
      </p:sp>
      <p:sp>
        <p:nvSpPr>
          <p:cNvPr id="141" name="Google Shape;141;p5"/>
          <p:cNvSpPr txBox="1">
            <a:spLocks noGrp="1"/>
          </p:cNvSpPr>
          <p:nvPr>
            <p:ph type="body" idx="1"/>
          </p:nvPr>
        </p:nvSpPr>
        <p:spPr>
          <a:xfrm>
            <a:off x="616500" y="2266674"/>
            <a:ext cx="10959000" cy="3294000"/>
          </a:xfrm>
          <a:prstGeom prst="rect">
            <a:avLst/>
          </a:prstGeom>
          <a:noFill/>
          <a:ln>
            <a:noFill/>
          </a:ln>
        </p:spPr>
        <p:txBody>
          <a:bodyPr spcFirstLastPara="1" wrap="square" lIns="91425" tIns="45700" rIns="91425" bIns="45700" anchor="t" anchorCtr="0">
            <a:normAutofit/>
          </a:bodyPr>
          <a:lstStyle/>
          <a:p>
            <a:pPr marL="457200" lvl="0" indent="-228600" algn="ctr" rtl="0">
              <a:lnSpc>
                <a:spcPct val="90000"/>
              </a:lnSpc>
              <a:spcBef>
                <a:spcPts val="1000"/>
              </a:spcBef>
              <a:spcAft>
                <a:spcPts val="0"/>
              </a:spcAft>
              <a:buClr>
                <a:schemeClr val="dk1"/>
              </a:buClr>
              <a:buSzPts val="1800"/>
              <a:buNone/>
            </a:pPr>
            <a:r>
              <a:rPr lang="en-US" sz="4400"/>
              <a:t>Our mission is to create a modular </a:t>
            </a:r>
            <a:r>
              <a:rPr lang="en-US" sz="4350" b="1"/>
              <a:t>W</a:t>
            </a:r>
            <a:r>
              <a:rPr lang="en-US" sz="4350"/>
              <a:t>eightless </a:t>
            </a:r>
            <a:r>
              <a:rPr lang="en-US" sz="4350" b="1"/>
              <a:t>I</a:t>
            </a:r>
            <a:r>
              <a:rPr lang="en-US" sz="4350"/>
              <a:t>ntegrated </a:t>
            </a:r>
            <a:r>
              <a:rPr lang="en-US" sz="4350" b="1"/>
              <a:t>I</a:t>
            </a:r>
            <a:r>
              <a:rPr lang="en-US" sz="4350"/>
              <a:t>nstrument for </a:t>
            </a:r>
            <a:r>
              <a:rPr lang="en-US" sz="4350" b="1"/>
              <a:t>G</a:t>
            </a:r>
            <a:r>
              <a:rPr lang="en-US" sz="4350"/>
              <a:t>round-based </a:t>
            </a:r>
            <a:r>
              <a:rPr lang="en-US" sz="4350" b="1"/>
              <a:t>L</a:t>
            </a:r>
            <a:r>
              <a:rPr lang="en-US" sz="4350"/>
              <a:t>aboratory </a:t>
            </a:r>
            <a:r>
              <a:rPr lang="en-US" sz="4350" b="1"/>
              <a:t>S</a:t>
            </a:r>
            <a:r>
              <a:rPr lang="en-US" sz="4350"/>
              <a:t>ensing (WIIGLS)</a:t>
            </a:r>
            <a:r>
              <a:rPr lang="en-US" sz="4400"/>
              <a:t> to characterize the motion of a deployable panel structure.</a:t>
            </a:r>
            <a:endParaRPr sz="4400"/>
          </a:p>
        </p:txBody>
      </p:sp>
      <p:graphicFrame>
        <p:nvGraphicFramePr>
          <p:cNvPr id="3" name="Diagram 14">
            <a:extLst>
              <a:ext uri="{FF2B5EF4-FFF2-40B4-BE49-F238E27FC236}">
                <a16:creationId xmlns:a16="http://schemas.microsoft.com/office/drawing/2014/main" id="{4E439B6B-2B7C-4E12-9EA9-482982C5D32D}"/>
              </a:ext>
            </a:extLst>
          </p:cNvPr>
          <p:cNvGraphicFramePr/>
          <p:nvPr>
            <p:extLst>
              <p:ext uri="{D42A27DB-BD31-4B8C-83A1-F6EECF244321}">
                <p14:modId xmlns:p14="http://schemas.microsoft.com/office/powerpoint/2010/main" val="2585426715"/>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28" name="TextBox 27">
            <a:extLst>
              <a:ext uri="{FF2B5EF4-FFF2-40B4-BE49-F238E27FC236}">
                <a16:creationId xmlns:a16="http://schemas.microsoft.com/office/drawing/2014/main" id="{9EA1D6FB-4082-0562-6EAF-ADF21071EB3A}"/>
              </a:ext>
            </a:extLst>
          </p:cNvPr>
          <p:cNvSpPr txBox="1"/>
          <p:nvPr/>
        </p:nvSpPr>
        <p:spPr>
          <a:xfrm>
            <a:off x="5279011" y="2837861"/>
            <a:ext cx="6496637" cy="1123359"/>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118" name="Google Shape;1118;g15fc244b7c5_3_119"/>
          <p:cNvSpPr txBox="1">
            <a:spLocks noGrp="1"/>
          </p:cNvSpPr>
          <p:nvPr>
            <p:ph type="title"/>
          </p:nvPr>
        </p:nvSpPr>
        <p:spPr>
          <a:xfrm>
            <a:off x="1038774" y="460463"/>
            <a:ext cx="10515600" cy="711414"/>
          </a:xfrm>
          <a:prstGeom prst="rect">
            <a:avLst/>
          </a:prstGeom>
        </p:spPr>
        <p:txBody>
          <a:bodyPr spcFirstLastPara="1" wrap="square" lIns="91425" tIns="45700" rIns="91425" bIns="45700" anchor="ctr" anchorCtr="0">
            <a:normAutofit/>
          </a:bodyPr>
          <a:lstStyle/>
          <a:p>
            <a:r>
              <a:rPr lang="en-US"/>
              <a:t>Mock Deployment Test - Derivation</a:t>
            </a:r>
          </a:p>
        </p:txBody>
      </p:sp>
      <p:sp>
        <p:nvSpPr>
          <p:cNvPr id="2" name="Date Placeholder 1">
            <a:extLst>
              <a:ext uri="{FF2B5EF4-FFF2-40B4-BE49-F238E27FC236}">
                <a16:creationId xmlns:a16="http://schemas.microsoft.com/office/drawing/2014/main" id="{A23F8A14-A944-AE88-C2EB-99EFC1A20994}"/>
              </a:ext>
            </a:extLst>
          </p:cNvPr>
          <p:cNvSpPr>
            <a:spLocks noGrp="1"/>
          </p:cNvSpPr>
          <p:nvPr>
            <p:ph type="dt" idx="10"/>
          </p:nvPr>
        </p:nvSpPr>
        <p:spPr/>
        <p:txBody>
          <a:bodyPr/>
          <a:lstStyle/>
          <a:p>
            <a:fld id="{9134C1C2-E27D-46A1-A3FE-00AA99D23AF2}" type="datetime1">
              <a:rPr lang="en-US" smtClean="0"/>
              <a:t>4/4/2023</a:t>
            </a:fld>
            <a:endParaRPr lang="en-US"/>
          </a:p>
        </p:txBody>
      </p:sp>
      <p:sp>
        <p:nvSpPr>
          <p:cNvPr id="1117" name="Google Shape;1117;g15fc244b7c5_3_119"/>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r>
              <a:rPr lang="en-US"/>
              <a:t>32</a:t>
            </a:r>
            <a:endParaRPr/>
          </a:p>
        </p:txBody>
      </p:sp>
      <p:graphicFrame>
        <p:nvGraphicFramePr>
          <p:cNvPr id="13" name="Diagram 14">
            <a:extLst>
              <a:ext uri="{FF2B5EF4-FFF2-40B4-BE49-F238E27FC236}">
                <a16:creationId xmlns:a16="http://schemas.microsoft.com/office/drawing/2014/main" id="{39092746-1881-091C-16A9-C818A3894667}"/>
              </a:ext>
            </a:extLst>
          </p:cNvPr>
          <p:cNvGraphicFramePr/>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4">
            <a:extLst>
              <a:ext uri="{FF2B5EF4-FFF2-40B4-BE49-F238E27FC236}">
                <a16:creationId xmlns:a16="http://schemas.microsoft.com/office/drawing/2014/main" id="{567500FF-6148-20F4-C25F-BA932EE9E769}"/>
              </a:ext>
            </a:extLst>
          </p:cNvPr>
          <p:cNvSpPr txBox="1">
            <a:spLocks/>
          </p:cNvSpPr>
          <p:nvPr/>
        </p:nvSpPr>
        <p:spPr>
          <a:xfrm>
            <a:off x="379637" y="1239018"/>
            <a:ext cx="4620945" cy="4808206"/>
          </a:xfrm>
          <a:prstGeom prst="rect">
            <a:avLst/>
          </a:prstGeom>
          <a:solidFill>
            <a:schemeClr val="accent1">
              <a:lumMod val="20000"/>
              <a:lumOff val="80000"/>
            </a:schemeClr>
          </a:solid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rgbClr val="2A4F1C"/>
              </a:buClr>
              <a:buSzPts val="1800"/>
              <a:buFont typeface="Arial"/>
              <a:buChar char="•"/>
              <a:defRPr sz="2400" b="0" i="0" u="none" strike="noStrike" cap="none">
                <a:solidFill>
                  <a:srgbClr val="2A4F1C"/>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rgbClr val="2A4F1C"/>
              </a:buClr>
              <a:buSzPts val="1800"/>
              <a:buFont typeface="Arial"/>
              <a:buChar char="•"/>
              <a:defRPr sz="1800" b="0" i="0" u="none" strike="noStrike" cap="none">
                <a:solidFill>
                  <a:srgbClr val="2A4F1C"/>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None/>
            </a:pPr>
            <a:r>
              <a:rPr lang="en-US" sz="2400" b="1"/>
              <a:t>Known System Parameters:</a:t>
            </a:r>
          </a:p>
          <a:p>
            <a:pPr marL="342900"/>
            <a:r>
              <a:rPr lang="en-US" sz="1800"/>
              <a:t>Θ</a:t>
            </a:r>
            <a:r>
              <a:rPr lang="en-US" sz="1800" baseline="-25000"/>
              <a:t>0 </a:t>
            </a:r>
            <a:r>
              <a:rPr lang="en-US" sz="1800"/>
              <a:t>= π/2 rad</a:t>
            </a:r>
          </a:p>
          <a:p>
            <a:pPr marL="342900"/>
            <a:r>
              <a:rPr lang="en-US" sz="1800"/>
              <a:t>ω</a:t>
            </a:r>
            <a:r>
              <a:rPr lang="en-US" sz="1800" baseline="-25000"/>
              <a:t>0 </a:t>
            </a:r>
            <a:r>
              <a:rPr lang="en-US" sz="1800"/>
              <a:t>= 0 rad/sec</a:t>
            </a:r>
          </a:p>
          <a:p>
            <a:pPr marL="342900"/>
            <a:r>
              <a:rPr lang="en-US" sz="1800"/>
              <a:t>α</a:t>
            </a:r>
            <a:r>
              <a:rPr lang="en-US" sz="1800" baseline="-25000"/>
              <a:t>0</a:t>
            </a:r>
            <a:r>
              <a:rPr lang="en-US" sz="1800"/>
              <a:t>  = 0 rad/s</a:t>
            </a:r>
            <a:r>
              <a:rPr lang="en-US" sz="1800" baseline="30000"/>
              <a:t>2</a:t>
            </a:r>
          </a:p>
          <a:p>
            <a:pPr marL="342900"/>
            <a:r>
              <a:rPr lang="en-US" sz="1800" err="1"/>
              <a:t>Τ</a:t>
            </a:r>
            <a:r>
              <a:rPr lang="en-US" sz="1800" baseline="-25000" err="1"/>
              <a:t>max_spring</a:t>
            </a:r>
            <a:r>
              <a:rPr lang="en-US" sz="1800"/>
              <a:t> = 5.08 nm</a:t>
            </a:r>
          </a:p>
          <a:p>
            <a:pPr marL="342900"/>
            <a:r>
              <a:rPr lang="en-US" sz="1800" err="1"/>
              <a:t>I</a:t>
            </a:r>
            <a:r>
              <a:rPr lang="en-US" sz="1800" baseline="-25000" err="1"/>
              <a:t>sys_hinge</a:t>
            </a:r>
            <a:r>
              <a:rPr lang="en-US" sz="1800" baseline="-25000"/>
              <a:t> </a:t>
            </a:r>
            <a:r>
              <a:rPr lang="en-US" sz="1800"/>
              <a:t>= 0.126 kg/m</a:t>
            </a:r>
            <a:r>
              <a:rPr lang="en-US" sz="1800" baseline="30000"/>
              <a:t>2</a:t>
            </a:r>
          </a:p>
          <a:p>
            <a:pPr marL="0" indent="0">
              <a:buNone/>
            </a:pPr>
            <a:r>
              <a:rPr lang="en-US" sz="2400" b="1"/>
              <a:t>Assumptions:</a:t>
            </a:r>
            <a:endParaRPr lang="en-US" sz="2400"/>
          </a:p>
          <a:p>
            <a:pPr marL="342900"/>
            <a:r>
              <a:rPr lang="en-US" sz="1800"/>
              <a:t>1D Underdamped Harmonic Oscillator </a:t>
            </a:r>
          </a:p>
          <a:p>
            <a:pPr marL="342900"/>
            <a:r>
              <a:rPr lang="en-US" sz="1800"/>
              <a:t>Linear Spring</a:t>
            </a:r>
          </a:p>
          <a:p>
            <a:pPr marL="342900"/>
            <a:r>
              <a:rPr lang="en-US" sz="1800"/>
              <a:t>Proportional damping (neglecting drag)</a:t>
            </a:r>
          </a:p>
          <a:p>
            <a:pPr marL="342900"/>
            <a:r>
              <a:rPr lang="en-US" sz="1800"/>
              <a:t>K</a:t>
            </a:r>
            <a:r>
              <a:rPr lang="en-US" sz="1800" baseline="-25000"/>
              <a:t>eff</a:t>
            </a:r>
            <a:r>
              <a:rPr lang="en-US" sz="1800"/>
              <a:t> = 1.6184 n-m/rad</a:t>
            </a:r>
          </a:p>
          <a:p>
            <a:pPr marL="342900"/>
            <a:r>
              <a:rPr lang="en-US" sz="1800" err="1"/>
              <a:t>ζ</a:t>
            </a:r>
            <a:r>
              <a:rPr lang="en-US" sz="1800" baseline="-25000" err="1"/>
              <a:t>init</a:t>
            </a:r>
            <a:r>
              <a:rPr lang="en-US" sz="1800"/>
              <a:t> = 0.1 </a:t>
            </a:r>
          </a:p>
          <a:p>
            <a:pPr marL="342900"/>
            <a:endParaRPr lang="en-US" sz="1400"/>
          </a:p>
          <a:p>
            <a:pPr marL="342900"/>
            <a:endParaRPr lang="en-US" sz="1400"/>
          </a:p>
        </p:txBody>
      </p:sp>
      <p:pic>
        <p:nvPicPr>
          <p:cNvPr id="12" name="Graphic 13">
            <a:extLst>
              <a:ext uri="{FF2B5EF4-FFF2-40B4-BE49-F238E27FC236}">
                <a16:creationId xmlns:a16="http://schemas.microsoft.com/office/drawing/2014/main" id="{050A98DC-9178-CB51-DF8B-01F14C570A44}"/>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6083288" y="1242959"/>
            <a:ext cx="2397497" cy="475799"/>
          </a:xfrm>
          <a:prstGeom prst="rect">
            <a:avLst/>
          </a:prstGeom>
        </p:spPr>
      </p:pic>
      <p:sp>
        <p:nvSpPr>
          <p:cNvPr id="11" name="TextBox 10">
            <a:extLst>
              <a:ext uri="{FF2B5EF4-FFF2-40B4-BE49-F238E27FC236}">
                <a16:creationId xmlns:a16="http://schemas.microsoft.com/office/drawing/2014/main" id="{966501F5-9146-7DB0-49E1-79E1FA50C9BE}"/>
              </a:ext>
            </a:extLst>
          </p:cNvPr>
          <p:cNvSpPr txBox="1"/>
          <p:nvPr/>
        </p:nvSpPr>
        <p:spPr>
          <a:xfrm>
            <a:off x="382096" y="6056451"/>
            <a:ext cx="527708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b="1"/>
              <a:t>Farlow, J., Hall, J. E., </a:t>
            </a:r>
            <a:r>
              <a:rPr lang="en-US" sz="700" b="1" err="1"/>
              <a:t>McDil</a:t>
            </a:r>
            <a:r>
              <a:rPr lang="en-US" sz="700" b="1"/>
              <a:t>, J. M., &amp; West, B. H. (2018). </a:t>
            </a:r>
            <a:r>
              <a:rPr lang="en-US" sz="700" b="1" i="1"/>
              <a:t>Differential equations &amp; Linear Algebra</a:t>
            </a:r>
            <a:r>
              <a:rPr lang="en-US" sz="700" b="1"/>
              <a:t>. Pearson. </a:t>
            </a:r>
          </a:p>
          <a:p>
            <a:r>
              <a:rPr lang="en-US" sz="700" b="1"/>
              <a:t>Bedford, A., &amp; Fowler, W. (2008). </a:t>
            </a:r>
            <a:r>
              <a:rPr lang="en-US" sz="700" b="1" i="1"/>
              <a:t>Engineering mechanics: Dynamics</a:t>
            </a:r>
            <a:r>
              <a:rPr lang="en-US" sz="700" b="1"/>
              <a:t>. Pearson. </a:t>
            </a:r>
          </a:p>
        </p:txBody>
      </p:sp>
      <p:sp>
        <p:nvSpPr>
          <p:cNvPr id="26" name="TextBox 25">
            <a:extLst>
              <a:ext uri="{FF2B5EF4-FFF2-40B4-BE49-F238E27FC236}">
                <a16:creationId xmlns:a16="http://schemas.microsoft.com/office/drawing/2014/main" id="{9AEF0C42-3FCB-0847-653F-483739B9AFDC}"/>
              </a:ext>
            </a:extLst>
          </p:cNvPr>
          <p:cNvSpPr txBox="1"/>
          <p:nvPr/>
        </p:nvSpPr>
        <p:spPr>
          <a:xfrm>
            <a:off x="5167403" y="1295058"/>
            <a:ext cx="22650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a:t>EOM</a:t>
            </a:r>
          </a:p>
        </p:txBody>
      </p:sp>
      <p:sp>
        <p:nvSpPr>
          <p:cNvPr id="63" name="TextBox 62">
            <a:extLst>
              <a:ext uri="{FF2B5EF4-FFF2-40B4-BE49-F238E27FC236}">
                <a16:creationId xmlns:a16="http://schemas.microsoft.com/office/drawing/2014/main" id="{ADC14014-188D-3058-7F36-63A8BDEEED53}"/>
              </a:ext>
            </a:extLst>
          </p:cNvPr>
          <p:cNvSpPr txBox="1"/>
          <p:nvPr/>
        </p:nvSpPr>
        <p:spPr>
          <a:xfrm>
            <a:off x="5168893" y="1811400"/>
            <a:ext cx="64692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a:t>Analytical Solution - Underdamped</a:t>
            </a:r>
          </a:p>
        </p:txBody>
      </p:sp>
      <p:pic>
        <p:nvPicPr>
          <p:cNvPr id="14" name="Graphic 14">
            <a:extLst>
              <a:ext uri="{FF2B5EF4-FFF2-40B4-BE49-F238E27FC236}">
                <a16:creationId xmlns:a16="http://schemas.microsoft.com/office/drawing/2014/main" id="{6CD7CF77-C108-5D1B-37E0-BEC4F80D4183}"/>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5348545" y="2997898"/>
            <a:ext cx="4936269" cy="625673"/>
          </a:xfrm>
          <a:prstGeom prst="rect">
            <a:avLst/>
          </a:prstGeom>
        </p:spPr>
      </p:pic>
      <p:pic>
        <p:nvPicPr>
          <p:cNvPr id="15" name="Graphic 15">
            <a:extLst>
              <a:ext uri="{FF2B5EF4-FFF2-40B4-BE49-F238E27FC236}">
                <a16:creationId xmlns:a16="http://schemas.microsoft.com/office/drawing/2014/main" id="{DFD33CD0-079E-3B05-ADEC-AED92243A4FD}"/>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7362392" y="2166096"/>
            <a:ext cx="1536230" cy="477544"/>
          </a:xfrm>
          <a:prstGeom prst="rect">
            <a:avLst/>
          </a:prstGeom>
        </p:spPr>
      </p:pic>
      <p:pic>
        <p:nvPicPr>
          <p:cNvPr id="16" name="Graphic 16">
            <a:extLst>
              <a:ext uri="{FF2B5EF4-FFF2-40B4-BE49-F238E27FC236}">
                <a16:creationId xmlns:a16="http://schemas.microsoft.com/office/drawing/2014/main" id="{1FF5B8AC-CFA5-61AF-BBE5-9338851BDDF0}"/>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tretch>
            <a:fillRect/>
          </a:stretch>
        </p:blipFill>
        <p:spPr>
          <a:xfrm>
            <a:off x="5254440" y="2182254"/>
            <a:ext cx="1883889" cy="522447"/>
          </a:xfrm>
          <a:prstGeom prst="rect">
            <a:avLst/>
          </a:prstGeom>
        </p:spPr>
      </p:pic>
      <p:pic>
        <p:nvPicPr>
          <p:cNvPr id="17" name="Graphic 17">
            <a:extLst>
              <a:ext uri="{FF2B5EF4-FFF2-40B4-BE49-F238E27FC236}">
                <a16:creationId xmlns:a16="http://schemas.microsoft.com/office/drawing/2014/main" id="{02BCB2B0-19D5-8AE9-20D9-210A106AA6F4}"/>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9130233" y="2166303"/>
            <a:ext cx="905740" cy="471920"/>
          </a:xfrm>
          <a:prstGeom prst="rect">
            <a:avLst/>
          </a:prstGeom>
        </p:spPr>
      </p:pic>
      <p:pic>
        <p:nvPicPr>
          <p:cNvPr id="32" name="Graphic 32">
            <a:extLst>
              <a:ext uri="{FF2B5EF4-FFF2-40B4-BE49-F238E27FC236}">
                <a16:creationId xmlns:a16="http://schemas.microsoft.com/office/drawing/2014/main" id="{03EC9949-6029-AACD-0F65-83960D7F8C0E}"/>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xmlns="" r:embed="rId19"/>
              </a:ext>
            </a:extLst>
          </a:blip>
          <a:stretch>
            <a:fillRect/>
          </a:stretch>
        </p:blipFill>
        <p:spPr>
          <a:xfrm>
            <a:off x="5282153" y="3934629"/>
            <a:ext cx="1560386" cy="2304904"/>
          </a:xfrm>
          <a:prstGeom prst="rect">
            <a:avLst/>
          </a:prstGeom>
        </p:spPr>
      </p:pic>
      <p:pic>
        <p:nvPicPr>
          <p:cNvPr id="33" name="Graphic 33">
            <a:extLst>
              <a:ext uri="{FF2B5EF4-FFF2-40B4-BE49-F238E27FC236}">
                <a16:creationId xmlns:a16="http://schemas.microsoft.com/office/drawing/2014/main" id="{E5A7F6E2-5FE3-0634-88DB-ECCFF72BC27D}"/>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xmlns="" r:embed="rId21"/>
              </a:ext>
            </a:extLst>
          </a:blip>
          <a:stretch>
            <a:fillRect/>
          </a:stretch>
        </p:blipFill>
        <p:spPr>
          <a:xfrm>
            <a:off x="9092674" y="4896515"/>
            <a:ext cx="2586470" cy="766329"/>
          </a:xfrm>
          <a:prstGeom prst="rect">
            <a:avLst/>
          </a:prstGeom>
        </p:spPr>
      </p:pic>
      <p:pic>
        <p:nvPicPr>
          <p:cNvPr id="34" name="Graphic 34">
            <a:extLst>
              <a:ext uri="{FF2B5EF4-FFF2-40B4-BE49-F238E27FC236}">
                <a16:creationId xmlns:a16="http://schemas.microsoft.com/office/drawing/2014/main" id="{C21B7DA9-AD8D-A87D-1F8E-6D20CDE9E8BA}"/>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xmlns="" r:embed="rId23"/>
              </a:ext>
            </a:extLst>
          </a:blip>
          <a:stretch>
            <a:fillRect/>
          </a:stretch>
        </p:blipFill>
        <p:spPr>
          <a:xfrm>
            <a:off x="6716768" y="5089429"/>
            <a:ext cx="1849581" cy="313459"/>
          </a:xfrm>
          <a:prstGeom prst="rect">
            <a:avLst/>
          </a:prstGeom>
        </p:spPr>
      </p:pic>
      <p:pic>
        <p:nvPicPr>
          <p:cNvPr id="35" name="Graphic 35">
            <a:extLst>
              <a:ext uri="{FF2B5EF4-FFF2-40B4-BE49-F238E27FC236}">
                <a16:creationId xmlns:a16="http://schemas.microsoft.com/office/drawing/2014/main" id="{36DC8012-8F1E-D716-A6F1-97283C98E7A9}"/>
              </a:ext>
            </a:extLst>
          </p:cNvPr>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xmlns="" r:embed="rId25"/>
              </a:ext>
            </a:extLst>
          </a:blip>
          <a:stretch>
            <a:fillRect/>
          </a:stretch>
        </p:blipFill>
        <p:spPr>
          <a:xfrm>
            <a:off x="10428273" y="2183975"/>
            <a:ext cx="1382856" cy="401781"/>
          </a:xfrm>
          <a:prstGeom prst="rect">
            <a:avLst/>
          </a:prstGeom>
        </p:spPr>
      </p:pic>
      <p:pic>
        <p:nvPicPr>
          <p:cNvPr id="25" name="Graphic 26">
            <a:extLst>
              <a:ext uri="{FF2B5EF4-FFF2-40B4-BE49-F238E27FC236}">
                <a16:creationId xmlns:a16="http://schemas.microsoft.com/office/drawing/2014/main" id="{4CDD1233-FD22-A6B0-4861-6C5269F68BA0}"/>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xmlns="" r:embed="rId27"/>
              </a:ext>
            </a:extLst>
          </a:blip>
          <a:stretch>
            <a:fillRect/>
          </a:stretch>
        </p:blipFill>
        <p:spPr>
          <a:xfrm>
            <a:off x="10492427" y="3184786"/>
            <a:ext cx="995313" cy="248828"/>
          </a:xfrm>
          <a:prstGeom prst="rect">
            <a:avLst/>
          </a:prstGeom>
        </p:spPr>
      </p:pic>
      <p:pic>
        <p:nvPicPr>
          <p:cNvPr id="27" name="Graphic 27">
            <a:extLst>
              <a:ext uri="{FF2B5EF4-FFF2-40B4-BE49-F238E27FC236}">
                <a16:creationId xmlns:a16="http://schemas.microsoft.com/office/drawing/2014/main" id="{619CE26D-F485-4B7D-C3CB-BA7C37128869}"/>
              </a:ext>
            </a:extLst>
          </p:cNvPr>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xmlns="" r:embed="rId29"/>
              </a:ext>
            </a:extLst>
          </a:blip>
          <a:stretch>
            <a:fillRect/>
          </a:stretch>
        </p:blipFill>
        <p:spPr>
          <a:xfrm>
            <a:off x="10497187" y="2870560"/>
            <a:ext cx="1072201" cy="248828"/>
          </a:xfrm>
          <a:prstGeom prst="rect">
            <a:avLst/>
          </a:prstGeom>
        </p:spPr>
      </p:pic>
      <p:pic>
        <p:nvPicPr>
          <p:cNvPr id="39" name="Graphic 39">
            <a:extLst>
              <a:ext uri="{FF2B5EF4-FFF2-40B4-BE49-F238E27FC236}">
                <a16:creationId xmlns:a16="http://schemas.microsoft.com/office/drawing/2014/main" id="{838464EF-4FD8-5F31-4BF6-0808758FAE2F}"/>
              </a:ext>
            </a:extLst>
          </p:cNvPr>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xmlns="" r:embed="rId31"/>
              </a:ext>
            </a:extLst>
          </a:blip>
          <a:stretch>
            <a:fillRect/>
          </a:stretch>
        </p:blipFill>
        <p:spPr>
          <a:xfrm>
            <a:off x="10424278" y="3461846"/>
            <a:ext cx="1257300" cy="409575"/>
          </a:xfrm>
          <a:prstGeom prst="rect">
            <a:avLst/>
          </a:prstGeom>
        </p:spPr>
      </p:pic>
      <p:sp>
        <p:nvSpPr>
          <p:cNvPr id="40" name="TextBox 39">
            <a:extLst>
              <a:ext uri="{FF2B5EF4-FFF2-40B4-BE49-F238E27FC236}">
                <a16:creationId xmlns:a16="http://schemas.microsoft.com/office/drawing/2014/main" id="{97A45299-6D87-7788-E99F-3D6C4FC1B5E9}"/>
              </a:ext>
            </a:extLst>
          </p:cNvPr>
          <p:cNvSpPr txBox="1"/>
          <p:nvPr/>
        </p:nvSpPr>
        <p:spPr>
          <a:xfrm>
            <a:off x="7280599" y="4201087"/>
            <a:ext cx="42734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Data Rotation Matrix – Optical to Teardrop</a:t>
            </a:r>
          </a:p>
        </p:txBody>
      </p:sp>
    </p:spTree>
    <p:extLst>
      <p:ext uri="{BB962C8B-B14F-4D97-AF65-F5344CB8AC3E}">
        <p14:creationId xmlns:p14="http://schemas.microsoft.com/office/powerpoint/2010/main" val="1093397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8" name="Google Shape;1118;g15fc244b7c5_3_119"/>
          <p:cNvSpPr txBox="1">
            <a:spLocks noGrp="1"/>
          </p:cNvSpPr>
          <p:nvPr>
            <p:ph type="title"/>
          </p:nvPr>
        </p:nvSpPr>
        <p:spPr>
          <a:xfrm>
            <a:off x="1038774" y="460463"/>
            <a:ext cx="10515600" cy="711414"/>
          </a:xfrm>
          <a:prstGeom prst="rect">
            <a:avLst/>
          </a:prstGeom>
        </p:spPr>
        <p:txBody>
          <a:bodyPr spcFirstLastPara="1" wrap="square" lIns="91425" tIns="45700" rIns="91425" bIns="45700" anchor="ctr" anchorCtr="0">
            <a:normAutofit/>
          </a:bodyPr>
          <a:lstStyle/>
          <a:p>
            <a:r>
              <a:rPr lang="en-US"/>
              <a:t>Mock Deployment Test</a:t>
            </a:r>
          </a:p>
        </p:txBody>
      </p:sp>
      <p:sp>
        <p:nvSpPr>
          <p:cNvPr id="2" name="Date Placeholder 1">
            <a:extLst>
              <a:ext uri="{FF2B5EF4-FFF2-40B4-BE49-F238E27FC236}">
                <a16:creationId xmlns:a16="http://schemas.microsoft.com/office/drawing/2014/main" id="{A23F8A14-A944-AE88-C2EB-99EFC1A20994}"/>
              </a:ext>
            </a:extLst>
          </p:cNvPr>
          <p:cNvSpPr>
            <a:spLocks noGrp="1"/>
          </p:cNvSpPr>
          <p:nvPr>
            <p:ph type="dt" idx="10"/>
          </p:nvPr>
        </p:nvSpPr>
        <p:spPr/>
        <p:txBody>
          <a:bodyPr/>
          <a:lstStyle/>
          <a:p>
            <a:fld id="{9134C1C2-E27D-46A1-A3FE-00AA99D23AF2}" type="datetime1">
              <a:rPr lang="en-US" smtClean="0"/>
              <a:t>4/4/2023</a:t>
            </a:fld>
            <a:endParaRPr lang="en-US"/>
          </a:p>
        </p:txBody>
      </p:sp>
      <p:sp>
        <p:nvSpPr>
          <p:cNvPr id="1117" name="Google Shape;1117;g15fc244b7c5_3_119"/>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r>
              <a:rPr lang="en-US"/>
              <a:t>33</a:t>
            </a:r>
            <a:endParaRPr/>
          </a:p>
        </p:txBody>
      </p:sp>
      <p:sp>
        <p:nvSpPr>
          <p:cNvPr id="5" name="Text Placeholder 4">
            <a:extLst>
              <a:ext uri="{FF2B5EF4-FFF2-40B4-BE49-F238E27FC236}">
                <a16:creationId xmlns:a16="http://schemas.microsoft.com/office/drawing/2014/main" id="{F2C3824C-0D84-3DE6-DB09-FF15CC3582ED}"/>
              </a:ext>
            </a:extLst>
          </p:cNvPr>
          <p:cNvSpPr>
            <a:spLocks noGrp="1"/>
          </p:cNvSpPr>
          <p:nvPr>
            <p:ph type="body" idx="1"/>
          </p:nvPr>
        </p:nvSpPr>
        <p:spPr>
          <a:xfrm>
            <a:off x="637627" y="2110112"/>
            <a:ext cx="5159669" cy="4158776"/>
          </a:xfrm>
          <a:solidFill>
            <a:schemeClr val="accent3">
              <a:lumMod val="20000"/>
              <a:lumOff val="80000"/>
            </a:schemeClr>
          </a:solidFill>
        </p:spPr>
        <p:txBody>
          <a:bodyPr>
            <a:normAutofit/>
          </a:bodyPr>
          <a:lstStyle/>
          <a:p>
            <a:pPr marL="0" indent="0">
              <a:buNone/>
            </a:pPr>
            <a:r>
              <a:rPr lang="en-US" b="1">
                <a:solidFill>
                  <a:srgbClr val="000000"/>
                </a:solidFill>
              </a:rPr>
              <a:t>Test Setup Parts List</a:t>
            </a:r>
            <a:endParaRPr lang="en-US" b="1"/>
          </a:p>
          <a:p>
            <a:pPr indent="-457200"/>
            <a:endParaRPr lang="en-US" sz="2600" b="1">
              <a:solidFill>
                <a:srgbClr val="000000"/>
              </a:solidFill>
            </a:endParaRPr>
          </a:p>
          <a:p>
            <a:pPr marL="0" indent="0">
              <a:buNone/>
            </a:pPr>
            <a:endParaRPr lang="en-US" sz="2600" b="1">
              <a:solidFill>
                <a:srgbClr val="000000"/>
              </a:solidFill>
            </a:endParaRPr>
          </a:p>
          <a:p>
            <a:pPr marL="514350" indent="-514350">
              <a:buAutoNum type="arabicPeriod"/>
            </a:pPr>
            <a:endParaRPr lang="en-US" sz="2000">
              <a:solidFill>
                <a:srgbClr val="000000"/>
              </a:solidFill>
            </a:endParaRPr>
          </a:p>
        </p:txBody>
      </p:sp>
      <p:graphicFrame>
        <p:nvGraphicFramePr>
          <p:cNvPr id="13" name="Diagram 14">
            <a:extLst>
              <a:ext uri="{FF2B5EF4-FFF2-40B4-BE49-F238E27FC236}">
                <a16:creationId xmlns:a16="http://schemas.microsoft.com/office/drawing/2014/main" id="{39092746-1881-091C-16A9-C818A3894667}"/>
              </a:ext>
            </a:extLst>
          </p:cNvPr>
          <p:cNvGraphicFramePr/>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4">
            <a:extLst>
              <a:ext uri="{FF2B5EF4-FFF2-40B4-BE49-F238E27FC236}">
                <a16:creationId xmlns:a16="http://schemas.microsoft.com/office/drawing/2014/main" id="{4DA08574-2C73-D8AA-CDB4-5524D926716A}"/>
              </a:ext>
            </a:extLst>
          </p:cNvPr>
          <p:cNvSpPr txBox="1">
            <a:spLocks/>
          </p:cNvSpPr>
          <p:nvPr/>
        </p:nvSpPr>
        <p:spPr>
          <a:xfrm>
            <a:off x="5904573" y="2110112"/>
            <a:ext cx="5159668" cy="4133928"/>
          </a:xfrm>
          <a:prstGeom prst="rect">
            <a:avLst/>
          </a:prstGeom>
          <a:solidFill>
            <a:schemeClr val="accent1">
              <a:lumMod val="20000"/>
              <a:lumOff val="80000"/>
            </a:schemeClr>
          </a:solid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rgbClr val="2A4F1C"/>
              </a:buClr>
              <a:buSzPts val="1800"/>
              <a:buFont typeface="Arial"/>
              <a:buChar char="•"/>
              <a:defRPr sz="2400" b="0" i="0" u="none" strike="noStrike" cap="none">
                <a:solidFill>
                  <a:srgbClr val="2A4F1C"/>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rgbClr val="2A4F1C"/>
              </a:buClr>
              <a:buSzPts val="1800"/>
              <a:buFont typeface="Arial"/>
              <a:buChar char="•"/>
              <a:defRPr sz="1800" b="0" i="0" u="none" strike="noStrike" cap="none">
                <a:solidFill>
                  <a:srgbClr val="2A4F1C"/>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US" b="1">
                <a:solidFill>
                  <a:srgbClr val="000000"/>
                </a:solidFill>
              </a:rPr>
              <a:t>Test Setup Manufacturing Plan</a:t>
            </a:r>
          </a:p>
          <a:p>
            <a:r>
              <a:rPr lang="en-US" sz="2400">
                <a:solidFill>
                  <a:srgbClr val="000000"/>
                </a:solidFill>
              </a:rPr>
              <a:t>Machine Delrin in AERO machine shop</a:t>
            </a:r>
          </a:p>
          <a:p>
            <a:r>
              <a:rPr lang="en-US" sz="2400">
                <a:solidFill>
                  <a:srgbClr val="000000"/>
                </a:solidFill>
              </a:rPr>
              <a:t>Rail installation &amp; hinge assembly in machine shop</a:t>
            </a:r>
          </a:p>
          <a:p>
            <a:pPr>
              <a:buClr>
                <a:srgbClr val="000000"/>
              </a:buClr>
            </a:pPr>
            <a:r>
              <a:rPr lang="en-US" sz="2400">
                <a:solidFill>
                  <a:srgbClr val="000000"/>
                </a:solidFill>
              </a:rPr>
              <a:t>Integrate sensor suite immediately prior to test</a:t>
            </a:r>
          </a:p>
          <a:p>
            <a:pPr marL="628650" indent="-514350">
              <a:buClr>
                <a:srgbClr val="000000"/>
              </a:buClr>
              <a:buAutoNum type="arabicPeriod"/>
            </a:pPr>
            <a:endParaRPr lang="en-US" sz="2000">
              <a:solidFill>
                <a:srgbClr val="000000"/>
              </a:solidFill>
            </a:endParaRPr>
          </a:p>
        </p:txBody>
      </p:sp>
      <p:graphicFrame>
        <p:nvGraphicFramePr>
          <p:cNvPr id="6" name="Table 5">
            <a:extLst>
              <a:ext uri="{FF2B5EF4-FFF2-40B4-BE49-F238E27FC236}">
                <a16:creationId xmlns:a16="http://schemas.microsoft.com/office/drawing/2014/main" id="{26FBA421-E662-9FBA-216F-74417AE2028B}"/>
              </a:ext>
            </a:extLst>
          </p:cNvPr>
          <p:cNvGraphicFramePr>
            <a:graphicFrameLocks noGrp="1"/>
          </p:cNvGraphicFramePr>
          <p:nvPr>
            <p:extLst>
              <p:ext uri="{D42A27DB-BD31-4B8C-83A1-F6EECF244321}">
                <p14:modId xmlns:p14="http://schemas.microsoft.com/office/powerpoint/2010/main" val="3335384668"/>
              </p:ext>
            </p:extLst>
          </p:nvPr>
        </p:nvGraphicFramePr>
        <p:xfrm>
          <a:off x="9079992" y="1165742"/>
          <a:ext cx="1960803" cy="807422"/>
        </p:xfrm>
        <a:graphic>
          <a:graphicData uri="http://schemas.openxmlformats.org/drawingml/2006/table">
            <a:tbl>
              <a:tblPr firstRow="1" bandRow="1">
                <a:tableStyleId>{5C22544A-7EE6-4342-B048-85BDC9FD1C3A}</a:tableStyleId>
              </a:tblPr>
              <a:tblGrid>
                <a:gridCol w="1960803">
                  <a:extLst>
                    <a:ext uri="{9D8B030D-6E8A-4147-A177-3AD203B41FA5}">
                      <a16:colId xmlns:a16="http://schemas.microsoft.com/office/drawing/2014/main" val="3469924565"/>
                    </a:ext>
                  </a:extLst>
                </a:gridCol>
              </a:tblGrid>
              <a:tr h="403711">
                <a:tc>
                  <a:txBody>
                    <a:bodyPr/>
                    <a:lstStyle/>
                    <a:p>
                      <a:pPr algn="ctr"/>
                      <a:r>
                        <a:rPr lang="en-US"/>
                        <a:t>Deadline: March 30</a:t>
                      </a:r>
                    </a:p>
                  </a:txBody>
                  <a:tcPr anchor="ctr"/>
                </a:tc>
                <a:extLst>
                  <a:ext uri="{0D108BD9-81ED-4DB2-BD59-A6C34878D82A}">
                    <a16:rowId xmlns:a16="http://schemas.microsoft.com/office/drawing/2014/main" val="507499861"/>
                  </a:ext>
                </a:extLst>
              </a:tr>
              <a:tr h="403711">
                <a:tc>
                  <a:txBody>
                    <a:bodyPr/>
                    <a:lstStyle/>
                    <a:p>
                      <a:pPr algn="ctr"/>
                      <a:r>
                        <a:rPr lang="en-US" b="1">
                          <a:solidFill>
                            <a:schemeClr val="bg1"/>
                          </a:solidFill>
                        </a:rPr>
                        <a:t>Not Started</a:t>
                      </a:r>
                    </a:p>
                  </a:txBody>
                  <a:tcPr anchor="ctr">
                    <a:solidFill>
                      <a:srgbClr val="DE5D5D"/>
                    </a:solidFill>
                  </a:tcPr>
                </a:tc>
                <a:extLst>
                  <a:ext uri="{0D108BD9-81ED-4DB2-BD59-A6C34878D82A}">
                    <a16:rowId xmlns:a16="http://schemas.microsoft.com/office/drawing/2014/main" val="4251863665"/>
                  </a:ext>
                </a:extLst>
              </a:tr>
            </a:tbl>
          </a:graphicData>
        </a:graphic>
      </p:graphicFrame>
      <p:sp>
        <p:nvSpPr>
          <p:cNvPr id="7" name="Rectangle 6">
            <a:extLst>
              <a:ext uri="{FF2B5EF4-FFF2-40B4-BE49-F238E27FC236}">
                <a16:creationId xmlns:a16="http://schemas.microsoft.com/office/drawing/2014/main" id="{C6414635-C8D1-874D-97AC-1FE3DFBC38DE}"/>
              </a:ext>
            </a:extLst>
          </p:cNvPr>
          <p:cNvSpPr/>
          <p:nvPr/>
        </p:nvSpPr>
        <p:spPr>
          <a:xfrm>
            <a:off x="629852" y="1171876"/>
            <a:ext cx="8347787" cy="79149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600">
                <a:latin typeface="Calibri"/>
                <a:ea typeface="+mn-lt"/>
                <a:cs typeface="+mn-lt"/>
              </a:rPr>
              <a:t>CPE1: </a:t>
            </a:r>
            <a:r>
              <a:rPr lang="en-US" sz="1600" b="0" i="0" u="none" strike="noStrike" cap="none" baseline="0">
                <a:solidFill>
                  <a:schemeClr val="bg1"/>
                </a:solidFill>
                <a:latin typeface="Calibri"/>
                <a:cs typeface="Calibri"/>
              </a:rPr>
              <a:t>Must be able to record linear accelerations to within 10% of optically tracked motion</a:t>
            </a:r>
          </a:p>
          <a:p>
            <a:r>
              <a:rPr lang="en-US" sz="1600">
                <a:solidFill>
                  <a:schemeClr val="bg1"/>
                </a:solidFill>
                <a:latin typeface="Calibri"/>
                <a:cs typeface="Calibri"/>
              </a:rPr>
              <a:t>CPE2: </a:t>
            </a:r>
            <a:r>
              <a:rPr lang="en-US" sz="1600" b="0" i="0" u="none" strike="noStrike" cap="none" baseline="0">
                <a:solidFill>
                  <a:schemeClr val="bg1"/>
                </a:solidFill>
                <a:latin typeface="Calibri"/>
                <a:cs typeface="Calibri"/>
                <a:sym typeface="Arial"/>
              </a:rPr>
              <a:t>Sensor tray must record </a:t>
            </a:r>
            <a:r>
              <a:rPr lang="en-US" sz="1600" b="0" i="0" u="none" strike="noStrike" cap="none" baseline="0">
                <a:solidFill>
                  <a:schemeClr val="bg1"/>
                </a:solidFill>
                <a:latin typeface="Calibri"/>
                <a:cs typeface="Calibri"/>
              </a:rPr>
              <a:t>frequencies </a:t>
            </a:r>
            <a:r>
              <a:rPr lang="en-US" sz="1600" b="0" i="0" u="none" strike="noStrike" cap="none" baseline="0">
                <a:solidFill>
                  <a:schemeClr val="bg1"/>
                </a:solidFill>
                <a:latin typeface="Calibri"/>
                <a:cs typeface="Calibri"/>
                <a:sym typeface="Arial"/>
              </a:rPr>
              <a:t>within 10% accuracy of </a:t>
            </a:r>
            <a:r>
              <a:rPr lang="en-US" sz="1600" b="0" i="0" u="none" strike="noStrike" cap="none" baseline="0">
                <a:solidFill>
                  <a:schemeClr val="bg1"/>
                </a:solidFill>
                <a:latin typeface="Calibri"/>
                <a:cs typeface="Calibri"/>
              </a:rPr>
              <a:t>measured input motion</a:t>
            </a:r>
            <a:endParaRPr lang="en-US" sz="1600" u="none" strike="noStrike">
              <a:solidFill>
                <a:schemeClr val="bg1"/>
              </a:solidFill>
              <a:effectLst/>
              <a:latin typeface="Calibri"/>
              <a:cs typeface="Calibri"/>
            </a:endParaRPr>
          </a:p>
        </p:txBody>
      </p:sp>
      <p:graphicFrame>
        <p:nvGraphicFramePr>
          <p:cNvPr id="14" name="Table 14">
            <a:extLst>
              <a:ext uri="{FF2B5EF4-FFF2-40B4-BE49-F238E27FC236}">
                <a16:creationId xmlns:a16="http://schemas.microsoft.com/office/drawing/2014/main" id="{2B761A30-F350-F709-1B44-A7EC02E33336}"/>
              </a:ext>
            </a:extLst>
          </p:cNvPr>
          <p:cNvGraphicFramePr>
            <a:graphicFrameLocks noGrp="1"/>
          </p:cNvGraphicFramePr>
          <p:nvPr>
            <p:extLst>
              <p:ext uri="{D42A27DB-BD31-4B8C-83A1-F6EECF244321}">
                <p14:modId xmlns:p14="http://schemas.microsoft.com/office/powerpoint/2010/main" val="3346734988"/>
              </p:ext>
            </p:extLst>
          </p:nvPr>
        </p:nvGraphicFramePr>
        <p:xfrm>
          <a:off x="720940" y="2736999"/>
          <a:ext cx="4992145" cy="3337547"/>
        </p:xfrm>
        <a:graphic>
          <a:graphicData uri="http://schemas.openxmlformats.org/drawingml/2006/table">
            <a:tbl>
              <a:tblPr firstRow="1" bandRow="1">
                <a:tableStyleId>{88A10E19-73B7-48EB-BDAA-E76C386E161F}</a:tableStyleId>
              </a:tblPr>
              <a:tblGrid>
                <a:gridCol w="1437409">
                  <a:extLst>
                    <a:ext uri="{9D8B030D-6E8A-4147-A177-3AD203B41FA5}">
                      <a16:colId xmlns:a16="http://schemas.microsoft.com/office/drawing/2014/main" val="3104433940"/>
                    </a:ext>
                  </a:extLst>
                </a:gridCol>
                <a:gridCol w="1117022">
                  <a:extLst>
                    <a:ext uri="{9D8B030D-6E8A-4147-A177-3AD203B41FA5}">
                      <a16:colId xmlns:a16="http://schemas.microsoft.com/office/drawing/2014/main" val="3114221063"/>
                    </a:ext>
                  </a:extLst>
                </a:gridCol>
                <a:gridCol w="1573592">
                  <a:extLst>
                    <a:ext uri="{9D8B030D-6E8A-4147-A177-3AD203B41FA5}">
                      <a16:colId xmlns:a16="http://schemas.microsoft.com/office/drawing/2014/main" val="3437054913"/>
                    </a:ext>
                  </a:extLst>
                </a:gridCol>
                <a:gridCol w="864122">
                  <a:extLst>
                    <a:ext uri="{9D8B030D-6E8A-4147-A177-3AD203B41FA5}">
                      <a16:colId xmlns:a16="http://schemas.microsoft.com/office/drawing/2014/main" val="3474537055"/>
                    </a:ext>
                  </a:extLst>
                </a:gridCol>
              </a:tblGrid>
              <a:tr h="370840">
                <a:tc>
                  <a:txBody>
                    <a:bodyPr/>
                    <a:lstStyle/>
                    <a:p>
                      <a:pPr algn="ctr"/>
                      <a:r>
                        <a:rPr lang="en-US" sz="1600" b="1"/>
                        <a:t>Part</a:t>
                      </a:r>
                    </a:p>
                  </a:txBody>
                  <a:tcPr anchor="ctr">
                    <a:solidFill>
                      <a:schemeClr val="accent1"/>
                    </a:solidFill>
                  </a:tcPr>
                </a:tc>
                <a:tc>
                  <a:txBody>
                    <a:bodyPr/>
                    <a:lstStyle/>
                    <a:p>
                      <a:pPr algn="ctr"/>
                      <a:r>
                        <a:rPr lang="en-US" sz="1600" b="1"/>
                        <a:t>Quantity</a:t>
                      </a:r>
                    </a:p>
                  </a:txBody>
                  <a:tcPr anchor="ctr">
                    <a:solidFill>
                      <a:schemeClr val="accent1"/>
                    </a:solidFill>
                  </a:tcPr>
                </a:tc>
                <a:tc>
                  <a:txBody>
                    <a:bodyPr/>
                    <a:lstStyle/>
                    <a:p>
                      <a:pPr lvl="0" algn="ctr">
                        <a:buNone/>
                      </a:pPr>
                      <a:r>
                        <a:rPr lang="en-US" sz="1600" b="1"/>
                        <a:t>Procurement</a:t>
                      </a:r>
                    </a:p>
                  </a:txBody>
                  <a:tcPr anchor="ctr">
                    <a:solidFill>
                      <a:schemeClr val="accent1"/>
                    </a:solidFill>
                  </a:tcPr>
                </a:tc>
                <a:tc>
                  <a:txBody>
                    <a:bodyPr/>
                    <a:lstStyle/>
                    <a:p>
                      <a:pPr lvl="0" algn="ctr">
                        <a:buNone/>
                      </a:pPr>
                      <a:r>
                        <a:rPr lang="en-US" sz="1600" b="1"/>
                        <a:t>Cost</a:t>
                      </a:r>
                    </a:p>
                  </a:txBody>
                  <a:tcPr anchor="ctr">
                    <a:solidFill>
                      <a:schemeClr val="accent1"/>
                    </a:solidFill>
                  </a:tcPr>
                </a:tc>
                <a:extLst>
                  <a:ext uri="{0D108BD9-81ED-4DB2-BD59-A6C34878D82A}">
                    <a16:rowId xmlns:a16="http://schemas.microsoft.com/office/drawing/2014/main" val="1152342391"/>
                  </a:ext>
                </a:extLst>
              </a:tr>
              <a:tr h="370840">
                <a:tc>
                  <a:txBody>
                    <a:bodyPr/>
                    <a:lstStyle/>
                    <a:p>
                      <a:r>
                        <a:rPr lang="en-US"/>
                        <a:t>Delrin Panel</a:t>
                      </a:r>
                    </a:p>
                  </a:txBody>
                  <a:tcPr>
                    <a:solidFill>
                      <a:schemeClr val="bg1"/>
                    </a:solidFill>
                  </a:tcPr>
                </a:tc>
                <a:tc>
                  <a:txBody>
                    <a:bodyPr/>
                    <a:lstStyle/>
                    <a:p>
                      <a:pPr algn="ctr"/>
                      <a:r>
                        <a:rPr lang="en-US"/>
                        <a:t>1</a:t>
                      </a:r>
                    </a:p>
                  </a:txBody>
                  <a:tcPr>
                    <a:solidFill>
                      <a:schemeClr val="bg1"/>
                    </a:solidFill>
                  </a:tcPr>
                </a:tc>
                <a:tc>
                  <a:txBody>
                    <a:bodyPr/>
                    <a:lstStyle/>
                    <a:p>
                      <a:r>
                        <a:rPr lang="en-US"/>
                        <a:t>MMC </a:t>
                      </a:r>
                      <a:r>
                        <a:rPr lang="en-US" sz="1400" b="0" i="0" u="none" strike="noStrike" noProof="0">
                          <a:latin typeface="Arial"/>
                        </a:rPr>
                        <a:t>8573K21</a:t>
                      </a:r>
                      <a:endParaRPr lang="en-US"/>
                    </a:p>
                  </a:txBody>
                  <a:tcPr>
                    <a:solidFill>
                      <a:schemeClr val="bg1"/>
                    </a:solidFill>
                  </a:tcPr>
                </a:tc>
                <a:tc>
                  <a:txBody>
                    <a:bodyPr/>
                    <a:lstStyle/>
                    <a:p>
                      <a:pPr lvl="0" algn="ctr">
                        <a:buNone/>
                      </a:pPr>
                      <a:r>
                        <a:rPr lang="en-US"/>
                        <a:t>$103.14</a:t>
                      </a:r>
                    </a:p>
                  </a:txBody>
                  <a:tcPr>
                    <a:solidFill>
                      <a:schemeClr val="bg1"/>
                    </a:solidFill>
                  </a:tcPr>
                </a:tc>
                <a:extLst>
                  <a:ext uri="{0D108BD9-81ED-4DB2-BD59-A6C34878D82A}">
                    <a16:rowId xmlns:a16="http://schemas.microsoft.com/office/drawing/2014/main" val="1548995268"/>
                  </a:ext>
                </a:extLst>
              </a:tr>
              <a:tr h="370839">
                <a:tc>
                  <a:txBody>
                    <a:bodyPr/>
                    <a:lstStyle/>
                    <a:p>
                      <a:pPr lvl="0">
                        <a:buNone/>
                      </a:pPr>
                      <a:r>
                        <a:rPr lang="en-US"/>
                        <a:t>Spring</a:t>
                      </a:r>
                    </a:p>
                  </a:txBody>
                  <a:tcPr>
                    <a:solidFill>
                      <a:schemeClr val="bg1"/>
                    </a:solidFill>
                  </a:tcPr>
                </a:tc>
                <a:tc>
                  <a:txBody>
                    <a:bodyPr/>
                    <a:lstStyle/>
                    <a:p>
                      <a:pPr lvl="0" algn="ctr">
                        <a:buNone/>
                      </a:pPr>
                      <a:r>
                        <a:rPr lang="en-US"/>
                        <a:t>2</a:t>
                      </a:r>
                    </a:p>
                  </a:txBody>
                  <a:tcPr>
                    <a:solidFill>
                      <a:schemeClr val="bg1"/>
                    </a:solidFill>
                  </a:tcPr>
                </a:tc>
                <a:tc>
                  <a:txBody>
                    <a:bodyPr/>
                    <a:lstStyle/>
                    <a:p>
                      <a:pPr lvl="0">
                        <a:buNone/>
                      </a:pPr>
                      <a:r>
                        <a:rPr lang="en-US" sz="1400" b="0" i="0" u="none" strike="noStrike" noProof="0">
                          <a:latin typeface="Arial"/>
                        </a:rPr>
                        <a:t>MMC </a:t>
                      </a:r>
                      <a:r>
                        <a:rPr lang="en-US" sz="1400" b="0" i="0" u="none" strike="noStrike" noProof="0"/>
                        <a:t>9271K119</a:t>
                      </a:r>
                      <a:endParaRPr lang="en-US"/>
                    </a:p>
                  </a:txBody>
                  <a:tcPr>
                    <a:solidFill>
                      <a:schemeClr val="bg1"/>
                    </a:solidFill>
                  </a:tcPr>
                </a:tc>
                <a:tc>
                  <a:txBody>
                    <a:bodyPr/>
                    <a:lstStyle/>
                    <a:p>
                      <a:pPr lvl="0" algn="ctr">
                        <a:buNone/>
                      </a:pPr>
                      <a:r>
                        <a:rPr lang="en-US"/>
                        <a:t>$8.22</a:t>
                      </a:r>
                    </a:p>
                  </a:txBody>
                  <a:tcPr>
                    <a:solidFill>
                      <a:schemeClr val="bg1"/>
                    </a:solidFill>
                  </a:tcPr>
                </a:tc>
                <a:extLst>
                  <a:ext uri="{0D108BD9-81ED-4DB2-BD59-A6C34878D82A}">
                    <a16:rowId xmlns:a16="http://schemas.microsoft.com/office/drawing/2014/main" val="4207125300"/>
                  </a:ext>
                </a:extLst>
              </a:tr>
              <a:tr h="370838">
                <a:tc>
                  <a:txBody>
                    <a:bodyPr/>
                    <a:lstStyle/>
                    <a:p>
                      <a:pPr lvl="0">
                        <a:buNone/>
                      </a:pPr>
                      <a:r>
                        <a:rPr lang="en-US"/>
                        <a:t>Hinge</a:t>
                      </a:r>
                    </a:p>
                  </a:txBody>
                  <a:tcPr>
                    <a:solidFill>
                      <a:schemeClr val="bg1"/>
                    </a:solidFill>
                  </a:tcPr>
                </a:tc>
                <a:tc>
                  <a:txBody>
                    <a:bodyPr/>
                    <a:lstStyle/>
                    <a:p>
                      <a:pPr lvl="0" algn="ctr">
                        <a:buNone/>
                      </a:pPr>
                      <a:r>
                        <a:rPr lang="en-US"/>
                        <a:t>1</a:t>
                      </a:r>
                    </a:p>
                  </a:txBody>
                  <a:tcPr>
                    <a:solidFill>
                      <a:schemeClr val="bg1"/>
                    </a:solidFill>
                  </a:tcPr>
                </a:tc>
                <a:tc>
                  <a:txBody>
                    <a:bodyPr/>
                    <a:lstStyle/>
                    <a:p>
                      <a:pPr lvl="0">
                        <a:buNone/>
                      </a:pPr>
                      <a:r>
                        <a:rPr lang="en-US" sz="1400" b="0" i="0" u="none" strike="noStrike" noProof="0">
                          <a:latin typeface="Arial"/>
                        </a:rPr>
                        <a:t>MMC 1798A914</a:t>
                      </a:r>
                      <a:endParaRPr lang="en-US"/>
                    </a:p>
                  </a:txBody>
                  <a:tcPr>
                    <a:solidFill>
                      <a:schemeClr val="bg1"/>
                    </a:solidFill>
                  </a:tcPr>
                </a:tc>
                <a:tc>
                  <a:txBody>
                    <a:bodyPr/>
                    <a:lstStyle/>
                    <a:p>
                      <a:pPr lvl="0" algn="ctr">
                        <a:buNone/>
                      </a:pPr>
                      <a:r>
                        <a:rPr lang="en-US"/>
                        <a:t>$15.26</a:t>
                      </a:r>
                    </a:p>
                  </a:txBody>
                  <a:tcPr>
                    <a:solidFill>
                      <a:schemeClr val="bg1"/>
                    </a:solidFill>
                  </a:tcPr>
                </a:tc>
                <a:extLst>
                  <a:ext uri="{0D108BD9-81ED-4DB2-BD59-A6C34878D82A}">
                    <a16:rowId xmlns:a16="http://schemas.microsoft.com/office/drawing/2014/main" val="2206052549"/>
                  </a:ext>
                </a:extLst>
              </a:tr>
              <a:tr h="370838">
                <a:tc>
                  <a:txBody>
                    <a:bodyPr/>
                    <a:lstStyle/>
                    <a:p>
                      <a:pPr lvl="0">
                        <a:buNone/>
                      </a:pPr>
                      <a:r>
                        <a:rPr lang="en-US"/>
                        <a:t>Routing Clamp</a:t>
                      </a:r>
                    </a:p>
                  </a:txBody>
                  <a:tcPr>
                    <a:solidFill>
                      <a:schemeClr val="bg1"/>
                    </a:solidFill>
                  </a:tcPr>
                </a:tc>
                <a:tc>
                  <a:txBody>
                    <a:bodyPr/>
                    <a:lstStyle/>
                    <a:p>
                      <a:pPr lvl="0" algn="ctr">
                        <a:buNone/>
                      </a:pPr>
                      <a:r>
                        <a:rPr lang="en-US"/>
                        <a:t>2</a:t>
                      </a:r>
                    </a:p>
                  </a:txBody>
                  <a:tcPr>
                    <a:solidFill>
                      <a:schemeClr val="bg1"/>
                    </a:solidFill>
                  </a:tcPr>
                </a:tc>
                <a:tc>
                  <a:txBody>
                    <a:bodyPr/>
                    <a:lstStyle/>
                    <a:p>
                      <a:pPr lvl="0">
                        <a:buNone/>
                      </a:pPr>
                      <a:r>
                        <a:rPr lang="en-US" sz="1400" b="0" i="0" u="none" strike="noStrike" noProof="0">
                          <a:latin typeface="Arial"/>
                        </a:rPr>
                        <a:t>MMC </a:t>
                      </a:r>
                      <a:r>
                        <a:rPr lang="en-US" sz="1400" b="0" i="0" u="none" strike="noStrike" noProof="0"/>
                        <a:t>9434T11</a:t>
                      </a:r>
                      <a:endParaRPr lang="en-US" sz="1400" b="0" i="0" u="none" strike="noStrike" noProof="0">
                        <a:latin typeface="Arial"/>
                      </a:endParaRPr>
                    </a:p>
                  </a:txBody>
                  <a:tcPr>
                    <a:solidFill>
                      <a:schemeClr val="bg1"/>
                    </a:solidFill>
                  </a:tcPr>
                </a:tc>
                <a:tc>
                  <a:txBody>
                    <a:bodyPr/>
                    <a:lstStyle/>
                    <a:p>
                      <a:pPr lvl="0" algn="ctr">
                        <a:lnSpc>
                          <a:spcPct val="100000"/>
                        </a:lnSpc>
                        <a:spcBef>
                          <a:spcPts val="0"/>
                        </a:spcBef>
                        <a:spcAft>
                          <a:spcPts val="0"/>
                        </a:spcAft>
                        <a:buNone/>
                      </a:pPr>
                      <a:r>
                        <a:rPr lang="en-US" sz="1400" b="0" i="0" u="none" strike="noStrike" noProof="0">
                          <a:latin typeface="Arial"/>
                        </a:rPr>
                        <a:t> $5.53 </a:t>
                      </a:r>
                      <a:endParaRPr lang="en-US"/>
                    </a:p>
                  </a:txBody>
                  <a:tcPr>
                    <a:solidFill>
                      <a:schemeClr val="bg1"/>
                    </a:solidFill>
                  </a:tcPr>
                </a:tc>
                <a:extLst>
                  <a:ext uri="{0D108BD9-81ED-4DB2-BD59-A6C34878D82A}">
                    <a16:rowId xmlns:a16="http://schemas.microsoft.com/office/drawing/2014/main" val="1997637166"/>
                  </a:ext>
                </a:extLst>
              </a:tr>
              <a:tr h="370838">
                <a:tc>
                  <a:txBody>
                    <a:bodyPr/>
                    <a:lstStyle/>
                    <a:p>
                      <a:pPr lvl="0">
                        <a:buNone/>
                      </a:pPr>
                      <a:r>
                        <a:rPr lang="en-US"/>
                        <a:t>Clamp</a:t>
                      </a:r>
                    </a:p>
                  </a:txBody>
                  <a:tcPr>
                    <a:solidFill>
                      <a:schemeClr val="bg1"/>
                    </a:solidFill>
                  </a:tcPr>
                </a:tc>
                <a:tc>
                  <a:txBody>
                    <a:bodyPr/>
                    <a:lstStyle/>
                    <a:p>
                      <a:pPr lvl="0" algn="ctr">
                        <a:buNone/>
                      </a:pPr>
                      <a:r>
                        <a:rPr lang="en-US"/>
                        <a:t>1</a:t>
                      </a:r>
                    </a:p>
                  </a:txBody>
                  <a:tcPr>
                    <a:solidFill>
                      <a:schemeClr val="bg1"/>
                    </a:solidFill>
                  </a:tcPr>
                </a:tc>
                <a:tc>
                  <a:txBody>
                    <a:bodyPr/>
                    <a:lstStyle/>
                    <a:p>
                      <a:pPr lvl="0">
                        <a:buNone/>
                      </a:pPr>
                      <a:r>
                        <a:rPr lang="en-US" sz="1400" b="0" i="0" u="none" strike="noStrike" noProof="0" err="1">
                          <a:latin typeface="Arial"/>
                        </a:rPr>
                        <a:t>AMReC</a:t>
                      </a:r>
                    </a:p>
                  </a:txBody>
                  <a:tcPr>
                    <a:solidFill>
                      <a:schemeClr val="bg1"/>
                    </a:solidFill>
                  </a:tcPr>
                </a:tc>
                <a:tc>
                  <a:txBody>
                    <a:bodyPr/>
                    <a:lstStyle/>
                    <a:p>
                      <a:pPr lvl="0" algn="ctr">
                        <a:buNone/>
                      </a:pPr>
                      <a:r>
                        <a:rPr lang="en-US"/>
                        <a:t>-</a:t>
                      </a:r>
                    </a:p>
                  </a:txBody>
                  <a:tcPr>
                    <a:solidFill>
                      <a:schemeClr val="bg1"/>
                    </a:solidFill>
                  </a:tcPr>
                </a:tc>
                <a:extLst>
                  <a:ext uri="{0D108BD9-81ED-4DB2-BD59-A6C34878D82A}">
                    <a16:rowId xmlns:a16="http://schemas.microsoft.com/office/drawing/2014/main" val="1199834285"/>
                  </a:ext>
                </a:extLst>
              </a:tr>
              <a:tr h="370838">
                <a:tc>
                  <a:txBody>
                    <a:bodyPr/>
                    <a:lstStyle/>
                    <a:p>
                      <a:pPr lvl="0">
                        <a:buNone/>
                      </a:pPr>
                      <a:r>
                        <a:rPr lang="en-US"/>
                        <a:t>OT Camera</a:t>
                      </a:r>
                    </a:p>
                  </a:txBody>
                  <a:tcPr>
                    <a:solidFill>
                      <a:schemeClr val="bg1"/>
                    </a:solidFill>
                  </a:tcPr>
                </a:tc>
                <a:tc>
                  <a:txBody>
                    <a:bodyPr/>
                    <a:lstStyle/>
                    <a:p>
                      <a:pPr lvl="0" algn="ctr">
                        <a:buNone/>
                      </a:pPr>
                      <a:r>
                        <a:rPr lang="en-US"/>
                        <a:t>1</a:t>
                      </a:r>
                    </a:p>
                  </a:txBody>
                  <a:tcPr>
                    <a:solidFill>
                      <a:schemeClr val="bg1"/>
                    </a:solidFill>
                  </a:tcPr>
                </a:tc>
                <a:tc>
                  <a:txBody>
                    <a:bodyPr/>
                    <a:lstStyle/>
                    <a:p>
                      <a:pPr lvl="0">
                        <a:buNone/>
                      </a:pPr>
                      <a:r>
                        <a:rPr lang="en-US" sz="1400" b="0" i="0" u="none" strike="noStrike" noProof="0" err="1">
                          <a:latin typeface="Arial"/>
                        </a:rPr>
                        <a:t>AMReC</a:t>
                      </a:r>
                    </a:p>
                  </a:txBody>
                  <a:tcPr>
                    <a:solidFill>
                      <a:schemeClr val="bg1"/>
                    </a:solidFill>
                  </a:tcPr>
                </a:tc>
                <a:tc>
                  <a:txBody>
                    <a:bodyPr/>
                    <a:lstStyle/>
                    <a:p>
                      <a:pPr lvl="0" algn="ctr">
                        <a:buNone/>
                      </a:pPr>
                      <a:r>
                        <a:rPr lang="en-US"/>
                        <a:t>-</a:t>
                      </a:r>
                    </a:p>
                  </a:txBody>
                  <a:tcPr>
                    <a:solidFill>
                      <a:schemeClr val="bg1"/>
                    </a:solidFill>
                  </a:tcPr>
                </a:tc>
                <a:extLst>
                  <a:ext uri="{0D108BD9-81ED-4DB2-BD59-A6C34878D82A}">
                    <a16:rowId xmlns:a16="http://schemas.microsoft.com/office/drawing/2014/main" val="3820805271"/>
                  </a:ext>
                </a:extLst>
              </a:tr>
              <a:tr h="370838">
                <a:tc>
                  <a:txBody>
                    <a:bodyPr/>
                    <a:lstStyle/>
                    <a:p>
                      <a:pPr lvl="0">
                        <a:buNone/>
                      </a:pPr>
                      <a:r>
                        <a:rPr lang="en-US"/>
                        <a:t>Teardrop Acc</a:t>
                      </a:r>
                    </a:p>
                  </a:txBody>
                  <a:tcPr>
                    <a:solidFill>
                      <a:schemeClr val="bg1"/>
                    </a:solidFill>
                  </a:tcPr>
                </a:tc>
                <a:tc>
                  <a:txBody>
                    <a:bodyPr/>
                    <a:lstStyle/>
                    <a:p>
                      <a:pPr lvl="0" algn="ctr">
                        <a:buNone/>
                      </a:pPr>
                      <a:r>
                        <a:rPr lang="en-US"/>
                        <a:t>1</a:t>
                      </a:r>
                    </a:p>
                  </a:txBody>
                  <a:tcPr>
                    <a:solidFill>
                      <a:schemeClr val="bg1"/>
                    </a:solidFill>
                  </a:tcPr>
                </a:tc>
                <a:tc>
                  <a:txBody>
                    <a:bodyPr/>
                    <a:lstStyle/>
                    <a:p>
                      <a:pPr lvl="0">
                        <a:buNone/>
                      </a:pPr>
                      <a:r>
                        <a:rPr lang="en-US" sz="1400" b="0" i="0" u="none" strike="noStrike" noProof="0" err="1">
                          <a:latin typeface="Arial"/>
                        </a:rPr>
                        <a:t>AMReC</a:t>
                      </a:r>
                    </a:p>
                  </a:txBody>
                  <a:tcPr>
                    <a:solidFill>
                      <a:schemeClr val="bg1"/>
                    </a:solidFill>
                  </a:tcPr>
                </a:tc>
                <a:tc>
                  <a:txBody>
                    <a:bodyPr/>
                    <a:lstStyle/>
                    <a:p>
                      <a:pPr lvl="0" algn="ctr">
                        <a:buNone/>
                      </a:pPr>
                      <a:r>
                        <a:rPr lang="en-US"/>
                        <a:t>-</a:t>
                      </a:r>
                    </a:p>
                  </a:txBody>
                  <a:tcPr>
                    <a:solidFill>
                      <a:schemeClr val="bg1"/>
                    </a:solidFill>
                  </a:tcPr>
                </a:tc>
                <a:extLst>
                  <a:ext uri="{0D108BD9-81ED-4DB2-BD59-A6C34878D82A}">
                    <a16:rowId xmlns:a16="http://schemas.microsoft.com/office/drawing/2014/main" val="4199200789"/>
                  </a:ext>
                </a:extLst>
              </a:tr>
              <a:tr h="370838">
                <a:tc>
                  <a:txBody>
                    <a:bodyPr/>
                    <a:lstStyle/>
                    <a:p>
                      <a:pPr lvl="0">
                        <a:buNone/>
                      </a:pPr>
                      <a:r>
                        <a:rPr lang="en-US"/>
                        <a:t>Total</a:t>
                      </a:r>
                    </a:p>
                  </a:txBody>
                  <a:tcPr>
                    <a:solidFill>
                      <a:schemeClr val="bg1"/>
                    </a:solidFill>
                  </a:tcPr>
                </a:tc>
                <a:tc>
                  <a:txBody>
                    <a:bodyPr/>
                    <a:lstStyle/>
                    <a:p>
                      <a:pPr lvl="0" algn="ctr">
                        <a:buNone/>
                      </a:pPr>
                      <a:r>
                        <a:rPr lang="en-US"/>
                        <a:t>-</a:t>
                      </a:r>
                    </a:p>
                  </a:txBody>
                  <a:tcPr>
                    <a:solidFill>
                      <a:schemeClr val="bg1"/>
                    </a:solidFill>
                  </a:tcPr>
                </a:tc>
                <a:tc>
                  <a:txBody>
                    <a:bodyPr/>
                    <a:lstStyle/>
                    <a:p>
                      <a:pPr lvl="0" algn="ctr">
                        <a:buNone/>
                      </a:pPr>
                      <a:r>
                        <a:rPr lang="en-US" sz="1400" b="0" i="0" u="none" strike="noStrike" noProof="0">
                          <a:latin typeface="Arial"/>
                        </a:rPr>
                        <a:t>-</a:t>
                      </a:r>
                    </a:p>
                  </a:txBody>
                  <a:tcPr>
                    <a:solidFill>
                      <a:schemeClr val="bg1"/>
                    </a:solidFill>
                  </a:tcPr>
                </a:tc>
                <a:tc>
                  <a:txBody>
                    <a:bodyPr/>
                    <a:lstStyle/>
                    <a:p>
                      <a:pPr lvl="0" algn="ctr">
                        <a:buNone/>
                      </a:pPr>
                      <a:r>
                        <a:rPr lang="en-US"/>
                        <a:t>$</a:t>
                      </a:r>
                      <a:r>
                        <a:rPr lang="en-US" sz="1400" b="0" i="0" u="none" strike="noStrike" noProof="0">
                          <a:latin typeface="Arial"/>
                        </a:rPr>
                        <a:t>128.04</a:t>
                      </a:r>
                      <a:endParaRPr lang="en-US"/>
                    </a:p>
                  </a:txBody>
                  <a:tcPr>
                    <a:solidFill>
                      <a:schemeClr val="bg1"/>
                    </a:solidFill>
                  </a:tcPr>
                </a:tc>
                <a:extLst>
                  <a:ext uri="{0D108BD9-81ED-4DB2-BD59-A6C34878D82A}">
                    <a16:rowId xmlns:a16="http://schemas.microsoft.com/office/drawing/2014/main" val="2815379075"/>
                  </a:ext>
                </a:extLst>
              </a:tr>
            </a:tbl>
          </a:graphicData>
        </a:graphic>
      </p:graphicFrame>
    </p:spTree>
    <p:extLst>
      <p:ext uri="{BB962C8B-B14F-4D97-AF65-F5344CB8AC3E}">
        <p14:creationId xmlns:p14="http://schemas.microsoft.com/office/powerpoint/2010/main" val="5741044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8" name="Google Shape;1118;g15fc244b7c5_3_119"/>
          <p:cNvSpPr txBox="1">
            <a:spLocks noGrp="1"/>
          </p:cNvSpPr>
          <p:nvPr>
            <p:ph type="title"/>
          </p:nvPr>
        </p:nvSpPr>
        <p:spPr>
          <a:xfrm>
            <a:off x="1038774" y="460463"/>
            <a:ext cx="10515600" cy="711414"/>
          </a:xfrm>
          <a:prstGeom prst="rect">
            <a:avLst/>
          </a:prstGeom>
        </p:spPr>
        <p:txBody>
          <a:bodyPr spcFirstLastPara="1" wrap="square" lIns="91425" tIns="45700" rIns="91425" bIns="45700" anchor="ctr" anchorCtr="0">
            <a:normAutofit/>
          </a:bodyPr>
          <a:lstStyle/>
          <a:p>
            <a:r>
              <a:rPr lang="en-US"/>
              <a:t>Mock Deployment Test</a:t>
            </a:r>
          </a:p>
        </p:txBody>
      </p:sp>
      <p:sp>
        <p:nvSpPr>
          <p:cNvPr id="1117" name="Google Shape;1117;g15fc244b7c5_3_119"/>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r>
              <a:rPr lang="en-US"/>
              <a:t>34</a:t>
            </a:r>
            <a:endParaRPr/>
          </a:p>
        </p:txBody>
      </p:sp>
      <p:sp>
        <p:nvSpPr>
          <p:cNvPr id="5" name="Text Placeholder 4">
            <a:extLst>
              <a:ext uri="{FF2B5EF4-FFF2-40B4-BE49-F238E27FC236}">
                <a16:creationId xmlns:a16="http://schemas.microsoft.com/office/drawing/2014/main" id="{F2C3824C-0D84-3DE6-DB09-FF15CC3582ED}"/>
              </a:ext>
            </a:extLst>
          </p:cNvPr>
          <p:cNvSpPr>
            <a:spLocks noGrp="1"/>
          </p:cNvSpPr>
          <p:nvPr>
            <p:ph type="body" idx="1"/>
          </p:nvPr>
        </p:nvSpPr>
        <p:spPr>
          <a:xfrm>
            <a:off x="636277" y="2091824"/>
            <a:ext cx="3670893" cy="4170504"/>
          </a:xfrm>
          <a:solidFill>
            <a:schemeClr val="accent3">
              <a:lumMod val="20000"/>
              <a:lumOff val="80000"/>
            </a:schemeClr>
          </a:solidFill>
        </p:spPr>
        <p:txBody>
          <a:bodyPr>
            <a:normAutofit/>
          </a:bodyPr>
          <a:lstStyle/>
          <a:p>
            <a:pPr marL="114300" indent="0">
              <a:buNone/>
            </a:pPr>
            <a:r>
              <a:rPr lang="en-US" sz="2600" b="1">
                <a:solidFill>
                  <a:srgbClr val="000000"/>
                </a:solidFill>
              </a:rPr>
              <a:t>Risk Reduction</a:t>
            </a:r>
            <a:r>
              <a:rPr lang="en-US" sz="2600">
                <a:solidFill>
                  <a:srgbClr val="000000"/>
                </a:solidFill>
              </a:rPr>
              <a:t>:</a:t>
            </a:r>
          </a:p>
          <a:p>
            <a:pPr marL="571500" indent="-457200"/>
            <a:r>
              <a:rPr lang="en-US" sz="2000"/>
              <a:t>Multiple sensing methods to assess validity of data</a:t>
            </a:r>
          </a:p>
          <a:p>
            <a:pPr marL="571500" indent="-457200"/>
            <a:r>
              <a:rPr lang="en-US" sz="2000"/>
              <a:t>Classically predictable system such that data validation will be intuitive</a:t>
            </a:r>
          </a:p>
          <a:p>
            <a:pPr marL="571500" indent="-457200"/>
            <a:r>
              <a:rPr lang="en-US" sz="2000"/>
              <a:t>Test conducted in AMReC, with sandbags at hand for emergencies</a:t>
            </a:r>
          </a:p>
          <a:p>
            <a:pPr marL="571500" indent="-457200"/>
            <a:endParaRPr lang="en-US" sz="2000"/>
          </a:p>
        </p:txBody>
      </p:sp>
      <p:sp>
        <p:nvSpPr>
          <p:cNvPr id="2" name="Date Placeholder 1">
            <a:extLst>
              <a:ext uri="{FF2B5EF4-FFF2-40B4-BE49-F238E27FC236}">
                <a16:creationId xmlns:a16="http://schemas.microsoft.com/office/drawing/2014/main" id="{A23F8A14-A944-AE88-C2EB-99EFC1A20994}"/>
              </a:ext>
            </a:extLst>
          </p:cNvPr>
          <p:cNvSpPr>
            <a:spLocks noGrp="1"/>
          </p:cNvSpPr>
          <p:nvPr>
            <p:ph type="dt" idx="10"/>
          </p:nvPr>
        </p:nvSpPr>
        <p:spPr/>
        <p:txBody>
          <a:bodyPr/>
          <a:lstStyle/>
          <a:p>
            <a:fld id="{9134C1C2-E27D-46A1-A3FE-00AA99D23AF2}" type="datetime1">
              <a:rPr lang="en-US" smtClean="0"/>
              <a:t>4/4/2023</a:t>
            </a:fld>
            <a:endParaRPr lang="en-US"/>
          </a:p>
        </p:txBody>
      </p:sp>
      <p:graphicFrame>
        <p:nvGraphicFramePr>
          <p:cNvPr id="13" name="Diagram 14">
            <a:extLst>
              <a:ext uri="{FF2B5EF4-FFF2-40B4-BE49-F238E27FC236}">
                <a16:creationId xmlns:a16="http://schemas.microsoft.com/office/drawing/2014/main" id="{39092746-1881-091C-16A9-C818A3894667}"/>
              </a:ext>
            </a:extLst>
          </p:cNvPr>
          <p:cNvGraphicFramePr/>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4">
            <a:extLst>
              <a:ext uri="{FF2B5EF4-FFF2-40B4-BE49-F238E27FC236}">
                <a16:creationId xmlns:a16="http://schemas.microsoft.com/office/drawing/2014/main" id="{04473857-7B10-5E37-FC0C-8F88042968E1}"/>
              </a:ext>
            </a:extLst>
          </p:cNvPr>
          <p:cNvSpPr txBox="1">
            <a:spLocks/>
          </p:cNvSpPr>
          <p:nvPr/>
        </p:nvSpPr>
        <p:spPr>
          <a:xfrm>
            <a:off x="4379892" y="2091824"/>
            <a:ext cx="3592826" cy="4170504"/>
          </a:xfrm>
          <a:prstGeom prst="rect">
            <a:avLst/>
          </a:prstGeom>
          <a:solidFill>
            <a:schemeClr val="accent1">
              <a:lumMod val="20000"/>
              <a:lumOff val="80000"/>
            </a:schemeClr>
          </a:solid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rgbClr val="2A4F1C"/>
              </a:buClr>
              <a:buSzPts val="1800"/>
              <a:buFont typeface="Arial"/>
              <a:buChar char="•"/>
              <a:defRPr sz="2400" b="0" i="0" u="none" strike="noStrike" cap="none">
                <a:solidFill>
                  <a:srgbClr val="2A4F1C"/>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rgbClr val="2A4F1C"/>
              </a:buClr>
              <a:buSzPts val="1800"/>
              <a:buFont typeface="Arial"/>
              <a:buChar char="•"/>
              <a:defRPr sz="1800" b="0" i="0" u="none" strike="noStrike" cap="none">
                <a:solidFill>
                  <a:srgbClr val="2A4F1C"/>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US" sz="2600" b="1">
                <a:solidFill>
                  <a:srgbClr val="000000"/>
                </a:solidFill>
              </a:rPr>
              <a:t>Model Validation</a:t>
            </a:r>
            <a:r>
              <a:rPr lang="en-US" sz="2600">
                <a:solidFill>
                  <a:srgbClr val="000000"/>
                </a:solidFill>
              </a:rPr>
              <a:t>:</a:t>
            </a:r>
          </a:p>
          <a:p>
            <a:pPr marL="571500" indent="-457200"/>
            <a:r>
              <a:rPr lang="en-US" sz="2000">
                <a:solidFill>
                  <a:srgbClr val="000000"/>
                </a:solidFill>
              </a:rPr>
              <a:t>Assess damping ratio from initial rise time (truth data)</a:t>
            </a:r>
          </a:p>
          <a:p>
            <a:pPr marL="571500" indent="-457200"/>
            <a:r>
              <a:rPr lang="en-US" sz="2000">
                <a:solidFill>
                  <a:srgbClr val="000000"/>
                </a:solidFill>
              </a:rPr>
              <a:t>Apply effective damping to simulation and calculate system response</a:t>
            </a:r>
          </a:p>
          <a:p>
            <a:pPr marL="571500" indent="-457200"/>
            <a:r>
              <a:rPr lang="en-US" sz="2000">
                <a:solidFill>
                  <a:srgbClr val="000000"/>
                </a:solidFill>
              </a:rPr>
              <a:t>Compare to all three measured quantities and validate</a:t>
            </a:r>
          </a:p>
        </p:txBody>
      </p:sp>
      <p:graphicFrame>
        <p:nvGraphicFramePr>
          <p:cNvPr id="9" name="Table 14">
            <a:extLst>
              <a:ext uri="{FF2B5EF4-FFF2-40B4-BE49-F238E27FC236}">
                <a16:creationId xmlns:a16="http://schemas.microsoft.com/office/drawing/2014/main" id="{601BE8C5-09D5-D595-4B6A-ACF0D4F2B90F}"/>
              </a:ext>
            </a:extLst>
          </p:cNvPr>
          <p:cNvGraphicFramePr>
            <a:graphicFrameLocks noGrp="1"/>
          </p:cNvGraphicFramePr>
          <p:nvPr>
            <p:extLst>
              <p:ext uri="{D42A27DB-BD31-4B8C-83A1-F6EECF244321}">
                <p14:modId xmlns:p14="http://schemas.microsoft.com/office/powerpoint/2010/main" val="3769579554"/>
              </p:ext>
            </p:extLst>
          </p:nvPr>
        </p:nvGraphicFramePr>
        <p:xfrm>
          <a:off x="8084949" y="2104794"/>
          <a:ext cx="1453174" cy="3263176"/>
        </p:xfrm>
        <a:graphic>
          <a:graphicData uri="http://schemas.openxmlformats.org/drawingml/2006/table">
            <a:tbl>
              <a:tblPr firstRow="1" bandRow="1">
                <a:tableStyleId>{9DCAF9ED-07DC-4A11-8D7F-57B35C25682E}</a:tableStyleId>
              </a:tblPr>
              <a:tblGrid>
                <a:gridCol w="1453174">
                  <a:extLst>
                    <a:ext uri="{9D8B030D-6E8A-4147-A177-3AD203B41FA5}">
                      <a16:colId xmlns:a16="http://schemas.microsoft.com/office/drawing/2014/main" val="3685754689"/>
                    </a:ext>
                  </a:extLst>
                </a:gridCol>
              </a:tblGrid>
              <a:tr h="692986">
                <a:tc>
                  <a:txBody>
                    <a:bodyPr/>
                    <a:lstStyle/>
                    <a:p>
                      <a:pPr algn="ctr"/>
                      <a:r>
                        <a:rPr lang="en-US" sz="1600" u="sng"/>
                        <a:t>Fail Criteria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0921980"/>
                  </a:ext>
                </a:extLst>
              </a:tr>
              <a:tr h="2570190">
                <a:tc>
                  <a:txBody>
                    <a:bodyPr/>
                    <a:lstStyle/>
                    <a:p>
                      <a:pPr lvl="0" algn="ctr">
                        <a:buNone/>
                      </a:pPr>
                      <a:r>
                        <a:rPr lang="en-US" sz="1600" b="0" i="0" u="none" strike="noStrike" noProof="0">
                          <a:latin typeface="Arial"/>
                        </a:rPr>
                        <a:t>&gt;10% error from TD in sensor suite data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solidFill>
                        <a:schemeClr val="tx1"/>
                      </a:solidFill>
                    </a:lnB>
                    <a:lnTlToBr w="12700" cmpd="sng">
                      <a:noFill/>
                      <a:prstDash val="solid"/>
                    </a:lnTlToBr>
                    <a:lnBlToTr w="12700" cmpd="sng">
                      <a:noFill/>
                      <a:prstDash val="solid"/>
                    </a:lnBlToTr>
                  </a:tcPr>
                </a:tc>
                <a:extLst>
                  <a:ext uri="{0D108BD9-81ED-4DB2-BD59-A6C34878D82A}">
                    <a16:rowId xmlns:a16="http://schemas.microsoft.com/office/drawing/2014/main" val="902120841"/>
                  </a:ext>
                </a:extLst>
              </a:tr>
            </a:tbl>
          </a:graphicData>
        </a:graphic>
      </p:graphicFrame>
      <p:graphicFrame>
        <p:nvGraphicFramePr>
          <p:cNvPr id="10" name="Table 14">
            <a:extLst>
              <a:ext uri="{FF2B5EF4-FFF2-40B4-BE49-F238E27FC236}">
                <a16:creationId xmlns:a16="http://schemas.microsoft.com/office/drawing/2014/main" id="{2FBAEDC3-B7CC-B207-5B67-1CF20530EC7B}"/>
              </a:ext>
            </a:extLst>
          </p:cNvPr>
          <p:cNvGraphicFramePr>
            <a:graphicFrameLocks noGrp="1"/>
          </p:cNvGraphicFramePr>
          <p:nvPr/>
        </p:nvGraphicFramePr>
        <p:xfrm>
          <a:off x="8097864" y="5476067"/>
          <a:ext cx="3033483" cy="773290"/>
        </p:xfrm>
        <a:graphic>
          <a:graphicData uri="http://schemas.openxmlformats.org/drawingml/2006/table">
            <a:tbl>
              <a:tblPr firstRow="1" bandRow="1">
                <a:tableStyleId>{9DCAF9ED-07DC-4A11-8D7F-57B35C25682E}</a:tableStyleId>
              </a:tblPr>
              <a:tblGrid>
                <a:gridCol w="3033483">
                  <a:extLst>
                    <a:ext uri="{9D8B030D-6E8A-4147-A177-3AD203B41FA5}">
                      <a16:colId xmlns:a16="http://schemas.microsoft.com/office/drawing/2014/main" val="3685754689"/>
                    </a:ext>
                  </a:extLst>
                </a:gridCol>
              </a:tblGrid>
              <a:tr h="386645">
                <a:tc>
                  <a:txBody>
                    <a:bodyPr/>
                    <a:lstStyle/>
                    <a:p>
                      <a:pPr algn="ctr"/>
                      <a:r>
                        <a:rPr lang="en-US" sz="1600" u="sng"/>
                        <a:t>Expected Result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0921980"/>
                  </a:ext>
                </a:extLst>
              </a:tr>
              <a:tr h="386645">
                <a:tc>
                  <a:txBody>
                    <a:bodyPr/>
                    <a:lstStyle/>
                    <a:p>
                      <a:pPr algn="ctr"/>
                      <a:r>
                        <a:rPr lang="en-US" sz="1600"/>
                        <a:t>PASS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02120841"/>
                  </a:ext>
                </a:extLst>
              </a:tr>
            </a:tbl>
          </a:graphicData>
        </a:graphic>
      </p:graphicFrame>
      <p:graphicFrame>
        <p:nvGraphicFramePr>
          <p:cNvPr id="1183" name="Table 1182">
            <a:extLst>
              <a:ext uri="{FF2B5EF4-FFF2-40B4-BE49-F238E27FC236}">
                <a16:creationId xmlns:a16="http://schemas.microsoft.com/office/drawing/2014/main" id="{B293764E-057D-2EA8-5DD5-3DFF2C8F01EE}"/>
              </a:ext>
            </a:extLst>
          </p:cNvPr>
          <p:cNvGraphicFramePr>
            <a:graphicFrameLocks noGrp="1"/>
          </p:cNvGraphicFramePr>
          <p:nvPr>
            <p:extLst>
              <p:ext uri="{D42A27DB-BD31-4B8C-83A1-F6EECF244321}">
                <p14:modId xmlns:p14="http://schemas.microsoft.com/office/powerpoint/2010/main" val="3752759253"/>
              </p:ext>
            </p:extLst>
          </p:nvPr>
        </p:nvGraphicFramePr>
        <p:xfrm>
          <a:off x="9077326" y="1184029"/>
          <a:ext cx="1963470" cy="773290"/>
        </p:xfrm>
        <a:graphic>
          <a:graphicData uri="http://schemas.openxmlformats.org/drawingml/2006/table">
            <a:tbl>
              <a:tblPr firstRow="1" bandRow="1">
                <a:tableStyleId>{5C22544A-7EE6-4342-B048-85BDC9FD1C3A}</a:tableStyleId>
              </a:tblPr>
              <a:tblGrid>
                <a:gridCol w="1963470">
                  <a:extLst>
                    <a:ext uri="{9D8B030D-6E8A-4147-A177-3AD203B41FA5}">
                      <a16:colId xmlns:a16="http://schemas.microsoft.com/office/drawing/2014/main" val="3469924565"/>
                    </a:ext>
                  </a:extLst>
                </a:gridCol>
              </a:tblGrid>
              <a:tr h="386645">
                <a:tc>
                  <a:txBody>
                    <a:bodyPr/>
                    <a:lstStyle/>
                    <a:p>
                      <a:pPr algn="ctr"/>
                      <a:r>
                        <a:rPr lang="en-US"/>
                        <a:t>Deadline: March 30</a:t>
                      </a:r>
                    </a:p>
                  </a:txBody>
                  <a:tcPr anchor="ctr"/>
                </a:tc>
                <a:extLst>
                  <a:ext uri="{0D108BD9-81ED-4DB2-BD59-A6C34878D82A}">
                    <a16:rowId xmlns:a16="http://schemas.microsoft.com/office/drawing/2014/main" val="507499861"/>
                  </a:ext>
                </a:extLst>
              </a:tr>
              <a:tr h="386645">
                <a:tc>
                  <a:txBody>
                    <a:bodyPr/>
                    <a:lstStyle/>
                    <a:p>
                      <a:pPr algn="ctr"/>
                      <a:r>
                        <a:rPr lang="en-US" b="1">
                          <a:solidFill>
                            <a:schemeClr val="bg1"/>
                          </a:solidFill>
                        </a:rPr>
                        <a:t>Not Started</a:t>
                      </a:r>
                    </a:p>
                  </a:txBody>
                  <a:tcPr anchor="ctr">
                    <a:solidFill>
                      <a:srgbClr val="DE5D5D"/>
                    </a:solidFill>
                  </a:tcPr>
                </a:tc>
                <a:extLst>
                  <a:ext uri="{0D108BD9-81ED-4DB2-BD59-A6C34878D82A}">
                    <a16:rowId xmlns:a16="http://schemas.microsoft.com/office/drawing/2014/main" val="4251863665"/>
                  </a:ext>
                </a:extLst>
              </a:tr>
            </a:tbl>
          </a:graphicData>
        </a:graphic>
      </p:graphicFrame>
      <p:sp>
        <p:nvSpPr>
          <p:cNvPr id="3" name="Rectangle 2">
            <a:extLst>
              <a:ext uri="{FF2B5EF4-FFF2-40B4-BE49-F238E27FC236}">
                <a16:creationId xmlns:a16="http://schemas.microsoft.com/office/drawing/2014/main" id="{ED5EFA21-C563-1DA4-3D2D-8776A08A8B87}"/>
              </a:ext>
            </a:extLst>
          </p:cNvPr>
          <p:cNvSpPr/>
          <p:nvPr/>
        </p:nvSpPr>
        <p:spPr>
          <a:xfrm>
            <a:off x="629852" y="1171876"/>
            <a:ext cx="8347787" cy="79149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600">
                <a:latin typeface="Calibri"/>
                <a:cs typeface="Calibri"/>
              </a:rPr>
              <a:t>DR 3.1: </a:t>
            </a:r>
            <a:r>
              <a:rPr lang="en-US" sz="1600">
                <a:latin typeface="Calibri"/>
                <a:ea typeface="+mn-lt"/>
                <a:cs typeface="+mn-lt"/>
              </a:rPr>
              <a:t>Sensors shall be mounted to sensor tray securely</a:t>
            </a:r>
            <a:endParaRPr lang="en-US" sz="1600">
              <a:latin typeface="Calibri"/>
              <a:cs typeface="Arial"/>
            </a:endParaRPr>
          </a:p>
          <a:p>
            <a:r>
              <a:rPr lang="en-US" sz="1600">
                <a:latin typeface="Calibri"/>
                <a:ea typeface="+mn-lt"/>
                <a:cs typeface="+mn-lt"/>
              </a:rPr>
              <a:t>CPE1: </a:t>
            </a:r>
            <a:r>
              <a:rPr lang="en-US" sz="1600" b="0" i="0" u="none" strike="noStrike" cap="none" baseline="0">
                <a:solidFill>
                  <a:schemeClr val="bg1"/>
                </a:solidFill>
                <a:latin typeface="Calibri"/>
                <a:cs typeface="Calibri"/>
              </a:rPr>
              <a:t>Must be able to record linear accelerations to within 10% of optically tracked motion</a:t>
            </a:r>
          </a:p>
        </p:txBody>
      </p:sp>
      <p:graphicFrame>
        <p:nvGraphicFramePr>
          <p:cNvPr id="22" name="Table 14">
            <a:extLst>
              <a:ext uri="{FF2B5EF4-FFF2-40B4-BE49-F238E27FC236}">
                <a16:creationId xmlns:a16="http://schemas.microsoft.com/office/drawing/2014/main" id="{6C7346F6-9491-579F-7235-710247FF4917}"/>
              </a:ext>
            </a:extLst>
          </p:cNvPr>
          <p:cNvGraphicFramePr>
            <a:graphicFrameLocks noGrp="1"/>
          </p:cNvGraphicFramePr>
          <p:nvPr>
            <p:extLst>
              <p:ext uri="{D42A27DB-BD31-4B8C-83A1-F6EECF244321}">
                <p14:modId xmlns:p14="http://schemas.microsoft.com/office/powerpoint/2010/main" val="3140742003"/>
              </p:ext>
            </p:extLst>
          </p:nvPr>
        </p:nvGraphicFramePr>
        <p:xfrm>
          <a:off x="9679650" y="2104794"/>
          <a:ext cx="1453174" cy="3281101"/>
        </p:xfrm>
        <a:graphic>
          <a:graphicData uri="http://schemas.openxmlformats.org/drawingml/2006/table">
            <a:tbl>
              <a:tblPr firstRow="1" bandRow="1">
                <a:tableStyleId>{9DCAF9ED-07DC-4A11-8D7F-57B35C25682E}</a:tableStyleId>
              </a:tblPr>
              <a:tblGrid>
                <a:gridCol w="1453174">
                  <a:extLst>
                    <a:ext uri="{9D8B030D-6E8A-4147-A177-3AD203B41FA5}">
                      <a16:colId xmlns:a16="http://schemas.microsoft.com/office/drawing/2014/main" val="3685754689"/>
                    </a:ext>
                  </a:extLst>
                </a:gridCol>
              </a:tblGrid>
              <a:tr h="696792">
                <a:tc>
                  <a:txBody>
                    <a:bodyPr/>
                    <a:lstStyle/>
                    <a:p>
                      <a:pPr algn="ctr"/>
                      <a:r>
                        <a:rPr lang="en-US" sz="1600" u="sng"/>
                        <a:t>Pass Criteria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0921980"/>
                  </a:ext>
                </a:extLst>
              </a:tr>
              <a:tr h="2584309">
                <a:tc>
                  <a:txBody>
                    <a:bodyPr/>
                    <a:lstStyle/>
                    <a:p>
                      <a:pPr lvl="0" algn="ctr">
                        <a:buNone/>
                      </a:pPr>
                      <a:r>
                        <a:rPr lang="en-US" sz="1600" b="0" i="0" u="none" strike="noStrike" noProof="0">
                          <a:latin typeface="Arial"/>
                        </a:rPr>
                        <a:t>&lt;10% error from TD in sensor suite data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solidFill>
                        <a:schemeClr val="tx1"/>
                      </a:solidFill>
                    </a:lnB>
                    <a:lnTlToBr w="12700" cmpd="sng">
                      <a:noFill/>
                      <a:prstDash val="solid"/>
                    </a:lnTlToBr>
                    <a:lnBlToTr w="12700" cmpd="sng">
                      <a:noFill/>
                      <a:prstDash val="solid"/>
                    </a:lnBlToTr>
                  </a:tcPr>
                </a:tc>
                <a:extLst>
                  <a:ext uri="{0D108BD9-81ED-4DB2-BD59-A6C34878D82A}">
                    <a16:rowId xmlns:a16="http://schemas.microsoft.com/office/drawing/2014/main" val="902120841"/>
                  </a:ext>
                </a:extLst>
              </a:tr>
            </a:tbl>
          </a:graphicData>
        </a:graphic>
      </p:graphicFrame>
    </p:spTree>
    <p:extLst>
      <p:ext uri="{BB962C8B-B14F-4D97-AF65-F5344CB8AC3E}">
        <p14:creationId xmlns:p14="http://schemas.microsoft.com/office/powerpoint/2010/main" val="34780754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4C341AED-69B0-55EE-7721-289FBA6F18F9}"/>
              </a:ext>
            </a:extLst>
          </p:cNvPr>
          <p:cNvSpPr/>
          <p:nvPr/>
        </p:nvSpPr>
        <p:spPr>
          <a:xfrm>
            <a:off x="8370275" y="1658812"/>
            <a:ext cx="3511060" cy="206326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45434341-EEDF-4B43-CD64-8BD92BF97A09}"/>
              </a:ext>
            </a:extLst>
          </p:cNvPr>
          <p:cNvSpPr/>
          <p:nvPr/>
        </p:nvSpPr>
        <p:spPr>
          <a:xfrm>
            <a:off x="4331676" y="1658814"/>
            <a:ext cx="3522783" cy="429244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E0C06BCD-7529-1AEF-8A93-03C3593057E2}"/>
              </a:ext>
            </a:extLst>
          </p:cNvPr>
          <p:cNvSpPr/>
          <p:nvPr/>
        </p:nvSpPr>
        <p:spPr>
          <a:xfrm>
            <a:off x="246185" y="1658815"/>
            <a:ext cx="3487615" cy="429064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8" name="Google Shape;1118;g15fc244b7c5_3_119"/>
          <p:cNvSpPr txBox="1">
            <a:spLocks noGrp="1"/>
          </p:cNvSpPr>
          <p:nvPr>
            <p:ph type="title"/>
          </p:nvPr>
        </p:nvSpPr>
        <p:spPr>
          <a:xfrm>
            <a:off x="920262" y="329956"/>
            <a:ext cx="10515600" cy="1325563"/>
          </a:xfrm>
          <a:prstGeom prst="rect">
            <a:avLst/>
          </a:prstGeom>
        </p:spPr>
        <p:txBody>
          <a:bodyPr spcFirstLastPara="1" wrap="square" lIns="91425" tIns="45700" rIns="91425" bIns="45700" anchor="ctr" anchorCtr="0">
            <a:normAutofit/>
          </a:bodyPr>
          <a:lstStyle/>
          <a:p>
            <a:r>
              <a:rPr lang="en-US"/>
              <a:t>Testing Status</a:t>
            </a:r>
          </a:p>
        </p:txBody>
      </p:sp>
      <p:sp>
        <p:nvSpPr>
          <p:cNvPr id="2" name="Date Placeholder 1">
            <a:extLst>
              <a:ext uri="{FF2B5EF4-FFF2-40B4-BE49-F238E27FC236}">
                <a16:creationId xmlns:a16="http://schemas.microsoft.com/office/drawing/2014/main" id="{A23F8A14-A944-AE88-C2EB-99EFC1A20994}"/>
              </a:ext>
            </a:extLst>
          </p:cNvPr>
          <p:cNvSpPr>
            <a:spLocks noGrp="1"/>
          </p:cNvSpPr>
          <p:nvPr>
            <p:ph type="dt" idx="10"/>
          </p:nvPr>
        </p:nvSpPr>
        <p:spPr/>
        <p:txBody>
          <a:bodyPr/>
          <a:lstStyle/>
          <a:p>
            <a:fld id="{9134C1C2-E27D-46A1-A3FE-00AA99D23AF2}" type="datetime1">
              <a:rPr lang="en-US" smtClean="0"/>
              <a:t>4/4/2023</a:t>
            </a:fld>
            <a:endParaRPr lang="en-US"/>
          </a:p>
        </p:txBody>
      </p:sp>
      <p:sp>
        <p:nvSpPr>
          <p:cNvPr id="1117" name="Google Shape;1117;g15fc244b7c5_3_119"/>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r>
              <a:rPr lang="en-US"/>
              <a:t>35</a:t>
            </a:r>
            <a:endParaRPr/>
          </a:p>
        </p:txBody>
      </p:sp>
      <p:graphicFrame>
        <p:nvGraphicFramePr>
          <p:cNvPr id="4" name="Diagram 14">
            <a:extLst>
              <a:ext uri="{FF2B5EF4-FFF2-40B4-BE49-F238E27FC236}">
                <a16:creationId xmlns:a16="http://schemas.microsoft.com/office/drawing/2014/main" id="{21BDC9C9-118B-2504-850A-9F591A82D50B}"/>
              </a:ext>
            </a:extLst>
          </p:cNvPr>
          <p:cNvGraphicFramePr/>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7" name="TextBox 36">
            <a:extLst>
              <a:ext uri="{FF2B5EF4-FFF2-40B4-BE49-F238E27FC236}">
                <a16:creationId xmlns:a16="http://schemas.microsoft.com/office/drawing/2014/main" id="{E3D3D811-0776-7CC1-804B-3EB70215528C}"/>
              </a:ext>
            </a:extLst>
          </p:cNvPr>
          <p:cNvSpPr txBox="1"/>
          <p:nvPr/>
        </p:nvSpPr>
        <p:spPr>
          <a:xfrm>
            <a:off x="404446" y="1412630"/>
            <a:ext cx="3106613" cy="44288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200000"/>
              </a:lnSpc>
            </a:pPr>
            <a:r>
              <a:rPr lang="en-US" sz="2400" b="1"/>
              <a:t>   Component Level</a:t>
            </a:r>
            <a:endParaRPr lang="en-US" sz="2400"/>
          </a:p>
          <a:p>
            <a:pPr marL="342900" indent="-342900">
              <a:lnSpc>
                <a:spcPct val="200000"/>
              </a:lnSpc>
              <a:buFont typeface="Wingdings,Sans-Serif"/>
              <a:buChar char="q"/>
            </a:pPr>
            <a:r>
              <a:rPr lang="en-US" sz="2000" b="1"/>
              <a:t>1G Sampling</a:t>
            </a:r>
            <a:endParaRPr lang="en-US" sz="2000"/>
          </a:p>
          <a:p>
            <a:pPr marL="342900" indent="-342900">
              <a:lnSpc>
                <a:spcPct val="200000"/>
              </a:lnSpc>
              <a:buFont typeface="Wingdings,Sans-Serif"/>
              <a:buChar char="q"/>
            </a:pPr>
            <a:r>
              <a:rPr lang="en-US" sz="2000" b="1"/>
              <a:t>Link Budget</a:t>
            </a:r>
            <a:endParaRPr lang="en-US" sz="2000"/>
          </a:p>
          <a:p>
            <a:pPr marL="342900" indent="-342900">
              <a:lnSpc>
                <a:spcPct val="200000"/>
              </a:lnSpc>
              <a:buFont typeface="Wingdings,Sans-Serif"/>
              <a:buChar char="q"/>
            </a:pPr>
            <a:r>
              <a:rPr lang="en-US" sz="2000" b="1"/>
              <a:t>Software Compile</a:t>
            </a:r>
            <a:endParaRPr lang="en-US" sz="2000"/>
          </a:p>
          <a:p>
            <a:pPr marL="342900" indent="-342900">
              <a:lnSpc>
                <a:spcPct val="200000"/>
              </a:lnSpc>
              <a:buFont typeface="Wingdings,Sans-Serif"/>
              <a:buChar char="q"/>
            </a:pPr>
            <a:r>
              <a:rPr lang="en-US" sz="2000" b="1"/>
              <a:t>Battery Life</a:t>
            </a:r>
            <a:endParaRPr lang="en-US" sz="2000"/>
          </a:p>
          <a:p>
            <a:pPr marL="342900" indent="-342900">
              <a:lnSpc>
                <a:spcPct val="200000"/>
              </a:lnSpc>
              <a:buFont typeface="Wingdings,Sans-Serif"/>
              <a:buChar char="q"/>
            </a:pPr>
            <a:r>
              <a:rPr lang="en-US" sz="2000" b="1"/>
              <a:t>Sensor Saturation</a:t>
            </a:r>
            <a:endParaRPr lang="en-US" sz="2000"/>
          </a:p>
          <a:p>
            <a:pPr marL="342900" indent="-342900">
              <a:lnSpc>
                <a:spcPct val="200000"/>
              </a:lnSpc>
              <a:buFont typeface="Wingdings,Sans-Serif"/>
              <a:buChar char="q"/>
            </a:pPr>
            <a:r>
              <a:rPr lang="en-US" sz="2000" b="1"/>
              <a:t>Center of Gravity</a:t>
            </a:r>
            <a:endParaRPr lang="en-US"/>
          </a:p>
        </p:txBody>
      </p:sp>
      <p:sp>
        <p:nvSpPr>
          <p:cNvPr id="39" name="TextBox 38">
            <a:extLst>
              <a:ext uri="{FF2B5EF4-FFF2-40B4-BE49-F238E27FC236}">
                <a16:creationId xmlns:a16="http://schemas.microsoft.com/office/drawing/2014/main" id="{82871713-BD1B-D493-9176-334746547D26}"/>
              </a:ext>
            </a:extLst>
          </p:cNvPr>
          <p:cNvSpPr txBox="1"/>
          <p:nvPr/>
        </p:nvSpPr>
        <p:spPr>
          <a:xfrm>
            <a:off x="4507521" y="1717429"/>
            <a:ext cx="3165229" cy="40595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t>Subsystem Level</a:t>
            </a:r>
            <a:endParaRPr lang="en-US"/>
          </a:p>
          <a:p>
            <a:pPr marL="342900" indent="-342900">
              <a:lnSpc>
                <a:spcPct val="200000"/>
              </a:lnSpc>
              <a:buFont typeface="Wingdings,Sans-Serif"/>
              <a:buChar char="q"/>
            </a:pPr>
            <a:r>
              <a:rPr lang="en-US" sz="2000" b="1"/>
              <a:t>Electronics System</a:t>
            </a:r>
            <a:endParaRPr lang="en-US" sz="2000"/>
          </a:p>
          <a:p>
            <a:pPr marL="342900" indent="-342900">
              <a:lnSpc>
                <a:spcPct val="200000"/>
              </a:lnSpc>
              <a:buFont typeface="Wingdings,Sans-Serif"/>
              <a:buChar char="q"/>
            </a:pPr>
            <a:r>
              <a:rPr lang="en-US" sz="2000" b="1"/>
              <a:t>Clock Sync</a:t>
            </a:r>
            <a:endParaRPr lang="en-US" sz="2000"/>
          </a:p>
          <a:p>
            <a:pPr marL="342900" indent="-342900">
              <a:lnSpc>
                <a:spcPct val="200000"/>
              </a:lnSpc>
              <a:buFont typeface="Wingdings,Sans-Serif"/>
              <a:buChar char="q"/>
            </a:pPr>
            <a:r>
              <a:rPr lang="en-US" sz="2000" b="1"/>
              <a:t>Impact Test</a:t>
            </a:r>
            <a:endParaRPr lang="en-US" sz="2000"/>
          </a:p>
          <a:p>
            <a:pPr marL="342900" indent="-342900">
              <a:lnSpc>
                <a:spcPct val="200000"/>
              </a:lnSpc>
              <a:buFont typeface="Wingdings,Sans-Serif"/>
              <a:buChar char="q"/>
            </a:pPr>
            <a:r>
              <a:rPr lang="en-US" sz="2000" b="1"/>
              <a:t>Vibe Test</a:t>
            </a:r>
            <a:endParaRPr lang="en-US" sz="2000"/>
          </a:p>
          <a:p>
            <a:pPr marL="342900" indent="-342900">
              <a:lnSpc>
                <a:spcPct val="200000"/>
              </a:lnSpc>
              <a:buFont typeface="Wingdings,Sans-Serif"/>
              <a:buChar char="q"/>
            </a:pPr>
            <a:r>
              <a:rPr lang="en-US" sz="2000" b="1"/>
              <a:t>Mock Deployment </a:t>
            </a:r>
            <a:endParaRPr lang="en-US" sz="2000"/>
          </a:p>
          <a:p>
            <a:pPr marL="342900" indent="-342900">
              <a:lnSpc>
                <a:spcPct val="200000"/>
              </a:lnSpc>
              <a:buFont typeface="Wingdings,Sans-Serif"/>
              <a:buChar char="q"/>
            </a:pPr>
            <a:r>
              <a:rPr lang="en-US" sz="2000" b="1"/>
              <a:t>Epoxy Application</a:t>
            </a:r>
            <a:endParaRPr lang="en-US"/>
          </a:p>
        </p:txBody>
      </p:sp>
      <p:sp>
        <p:nvSpPr>
          <p:cNvPr id="40" name="TextBox 39">
            <a:extLst>
              <a:ext uri="{FF2B5EF4-FFF2-40B4-BE49-F238E27FC236}">
                <a16:creationId xmlns:a16="http://schemas.microsoft.com/office/drawing/2014/main" id="{7F14901A-0A56-28BC-B52F-48017D25D1BA}"/>
              </a:ext>
            </a:extLst>
          </p:cNvPr>
          <p:cNvSpPr txBox="1"/>
          <p:nvPr/>
        </p:nvSpPr>
        <p:spPr>
          <a:xfrm>
            <a:off x="8458199" y="1717430"/>
            <a:ext cx="3329352" cy="15972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t>System Level</a:t>
            </a:r>
            <a:endParaRPr lang="en-US" sz="2400"/>
          </a:p>
          <a:p>
            <a:pPr marL="342900" indent="-342900">
              <a:lnSpc>
                <a:spcPct val="200000"/>
              </a:lnSpc>
              <a:buFont typeface="Wingdings"/>
              <a:buChar char="q"/>
            </a:pPr>
            <a:r>
              <a:rPr lang="en-US" sz="2000" b="1"/>
              <a:t>Integrated Deployment</a:t>
            </a:r>
          </a:p>
          <a:p>
            <a:pPr marL="342900" indent="-342900">
              <a:lnSpc>
                <a:spcPct val="200000"/>
              </a:lnSpc>
              <a:buFont typeface="Wingdings"/>
              <a:buChar char="q"/>
            </a:pPr>
            <a:r>
              <a:rPr lang="en-US" sz="2000" b="1"/>
              <a:t>Insertion/Removal</a:t>
            </a:r>
          </a:p>
        </p:txBody>
      </p:sp>
      <p:sp>
        <p:nvSpPr>
          <p:cNvPr id="38" name="Arrow: Right 37">
            <a:extLst>
              <a:ext uri="{FF2B5EF4-FFF2-40B4-BE49-F238E27FC236}">
                <a16:creationId xmlns:a16="http://schemas.microsoft.com/office/drawing/2014/main" id="{A669CB47-9D1A-8E17-0B39-637870226CD3}"/>
              </a:ext>
            </a:extLst>
          </p:cNvPr>
          <p:cNvSpPr/>
          <p:nvPr/>
        </p:nvSpPr>
        <p:spPr>
          <a:xfrm>
            <a:off x="3511061" y="2455984"/>
            <a:ext cx="996461"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Right 40">
            <a:extLst>
              <a:ext uri="{FF2B5EF4-FFF2-40B4-BE49-F238E27FC236}">
                <a16:creationId xmlns:a16="http://schemas.microsoft.com/office/drawing/2014/main" id="{B596A031-D163-9653-8295-370D7BF371E6}"/>
              </a:ext>
            </a:extLst>
          </p:cNvPr>
          <p:cNvSpPr/>
          <p:nvPr/>
        </p:nvSpPr>
        <p:spPr>
          <a:xfrm>
            <a:off x="7578967" y="2403229"/>
            <a:ext cx="996461"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5CB813DB-D1DE-F9A5-61B3-1CDE54F2E329}"/>
              </a:ext>
            </a:extLst>
          </p:cNvPr>
          <p:cNvSpPr/>
          <p:nvPr/>
        </p:nvSpPr>
        <p:spPr>
          <a:xfrm>
            <a:off x="8686799" y="4056184"/>
            <a:ext cx="2625969" cy="5392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Calibri"/>
                <a:cs typeface="Calibri"/>
              </a:rPr>
              <a:t>Completed</a:t>
            </a:r>
            <a:endParaRPr lang="en-US">
              <a:cs typeface="Arial"/>
            </a:endParaRPr>
          </a:p>
        </p:txBody>
      </p:sp>
      <p:sp>
        <p:nvSpPr>
          <p:cNvPr id="52" name="Rectangle: Rounded Corners 51">
            <a:extLst>
              <a:ext uri="{FF2B5EF4-FFF2-40B4-BE49-F238E27FC236}">
                <a16:creationId xmlns:a16="http://schemas.microsoft.com/office/drawing/2014/main" id="{49D05284-8558-FD56-ED0D-1B5B726AF538}"/>
              </a:ext>
            </a:extLst>
          </p:cNvPr>
          <p:cNvSpPr/>
          <p:nvPr/>
        </p:nvSpPr>
        <p:spPr>
          <a:xfrm>
            <a:off x="8686798" y="4777152"/>
            <a:ext cx="2625969" cy="539261"/>
          </a:xfrm>
          <a:prstGeom prst="roundRect">
            <a:avLst/>
          </a:prstGeom>
          <a:solidFill>
            <a:srgbClr val="F5A607"/>
          </a:solidFill>
          <a:ln>
            <a:solidFill>
              <a:srgbClr val="F5A607"/>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Calibri"/>
                <a:cs typeface="Calibri"/>
              </a:rPr>
              <a:t>In Progress</a:t>
            </a:r>
            <a:endParaRPr lang="en-US">
              <a:cs typeface="Arial"/>
            </a:endParaRPr>
          </a:p>
        </p:txBody>
      </p:sp>
      <p:sp>
        <p:nvSpPr>
          <p:cNvPr id="53" name="Rectangle: Rounded Corners 52">
            <a:extLst>
              <a:ext uri="{FF2B5EF4-FFF2-40B4-BE49-F238E27FC236}">
                <a16:creationId xmlns:a16="http://schemas.microsoft.com/office/drawing/2014/main" id="{14923A57-5C8C-B59E-E7BB-031599BEDA40}"/>
              </a:ext>
            </a:extLst>
          </p:cNvPr>
          <p:cNvSpPr/>
          <p:nvPr/>
        </p:nvSpPr>
        <p:spPr>
          <a:xfrm>
            <a:off x="8686798" y="5574322"/>
            <a:ext cx="2625969" cy="539261"/>
          </a:xfrm>
          <a:prstGeom prst="roundRect">
            <a:avLst/>
          </a:prstGeom>
          <a:solidFill>
            <a:srgbClr val="DE5D5D"/>
          </a:solidFill>
          <a:ln>
            <a:solidFill>
              <a:srgbClr val="DE5D5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latin typeface="Calibri"/>
                <a:cs typeface="Calibri"/>
              </a:rPr>
              <a:t>Not Started</a:t>
            </a:r>
            <a:endParaRPr lang="en-US">
              <a:cs typeface="Arial"/>
            </a:endParaRPr>
          </a:p>
        </p:txBody>
      </p:sp>
      <p:sp>
        <p:nvSpPr>
          <p:cNvPr id="61" name="Rectangle: Rounded Corners 60">
            <a:extLst>
              <a:ext uri="{FF2B5EF4-FFF2-40B4-BE49-F238E27FC236}">
                <a16:creationId xmlns:a16="http://schemas.microsoft.com/office/drawing/2014/main" id="{90192F33-ADE7-EA2B-D6C2-89DE3A355FC2}"/>
              </a:ext>
            </a:extLst>
          </p:cNvPr>
          <p:cNvSpPr/>
          <p:nvPr/>
        </p:nvSpPr>
        <p:spPr>
          <a:xfrm>
            <a:off x="8528537" y="2368060"/>
            <a:ext cx="316523" cy="304800"/>
          </a:xfrm>
          <a:prstGeom prst="roundRect">
            <a:avLst/>
          </a:prstGeom>
          <a:solidFill>
            <a:srgbClr val="DE5D5D"/>
          </a:solidFill>
          <a:ln>
            <a:solidFill>
              <a:srgbClr val="DE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Rounded Corners 61">
            <a:extLst>
              <a:ext uri="{FF2B5EF4-FFF2-40B4-BE49-F238E27FC236}">
                <a16:creationId xmlns:a16="http://schemas.microsoft.com/office/drawing/2014/main" id="{0A1B273C-6EE2-EC6A-E93C-B9B316CB7AA4}"/>
              </a:ext>
            </a:extLst>
          </p:cNvPr>
          <p:cNvSpPr/>
          <p:nvPr/>
        </p:nvSpPr>
        <p:spPr>
          <a:xfrm>
            <a:off x="8528537" y="2948353"/>
            <a:ext cx="316523" cy="304800"/>
          </a:xfrm>
          <a:prstGeom prst="roundRect">
            <a:avLst/>
          </a:prstGeom>
          <a:solidFill>
            <a:srgbClr val="DE5D5D"/>
          </a:solidFill>
          <a:ln>
            <a:solidFill>
              <a:srgbClr val="DE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9" name="Rectangle: Rounded Corners 1088">
            <a:extLst>
              <a:ext uri="{FF2B5EF4-FFF2-40B4-BE49-F238E27FC236}">
                <a16:creationId xmlns:a16="http://schemas.microsoft.com/office/drawing/2014/main" id="{8551BAAC-5551-ED48-0054-B4E51846E3C9}"/>
              </a:ext>
            </a:extLst>
          </p:cNvPr>
          <p:cNvSpPr/>
          <p:nvPr/>
        </p:nvSpPr>
        <p:spPr>
          <a:xfrm>
            <a:off x="4571999" y="3569677"/>
            <a:ext cx="316523" cy="304800"/>
          </a:xfrm>
          <a:prstGeom prst="roundRect">
            <a:avLst/>
          </a:prstGeom>
          <a:solidFill>
            <a:srgbClr val="DE5D5D"/>
          </a:solidFill>
          <a:ln>
            <a:solidFill>
              <a:srgbClr val="DE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0" name="Rectangle: Rounded Corners 1089">
            <a:extLst>
              <a:ext uri="{FF2B5EF4-FFF2-40B4-BE49-F238E27FC236}">
                <a16:creationId xmlns:a16="http://schemas.microsoft.com/office/drawing/2014/main" id="{452376BA-5B9D-983B-47AD-79F8E080A401}"/>
              </a:ext>
            </a:extLst>
          </p:cNvPr>
          <p:cNvSpPr/>
          <p:nvPr/>
        </p:nvSpPr>
        <p:spPr>
          <a:xfrm>
            <a:off x="4571999" y="4173414"/>
            <a:ext cx="316523" cy="304800"/>
          </a:xfrm>
          <a:prstGeom prst="roundRect">
            <a:avLst/>
          </a:prstGeom>
          <a:solidFill>
            <a:srgbClr val="DE5D5D"/>
          </a:solidFill>
          <a:ln>
            <a:solidFill>
              <a:srgbClr val="DE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Rectangle: Rounded Corners 1091">
            <a:extLst>
              <a:ext uri="{FF2B5EF4-FFF2-40B4-BE49-F238E27FC236}">
                <a16:creationId xmlns:a16="http://schemas.microsoft.com/office/drawing/2014/main" id="{862BE568-34AA-1C82-95C7-536E9DEA0C67}"/>
              </a:ext>
            </a:extLst>
          </p:cNvPr>
          <p:cNvSpPr/>
          <p:nvPr/>
        </p:nvSpPr>
        <p:spPr>
          <a:xfrm>
            <a:off x="468922" y="4824045"/>
            <a:ext cx="316523" cy="3048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9ADF55DB-0272-8919-0681-46C6618AF129}"/>
              </a:ext>
            </a:extLst>
          </p:cNvPr>
          <p:cNvSpPr/>
          <p:nvPr/>
        </p:nvSpPr>
        <p:spPr>
          <a:xfrm>
            <a:off x="468922" y="4220307"/>
            <a:ext cx="316523" cy="3048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99133F4-3107-437A-0340-5139D6916A64}"/>
              </a:ext>
            </a:extLst>
          </p:cNvPr>
          <p:cNvSpPr/>
          <p:nvPr/>
        </p:nvSpPr>
        <p:spPr>
          <a:xfrm>
            <a:off x="468922" y="3631209"/>
            <a:ext cx="316523" cy="3048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3B8E02CD-201F-4768-7D44-50588EE6B3A9}"/>
              </a:ext>
            </a:extLst>
          </p:cNvPr>
          <p:cNvSpPr/>
          <p:nvPr/>
        </p:nvSpPr>
        <p:spPr>
          <a:xfrm>
            <a:off x="457954" y="3020137"/>
            <a:ext cx="316523" cy="3048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1687C3D9-9EA7-8791-5418-01AA045B331A}"/>
              </a:ext>
            </a:extLst>
          </p:cNvPr>
          <p:cNvSpPr/>
          <p:nvPr/>
        </p:nvSpPr>
        <p:spPr>
          <a:xfrm>
            <a:off x="457009" y="2385642"/>
            <a:ext cx="316523" cy="3048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6EA1EB83-56BF-FF8F-119C-4D6BAA4E4ED9}"/>
              </a:ext>
            </a:extLst>
          </p:cNvPr>
          <p:cNvSpPr/>
          <p:nvPr/>
        </p:nvSpPr>
        <p:spPr>
          <a:xfrm>
            <a:off x="4554417" y="2379474"/>
            <a:ext cx="316523" cy="30480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1F040C50-DD6F-BE6B-A1C4-92480366F13D}"/>
              </a:ext>
            </a:extLst>
          </p:cNvPr>
          <p:cNvSpPr/>
          <p:nvPr/>
        </p:nvSpPr>
        <p:spPr>
          <a:xfrm>
            <a:off x="460263" y="5441267"/>
            <a:ext cx="316523" cy="3048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8CBB32E3-2FD0-87B2-20A7-274B6018ACDA}"/>
              </a:ext>
            </a:extLst>
          </p:cNvPr>
          <p:cNvSpPr/>
          <p:nvPr/>
        </p:nvSpPr>
        <p:spPr>
          <a:xfrm>
            <a:off x="4571999" y="4779904"/>
            <a:ext cx="316523" cy="304800"/>
          </a:xfrm>
          <a:prstGeom prst="roundRect">
            <a:avLst/>
          </a:prstGeom>
          <a:solidFill>
            <a:srgbClr val="DE5D5D"/>
          </a:solidFill>
          <a:ln>
            <a:solidFill>
              <a:srgbClr val="DE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B2344361-831B-A1D1-5B12-BEDF6E2B1DE1}"/>
              </a:ext>
            </a:extLst>
          </p:cNvPr>
          <p:cNvSpPr/>
          <p:nvPr/>
        </p:nvSpPr>
        <p:spPr>
          <a:xfrm>
            <a:off x="4577743" y="5318617"/>
            <a:ext cx="316523" cy="30480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AB0DE70B-3D0C-6F57-5E19-56EF8F65A311}"/>
              </a:ext>
            </a:extLst>
          </p:cNvPr>
          <p:cNvSpPr/>
          <p:nvPr/>
        </p:nvSpPr>
        <p:spPr>
          <a:xfrm>
            <a:off x="4554344" y="2945370"/>
            <a:ext cx="316523" cy="3048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66607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sp>
        <p:nvSpPr>
          <p:cNvPr id="1234" name="Google Shape;1234;p3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r>
              <a:rPr lang="en-US"/>
              <a:t>Budget</a:t>
            </a:r>
          </a:p>
        </p:txBody>
      </p:sp>
      <p:sp>
        <p:nvSpPr>
          <p:cNvPr id="1235" name="Google Shape;1235;p36"/>
          <p:cNvSpPr txBox="1">
            <a:spLocks noGrp="1"/>
          </p:cNvSpPr>
          <p:nvPr>
            <p:ph type="subTitle" idx="1"/>
          </p:nvPr>
        </p:nvSpPr>
        <p:spPr>
          <a:xfrm>
            <a:off x="1524000" y="3602038"/>
            <a:ext cx="9144000" cy="665162"/>
          </a:xfrm>
          <a:prstGeom prst="rect">
            <a:avLst/>
          </a:prstGeom>
          <a:noFill/>
          <a:ln>
            <a:noFill/>
          </a:ln>
        </p:spPr>
        <p:txBody>
          <a:bodyPr spcFirstLastPara="1" wrap="square" lIns="91425" tIns="45700" rIns="91425" bIns="45700" anchor="t" anchorCtr="0">
            <a:normAutofit/>
          </a:bodyPr>
          <a:lstStyle/>
          <a:p>
            <a:pPr marL="0" indent="0">
              <a:spcBef>
                <a:spcPts val="0"/>
              </a:spcBef>
            </a:pPr>
            <a:r>
              <a:rPr lang="en-US"/>
              <a:t>Matt Pabin</a:t>
            </a:r>
          </a:p>
        </p:txBody>
      </p:sp>
      <p:pic>
        <p:nvPicPr>
          <p:cNvPr id="1236" name="Google Shape;1236;p36" descr="A picture containing text&#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850850" y="5503862"/>
            <a:ext cx="2490299" cy="1200150"/>
          </a:xfrm>
          <a:prstGeom prst="rect">
            <a:avLst/>
          </a:prstGeom>
          <a:noFill/>
          <a:ln>
            <a:noFill/>
          </a:ln>
        </p:spPr>
      </p:pic>
    </p:spTree>
    <p:extLst>
      <p:ext uri="{BB962C8B-B14F-4D97-AF65-F5344CB8AC3E}">
        <p14:creationId xmlns:p14="http://schemas.microsoft.com/office/powerpoint/2010/main" val="14978966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8" name="Google Shape;1118;g15fc244b7c5_3_119"/>
          <p:cNvSpPr txBox="1">
            <a:spLocks noGrp="1"/>
          </p:cNvSpPr>
          <p:nvPr>
            <p:ph type="title"/>
          </p:nvPr>
        </p:nvSpPr>
        <p:spPr>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Cost Plan</a:t>
            </a:r>
            <a:endParaRPr/>
          </a:p>
        </p:txBody>
      </p:sp>
      <p:sp>
        <p:nvSpPr>
          <p:cNvPr id="2" name="Date Placeholder 1">
            <a:extLst>
              <a:ext uri="{FF2B5EF4-FFF2-40B4-BE49-F238E27FC236}">
                <a16:creationId xmlns:a16="http://schemas.microsoft.com/office/drawing/2014/main" id="{A23F8A14-A944-AE88-C2EB-99EFC1A20994}"/>
              </a:ext>
            </a:extLst>
          </p:cNvPr>
          <p:cNvSpPr>
            <a:spLocks noGrp="1"/>
          </p:cNvSpPr>
          <p:nvPr>
            <p:ph type="dt" idx="10"/>
          </p:nvPr>
        </p:nvSpPr>
        <p:spPr/>
        <p:txBody>
          <a:bodyPr/>
          <a:lstStyle/>
          <a:p>
            <a:fld id="{9134C1C2-E27D-46A1-A3FE-00AA99D23AF2}" type="datetime1">
              <a:rPr lang="en-US" smtClean="0"/>
              <a:t>4/4/2023</a:t>
            </a:fld>
            <a:endParaRPr lang="en-US"/>
          </a:p>
        </p:txBody>
      </p:sp>
      <p:sp>
        <p:nvSpPr>
          <p:cNvPr id="1117" name="Google Shape;1117;g15fc244b7c5_3_119"/>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r>
              <a:rPr lang="en-US"/>
              <a:t>36</a:t>
            </a:r>
            <a:endParaRPr/>
          </a:p>
        </p:txBody>
      </p:sp>
      <p:sp>
        <p:nvSpPr>
          <p:cNvPr id="61" name="Text Placeholder 4">
            <a:extLst>
              <a:ext uri="{FF2B5EF4-FFF2-40B4-BE49-F238E27FC236}">
                <a16:creationId xmlns:a16="http://schemas.microsoft.com/office/drawing/2014/main" id="{0E332696-8456-2EDB-8452-6C0476A372D3}"/>
              </a:ext>
            </a:extLst>
          </p:cNvPr>
          <p:cNvSpPr>
            <a:spLocks noGrp="1"/>
          </p:cNvSpPr>
          <p:nvPr>
            <p:ph type="body" idx="1"/>
          </p:nvPr>
        </p:nvSpPr>
        <p:spPr>
          <a:xfrm>
            <a:off x="8868596" y="1711064"/>
            <a:ext cx="2732869" cy="4259092"/>
          </a:xfrm>
        </p:spPr>
        <p:txBody>
          <a:bodyPr>
            <a:normAutofit fontScale="92500" lnSpcReduction="10000"/>
          </a:bodyPr>
          <a:lstStyle/>
          <a:p>
            <a:pPr marL="114300" indent="0">
              <a:buNone/>
            </a:pPr>
            <a:r>
              <a:rPr lang="en-US" sz="2300">
                <a:solidFill>
                  <a:srgbClr val="000000"/>
                </a:solidFill>
              </a:rPr>
              <a:t>Budget Breakdown:</a:t>
            </a:r>
          </a:p>
          <a:p>
            <a:pPr marL="114300" indent="0">
              <a:buNone/>
            </a:pPr>
            <a:r>
              <a:rPr lang="en-US" sz="2100">
                <a:solidFill>
                  <a:srgbClr val="000000"/>
                </a:solidFill>
              </a:rPr>
              <a:t>Mechanical:</a:t>
            </a:r>
          </a:p>
          <a:p>
            <a:r>
              <a:rPr lang="en-US" sz="1900">
                <a:solidFill>
                  <a:srgbClr val="2A4F1C"/>
                </a:solidFill>
              </a:rPr>
              <a:t>Raw Materials</a:t>
            </a:r>
          </a:p>
          <a:p>
            <a:r>
              <a:rPr lang="en-US" sz="1900">
                <a:solidFill>
                  <a:srgbClr val="2A4F1C"/>
                </a:solidFill>
              </a:rPr>
              <a:t>Hardware</a:t>
            </a:r>
          </a:p>
          <a:p>
            <a:pPr marL="114300" indent="0">
              <a:buNone/>
            </a:pPr>
            <a:r>
              <a:rPr lang="en-US" sz="2100">
                <a:solidFill>
                  <a:srgbClr val="000000"/>
                </a:solidFill>
              </a:rPr>
              <a:t>Electronics: </a:t>
            </a:r>
          </a:p>
          <a:p>
            <a:r>
              <a:rPr lang="en-US" sz="1900">
                <a:solidFill>
                  <a:srgbClr val="2A4F1C"/>
                </a:solidFill>
              </a:rPr>
              <a:t>Sensors/Battery</a:t>
            </a:r>
          </a:p>
          <a:p>
            <a:r>
              <a:rPr lang="en-US" sz="1900">
                <a:solidFill>
                  <a:srgbClr val="2A4F1C"/>
                </a:solidFill>
              </a:rPr>
              <a:t>Microprocessor</a:t>
            </a:r>
          </a:p>
          <a:p>
            <a:pPr marL="114300" indent="0">
              <a:buNone/>
            </a:pPr>
            <a:r>
              <a:rPr lang="en-US" sz="2100">
                <a:solidFill>
                  <a:srgbClr val="000000"/>
                </a:solidFill>
              </a:rPr>
              <a:t>Projected:</a:t>
            </a:r>
          </a:p>
          <a:p>
            <a:r>
              <a:rPr lang="en-US" sz="1900">
                <a:solidFill>
                  <a:srgbClr val="2A4F1C"/>
                </a:solidFill>
              </a:rPr>
              <a:t>Additional raw materials</a:t>
            </a:r>
          </a:p>
          <a:p>
            <a:r>
              <a:rPr lang="en-US" sz="1900">
                <a:solidFill>
                  <a:srgbClr val="2A4F1C"/>
                </a:solidFill>
              </a:rPr>
              <a:t>Additional Electronics</a:t>
            </a:r>
          </a:p>
          <a:p>
            <a:pPr marL="114300" indent="0">
              <a:buNone/>
            </a:pPr>
            <a:r>
              <a:rPr lang="en-US" sz="2100">
                <a:solidFill>
                  <a:srgbClr val="000000"/>
                </a:solidFill>
              </a:rPr>
              <a:t>Remaining: $2531</a:t>
            </a:r>
          </a:p>
        </p:txBody>
      </p:sp>
      <p:graphicFrame>
        <p:nvGraphicFramePr>
          <p:cNvPr id="4" name="Diagram 14">
            <a:extLst>
              <a:ext uri="{FF2B5EF4-FFF2-40B4-BE49-F238E27FC236}">
                <a16:creationId xmlns:a16="http://schemas.microsoft.com/office/drawing/2014/main" id="{2309B4A3-20F2-5AE2-54BB-71B979358B72}"/>
              </a:ext>
            </a:extLst>
          </p:cNvPr>
          <p:cNvGraphicFramePr/>
          <p:nvPr>
            <p:extLst>
              <p:ext uri="{D42A27DB-BD31-4B8C-83A1-F6EECF244321}">
                <p14:modId xmlns:p14="http://schemas.microsoft.com/office/powerpoint/2010/main" val="3568762532"/>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1">
            <a:extLst>
              <a:ext uri="{FF2B5EF4-FFF2-40B4-BE49-F238E27FC236}">
                <a16:creationId xmlns:a16="http://schemas.microsoft.com/office/drawing/2014/main" id="{0AF378D1-8014-AEBF-94C3-105CD640FA3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9141" y="1456293"/>
            <a:ext cx="7503347" cy="4585117"/>
          </a:xfrm>
          <a:prstGeom prst="rect">
            <a:avLst/>
          </a:prstGeom>
        </p:spPr>
      </p:pic>
    </p:spTree>
    <p:extLst>
      <p:ext uri="{BB962C8B-B14F-4D97-AF65-F5344CB8AC3E}">
        <p14:creationId xmlns:p14="http://schemas.microsoft.com/office/powerpoint/2010/main" val="40260976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sp>
        <p:nvSpPr>
          <p:cNvPr id="1292" name="Google Shape;1292;g15d5956aed6_0_426"/>
          <p:cNvSpPr txBox="1">
            <a:spLocks noGrp="1"/>
          </p:cNvSpPr>
          <p:nvPr>
            <p:ph type="dt" idx="10"/>
          </p:nvPr>
        </p:nvSpPr>
        <p:spPr>
          <a:xfrm>
            <a:off x="210931" y="6351657"/>
            <a:ext cx="2286000" cy="3699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fld id="{69EBABE6-4572-4433-A5E8-6612DD24A4CE}" type="datetime1">
              <a:rPr lang="en-US" smtClean="0"/>
              <a:t>4/4/2023</a:t>
            </a:fld>
            <a:endParaRPr/>
          </a:p>
        </p:txBody>
      </p:sp>
      <p:sp>
        <p:nvSpPr>
          <p:cNvPr id="1294" name="Google Shape;1294;g15d5956aed6_0_42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F762A"/>
              </a:buClr>
              <a:buSzPts val="4400"/>
              <a:buFont typeface="Calibri"/>
              <a:buNone/>
            </a:pPr>
            <a:r>
              <a:rPr lang="en-US"/>
              <a:t>Acknowledgements</a:t>
            </a:r>
            <a:endParaRPr/>
          </a:p>
        </p:txBody>
      </p:sp>
      <p:sp>
        <p:nvSpPr>
          <p:cNvPr id="1308" name="Google Shape;1308;g15d5956aed6_0_426"/>
          <p:cNvSpPr txBox="1">
            <a:spLocks noGrp="1"/>
          </p:cNvSpPr>
          <p:nvPr>
            <p:ph type="body" idx="1"/>
          </p:nvPr>
        </p:nvSpPr>
        <p:spPr>
          <a:xfrm>
            <a:off x="838200" y="1978025"/>
            <a:ext cx="10515600" cy="3770400"/>
          </a:xfrm>
          <a:prstGeom prst="rect">
            <a:avLst/>
          </a:prstGeom>
        </p:spPr>
        <p:txBody>
          <a:bodyPr spcFirstLastPara="1" wrap="square" lIns="91425" tIns="45700" rIns="91425" bIns="45700" anchor="t" anchorCtr="0">
            <a:normAutofit/>
          </a:bodyPr>
          <a:lstStyle/>
          <a:p>
            <a:pPr marL="0" indent="0" algn="ctr">
              <a:buNone/>
            </a:pPr>
            <a:r>
              <a:rPr lang="en-US" sz="3500"/>
              <a:t>Team WIIGLS would like to thank Dr. Erik Knudsen, Dr. </a:t>
            </a:r>
            <a:r>
              <a:rPr lang="en-US" sz="3500">
                <a:highlight>
                  <a:srgbClr val="FFFFFF"/>
                </a:highlight>
              </a:rPr>
              <a:t>Francisco López Jiménez, </a:t>
            </a:r>
            <a:r>
              <a:rPr lang="en-US" sz="3500" err="1">
                <a:highlight>
                  <a:srgbClr val="FFFFFF"/>
                </a:highlight>
              </a:rPr>
              <a:t>Yasara</a:t>
            </a:r>
            <a:r>
              <a:rPr lang="en-US" sz="3500">
                <a:highlight>
                  <a:srgbClr val="FFFFFF"/>
                </a:highlight>
              </a:rPr>
              <a:t> Dharmadasa,</a:t>
            </a:r>
            <a:r>
              <a:rPr lang="en-US" sz="3500" i="1">
                <a:highlight>
                  <a:srgbClr val="FFFFFF"/>
                </a:highlight>
              </a:rPr>
              <a:t> </a:t>
            </a:r>
            <a:r>
              <a:rPr lang="en-US" sz="3500">
                <a:highlight>
                  <a:srgbClr val="FFFFFF"/>
                </a:highlight>
              </a:rPr>
              <a:t>Professor Trudy Schwartz, Dr. Wingate, Nate Coyle, Matt Rhode, and the TFs for their guidance, mentoring, and contributions to this presentation. </a:t>
            </a:r>
            <a:endParaRPr sz="3500">
              <a:highlight>
                <a:srgbClr val="FFFFFF"/>
              </a:highlight>
            </a:endParaRPr>
          </a:p>
          <a:p>
            <a:pPr marL="0" lvl="0" indent="0" algn="l" rtl="0">
              <a:spcBef>
                <a:spcPts val="1000"/>
              </a:spcBef>
              <a:spcAft>
                <a:spcPts val="0"/>
              </a:spcAft>
              <a:buNone/>
            </a:pPr>
            <a:endParaRPr/>
          </a:p>
          <a:p>
            <a:pPr marL="0" lvl="0" indent="0" algn="ctr" rtl="0">
              <a:spcBef>
                <a:spcPts val="1000"/>
              </a:spcBef>
              <a:spcAft>
                <a:spcPts val="0"/>
              </a:spcAft>
              <a:buNone/>
            </a:pPr>
            <a:r>
              <a:rPr lang="en-US" sz="3500">
                <a:solidFill>
                  <a:srgbClr val="3F762A"/>
                </a:solidFill>
              </a:rPr>
              <a:t>THANK YOU!</a:t>
            </a:r>
            <a:endParaRPr sz="3500">
              <a:solidFill>
                <a:srgbClr val="3F762A"/>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12"/>
        <p:cNvGrpSpPr/>
        <p:nvPr/>
      </p:nvGrpSpPr>
      <p:grpSpPr>
        <a:xfrm>
          <a:off x="0" y="0"/>
          <a:ext cx="0" cy="0"/>
          <a:chOff x="0" y="0"/>
          <a:chExt cx="0" cy="0"/>
        </a:xfrm>
      </p:grpSpPr>
      <p:sp>
        <p:nvSpPr>
          <p:cNvPr id="1313" name="Google Shape;1313;p3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3F762A"/>
              </a:buClr>
              <a:buSzPts val="6000"/>
              <a:buFont typeface="Calibri"/>
              <a:buNone/>
            </a:pPr>
            <a:r>
              <a:rPr lang="en-US"/>
              <a:t>Thank you</a:t>
            </a:r>
            <a:endParaRPr/>
          </a:p>
        </p:txBody>
      </p:sp>
      <p:sp>
        <p:nvSpPr>
          <p:cNvPr id="1314" name="Google Shape;1314;p3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t>Any Questions?</a:t>
            </a:r>
            <a:endParaRPr/>
          </a:p>
        </p:txBody>
      </p:sp>
      <p:pic>
        <p:nvPicPr>
          <p:cNvPr id="1315" name="Google Shape;1315;p38" descr="A picture containing text&#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850850" y="5503862"/>
            <a:ext cx="2490299" cy="12001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sp>
        <p:nvSpPr>
          <p:cNvPr id="1322" name="Google Shape;1322;p39"/>
          <p:cNvSpPr txBox="1">
            <a:spLocks noGrp="1"/>
          </p:cNvSpPr>
          <p:nvPr>
            <p:ph type="ctrTitle"/>
          </p:nvPr>
        </p:nvSpPr>
        <p:spPr>
          <a:xfrm>
            <a:off x="1524000" y="2235200"/>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3F762A"/>
              </a:buClr>
              <a:buSzPts val="6000"/>
              <a:buFont typeface="Calibri"/>
              <a:buNone/>
            </a:pPr>
            <a:r>
              <a:rPr lang="en-US"/>
              <a:t>Appendix &amp; Supporting Materials</a:t>
            </a:r>
            <a:endParaRPr/>
          </a:p>
        </p:txBody>
      </p:sp>
      <p:pic>
        <p:nvPicPr>
          <p:cNvPr id="1323" name="Google Shape;1323;p39" descr="A picture containing text&#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850850" y="5503862"/>
            <a:ext cx="2490299" cy="12001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95135-8416-2BC8-8006-E7E85F7B801C}"/>
              </a:ext>
            </a:extLst>
          </p:cNvPr>
          <p:cNvSpPr>
            <a:spLocks noGrp="1"/>
          </p:cNvSpPr>
          <p:nvPr>
            <p:ph type="ctrTitle"/>
          </p:nvPr>
        </p:nvSpPr>
        <p:spPr/>
        <p:txBody>
          <a:bodyPr/>
          <a:lstStyle/>
          <a:p>
            <a:r>
              <a:rPr lang="en-US"/>
              <a:t>Administrative </a:t>
            </a:r>
          </a:p>
        </p:txBody>
      </p:sp>
    </p:spTree>
    <p:extLst>
      <p:ext uri="{BB962C8B-B14F-4D97-AF65-F5344CB8AC3E}">
        <p14:creationId xmlns:p14="http://schemas.microsoft.com/office/powerpoint/2010/main" val="3635492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E54A172-CA20-A8F9-A932-2C25A9D756D2}"/>
              </a:ext>
            </a:extLst>
          </p:cNvPr>
          <p:cNvSpPr>
            <a:spLocks noGrp="1"/>
          </p:cNvSpPr>
          <p:nvPr>
            <p:ph type="title"/>
          </p:nvPr>
        </p:nvSpPr>
        <p:spPr/>
        <p:txBody>
          <a:bodyPr/>
          <a:lstStyle/>
          <a:p>
            <a:r>
              <a:rPr lang="en-US"/>
              <a:t>Mission Objectives</a:t>
            </a:r>
          </a:p>
        </p:txBody>
      </p:sp>
      <p:sp>
        <p:nvSpPr>
          <p:cNvPr id="7" name="Date Placeholder 6">
            <a:extLst>
              <a:ext uri="{FF2B5EF4-FFF2-40B4-BE49-F238E27FC236}">
                <a16:creationId xmlns:a16="http://schemas.microsoft.com/office/drawing/2014/main" id="{B95831F6-EE94-5D99-084C-D28B30D6AE48}"/>
              </a:ext>
            </a:extLst>
          </p:cNvPr>
          <p:cNvSpPr>
            <a:spLocks noGrp="1"/>
          </p:cNvSpPr>
          <p:nvPr>
            <p:ph type="dt" idx="10"/>
          </p:nvPr>
        </p:nvSpPr>
        <p:spPr/>
        <p:txBody>
          <a:bodyPr/>
          <a:lstStyle/>
          <a:p>
            <a:fld id="{F95553BD-9EF3-4833-AB31-8B2673C6DBE7}" type="datetime1">
              <a:rPr lang="en-US" smtClean="0"/>
              <a:t>4/4/2023</a:t>
            </a:fld>
            <a:endParaRPr lang="en-US"/>
          </a:p>
        </p:txBody>
      </p:sp>
      <p:sp>
        <p:nvSpPr>
          <p:cNvPr id="8" name="Slide Number Placeholder 7">
            <a:extLst>
              <a:ext uri="{FF2B5EF4-FFF2-40B4-BE49-F238E27FC236}">
                <a16:creationId xmlns:a16="http://schemas.microsoft.com/office/drawing/2014/main" id="{8C3245E8-34A3-3471-DFDD-E7DB43D1CA79}"/>
              </a:ext>
            </a:extLst>
          </p:cNvPr>
          <p:cNvSpPr>
            <a:spLocks noGrp="1"/>
          </p:cNvSpPr>
          <p:nvPr>
            <p:ph type="sldNum" idx="12"/>
          </p:nvPr>
        </p:nvSpPr>
        <p:spPr/>
        <p:txBody>
          <a:bodyPr/>
          <a:lstStyle/>
          <a:p>
            <a:pPr marL="0" lvl="0" indent="0" algn="r" rtl="0">
              <a:spcBef>
                <a:spcPts val="0"/>
              </a:spcBef>
              <a:spcAft>
                <a:spcPts val="0"/>
              </a:spcAft>
              <a:buNone/>
            </a:pPr>
            <a:r>
              <a:rPr lang="en-US"/>
              <a:t>3</a:t>
            </a:r>
          </a:p>
        </p:txBody>
      </p:sp>
      <p:graphicFrame>
        <p:nvGraphicFramePr>
          <p:cNvPr id="2" name="Diagram 14">
            <a:extLst>
              <a:ext uri="{FF2B5EF4-FFF2-40B4-BE49-F238E27FC236}">
                <a16:creationId xmlns:a16="http://schemas.microsoft.com/office/drawing/2014/main" id="{F2D8B02D-88C4-59FB-45DC-80DFDD767183}"/>
              </a:ext>
            </a:extLst>
          </p:cNvPr>
          <p:cNvGraphicFramePr/>
          <p:nvPr>
            <p:extLst>
              <p:ext uri="{D42A27DB-BD31-4B8C-83A1-F6EECF244321}">
                <p14:modId xmlns:p14="http://schemas.microsoft.com/office/powerpoint/2010/main" val="3428634354"/>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9" name="Group 18">
            <a:extLst>
              <a:ext uri="{FF2B5EF4-FFF2-40B4-BE49-F238E27FC236}">
                <a16:creationId xmlns:a16="http://schemas.microsoft.com/office/drawing/2014/main" id="{786148B9-DEB2-B449-D1E5-3AFB7FBFAA32}"/>
              </a:ext>
            </a:extLst>
          </p:cNvPr>
          <p:cNvGrpSpPr/>
          <p:nvPr/>
        </p:nvGrpSpPr>
        <p:grpSpPr>
          <a:xfrm>
            <a:off x="460153" y="1865988"/>
            <a:ext cx="10766276" cy="1188720"/>
            <a:chOff x="470708" y="3996677"/>
            <a:chExt cx="10766276" cy="1188720"/>
          </a:xfrm>
        </p:grpSpPr>
        <p:sp>
          <p:nvSpPr>
            <p:cNvPr id="17" name="Rectangle 16">
              <a:extLst>
                <a:ext uri="{FF2B5EF4-FFF2-40B4-BE49-F238E27FC236}">
                  <a16:creationId xmlns:a16="http://schemas.microsoft.com/office/drawing/2014/main" id="{7C7C0FE6-56AE-ACAE-C3FC-EF490140DB2C}"/>
                </a:ext>
              </a:extLst>
            </p:cNvPr>
            <p:cNvSpPr/>
            <p:nvPr/>
          </p:nvSpPr>
          <p:spPr>
            <a:xfrm>
              <a:off x="1443789" y="4140060"/>
              <a:ext cx="9793195" cy="993665"/>
            </a:xfrm>
            <a:prstGeom prst="rect">
              <a:avLst/>
            </a:prstGeom>
            <a:solidFill>
              <a:schemeClr val="bg1">
                <a:lumMod val="8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solidFill>
                    <a:schemeClr val="tx1"/>
                  </a:solidFill>
                </a:rPr>
                <a:t>    Estimate the dynamics of a deployment to define a sensing range</a:t>
              </a:r>
              <a:endParaRPr lang="en-US" sz="2800">
                <a:solidFill>
                  <a:schemeClr val="tx1"/>
                </a:solidFill>
                <a:cs typeface="Arial"/>
              </a:endParaRPr>
            </a:p>
          </p:txBody>
        </p:sp>
        <p:sp>
          <p:nvSpPr>
            <p:cNvPr id="15" name="Flowchart: Connector 14">
              <a:extLst>
                <a:ext uri="{FF2B5EF4-FFF2-40B4-BE49-F238E27FC236}">
                  <a16:creationId xmlns:a16="http://schemas.microsoft.com/office/drawing/2014/main" id="{17D6396B-EE42-5D41-74AD-1874F59A1D09}"/>
                </a:ext>
              </a:extLst>
            </p:cNvPr>
            <p:cNvSpPr/>
            <p:nvPr/>
          </p:nvSpPr>
          <p:spPr>
            <a:xfrm>
              <a:off x="470708" y="3996677"/>
              <a:ext cx="1188720" cy="11887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t>1</a:t>
              </a:r>
            </a:p>
          </p:txBody>
        </p:sp>
      </p:grpSp>
      <p:sp>
        <p:nvSpPr>
          <p:cNvPr id="21" name="Rectangle 20">
            <a:extLst>
              <a:ext uri="{FF2B5EF4-FFF2-40B4-BE49-F238E27FC236}">
                <a16:creationId xmlns:a16="http://schemas.microsoft.com/office/drawing/2014/main" id="{04FD88CC-477C-AF77-FC75-07C40F650552}"/>
              </a:ext>
            </a:extLst>
          </p:cNvPr>
          <p:cNvSpPr/>
          <p:nvPr/>
        </p:nvSpPr>
        <p:spPr>
          <a:xfrm>
            <a:off x="1433234" y="3459179"/>
            <a:ext cx="9793195" cy="993665"/>
          </a:xfrm>
          <a:prstGeom prst="rect">
            <a:avLst/>
          </a:prstGeom>
          <a:solidFill>
            <a:schemeClr val="bg1">
              <a:lumMod val="8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solidFill>
                  <a:schemeClr val="tx1"/>
                </a:solidFill>
              </a:rPr>
              <a:t>Manufacture a sensor package to measure deployment dynamics without interference </a:t>
            </a:r>
            <a:endParaRPr lang="en-US" sz="2800">
              <a:solidFill>
                <a:schemeClr val="tx1"/>
              </a:solidFill>
              <a:cs typeface="Arial"/>
            </a:endParaRPr>
          </a:p>
        </p:txBody>
      </p:sp>
      <p:sp>
        <p:nvSpPr>
          <p:cNvPr id="22" name="Flowchart: Connector 21">
            <a:extLst>
              <a:ext uri="{FF2B5EF4-FFF2-40B4-BE49-F238E27FC236}">
                <a16:creationId xmlns:a16="http://schemas.microsoft.com/office/drawing/2014/main" id="{0F402213-A39E-9472-3A2C-6DE4EFBB1E74}"/>
              </a:ext>
            </a:extLst>
          </p:cNvPr>
          <p:cNvSpPr/>
          <p:nvPr/>
        </p:nvSpPr>
        <p:spPr>
          <a:xfrm>
            <a:off x="460153" y="3315796"/>
            <a:ext cx="1188720" cy="11887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t>2</a:t>
            </a:r>
          </a:p>
        </p:txBody>
      </p:sp>
      <p:grpSp>
        <p:nvGrpSpPr>
          <p:cNvPr id="23" name="Group 22">
            <a:extLst>
              <a:ext uri="{FF2B5EF4-FFF2-40B4-BE49-F238E27FC236}">
                <a16:creationId xmlns:a16="http://schemas.microsoft.com/office/drawing/2014/main" id="{E5782B40-87F8-F82B-9BFA-61761F47BAFE}"/>
              </a:ext>
            </a:extLst>
          </p:cNvPr>
          <p:cNvGrpSpPr/>
          <p:nvPr/>
        </p:nvGrpSpPr>
        <p:grpSpPr>
          <a:xfrm>
            <a:off x="460153" y="4805544"/>
            <a:ext cx="10766276" cy="1188720"/>
            <a:chOff x="470708" y="3996677"/>
            <a:chExt cx="10766276" cy="1188720"/>
          </a:xfrm>
        </p:grpSpPr>
        <p:sp>
          <p:nvSpPr>
            <p:cNvPr id="24" name="Rectangle 23">
              <a:extLst>
                <a:ext uri="{FF2B5EF4-FFF2-40B4-BE49-F238E27FC236}">
                  <a16:creationId xmlns:a16="http://schemas.microsoft.com/office/drawing/2014/main" id="{423E5577-1763-5DD0-2D3B-A7B15DC1AEBD}"/>
                </a:ext>
              </a:extLst>
            </p:cNvPr>
            <p:cNvSpPr/>
            <p:nvPr/>
          </p:nvSpPr>
          <p:spPr>
            <a:xfrm>
              <a:off x="1443789" y="4140060"/>
              <a:ext cx="9793195" cy="993665"/>
            </a:xfrm>
            <a:prstGeom prst="rect">
              <a:avLst/>
            </a:prstGeom>
            <a:solidFill>
              <a:schemeClr val="bg1">
                <a:lumMod val="85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solidFill>
                    <a:schemeClr val="tx1"/>
                  </a:solidFill>
                </a:rPr>
                <a:t>Conduct a ground-based prototype deployment test to validate data collection</a:t>
              </a:r>
              <a:endParaRPr lang="en-US" sz="2800">
                <a:solidFill>
                  <a:schemeClr val="tx1"/>
                </a:solidFill>
                <a:cs typeface="Arial"/>
              </a:endParaRPr>
            </a:p>
          </p:txBody>
        </p:sp>
        <p:sp>
          <p:nvSpPr>
            <p:cNvPr id="25" name="Flowchart: Connector 24">
              <a:extLst>
                <a:ext uri="{FF2B5EF4-FFF2-40B4-BE49-F238E27FC236}">
                  <a16:creationId xmlns:a16="http://schemas.microsoft.com/office/drawing/2014/main" id="{0D4E4DA7-0200-CAE3-F516-CDC5F9EA3240}"/>
                </a:ext>
              </a:extLst>
            </p:cNvPr>
            <p:cNvSpPr/>
            <p:nvPr/>
          </p:nvSpPr>
          <p:spPr>
            <a:xfrm>
              <a:off x="470708" y="3996677"/>
              <a:ext cx="1188720" cy="118872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t>3</a:t>
              </a:r>
            </a:p>
          </p:txBody>
        </p:sp>
      </p:grpSp>
    </p:spTree>
    <p:extLst>
      <p:ext uri="{BB962C8B-B14F-4D97-AF65-F5344CB8AC3E}">
        <p14:creationId xmlns:p14="http://schemas.microsoft.com/office/powerpoint/2010/main" val="29391570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pic>
        <p:nvPicPr>
          <p:cNvPr id="1330" name="Google Shape;1330;p4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706888" y="1008250"/>
            <a:ext cx="8778226" cy="5348101"/>
          </a:xfrm>
          <a:prstGeom prst="rect">
            <a:avLst/>
          </a:prstGeom>
          <a:noFill/>
          <a:ln>
            <a:noFill/>
          </a:ln>
        </p:spPr>
      </p:pic>
      <p:sp>
        <p:nvSpPr>
          <p:cNvPr id="1331" name="Google Shape;1331;p40"/>
          <p:cNvSpPr txBox="1">
            <a:spLocks noGrp="1"/>
          </p:cNvSpPr>
          <p:nvPr>
            <p:ph type="dt" idx="10"/>
          </p:nvPr>
        </p:nvSpPr>
        <p:spPr>
          <a:xfrm>
            <a:off x="1651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fld id="{618499AA-8589-4C16-989E-3F7A19568CFA}" type="datetime1">
              <a:rPr lang="en-US" smtClean="0"/>
              <a:t>4/4/2023</a:t>
            </a:fld>
            <a:endParaRPr/>
          </a:p>
        </p:txBody>
      </p:sp>
      <p:sp>
        <p:nvSpPr>
          <p:cNvPr id="1332" name="Google Shape;1332;p40"/>
          <p:cNvSpPr txBox="1">
            <a:spLocks noGrp="1"/>
          </p:cNvSpPr>
          <p:nvPr>
            <p:ph type="sldNum" idx="12"/>
          </p:nvPr>
        </p:nvSpPr>
        <p:spPr>
          <a:xfrm>
            <a:off x="9283700" y="6356349"/>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49</a:t>
            </a:fld>
            <a:endParaRPr/>
          </a:p>
        </p:txBody>
      </p:sp>
      <p:sp>
        <p:nvSpPr>
          <p:cNvPr id="1333" name="Google Shape;1333;p40"/>
          <p:cNvSpPr txBox="1">
            <a:spLocks noGrp="1"/>
          </p:cNvSpPr>
          <p:nvPr>
            <p:ph type="title"/>
          </p:nvPr>
        </p:nvSpPr>
        <p:spPr>
          <a:xfrm>
            <a:off x="838200" y="-2"/>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762A"/>
              </a:buClr>
              <a:buSzPts val="4400"/>
              <a:buFont typeface="Calibri"/>
              <a:buNone/>
            </a:pPr>
            <a:r>
              <a:rPr lang="en-US"/>
              <a:t>Team Organization</a:t>
            </a:r>
            <a:endParaRPr/>
          </a:p>
        </p:txBody>
      </p:sp>
      <p:graphicFrame>
        <p:nvGraphicFramePr>
          <p:cNvPr id="12" name="Diagram 14">
            <a:extLst>
              <a:ext uri="{FF2B5EF4-FFF2-40B4-BE49-F238E27FC236}">
                <a16:creationId xmlns:a16="http://schemas.microsoft.com/office/drawing/2014/main" id="{3B4A7C8E-4683-C95B-5616-04EF093E1430}"/>
              </a:ext>
            </a:extLst>
          </p:cNvPr>
          <p:cNvGraphicFramePr/>
          <p:nvPr>
            <p:extLst>
              <p:ext uri="{D42A27DB-BD31-4B8C-83A1-F6EECF244321}">
                <p14:modId xmlns:p14="http://schemas.microsoft.com/office/powerpoint/2010/main" val="2791242211"/>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8"/>
          <p:cNvSpPr txBox="1">
            <a:spLocks noGrp="1"/>
          </p:cNvSpPr>
          <p:nvPr>
            <p:ph type="dt" idx="10"/>
          </p:nvPr>
        </p:nvSpPr>
        <p:spPr>
          <a:xfrm>
            <a:off x="165100"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9/16/2022</a:t>
            </a:r>
            <a:endParaRPr/>
          </a:p>
        </p:txBody>
      </p:sp>
      <p:sp>
        <p:nvSpPr>
          <p:cNvPr id="398" name="Google Shape;398;p8"/>
          <p:cNvSpPr txBox="1">
            <a:spLocks noGrp="1"/>
          </p:cNvSpPr>
          <p:nvPr>
            <p:ph type="sldNum" idx="12"/>
          </p:nvPr>
        </p:nvSpPr>
        <p:spPr>
          <a:xfrm>
            <a:off x="9283700" y="6356349"/>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50</a:t>
            </a:fld>
            <a:endParaRPr/>
          </a:p>
        </p:txBody>
      </p:sp>
      <p:sp>
        <p:nvSpPr>
          <p:cNvPr id="399" name="Google Shape;399;p8"/>
          <p:cNvSpPr txBox="1">
            <a:spLocks noGrp="1"/>
          </p:cNvSpPr>
          <p:nvPr>
            <p:ph type="title"/>
          </p:nvPr>
        </p:nvSpPr>
        <p:spPr>
          <a:xfrm>
            <a:off x="838200" y="354798"/>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762A"/>
              </a:buClr>
              <a:buSzPts val="4400"/>
              <a:buFont typeface="Calibri"/>
              <a:buNone/>
            </a:pPr>
            <a:r>
              <a:rPr lang="en-US"/>
              <a:t>Key Functional Requirements</a:t>
            </a:r>
            <a:endParaRPr/>
          </a:p>
        </p:txBody>
      </p:sp>
      <p:graphicFrame>
        <p:nvGraphicFramePr>
          <p:cNvPr id="400" name="Google Shape;400;p8"/>
          <p:cNvGraphicFramePr/>
          <p:nvPr/>
        </p:nvGraphicFramePr>
        <p:xfrm>
          <a:off x="332488" y="1834638"/>
          <a:ext cx="11527025" cy="3942395"/>
        </p:xfrm>
        <a:graphic>
          <a:graphicData uri="http://schemas.openxmlformats.org/drawingml/2006/table">
            <a:tbl>
              <a:tblPr>
                <a:noFill/>
              </a:tblPr>
              <a:tblGrid>
                <a:gridCol w="1850800">
                  <a:extLst>
                    <a:ext uri="{9D8B030D-6E8A-4147-A177-3AD203B41FA5}">
                      <a16:colId xmlns:a16="http://schemas.microsoft.com/office/drawing/2014/main" val="20000"/>
                    </a:ext>
                  </a:extLst>
                </a:gridCol>
                <a:gridCol w="1931150">
                  <a:extLst>
                    <a:ext uri="{9D8B030D-6E8A-4147-A177-3AD203B41FA5}">
                      <a16:colId xmlns:a16="http://schemas.microsoft.com/office/drawing/2014/main" val="20001"/>
                    </a:ext>
                  </a:extLst>
                </a:gridCol>
                <a:gridCol w="7745075">
                  <a:extLst>
                    <a:ext uri="{9D8B030D-6E8A-4147-A177-3AD203B41FA5}">
                      <a16:colId xmlns:a16="http://schemas.microsoft.com/office/drawing/2014/main" val="20002"/>
                    </a:ext>
                  </a:extLst>
                </a:gridCol>
              </a:tblGrid>
              <a:tr h="463375">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Requirement ID</a:t>
                      </a:r>
                      <a:endParaRPr sz="1600" b="1" u="none" strike="noStrike" cap="none"/>
                    </a:p>
                  </a:txBody>
                  <a:tcPr marL="91425" marR="91425" marT="91425" marB="91425">
                    <a:solidFill>
                      <a:schemeClr val="accent1"/>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Title</a:t>
                      </a:r>
                      <a:endParaRPr sz="1600" b="1" u="none" strike="noStrike" cap="none"/>
                    </a:p>
                  </a:txBody>
                  <a:tcPr marL="91425" marR="91425" marT="91425" marB="91425">
                    <a:solidFill>
                      <a:schemeClr val="accent1"/>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Description</a:t>
                      </a:r>
                      <a:endParaRPr sz="1600" b="1" u="none" strike="noStrike" cap="none"/>
                    </a:p>
                  </a:txBody>
                  <a:tcPr marL="91425" marR="91425" marT="91425" marB="91425">
                    <a:solidFill>
                      <a:schemeClr val="accent1"/>
                    </a:solidFill>
                  </a:tcPr>
                </a:tc>
                <a:extLst>
                  <a:ext uri="{0D108BD9-81ED-4DB2-BD59-A6C34878D82A}">
                    <a16:rowId xmlns:a16="http://schemas.microsoft.com/office/drawing/2014/main" val="10000"/>
                  </a:ext>
                </a:extLst>
              </a:tr>
              <a:tr h="64227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FR1</a:t>
                      </a:r>
                      <a:endParaRPr sz="18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Mission</a:t>
                      </a:r>
                      <a:endParaRPr sz="18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System shall accurately record deployment motion of attached panel structure.</a:t>
                      </a:r>
                      <a:endParaRPr sz="1800" u="none" strike="noStrike" cap="none"/>
                    </a:p>
                  </a:txBody>
                  <a:tcPr marL="91425" marR="91425" marT="91425" marB="91425"/>
                </a:tc>
                <a:extLst>
                  <a:ext uri="{0D108BD9-81ED-4DB2-BD59-A6C34878D82A}">
                    <a16:rowId xmlns:a16="http://schemas.microsoft.com/office/drawing/2014/main" val="10001"/>
                  </a:ext>
                </a:extLst>
              </a:tr>
              <a:tr h="6725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FR2</a:t>
                      </a:r>
                      <a:endParaRPr sz="18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Integration</a:t>
                      </a:r>
                      <a:endParaRPr sz="18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System shall fit into the provided panel structure without obstructing deployment or changing the dynamics of the system. </a:t>
                      </a:r>
                      <a:endParaRPr sz="1800" u="none" strike="noStrike" cap="none"/>
                    </a:p>
                  </a:txBody>
                  <a:tcPr marL="91425" marR="91425" marT="91425" marB="91425"/>
                </a:tc>
                <a:extLst>
                  <a:ext uri="{0D108BD9-81ED-4DB2-BD59-A6C34878D82A}">
                    <a16:rowId xmlns:a16="http://schemas.microsoft.com/office/drawing/2014/main" val="10002"/>
                  </a:ext>
                </a:extLst>
              </a:tr>
              <a:tr h="64227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FR3</a:t>
                      </a:r>
                      <a:endParaRPr sz="18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Budget</a:t>
                      </a:r>
                      <a:endParaRPr sz="18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System shall cost less than $750 per unit.</a:t>
                      </a:r>
                      <a:endParaRPr sz="1800" u="none" strike="noStrike" cap="none"/>
                    </a:p>
                  </a:txBody>
                  <a:tcPr marL="91425" marR="91425" marT="91425" marB="91425"/>
                </a:tc>
                <a:extLst>
                  <a:ext uri="{0D108BD9-81ED-4DB2-BD59-A6C34878D82A}">
                    <a16:rowId xmlns:a16="http://schemas.microsoft.com/office/drawing/2014/main" val="10003"/>
                  </a:ext>
                </a:extLst>
              </a:tr>
              <a:tr h="64227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FR4</a:t>
                      </a:r>
                      <a:endParaRPr sz="18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Mobility</a:t>
                      </a:r>
                      <a:endParaRPr sz="18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System shall be quickly removable/replaceable from panel to be tested. </a:t>
                      </a:r>
                      <a:endParaRPr sz="1800" u="none" strike="noStrike" cap="none"/>
                    </a:p>
                  </a:txBody>
                  <a:tcPr marL="91425" marR="91425" marT="91425" marB="91425"/>
                </a:tc>
                <a:extLst>
                  <a:ext uri="{0D108BD9-81ED-4DB2-BD59-A6C34878D82A}">
                    <a16:rowId xmlns:a16="http://schemas.microsoft.com/office/drawing/2014/main" val="10004"/>
                  </a:ext>
                </a:extLst>
              </a:tr>
              <a:tr h="64227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FR5</a:t>
                      </a:r>
                      <a:endParaRPr sz="18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Power</a:t>
                      </a:r>
                      <a:endParaRPr sz="18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System shall be able to record data for up to an hour, with an additional hour of standby.</a:t>
                      </a:r>
                      <a:endParaRPr sz="1800" u="none" strike="noStrike" cap="none"/>
                    </a:p>
                  </a:txBody>
                  <a:tcPr marL="91425" marR="91425" marT="91425" marB="91425"/>
                </a:tc>
                <a:extLst>
                  <a:ext uri="{0D108BD9-81ED-4DB2-BD59-A6C34878D82A}">
                    <a16:rowId xmlns:a16="http://schemas.microsoft.com/office/drawing/2014/main" val="10005"/>
                  </a:ext>
                </a:extLst>
              </a:tr>
            </a:tbl>
          </a:graphicData>
        </a:graphic>
      </p:graphicFrame>
      <p:graphicFrame>
        <p:nvGraphicFramePr>
          <p:cNvPr id="3" name="Diagram 14">
            <a:extLst>
              <a:ext uri="{FF2B5EF4-FFF2-40B4-BE49-F238E27FC236}">
                <a16:creationId xmlns:a16="http://schemas.microsoft.com/office/drawing/2014/main" id="{2E33C55E-9D70-5621-FC6E-62890668EF37}"/>
              </a:ext>
            </a:extLst>
          </p:cNvPr>
          <p:cNvGraphicFramePr/>
          <p:nvPr>
            <p:extLst>
              <p:ext uri="{D42A27DB-BD31-4B8C-83A1-F6EECF244321}">
                <p14:modId xmlns:p14="http://schemas.microsoft.com/office/powerpoint/2010/main" val="2321159356"/>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22813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95135-8416-2BC8-8006-E7E85F7B801C}"/>
              </a:ext>
            </a:extLst>
          </p:cNvPr>
          <p:cNvSpPr>
            <a:spLocks noGrp="1"/>
          </p:cNvSpPr>
          <p:nvPr>
            <p:ph type="ctrTitle"/>
          </p:nvPr>
        </p:nvSpPr>
        <p:spPr/>
        <p:txBody>
          <a:bodyPr/>
          <a:lstStyle/>
          <a:p>
            <a:r>
              <a:rPr lang="en-US"/>
              <a:t>Testing</a:t>
            </a:r>
          </a:p>
        </p:txBody>
      </p:sp>
    </p:spTree>
    <p:extLst>
      <p:ext uri="{BB962C8B-B14F-4D97-AF65-F5344CB8AC3E}">
        <p14:creationId xmlns:p14="http://schemas.microsoft.com/office/powerpoint/2010/main" val="40620937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8"/>
          <p:cNvSpPr txBox="1">
            <a:spLocks noGrp="1"/>
          </p:cNvSpPr>
          <p:nvPr>
            <p:ph type="dt" idx="10"/>
          </p:nvPr>
        </p:nvSpPr>
        <p:spPr>
          <a:xfrm>
            <a:off x="165100"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9/16/2022</a:t>
            </a:r>
            <a:endParaRPr/>
          </a:p>
        </p:txBody>
      </p:sp>
      <p:sp>
        <p:nvSpPr>
          <p:cNvPr id="398" name="Google Shape;398;p8"/>
          <p:cNvSpPr txBox="1">
            <a:spLocks noGrp="1"/>
          </p:cNvSpPr>
          <p:nvPr>
            <p:ph type="sldNum" idx="12"/>
          </p:nvPr>
        </p:nvSpPr>
        <p:spPr>
          <a:xfrm>
            <a:off x="9283700" y="6356349"/>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52</a:t>
            </a:fld>
            <a:endParaRPr/>
          </a:p>
        </p:txBody>
      </p:sp>
      <p:sp>
        <p:nvSpPr>
          <p:cNvPr id="399" name="Google Shape;399;p8"/>
          <p:cNvSpPr txBox="1">
            <a:spLocks noGrp="1"/>
          </p:cNvSpPr>
          <p:nvPr>
            <p:ph type="title"/>
          </p:nvPr>
        </p:nvSpPr>
        <p:spPr>
          <a:xfrm>
            <a:off x="838200" y="354798"/>
            <a:ext cx="10515600" cy="1325700"/>
          </a:xfrm>
          <a:prstGeom prst="rect">
            <a:avLst/>
          </a:prstGeom>
          <a:noFill/>
          <a:ln>
            <a:noFill/>
          </a:ln>
        </p:spPr>
        <p:txBody>
          <a:bodyPr spcFirstLastPara="1" wrap="square" lIns="91425" tIns="45700" rIns="91425" bIns="45700" anchor="ctr" anchorCtr="0">
            <a:normAutofit/>
          </a:bodyPr>
          <a:lstStyle/>
          <a:p>
            <a:pPr>
              <a:buSzPts val="4400"/>
            </a:pPr>
            <a:r>
              <a:rPr lang="en-US"/>
              <a:t>Testing Descriptions – Component Level</a:t>
            </a:r>
            <a:endParaRPr/>
          </a:p>
        </p:txBody>
      </p:sp>
      <p:graphicFrame>
        <p:nvGraphicFramePr>
          <p:cNvPr id="400" name="Google Shape;400;p8"/>
          <p:cNvGraphicFramePr/>
          <p:nvPr>
            <p:extLst>
              <p:ext uri="{D42A27DB-BD31-4B8C-83A1-F6EECF244321}">
                <p14:modId xmlns:p14="http://schemas.microsoft.com/office/powerpoint/2010/main" val="661423755"/>
              </p:ext>
            </p:extLst>
          </p:nvPr>
        </p:nvGraphicFramePr>
        <p:xfrm>
          <a:off x="345830" y="1277815"/>
          <a:ext cx="11354350" cy="4745237"/>
        </p:xfrm>
        <a:graphic>
          <a:graphicData uri="http://schemas.openxmlformats.org/drawingml/2006/table">
            <a:tbl>
              <a:tblPr>
                <a:noFill/>
              </a:tblPr>
              <a:tblGrid>
                <a:gridCol w="2189965">
                  <a:extLst>
                    <a:ext uri="{9D8B030D-6E8A-4147-A177-3AD203B41FA5}">
                      <a16:colId xmlns:a16="http://schemas.microsoft.com/office/drawing/2014/main" val="20000"/>
                    </a:ext>
                  </a:extLst>
                </a:gridCol>
                <a:gridCol w="9164385">
                  <a:extLst>
                    <a:ext uri="{9D8B030D-6E8A-4147-A177-3AD203B41FA5}">
                      <a16:colId xmlns:a16="http://schemas.microsoft.com/office/drawing/2014/main" val="20002"/>
                    </a:ext>
                  </a:extLst>
                </a:gridCol>
              </a:tblGrid>
              <a:tr h="497944">
                <a:tc>
                  <a:txBody>
                    <a:bodyPr/>
                    <a:lstStyle/>
                    <a:p>
                      <a:pPr marL="0" marR="0" lvl="0" indent="0" algn="l" rtl="0">
                        <a:lnSpc>
                          <a:spcPct val="100000"/>
                        </a:lnSpc>
                        <a:spcBef>
                          <a:spcPts val="0"/>
                        </a:spcBef>
                        <a:spcAft>
                          <a:spcPts val="0"/>
                        </a:spcAft>
                        <a:buClr>
                          <a:srgbClr val="000000"/>
                        </a:buClr>
                        <a:buSzPts val="1600"/>
                        <a:buFont typeface="Arial"/>
                        <a:buNone/>
                      </a:pPr>
                      <a:r>
                        <a:rPr lang="en-US" sz="2000" b="1" u="none" strike="noStrike" cap="none"/>
                        <a:t>Test</a:t>
                      </a:r>
                      <a:endParaRPr sz="2000" b="1" u="none" strike="noStrike" cap="none"/>
                    </a:p>
                  </a:txBody>
                  <a:tcPr marL="91425" marR="91425" marT="91425" marB="91425">
                    <a:solidFill>
                      <a:schemeClr val="accent1"/>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2000" b="1" u="none" strike="noStrike" cap="none"/>
                        <a:t>Description</a:t>
                      </a:r>
                      <a:endParaRPr sz="2000" b="1" u="none" strike="noStrike" cap="none"/>
                    </a:p>
                  </a:txBody>
                  <a:tcPr marL="91425" marR="91425" marT="91425" marB="91425">
                    <a:solidFill>
                      <a:schemeClr val="accent1"/>
                    </a:solidFill>
                  </a:tcPr>
                </a:tc>
                <a:extLst>
                  <a:ext uri="{0D108BD9-81ED-4DB2-BD59-A6C34878D82A}">
                    <a16:rowId xmlns:a16="http://schemas.microsoft.com/office/drawing/2014/main" val="10000"/>
                  </a:ext>
                </a:extLst>
              </a:tr>
              <a:tr h="66821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1G Sampling</a:t>
                      </a:r>
                      <a:endParaRPr sz="18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Verify sensors measure 1G when recording data while lying flat and still.</a:t>
                      </a:r>
                      <a:endParaRPr sz="1800" u="none" strike="noStrike" cap="none"/>
                    </a:p>
                  </a:txBody>
                  <a:tcPr marL="91425" marR="91425" marT="91425" marB="91425"/>
                </a:tc>
                <a:extLst>
                  <a:ext uri="{0D108BD9-81ED-4DB2-BD59-A6C34878D82A}">
                    <a16:rowId xmlns:a16="http://schemas.microsoft.com/office/drawing/2014/main" val="10001"/>
                  </a:ext>
                </a:extLst>
              </a:tr>
              <a:tr h="763514">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Link Budget</a:t>
                      </a:r>
                      <a:endParaRPr sz="18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Verify data transfer occurring at predicted speeds.</a:t>
                      </a:r>
                      <a:endParaRPr sz="1800" u="none" strike="noStrike" cap="none"/>
                    </a:p>
                  </a:txBody>
                  <a:tcPr marL="91425" marR="91425" marT="91425" marB="91425"/>
                </a:tc>
                <a:extLst>
                  <a:ext uri="{0D108BD9-81ED-4DB2-BD59-A6C34878D82A}">
                    <a16:rowId xmlns:a16="http://schemas.microsoft.com/office/drawing/2014/main" val="10002"/>
                  </a:ext>
                </a:extLst>
              </a:tr>
              <a:tr h="686056">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Software Compile</a:t>
                      </a:r>
                      <a:endParaRPr sz="18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Ensure all software created successfully compiles, records, and stores data.</a:t>
                      </a:r>
                      <a:endParaRPr sz="1800" u="none" strike="noStrike" cap="none"/>
                    </a:p>
                  </a:txBody>
                  <a:tcPr marL="91425" marR="91425" marT="91425" marB="91425"/>
                </a:tc>
                <a:extLst>
                  <a:ext uri="{0D108BD9-81ED-4DB2-BD59-A6C34878D82A}">
                    <a16:rowId xmlns:a16="http://schemas.microsoft.com/office/drawing/2014/main" val="10003"/>
                  </a:ext>
                </a:extLst>
              </a:tr>
              <a:tr h="686056">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Battery Life</a:t>
                      </a:r>
                      <a:endParaRPr sz="18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Ensure battery can survive 2 hours of active data recording.</a:t>
                      </a:r>
                      <a:endParaRPr sz="1800" u="none" strike="noStrike" cap="none"/>
                    </a:p>
                  </a:txBody>
                  <a:tcPr marL="91425" marR="91425" marT="91425" marB="91425"/>
                </a:tc>
                <a:extLst>
                  <a:ext uri="{0D108BD9-81ED-4DB2-BD59-A6C34878D82A}">
                    <a16:rowId xmlns:a16="http://schemas.microsoft.com/office/drawing/2014/main" val="10004"/>
                  </a:ext>
                </a:extLst>
              </a:tr>
              <a:tr h="679938">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Sensor Saturation</a:t>
                      </a:r>
                      <a:endParaRPr sz="18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800"/>
                        <a:buFont typeface="Arial"/>
                        <a:buNone/>
                      </a:pPr>
                      <a:r>
                        <a:rPr lang="es-419" sz="1800" u="none" strike="noStrike" cap="none" err="1">
                          <a:latin typeface="Arial"/>
                        </a:rPr>
                        <a:t>Ensure</a:t>
                      </a:r>
                      <a:r>
                        <a:rPr lang="es-419" sz="1800" u="none" strike="noStrike" cap="none">
                          <a:latin typeface="Arial"/>
                        </a:rPr>
                        <a:t> </a:t>
                      </a:r>
                      <a:r>
                        <a:rPr lang="es-419" sz="1800" u="none" strike="noStrike" cap="none" err="1">
                          <a:latin typeface="Arial"/>
                        </a:rPr>
                        <a:t>sensors</a:t>
                      </a:r>
                      <a:r>
                        <a:rPr lang="es-419" sz="1800" u="none" strike="noStrike" cap="none">
                          <a:latin typeface="Arial"/>
                        </a:rPr>
                        <a:t> can </a:t>
                      </a:r>
                      <a:r>
                        <a:rPr lang="es-419" sz="1800" u="none" strike="noStrike" cap="none" err="1">
                          <a:latin typeface="Arial"/>
                        </a:rPr>
                        <a:t>record</a:t>
                      </a:r>
                      <a:r>
                        <a:rPr lang="es-419" sz="1800" u="none" strike="noStrike" cap="none">
                          <a:latin typeface="Arial"/>
                        </a:rPr>
                        <a:t> data at </a:t>
                      </a:r>
                      <a:r>
                        <a:rPr lang="es-419" sz="1800" u="none" strike="noStrike" cap="none" err="1">
                          <a:latin typeface="Arial"/>
                        </a:rPr>
                        <a:t>the</a:t>
                      </a:r>
                      <a:r>
                        <a:rPr lang="es-419" sz="1800" u="none" strike="noStrike" cap="none">
                          <a:latin typeface="Arial"/>
                        </a:rPr>
                        <a:t> </a:t>
                      </a:r>
                      <a:r>
                        <a:rPr lang="es-419" sz="1800" u="none" strike="noStrike" cap="none" err="1">
                          <a:latin typeface="Arial"/>
                        </a:rPr>
                        <a:t>maximum</a:t>
                      </a:r>
                      <a:r>
                        <a:rPr lang="es-419" sz="1800" u="none" strike="noStrike" cap="none">
                          <a:latin typeface="Arial"/>
                        </a:rPr>
                        <a:t> </a:t>
                      </a:r>
                      <a:r>
                        <a:rPr lang="es-419" sz="1800" u="none" strike="noStrike" cap="none" err="1">
                          <a:latin typeface="Arial"/>
                        </a:rPr>
                        <a:t>speed</a:t>
                      </a:r>
                      <a:r>
                        <a:rPr lang="es-419" sz="1800" u="none" strike="noStrike" cap="none">
                          <a:latin typeface="Arial"/>
                        </a:rPr>
                        <a:t>. </a:t>
                      </a:r>
                      <a:r>
                        <a:rPr lang="es-419" sz="1800" u="none" strike="noStrike" cap="none" err="1">
                          <a:latin typeface="Arial"/>
                        </a:rPr>
                        <a:t>Stationary</a:t>
                      </a:r>
                      <a:r>
                        <a:rPr lang="es-419" sz="1800" u="none" strike="noStrike" cap="none">
                          <a:latin typeface="Arial"/>
                        </a:rPr>
                        <a:t> test. </a:t>
                      </a:r>
                      <a:endParaRPr sz="1800" u="none" strike="noStrike" cap="none"/>
                    </a:p>
                  </a:txBody>
                  <a:tcPr marL="91425" marR="91425" marT="91425" marB="91425"/>
                </a:tc>
                <a:extLst>
                  <a:ext uri="{0D108BD9-81ED-4DB2-BD59-A6C34878D82A}">
                    <a16:rowId xmlns:a16="http://schemas.microsoft.com/office/drawing/2014/main" val="10005"/>
                  </a:ext>
                </a:extLst>
              </a:tr>
              <a:tr h="763514">
                <a:tc>
                  <a:txBody>
                    <a:bodyPr/>
                    <a:lstStyle/>
                    <a:p>
                      <a:pPr marL="0" lvl="0" indent="0" algn="l">
                        <a:lnSpc>
                          <a:spcPct val="100000"/>
                        </a:lnSpc>
                        <a:spcBef>
                          <a:spcPts val="0"/>
                        </a:spcBef>
                        <a:spcAft>
                          <a:spcPts val="0"/>
                        </a:spcAft>
                        <a:buNone/>
                      </a:pPr>
                      <a:r>
                        <a:rPr lang="en-US" sz="1800" u="none" strike="noStrike" cap="none"/>
                        <a:t>Center of Gravity</a:t>
                      </a:r>
                      <a:endParaRPr sz="1800" u="none" strike="noStrike" cap="none"/>
                    </a:p>
                  </a:txBody>
                  <a:tcPr marL="91425" marR="91425" marT="91425" marB="91425" anchor="ctr"/>
                </a:tc>
                <a:tc>
                  <a:txBody>
                    <a:bodyPr/>
                    <a:lstStyle/>
                    <a:p>
                      <a:pPr marL="0" lvl="0" indent="0" algn="l">
                        <a:lnSpc>
                          <a:spcPct val="100000"/>
                        </a:lnSpc>
                        <a:spcBef>
                          <a:spcPts val="0"/>
                        </a:spcBef>
                        <a:spcAft>
                          <a:spcPts val="0"/>
                        </a:spcAft>
                        <a:buNone/>
                      </a:pPr>
                      <a:r>
                        <a:rPr lang="en-US" sz="1800" u="none" strike="noStrike" cap="none"/>
                        <a:t>Verify CAD calculated center of gravity.</a:t>
                      </a:r>
                      <a:endParaRPr sz="1800" u="none" strike="noStrike" cap="none"/>
                    </a:p>
                  </a:txBody>
                  <a:tcPr marL="91425" marR="91425" marT="91425" marB="91425"/>
                </a:tc>
                <a:extLst>
                  <a:ext uri="{0D108BD9-81ED-4DB2-BD59-A6C34878D82A}">
                    <a16:rowId xmlns:a16="http://schemas.microsoft.com/office/drawing/2014/main" val="1175547115"/>
                  </a:ext>
                </a:extLst>
              </a:tr>
            </a:tbl>
          </a:graphicData>
        </a:graphic>
      </p:graphicFrame>
      <p:graphicFrame>
        <p:nvGraphicFramePr>
          <p:cNvPr id="3" name="Diagram 14">
            <a:extLst>
              <a:ext uri="{FF2B5EF4-FFF2-40B4-BE49-F238E27FC236}">
                <a16:creationId xmlns:a16="http://schemas.microsoft.com/office/drawing/2014/main" id="{9EF530C4-C5B5-27F1-4A8C-DA5386D92DFA}"/>
              </a:ext>
            </a:extLst>
          </p:cNvPr>
          <p:cNvGraphicFramePr/>
          <p:nvPr>
            <p:extLst>
              <p:ext uri="{D42A27DB-BD31-4B8C-83A1-F6EECF244321}">
                <p14:modId xmlns:p14="http://schemas.microsoft.com/office/powerpoint/2010/main" val="3034631350"/>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699584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8"/>
          <p:cNvSpPr txBox="1">
            <a:spLocks noGrp="1"/>
          </p:cNvSpPr>
          <p:nvPr>
            <p:ph type="dt" idx="10"/>
          </p:nvPr>
        </p:nvSpPr>
        <p:spPr>
          <a:xfrm>
            <a:off x="165100"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9/16/2022</a:t>
            </a:r>
            <a:endParaRPr/>
          </a:p>
        </p:txBody>
      </p:sp>
      <p:sp>
        <p:nvSpPr>
          <p:cNvPr id="398" name="Google Shape;398;p8"/>
          <p:cNvSpPr txBox="1">
            <a:spLocks noGrp="1"/>
          </p:cNvSpPr>
          <p:nvPr>
            <p:ph type="sldNum" idx="12"/>
          </p:nvPr>
        </p:nvSpPr>
        <p:spPr>
          <a:xfrm>
            <a:off x="9283700" y="6356349"/>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53</a:t>
            </a:fld>
            <a:endParaRPr/>
          </a:p>
        </p:txBody>
      </p:sp>
      <p:sp>
        <p:nvSpPr>
          <p:cNvPr id="399" name="Google Shape;399;p8"/>
          <p:cNvSpPr txBox="1">
            <a:spLocks noGrp="1"/>
          </p:cNvSpPr>
          <p:nvPr>
            <p:ph type="title"/>
          </p:nvPr>
        </p:nvSpPr>
        <p:spPr>
          <a:xfrm>
            <a:off x="838200" y="354798"/>
            <a:ext cx="10515600" cy="1325700"/>
          </a:xfrm>
          <a:prstGeom prst="rect">
            <a:avLst/>
          </a:prstGeom>
          <a:noFill/>
          <a:ln>
            <a:noFill/>
          </a:ln>
        </p:spPr>
        <p:txBody>
          <a:bodyPr spcFirstLastPara="1" wrap="square" lIns="91425" tIns="45700" rIns="91425" bIns="45700" anchor="ctr" anchorCtr="0">
            <a:normAutofit/>
          </a:bodyPr>
          <a:lstStyle/>
          <a:p>
            <a:pPr>
              <a:buSzPts val="4400"/>
            </a:pPr>
            <a:r>
              <a:rPr lang="en-US"/>
              <a:t>Testing Descriptions – Subsystem Level</a:t>
            </a:r>
          </a:p>
        </p:txBody>
      </p:sp>
      <p:graphicFrame>
        <p:nvGraphicFramePr>
          <p:cNvPr id="400" name="Google Shape;400;p8"/>
          <p:cNvGraphicFramePr/>
          <p:nvPr>
            <p:extLst>
              <p:ext uri="{D42A27DB-BD31-4B8C-83A1-F6EECF244321}">
                <p14:modId xmlns:p14="http://schemas.microsoft.com/office/powerpoint/2010/main" val="1180549650"/>
              </p:ext>
            </p:extLst>
          </p:nvPr>
        </p:nvGraphicFramePr>
        <p:xfrm>
          <a:off x="334107" y="1336430"/>
          <a:ext cx="11354350" cy="4630582"/>
        </p:xfrm>
        <a:graphic>
          <a:graphicData uri="http://schemas.openxmlformats.org/drawingml/2006/table">
            <a:tbl>
              <a:tblPr>
                <a:noFill/>
              </a:tblPr>
              <a:tblGrid>
                <a:gridCol w="2189965">
                  <a:extLst>
                    <a:ext uri="{9D8B030D-6E8A-4147-A177-3AD203B41FA5}">
                      <a16:colId xmlns:a16="http://schemas.microsoft.com/office/drawing/2014/main" val="20000"/>
                    </a:ext>
                  </a:extLst>
                </a:gridCol>
                <a:gridCol w="9164385">
                  <a:extLst>
                    <a:ext uri="{9D8B030D-6E8A-4147-A177-3AD203B41FA5}">
                      <a16:colId xmlns:a16="http://schemas.microsoft.com/office/drawing/2014/main" val="20002"/>
                    </a:ext>
                  </a:extLst>
                </a:gridCol>
              </a:tblGrid>
              <a:tr h="497944">
                <a:tc>
                  <a:txBody>
                    <a:bodyPr/>
                    <a:lstStyle/>
                    <a:p>
                      <a:pPr marL="0" marR="0" lvl="0" indent="0" algn="l" rtl="0">
                        <a:lnSpc>
                          <a:spcPct val="100000"/>
                        </a:lnSpc>
                        <a:spcBef>
                          <a:spcPts val="0"/>
                        </a:spcBef>
                        <a:spcAft>
                          <a:spcPts val="0"/>
                        </a:spcAft>
                        <a:buClr>
                          <a:srgbClr val="000000"/>
                        </a:buClr>
                        <a:buSzPts val="1600"/>
                        <a:buFont typeface="Arial"/>
                        <a:buNone/>
                      </a:pPr>
                      <a:r>
                        <a:rPr lang="en-US" sz="2000" b="1" u="none" strike="noStrike" cap="none"/>
                        <a:t>Test</a:t>
                      </a:r>
                      <a:endParaRPr sz="2000" b="1" u="none" strike="noStrike" cap="none"/>
                    </a:p>
                  </a:txBody>
                  <a:tcPr marL="91425" marR="91425" marT="91425" marB="91425">
                    <a:solidFill>
                      <a:schemeClr val="accent1"/>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2000" b="1" u="none" strike="noStrike" cap="none"/>
                        <a:t>Description</a:t>
                      </a:r>
                      <a:endParaRPr sz="2000" b="1" u="none" strike="noStrike" cap="none"/>
                    </a:p>
                  </a:txBody>
                  <a:tcPr marL="91425" marR="91425" marT="91425" marB="91425">
                    <a:solidFill>
                      <a:schemeClr val="accent1"/>
                    </a:solidFill>
                  </a:tcPr>
                </a:tc>
                <a:extLst>
                  <a:ext uri="{0D108BD9-81ED-4DB2-BD59-A6C34878D82A}">
                    <a16:rowId xmlns:a16="http://schemas.microsoft.com/office/drawing/2014/main" val="10000"/>
                  </a:ext>
                </a:extLst>
              </a:tr>
              <a:tr h="679938">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Electronics System</a:t>
                      </a:r>
                      <a:endParaRPr sz="1800" u="none" strike="noStrike" cap="none"/>
                    </a:p>
                  </a:txBody>
                  <a:tcPr marL="91425" marR="91425" marT="91425" marB="91425" anchor="ctr">
                    <a:lnB w="12700">
                      <a:solidFill>
                        <a:schemeClr val="tx1"/>
                      </a:solidFill>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Ensure entire electronics system successfully records and stores data. </a:t>
                      </a:r>
                      <a:endParaRPr sz="1800" u="none" strike="noStrike" cap="none"/>
                    </a:p>
                  </a:txBody>
                  <a:tcPr marL="91425" marR="91425" marT="91425" marB="91425">
                    <a:lnB w="12700">
                      <a:solidFill>
                        <a:schemeClr val="tx1"/>
                      </a:solidFill>
                    </a:lnB>
                  </a:tcPr>
                </a:tc>
                <a:extLst>
                  <a:ext uri="{0D108BD9-81ED-4DB2-BD59-A6C34878D82A}">
                    <a16:rowId xmlns:a16="http://schemas.microsoft.com/office/drawing/2014/main" val="10001"/>
                  </a:ext>
                </a:extLst>
              </a:tr>
              <a:tr h="691661">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Clock Sync</a:t>
                      </a:r>
                    </a:p>
                  </a:txBody>
                  <a:tcPr marL="91425" marR="91425" marT="91425" marB="91425" anchor="ctr">
                    <a:lnL w="12700">
                      <a:solidFill>
                        <a:schemeClr val="tx1"/>
                      </a:solidFill>
                    </a:lnL>
                    <a:lnT w="12700">
                      <a:solidFill>
                        <a:schemeClr val="tx1"/>
                      </a:solidFill>
                    </a:lnT>
                  </a:tcPr>
                </a:tc>
                <a:tc>
                  <a:txBody>
                    <a:bodyPr/>
                    <a:lstStyle/>
                    <a:p>
                      <a:pPr marL="0" marR="0" lvl="0" indent="0" algn="l" rtl="0">
                        <a:lnSpc>
                          <a:spcPct val="100000"/>
                        </a:lnSpc>
                        <a:spcBef>
                          <a:spcPts val="0"/>
                        </a:spcBef>
                        <a:spcAft>
                          <a:spcPts val="0"/>
                        </a:spcAft>
                        <a:buSzPts val="1800"/>
                        <a:buFont typeface="Arial"/>
                        <a:buNone/>
                      </a:pPr>
                      <a:r>
                        <a:rPr lang="en-US" sz="1800" u="none" strike="noStrike" cap="none"/>
                        <a:t>Verify accelerometer and IMU clocks are synced and recording data together.</a:t>
                      </a:r>
                      <a:endParaRPr sz="1800" u="none" strike="noStrike" cap="none"/>
                    </a:p>
                  </a:txBody>
                  <a:tcPr marL="91425" marR="91425" marT="91425" marB="91425">
                    <a:lnT w="12700">
                      <a:solidFill>
                        <a:schemeClr val="tx1"/>
                      </a:solidFill>
                    </a:lnT>
                  </a:tcPr>
                </a:tc>
                <a:extLst>
                  <a:ext uri="{0D108BD9-81ED-4DB2-BD59-A6C34878D82A}">
                    <a16:rowId xmlns:a16="http://schemas.microsoft.com/office/drawing/2014/main" val="10002"/>
                  </a:ext>
                </a:extLst>
              </a:tr>
              <a:tr h="686056">
                <a:tc>
                  <a:txBody>
                    <a:bodyPr/>
                    <a:lstStyle/>
                    <a:p>
                      <a:pPr marL="0" marR="0" lvl="0" indent="0" algn="l" rtl="0">
                        <a:lnSpc>
                          <a:spcPct val="100000"/>
                        </a:lnSpc>
                        <a:spcBef>
                          <a:spcPts val="0"/>
                        </a:spcBef>
                        <a:spcAft>
                          <a:spcPts val="0"/>
                        </a:spcAft>
                        <a:buSzPts val="1800"/>
                        <a:buFont typeface="Arial"/>
                        <a:buNone/>
                      </a:pPr>
                      <a:r>
                        <a:rPr lang="en-US" sz="1800" u="none" strike="noStrike" cap="none"/>
                        <a:t>Impact Test</a:t>
                      </a:r>
                    </a:p>
                  </a:txBody>
                  <a:tcPr marL="91425" marR="91425" marT="91425" marB="91425" anchor="ctr"/>
                </a:tc>
                <a:tc>
                  <a:txBody>
                    <a:bodyPr/>
                    <a:lstStyle/>
                    <a:p>
                      <a:pPr marL="0" marR="0" lvl="0" indent="0" algn="l" rtl="0">
                        <a:lnSpc>
                          <a:spcPct val="100000"/>
                        </a:lnSpc>
                        <a:spcBef>
                          <a:spcPts val="0"/>
                        </a:spcBef>
                        <a:spcAft>
                          <a:spcPts val="0"/>
                        </a:spcAft>
                        <a:buSzPts val="1800"/>
                        <a:buFont typeface="Arial"/>
                        <a:buNone/>
                      </a:pPr>
                      <a:r>
                        <a:rPr lang="en-US" sz="1800" u="none" strike="noStrike" cap="none"/>
                        <a:t>Verify suite survives and measures high G shock.</a:t>
                      </a:r>
                    </a:p>
                  </a:txBody>
                  <a:tcPr marL="91425" marR="91425" marT="91425" marB="91425"/>
                </a:tc>
                <a:extLst>
                  <a:ext uri="{0D108BD9-81ED-4DB2-BD59-A6C34878D82A}">
                    <a16:rowId xmlns:a16="http://schemas.microsoft.com/office/drawing/2014/main" val="10003"/>
                  </a:ext>
                </a:extLst>
              </a:tr>
              <a:tr h="679938">
                <a:tc>
                  <a:txBody>
                    <a:bodyPr/>
                    <a:lstStyle/>
                    <a:p>
                      <a:pPr marL="0" marR="0" lvl="0" indent="0" algn="l" rtl="0">
                        <a:lnSpc>
                          <a:spcPct val="100000"/>
                        </a:lnSpc>
                        <a:spcBef>
                          <a:spcPts val="0"/>
                        </a:spcBef>
                        <a:spcAft>
                          <a:spcPts val="0"/>
                        </a:spcAft>
                        <a:buSzPts val="1800"/>
                        <a:buFont typeface="Arial"/>
                        <a:buNone/>
                      </a:pPr>
                      <a:r>
                        <a:rPr lang="en-US" sz="1800" u="none" strike="noStrike" cap="none"/>
                        <a:t>Vibe Test</a:t>
                      </a:r>
                    </a:p>
                  </a:txBody>
                  <a:tcPr marL="91425" marR="91425" marT="91425" marB="91425" anchor="ctr"/>
                </a:tc>
                <a:tc>
                  <a:txBody>
                    <a:bodyPr/>
                    <a:lstStyle/>
                    <a:p>
                      <a:pPr marL="0" marR="0" lvl="0" indent="0" algn="l">
                        <a:lnSpc>
                          <a:spcPct val="100000"/>
                        </a:lnSpc>
                        <a:spcBef>
                          <a:spcPts val="0"/>
                        </a:spcBef>
                        <a:spcAft>
                          <a:spcPts val="0"/>
                        </a:spcAft>
                        <a:buNone/>
                      </a:pPr>
                      <a:r>
                        <a:rPr lang="en-US" sz="1800" b="0" i="0" u="none" strike="noStrike" cap="none" noProof="0">
                          <a:latin typeface="Arial"/>
                        </a:rPr>
                        <a:t>Verify suite survives and measures high frequency sweep.</a:t>
                      </a:r>
                      <a:endParaRPr lang="en-US"/>
                    </a:p>
                  </a:txBody>
                  <a:tcPr marL="91425" marR="91425" marT="91425" marB="91425"/>
                </a:tc>
                <a:extLst>
                  <a:ext uri="{0D108BD9-81ED-4DB2-BD59-A6C34878D82A}">
                    <a16:rowId xmlns:a16="http://schemas.microsoft.com/office/drawing/2014/main" val="10004"/>
                  </a:ext>
                </a:extLst>
              </a:tr>
              <a:tr h="691661">
                <a:tc>
                  <a:txBody>
                    <a:bodyPr/>
                    <a:lstStyle/>
                    <a:p>
                      <a:pPr marL="0" marR="0" lvl="0" indent="0" algn="l" rtl="0">
                        <a:lnSpc>
                          <a:spcPct val="100000"/>
                        </a:lnSpc>
                        <a:spcBef>
                          <a:spcPts val="0"/>
                        </a:spcBef>
                        <a:spcAft>
                          <a:spcPts val="0"/>
                        </a:spcAft>
                        <a:buSzPts val="1800"/>
                        <a:buFont typeface="Arial"/>
                        <a:buNone/>
                      </a:pPr>
                      <a:r>
                        <a:rPr lang="en-US" sz="1800" u="none" strike="noStrike" cap="none"/>
                        <a:t>Mock Deployment</a:t>
                      </a:r>
                    </a:p>
                  </a:txBody>
                  <a:tcPr marL="91425" marR="91425" marT="91425" marB="91425" anchor="ctr"/>
                </a:tc>
                <a:tc>
                  <a:txBody>
                    <a:bodyPr/>
                    <a:lstStyle/>
                    <a:p>
                      <a:pPr marL="0" marR="0" lvl="0" indent="0" algn="l">
                        <a:lnSpc>
                          <a:spcPct val="100000"/>
                        </a:lnSpc>
                        <a:spcBef>
                          <a:spcPts val="0"/>
                        </a:spcBef>
                        <a:spcAft>
                          <a:spcPts val="0"/>
                        </a:spcAft>
                        <a:buNone/>
                      </a:pPr>
                      <a:r>
                        <a:rPr lang="en-US" sz="1800" b="0" i="0" u="none" strike="noStrike" cap="none" noProof="0">
                          <a:latin typeface="Arial"/>
                        </a:rPr>
                        <a:t>Verify suite survives and measures predictable mock deployment.</a:t>
                      </a:r>
                      <a:endParaRPr lang="en-US"/>
                    </a:p>
                  </a:txBody>
                  <a:tcPr marL="91425" marR="91425" marT="91425" marB="91425"/>
                </a:tc>
                <a:extLst>
                  <a:ext uri="{0D108BD9-81ED-4DB2-BD59-A6C34878D82A}">
                    <a16:rowId xmlns:a16="http://schemas.microsoft.com/office/drawing/2014/main" val="10005"/>
                  </a:ext>
                </a:extLst>
              </a:tr>
              <a:tr h="703384">
                <a:tc>
                  <a:txBody>
                    <a:bodyPr/>
                    <a:lstStyle/>
                    <a:p>
                      <a:pPr marL="0" lvl="0" indent="0" algn="l">
                        <a:lnSpc>
                          <a:spcPct val="100000"/>
                        </a:lnSpc>
                        <a:spcBef>
                          <a:spcPts val="0"/>
                        </a:spcBef>
                        <a:spcAft>
                          <a:spcPts val="0"/>
                        </a:spcAft>
                        <a:buNone/>
                      </a:pPr>
                      <a:r>
                        <a:rPr lang="en-US" sz="1800" u="none" strike="noStrike" cap="none"/>
                        <a:t>Epoxy Application</a:t>
                      </a:r>
                      <a:endParaRPr sz="1800" u="none" strike="noStrike" cap="none"/>
                    </a:p>
                  </a:txBody>
                  <a:tcPr marL="91425" marR="91425" marT="91425" marB="91425" anchor="ctr">
                    <a:lnB w="12700">
                      <a:solidFill>
                        <a:schemeClr val="tx1"/>
                      </a:solidFill>
                    </a:lnB>
                  </a:tcPr>
                </a:tc>
                <a:tc>
                  <a:txBody>
                    <a:bodyPr/>
                    <a:lstStyle/>
                    <a:p>
                      <a:pPr marL="0" lvl="0" indent="0" algn="l">
                        <a:lnSpc>
                          <a:spcPct val="100000"/>
                        </a:lnSpc>
                        <a:spcBef>
                          <a:spcPts val="0"/>
                        </a:spcBef>
                        <a:spcAft>
                          <a:spcPts val="0"/>
                        </a:spcAft>
                        <a:buNone/>
                      </a:pPr>
                      <a:r>
                        <a:rPr lang="en-US" sz="1800" u="none" strike="noStrike" cap="none"/>
                        <a:t>Verify epoxy application method and ability to hold sensors in sensor tray via a drop test.</a:t>
                      </a:r>
                      <a:endParaRPr sz="1800" u="none" strike="noStrike" cap="none"/>
                    </a:p>
                  </a:txBody>
                  <a:tcPr marL="91425" marR="91425" marT="91425" marB="91425">
                    <a:lnB w="12700">
                      <a:solidFill>
                        <a:schemeClr val="tx1"/>
                      </a:solidFill>
                    </a:lnB>
                  </a:tcPr>
                </a:tc>
                <a:extLst>
                  <a:ext uri="{0D108BD9-81ED-4DB2-BD59-A6C34878D82A}">
                    <a16:rowId xmlns:a16="http://schemas.microsoft.com/office/drawing/2014/main" val="1175547115"/>
                  </a:ext>
                </a:extLst>
              </a:tr>
            </a:tbl>
          </a:graphicData>
        </a:graphic>
      </p:graphicFrame>
      <p:graphicFrame>
        <p:nvGraphicFramePr>
          <p:cNvPr id="3" name="Diagram 14">
            <a:extLst>
              <a:ext uri="{FF2B5EF4-FFF2-40B4-BE49-F238E27FC236}">
                <a16:creationId xmlns:a16="http://schemas.microsoft.com/office/drawing/2014/main" id="{10EB5B36-1EEC-069A-FC60-BADC2861ED73}"/>
              </a:ext>
            </a:extLst>
          </p:cNvPr>
          <p:cNvGraphicFramePr/>
          <p:nvPr>
            <p:extLst>
              <p:ext uri="{D42A27DB-BD31-4B8C-83A1-F6EECF244321}">
                <p14:modId xmlns:p14="http://schemas.microsoft.com/office/powerpoint/2010/main" val="2049173034"/>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076524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8"/>
          <p:cNvSpPr txBox="1">
            <a:spLocks noGrp="1"/>
          </p:cNvSpPr>
          <p:nvPr>
            <p:ph type="dt" idx="10"/>
          </p:nvPr>
        </p:nvSpPr>
        <p:spPr>
          <a:xfrm>
            <a:off x="165100"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9/16/2022</a:t>
            </a:r>
            <a:endParaRPr/>
          </a:p>
        </p:txBody>
      </p:sp>
      <p:sp>
        <p:nvSpPr>
          <p:cNvPr id="398" name="Google Shape;398;p8"/>
          <p:cNvSpPr txBox="1">
            <a:spLocks noGrp="1"/>
          </p:cNvSpPr>
          <p:nvPr>
            <p:ph type="sldNum" idx="12"/>
          </p:nvPr>
        </p:nvSpPr>
        <p:spPr>
          <a:xfrm>
            <a:off x="9283700" y="6356349"/>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54</a:t>
            </a:fld>
            <a:endParaRPr/>
          </a:p>
        </p:txBody>
      </p:sp>
      <p:sp>
        <p:nvSpPr>
          <p:cNvPr id="399" name="Google Shape;399;p8"/>
          <p:cNvSpPr txBox="1">
            <a:spLocks noGrp="1"/>
          </p:cNvSpPr>
          <p:nvPr>
            <p:ph type="title"/>
          </p:nvPr>
        </p:nvSpPr>
        <p:spPr>
          <a:xfrm>
            <a:off x="838200" y="354798"/>
            <a:ext cx="10515600" cy="1325700"/>
          </a:xfrm>
          <a:prstGeom prst="rect">
            <a:avLst/>
          </a:prstGeom>
          <a:noFill/>
          <a:ln>
            <a:noFill/>
          </a:ln>
        </p:spPr>
        <p:txBody>
          <a:bodyPr spcFirstLastPara="1" wrap="square" lIns="91425" tIns="45700" rIns="91425" bIns="45700" anchor="ctr" anchorCtr="0">
            <a:normAutofit/>
          </a:bodyPr>
          <a:lstStyle/>
          <a:p>
            <a:pPr>
              <a:buSzPts val="4400"/>
            </a:pPr>
            <a:r>
              <a:rPr lang="en-US"/>
              <a:t>Testing Descriptions – System Level</a:t>
            </a:r>
          </a:p>
        </p:txBody>
      </p:sp>
      <p:graphicFrame>
        <p:nvGraphicFramePr>
          <p:cNvPr id="400" name="Google Shape;400;p8"/>
          <p:cNvGraphicFramePr/>
          <p:nvPr>
            <p:extLst>
              <p:ext uri="{D42A27DB-BD31-4B8C-83A1-F6EECF244321}">
                <p14:modId xmlns:p14="http://schemas.microsoft.com/office/powerpoint/2010/main" val="1618197849"/>
              </p:ext>
            </p:extLst>
          </p:nvPr>
        </p:nvGraphicFramePr>
        <p:xfrm>
          <a:off x="334107" y="1336430"/>
          <a:ext cx="11354350" cy="2024972"/>
        </p:xfrm>
        <a:graphic>
          <a:graphicData uri="http://schemas.openxmlformats.org/drawingml/2006/table">
            <a:tbl>
              <a:tblPr>
                <a:noFill/>
              </a:tblPr>
              <a:tblGrid>
                <a:gridCol w="2189965">
                  <a:extLst>
                    <a:ext uri="{9D8B030D-6E8A-4147-A177-3AD203B41FA5}">
                      <a16:colId xmlns:a16="http://schemas.microsoft.com/office/drawing/2014/main" val="20000"/>
                    </a:ext>
                  </a:extLst>
                </a:gridCol>
                <a:gridCol w="9164385">
                  <a:extLst>
                    <a:ext uri="{9D8B030D-6E8A-4147-A177-3AD203B41FA5}">
                      <a16:colId xmlns:a16="http://schemas.microsoft.com/office/drawing/2014/main" val="20002"/>
                    </a:ext>
                  </a:extLst>
                </a:gridCol>
              </a:tblGrid>
              <a:tr h="497944">
                <a:tc>
                  <a:txBody>
                    <a:bodyPr/>
                    <a:lstStyle/>
                    <a:p>
                      <a:pPr marL="0" marR="0" lvl="0" indent="0" algn="l" rtl="0">
                        <a:lnSpc>
                          <a:spcPct val="100000"/>
                        </a:lnSpc>
                        <a:spcBef>
                          <a:spcPts val="0"/>
                        </a:spcBef>
                        <a:spcAft>
                          <a:spcPts val="0"/>
                        </a:spcAft>
                        <a:buClr>
                          <a:srgbClr val="000000"/>
                        </a:buClr>
                        <a:buSzPts val="1600"/>
                        <a:buFont typeface="Arial"/>
                        <a:buNone/>
                      </a:pPr>
                      <a:r>
                        <a:rPr lang="en-US" sz="2000" b="1" u="none" strike="noStrike" cap="none"/>
                        <a:t>Test</a:t>
                      </a:r>
                      <a:endParaRPr sz="2000" b="1" u="none" strike="noStrike" cap="none"/>
                    </a:p>
                  </a:txBody>
                  <a:tcPr marL="91425" marR="91425" marT="91425" marB="91425">
                    <a:solidFill>
                      <a:schemeClr val="accent1"/>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2000" b="1" u="none" strike="noStrike" cap="none"/>
                        <a:t>Description</a:t>
                      </a:r>
                      <a:endParaRPr sz="2000" b="1" u="none" strike="noStrike" cap="none"/>
                    </a:p>
                  </a:txBody>
                  <a:tcPr marL="91425" marR="91425" marT="91425" marB="91425">
                    <a:solidFill>
                      <a:schemeClr val="accent1"/>
                    </a:solidFill>
                  </a:tcPr>
                </a:tc>
                <a:extLst>
                  <a:ext uri="{0D108BD9-81ED-4DB2-BD59-A6C34878D82A}">
                    <a16:rowId xmlns:a16="http://schemas.microsoft.com/office/drawing/2014/main" val="10000"/>
                  </a:ext>
                </a:extLst>
              </a:tr>
              <a:tr h="763514">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Integrated Deployment</a:t>
                      </a:r>
                      <a:endParaRPr sz="18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Ensure suite records carbon fiber dynamics within 5% of truth data.</a:t>
                      </a:r>
                      <a:endParaRPr sz="1800" u="none" strike="noStrike" cap="none"/>
                    </a:p>
                  </a:txBody>
                  <a:tcPr marL="91425" marR="91425" marT="91425" marB="91425"/>
                </a:tc>
                <a:extLst>
                  <a:ext uri="{0D108BD9-81ED-4DB2-BD59-A6C34878D82A}">
                    <a16:rowId xmlns:a16="http://schemas.microsoft.com/office/drawing/2014/main" val="10001"/>
                  </a:ext>
                </a:extLst>
              </a:tr>
              <a:tr h="763514">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Insertion/Removal</a:t>
                      </a:r>
                      <a:endParaRPr sz="18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Ensure suite can be inserted and removed from carbon fiber panel in less than 5 minutes without causing damage.</a:t>
                      </a:r>
                      <a:endParaRPr sz="1800" u="none" strike="noStrike" cap="none"/>
                    </a:p>
                  </a:txBody>
                  <a:tcPr marL="91425" marR="91425" marT="91425" marB="91425"/>
                </a:tc>
                <a:extLst>
                  <a:ext uri="{0D108BD9-81ED-4DB2-BD59-A6C34878D82A}">
                    <a16:rowId xmlns:a16="http://schemas.microsoft.com/office/drawing/2014/main" val="10002"/>
                  </a:ext>
                </a:extLst>
              </a:tr>
            </a:tbl>
          </a:graphicData>
        </a:graphic>
      </p:graphicFrame>
      <p:graphicFrame>
        <p:nvGraphicFramePr>
          <p:cNvPr id="3" name="Diagram 14">
            <a:extLst>
              <a:ext uri="{FF2B5EF4-FFF2-40B4-BE49-F238E27FC236}">
                <a16:creationId xmlns:a16="http://schemas.microsoft.com/office/drawing/2014/main" id="{4F8EB119-F687-A699-EAF7-799A2E5BA4E4}"/>
              </a:ext>
            </a:extLst>
          </p:cNvPr>
          <p:cNvGraphicFramePr/>
          <p:nvPr>
            <p:extLst>
              <p:ext uri="{D42A27DB-BD31-4B8C-83A1-F6EECF244321}">
                <p14:modId xmlns:p14="http://schemas.microsoft.com/office/powerpoint/2010/main" val="3073430600"/>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33193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1116"/>
        <p:cNvGrpSpPr/>
        <p:nvPr/>
      </p:nvGrpSpPr>
      <p:grpSpPr>
        <a:xfrm>
          <a:off x="0" y="0"/>
          <a:ext cx="0" cy="0"/>
          <a:chOff x="0" y="0"/>
          <a:chExt cx="0" cy="0"/>
        </a:xfrm>
      </p:grpSpPr>
      <p:sp>
        <p:nvSpPr>
          <p:cNvPr id="1118" name="Google Shape;1118;g15fc244b7c5_3_119"/>
          <p:cNvSpPr txBox="1">
            <a:spLocks noGrp="1"/>
          </p:cNvSpPr>
          <p:nvPr>
            <p:ph type="title"/>
          </p:nvPr>
        </p:nvSpPr>
        <p:spPr>
          <a:xfrm>
            <a:off x="1038774" y="460463"/>
            <a:ext cx="10515600" cy="711414"/>
          </a:xfrm>
          <a:prstGeom prst="rect">
            <a:avLst/>
          </a:prstGeom>
        </p:spPr>
        <p:txBody>
          <a:bodyPr spcFirstLastPara="1" wrap="square" lIns="91425" tIns="45700" rIns="91425" bIns="45700" anchor="ctr" anchorCtr="0">
            <a:normAutofit/>
          </a:bodyPr>
          <a:lstStyle/>
          <a:p>
            <a:r>
              <a:rPr lang="en-US"/>
              <a:t>Spin Test</a:t>
            </a:r>
          </a:p>
        </p:txBody>
      </p:sp>
      <p:sp>
        <p:nvSpPr>
          <p:cNvPr id="2" name="Date Placeholder 1">
            <a:extLst>
              <a:ext uri="{FF2B5EF4-FFF2-40B4-BE49-F238E27FC236}">
                <a16:creationId xmlns:a16="http://schemas.microsoft.com/office/drawing/2014/main" id="{A23F8A14-A944-AE88-C2EB-99EFC1A20994}"/>
              </a:ext>
            </a:extLst>
          </p:cNvPr>
          <p:cNvSpPr>
            <a:spLocks noGrp="1"/>
          </p:cNvSpPr>
          <p:nvPr>
            <p:ph type="dt" idx="10"/>
          </p:nvPr>
        </p:nvSpPr>
        <p:spPr/>
        <p:txBody>
          <a:bodyPr/>
          <a:lstStyle/>
          <a:p>
            <a:fld id="{9134C1C2-E27D-46A1-A3FE-00AA99D23AF2}" type="datetime1">
              <a:rPr lang="en-US" smtClean="0"/>
              <a:t>4/4/2023</a:t>
            </a:fld>
            <a:endParaRPr lang="en-US"/>
          </a:p>
        </p:txBody>
      </p:sp>
      <p:sp>
        <p:nvSpPr>
          <p:cNvPr id="1117" name="Google Shape;1117;g15fc244b7c5_3_119"/>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dirty="0"/>
              <a:t>55</a:t>
            </a:fld>
            <a:endParaRPr/>
          </a:p>
        </p:txBody>
      </p:sp>
      <p:sp>
        <p:nvSpPr>
          <p:cNvPr id="5" name="Text Placeholder 4">
            <a:extLst>
              <a:ext uri="{FF2B5EF4-FFF2-40B4-BE49-F238E27FC236}">
                <a16:creationId xmlns:a16="http://schemas.microsoft.com/office/drawing/2014/main" id="{F2C3824C-0D84-3DE6-DB09-FF15CC3582ED}"/>
              </a:ext>
            </a:extLst>
          </p:cNvPr>
          <p:cNvSpPr>
            <a:spLocks noGrp="1"/>
          </p:cNvSpPr>
          <p:nvPr>
            <p:ph type="body" idx="1"/>
          </p:nvPr>
        </p:nvSpPr>
        <p:spPr>
          <a:xfrm>
            <a:off x="619340" y="1901580"/>
            <a:ext cx="5205388" cy="4360748"/>
          </a:xfrm>
          <a:solidFill>
            <a:schemeClr val="accent3">
              <a:lumMod val="20000"/>
              <a:lumOff val="80000"/>
            </a:schemeClr>
          </a:solidFill>
        </p:spPr>
        <p:txBody>
          <a:bodyPr>
            <a:normAutofit fontScale="85000" lnSpcReduction="20000"/>
          </a:bodyPr>
          <a:lstStyle/>
          <a:p>
            <a:pPr marL="114300" indent="0">
              <a:buNone/>
            </a:pPr>
            <a:r>
              <a:rPr lang="en-US" sz="2400" b="1"/>
              <a:t>What</a:t>
            </a:r>
            <a:r>
              <a:rPr lang="en-US"/>
              <a:t>:</a:t>
            </a:r>
          </a:p>
          <a:p>
            <a:pPr marL="571500" indent="-457200"/>
            <a:r>
              <a:rPr lang="en-US" sz="2000"/>
              <a:t>Electronics suite survives low frequency and high G mode</a:t>
            </a:r>
          </a:p>
          <a:p>
            <a:pPr lvl="1"/>
            <a:r>
              <a:rPr lang="en-US" sz="1600">
                <a:solidFill>
                  <a:srgbClr val="000000"/>
                </a:solidFill>
              </a:rPr>
              <a:t>Sensor suite and integration epoxy is not damaged in testing</a:t>
            </a:r>
          </a:p>
          <a:p>
            <a:pPr marL="571500" indent="-457200">
              <a:buClr>
                <a:srgbClr val="000000"/>
              </a:buClr>
            </a:pPr>
            <a:r>
              <a:rPr lang="en-US" sz="2000">
                <a:solidFill>
                  <a:srgbClr val="000000"/>
                </a:solidFill>
              </a:rPr>
              <a:t>Sensors accurately measure modes </a:t>
            </a:r>
          </a:p>
          <a:p>
            <a:pPr lvl="1"/>
            <a:r>
              <a:rPr lang="en-US" sz="1700">
                <a:solidFill>
                  <a:srgbClr val="000000"/>
                </a:solidFill>
              </a:rPr>
              <a:t>Sensors</a:t>
            </a:r>
            <a:r>
              <a:rPr lang="en-US" sz="1600">
                <a:solidFill>
                  <a:srgbClr val="000000"/>
                </a:solidFill>
              </a:rPr>
              <a:t> measure low frequencies as expected</a:t>
            </a:r>
          </a:p>
          <a:p>
            <a:pPr lvl="1"/>
            <a:r>
              <a:rPr lang="en-US" sz="1600">
                <a:solidFill>
                  <a:srgbClr val="000000"/>
                </a:solidFill>
              </a:rPr>
              <a:t>Sensors measure the high </a:t>
            </a:r>
            <a:r>
              <a:rPr lang="en-US" sz="1600" err="1">
                <a:solidFill>
                  <a:srgbClr val="000000"/>
                </a:solidFill>
              </a:rPr>
              <a:t>Gs</a:t>
            </a:r>
            <a:r>
              <a:rPr lang="en-US" sz="1600">
                <a:solidFill>
                  <a:srgbClr val="000000"/>
                </a:solidFill>
              </a:rPr>
              <a:t> as expected at deployment</a:t>
            </a:r>
          </a:p>
          <a:p>
            <a:pPr lvl="1"/>
            <a:r>
              <a:rPr lang="en-US" sz="1600">
                <a:solidFill>
                  <a:srgbClr val="000000"/>
                </a:solidFill>
              </a:rPr>
              <a:t>All data is recorded (no clipping)</a:t>
            </a:r>
          </a:p>
          <a:p>
            <a:pPr marL="114300" indent="0">
              <a:buNone/>
            </a:pPr>
            <a:r>
              <a:rPr lang="en-US" sz="2400" b="1"/>
              <a:t>Why</a:t>
            </a:r>
            <a:r>
              <a:rPr lang="en-US"/>
              <a:t>:</a:t>
            </a:r>
          </a:p>
          <a:p>
            <a:pPr marL="571500" indent="-457200"/>
            <a:r>
              <a:rPr lang="en-US" sz="1600">
                <a:solidFill>
                  <a:srgbClr val="000000"/>
                </a:solidFill>
              </a:rPr>
              <a:t>Prove the ability to record low frequencies within 10% accuracy of inputted motion (CPE2)</a:t>
            </a:r>
          </a:p>
          <a:p>
            <a:pPr marL="571500" indent="-457200"/>
            <a:r>
              <a:rPr lang="en-US" sz="1600">
                <a:solidFill>
                  <a:srgbClr val="000000"/>
                </a:solidFill>
              </a:rPr>
              <a:t>Prove the ability to record the high G the panel experiences at the snapping motion at the beginning of deployment (CPE1)</a:t>
            </a:r>
          </a:p>
          <a:p>
            <a:pPr marL="571500" indent="-457200"/>
            <a:r>
              <a:rPr lang="en-US" sz="1600">
                <a:solidFill>
                  <a:srgbClr val="000000"/>
                </a:solidFill>
              </a:rPr>
              <a:t>Ensure that the electronics suite will not suffer from the high </a:t>
            </a:r>
            <a:r>
              <a:rPr lang="en-US" sz="1600" err="1">
                <a:solidFill>
                  <a:srgbClr val="000000"/>
                </a:solidFill>
              </a:rPr>
              <a:t>Gs</a:t>
            </a:r>
            <a:r>
              <a:rPr lang="en-US" sz="1600">
                <a:solidFill>
                  <a:srgbClr val="000000"/>
                </a:solidFill>
              </a:rPr>
              <a:t> expected from deployment – success level 2 from testing objective</a:t>
            </a:r>
          </a:p>
          <a:p>
            <a:pPr marL="571500" indent="-457200"/>
            <a:endParaRPr lang="en-US" sz="2000">
              <a:solidFill>
                <a:srgbClr val="000000"/>
              </a:solidFill>
            </a:endParaRPr>
          </a:p>
        </p:txBody>
      </p:sp>
      <p:graphicFrame>
        <p:nvGraphicFramePr>
          <p:cNvPr id="13" name="Diagram 14">
            <a:extLst>
              <a:ext uri="{FF2B5EF4-FFF2-40B4-BE49-F238E27FC236}">
                <a16:creationId xmlns:a16="http://schemas.microsoft.com/office/drawing/2014/main" id="{39092746-1881-091C-16A9-C818A3894667}"/>
              </a:ext>
            </a:extLst>
          </p:cNvPr>
          <p:cNvGraphicFramePr/>
          <p:nvPr>
            <p:extLst>
              <p:ext uri="{D42A27DB-BD31-4B8C-83A1-F6EECF244321}">
                <p14:modId xmlns:p14="http://schemas.microsoft.com/office/powerpoint/2010/main" val="4106978493"/>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Rectangle 13">
            <a:extLst>
              <a:ext uri="{FF2B5EF4-FFF2-40B4-BE49-F238E27FC236}">
                <a16:creationId xmlns:a16="http://schemas.microsoft.com/office/drawing/2014/main" id="{F5ABC71C-BA11-C453-9262-E038A7513472}"/>
              </a:ext>
            </a:extLst>
          </p:cNvPr>
          <p:cNvSpPr/>
          <p:nvPr/>
        </p:nvSpPr>
        <p:spPr>
          <a:xfrm>
            <a:off x="621415" y="1171877"/>
            <a:ext cx="8536409" cy="65923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a:t>DR 3.1: </a:t>
            </a:r>
            <a:r>
              <a:rPr lang="en-US">
                <a:ea typeface="+mn-lt"/>
                <a:cs typeface="+mn-lt"/>
              </a:rPr>
              <a:t>Sensors shall be mounted to sensor tray securely</a:t>
            </a:r>
            <a:endParaRPr lang="en-US">
              <a:cs typeface="Arial"/>
            </a:endParaRPr>
          </a:p>
          <a:p>
            <a:r>
              <a:rPr lang="en-US"/>
              <a:t>	DR 3.1.2: </a:t>
            </a:r>
            <a:r>
              <a:rPr lang="en-US">
                <a:ea typeface="+mn-lt"/>
                <a:cs typeface="+mn-lt"/>
              </a:rPr>
              <a:t>Sensors shall record accelerations to within 10% of measured input</a:t>
            </a:r>
          </a:p>
        </p:txBody>
      </p:sp>
      <p:sp>
        <p:nvSpPr>
          <p:cNvPr id="3" name="Text Placeholder 4">
            <a:extLst>
              <a:ext uri="{FF2B5EF4-FFF2-40B4-BE49-F238E27FC236}">
                <a16:creationId xmlns:a16="http://schemas.microsoft.com/office/drawing/2014/main" id="{5A22A9F7-1272-C328-9893-6AB7F4C62C6D}"/>
              </a:ext>
            </a:extLst>
          </p:cNvPr>
          <p:cNvSpPr txBox="1">
            <a:spLocks/>
          </p:cNvSpPr>
          <p:nvPr/>
        </p:nvSpPr>
        <p:spPr>
          <a:xfrm>
            <a:off x="5877141" y="1901580"/>
            <a:ext cx="5205388" cy="4360748"/>
          </a:xfrm>
          <a:prstGeom prst="rect">
            <a:avLst/>
          </a:prstGeom>
          <a:solidFill>
            <a:schemeClr val="accent1">
              <a:lumMod val="20000"/>
              <a:lumOff val="80000"/>
            </a:schemeClr>
          </a:solid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rgbClr val="2A4F1C"/>
              </a:buClr>
              <a:buSzPts val="1800"/>
              <a:buFont typeface="Arial"/>
              <a:buChar char="•"/>
              <a:defRPr sz="2400" b="0" i="0" u="none" strike="noStrike" cap="none">
                <a:solidFill>
                  <a:srgbClr val="2A4F1C"/>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rgbClr val="2A4F1C"/>
              </a:buClr>
              <a:buSzPts val="1800"/>
              <a:buFont typeface="Arial"/>
              <a:buChar char="•"/>
              <a:defRPr sz="1800" b="0" i="0" u="none" strike="noStrike" cap="none">
                <a:solidFill>
                  <a:srgbClr val="2A4F1C"/>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b="1"/>
              <a:t>Test Equipment</a:t>
            </a:r>
            <a:r>
              <a:rPr lang="en-US"/>
              <a:t>: </a:t>
            </a:r>
            <a:endParaRPr lang="en-US">
              <a:solidFill>
                <a:srgbClr val="000000"/>
              </a:solidFill>
            </a:endParaRPr>
          </a:p>
          <a:p>
            <a:r>
              <a:rPr lang="en-US" sz="2000">
                <a:solidFill>
                  <a:srgbClr val="000000"/>
                </a:solidFill>
              </a:rPr>
              <a:t>Lathe</a:t>
            </a:r>
          </a:p>
          <a:p>
            <a:r>
              <a:rPr lang="en-US" sz="2000">
                <a:solidFill>
                  <a:srgbClr val="000000"/>
                </a:solidFill>
              </a:rPr>
              <a:t>Lathe Chuck</a:t>
            </a:r>
          </a:p>
          <a:p>
            <a:r>
              <a:rPr lang="en-US" sz="2000">
                <a:solidFill>
                  <a:srgbClr val="000000"/>
                </a:solidFill>
              </a:rPr>
              <a:t>Plates and ¼-20 bolts to secure electronics</a:t>
            </a:r>
          </a:p>
          <a:p>
            <a:r>
              <a:rPr lang="en-US" sz="2000">
                <a:solidFill>
                  <a:srgbClr val="000000"/>
                </a:solidFill>
              </a:rPr>
              <a:t>Electronics suite</a:t>
            </a:r>
          </a:p>
          <a:p>
            <a:pPr marL="114300" indent="0">
              <a:buFont typeface="Arial"/>
              <a:buNone/>
            </a:pPr>
            <a:r>
              <a:rPr lang="en-US" b="1">
                <a:solidFill>
                  <a:srgbClr val="000000"/>
                </a:solidFill>
              </a:rPr>
              <a:t>Test Facility</a:t>
            </a:r>
            <a:r>
              <a:rPr lang="en-US">
                <a:solidFill>
                  <a:srgbClr val="000000"/>
                </a:solidFill>
              </a:rPr>
              <a:t>:</a:t>
            </a:r>
          </a:p>
          <a:p>
            <a:r>
              <a:rPr lang="en-US" sz="2000">
                <a:solidFill>
                  <a:srgbClr val="000000"/>
                </a:solidFill>
              </a:rPr>
              <a:t>AERO 155 – Machine Shop</a:t>
            </a:r>
          </a:p>
          <a:p>
            <a:pPr marL="114300" indent="0">
              <a:buFont typeface="Arial"/>
              <a:buNone/>
            </a:pPr>
            <a:r>
              <a:rPr lang="en-US" b="1">
                <a:solidFill>
                  <a:srgbClr val="000000"/>
                </a:solidFill>
              </a:rPr>
              <a:t>Pre-requisite Tests</a:t>
            </a:r>
            <a:r>
              <a:rPr lang="en-US">
                <a:solidFill>
                  <a:srgbClr val="000000"/>
                </a:solidFill>
              </a:rPr>
              <a:t>:</a:t>
            </a:r>
          </a:p>
          <a:p>
            <a:pPr marL="571500" indent="-457200"/>
            <a:r>
              <a:rPr lang="en-US" sz="2000">
                <a:solidFill>
                  <a:srgbClr val="000000"/>
                </a:solidFill>
              </a:rPr>
              <a:t>Power &amp; Thermal</a:t>
            </a:r>
          </a:p>
          <a:p>
            <a:pPr marL="571500" indent="-457200"/>
            <a:r>
              <a:rPr lang="en-US" sz="2000"/>
              <a:t>Accelerometer/IMU calibration test </a:t>
            </a:r>
          </a:p>
          <a:p>
            <a:pPr marL="571500" indent="-457200"/>
            <a:r>
              <a:rPr lang="en-US" sz="2000"/>
              <a:t>Sampling Rate Quantification</a:t>
            </a:r>
          </a:p>
          <a:p>
            <a:pPr marL="571500" indent="-457200"/>
            <a:r>
              <a:rPr lang="en-US" sz="2000"/>
              <a:t>Software DAQ test</a:t>
            </a:r>
            <a:endParaRPr lang="en-US"/>
          </a:p>
        </p:txBody>
      </p:sp>
      <p:graphicFrame>
        <p:nvGraphicFramePr>
          <p:cNvPr id="21" name="Table 20">
            <a:extLst>
              <a:ext uri="{FF2B5EF4-FFF2-40B4-BE49-F238E27FC236}">
                <a16:creationId xmlns:a16="http://schemas.microsoft.com/office/drawing/2014/main" id="{EAE33C29-3F77-5C4A-4435-8AB2407470D0}"/>
              </a:ext>
            </a:extLst>
          </p:cNvPr>
          <p:cNvGraphicFramePr>
            <a:graphicFrameLocks noGrp="1"/>
          </p:cNvGraphicFramePr>
          <p:nvPr>
            <p:extLst>
              <p:ext uri="{D42A27DB-BD31-4B8C-83A1-F6EECF244321}">
                <p14:modId xmlns:p14="http://schemas.microsoft.com/office/powerpoint/2010/main" val="2169084540"/>
              </p:ext>
            </p:extLst>
          </p:nvPr>
        </p:nvGraphicFramePr>
        <p:xfrm>
          <a:off x="9208476" y="1184030"/>
          <a:ext cx="1832319" cy="648802"/>
        </p:xfrm>
        <a:graphic>
          <a:graphicData uri="http://schemas.openxmlformats.org/drawingml/2006/table">
            <a:tbl>
              <a:tblPr firstRow="1" bandRow="1">
                <a:tableStyleId>{5C22544A-7EE6-4342-B048-85BDC9FD1C3A}</a:tableStyleId>
              </a:tblPr>
              <a:tblGrid>
                <a:gridCol w="1832319">
                  <a:extLst>
                    <a:ext uri="{9D8B030D-6E8A-4147-A177-3AD203B41FA5}">
                      <a16:colId xmlns:a16="http://schemas.microsoft.com/office/drawing/2014/main" val="3469924565"/>
                    </a:ext>
                  </a:extLst>
                </a:gridCol>
              </a:tblGrid>
              <a:tr h="324401">
                <a:tc>
                  <a:txBody>
                    <a:bodyPr/>
                    <a:lstStyle/>
                    <a:p>
                      <a:pPr algn="ctr"/>
                      <a:r>
                        <a:rPr lang="en-US"/>
                        <a:t>Deadline: March 24</a:t>
                      </a:r>
                    </a:p>
                  </a:txBody>
                  <a:tcPr anchor="ctr"/>
                </a:tc>
                <a:extLst>
                  <a:ext uri="{0D108BD9-81ED-4DB2-BD59-A6C34878D82A}">
                    <a16:rowId xmlns:a16="http://schemas.microsoft.com/office/drawing/2014/main" val="507499861"/>
                  </a:ext>
                </a:extLst>
              </a:tr>
              <a:tr h="324401">
                <a:tc>
                  <a:txBody>
                    <a:bodyPr/>
                    <a:lstStyle/>
                    <a:p>
                      <a:pPr algn="ctr"/>
                      <a:r>
                        <a:rPr lang="en-US" b="1">
                          <a:solidFill>
                            <a:schemeClr val="bg1"/>
                          </a:solidFill>
                        </a:rPr>
                        <a:t>Not Started</a:t>
                      </a:r>
                    </a:p>
                  </a:txBody>
                  <a:tcPr anchor="ctr">
                    <a:solidFill>
                      <a:srgbClr val="DE5D5D"/>
                    </a:solidFill>
                  </a:tcPr>
                </a:tc>
                <a:extLst>
                  <a:ext uri="{0D108BD9-81ED-4DB2-BD59-A6C34878D82A}">
                    <a16:rowId xmlns:a16="http://schemas.microsoft.com/office/drawing/2014/main" val="4251863665"/>
                  </a:ext>
                </a:extLst>
              </a:tr>
            </a:tbl>
          </a:graphicData>
        </a:graphic>
      </p:graphicFrame>
    </p:spTree>
    <p:extLst>
      <p:ext uri="{BB962C8B-B14F-4D97-AF65-F5344CB8AC3E}">
        <p14:creationId xmlns:p14="http://schemas.microsoft.com/office/powerpoint/2010/main" val="35736050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extLst>
    <p:ext uri="{6950BFC3-D8DA-4A85-94F7-54DA5524770B}">
      <p188:commentRel xmlns:p188="http://schemas.microsoft.com/office/powerpoint/2018/8/main" xmlns="" r:id="rId8"/>
    </p:ext>
  </p:extLs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Shape 1116"/>
        <p:cNvGrpSpPr/>
        <p:nvPr/>
      </p:nvGrpSpPr>
      <p:grpSpPr>
        <a:xfrm>
          <a:off x="0" y="0"/>
          <a:ext cx="0" cy="0"/>
          <a:chOff x="0" y="0"/>
          <a:chExt cx="0" cy="0"/>
        </a:xfrm>
      </p:grpSpPr>
      <p:sp>
        <p:nvSpPr>
          <p:cNvPr id="1118" name="Google Shape;1118;g15fc244b7c5_3_119"/>
          <p:cNvSpPr txBox="1">
            <a:spLocks noGrp="1"/>
          </p:cNvSpPr>
          <p:nvPr>
            <p:ph type="title"/>
          </p:nvPr>
        </p:nvSpPr>
        <p:spPr>
          <a:xfrm>
            <a:off x="1038774" y="460463"/>
            <a:ext cx="10515600" cy="711414"/>
          </a:xfrm>
          <a:prstGeom prst="rect">
            <a:avLst/>
          </a:prstGeom>
        </p:spPr>
        <p:txBody>
          <a:bodyPr spcFirstLastPara="1" wrap="square" lIns="91425" tIns="45700" rIns="91425" bIns="45700" anchor="ctr" anchorCtr="0">
            <a:normAutofit/>
          </a:bodyPr>
          <a:lstStyle/>
          <a:p>
            <a:r>
              <a:rPr lang="en-US"/>
              <a:t>Spin Test</a:t>
            </a:r>
          </a:p>
        </p:txBody>
      </p:sp>
      <p:sp>
        <p:nvSpPr>
          <p:cNvPr id="2" name="Date Placeholder 1">
            <a:extLst>
              <a:ext uri="{FF2B5EF4-FFF2-40B4-BE49-F238E27FC236}">
                <a16:creationId xmlns:a16="http://schemas.microsoft.com/office/drawing/2014/main" id="{A23F8A14-A944-AE88-C2EB-99EFC1A20994}"/>
              </a:ext>
            </a:extLst>
          </p:cNvPr>
          <p:cNvSpPr>
            <a:spLocks noGrp="1"/>
          </p:cNvSpPr>
          <p:nvPr>
            <p:ph type="dt" idx="10"/>
          </p:nvPr>
        </p:nvSpPr>
        <p:spPr/>
        <p:txBody>
          <a:bodyPr/>
          <a:lstStyle/>
          <a:p>
            <a:fld id="{9134C1C2-E27D-46A1-A3FE-00AA99D23AF2}" type="datetime1">
              <a:rPr lang="en-US" smtClean="0"/>
              <a:t>4/4/2023</a:t>
            </a:fld>
            <a:endParaRPr lang="en-US"/>
          </a:p>
        </p:txBody>
      </p:sp>
      <p:sp>
        <p:nvSpPr>
          <p:cNvPr id="1117" name="Google Shape;1117;g15fc244b7c5_3_119"/>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dirty="0"/>
              <a:t>56</a:t>
            </a:fld>
            <a:endParaRPr/>
          </a:p>
        </p:txBody>
      </p:sp>
      <p:sp>
        <p:nvSpPr>
          <p:cNvPr id="5" name="Text Placeholder 4">
            <a:extLst>
              <a:ext uri="{FF2B5EF4-FFF2-40B4-BE49-F238E27FC236}">
                <a16:creationId xmlns:a16="http://schemas.microsoft.com/office/drawing/2014/main" id="{F2C3824C-0D84-3DE6-DB09-FF15CC3582ED}"/>
              </a:ext>
            </a:extLst>
          </p:cNvPr>
          <p:cNvSpPr>
            <a:spLocks noGrp="1"/>
          </p:cNvSpPr>
          <p:nvPr>
            <p:ph type="body" idx="1"/>
          </p:nvPr>
        </p:nvSpPr>
        <p:spPr>
          <a:xfrm>
            <a:off x="637627" y="1908140"/>
            <a:ext cx="5159669" cy="4360748"/>
          </a:xfrm>
          <a:solidFill>
            <a:schemeClr val="accent3">
              <a:lumMod val="20000"/>
              <a:lumOff val="80000"/>
            </a:schemeClr>
          </a:solidFill>
        </p:spPr>
        <p:txBody>
          <a:bodyPr>
            <a:normAutofit/>
          </a:bodyPr>
          <a:lstStyle/>
          <a:p>
            <a:pPr marL="114300" indent="0">
              <a:buNone/>
            </a:pPr>
            <a:r>
              <a:rPr lang="en-US">
                <a:solidFill>
                  <a:srgbClr val="000000"/>
                </a:solidFill>
              </a:rPr>
              <a:t>Test Fixture Design</a:t>
            </a:r>
          </a:p>
          <a:p>
            <a:pPr marL="571500" lvl="1" indent="0">
              <a:buNone/>
            </a:pPr>
            <a:endParaRPr lang="en-US">
              <a:solidFill>
                <a:srgbClr val="000000"/>
              </a:solidFill>
            </a:endParaRPr>
          </a:p>
          <a:p>
            <a:pPr lvl="1"/>
            <a:endParaRPr lang="en-US">
              <a:solidFill>
                <a:srgbClr val="000000"/>
              </a:solidFill>
            </a:endParaRPr>
          </a:p>
          <a:p>
            <a:endParaRPr lang="en-US">
              <a:solidFill>
                <a:srgbClr val="000000"/>
              </a:solidFill>
            </a:endParaRPr>
          </a:p>
        </p:txBody>
      </p:sp>
      <p:graphicFrame>
        <p:nvGraphicFramePr>
          <p:cNvPr id="13" name="Diagram 14">
            <a:extLst>
              <a:ext uri="{FF2B5EF4-FFF2-40B4-BE49-F238E27FC236}">
                <a16:creationId xmlns:a16="http://schemas.microsoft.com/office/drawing/2014/main" id="{39092746-1881-091C-16A9-C818A3894667}"/>
              </a:ext>
            </a:extLst>
          </p:cNvPr>
          <p:cNvGraphicFramePr/>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4">
            <a:extLst>
              <a:ext uri="{FF2B5EF4-FFF2-40B4-BE49-F238E27FC236}">
                <a16:creationId xmlns:a16="http://schemas.microsoft.com/office/drawing/2014/main" id="{4DA08574-2C73-D8AA-CDB4-5524D926716A}"/>
              </a:ext>
            </a:extLst>
          </p:cNvPr>
          <p:cNvSpPr txBox="1">
            <a:spLocks/>
          </p:cNvSpPr>
          <p:nvPr/>
        </p:nvSpPr>
        <p:spPr>
          <a:xfrm>
            <a:off x="5904573" y="1883292"/>
            <a:ext cx="5159668" cy="4360748"/>
          </a:xfrm>
          <a:prstGeom prst="rect">
            <a:avLst/>
          </a:prstGeom>
          <a:solidFill>
            <a:schemeClr val="accent1">
              <a:lumMod val="20000"/>
              <a:lumOff val="80000"/>
            </a:schemeClr>
          </a:solid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rgbClr val="2A4F1C"/>
              </a:buClr>
              <a:buSzPts val="1800"/>
              <a:buFont typeface="Arial"/>
              <a:buChar char="•"/>
              <a:defRPr sz="2400" b="0" i="0" u="none" strike="noStrike" cap="none">
                <a:solidFill>
                  <a:srgbClr val="2A4F1C"/>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rgbClr val="2A4F1C"/>
              </a:buClr>
              <a:buSzPts val="1800"/>
              <a:buFont typeface="Arial"/>
              <a:buChar char="•"/>
              <a:defRPr sz="1800" b="0" i="0" u="none" strike="noStrike" cap="none">
                <a:solidFill>
                  <a:srgbClr val="2A4F1C"/>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85750" indent="-285750"/>
            <a:r>
              <a:rPr lang="en-US">
                <a:solidFill>
                  <a:srgbClr val="000000"/>
                </a:solidFill>
              </a:rPr>
              <a:t>Sensor Selection and Calibration:</a:t>
            </a:r>
            <a:endParaRPr lang="en-US"/>
          </a:p>
          <a:p>
            <a:pPr marL="1200150" lvl="1" indent="-285750"/>
            <a:r>
              <a:rPr lang="en-US" sz="2800" b="1">
                <a:solidFill>
                  <a:srgbClr val="000000"/>
                </a:solidFill>
              </a:rPr>
              <a:t>ADXL375 - </a:t>
            </a:r>
            <a:r>
              <a:rPr lang="en-US" sz="2800">
                <a:solidFill>
                  <a:srgbClr val="000000"/>
                </a:solidFill>
              </a:rPr>
              <a:t>accelerometer, up to 200G</a:t>
            </a:r>
          </a:p>
          <a:p>
            <a:pPr marL="1200150" lvl="1" indent="-285750"/>
            <a:r>
              <a:rPr lang="en-US" b="1">
                <a:solidFill>
                  <a:schemeClr val="tx1"/>
                </a:solidFill>
                <a:latin typeface="Arial"/>
                <a:cs typeface="Arial"/>
              </a:rPr>
              <a:t>LM6DSOX – </a:t>
            </a:r>
            <a:r>
              <a:rPr lang="en-US">
                <a:solidFill>
                  <a:schemeClr val="tx1"/>
                </a:solidFill>
                <a:latin typeface="Arial"/>
                <a:cs typeface="Arial"/>
              </a:rPr>
              <a:t>IMU, up to 16G</a:t>
            </a:r>
            <a:endParaRPr lang="en-US">
              <a:solidFill>
                <a:schemeClr val="tx1"/>
              </a:solidFill>
            </a:endParaRPr>
          </a:p>
          <a:p>
            <a:pPr marL="1200150" lvl="1" indent="-285750"/>
            <a:endParaRPr lang="en-US">
              <a:solidFill>
                <a:srgbClr val="000000"/>
              </a:solidFill>
            </a:endParaRPr>
          </a:p>
          <a:p>
            <a:pPr marL="285750" indent="-285750"/>
            <a:r>
              <a:rPr lang="en-US">
                <a:solidFill>
                  <a:srgbClr val="000000"/>
                </a:solidFill>
              </a:rPr>
              <a:t>DAQ plans</a:t>
            </a:r>
            <a:endParaRPr lang="en-US"/>
          </a:p>
          <a:p>
            <a:pPr marL="1200150" lvl="1" indent="-285750"/>
            <a:r>
              <a:rPr lang="en-US" sz="2800">
                <a:solidFill>
                  <a:srgbClr val="000000"/>
                </a:solidFill>
              </a:rPr>
              <a:t>IMU &amp; accelerometer will record data </a:t>
            </a:r>
            <a:endParaRPr lang="en-US" sz="2800"/>
          </a:p>
          <a:p>
            <a:pPr marL="1200150" lvl="1" indent="-285750"/>
            <a:r>
              <a:rPr lang="en-US" sz="2800">
                <a:solidFill>
                  <a:srgbClr val="000000"/>
                </a:solidFill>
              </a:rPr>
              <a:t>Data will be verified against the kinematics model</a:t>
            </a:r>
            <a:endParaRPr lang="en-US" sz="2800"/>
          </a:p>
        </p:txBody>
      </p:sp>
      <p:graphicFrame>
        <p:nvGraphicFramePr>
          <p:cNvPr id="1263" name="Table 1262">
            <a:extLst>
              <a:ext uri="{FF2B5EF4-FFF2-40B4-BE49-F238E27FC236}">
                <a16:creationId xmlns:a16="http://schemas.microsoft.com/office/drawing/2014/main" id="{4B6D9D80-C0B3-883D-5D17-02427848114C}"/>
              </a:ext>
            </a:extLst>
          </p:cNvPr>
          <p:cNvGraphicFramePr>
            <a:graphicFrameLocks noGrp="1"/>
          </p:cNvGraphicFramePr>
          <p:nvPr>
            <p:extLst>
              <p:ext uri="{D42A27DB-BD31-4B8C-83A1-F6EECF244321}">
                <p14:modId xmlns:p14="http://schemas.microsoft.com/office/powerpoint/2010/main" val="1419911405"/>
              </p:ext>
            </p:extLst>
          </p:nvPr>
        </p:nvGraphicFramePr>
        <p:xfrm>
          <a:off x="9208476" y="1184030"/>
          <a:ext cx="1832319" cy="648802"/>
        </p:xfrm>
        <a:graphic>
          <a:graphicData uri="http://schemas.openxmlformats.org/drawingml/2006/table">
            <a:tbl>
              <a:tblPr firstRow="1" bandRow="1">
                <a:tableStyleId>{5C22544A-7EE6-4342-B048-85BDC9FD1C3A}</a:tableStyleId>
              </a:tblPr>
              <a:tblGrid>
                <a:gridCol w="1832319">
                  <a:extLst>
                    <a:ext uri="{9D8B030D-6E8A-4147-A177-3AD203B41FA5}">
                      <a16:colId xmlns:a16="http://schemas.microsoft.com/office/drawing/2014/main" val="3469924565"/>
                    </a:ext>
                  </a:extLst>
                </a:gridCol>
              </a:tblGrid>
              <a:tr h="324401">
                <a:tc>
                  <a:txBody>
                    <a:bodyPr/>
                    <a:lstStyle/>
                    <a:p>
                      <a:pPr algn="ctr"/>
                      <a:r>
                        <a:rPr lang="en-US"/>
                        <a:t>Deadline: March 24</a:t>
                      </a:r>
                    </a:p>
                  </a:txBody>
                  <a:tcPr anchor="ctr"/>
                </a:tc>
                <a:extLst>
                  <a:ext uri="{0D108BD9-81ED-4DB2-BD59-A6C34878D82A}">
                    <a16:rowId xmlns:a16="http://schemas.microsoft.com/office/drawing/2014/main" val="507499861"/>
                  </a:ext>
                </a:extLst>
              </a:tr>
              <a:tr h="324401">
                <a:tc>
                  <a:txBody>
                    <a:bodyPr/>
                    <a:lstStyle/>
                    <a:p>
                      <a:pPr algn="ctr"/>
                      <a:r>
                        <a:rPr lang="en-US" b="1">
                          <a:solidFill>
                            <a:schemeClr val="bg1"/>
                          </a:solidFill>
                        </a:rPr>
                        <a:t>Not Started</a:t>
                      </a:r>
                    </a:p>
                  </a:txBody>
                  <a:tcPr anchor="ctr">
                    <a:solidFill>
                      <a:srgbClr val="DE5D5D"/>
                    </a:solidFill>
                  </a:tcPr>
                </a:tc>
                <a:extLst>
                  <a:ext uri="{0D108BD9-81ED-4DB2-BD59-A6C34878D82A}">
                    <a16:rowId xmlns:a16="http://schemas.microsoft.com/office/drawing/2014/main" val="4251863665"/>
                  </a:ext>
                </a:extLst>
              </a:tr>
            </a:tbl>
          </a:graphicData>
        </a:graphic>
      </p:graphicFrame>
      <p:pic>
        <p:nvPicPr>
          <p:cNvPr id="19" name="Picture 19" descr="A picture containing person, engine&#10;&#10;Description automatically generated">
            <a:extLst>
              <a:ext uri="{FF2B5EF4-FFF2-40B4-BE49-F238E27FC236}">
                <a16:creationId xmlns:a16="http://schemas.microsoft.com/office/drawing/2014/main" id="{2C1B8098-06A6-E9E4-7D73-E9660E5463D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444"/>
          <a:stretch/>
        </p:blipFill>
        <p:spPr>
          <a:xfrm>
            <a:off x="1727838" y="2649744"/>
            <a:ext cx="2646561" cy="2936980"/>
          </a:xfrm>
          <a:prstGeom prst="rect">
            <a:avLst/>
          </a:prstGeom>
        </p:spPr>
      </p:pic>
      <p:sp>
        <p:nvSpPr>
          <p:cNvPr id="28" name="Rectangle: Rounded Corners 27">
            <a:extLst>
              <a:ext uri="{FF2B5EF4-FFF2-40B4-BE49-F238E27FC236}">
                <a16:creationId xmlns:a16="http://schemas.microsoft.com/office/drawing/2014/main" id="{ABCBEECC-DF24-09B2-B94B-60015A16CE2D}"/>
              </a:ext>
            </a:extLst>
          </p:cNvPr>
          <p:cNvSpPr/>
          <p:nvPr/>
        </p:nvSpPr>
        <p:spPr>
          <a:xfrm>
            <a:off x="58616" y="4349261"/>
            <a:ext cx="1553306" cy="322383"/>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a:cs typeface="Arial"/>
              </a:rPr>
              <a:t>Electronics suite</a:t>
            </a:r>
            <a:endParaRPr lang="en-US"/>
          </a:p>
        </p:txBody>
      </p:sp>
      <p:sp>
        <p:nvSpPr>
          <p:cNvPr id="26" name="Arrow: Right 25">
            <a:extLst>
              <a:ext uri="{FF2B5EF4-FFF2-40B4-BE49-F238E27FC236}">
                <a16:creationId xmlns:a16="http://schemas.microsoft.com/office/drawing/2014/main" id="{335C88F1-8CEB-064A-12A2-0D57762DC653}"/>
              </a:ext>
            </a:extLst>
          </p:cNvPr>
          <p:cNvSpPr/>
          <p:nvPr/>
        </p:nvSpPr>
        <p:spPr>
          <a:xfrm>
            <a:off x="1658815" y="4349262"/>
            <a:ext cx="1137138" cy="322383"/>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5" algn="ctr"/>
            <a:endParaRPr lang="en-US">
              <a:cs typeface="Arial"/>
            </a:endParaRPr>
          </a:p>
        </p:txBody>
      </p:sp>
      <p:sp>
        <p:nvSpPr>
          <p:cNvPr id="35" name="Arrow: Right 34">
            <a:extLst>
              <a:ext uri="{FF2B5EF4-FFF2-40B4-BE49-F238E27FC236}">
                <a16:creationId xmlns:a16="http://schemas.microsoft.com/office/drawing/2014/main" id="{E059F021-2C97-BFE6-B643-E0548BE45F3E}"/>
              </a:ext>
            </a:extLst>
          </p:cNvPr>
          <p:cNvSpPr/>
          <p:nvPr/>
        </p:nvSpPr>
        <p:spPr>
          <a:xfrm rot="8280000">
            <a:off x="3569840" y="2677470"/>
            <a:ext cx="1230923" cy="328246"/>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36" name="Rectangle: Rounded Corners 35">
            <a:extLst>
              <a:ext uri="{FF2B5EF4-FFF2-40B4-BE49-F238E27FC236}">
                <a16:creationId xmlns:a16="http://schemas.microsoft.com/office/drawing/2014/main" id="{842629CB-2AC8-4CE6-1059-5C215643C984}"/>
              </a:ext>
            </a:extLst>
          </p:cNvPr>
          <p:cNvSpPr/>
          <p:nvPr/>
        </p:nvSpPr>
        <p:spPr>
          <a:xfrm>
            <a:off x="4677507" y="2074983"/>
            <a:ext cx="662353" cy="322383"/>
          </a:xfrm>
          <a:prstGeom prst="roundRect">
            <a:avLst/>
          </a:prstGeom>
          <a:ln/>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a:cs typeface="Arial"/>
              </a:rPr>
              <a:t>Lathe</a:t>
            </a:r>
            <a:endParaRPr lang="en-US"/>
          </a:p>
        </p:txBody>
      </p:sp>
      <p:sp>
        <p:nvSpPr>
          <p:cNvPr id="38" name="Arrow: Right 37">
            <a:extLst>
              <a:ext uri="{FF2B5EF4-FFF2-40B4-BE49-F238E27FC236}">
                <a16:creationId xmlns:a16="http://schemas.microsoft.com/office/drawing/2014/main" id="{4E24B528-E9E2-53AD-625E-83128A7CD5C9}"/>
              </a:ext>
            </a:extLst>
          </p:cNvPr>
          <p:cNvSpPr/>
          <p:nvPr/>
        </p:nvSpPr>
        <p:spPr>
          <a:xfrm rot="9420000">
            <a:off x="3722239" y="3902531"/>
            <a:ext cx="1230923" cy="328246"/>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39" name="Rectangle: Rounded Corners 38">
            <a:extLst>
              <a:ext uri="{FF2B5EF4-FFF2-40B4-BE49-F238E27FC236}">
                <a16:creationId xmlns:a16="http://schemas.microsoft.com/office/drawing/2014/main" id="{17CC7441-53E1-0DC3-0CFC-64FA085F6252}"/>
              </a:ext>
            </a:extLst>
          </p:cNvPr>
          <p:cNvSpPr/>
          <p:nvPr/>
        </p:nvSpPr>
        <p:spPr>
          <a:xfrm>
            <a:off x="4964721" y="3516920"/>
            <a:ext cx="761999" cy="310660"/>
          </a:xfrm>
          <a:prstGeom prst="roundRect">
            <a:avLst/>
          </a:prstGeom>
          <a:ln/>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a:cs typeface="Arial"/>
              </a:rPr>
              <a:t>Chuck</a:t>
            </a:r>
            <a:endParaRPr lang="en-US"/>
          </a:p>
        </p:txBody>
      </p:sp>
      <p:sp>
        <p:nvSpPr>
          <p:cNvPr id="20" name="Arrow: Right 19">
            <a:extLst>
              <a:ext uri="{FF2B5EF4-FFF2-40B4-BE49-F238E27FC236}">
                <a16:creationId xmlns:a16="http://schemas.microsoft.com/office/drawing/2014/main" id="{32511BC1-A4C6-CD6A-375E-7790FE352460}"/>
              </a:ext>
            </a:extLst>
          </p:cNvPr>
          <p:cNvSpPr/>
          <p:nvPr/>
        </p:nvSpPr>
        <p:spPr>
          <a:xfrm rot="13860000">
            <a:off x="3240197" y="5132058"/>
            <a:ext cx="1230923" cy="328246"/>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sp>
        <p:nvSpPr>
          <p:cNvPr id="21" name="Rectangle: Rounded Corners 20">
            <a:extLst>
              <a:ext uri="{FF2B5EF4-FFF2-40B4-BE49-F238E27FC236}">
                <a16:creationId xmlns:a16="http://schemas.microsoft.com/office/drawing/2014/main" id="{418E7CE8-D519-8C27-284E-24BA6FD239C3}"/>
              </a:ext>
            </a:extLst>
          </p:cNvPr>
          <p:cNvSpPr/>
          <p:nvPr/>
        </p:nvSpPr>
        <p:spPr>
          <a:xfrm>
            <a:off x="4249615" y="5802921"/>
            <a:ext cx="1611922" cy="439613"/>
          </a:xfrm>
          <a:prstGeom prst="roundRect">
            <a:avLst/>
          </a:prstGeom>
          <a:ln/>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a:cs typeface="Arial"/>
              </a:rPr>
              <a:t>Pre-tapped holes to secure suite</a:t>
            </a:r>
            <a:endParaRPr lang="en-US"/>
          </a:p>
        </p:txBody>
      </p:sp>
      <p:sp>
        <p:nvSpPr>
          <p:cNvPr id="14" name="Rectangle 13">
            <a:extLst>
              <a:ext uri="{FF2B5EF4-FFF2-40B4-BE49-F238E27FC236}">
                <a16:creationId xmlns:a16="http://schemas.microsoft.com/office/drawing/2014/main" id="{538A456C-BFDF-9EBF-D663-B58C7AC6266B}"/>
              </a:ext>
            </a:extLst>
          </p:cNvPr>
          <p:cNvSpPr/>
          <p:nvPr/>
        </p:nvSpPr>
        <p:spPr>
          <a:xfrm>
            <a:off x="621415" y="1171877"/>
            <a:ext cx="8536409" cy="648801"/>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a:t>DR 3.1: </a:t>
            </a:r>
            <a:r>
              <a:rPr lang="en-US">
                <a:ea typeface="+mn-lt"/>
                <a:cs typeface="+mn-lt"/>
              </a:rPr>
              <a:t>Sensors shall be mounted to sensor tray securely</a:t>
            </a:r>
            <a:endParaRPr lang="en-US">
              <a:cs typeface="Arial"/>
            </a:endParaRPr>
          </a:p>
          <a:p>
            <a:r>
              <a:rPr lang="en-US"/>
              <a:t>	DR 3.1.2: </a:t>
            </a:r>
            <a:r>
              <a:rPr lang="en-US">
                <a:ea typeface="+mn-lt"/>
                <a:cs typeface="+mn-lt"/>
              </a:rPr>
              <a:t>Sensors shall record accelerations to within 10% of measured input </a:t>
            </a:r>
          </a:p>
        </p:txBody>
      </p:sp>
    </p:spTree>
    <p:extLst>
      <p:ext uri="{BB962C8B-B14F-4D97-AF65-F5344CB8AC3E}">
        <p14:creationId xmlns:p14="http://schemas.microsoft.com/office/powerpoint/2010/main" val="16762364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extLst>
    <p:ext uri="{6950BFC3-D8DA-4A85-94F7-54DA5524770B}">
      <p188:commentRel xmlns:p188="http://schemas.microsoft.com/office/powerpoint/2018/8/main" xmlns="" r:id="rId9"/>
    </p:ext>
  </p:extLs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Shape 1116"/>
        <p:cNvGrpSpPr/>
        <p:nvPr/>
      </p:nvGrpSpPr>
      <p:grpSpPr>
        <a:xfrm>
          <a:off x="0" y="0"/>
          <a:ext cx="0" cy="0"/>
          <a:chOff x="0" y="0"/>
          <a:chExt cx="0" cy="0"/>
        </a:xfrm>
      </p:grpSpPr>
      <p:sp>
        <p:nvSpPr>
          <p:cNvPr id="1118" name="Google Shape;1118;g15fc244b7c5_3_119"/>
          <p:cNvSpPr txBox="1">
            <a:spLocks noGrp="1"/>
          </p:cNvSpPr>
          <p:nvPr>
            <p:ph type="title"/>
          </p:nvPr>
        </p:nvSpPr>
        <p:spPr>
          <a:xfrm>
            <a:off x="1038774" y="460463"/>
            <a:ext cx="10515600" cy="711414"/>
          </a:xfrm>
          <a:prstGeom prst="rect">
            <a:avLst/>
          </a:prstGeom>
        </p:spPr>
        <p:txBody>
          <a:bodyPr spcFirstLastPara="1" wrap="square" lIns="91425" tIns="45700" rIns="91425" bIns="45700" anchor="ctr" anchorCtr="0">
            <a:normAutofit/>
          </a:bodyPr>
          <a:lstStyle/>
          <a:p>
            <a:r>
              <a:rPr lang="en-US"/>
              <a:t>Spin Test</a:t>
            </a:r>
          </a:p>
        </p:txBody>
      </p:sp>
      <p:sp>
        <p:nvSpPr>
          <p:cNvPr id="2" name="Date Placeholder 1">
            <a:extLst>
              <a:ext uri="{FF2B5EF4-FFF2-40B4-BE49-F238E27FC236}">
                <a16:creationId xmlns:a16="http://schemas.microsoft.com/office/drawing/2014/main" id="{A23F8A14-A944-AE88-C2EB-99EFC1A20994}"/>
              </a:ext>
            </a:extLst>
          </p:cNvPr>
          <p:cNvSpPr>
            <a:spLocks noGrp="1"/>
          </p:cNvSpPr>
          <p:nvPr>
            <p:ph type="dt" idx="10"/>
          </p:nvPr>
        </p:nvSpPr>
        <p:spPr/>
        <p:txBody>
          <a:bodyPr/>
          <a:lstStyle/>
          <a:p>
            <a:fld id="{9134C1C2-E27D-46A1-A3FE-00AA99D23AF2}" type="datetime1">
              <a:rPr lang="en-US" smtClean="0"/>
              <a:t>4/4/2023</a:t>
            </a:fld>
            <a:endParaRPr lang="en-US"/>
          </a:p>
        </p:txBody>
      </p:sp>
      <p:sp>
        <p:nvSpPr>
          <p:cNvPr id="1117" name="Google Shape;1117;g15fc244b7c5_3_119"/>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dirty="0"/>
              <a:t>57</a:t>
            </a:fld>
            <a:endParaRPr/>
          </a:p>
        </p:txBody>
      </p:sp>
      <p:sp>
        <p:nvSpPr>
          <p:cNvPr id="5" name="Text Placeholder 4">
            <a:extLst>
              <a:ext uri="{FF2B5EF4-FFF2-40B4-BE49-F238E27FC236}">
                <a16:creationId xmlns:a16="http://schemas.microsoft.com/office/drawing/2014/main" id="{F2C3824C-0D84-3DE6-DB09-FF15CC3582ED}"/>
              </a:ext>
            </a:extLst>
          </p:cNvPr>
          <p:cNvSpPr>
            <a:spLocks noGrp="1"/>
          </p:cNvSpPr>
          <p:nvPr>
            <p:ph type="body" idx="1"/>
          </p:nvPr>
        </p:nvSpPr>
        <p:spPr>
          <a:xfrm>
            <a:off x="631766" y="1896837"/>
            <a:ext cx="5932554" cy="4360748"/>
          </a:xfrm>
          <a:solidFill>
            <a:schemeClr val="accent3">
              <a:lumMod val="20000"/>
              <a:lumOff val="80000"/>
            </a:schemeClr>
          </a:solidFill>
        </p:spPr>
        <p:txBody>
          <a:bodyPr>
            <a:normAutofit/>
          </a:bodyPr>
          <a:lstStyle/>
          <a:p>
            <a:pPr marL="114300" indent="0">
              <a:lnSpc>
                <a:spcPct val="65000"/>
              </a:lnSpc>
              <a:buNone/>
            </a:pPr>
            <a:r>
              <a:rPr lang="en-US" sz="600" b="1">
                <a:solidFill>
                  <a:srgbClr val="000000"/>
                </a:solidFill>
              </a:rPr>
              <a:t>     </a:t>
            </a:r>
            <a:endParaRPr lang="en-US"/>
          </a:p>
          <a:p>
            <a:pPr marL="114300" indent="0">
              <a:lnSpc>
                <a:spcPct val="65000"/>
              </a:lnSpc>
              <a:buNone/>
            </a:pPr>
            <a:r>
              <a:rPr lang="en-US" b="1">
                <a:solidFill>
                  <a:srgbClr val="000000"/>
                </a:solidFill>
              </a:rPr>
              <a:t>Test Model</a:t>
            </a:r>
            <a:endParaRPr lang="en-US"/>
          </a:p>
          <a:p>
            <a:pPr marL="114300" indent="0">
              <a:buNone/>
            </a:pPr>
            <a:endParaRPr lang="en-US" sz="2400"/>
          </a:p>
          <a:p>
            <a:pPr lvl="1"/>
            <a:endParaRPr lang="en-US">
              <a:solidFill>
                <a:srgbClr val="000000"/>
              </a:solidFill>
            </a:endParaRPr>
          </a:p>
          <a:p>
            <a:pPr>
              <a:buClr>
                <a:srgbClr val="000000"/>
              </a:buClr>
            </a:pPr>
            <a:endParaRPr lang="en-US">
              <a:solidFill>
                <a:srgbClr val="000000"/>
              </a:solidFill>
            </a:endParaRPr>
          </a:p>
        </p:txBody>
      </p:sp>
      <p:graphicFrame>
        <p:nvGraphicFramePr>
          <p:cNvPr id="13" name="Diagram 14">
            <a:extLst>
              <a:ext uri="{FF2B5EF4-FFF2-40B4-BE49-F238E27FC236}">
                <a16:creationId xmlns:a16="http://schemas.microsoft.com/office/drawing/2014/main" id="{39092746-1881-091C-16A9-C818A3894667}"/>
              </a:ext>
            </a:extLst>
          </p:cNvPr>
          <p:cNvGraphicFramePr/>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4">
            <a:extLst>
              <a:ext uri="{FF2B5EF4-FFF2-40B4-BE49-F238E27FC236}">
                <a16:creationId xmlns:a16="http://schemas.microsoft.com/office/drawing/2014/main" id="{4DA08574-2C73-D8AA-CDB4-5524D926716A}"/>
              </a:ext>
            </a:extLst>
          </p:cNvPr>
          <p:cNvSpPr txBox="1">
            <a:spLocks/>
          </p:cNvSpPr>
          <p:nvPr/>
        </p:nvSpPr>
        <p:spPr>
          <a:xfrm>
            <a:off x="6648989" y="1894177"/>
            <a:ext cx="4415252" cy="4360748"/>
          </a:xfrm>
          <a:prstGeom prst="rect">
            <a:avLst/>
          </a:prstGeom>
          <a:solidFill>
            <a:schemeClr val="accent1">
              <a:lumMod val="20000"/>
              <a:lumOff val="80000"/>
            </a:schemeClr>
          </a:solid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rgbClr val="2A4F1C"/>
              </a:buClr>
              <a:buSzPts val="1800"/>
              <a:buFont typeface="Arial"/>
              <a:buChar char="•"/>
              <a:defRPr sz="2400" b="0" i="0" u="none" strike="noStrike" cap="none">
                <a:solidFill>
                  <a:srgbClr val="2A4F1C"/>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rgbClr val="2A4F1C"/>
              </a:buClr>
              <a:buSzPts val="1800"/>
              <a:buFont typeface="Arial"/>
              <a:buChar char="•"/>
              <a:defRPr sz="1800" b="0" i="0" u="none" strike="noStrike" cap="none">
                <a:solidFill>
                  <a:srgbClr val="2A4F1C"/>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None/>
            </a:pPr>
            <a:endParaRPr lang="en-US" sz="2800">
              <a:solidFill>
                <a:srgbClr val="000000"/>
              </a:solidFill>
            </a:endParaRPr>
          </a:p>
        </p:txBody>
      </p:sp>
      <p:sp>
        <p:nvSpPr>
          <p:cNvPr id="4" name="Rectangle 3">
            <a:extLst>
              <a:ext uri="{FF2B5EF4-FFF2-40B4-BE49-F238E27FC236}">
                <a16:creationId xmlns:a16="http://schemas.microsoft.com/office/drawing/2014/main" id="{5585C1E9-CA37-EA8B-8A5A-FB464368B651}"/>
              </a:ext>
            </a:extLst>
          </p:cNvPr>
          <p:cNvSpPr/>
          <p:nvPr/>
        </p:nvSpPr>
        <p:spPr>
          <a:xfrm>
            <a:off x="637627" y="1171877"/>
            <a:ext cx="8516692" cy="648801"/>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DR 3.1: First Level DR(s) here</a:t>
            </a:r>
          </a:p>
          <a:p>
            <a:pPr algn="l"/>
            <a:r>
              <a:rPr lang="en-US"/>
              <a:t>	DR 3.1.1: </a:t>
            </a:r>
            <a:r>
              <a:rPr lang="en-US" b="0" i="0" u="none" strike="noStrike" baseline="0"/>
              <a:t>Second level DR(s) here</a:t>
            </a:r>
            <a:endParaRPr lang="en-US"/>
          </a:p>
        </p:txBody>
      </p:sp>
      <p:graphicFrame>
        <p:nvGraphicFramePr>
          <p:cNvPr id="1263" name="Table 1262">
            <a:extLst>
              <a:ext uri="{FF2B5EF4-FFF2-40B4-BE49-F238E27FC236}">
                <a16:creationId xmlns:a16="http://schemas.microsoft.com/office/drawing/2014/main" id="{4B6D9D80-C0B3-883D-5D17-02427848114C}"/>
              </a:ext>
            </a:extLst>
          </p:cNvPr>
          <p:cNvGraphicFramePr>
            <a:graphicFrameLocks noGrp="1"/>
          </p:cNvGraphicFramePr>
          <p:nvPr/>
        </p:nvGraphicFramePr>
        <p:xfrm>
          <a:off x="9208476" y="1184030"/>
          <a:ext cx="1832319" cy="648802"/>
        </p:xfrm>
        <a:graphic>
          <a:graphicData uri="http://schemas.openxmlformats.org/drawingml/2006/table">
            <a:tbl>
              <a:tblPr firstRow="1" bandRow="1">
                <a:tableStyleId>{5C22544A-7EE6-4342-B048-85BDC9FD1C3A}</a:tableStyleId>
              </a:tblPr>
              <a:tblGrid>
                <a:gridCol w="1832319">
                  <a:extLst>
                    <a:ext uri="{9D8B030D-6E8A-4147-A177-3AD203B41FA5}">
                      <a16:colId xmlns:a16="http://schemas.microsoft.com/office/drawing/2014/main" val="3469924565"/>
                    </a:ext>
                  </a:extLst>
                </a:gridCol>
              </a:tblGrid>
              <a:tr h="324401">
                <a:tc>
                  <a:txBody>
                    <a:bodyPr/>
                    <a:lstStyle/>
                    <a:p>
                      <a:pPr algn="ctr"/>
                      <a:r>
                        <a:rPr lang="en-US"/>
                        <a:t>Deadline: March 24</a:t>
                      </a:r>
                    </a:p>
                  </a:txBody>
                  <a:tcPr anchor="ctr"/>
                </a:tc>
                <a:extLst>
                  <a:ext uri="{0D108BD9-81ED-4DB2-BD59-A6C34878D82A}">
                    <a16:rowId xmlns:a16="http://schemas.microsoft.com/office/drawing/2014/main" val="507499861"/>
                  </a:ext>
                </a:extLst>
              </a:tr>
              <a:tr h="324401">
                <a:tc>
                  <a:txBody>
                    <a:bodyPr/>
                    <a:lstStyle/>
                    <a:p>
                      <a:pPr algn="ctr"/>
                      <a:r>
                        <a:rPr lang="en-US" b="1">
                          <a:solidFill>
                            <a:schemeClr val="bg1"/>
                          </a:solidFill>
                        </a:rPr>
                        <a:t>Not Started</a:t>
                      </a:r>
                    </a:p>
                  </a:txBody>
                  <a:tcPr anchor="ctr">
                    <a:solidFill>
                      <a:srgbClr val="DE5D5D"/>
                    </a:solidFill>
                  </a:tcPr>
                </a:tc>
                <a:extLst>
                  <a:ext uri="{0D108BD9-81ED-4DB2-BD59-A6C34878D82A}">
                    <a16:rowId xmlns:a16="http://schemas.microsoft.com/office/drawing/2014/main" val="4251863665"/>
                  </a:ext>
                </a:extLst>
              </a:tr>
            </a:tbl>
          </a:graphicData>
        </a:graphic>
      </p:graphicFrame>
      <p:sp>
        <p:nvSpPr>
          <p:cNvPr id="55" name="Rectangle: Rounded Corners 54">
            <a:extLst>
              <a:ext uri="{FF2B5EF4-FFF2-40B4-BE49-F238E27FC236}">
                <a16:creationId xmlns:a16="http://schemas.microsoft.com/office/drawing/2014/main" id="{05D64D54-E33A-260C-B407-C82BAFDF2D3D}"/>
              </a:ext>
            </a:extLst>
          </p:cNvPr>
          <p:cNvSpPr/>
          <p:nvPr/>
        </p:nvSpPr>
        <p:spPr>
          <a:xfrm>
            <a:off x="910633" y="5535802"/>
            <a:ext cx="5368749" cy="572756"/>
          </a:xfrm>
          <a:prstGeom prst="roundRect">
            <a:avLst/>
          </a:prstGeom>
          <a:ln/>
        </p:spPr>
        <p:style>
          <a:lnRef idx="3">
            <a:schemeClr val="lt1"/>
          </a:lnRef>
          <a:fillRef idx="1">
            <a:schemeClr val="accent1"/>
          </a:fillRef>
          <a:effectRef idx="1">
            <a:schemeClr val="accent1"/>
          </a:effectRef>
          <a:fontRef idx="minor">
            <a:schemeClr val="lt1"/>
          </a:fontRef>
        </p:style>
        <p:txBody>
          <a:bodyPr lIns="91440" tIns="45720" rIns="91440" bIns="45720" rtlCol="0" anchor="ctr"/>
          <a:lstStyle/>
          <a:p>
            <a:pPr algn="ctr"/>
            <a:r>
              <a:rPr lang="en-US" sz="2800">
                <a:latin typeface="Calibri"/>
                <a:cs typeface="Arial"/>
              </a:rPr>
              <a:t>Required Lathe RPM: 535.03 RPM</a:t>
            </a:r>
          </a:p>
        </p:txBody>
      </p:sp>
      <p:sp>
        <p:nvSpPr>
          <p:cNvPr id="56" name="Rectangle: Rounded Corners 55">
            <a:extLst>
              <a:ext uri="{FF2B5EF4-FFF2-40B4-BE49-F238E27FC236}">
                <a16:creationId xmlns:a16="http://schemas.microsoft.com/office/drawing/2014/main" id="{C17738EA-07FD-2EAA-FCD1-D165C23712A0}"/>
              </a:ext>
            </a:extLst>
          </p:cNvPr>
          <p:cNvSpPr/>
          <p:nvPr/>
        </p:nvSpPr>
        <p:spPr>
          <a:xfrm>
            <a:off x="916076" y="4894382"/>
            <a:ext cx="5363306" cy="572756"/>
          </a:xfrm>
          <a:prstGeom prst="roundRect">
            <a:avLst/>
          </a:prstGeom>
          <a:ln/>
        </p:spPr>
        <p:style>
          <a:lnRef idx="3">
            <a:schemeClr val="lt1"/>
          </a:lnRef>
          <a:fillRef idx="1">
            <a:schemeClr val="accent1"/>
          </a:fillRef>
          <a:effectRef idx="1">
            <a:schemeClr val="accent1"/>
          </a:effectRef>
          <a:fontRef idx="minor">
            <a:schemeClr val="lt1"/>
          </a:fontRef>
        </p:style>
        <p:txBody>
          <a:bodyPr lIns="91440" tIns="45720" rIns="91440" bIns="45720" rtlCol="0" anchor="ctr"/>
          <a:lstStyle/>
          <a:p>
            <a:pPr algn="ctr"/>
            <a:r>
              <a:rPr lang="en-US" sz="2800">
                <a:latin typeface="Calibri"/>
                <a:cs typeface="Arial"/>
              </a:rPr>
              <a:t>Distance to sensor CG: 5cm</a:t>
            </a:r>
          </a:p>
        </p:txBody>
      </p:sp>
      <p:sp>
        <p:nvSpPr>
          <p:cNvPr id="14" name="Rectangle 13">
            <a:extLst>
              <a:ext uri="{FF2B5EF4-FFF2-40B4-BE49-F238E27FC236}">
                <a16:creationId xmlns:a16="http://schemas.microsoft.com/office/drawing/2014/main" id="{9255F221-9BE7-35B8-562D-744485DA4BA0}"/>
              </a:ext>
            </a:extLst>
          </p:cNvPr>
          <p:cNvSpPr/>
          <p:nvPr/>
        </p:nvSpPr>
        <p:spPr>
          <a:xfrm>
            <a:off x="621415" y="1171877"/>
            <a:ext cx="8536409" cy="648801"/>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a:t>DR 3.1: </a:t>
            </a:r>
            <a:r>
              <a:rPr lang="en-US">
                <a:ea typeface="+mn-lt"/>
                <a:cs typeface="+mn-lt"/>
              </a:rPr>
              <a:t>Sensors shall be mounted to sensor tray securely</a:t>
            </a:r>
            <a:endParaRPr lang="en-US">
              <a:cs typeface="Arial"/>
            </a:endParaRPr>
          </a:p>
          <a:p>
            <a:r>
              <a:rPr lang="en-US"/>
              <a:t>	DR 3.1.2:</a:t>
            </a:r>
            <a:r>
              <a:rPr lang="en-US">
                <a:ea typeface="+mn-lt"/>
                <a:cs typeface="+mn-lt"/>
              </a:rPr>
              <a:t> Sensors shall record accelerations to within 10% of measured input </a:t>
            </a:r>
          </a:p>
        </p:txBody>
      </p:sp>
      <p:sp>
        <p:nvSpPr>
          <p:cNvPr id="12" name="TextBox 11">
            <a:extLst>
              <a:ext uri="{FF2B5EF4-FFF2-40B4-BE49-F238E27FC236}">
                <a16:creationId xmlns:a16="http://schemas.microsoft.com/office/drawing/2014/main" id="{4381FD5B-F47B-20C0-D6D7-57B01737796B}"/>
              </a:ext>
            </a:extLst>
          </p:cNvPr>
          <p:cNvSpPr txBox="1"/>
          <p:nvPr/>
        </p:nvSpPr>
        <p:spPr>
          <a:xfrm>
            <a:off x="6754663" y="5954565"/>
            <a:ext cx="44152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Calibri"/>
              </a:rPr>
              <a:t>*Spin rate of lathe will be verified using a digital tachometer</a:t>
            </a:r>
          </a:p>
        </p:txBody>
      </p:sp>
      <p:pic>
        <p:nvPicPr>
          <p:cNvPr id="15" name="Picture 15" descr="Chart, histogram&#10;&#10;Description automatically generated">
            <a:extLst>
              <a:ext uri="{FF2B5EF4-FFF2-40B4-BE49-F238E27FC236}">
                <a16:creationId xmlns:a16="http://schemas.microsoft.com/office/drawing/2014/main" id="{B5CAF0BB-5F34-3CFF-5A7F-9B2BB4392C9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793526" y="1964168"/>
            <a:ext cx="4124080" cy="3990397"/>
          </a:xfrm>
          <a:prstGeom prst="rect">
            <a:avLst/>
          </a:prstGeom>
        </p:spPr>
      </p:pic>
      <p:sp>
        <p:nvSpPr>
          <p:cNvPr id="22" name="Rectangle: Rounded Corners 21">
            <a:extLst>
              <a:ext uri="{FF2B5EF4-FFF2-40B4-BE49-F238E27FC236}">
                <a16:creationId xmlns:a16="http://schemas.microsoft.com/office/drawing/2014/main" id="{1130D57C-5A8F-3A0B-8408-0B0957393C92}"/>
              </a:ext>
            </a:extLst>
          </p:cNvPr>
          <p:cNvSpPr/>
          <p:nvPr/>
        </p:nvSpPr>
        <p:spPr>
          <a:xfrm>
            <a:off x="933660" y="4249612"/>
            <a:ext cx="5363306" cy="572756"/>
          </a:xfrm>
          <a:prstGeom prst="roundRect">
            <a:avLst/>
          </a:prstGeom>
          <a:ln/>
        </p:spPr>
        <p:style>
          <a:lnRef idx="3">
            <a:schemeClr val="lt1"/>
          </a:lnRef>
          <a:fillRef idx="1">
            <a:schemeClr val="accent1"/>
          </a:fillRef>
          <a:effectRef idx="1">
            <a:schemeClr val="accent1"/>
          </a:effectRef>
          <a:fontRef idx="minor">
            <a:schemeClr val="lt1"/>
          </a:fontRef>
        </p:style>
        <p:txBody>
          <a:bodyPr lIns="91440" tIns="45720" rIns="91440" bIns="45720" rtlCol="0" anchor="ctr"/>
          <a:lstStyle/>
          <a:p>
            <a:pPr algn="ctr"/>
            <a:r>
              <a:rPr lang="en-US" sz="2800">
                <a:latin typeface="Calibri"/>
                <a:cs typeface="Arial"/>
              </a:rPr>
              <a:t>Desired G Force Experienced: 16G</a:t>
            </a:r>
          </a:p>
        </p:txBody>
      </p:sp>
      <p:sp>
        <p:nvSpPr>
          <p:cNvPr id="36" name="Rectangle: Rounded Corners 35">
            <a:extLst>
              <a:ext uri="{FF2B5EF4-FFF2-40B4-BE49-F238E27FC236}">
                <a16:creationId xmlns:a16="http://schemas.microsoft.com/office/drawing/2014/main" id="{20716032-EC9D-CBC0-C792-DCC7DA7B0DC8}"/>
              </a:ext>
            </a:extLst>
          </p:cNvPr>
          <p:cNvSpPr/>
          <p:nvPr/>
        </p:nvSpPr>
        <p:spPr>
          <a:xfrm>
            <a:off x="2232301" y="2481228"/>
            <a:ext cx="3067476" cy="1541676"/>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5" descr="Text&#10;&#10;Description automatically generated">
            <a:extLst>
              <a:ext uri="{FF2B5EF4-FFF2-40B4-BE49-F238E27FC236}">
                <a16:creationId xmlns:a16="http://schemas.microsoft.com/office/drawing/2014/main" id="{D317B703-5588-BE5D-909E-0E8A451D0E28}"/>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440480" y="2548077"/>
            <a:ext cx="2765514" cy="1413644"/>
          </a:xfrm>
          <a:prstGeom prst="rect">
            <a:avLst/>
          </a:prstGeom>
        </p:spPr>
      </p:pic>
      <p:sp>
        <p:nvSpPr>
          <p:cNvPr id="50" name="Rectangle 49">
            <a:extLst>
              <a:ext uri="{FF2B5EF4-FFF2-40B4-BE49-F238E27FC236}">
                <a16:creationId xmlns:a16="http://schemas.microsoft.com/office/drawing/2014/main" id="{62951C4A-95D2-889E-D264-F86E8CCE15F9}"/>
              </a:ext>
            </a:extLst>
          </p:cNvPr>
          <p:cNvSpPr/>
          <p:nvPr/>
        </p:nvSpPr>
        <p:spPr>
          <a:xfrm>
            <a:off x="9050214" y="3774830"/>
            <a:ext cx="726832" cy="527539"/>
          </a:xfrm>
          <a:prstGeom prst="rect">
            <a:avLst/>
          </a:prstGeom>
          <a:noFill/>
          <a:ln>
            <a:solidFill>
              <a:srgbClr val="DE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715F1D31-48EC-A6A6-D057-9C41DCF720D9}"/>
              </a:ext>
            </a:extLst>
          </p:cNvPr>
          <p:cNvSpPr/>
          <p:nvPr/>
        </p:nvSpPr>
        <p:spPr>
          <a:xfrm>
            <a:off x="9999785" y="3423138"/>
            <a:ext cx="1614757" cy="709244"/>
          </a:xfrm>
          <a:prstGeom prst="roundRect">
            <a:avLst/>
          </a:prstGeom>
          <a:ln/>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sz="1600">
                <a:cs typeface="Arial"/>
              </a:rPr>
              <a:t>Target Region:</a:t>
            </a:r>
          </a:p>
          <a:p>
            <a:pPr algn="ctr"/>
            <a:r>
              <a:rPr lang="en-US" sz="1600">
                <a:cs typeface="Arial"/>
              </a:rPr>
              <a:t>12 - 16G</a:t>
            </a:r>
          </a:p>
        </p:txBody>
      </p:sp>
    </p:spTree>
    <p:extLst>
      <p:ext uri="{BB962C8B-B14F-4D97-AF65-F5344CB8AC3E}">
        <p14:creationId xmlns:p14="http://schemas.microsoft.com/office/powerpoint/2010/main" val="30866830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Shape 1116"/>
        <p:cNvGrpSpPr/>
        <p:nvPr/>
      </p:nvGrpSpPr>
      <p:grpSpPr>
        <a:xfrm>
          <a:off x="0" y="0"/>
          <a:ext cx="0" cy="0"/>
          <a:chOff x="0" y="0"/>
          <a:chExt cx="0" cy="0"/>
        </a:xfrm>
      </p:grpSpPr>
      <p:sp>
        <p:nvSpPr>
          <p:cNvPr id="1118" name="Google Shape;1118;g15fc244b7c5_3_119"/>
          <p:cNvSpPr txBox="1">
            <a:spLocks noGrp="1"/>
          </p:cNvSpPr>
          <p:nvPr>
            <p:ph type="title"/>
          </p:nvPr>
        </p:nvSpPr>
        <p:spPr>
          <a:xfrm>
            <a:off x="1038774" y="460463"/>
            <a:ext cx="10515600" cy="711414"/>
          </a:xfrm>
          <a:prstGeom prst="rect">
            <a:avLst/>
          </a:prstGeom>
        </p:spPr>
        <p:txBody>
          <a:bodyPr spcFirstLastPara="1" wrap="square" lIns="91425" tIns="45700" rIns="91425" bIns="45700" anchor="ctr" anchorCtr="0">
            <a:normAutofit/>
          </a:bodyPr>
          <a:lstStyle/>
          <a:p>
            <a:r>
              <a:rPr lang="en-US"/>
              <a:t>Spin Test</a:t>
            </a:r>
          </a:p>
        </p:txBody>
      </p:sp>
      <p:sp>
        <p:nvSpPr>
          <p:cNvPr id="2" name="Date Placeholder 1">
            <a:extLst>
              <a:ext uri="{FF2B5EF4-FFF2-40B4-BE49-F238E27FC236}">
                <a16:creationId xmlns:a16="http://schemas.microsoft.com/office/drawing/2014/main" id="{A23F8A14-A944-AE88-C2EB-99EFC1A20994}"/>
              </a:ext>
            </a:extLst>
          </p:cNvPr>
          <p:cNvSpPr>
            <a:spLocks noGrp="1"/>
          </p:cNvSpPr>
          <p:nvPr>
            <p:ph type="dt" idx="10"/>
          </p:nvPr>
        </p:nvSpPr>
        <p:spPr/>
        <p:txBody>
          <a:bodyPr/>
          <a:lstStyle/>
          <a:p>
            <a:fld id="{9134C1C2-E27D-46A1-A3FE-00AA99D23AF2}" type="datetime1">
              <a:rPr lang="en-US" smtClean="0"/>
              <a:t>4/4/2023</a:t>
            </a:fld>
            <a:endParaRPr lang="en-US"/>
          </a:p>
        </p:txBody>
      </p:sp>
      <p:sp>
        <p:nvSpPr>
          <p:cNvPr id="1117" name="Google Shape;1117;g15fc244b7c5_3_119"/>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dirty="0"/>
              <a:t>58</a:t>
            </a:fld>
            <a:endParaRPr/>
          </a:p>
        </p:txBody>
      </p:sp>
      <p:sp>
        <p:nvSpPr>
          <p:cNvPr id="5" name="Text Placeholder 4">
            <a:extLst>
              <a:ext uri="{FF2B5EF4-FFF2-40B4-BE49-F238E27FC236}">
                <a16:creationId xmlns:a16="http://schemas.microsoft.com/office/drawing/2014/main" id="{F2C3824C-0D84-3DE6-DB09-FF15CC3582ED}"/>
              </a:ext>
            </a:extLst>
          </p:cNvPr>
          <p:cNvSpPr>
            <a:spLocks noGrp="1"/>
          </p:cNvSpPr>
          <p:nvPr>
            <p:ph type="body" idx="1"/>
          </p:nvPr>
        </p:nvSpPr>
        <p:spPr>
          <a:xfrm>
            <a:off x="637627" y="1908140"/>
            <a:ext cx="5159669" cy="4360748"/>
          </a:xfrm>
          <a:solidFill>
            <a:schemeClr val="accent3">
              <a:lumMod val="20000"/>
              <a:lumOff val="80000"/>
            </a:schemeClr>
          </a:solidFill>
        </p:spPr>
        <p:txBody>
          <a:bodyPr>
            <a:normAutofit fontScale="70000" lnSpcReduction="20000"/>
          </a:bodyPr>
          <a:lstStyle/>
          <a:p>
            <a:pPr marL="114300" indent="0">
              <a:lnSpc>
                <a:spcPct val="120000"/>
              </a:lnSpc>
              <a:buNone/>
            </a:pPr>
            <a:r>
              <a:rPr lang="en-US" b="1">
                <a:solidFill>
                  <a:srgbClr val="000000"/>
                </a:solidFill>
              </a:rPr>
              <a:t>Test Procedure: </a:t>
            </a:r>
            <a:endParaRPr lang="en-US" b="1"/>
          </a:p>
          <a:p>
            <a:pPr marL="628650" indent="-514350">
              <a:lnSpc>
                <a:spcPct val="120000"/>
              </a:lnSpc>
              <a:buAutoNum type="arabicPeriod"/>
            </a:pPr>
            <a:r>
              <a:rPr lang="en-US">
                <a:solidFill>
                  <a:srgbClr val="000000"/>
                </a:solidFill>
              </a:rPr>
              <a:t>Turn on the sensor tray</a:t>
            </a:r>
            <a:endParaRPr lang="en-US"/>
          </a:p>
          <a:p>
            <a:pPr marL="628650" indent="-514350">
              <a:lnSpc>
                <a:spcPct val="120000"/>
              </a:lnSpc>
              <a:buAutoNum type="arabicPeriod"/>
            </a:pPr>
            <a:r>
              <a:rPr lang="en-US"/>
              <a:t>Attach the sensor tray to the lathe</a:t>
            </a:r>
          </a:p>
          <a:p>
            <a:pPr marL="628650" indent="-514350">
              <a:lnSpc>
                <a:spcPct val="120000"/>
              </a:lnSpc>
              <a:buAutoNum type="arabicPeriod"/>
            </a:pPr>
            <a:r>
              <a:rPr lang="en-US">
                <a:solidFill>
                  <a:srgbClr val="000000"/>
                </a:solidFill>
              </a:rPr>
              <a:t>Run software to begin data gathering</a:t>
            </a:r>
          </a:p>
          <a:p>
            <a:pPr marL="628650" indent="-514350">
              <a:lnSpc>
                <a:spcPct val="120000"/>
              </a:lnSpc>
              <a:buAutoNum type="arabicPeriod"/>
            </a:pPr>
            <a:r>
              <a:rPr lang="en-US">
                <a:solidFill>
                  <a:srgbClr val="000000"/>
                </a:solidFill>
              </a:rPr>
              <a:t>Set the lathe to desired RPM and turn it on for 15 seconds</a:t>
            </a:r>
            <a:endParaRPr lang="en-US"/>
          </a:p>
          <a:p>
            <a:pPr marL="628650" indent="-514350">
              <a:lnSpc>
                <a:spcPct val="120000"/>
              </a:lnSpc>
              <a:buAutoNum type="arabicPeriod"/>
            </a:pPr>
            <a:r>
              <a:rPr lang="en-US">
                <a:solidFill>
                  <a:srgbClr val="000000"/>
                </a:solidFill>
              </a:rPr>
              <a:t>Turn lathe off and retrieve the sensor tray</a:t>
            </a:r>
            <a:endParaRPr lang="en-US"/>
          </a:p>
          <a:p>
            <a:pPr marL="628650" indent="-514350">
              <a:lnSpc>
                <a:spcPct val="120000"/>
              </a:lnSpc>
              <a:buAutoNum type="arabicPeriod"/>
            </a:pPr>
            <a:r>
              <a:rPr lang="en-US">
                <a:solidFill>
                  <a:srgbClr val="000000"/>
                </a:solidFill>
              </a:rPr>
              <a:t>Retrieve data from the SD placed on sensor tray</a:t>
            </a:r>
            <a:endParaRPr lang="en-US"/>
          </a:p>
          <a:p>
            <a:pPr marL="628650" indent="-514350">
              <a:lnSpc>
                <a:spcPct val="120000"/>
              </a:lnSpc>
              <a:buAutoNum type="arabicPeriod"/>
            </a:pPr>
            <a:r>
              <a:rPr lang="en-US">
                <a:solidFill>
                  <a:srgbClr val="000000"/>
                </a:solidFill>
              </a:rPr>
              <a:t>Analyze data against model</a:t>
            </a:r>
            <a:endParaRPr lang="en-US"/>
          </a:p>
        </p:txBody>
      </p:sp>
      <p:graphicFrame>
        <p:nvGraphicFramePr>
          <p:cNvPr id="13" name="Diagram 14">
            <a:extLst>
              <a:ext uri="{FF2B5EF4-FFF2-40B4-BE49-F238E27FC236}">
                <a16:creationId xmlns:a16="http://schemas.microsoft.com/office/drawing/2014/main" id="{39092746-1881-091C-16A9-C818A3894667}"/>
              </a:ext>
            </a:extLst>
          </p:cNvPr>
          <p:cNvGraphicFramePr/>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4">
            <a:extLst>
              <a:ext uri="{FF2B5EF4-FFF2-40B4-BE49-F238E27FC236}">
                <a16:creationId xmlns:a16="http://schemas.microsoft.com/office/drawing/2014/main" id="{4DA08574-2C73-D8AA-CDB4-5524D926716A}"/>
              </a:ext>
            </a:extLst>
          </p:cNvPr>
          <p:cNvSpPr txBox="1">
            <a:spLocks/>
          </p:cNvSpPr>
          <p:nvPr/>
        </p:nvSpPr>
        <p:spPr>
          <a:xfrm>
            <a:off x="5904573" y="1883292"/>
            <a:ext cx="5159668" cy="4360748"/>
          </a:xfrm>
          <a:prstGeom prst="rect">
            <a:avLst/>
          </a:prstGeom>
          <a:solidFill>
            <a:schemeClr val="accent1">
              <a:lumMod val="20000"/>
              <a:lumOff val="80000"/>
            </a:schemeClr>
          </a:solidFill>
          <a:ln>
            <a:noFill/>
          </a:ln>
        </p:spPr>
        <p:txBody>
          <a:bodyPr spcFirstLastPara="1" wrap="square" lIns="91425" tIns="45700" rIns="91425" bIns="45700" anchor="t" anchorCtr="0">
            <a:normAutofit fontScale="70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rgbClr val="2A4F1C"/>
              </a:buClr>
              <a:buSzPts val="1800"/>
              <a:buFont typeface="Arial"/>
              <a:buChar char="•"/>
              <a:defRPr sz="2400" b="0" i="0" u="none" strike="noStrike" cap="none">
                <a:solidFill>
                  <a:srgbClr val="2A4F1C"/>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rgbClr val="2A4F1C"/>
              </a:buClr>
              <a:buSzPts val="1800"/>
              <a:buFont typeface="Arial"/>
              <a:buChar char="•"/>
              <a:defRPr sz="1800" b="0" i="0" u="none" strike="noStrike" cap="none">
                <a:solidFill>
                  <a:srgbClr val="2A4F1C"/>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nSpc>
                <a:spcPct val="75000"/>
              </a:lnSpc>
              <a:buNone/>
            </a:pPr>
            <a:r>
              <a:rPr lang="en-US" sz="1200" b="1">
                <a:solidFill>
                  <a:srgbClr val="000000"/>
                </a:solidFill>
              </a:rPr>
              <a:t>  </a:t>
            </a:r>
          </a:p>
          <a:p>
            <a:pPr marL="114300" indent="0">
              <a:lnSpc>
                <a:spcPct val="75000"/>
              </a:lnSpc>
              <a:buNone/>
            </a:pPr>
            <a:r>
              <a:rPr lang="en-US" b="1">
                <a:solidFill>
                  <a:srgbClr val="000000"/>
                </a:solidFill>
              </a:rPr>
              <a:t>Safety Procedure: </a:t>
            </a:r>
            <a:endParaRPr lang="en-US" b="1"/>
          </a:p>
          <a:p>
            <a:pPr marL="628650" indent="-514350">
              <a:lnSpc>
                <a:spcPct val="85000"/>
              </a:lnSpc>
              <a:buAutoNum type="arabicPeriod"/>
            </a:pPr>
            <a:r>
              <a:rPr lang="en-US">
                <a:solidFill>
                  <a:srgbClr val="000000"/>
                </a:solidFill>
              </a:rPr>
              <a:t>Perform RPM sweep </a:t>
            </a:r>
          </a:p>
          <a:p>
            <a:pPr marL="1085850" lvl="1" indent="-457200">
              <a:lnSpc>
                <a:spcPct val="85000"/>
              </a:lnSpc>
            </a:pPr>
            <a:r>
              <a:rPr lang="en-US">
                <a:solidFill>
                  <a:srgbClr val="000000"/>
                </a:solidFill>
              </a:rPr>
              <a:t>Ensure suite stays secure at lower RPMs</a:t>
            </a:r>
          </a:p>
          <a:p>
            <a:pPr marL="1085850" lvl="1" indent="-457200">
              <a:lnSpc>
                <a:spcPct val="85000"/>
              </a:lnSpc>
            </a:pPr>
            <a:r>
              <a:rPr lang="en-US">
                <a:solidFill>
                  <a:srgbClr val="000000"/>
                </a:solidFill>
              </a:rPr>
              <a:t>Ensure suite stays secure through lathe acceleration and deceleration periods </a:t>
            </a:r>
          </a:p>
          <a:p>
            <a:pPr marL="114300" indent="0">
              <a:lnSpc>
                <a:spcPct val="105000"/>
              </a:lnSpc>
              <a:buNone/>
            </a:pPr>
            <a:r>
              <a:rPr lang="en-US" b="1">
                <a:solidFill>
                  <a:srgbClr val="000000"/>
                </a:solidFill>
              </a:rPr>
              <a:t>Other Notes:</a:t>
            </a:r>
          </a:p>
          <a:p>
            <a:pPr marL="628650" indent="0">
              <a:lnSpc>
                <a:spcPct val="105000"/>
              </a:lnSpc>
            </a:pPr>
            <a:r>
              <a:rPr lang="en-US">
                <a:solidFill>
                  <a:srgbClr val="000000"/>
                </a:solidFill>
              </a:rPr>
              <a:t> All testing will be supervised by Matt Rhode</a:t>
            </a:r>
          </a:p>
          <a:p>
            <a:pPr marL="628650" indent="0">
              <a:lnSpc>
                <a:spcPct val="105000"/>
              </a:lnSpc>
            </a:pPr>
            <a:r>
              <a:rPr lang="en-US">
                <a:solidFill>
                  <a:srgbClr val="000000"/>
                </a:solidFill>
              </a:rPr>
              <a:t> Sandbags will be on standby in case of battery fire</a:t>
            </a:r>
          </a:p>
          <a:p>
            <a:pPr marL="628650" indent="0">
              <a:lnSpc>
                <a:spcPct val="105000"/>
              </a:lnSpc>
            </a:pPr>
            <a:r>
              <a:rPr lang="en-US">
                <a:solidFill>
                  <a:srgbClr val="000000"/>
                </a:solidFill>
              </a:rPr>
              <a:t> All participants will be wearing safety glasses</a:t>
            </a:r>
          </a:p>
        </p:txBody>
      </p:sp>
      <p:sp>
        <p:nvSpPr>
          <p:cNvPr id="4" name="Rectangle 3">
            <a:extLst>
              <a:ext uri="{FF2B5EF4-FFF2-40B4-BE49-F238E27FC236}">
                <a16:creationId xmlns:a16="http://schemas.microsoft.com/office/drawing/2014/main" id="{5585C1E9-CA37-EA8B-8A5A-FB464368B651}"/>
              </a:ext>
            </a:extLst>
          </p:cNvPr>
          <p:cNvSpPr/>
          <p:nvPr/>
        </p:nvSpPr>
        <p:spPr>
          <a:xfrm>
            <a:off x="637627" y="1171877"/>
            <a:ext cx="8542770" cy="648801"/>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DR 3.1: First Level DR(s) here</a:t>
            </a:r>
          </a:p>
          <a:p>
            <a:pPr algn="l"/>
            <a:r>
              <a:rPr lang="en-US"/>
              <a:t>	DR 3.1.1: </a:t>
            </a:r>
            <a:r>
              <a:rPr lang="en-US" b="0" i="0" u="none" strike="noStrike" baseline="0"/>
              <a:t>Second level DR(s) here</a:t>
            </a:r>
            <a:endParaRPr lang="en-US"/>
          </a:p>
        </p:txBody>
      </p:sp>
      <p:graphicFrame>
        <p:nvGraphicFramePr>
          <p:cNvPr id="27" name="Table 26">
            <a:extLst>
              <a:ext uri="{FF2B5EF4-FFF2-40B4-BE49-F238E27FC236}">
                <a16:creationId xmlns:a16="http://schemas.microsoft.com/office/drawing/2014/main" id="{7D3FECE8-90B4-4517-23E6-B615DE75BDC8}"/>
              </a:ext>
            </a:extLst>
          </p:cNvPr>
          <p:cNvGraphicFramePr>
            <a:graphicFrameLocks noGrp="1"/>
          </p:cNvGraphicFramePr>
          <p:nvPr>
            <p:extLst>
              <p:ext uri="{D42A27DB-BD31-4B8C-83A1-F6EECF244321}">
                <p14:modId xmlns:p14="http://schemas.microsoft.com/office/powerpoint/2010/main" val="3238249182"/>
              </p:ext>
            </p:extLst>
          </p:nvPr>
        </p:nvGraphicFramePr>
        <p:xfrm>
          <a:off x="9208476" y="1184030"/>
          <a:ext cx="1832319" cy="648802"/>
        </p:xfrm>
        <a:graphic>
          <a:graphicData uri="http://schemas.openxmlformats.org/drawingml/2006/table">
            <a:tbl>
              <a:tblPr firstRow="1" bandRow="1">
                <a:tableStyleId>{5C22544A-7EE6-4342-B048-85BDC9FD1C3A}</a:tableStyleId>
              </a:tblPr>
              <a:tblGrid>
                <a:gridCol w="1832319">
                  <a:extLst>
                    <a:ext uri="{9D8B030D-6E8A-4147-A177-3AD203B41FA5}">
                      <a16:colId xmlns:a16="http://schemas.microsoft.com/office/drawing/2014/main" val="3469924565"/>
                    </a:ext>
                  </a:extLst>
                </a:gridCol>
              </a:tblGrid>
              <a:tr h="324401">
                <a:tc>
                  <a:txBody>
                    <a:bodyPr/>
                    <a:lstStyle/>
                    <a:p>
                      <a:pPr algn="ctr"/>
                      <a:r>
                        <a:rPr lang="en-US"/>
                        <a:t>Deadline: March 24</a:t>
                      </a:r>
                    </a:p>
                  </a:txBody>
                  <a:tcPr anchor="ctr"/>
                </a:tc>
                <a:extLst>
                  <a:ext uri="{0D108BD9-81ED-4DB2-BD59-A6C34878D82A}">
                    <a16:rowId xmlns:a16="http://schemas.microsoft.com/office/drawing/2014/main" val="507499861"/>
                  </a:ext>
                </a:extLst>
              </a:tr>
              <a:tr h="324401">
                <a:tc>
                  <a:txBody>
                    <a:bodyPr/>
                    <a:lstStyle/>
                    <a:p>
                      <a:pPr algn="ctr"/>
                      <a:r>
                        <a:rPr lang="en-US" b="1">
                          <a:solidFill>
                            <a:schemeClr val="bg1"/>
                          </a:solidFill>
                        </a:rPr>
                        <a:t>Not Started</a:t>
                      </a:r>
                    </a:p>
                  </a:txBody>
                  <a:tcPr anchor="ctr">
                    <a:solidFill>
                      <a:srgbClr val="DE5D5D"/>
                    </a:solidFill>
                  </a:tcPr>
                </a:tc>
                <a:extLst>
                  <a:ext uri="{0D108BD9-81ED-4DB2-BD59-A6C34878D82A}">
                    <a16:rowId xmlns:a16="http://schemas.microsoft.com/office/drawing/2014/main" val="4251863665"/>
                  </a:ext>
                </a:extLst>
              </a:tr>
            </a:tbl>
          </a:graphicData>
        </a:graphic>
      </p:graphicFrame>
      <p:sp>
        <p:nvSpPr>
          <p:cNvPr id="14" name="Rectangle 13">
            <a:extLst>
              <a:ext uri="{FF2B5EF4-FFF2-40B4-BE49-F238E27FC236}">
                <a16:creationId xmlns:a16="http://schemas.microsoft.com/office/drawing/2014/main" id="{52E7D40D-8752-CF4D-4401-50F105F3D918}"/>
              </a:ext>
            </a:extLst>
          </p:cNvPr>
          <p:cNvSpPr/>
          <p:nvPr/>
        </p:nvSpPr>
        <p:spPr>
          <a:xfrm>
            <a:off x="621415" y="1171877"/>
            <a:ext cx="8536409" cy="648801"/>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a:t>DR 3.1: </a:t>
            </a:r>
            <a:r>
              <a:rPr lang="en-US">
                <a:ea typeface="+mn-lt"/>
                <a:cs typeface="+mn-lt"/>
              </a:rPr>
              <a:t>Sensors shall be mounted to sensor tray securely</a:t>
            </a:r>
            <a:endParaRPr lang="en-US">
              <a:cs typeface="Arial"/>
            </a:endParaRPr>
          </a:p>
          <a:p>
            <a:r>
              <a:rPr lang="en-US"/>
              <a:t>	DR 3.1.2:</a:t>
            </a:r>
            <a:r>
              <a:rPr lang="en-US">
                <a:ea typeface="+mn-lt"/>
                <a:cs typeface="+mn-lt"/>
              </a:rPr>
              <a:t> Sensors shall record accelerations to within 10% of measured input </a:t>
            </a:r>
          </a:p>
        </p:txBody>
      </p:sp>
    </p:spTree>
    <p:extLst>
      <p:ext uri="{BB962C8B-B14F-4D97-AF65-F5344CB8AC3E}">
        <p14:creationId xmlns:p14="http://schemas.microsoft.com/office/powerpoint/2010/main" val="30843221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extLst>
    <p:ext uri="{6950BFC3-D8DA-4A85-94F7-54DA5524770B}">
      <p188:commentRel xmlns:p188="http://schemas.microsoft.com/office/powerpoint/2018/8/main" xmlns="" r:id="rId8"/>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19AEF151-134F-02B1-DC1C-A3B6CE4FAC1E}"/>
              </a:ext>
            </a:extLst>
          </p:cNvPr>
          <p:cNvSpPr/>
          <p:nvPr/>
        </p:nvSpPr>
        <p:spPr>
          <a:xfrm>
            <a:off x="271219" y="3887492"/>
            <a:ext cx="6457627" cy="9557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8E54A172-CA20-A8F9-A932-2C25A9D756D2}"/>
              </a:ext>
            </a:extLst>
          </p:cNvPr>
          <p:cNvSpPr>
            <a:spLocks noGrp="1"/>
          </p:cNvSpPr>
          <p:nvPr>
            <p:ph type="title"/>
          </p:nvPr>
        </p:nvSpPr>
        <p:spPr>
          <a:xfrm>
            <a:off x="583503" y="25902"/>
            <a:ext cx="10515600" cy="1325563"/>
          </a:xfrm>
        </p:spPr>
        <p:txBody>
          <a:bodyPr/>
          <a:lstStyle/>
          <a:p>
            <a:pPr algn="ctr"/>
            <a:r>
              <a:rPr lang="en-US"/>
              <a:t>Client Panel &amp; Deployment </a:t>
            </a:r>
          </a:p>
        </p:txBody>
      </p:sp>
      <p:sp>
        <p:nvSpPr>
          <p:cNvPr id="7" name="Date Placeholder 6">
            <a:extLst>
              <a:ext uri="{FF2B5EF4-FFF2-40B4-BE49-F238E27FC236}">
                <a16:creationId xmlns:a16="http://schemas.microsoft.com/office/drawing/2014/main" id="{B95831F6-EE94-5D99-084C-D28B30D6AE48}"/>
              </a:ext>
            </a:extLst>
          </p:cNvPr>
          <p:cNvSpPr>
            <a:spLocks noGrp="1"/>
          </p:cNvSpPr>
          <p:nvPr>
            <p:ph type="dt" idx="10"/>
          </p:nvPr>
        </p:nvSpPr>
        <p:spPr/>
        <p:txBody>
          <a:bodyPr/>
          <a:lstStyle/>
          <a:p>
            <a:fld id="{F95553BD-9EF3-4833-AB31-8B2673C6DBE7}" type="datetime1">
              <a:rPr lang="en-US" smtClean="0"/>
              <a:t>4/4/2023</a:t>
            </a:fld>
            <a:endParaRPr lang="en-US"/>
          </a:p>
        </p:txBody>
      </p:sp>
      <p:sp>
        <p:nvSpPr>
          <p:cNvPr id="8" name="Slide Number Placeholder 7">
            <a:extLst>
              <a:ext uri="{FF2B5EF4-FFF2-40B4-BE49-F238E27FC236}">
                <a16:creationId xmlns:a16="http://schemas.microsoft.com/office/drawing/2014/main" id="{8C3245E8-34A3-3471-DFDD-E7DB43D1CA79}"/>
              </a:ext>
            </a:extLst>
          </p:cNvPr>
          <p:cNvSpPr>
            <a:spLocks noGrp="1"/>
          </p:cNvSpPr>
          <p:nvPr>
            <p:ph type="sldNum" idx="12"/>
          </p:nvPr>
        </p:nvSpPr>
        <p:spPr/>
        <p:txBody>
          <a:bodyPr/>
          <a:lstStyle/>
          <a:p>
            <a:pPr marL="0" lvl="0" indent="0" algn="r" rtl="0">
              <a:spcBef>
                <a:spcPts val="0"/>
              </a:spcBef>
              <a:spcAft>
                <a:spcPts val="0"/>
              </a:spcAft>
              <a:buNone/>
            </a:pPr>
            <a:r>
              <a:rPr lang="en-US"/>
              <a:t>4</a:t>
            </a:r>
          </a:p>
        </p:txBody>
      </p:sp>
      <p:pic>
        <p:nvPicPr>
          <p:cNvPr id="2" name="Picture 2">
            <a:extLst>
              <a:ext uri="{FF2B5EF4-FFF2-40B4-BE49-F238E27FC236}">
                <a16:creationId xmlns:a16="http://schemas.microsoft.com/office/drawing/2014/main" id="{51F681AA-78F9-918A-CC1B-912D4DC7C9C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8007" t="21320" r="25308" b="7505"/>
          <a:stretch/>
        </p:blipFill>
        <p:spPr>
          <a:xfrm>
            <a:off x="7016246" y="1279046"/>
            <a:ext cx="4849066" cy="4222982"/>
          </a:xfrm>
          <a:prstGeom prst="rect">
            <a:avLst/>
          </a:prstGeom>
        </p:spPr>
      </p:pic>
      <p:graphicFrame>
        <p:nvGraphicFramePr>
          <p:cNvPr id="3" name="Diagram 14">
            <a:extLst>
              <a:ext uri="{FF2B5EF4-FFF2-40B4-BE49-F238E27FC236}">
                <a16:creationId xmlns:a16="http://schemas.microsoft.com/office/drawing/2014/main" id="{63B978EE-D326-8E08-C439-911D24570793}"/>
              </a:ext>
            </a:extLst>
          </p:cNvPr>
          <p:cNvGraphicFramePr/>
          <p:nvPr>
            <p:extLst>
              <p:ext uri="{D42A27DB-BD31-4B8C-83A1-F6EECF244321}">
                <p14:modId xmlns:p14="http://schemas.microsoft.com/office/powerpoint/2010/main" val="3428634354"/>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Google Shape;171;g15d5956aed6_0_12">
            <a:extLst>
              <a:ext uri="{FF2B5EF4-FFF2-40B4-BE49-F238E27FC236}">
                <a16:creationId xmlns:a16="http://schemas.microsoft.com/office/drawing/2014/main" id="{9B254C1A-55B5-3C9B-3D3E-5A34EA6C6E1A}"/>
              </a:ext>
            </a:extLst>
          </p:cNvPr>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240857" y="1350895"/>
            <a:ext cx="6490409" cy="2392055"/>
          </a:xfrm>
          <a:prstGeom prst="rect">
            <a:avLst/>
          </a:prstGeom>
          <a:noFill/>
          <a:ln>
            <a:noFill/>
          </a:ln>
        </p:spPr>
      </p:pic>
      <p:sp>
        <p:nvSpPr>
          <p:cNvPr id="46" name="TextBox 45">
            <a:extLst>
              <a:ext uri="{FF2B5EF4-FFF2-40B4-BE49-F238E27FC236}">
                <a16:creationId xmlns:a16="http://schemas.microsoft.com/office/drawing/2014/main" id="{F82DC987-F65C-0933-597F-1F03EAE85BE2}"/>
              </a:ext>
            </a:extLst>
          </p:cNvPr>
          <p:cNvSpPr txBox="1"/>
          <p:nvPr/>
        </p:nvSpPr>
        <p:spPr>
          <a:xfrm>
            <a:off x="316423" y="3861662"/>
            <a:ext cx="6320725" cy="2369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i="1"/>
              <a:t>Accuracy</a:t>
            </a:r>
            <a:r>
              <a:rPr lang="en-US" sz="2800"/>
              <a:t> of panel manufacturing is </a:t>
            </a:r>
            <a:r>
              <a:rPr lang="en-US" sz="2800" b="1">
                <a:solidFill>
                  <a:schemeClr val="accent1">
                    <a:lumMod val="75000"/>
                  </a:schemeClr>
                </a:solidFill>
              </a:rPr>
              <a:t>out-of-scope</a:t>
            </a:r>
            <a:endParaRPr lang="en-US">
              <a:solidFill>
                <a:schemeClr val="accent1">
                  <a:lumMod val="75000"/>
                </a:schemeClr>
              </a:solidFill>
            </a:endParaRPr>
          </a:p>
          <a:p>
            <a:pPr algn="ctr"/>
            <a:endParaRPr lang="en-US" sz="1200" b="1">
              <a:solidFill>
                <a:schemeClr val="accent1">
                  <a:lumMod val="75000"/>
                </a:schemeClr>
              </a:solidFill>
            </a:endParaRPr>
          </a:p>
          <a:p>
            <a:pPr marL="457200" indent="-457200">
              <a:buChar char="•"/>
            </a:pPr>
            <a:r>
              <a:rPr lang="en-US" sz="2000">
                <a:solidFill>
                  <a:schemeClr val="tx1"/>
                </a:solidFill>
              </a:rPr>
              <a:t>Will be prototyping for sensor testing</a:t>
            </a:r>
          </a:p>
          <a:p>
            <a:pPr marL="457200" indent="-457200">
              <a:buChar char="•"/>
            </a:pPr>
            <a:r>
              <a:rPr lang="en-US" sz="2000">
                <a:solidFill>
                  <a:schemeClr val="tx1"/>
                </a:solidFill>
              </a:rPr>
              <a:t>Customer provided carbon fiber</a:t>
            </a:r>
          </a:p>
          <a:p>
            <a:pPr marL="457200" indent="-457200">
              <a:buFont typeface="Arial"/>
              <a:buChar char="•"/>
            </a:pPr>
            <a:r>
              <a:rPr lang="en-US" sz="2000">
                <a:solidFill>
                  <a:schemeClr val="tx1"/>
                </a:solidFill>
              </a:rPr>
              <a:t>Beyond the customer requirements, but the manufacturing its within schedule and budget.</a:t>
            </a:r>
          </a:p>
        </p:txBody>
      </p:sp>
      <p:sp>
        <p:nvSpPr>
          <p:cNvPr id="68" name="Rectangle: Rounded Corners 67">
            <a:extLst>
              <a:ext uri="{FF2B5EF4-FFF2-40B4-BE49-F238E27FC236}">
                <a16:creationId xmlns:a16="http://schemas.microsoft.com/office/drawing/2014/main" id="{39FD50C0-0573-3673-A35A-AB37172EF9DA}"/>
              </a:ext>
            </a:extLst>
          </p:cNvPr>
          <p:cNvSpPr/>
          <p:nvPr/>
        </p:nvSpPr>
        <p:spPr>
          <a:xfrm>
            <a:off x="7749152" y="4630118"/>
            <a:ext cx="1498169" cy="697423"/>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a:solidFill>
                  <a:schemeClr val="tx1"/>
                </a:solidFill>
                <a:cs typeface="Arial"/>
              </a:rPr>
              <a:t>Honeycomb Panel</a:t>
            </a:r>
          </a:p>
        </p:txBody>
      </p:sp>
      <p:sp>
        <p:nvSpPr>
          <p:cNvPr id="69" name="Rectangle: Rounded Corners 68">
            <a:extLst>
              <a:ext uri="{FF2B5EF4-FFF2-40B4-BE49-F238E27FC236}">
                <a16:creationId xmlns:a16="http://schemas.microsoft.com/office/drawing/2014/main" id="{60BF39A1-C606-7327-8B5D-A97BD3B84313}"/>
              </a:ext>
            </a:extLst>
          </p:cNvPr>
          <p:cNvSpPr/>
          <p:nvPr/>
        </p:nvSpPr>
        <p:spPr>
          <a:xfrm>
            <a:off x="581185" y="2202049"/>
            <a:ext cx="1498169" cy="697423"/>
          </a:xfrm>
          <a:prstGeom prst="roundRect">
            <a:avLst/>
          </a:prstGeom>
          <a:ln/>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sz="1600">
                <a:solidFill>
                  <a:schemeClr val="tx1"/>
                </a:solidFill>
                <a:cs typeface="Arial"/>
              </a:rPr>
              <a:t>Carbon Fiber Enforcement</a:t>
            </a:r>
          </a:p>
        </p:txBody>
      </p:sp>
      <p:sp>
        <p:nvSpPr>
          <p:cNvPr id="70" name="Rectangle: Rounded Corners 69">
            <a:extLst>
              <a:ext uri="{FF2B5EF4-FFF2-40B4-BE49-F238E27FC236}">
                <a16:creationId xmlns:a16="http://schemas.microsoft.com/office/drawing/2014/main" id="{1380BFD2-3102-9784-F8BD-F10703E0470D}"/>
              </a:ext>
            </a:extLst>
          </p:cNvPr>
          <p:cNvSpPr/>
          <p:nvPr/>
        </p:nvSpPr>
        <p:spPr>
          <a:xfrm>
            <a:off x="2363490" y="2305370"/>
            <a:ext cx="774916" cy="452034"/>
          </a:xfrm>
          <a:prstGeom prst="roundRect">
            <a:avLst/>
          </a:prstGeom>
          <a:ln/>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sz="1600">
                <a:solidFill>
                  <a:schemeClr val="tx1"/>
                </a:solidFill>
                <a:cs typeface="Arial"/>
              </a:rPr>
              <a:t>Hinge</a:t>
            </a:r>
            <a:endParaRPr lang="en-US"/>
          </a:p>
        </p:txBody>
      </p:sp>
      <p:cxnSp>
        <p:nvCxnSpPr>
          <p:cNvPr id="71" name="Straight Arrow Connector 70">
            <a:extLst>
              <a:ext uri="{FF2B5EF4-FFF2-40B4-BE49-F238E27FC236}">
                <a16:creationId xmlns:a16="http://schemas.microsoft.com/office/drawing/2014/main" id="{3A28765B-0228-EDFD-DDDC-C642F6500E5C}"/>
              </a:ext>
            </a:extLst>
          </p:cNvPr>
          <p:cNvCxnSpPr/>
          <p:nvPr/>
        </p:nvCxnSpPr>
        <p:spPr>
          <a:xfrm flipV="1">
            <a:off x="9100895" y="4287378"/>
            <a:ext cx="294467" cy="364211"/>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sp>
        <p:nvSpPr>
          <p:cNvPr id="5" name="TextBox 4">
            <a:extLst>
              <a:ext uri="{FF2B5EF4-FFF2-40B4-BE49-F238E27FC236}">
                <a16:creationId xmlns:a16="http://schemas.microsoft.com/office/drawing/2014/main" id="{ACBE3305-355E-874E-AE98-DF130670B71F}"/>
              </a:ext>
            </a:extLst>
          </p:cNvPr>
          <p:cNvSpPr txBox="1"/>
          <p:nvPr/>
        </p:nvSpPr>
        <p:spPr>
          <a:xfrm>
            <a:off x="7194009" y="5486776"/>
            <a:ext cx="4493539" cy="369332"/>
          </a:xfrm>
          <a:prstGeom prst="rect">
            <a:avLst/>
          </a:prstGeom>
          <a:noFill/>
        </p:spPr>
        <p:txBody>
          <a:bodyPr wrap="none" rtlCol="0">
            <a:spAutoFit/>
          </a:bodyPr>
          <a:lstStyle/>
          <a:p>
            <a:pPr algn="ctr"/>
            <a:r>
              <a:rPr lang="en-US" sz="1800">
                <a:solidFill>
                  <a:schemeClr val="accent1">
                    <a:lumMod val="50000"/>
                  </a:schemeClr>
                </a:solidFill>
              </a:rPr>
              <a:t>Client Panel: Basis for the prototype panel</a:t>
            </a:r>
          </a:p>
        </p:txBody>
      </p:sp>
    </p:spTree>
    <p:extLst>
      <p:ext uri="{BB962C8B-B14F-4D97-AF65-F5344CB8AC3E}">
        <p14:creationId xmlns:p14="http://schemas.microsoft.com/office/powerpoint/2010/main" val="28327132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Shape 1116"/>
        <p:cNvGrpSpPr/>
        <p:nvPr/>
      </p:nvGrpSpPr>
      <p:grpSpPr>
        <a:xfrm>
          <a:off x="0" y="0"/>
          <a:ext cx="0" cy="0"/>
          <a:chOff x="0" y="0"/>
          <a:chExt cx="0" cy="0"/>
        </a:xfrm>
      </p:grpSpPr>
      <p:sp>
        <p:nvSpPr>
          <p:cNvPr id="1118" name="Google Shape;1118;g15fc244b7c5_3_119"/>
          <p:cNvSpPr txBox="1">
            <a:spLocks noGrp="1"/>
          </p:cNvSpPr>
          <p:nvPr>
            <p:ph type="title"/>
          </p:nvPr>
        </p:nvSpPr>
        <p:spPr>
          <a:xfrm>
            <a:off x="1038774" y="460463"/>
            <a:ext cx="10515600" cy="711414"/>
          </a:xfrm>
          <a:prstGeom prst="rect">
            <a:avLst/>
          </a:prstGeom>
        </p:spPr>
        <p:txBody>
          <a:bodyPr spcFirstLastPara="1" wrap="square" lIns="91425" tIns="45700" rIns="91425" bIns="45700" anchor="ctr" anchorCtr="0">
            <a:normAutofit/>
          </a:bodyPr>
          <a:lstStyle/>
          <a:p>
            <a:r>
              <a:rPr lang="en-US"/>
              <a:t>Spin Test</a:t>
            </a:r>
          </a:p>
        </p:txBody>
      </p:sp>
      <p:sp>
        <p:nvSpPr>
          <p:cNvPr id="1117" name="Google Shape;1117;g15fc244b7c5_3_119"/>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dirty="0"/>
              <a:t>59</a:t>
            </a:fld>
            <a:endParaRPr/>
          </a:p>
        </p:txBody>
      </p:sp>
      <p:sp>
        <p:nvSpPr>
          <p:cNvPr id="5" name="Text Placeholder 4">
            <a:extLst>
              <a:ext uri="{FF2B5EF4-FFF2-40B4-BE49-F238E27FC236}">
                <a16:creationId xmlns:a16="http://schemas.microsoft.com/office/drawing/2014/main" id="{F2C3824C-0D84-3DE6-DB09-FF15CC3582ED}"/>
              </a:ext>
            </a:extLst>
          </p:cNvPr>
          <p:cNvSpPr>
            <a:spLocks noGrp="1"/>
          </p:cNvSpPr>
          <p:nvPr>
            <p:ph type="body" idx="1"/>
          </p:nvPr>
        </p:nvSpPr>
        <p:spPr>
          <a:xfrm>
            <a:off x="627417" y="1901580"/>
            <a:ext cx="3673736" cy="4360748"/>
          </a:xfrm>
          <a:solidFill>
            <a:schemeClr val="accent3">
              <a:lumMod val="20000"/>
              <a:lumOff val="80000"/>
            </a:schemeClr>
          </a:solidFill>
        </p:spPr>
        <p:txBody>
          <a:bodyPr>
            <a:normAutofit fontScale="92500" lnSpcReduction="10000"/>
          </a:bodyPr>
          <a:lstStyle/>
          <a:p>
            <a:pPr marL="114300" indent="0">
              <a:buNone/>
            </a:pPr>
            <a:r>
              <a:rPr lang="en-US" b="1">
                <a:solidFill>
                  <a:srgbClr val="000000"/>
                </a:solidFill>
              </a:rPr>
              <a:t>Risk Reduction</a:t>
            </a:r>
            <a:r>
              <a:rPr lang="en-US">
                <a:solidFill>
                  <a:srgbClr val="000000"/>
                </a:solidFill>
              </a:rPr>
              <a:t>:</a:t>
            </a:r>
          </a:p>
          <a:p>
            <a:pPr marL="571500" indent="-457200"/>
            <a:r>
              <a:rPr lang="en-US">
                <a:solidFill>
                  <a:srgbClr val="000000"/>
                </a:solidFill>
              </a:rPr>
              <a:t>Structural failure under load risk</a:t>
            </a:r>
          </a:p>
          <a:p>
            <a:pPr lvl="1"/>
            <a:r>
              <a:rPr lang="en-US">
                <a:solidFill>
                  <a:srgbClr val="000000"/>
                </a:solidFill>
              </a:rPr>
              <a:t>Test for short time periods</a:t>
            </a:r>
          </a:p>
          <a:p>
            <a:pPr lvl="1"/>
            <a:r>
              <a:rPr lang="en-US">
                <a:solidFill>
                  <a:srgbClr val="000000"/>
                </a:solidFill>
              </a:rPr>
              <a:t>Build up to required speed</a:t>
            </a:r>
          </a:p>
          <a:p>
            <a:pPr marL="571500" indent="-457200"/>
            <a:r>
              <a:rPr lang="en-US">
                <a:solidFill>
                  <a:srgbClr val="000000"/>
                </a:solidFill>
              </a:rPr>
              <a:t>Battery puncture</a:t>
            </a:r>
          </a:p>
          <a:p>
            <a:pPr lvl="1"/>
            <a:r>
              <a:rPr lang="en-US">
                <a:solidFill>
                  <a:srgbClr val="000000"/>
                </a:solidFill>
              </a:rPr>
              <a:t>Battery encased in sensor tray </a:t>
            </a:r>
          </a:p>
          <a:p>
            <a:pPr lvl="1"/>
            <a:r>
              <a:rPr lang="en-US">
                <a:solidFill>
                  <a:srgbClr val="000000"/>
                </a:solidFill>
              </a:rPr>
              <a:t>Safety equipment close by</a:t>
            </a:r>
          </a:p>
          <a:p>
            <a:pPr lvl="1"/>
            <a:endParaRPr lang="en-US">
              <a:solidFill>
                <a:srgbClr val="000000"/>
              </a:solidFill>
            </a:endParaRPr>
          </a:p>
          <a:p>
            <a:pPr marL="114300" indent="0">
              <a:buNone/>
            </a:pPr>
            <a:endParaRPr lang="en-US">
              <a:solidFill>
                <a:srgbClr val="000000"/>
              </a:solidFill>
            </a:endParaRPr>
          </a:p>
          <a:p>
            <a:pPr marL="114300" indent="0">
              <a:buNone/>
            </a:pPr>
            <a:endParaRPr lang="en-US">
              <a:solidFill>
                <a:srgbClr val="000000"/>
              </a:solidFill>
            </a:endParaRPr>
          </a:p>
        </p:txBody>
      </p:sp>
      <p:sp>
        <p:nvSpPr>
          <p:cNvPr id="2" name="Date Placeholder 1">
            <a:extLst>
              <a:ext uri="{FF2B5EF4-FFF2-40B4-BE49-F238E27FC236}">
                <a16:creationId xmlns:a16="http://schemas.microsoft.com/office/drawing/2014/main" id="{A23F8A14-A944-AE88-C2EB-99EFC1A20994}"/>
              </a:ext>
            </a:extLst>
          </p:cNvPr>
          <p:cNvSpPr>
            <a:spLocks noGrp="1"/>
          </p:cNvSpPr>
          <p:nvPr>
            <p:ph type="dt" idx="10"/>
          </p:nvPr>
        </p:nvSpPr>
        <p:spPr/>
        <p:txBody>
          <a:bodyPr/>
          <a:lstStyle/>
          <a:p>
            <a:fld id="{9134C1C2-E27D-46A1-A3FE-00AA99D23AF2}" type="datetime1">
              <a:rPr lang="en-US" smtClean="0"/>
              <a:t>4/4/2023</a:t>
            </a:fld>
            <a:endParaRPr lang="en-US"/>
          </a:p>
        </p:txBody>
      </p:sp>
      <p:graphicFrame>
        <p:nvGraphicFramePr>
          <p:cNvPr id="13" name="Diagram 14">
            <a:extLst>
              <a:ext uri="{FF2B5EF4-FFF2-40B4-BE49-F238E27FC236}">
                <a16:creationId xmlns:a16="http://schemas.microsoft.com/office/drawing/2014/main" id="{39092746-1881-091C-16A9-C818A3894667}"/>
              </a:ext>
            </a:extLst>
          </p:cNvPr>
          <p:cNvGraphicFramePr/>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4">
            <a:extLst>
              <a:ext uri="{FF2B5EF4-FFF2-40B4-BE49-F238E27FC236}">
                <a16:creationId xmlns:a16="http://schemas.microsoft.com/office/drawing/2014/main" id="{04473857-7B10-5E37-FC0C-8F88042968E1}"/>
              </a:ext>
            </a:extLst>
          </p:cNvPr>
          <p:cNvSpPr txBox="1">
            <a:spLocks/>
          </p:cNvSpPr>
          <p:nvPr/>
        </p:nvSpPr>
        <p:spPr>
          <a:xfrm>
            <a:off x="4357321" y="1901579"/>
            <a:ext cx="3826042" cy="4360748"/>
          </a:xfrm>
          <a:prstGeom prst="rect">
            <a:avLst/>
          </a:prstGeom>
          <a:solidFill>
            <a:schemeClr val="accent1">
              <a:lumMod val="20000"/>
              <a:lumOff val="80000"/>
            </a:schemeClr>
          </a:solid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rgbClr val="2A4F1C"/>
              </a:buClr>
              <a:buSzPts val="1800"/>
              <a:buFont typeface="Arial"/>
              <a:buChar char="•"/>
              <a:defRPr sz="2400" b="0" i="0" u="none" strike="noStrike" cap="none">
                <a:solidFill>
                  <a:srgbClr val="2A4F1C"/>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rgbClr val="2A4F1C"/>
              </a:buClr>
              <a:buSzPts val="1800"/>
              <a:buFont typeface="Arial"/>
              <a:buChar char="•"/>
              <a:defRPr sz="1800" b="0" i="0" u="none" strike="noStrike" cap="none">
                <a:solidFill>
                  <a:srgbClr val="2A4F1C"/>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US" b="1">
                <a:solidFill>
                  <a:srgbClr val="000000"/>
                </a:solidFill>
              </a:rPr>
              <a:t>Model Validation</a:t>
            </a:r>
            <a:r>
              <a:rPr lang="en-US">
                <a:solidFill>
                  <a:srgbClr val="000000"/>
                </a:solidFill>
              </a:rPr>
              <a:t>:</a:t>
            </a:r>
          </a:p>
          <a:p>
            <a:pPr marL="571500" indent="-457200"/>
            <a:r>
              <a:rPr lang="en-US"/>
              <a:t>G forces measured should match expected model results within 10%</a:t>
            </a:r>
          </a:p>
          <a:p>
            <a:pPr marL="1028700" lvl="1" indent="-457200"/>
            <a:r>
              <a:rPr lang="en-US">
                <a:solidFill>
                  <a:srgbClr val="000000"/>
                </a:solidFill>
              </a:rPr>
              <a:t>Any discrepancy likely to come from inaccuracies in lathe RPM selection</a:t>
            </a:r>
            <a:endParaRPr lang="en-US"/>
          </a:p>
          <a:p>
            <a:pPr marL="114300" indent="0">
              <a:buNone/>
            </a:pPr>
            <a:endParaRPr lang="en-US">
              <a:solidFill>
                <a:srgbClr val="000000"/>
              </a:solidFill>
            </a:endParaRPr>
          </a:p>
        </p:txBody>
      </p:sp>
      <p:graphicFrame>
        <p:nvGraphicFramePr>
          <p:cNvPr id="10" name="Table 14">
            <a:extLst>
              <a:ext uri="{FF2B5EF4-FFF2-40B4-BE49-F238E27FC236}">
                <a16:creationId xmlns:a16="http://schemas.microsoft.com/office/drawing/2014/main" id="{2FBAEDC3-B7CC-B207-5B67-1CF20530EC7B}"/>
              </a:ext>
            </a:extLst>
          </p:cNvPr>
          <p:cNvGraphicFramePr>
            <a:graphicFrameLocks noGrp="1"/>
          </p:cNvGraphicFramePr>
          <p:nvPr>
            <p:extLst>
              <p:ext uri="{D42A27DB-BD31-4B8C-83A1-F6EECF244321}">
                <p14:modId xmlns:p14="http://schemas.microsoft.com/office/powerpoint/2010/main" val="2405830874"/>
              </p:ext>
            </p:extLst>
          </p:nvPr>
        </p:nvGraphicFramePr>
        <p:xfrm>
          <a:off x="8324489" y="5573598"/>
          <a:ext cx="3723099" cy="712650"/>
        </p:xfrm>
        <a:graphic>
          <a:graphicData uri="http://schemas.openxmlformats.org/drawingml/2006/table">
            <a:tbl>
              <a:tblPr firstRow="1" bandRow="1">
                <a:tableStyleId>{9DCAF9ED-07DC-4A11-8D7F-57B35C25682E}</a:tableStyleId>
              </a:tblPr>
              <a:tblGrid>
                <a:gridCol w="3723099">
                  <a:extLst>
                    <a:ext uri="{9D8B030D-6E8A-4147-A177-3AD203B41FA5}">
                      <a16:colId xmlns:a16="http://schemas.microsoft.com/office/drawing/2014/main" val="3685754689"/>
                    </a:ext>
                  </a:extLst>
                </a:gridCol>
              </a:tblGrid>
              <a:tr h="356325">
                <a:tc>
                  <a:txBody>
                    <a:bodyPr/>
                    <a:lstStyle/>
                    <a:p>
                      <a:pPr algn="ctr"/>
                      <a:r>
                        <a:rPr lang="en-US" sz="1600" u="sng"/>
                        <a:t>Expected Result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0921980"/>
                  </a:ext>
                </a:extLst>
              </a:tr>
              <a:tr h="356325">
                <a:tc>
                  <a:txBody>
                    <a:bodyPr/>
                    <a:lstStyle/>
                    <a:p>
                      <a:pPr algn="ctr"/>
                      <a:r>
                        <a:rPr lang="en-US" sz="1600"/>
                        <a:t>PASS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02120841"/>
                  </a:ext>
                </a:extLst>
              </a:tr>
            </a:tbl>
          </a:graphicData>
        </a:graphic>
      </p:graphicFrame>
      <p:sp>
        <p:nvSpPr>
          <p:cNvPr id="11" name="Rectangle 10">
            <a:extLst>
              <a:ext uri="{FF2B5EF4-FFF2-40B4-BE49-F238E27FC236}">
                <a16:creationId xmlns:a16="http://schemas.microsoft.com/office/drawing/2014/main" id="{94A26DDE-3730-4816-1344-C4875D596CD8}"/>
              </a:ext>
            </a:extLst>
          </p:cNvPr>
          <p:cNvSpPr/>
          <p:nvPr/>
        </p:nvSpPr>
        <p:spPr>
          <a:xfrm>
            <a:off x="629852" y="1171877"/>
            <a:ext cx="8347787" cy="634424"/>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a:t>DR 3.1: </a:t>
            </a:r>
            <a:r>
              <a:rPr lang="en-US">
                <a:ea typeface="+mn-lt"/>
                <a:cs typeface="+mn-lt"/>
              </a:rPr>
              <a:t>Sensors shall be mounted to sensor tray securely</a:t>
            </a:r>
            <a:endParaRPr lang="en-US">
              <a:cs typeface="Arial"/>
            </a:endParaRPr>
          </a:p>
          <a:p>
            <a:r>
              <a:rPr lang="en-US"/>
              <a:t>	D</a:t>
            </a:r>
            <a:r>
              <a:rPr lang="en-US">
                <a:ea typeface="+mn-lt"/>
                <a:cs typeface="+mn-lt"/>
              </a:rPr>
              <a:t>R 3.1.2:</a:t>
            </a:r>
            <a:r>
              <a:rPr lang="en-US"/>
              <a:t> Sensors shall record accelerations to within 10% of measured input </a:t>
            </a:r>
            <a:endParaRPr lang="en-US">
              <a:ea typeface="+mn-lt"/>
              <a:cs typeface="+mn-lt"/>
            </a:endParaRPr>
          </a:p>
        </p:txBody>
      </p:sp>
      <p:graphicFrame>
        <p:nvGraphicFramePr>
          <p:cNvPr id="36" name="Table 35">
            <a:extLst>
              <a:ext uri="{FF2B5EF4-FFF2-40B4-BE49-F238E27FC236}">
                <a16:creationId xmlns:a16="http://schemas.microsoft.com/office/drawing/2014/main" id="{1F038685-FDC7-B933-DDD2-5F6B70309D3E}"/>
              </a:ext>
            </a:extLst>
          </p:cNvPr>
          <p:cNvGraphicFramePr>
            <a:graphicFrameLocks noGrp="1"/>
          </p:cNvGraphicFramePr>
          <p:nvPr>
            <p:extLst>
              <p:ext uri="{D42A27DB-BD31-4B8C-83A1-F6EECF244321}">
                <p14:modId xmlns:p14="http://schemas.microsoft.com/office/powerpoint/2010/main" val="362044105"/>
              </p:ext>
            </p:extLst>
          </p:nvPr>
        </p:nvGraphicFramePr>
        <p:xfrm>
          <a:off x="9037042" y="1157499"/>
          <a:ext cx="1832319" cy="648802"/>
        </p:xfrm>
        <a:graphic>
          <a:graphicData uri="http://schemas.openxmlformats.org/drawingml/2006/table">
            <a:tbl>
              <a:tblPr firstRow="1" bandRow="1">
                <a:tableStyleId>{5C22544A-7EE6-4342-B048-85BDC9FD1C3A}</a:tableStyleId>
              </a:tblPr>
              <a:tblGrid>
                <a:gridCol w="1832319">
                  <a:extLst>
                    <a:ext uri="{9D8B030D-6E8A-4147-A177-3AD203B41FA5}">
                      <a16:colId xmlns:a16="http://schemas.microsoft.com/office/drawing/2014/main" val="3469924565"/>
                    </a:ext>
                  </a:extLst>
                </a:gridCol>
              </a:tblGrid>
              <a:tr h="324401">
                <a:tc>
                  <a:txBody>
                    <a:bodyPr/>
                    <a:lstStyle/>
                    <a:p>
                      <a:pPr algn="ctr"/>
                      <a:r>
                        <a:rPr lang="en-US"/>
                        <a:t>Deadline: March 24</a:t>
                      </a:r>
                    </a:p>
                  </a:txBody>
                  <a:tcPr anchor="ctr"/>
                </a:tc>
                <a:extLst>
                  <a:ext uri="{0D108BD9-81ED-4DB2-BD59-A6C34878D82A}">
                    <a16:rowId xmlns:a16="http://schemas.microsoft.com/office/drawing/2014/main" val="507499861"/>
                  </a:ext>
                </a:extLst>
              </a:tr>
              <a:tr h="324401">
                <a:tc>
                  <a:txBody>
                    <a:bodyPr/>
                    <a:lstStyle/>
                    <a:p>
                      <a:pPr algn="ctr"/>
                      <a:r>
                        <a:rPr lang="en-US" b="1">
                          <a:solidFill>
                            <a:schemeClr val="bg1"/>
                          </a:solidFill>
                        </a:rPr>
                        <a:t>Not Started</a:t>
                      </a:r>
                    </a:p>
                  </a:txBody>
                  <a:tcPr anchor="ctr">
                    <a:solidFill>
                      <a:srgbClr val="DE5D5D"/>
                    </a:solidFill>
                  </a:tcPr>
                </a:tc>
                <a:extLst>
                  <a:ext uri="{0D108BD9-81ED-4DB2-BD59-A6C34878D82A}">
                    <a16:rowId xmlns:a16="http://schemas.microsoft.com/office/drawing/2014/main" val="4251863665"/>
                  </a:ext>
                </a:extLst>
              </a:tr>
            </a:tbl>
          </a:graphicData>
        </a:graphic>
      </p:graphicFrame>
      <p:graphicFrame>
        <p:nvGraphicFramePr>
          <p:cNvPr id="44" name="Table 14">
            <a:extLst>
              <a:ext uri="{FF2B5EF4-FFF2-40B4-BE49-F238E27FC236}">
                <a16:creationId xmlns:a16="http://schemas.microsoft.com/office/drawing/2014/main" id="{6E942FDE-5D75-5F47-4234-23CD0735C12E}"/>
              </a:ext>
            </a:extLst>
          </p:cNvPr>
          <p:cNvGraphicFramePr>
            <a:graphicFrameLocks noGrp="1"/>
          </p:cNvGraphicFramePr>
          <p:nvPr>
            <p:extLst>
              <p:ext uri="{D42A27DB-BD31-4B8C-83A1-F6EECF244321}">
                <p14:modId xmlns:p14="http://schemas.microsoft.com/office/powerpoint/2010/main" val="918413676"/>
              </p:ext>
            </p:extLst>
          </p:nvPr>
        </p:nvGraphicFramePr>
        <p:xfrm>
          <a:off x="10315736" y="1915962"/>
          <a:ext cx="1798674" cy="3457702"/>
        </p:xfrm>
        <a:graphic>
          <a:graphicData uri="http://schemas.openxmlformats.org/drawingml/2006/table">
            <a:tbl>
              <a:tblPr firstRow="1" bandRow="1">
                <a:tableStyleId>{9DCAF9ED-07DC-4A11-8D7F-57B35C25682E}</a:tableStyleId>
              </a:tblPr>
              <a:tblGrid>
                <a:gridCol w="1798674">
                  <a:extLst>
                    <a:ext uri="{9D8B030D-6E8A-4147-A177-3AD203B41FA5}">
                      <a16:colId xmlns:a16="http://schemas.microsoft.com/office/drawing/2014/main" val="3685754689"/>
                    </a:ext>
                  </a:extLst>
                </a:gridCol>
              </a:tblGrid>
              <a:tr h="363968">
                <a:tc>
                  <a:txBody>
                    <a:bodyPr/>
                    <a:lstStyle/>
                    <a:p>
                      <a:pPr algn="ctr"/>
                      <a:r>
                        <a:rPr lang="en-US" sz="1600" u="sng"/>
                        <a:t>Pass Criteria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0921980"/>
                  </a:ext>
                </a:extLst>
              </a:tr>
              <a:tr h="974916">
                <a:tc>
                  <a:txBody>
                    <a:bodyPr/>
                    <a:lstStyle/>
                    <a:p>
                      <a:pPr algn="ctr"/>
                      <a:r>
                        <a:rPr lang="en-US" sz="1400"/>
                        <a:t>Measured </a:t>
                      </a:r>
                      <a:r>
                        <a:rPr lang="en-US" sz="1400" b="0" i="0" u="none" strike="noStrike" noProof="0">
                          <a:latin typeface="Arial"/>
                        </a:rPr>
                        <a:t>frequencies </a:t>
                      </a:r>
                      <a:r>
                        <a:rPr lang="en-US" sz="1400"/>
                        <a:t>match the truth data with 10% accuracy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02120841"/>
                  </a:ext>
                </a:extLst>
              </a:tr>
              <a:tr h="1117904">
                <a:tc>
                  <a:txBody>
                    <a:bodyPr/>
                    <a:lstStyle/>
                    <a:p>
                      <a:pPr lvl="0" algn="ctr">
                        <a:buNone/>
                      </a:pPr>
                      <a:r>
                        <a:rPr lang="en-US" sz="1400" b="0" i="0" u="none" strike="noStrike" noProof="0">
                          <a:latin typeface="Arial"/>
                        </a:rPr>
                        <a:t>Sensor tray and electronics are not damaged or displaced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89268944"/>
                  </a:ext>
                </a:extLst>
              </a:tr>
              <a:tr h="1000914">
                <a:tc>
                  <a:txBody>
                    <a:bodyPr/>
                    <a:lstStyle/>
                    <a:p>
                      <a:pPr lvl="0" algn="ctr">
                        <a:buNone/>
                      </a:pPr>
                      <a:r>
                        <a:rPr lang="en-US" sz="1400" b="0" i="0" u="none" strike="noStrike" noProof="0">
                          <a:latin typeface="Arial"/>
                        </a:rPr>
                        <a:t>Measured accelerations match the truth data with 10% accuracy</a:t>
                      </a:r>
                      <a:endParaRPr lang="en-US"/>
                    </a:p>
                  </a:txBody>
                  <a:tcPr anchor="ctr">
                    <a:lnL w="12700">
                      <a:solidFill>
                        <a:schemeClr val="tx1"/>
                      </a:solidFill>
                    </a:lnL>
                    <a:lnR w="12700">
                      <a:solidFill>
                        <a:schemeClr val="tx1"/>
                      </a:solidFill>
                    </a:lnR>
                    <a:lnT w="0">
                      <a:noFill/>
                    </a:lnT>
                    <a:lnB w="12700">
                      <a:solidFill>
                        <a:schemeClr val="tx1"/>
                      </a:solidFill>
                    </a:lnB>
                    <a:lnTlToBr w="0">
                      <a:noFill/>
                    </a:lnTlToBr>
                    <a:lnBlToTr w="0">
                      <a:noFill/>
                    </a:lnBlToTr>
                  </a:tcPr>
                </a:tc>
                <a:extLst>
                  <a:ext uri="{0D108BD9-81ED-4DB2-BD59-A6C34878D82A}">
                    <a16:rowId xmlns:a16="http://schemas.microsoft.com/office/drawing/2014/main" val="1847108458"/>
                  </a:ext>
                </a:extLst>
              </a:tr>
            </a:tbl>
          </a:graphicData>
        </a:graphic>
      </p:graphicFrame>
      <p:graphicFrame>
        <p:nvGraphicFramePr>
          <p:cNvPr id="46" name="Table 14">
            <a:extLst>
              <a:ext uri="{FF2B5EF4-FFF2-40B4-BE49-F238E27FC236}">
                <a16:creationId xmlns:a16="http://schemas.microsoft.com/office/drawing/2014/main" id="{8B38267B-55C9-654C-7DC4-B690E001DD72}"/>
              </a:ext>
            </a:extLst>
          </p:cNvPr>
          <p:cNvGraphicFramePr>
            <a:graphicFrameLocks noGrp="1"/>
          </p:cNvGraphicFramePr>
          <p:nvPr>
            <p:extLst>
              <p:ext uri="{D42A27DB-BD31-4B8C-83A1-F6EECF244321}">
                <p14:modId xmlns:p14="http://schemas.microsoft.com/office/powerpoint/2010/main" val="2584320135"/>
              </p:ext>
            </p:extLst>
          </p:nvPr>
        </p:nvGraphicFramePr>
        <p:xfrm>
          <a:off x="8295369" y="1932344"/>
          <a:ext cx="1899654" cy="3499774"/>
        </p:xfrm>
        <a:graphic>
          <a:graphicData uri="http://schemas.openxmlformats.org/drawingml/2006/table">
            <a:tbl>
              <a:tblPr firstRow="1" bandRow="1">
                <a:tableStyleId>{9DCAF9ED-07DC-4A11-8D7F-57B35C25682E}</a:tableStyleId>
              </a:tblPr>
              <a:tblGrid>
                <a:gridCol w="1899654">
                  <a:extLst>
                    <a:ext uri="{9D8B030D-6E8A-4147-A177-3AD203B41FA5}">
                      <a16:colId xmlns:a16="http://schemas.microsoft.com/office/drawing/2014/main" val="3685754689"/>
                    </a:ext>
                  </a:extLst>
                </a:gridCol>
              </a:tblGrid>
              <a:tr h="342122">
                <a:tc>
                  <a:txBody>
                    <a:bodyPr/>
                    <a:lstStyle/>
                    <a:p>
                      <a:pPr algn="ctr"/>
                      <a:r>
                        <a:rPr lang="en-US" sz="1600" u="sng"/>
                        <a:t>Fail Criteria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0921980"/>
                  </a:ext>
                </a:extLst>
              </a:tr>
              <a:tr h="1136702">
                <a:tc>
                  <a:txBody>
                    <a:bodyPr/>
                    <a:lstStyle/>
                    <a:p>
                      <a:pPr lvl="0" algn="ctr">
                        <a:buNone/>
                      </a:pPr>
                      <a:r>
                        <a:rPr lang="en-US" sz="1400" b="0" i="0" u="none" strike="noStrike" noProof="0">
                          <a:latin typeface="Arial"/>
                        </a:rPr>
                        <a:t>Measured </a:t>
                      </a:r>
                      <a:br>
                        <a:rPr lang="en-US" sz="1400" b="0" i="0" u="none" strike="noStrike" noProof="0">
                          <a:latin typeface="Arial"/>
                        </a:rPr>
                      </a:br>
                      <a:r>
                        <a:rPr lang="en-US" sz="1400" b="0" i="0" u="none" strike="noStrike" noProof="0">
                          <a:latin typeface="Arial"/>
                        </a:rPr>
                        <a:t>frequencies do not match the truth data with 10% accuracy</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02120841"/>
                  </a:ext>
                </a:extLst>
              </a:tr>
              <a:tr h="931274">
                <a:tc>
                  <a:txBody>
                    <a:bodyPr/>
                    <a:lstStyle/>
                    <a:p>
                      <a:pPr lvl="0" algn="ctr">
                        <a:buNone/>
                      </a:pPr>
                      <a:r>
                        <a:rPr lang="en-US" sz="1400" b="0" i="0" u="none" strike="noStrike" noProof="0">
                          <a:latin typeface="Arial"/>
                        </a:rPr>
                        <a:t>Sensor tray and electronics are  damaged or displaced</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89268944"/>
                  </a:ext>
                </a:extLst>
              </a:tr>
              <a:tr h="1054532">
                <a:tc>
                  <a:txBody>
                    <a:bodyPr/>
                    <a:lstStyle/>
                    <a:p>
                      <a:pPr lvl="0" algn="ctr">
                        <a:lnSpc>
                          <a:spcPct val="100000"/>
                        </a:lnSpc>
                        <a:spcBef>
                          <a:spcPts val="0"/>
                        </a:spcBef>
                        <a:spcAft>
                          <a:spcPts val="0"/>
                        </a:spcAft>
                        <a:buNone/>
                      </a:pPr>
                      <a:r>
                        <a:rPr lang="en-US" sz="1400" b="0" i="0" u="none" strike="noStrike" noProof="0">
                          <a:latin typeface="Arial"/>
                        </a:rPr>
                        <a:t>Measured accelerations do not match the truth data with 10% accuracy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7108458"/>
                  </a:ext>
                </a:extLst>
              </a:tr>
            </a:tbl>
          </a:graphicData>
        </a:graphic>
      </p:graphicFrame>
    </p:spTree>
    <p:extLst>
      <p:ext uri="{BB962C8B-B14F-4D97-AF65-F5344CB8AC3E}">
        <p14:creationId xmlns:p14="http://schemas.microsoft.com/office/powerpoint/2010/main" val="10534252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extLst>
    <p:ext uri="{6950BFC3-D8DA-4A85-94F7-54DA5524770B}">
      <p188:commentRel xmlns:p188="http://schemas.microsoft.com/office/powerpoint/2018/8/main" xmlns="" r:id="rId8"/>
    </p:ext>
  </p:extLs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Shape 1116"/>
        <p:cNvGrpSpPr/>
        <p:nvPr/>
      </p:nvGrpSpPr>
      <p:grpSpPr>
        <a:xfrm>
          <a:off x="0" y="0"/>
          <a:ext cx="0" cy="0"/>
          <a:chOff x="0" y="0"/>
          <a:chExt cx="0" cy="0"/>
        </a:xfrm>
      </p:grpSpPr>
      <p:sp>
        <p:nvSpPr>
          <p:cNvPr id="1118" name="Google Shape;1118;g15fc244b7c5_3_119"/>
          <p:cNvSpPr txBox="1">
            <a:spLocks noGrp="1"/>
          </p:cNvSpPr>
          <p:nvPr>
            <p:ph type="title"/>
          </p:nvPr>
        </p:nvSpPr>
        <p:spPr>
          <a:xfrm>
            <a:off x="1038774" y="460463"/>
            <a:ext cx="10515600" cy="711414"/>
          </a:xfrm>
          <a:prstGeom prst="rect">
            <a:avLst/>
          </a:prstGeom>
        </p:spPr>
        <p:txBody>
          <a:bodyPr spcFirstLastPara="1" wrap="square" lIns="91425" tIns="45700" rIns="91425" bIns="45700" anchor="ctr" anchorCtr="0">
            <a:normAutofit/>
          </a:bodyPr>
          <a:lstStyle/>
          <a:p>
            <a:r>
              <a:rPr lang="en-US"/>
              <a:t>High G – Vibe Table</a:t>
            </a:r>
          </a:p>
        </p:txBody>
      </p:sp>
      <p:sp>
        <p:nvSpPr>
          <p:cNvPr id="2" name="Date Placeholder 1">
            <a:extLst>
              <a:ext uri="{FF2B5EF4-FFF2-40B4-BE49-F238E27FC236}">
                <a16:creationId xmlns:a16="http://schemas.microsoft.com/office/drawing/2014/main" id="{A23F8A14-A944-AE88-C2EB-99EFC1A20994}"/>
              </a:ext>
            </a:extLst>
          </p:cNvPr>
          <p:cNvSpPr>
            <a:spLocks noGrp="1"/>
          </p:cNvSpPr>
          <p:nvPr>
            <p:ph type="dt" idx="10"/>
          </p:nvPr>
        </p:nvSpPr>
        <p:spPr/>
        <p:txBody>
          <a:bodyPr/>
          <a:lstStyle/>
          <a:p>
            <a:fld id="{9134C1C2-E27D-46A1-A3FE-00AA99D23AF2}" type="datetime1">
              <a:rPr lang="en-US" smtClean="0"/>
              <a:t>4/4/2023</a:t>
            </a:fld>
            <a:endParaRPr lang="en-US"/>
          </a:p>
        </p:txBody>
      </p:sp>
      <p:sp>
        <p:nvSpPr>
          <p:cNvPr id="1117" name="Google Shape;1117;g15fc244b7c5_3_119"/>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dirty="0"/>
              <a:t>60</a:t>
            </a:fld>
            <a:endParaRPr/>
          </a:p>
        </p:txBody>
      </p:sp>
      <p:sp>
        <p:nvSpPr>
          <p:cNvPr id="5" name="Text Placeholder 4">
            <a:extLst>
              <a:ext uri="{FF2B5EF4-FFF2-40B4-BE49-F238E27FC236}">
                <a16:creationId xmlns:a16="http://schemas.microsoft.com/office/drawing/2014/main" id="{F2C3824C-0D84-3DE6-DB09-FF15CC3582ED}"/>
              </a:ext>
            </a:extLst>
          </p:cNvPr>
          <p:cNvSpPr>
            <a:spLocks noGrp="1"/>
          </p:cNvSpPr>
          <p:nvPr>
            <p:ph type="body" idx="1"/>
          </p:nvPr>
        </p:nvSpPr>
        <p:spPr>
          <a:xfrm>
            <a:off x="619340" y="1901580"/>
            <a:ext cx="5205388" cy="4360748"/>
          </a:xfrm>
          <a:solidFill>
            <a:schemeClr val="accent3">
              <a:lumMod val="20000"/>
              <a:lumOff val="80000"/>
            </a:schemeClr>
          </a:solidFill>
        </p:spPr>
        <p:txBody>
          <a:bodyPr>
            <a:normAutofit fontScale="85000" lnSpcReduction="20000"/>
          </a:bodyPr>
          <a:lstStyle/>
          <a:p>
            <a:pPr marL="114300" indent="0">
              <a:buNone/>
            </a:pPr>
            <a:r>
              <a:rPr lang="en-US" sz="2400" b="1"/>
              <a:t>What</a:t>
            </a:r>
            <a:r>
              <a:rPr lang="en-US"/>
              <a:t>:</a:t>
            </a:r>
          </a:p>
          <a:p>
            <a:pPr marL="571500" indent="-457200"/>
            <a:r>
              <a:rPr lang="en-US" sz="2000"/>
              <a:t>Electronics suite survives low frequency and high G mode</a:t>
            </a:r>
          </a:p>
          <a:p>
            <a:pPr lvl="1"/>
            <a:r>
              <a:rPr lang="en-US" sz="1600">
                <a:solidFill>
                  <a:srgbClr val="000000"/>
                </a:solidFill>
              </a:rPr>
              <a:t>Sensor suite and integration epoxy is not damaged in testing</a:t>
            </a:r>
          </a:p>
          <a:p>
            <a:pPr marL="571500" indent="-457200">
              <a:buClr>
                <a:srgbClr val="000000"/>
              </a:buClr>
            </a:pPr>
            <a:r>
              <a:rPr lang="en-US" sz="2000">
                <a:solidFill>
                  <a:srgbClr val="000000"/>
                </a:solidFill>
              </a:rPr>
              <a:t>Sensors accurately measure modes </a:t>
            </a:r>
          </a:p>
          <a:p>
            <a:pPr lvl="1"/>
            <a:r>
              <a:rPr lang="en-US" sz="1700">
                <a:solidFill>
                  <a:srgbClr val="000000"/>
                </a:solidFill>
              </a:rPr>
              <a:t>Sensors</a:t>
            </a:r>
            <a:r>
              <a:rPr lang="en-US" sz="1600">
                <a:solidFill>
                  <a:srgbClr val="000000"/>
                </a:solidFill>
              </a:rPr>
              <a:t> measure low frequencies as expected</a:t>
            </a:r>
          </a:p>
          <a:p>
            <a:pPr lvl="1"/>
            <a:r>
              <a:rPr lang="en-US" sz="1600">
                <a:solidFill>
                  <a:srgbClr val="000000"/>
                </a:solidFill>
              </a:rPr>
              <a:t>Sensors measure the high </a:t>
            </a:r>
            <a:r>
              <a:rPr lang="en-US" sz="1600" err="1">
                <a:solidFill>
                  <a:srgbClr val="000000"/>
                </a:solidFill>
              </a:rPr>
              <a:t>Gs</a:t>
            </a:r>
            <a:r>
              <a:rPr lang="en-US" sz="1600">
                <a:solidFill>
                  <a:srgbClr val="000000"/>
                </a:solidFill>
              </a:rPr>
              <a:t> as expected at deployment</a:t>
            </a:r>
          </a:p>
          <a:p>
            <a:pPr lvl="1"/>
            <a:r>
              <a:rPr lang="en-US" sz="1600">
                <a:solidFill>
                  <a:srgbClr val="000000"/>
                </a:solidFill>
              </a:rPr>
              <a:t>All data is recorded (no clipping)</a:t>
            </a:r>
          </a:p>
          <a:p>
            <a:pPr marL="114300" indent="0">
              <a:buNone/>
            </a:pPr>
            <a:r>
              <a:rPr lang="en-US" sz="2400" b="1"/>
              <a:t>Why</a:t>
            </a:r>
            <a:r>
              <a:rPr lang="en-US"/>
              <a:t>:</a:t>
            </a:r>
          </a:p>
          <a:p>
            <a:pPr marL="571500" indent="-457200"/>
            <a:r>
              <a:rPr lang="en-US" sz="1600">
                <a:solidFill>
                  <a:srgbClr val="000000"/>
                </a:solidFill>
              </a:rPr>
              <a:t>Prove the ability to record low frequencies within 10% accuracy of inputted motion (CPE2)</a:t>
            </a:r>
          </a:p>
          <a:p>
            <a:pPr marL="571500" indent="-457200"/>
            <a:r>
              <a:rPr lang="en-US" sz="1600">
                <a:solidFill>
                  <a:srgbClr val="000000"/>
                </a:solidFill>
              </a:rPr>
              <a:t>Prove the ability to record the high G the panel experiences at the snapping motion at the beginning of deployment (CPE1)</a:t>
            </a:r>
          </a:p>
          <a:p>
            <a:pPr marL="571500" indent="-457200"/>
            <a:r>
              <a:rPr lang="en-US" sz="1600">
                <a:solidFill>
                  <a:srgbClr val="000000"/>
                </a:solidFill>
              </a:rPr>
              <a:t>Ensure that the electronics suite will not suffer from the high </a:t>
            </a:r>
            <a:r>
              <a:rPr lang="en-US" sz="1600" err="1">
                <a:solidFill>
                  <a:srgbClr val="000000"/>
                </a:solidFill>
              </a:rPr>
              <a:t>Gs</a:t>
            </a:r>
            <a:r>
              <a:rPr lang="en-US" sz="1600">
                <a:solidFill>
                  <a:srgbClr val="000000"/>
                </a:solidFill>
              </a:rPr>
              <a:t> expected from deployment – success level 2 from testing objective</a:t>
            </a:r>
          </a:p>
          <a:p>
            <a:pPr marL="571500" indent="-457200"/>
            <a:endParaRPr lang="en-US" sz="2000">
              <a:solidFill>
                <a:srgbClr val="000000"/>
              </a:solidFill>
            </a:endParaRPr>
          </a:p>
        </p:txBody>
      </p:sp>
      <p:graphicFrame>
        <p:nvGraphicFramePr>
          <p:cNvPr id="13" name="Diagram 14">
            <a:extLst>
              <a:ext uri="{FF2B5EF4-FFF2-40B4-BE49-F238E27FC236}">
                <a16:creationId xmlns:a16="http://schemas.microsoft.com/office/drawing/2014/main" id="{39092746-1881-091C-16A9-C818A3894667}"/>
              </a:ext>
            </a:extLst>
          </p:cNvPr>
          <p:cNvGraphicFramePr/>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Rectangle 13">
            <a:extLst>
              <a:ext uri="{FF2B5EF4-FFF2-40B4-BE49-F238E27FC236}">
                <a16:creationId xmlns:a16="http://schemas.microsoft.com/office/drawing/2014/main" id="{F5ABC71C-BA11-C453-9262-E038A7513472}"/>
              </a:ext>
            </a:extLst>
          </p:cNvPr>
          <p:cNvSpPr/>
          <p:nvPr/>
        </p:nvSpPr>
        <p:spPr>
          <a:xfrm>
            <a:off x="621415" y="1171877"/>
            <a:ext cx="8536409" cy="65923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a:t>DR 3.1: </a:t>
            </a:r>
            <a:r>
              <a:rPr lang="en-US">
                <a:ea typeface="+mn-lt"/>
                <a:cs typeface="+mn-lt"/>
              </a:rPr>
              <a:t>Sensors shall be mounted to sensor tray securely</a:t>
            </a:r>
            <a:endParaRPr lang="en-US">
              <a:cs typeface="Arial"/>
            </a:endParaRPr>
          </a:p>
          <a:p>
            <a:r>
              <a:rPr lang="en-US"/>
              <a:t>	DR 3.1.2: </a:t>
            </a:r>
            <a:r>
              <a:rPr lang="en-US">
                <a:ea typeface="+mn-lt"/>
                <a:cs typeface="+mn-lt"/>
              </a:rPr>
              <a:t>Sensors shall record accelerations to within 10% of measured input</a:t>
            </a:r>
          </a:p>
        </p:txBody>
      </p:sp>
      <p:sp>
        <p:nvSpPr>
          <p:cNvPr id="3" name="Text Placeholder 4">
            <a:extLst>
              <a:ext uri="{FF2B5EF4-FFF2-40B4-BE49-F238E27FC236}">
                <a16:creationId xmlns:a16="http://schemas.microsoft.com/office/drawing/2014/main" id="{5A22A9F7-1272-C328-9893-6AB7F4C62C6D}"/>
              </a:ext>
            </a:extLst>
          </p:cNvPr>
          <p:cNvSpPr txBox="1">
            <a:spLocks/>
          </p:cNvSpPr>
          <p:nvPr/>
        </p:nvSpPr>
        <p:spPr>
          <a:xfrm>
            <a:off x="5877141" y="1901580"/>
            <a:ext cx="5205388" cy="4360748"/>
          </a:xfrm>
          <a:prstGeom prst="rect">
            <a:avLst/>
          </a:prstGeom>
          <a:solidFill>
            <a:schemeClr val="accent1">
              <a:lumMod val="20000"/>
              <a:lumOff val="80000"/>
            </a:schemeClr>
          </a:solid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rgbClr val="2A4F1C"/>
              </a:buClr>
              <a:buSzPts val="1800"/>
              <a:buFont typeface="Arial"/>
              <a:buChar char="•"/>
              <a:defRPr sz="2400" b="0" i="0" u="none" strike="noStrike" cap="none">
                <a:solidFill>
                  <a:srgbClr val="2A4F1C"/>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rgbClr val="2A4F1C"/>
              </a:buClr>
              <a:buSzPts val="1800"/>
              <a:buFont typeface="Arial"/>
              <a:buChar char="•"/>
              <a:defRPr sz="1800" b="0" i="0" u="none" strike="noStrike" cap="none">
                <a:solidFill>
                  <a:srgbClr val="2A4F1C"/>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b="1"/>
              <a:t>Test Equipment</a:t>
            </a:r>
            <a:r>
              <a:rPr lang="en-US"/>
              <a:t>: </a:t>
            </a:r>
            <a:endParaRPr lang="en-US">
              <a:solidFill>
                <a:srgbClr val="000000"/>
              </a:solidFill>
            </a:endParaRPr>
          </a:p>
          <a:p>
            <a:pPr marL="114300" indent="0">
              <a:buFont typeface="Arial"/>
              <a:buNone/>
            </a:pPr>
            <a:r>
              <a:rPr lang="en-US" b="1">
                <a:solidFill>
                  <a:srgbClr val="000000"/>
                </a:solidFill>
              </a:rPr>
              <a:t>Test Facility</a:t>
            </a:r>
            <a:r>
              <a:rPr lang="en-US">
                <a:solidFill>
                  <a:srgbClr val="000000"/>
                </a:solidFill>
              </a:rPr>
              <a:t>:</a:t>
            </a:r>
          </a:p>
          <a:p>
            <a:r>
              <a:rPr lang="en-US" sz="2000">
                <a:solidFill>
                  <a:srgbClr val="000000"/>
                </a:solidFill>
              </a:rPr>
              <a:t>AERO 155 – Machine Shop</a:t>
            </a:r>
          </a:p>
          <a:p>
            <a:pPr marL="114300" indent="0">
              <a:buFont typeface="Arial"/>
              <a:buNone/>
            </a:pPr>
            <a:r>
              <a:rPr lang="en-US" b="1">
                <a:solidFill>
                  <a:srgbClr val="000000"/>
                </a:solidFill>
              </a:rPr>
              <a:t>Pre-requisite Tests</a:t>
            </a:r>
            <a:r>
              <a:rPr lang="en-US">
                <a:solidFill>
                  <a:srgbClr val="000000"/>
                </a:solidFill>
              </a:rPr>
              <a:t>:</a:t>
            </a:r>
          </a:p>
          <a:p>
            <a:pPr marL="571500" indent="-457200"/>
            <a:r>
              <a:rPr lang="en-US" sz="2000">
                <a:solidFill>
                  <a:srgbClr val="000000"/>
                </a:solidFill>
              </a:rPr>
              <a:t>Power &amp; Thermal</a:t>
            </a:r>
          </a:p>
          <a:p>
            <a:pPr marL="571500" indent="-457200"/>
            <a:r>
              <a:rPr lang="en-US" sz="2000"/>
              <a:t>Accelerometer/IMU calibration test </a:t>
            </a:r>
          </a:p>
          <a:p>
            <a:pPr marL="571500" indent="-457200"/>
            <a:r>
              <a:rPr lang="en-US" sz="2000"/>
              <a:t>Sampling Rate Quantification</a:t>
            </a:r>
          </a:p>
          <a:p>
            <a:pPr marL="571500" indent="-457200"/>
            <a:r>
              <a:rPr lang="en-US" sz="2000"/>
              <a:t>Software DAQ test</a:t>
            </a:r>
            <a:endParaRPr lang="en-US"/>
          </a:p>
        </p:txBody>
      </p:sp>
      <p:graphicFrame>
        <p:nvGraphicFramePr>
          <p:cNvPr id="21" name="Table 20">
            <a:extLst>
              <a:ext uri="{FF2B5EF4-FFF2-40B4-BE49-F238E27FC236}">
                <a16:creationId xmlns:a16="http://schemas.microsoft.com/office/drawing/2014/main" id="{EAE33C29-3F77-5C4A-4435-8AB2407470D0}"/>
              </a:ext>
            </a:extLst>
          </p:cNvPr>
          <p:cNvGraphicFramePr>
            <a:graphicFrameLocks noGrp="1"/>
          </p:cNvGraphicFramePr>
          <p:nvPr/>
        </p:nvGraphicFramePr>
        <p:xfrm>
          <a:off x="9208476" y="1184030"/>
          <a:ext cx="1832319" cy="648802"/>
        </p:xfrm>
        <a:graphic>
          <a:graphicData uri="http://schemas.openxmlformats.org/drawingml/2006/table">
            <a:tbl>
              <a:tblPr firstRow="1" bandRow="1">
                <a:tableStyleId>{5C22544A-7EE6-4342-B048-85BDC9FD1C3A}</a:tableStyleId>
              </a:tblPr>
              <a:tblGrid>
                <a:gridCol w="1832319">
                  <a:extLst>
                    <a:ext uri="{9D8B030D-6E8A-4147-A177-3AD203B41FA5}">
                      <a16:colId xmlns:a16="http://schemas.microsoft.com/office/drawing/2014/main" val="3469924565"/>
                    </a:ext>
                  </a:extLst>
                </a:gridCol>
              </a:tblGrid>
              <a:tr h="324401">
                <a:tc>
                  <a:txBody>
                    <a:bodyPr/>
                    <a:lstStyle/>
                    <a:p>
                      <a:pPr algn="ctr"/>
                      <a:r>
                        <a:rPr lang="en-US"/>
                        <a:t>Deadline: March 24</a:t>
                      </a:r>
                    </a:p>
                  </a:txBody>
                  <a:tcPr anchor="ctr"/>
                </a:tc>
                <a:extLst>
                  <a:ext uri="{0D108BD9-81ED-4DB2-BD59-A6C34878D82A}">
                    <a16:rowId xmlns:a16="http://schemas.microsoft.com/office/drawing/2014/main" val="507499861"/>
                  </a:ext>
                </a:extLst>
              </a:tr>
              <a:tr h="324401">
                <a:tc>
                  <a:txBody>
                    <a:bodyPr/>
                    <a:lstStyle/>
                    <a:p>
                      <a:pPr algn="ctr"/>
                      <a:r>
                        <a:rPr lang="en-US" b="1">
                          <a:solidFill>
                            <a:schemeClr val="bg1"/>
                          </a:solidFill>
                        </a:rPr>
                        <a:t>Not Started</a:t>
                      </a:r>
                    </a:p>
                  </a:txBody>
                  <a:tcPr anchor="ctr">
                    <a:solidFill>
                      <a:srgbClr val="DE5D5D"/>
                    </a:solidFill>
                  </a:tcPr>
                </a:tc>
                <a:extLst>
                  <a:ext uri="{0D108BD9-81ED-4DB2-BD59-A6C34878D82A}">
                    <a16:rowId xmlns:a16="http://schemas.microsoft.com/office/drawing/2014/main" val="4251863665"/>
                  </a:ext>
                </a:extLst>
              </a:tr>
            </a:tbl>
          </a:graphicData>
        </a:graphic>
      </p:graphicFrame>
    </p:spTree>
    <p:extLst>
      <p:ext uri="{BB962C8B-B14F-4D97-AF65-F5344CB8AC3E}">
        <p14:creationId xmlns:p14="http://schemas.microsoft.com/office/powerpoint/2010/main" val="2910904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95135-8416-2BC8-8006-E7E85F7B801C}"/>
              </a:ext>
            </a:extLst>
          </p:cNvPr>
          <p:cNvSpPr>
            <a:spLocks noGrp="1"/>
          </p:cNvSpPr>
          <p:nvPr>
            <p:ph type="ctrTitle"/>
          </p:nvPr>
        </p:nvSpPr>
        <p:spPr/>
        <p:txBody>
          <a:bodyPr/>
          <a:lstStyle/>
          <a:p>
            <a:r>
              <a:rPr lang="en-US"/>
              <a:t>Manufacturing </a:t>
            </a:r>
          </a:p>
        </p:txBody>
      </p:sp>
    </p:spTree>
    <p:extLst>
      <p:ext uri="{BB962C8B-B14F-4D97-AF65-F5344CB8AC3E}">
        <p14:creationId xmlns:p14="http://schemas.microsoft.com/office/powerpoint/2010/main" val="4128641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DEBFEF-5BC1-47D8-7FA9-297333F54CAA}"/>
              </a:ext>
            </a:extLst>
          </p:cNvPr>
          <p:cNvSpPr>
            <a:spLocks noGrp="1"/>
          </p:cNvSpPr>
          <p:nvPr>
            <p:ph type="dt" idx="10"/>
          </p:nvPr>
        </p:nvSpPr>
        <p:spPr/>
        <p:txBody>
          <a:bodyPr/>
          <a:lstStyle/>
          <a:p>
            <a:fld id="{A0709F6E-1F3D-4F9E-BD61-21022B44E309}" type="datetime1">
              <a:rPr lang="en-US" smtClean="0"/>
              <a:t>4/4/2023</a:t>
            </a:fld>
            <a:endParaRPr lang="en-US"/>
          </a:p>
        </p:txBody>
      </p:sp>
      <p:sp>
        <p:nvSpPr>
          <p:cNvPr id="3" name="Slide Number Placeholder 2">
            <a:extLst>
              <a:ext uri="{FF2B5EF4-FFF2-40B4-BE49-F238E27FC236}">
                <a16:creationId xmlns:a16="http://schemas.microsoft.com/office/drawing/2014/main" id="{39EF222B-7D22-3AD4-BDF2-0D8D72579D4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62</a:t>
            </a:fld>
            <a:endParaRPr lang="en-US"/>
          </a:p>
        </p:txBody>
      </p:sp>
      <p:sp>
        <p:nvSpPr>
          <p:cNvPr id="4" name="Title 3">
            <a:extLst>
              <a:ext uri="{FF2B5EF4-FFF2-40B4-BE49-F238E27FC236}">
                <a16:creationId xmlns:a16="http://schemas.microsoft.com/office/drawing/2014/main" id="{9CC83B12-2F8F-6102-BDBB-EA9C4D360818}"/>
              </a:ext>
            </a:extLst>
          </p:cNvPr>
          <p:cNvSpPr>
            <a:spLocks noGrp="1"/>
          </p:cNvSpPr>
          <p:nvPr>
            <p:ph type="title"/>
          </p:nvPr>
        </p:nvSpPr>
        <p:spPr/>
        <p:txBody>
          <a:bodyPr/>
          <a:lstStyle/>
          <a:p>
            <a:r>
              <a:rPr lang="en-US"/>
              <a:t>Changes to Design</a:t>
            </a:r>
          </a:p>
        </p:txBody>
      </p:sp>
      <p:pic>
        <p:nvPicPr>
          <p:cNvPr id="6" name="Picture 6" descr="A picture containing diagram&#10;&#10;Description automatically generated">
            <a:extLst>
              <a:ext uri="{FF2B5EF4-FFF2-40B4-BE49-F238E27FC236}">
                <a16:creationId xmlns:a16="http://schemas.microsoft.com/office/drawing/2014/main" id="{1D71430B-33F0-B9FA-3663-DDEB049D539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32665" y="1510001"/>
            <a:ext cx="3276977" cy="4432290"/>
          </a:xfrm>
          <a:prstGeom prst="rect">
            <a:avLst/>
          </a:prstGeom>
        </p:spPr>
      </p:pic>
      <p:pic>
        <p:nvPicPr>
          <p:cNvPr id="7" name="Picture 7" descr="A picture containing graphical user interface&#10;&#10;Description automatically generated">
            <a:extLst>
              <a:ext uri="{FF2B5EF4-FFF2-40B4-BE49-F238E27FC236}">
                <a16:creationId xmlns:a16="http://schemas.microsoft.com/office/drawing/2014/main" id="{3D95DC0F-6BED-23F0-87FD-901ADD90F9A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07080" y="4104320"/>
            <a:ext cx="2439715" cy="1907583"/>
          </a:xfrm>
          <a:prstGeom prst="rect">
            <a:avLst/>
          </a:prstGeom>
        </p:spPr>
      </p:pic>
      <p:pic>
        <p:nvPicPr>
          <p:cNvPr id="8" name="Picture 8" descr="Diagram&#10;&#10;Description automatically generated">
            <a:extLst>
              <a:ext uri="{FF2B5EF4-FFF2-40B4-BE49-F238E27FC236}">
                <a16:creationId xmlns:a16="http://schemas.microsoft.com/office/drawing/2014/main" id="{CFE7515A-6072-C499-89F0-CE7E20EE1ED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32330" y="1511768"/>
            <a:ext cx="4152776" cy="2380541"/>
          </a:xfrm>
          <a:prstGeom prst="rect">
            <a:avLst/>
          </a:prstGeom>
        </p:spPr>
      </p:pic>
      <p:pic>
        <p:nvPicPr>
          <p:cNvPr id="9" name="Picture 9" descr="Graphical user interface, application&#10;&#10;Description automatically generated">
            <a:extLst>
              <a:ext uri="{FF2B5EF4-FFF2-40B4-BE49-F238E27FC236}">
                <a16:creationId xmlns:a16="http://schemas.microsoft.com/office/drawing/2014/main" id="{B4BC8C56-ED95-2643-9975-81022E11A7B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468882" y="4218181"/>
            <a:ext cx="2164213" cy="1793721"/>
          </a:xfrm>
          <a:prstGeom prst="rect">
            <a:avLst/>
          </a:prstGeom>
        </p:spPr>
      </p:pic>
      <p:sp>
        <p:nvSpPr>
          <p:cNvPr id="10" name="Arrow: Right 9">
            <a:extLst>
              <a:ext uri="{FF2B5EF4-FFF2-40B4-BE49-F238E27FC236}">
                <a16:creationId xmlns:a16="http://schemas.microsoft.com/office/drawing/2014/main" id="{6F39150C-5498-DBF7-73ED-D2200835CB9E}"/>
              </a:ext>
            </a:extLst>
          </p:cNvPr>
          <p:cNvSpPr/>
          <p:nvPr/>
        </p:nvSpPr>
        <p:spPr>
          <a:xfrm>
            <a:off x="7909034" y="5018688"/>
            <a:ext cx="753241" cy="3591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29213A2-FDEC-86FC-E046-5FAC13F1CF9A}"/>
              </a:ext>
            </a:extLst>
          </p:cNvPr>
          <p:cNvSpPr txBox="1"/>
          <p:nvPr/>
        </p:nvSpPr>
        <p:spPr>
          <a:xfrm>
            <a:off x="6227379" y="5693103"/>
            <a:ext cx="411830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accent1">
                    <a:lumMod val="75000"/>
                  </a:schemeClr>
                </a:solidFill>
                <a:latin typeface="Calibri"/>
              </a:rPr>
              <a:t>Ensures completed threads</a:t>
            </a:r>
          </a:p>
        </p:txBody>
      </p:sp>
      <p:sp>
        <p:nvSpPr>
          <p:cNvPr id="13" name="TextBox 12">
            <a:extLst>
              <a:ext uri="{FF2B5EF4-FFF2-40B4-BE49-F238E27FC236}">
                <a16:creationId xmlns:a16="http://schemas.microsoft.com/office/drawing/2014/main" id="{F51EC1BA-194F-CF0C-2D9F-087CAEC37D72}"/>
              </a:ext>
            </a:extLst>
          </p:cNvPr>
          <p:cNvSpPr txBox="1"/>
          <p:nvPr/>
        </p:nvSpPr>
        <p:spPr>
          <a:xfrm>
            <a:off x="201448" y="5771931"/>
            <a:ext cx="411830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accent1">
                    <a:lumMod val="75000"/>
                  </a:schemeClr>
                </a:solidFill>
                <a:latin typeface="Calibri"/>
              </a:rPr>
              <a:t>More precise wire routing</a:t>
            </a:r>
            <a:endParaRPr lang="en-US">
              <a:solidFill>
                <a:schemeClr val="accent1">
                  <a:lumMod val="75000"/>
                </a:schemeClr>
              </a:solidFill>
            </a:endParaRPr>
          </a:p>
        </p:txBody>
      </p:sp>
      <p:graphicFrame>
        <p:nvGraphicFramePr>
          <p:cNvPr id="32" name="Diagram 14">
            <a:extLst>
              <a:ext uri="{FF2B5EF4-FFF2-40B4-BE49-F238E27FC236}">
                <a16:creationId xmlns:a16="http://schemas.microsoft.com/office/drawing/2014/main" id="{241D53E9-8751-5B24-AAA0-B25688AACD52}"/>
              </a:ext>
            </a:extLst>
          </p:cNvPr>
          <p:cNvGraphicFramePr/>
          <p:nvPr>
            <p:extLst>
              <p:ext uri="{D42A27DB-BD31-4B8C-83A1-F6EECF244321}">
                <p14:modId xmlns:p14="http://schemas.microsoft.com/office/powerpoint/2010/main" val="4085968636"/>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8731917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9F652-3920-0DF1-73DB-3FCA7ED9D2DF}"/>
              </a:ext>
            </a:extLst>
          </p:cNvPr>
          <p:cNvSpPr>
            <a:spLocks noGrp="1"/>
          </p:cNvSpPr>
          <p:nvPr>
            <p:ph type="title"/>
          </p:nvPr>
        </p:nvSpPr>
        <p:spPr/>
        <p:txBody>
          <a:bodyPr/>
          <a:lstStyle/>
          <a:p>
            <a:r>
              <a:rPr lang="en-US"/>
              <a:t>Delrin, Fastners, Heli-coil</a:t>
            </a:r>
          </a:p>
        </p:txBody>
      </p:sp>
      <p:sp>
        <p:nvSpPr>
          <p:cNvPr id="3" name="Text Placeholder 2">
            <a:extLst>
              <a:ext uri="{FF2B5EF4-FFF2-40B4-BE49-F238E27FC236}">
                <a16:creationId xmlns:a16="http://schemas.microsoft.com/office/drawing/2014/main" id="{A3EB1DD3-E9CC-264F-4481-09AC5F3F5709}"/>
              </a:ext>
            </a:extLst>
          </p:cNvPr>
          <p:cNvSpPr>
            <a:spLocks noGrp="1"/>
          </p:cNvSpPr>
          <p:nvPr>
            <p:ph type="body" idx="1"/>
          </p:nvPr>
        </p:nvSpPr>
        <p:spPr>
          <a:xfrm>
            <a:off x="838200" y="1636649"/>
            <a:ext cx="5181600" cy="4351338"/>
          </a:xfrm>
        </p:spPr>
        <p:txBody>
          <a:bodyPr/>
          <a:lstStyle/>
          <a:p>
            <a:r>
              <a:rPr lang="en-US" sz="2400"/>
              <a:t>Delrin specifications</a:t>
            </a:r>
          </a:p>
          <a:p>
            <a:pPr lvl="1"/>
            <a:r>
              <a:rPr lang="en-US" sz="2000"/>
              <a:t>Density: 1.54 g/cm3 </a:t>
            </a:r>
            <a:endParaRPr lang="en-US" sz="2000">
              <a:solidFill>
                <a:srgbClr val="000000"/>
              </a:solidFill>
            </a:endParaRPr>
          </a:p>
          <a:p>
            <a:pPr lvl="1"/>
            <a:r>
              <a:rPr lang="en-US" sz="2000"/>
              <a:t>Youngs Modulus: 3 </a:t>
            </a:r>
            <a:r>
              <a:rPr lang="en-US" sz="2000" err="1"/>
              <a:t>GPa</a:t>
            </a:r>
            <a:r>
              <a:rPr lang="en-US" sz="2000"/>
              <a:t> </a:t>
            </a:r>
          </a:p>
          <a:p>
            <a:pPr lvl="1"/>
            <a:r>
              <a:rPr lang="en-US" sz="2000"/>
              <a:t>DuPont Engineering </a:t>
            </a:r>
          </a:p>
          <a:p>
            <a:r>
              <a:rPr lang="en-US" sz="2400"/>
              <a:t>Fastners</a:t>
            </a:r>
          </a:p>
          <a:p>
            <a:pPr lvl="1"/>
            <a:r>
              <a:rPr lang="en-US" sz="2000">
                <a:solidFill>
                  <a:srgbClr val="000000"/>
                </a:solidFill>
              </a:rPr>
              <a:t>Tensile strength: 2-56 Black Oxide</a:t>
            </a:r>
          </a:p>
          <a:p>
            <a:pPr lvl="1"/>
            <a:r>
              <a:rPr lang="en-US" sz="2000">
                <a:solidFill>
                  <a:srgbClr val="000000"/>
                </a:solidFill>
              </a:rPr>
              <a:t>170,000 psi</a:t>
            </a:r>
          </a:p>
          <a:p>
            <a:r>
              <a:rPr lang="en-US" sz="2400" err="1"/>
              <a:t>Helicoils</a:t>
            </a:r>
            <a:endParaRPr lang="en-US" sz="2400"/>
          </a:p>
          <a:p>
            <a:pPr lvl="1"/>
            <a:r>
              <a:rPr lang="en-US" sz="2000"/>
              <a:t>Tensile strength: 200,000 psi</a:t>
            </a:r>
            <a:endParaRPr lang="en-US" sz="2000">
              <a:solidFill>
                <a:srgbClr val="000000"/>
              </a:solidFill>
            </a:endParaRPr>
          </a:p>
          <a:p>
            <a:pPr>
              <a:buClr>
                <a:srgbClr val="000000"/>
              </a:buClr>
            </a:pPr>
            <a:r>
              <a:rPr lang="en-US" sz="2400"/>
              <a:t>All specifications from McMaster</a:t>
            </a:r>
          </a:p>
          <a:p>
            <a:pPr lvl="1"/>
            <a:endParaRPr lang="en-US"/>
          </a:p>
        </p:txBody>
      </p:sp>
      <p:sp>
        <p:nvSpPr>
          <p:cNvPr id="5" name="Date Placeholder 4">
            <a:extLst>
              <a:ext uri="{FF2B5EF4-FFF2-40B4-BE49-F238E27FC236}">
                <a16:creationId xmlns:a16="http://schemas.microsoft.com/office/drawing/2014/main" id="{1ADC94AC-B464-0918-C8C9-D2F2BCD6BF68}"/>
              </a:ext>
            </a:extLst>
          </p:cNvPr>
          <p:cNvSpPr>
            <a:spLocks noGrp="1"/>
          </p:cNvSpPr>
          <p:nvPr>
            <p:ph type="dt" idx="10"/>
          </p:nvPr>
        </p:nvSpPr>
        <p:spPr/>
        <p:txBody>
          <a:bodyPr/>
          <a:lstStyle/>
          <a:p>
            <a:fld id="{2285D619-8521-421B-BAB4-C670B2C0FF9E}" type="datetime1">
              <a:rPr lang="en-US" smtClean="0"/>
              <a:t>4/4/2023</a:t>
            </a:fld>
            <a:endParaRPr lang="en-US"/>
          </a:p>
        </p:txBody>
      </p:sp>
      <p:sp>
        <p:nvSpPr>
          <p:cNvPr id="6" name="Slide Number Placeholder 5">
            <a:extLst>
              <a:ext uri="{FF2B5EF4-FFF2-40B4-BE49-F238E27FC236}">
                <a16:creationId xmlns:a16="http://schemas.microsoft.com/office/drawing/2014/main" id="{2E423B29-FB98-2CC9-C17D-4E1DD6F3C49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63</a:t>
            </a:fld>
            <a:endParaRPr lang="en-US"/>
          </a:p>
        </p:txBody>
      </p:sp>
      <p:graphicFrame>
        <p:nvGraphicFramePr>
          <p:cNvPr id="40" name="Diagram 14">
            <a:extLst>
              <a:ext uri="{FF2B5EF4-FFF2-40B4-BE49-F238E27FC236}">
                <a16:creationId xmlns:a16="http://schemas.microsoft.com/office/drawing/2014/main" id="{DC3F1A14-241E-938A-819B-DBBBBCCDDFCB}"/>
              </a:ext>
            </a:extLst>
          </p:cNvPr>
          <p:cNvGraphicFramePr/>
          <p:nvPr>
            <p:extLst>
              <p:ext uri="{D42A27DB-BD31-4B8C-83A1-F6EECF244321}">
                <p14:modId xmlns:p14="http://schemas.microsoft.com/office/powerpoint/2010/main" val="3352822509"/>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14417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26"/>
          <p:cNvSpPr txBox="1">
            <a:spLocks noGrp="1"/>
          </p:cNvSpPr>
          <p:nvPr>
            <p:ph type="title"/>
          </p:nvPr>
        </p:nvSpPr>
        <p:spPr>
          <a:xfrm>
            <a:off x="838200" y="56629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762A"/>
              </a:buClr>
              <a:buSzPts val="4400"/>
              <a:buFont typeface="Calibri"/>
              <a:buNone/>
            </a:pPr>
            <a:r>
              <a:rPr lang="en-US"/>
              <a:t>Size &amp; Mass</a:t>
            </a:r>
            <a:endParaRPr/>
          </a:p>
        </p:txBody>
      </p:sp>
      <p:sp>
        <p:nvSpPr>
          <p:cNvPr id="950" name="Google Shape;950;p26"/>
          <p:cNvSpPr txBox="1">
            <a:spLocks noGrp="1"/>
          </p:cNvSpPr>
          <p:nvPr>
            <p:ph type="dt" idx="10"/>
          </p:nvPr>
        </p:nvSpPr>
        <p:spPr>
          <a:xfrm>
            <a:off x="1270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fld id="{7D48ED2C-BA16-4BBF-B508-C2E2D515139C}" type="datetime1">
              <a:rPr lang="en-US" smtClean="0"/>
              <a:t>4/4/2023</a:t>
            </a:fld>
            <a:endParaRPr/>
          </a:p>
        </p:txBody>
      </p:sp>
      <p:sp>
        <p:nvSpPr>
          <p:cNvPr id="951" name="Google Shape;951;p26"/>
          <p:cNvSpPr txBox="1">
            <a:spLocks noGrp="1"/>
          </p:cNvSpPr>
          <p:nvPr>
            <p:ph type="sldNum" idx="12"/>
          </p:nvPr>
        </p:nvSpPr>
        <p:spPr>
          <a:xfrm>
            <a:off x="93218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64</a:t>
            </a:fld>
            <a:endParaRPr/>
          </a:p>
        </p:txBody>
      </p:sp>
      <p:graphicFrame>
        <p:nvGraphicFramePr>
          <p:cNvPr id="11" name="Table 11">
            <a:extLst>
              <a:ext uri="{FF2B5EF4-FFF2-40B4-BE49-F238E27FC236}">
                <a16:creationId xmlns:a16="http://schemas.microsoft.com/office/drawing/2014/main" id="{DCEFCB2E-936C-6333-6B4B-D1DA69BC6BC2}"/>
              </a:ext>
            </a:extLst>
          </p:cNvPr>
          <p:cNvGraphicFramePr>
            <a:graphicFrameLocks noGrp="1"/>
          </p:cNvGraphicFramePr>
          <p:nvPr>
            <p:extLst>
              <p:ext uri="{D42A27DB-BD31-4B8C-83A1-F6EECF244321}">
                <p14:modId xmlns:p14="http://schemas.microsoft.com/office/powerpoint/2010/main" val="607544889"/>
              </p:ext>
            </p:extLst>
          </p:nvPr>
        </p:nvGraphicFramePr>
        <p:xfrm>
          <a:off x="143773" y="2674187"/>
          <a:ext cx="6678612" cy="3149823"/>
        </p:xfrm>
        <a:graphic>
          <a:graphicData uri="http://schemas.openxmlformats.org/drawingml/2006/table">
            <a:tbl>
              <a:tblPr firstRow="1" bandRow="1">
                <a:tableStyleId>{88A10E19-73B7-48EB-BDAA-E76C386E161F}</a:tableStyleId>
              </a:tblPr>
              <a:tblGrid>
                <a:gridCol w="1335721">
                  <a:extLst>
                    <a:ext uri="{9D8B030D-6E8A-4147-A177-3AD203B41FA5}">
                      <a16:colId xmlns:a16="http://schemas.microsoft.com/office/drawing/2014/main" val="2181257753"/>
                    </a:ext>
                  </a:extLst>
                </a:gridCol>
                <a:gridCol w="1182806">
                  <a:extLst>
                    <a:ext uri="{9D8B030D-6E8A-4147-A177-3AD203B41FA5}">
                      <a16:colId xmlns:a16="http://schemas.microsoft.com/office/drawing/2014/main" val="1149865491"/>
                    </a:ext>
                  </a:extLst>
                </a:gridCol>
                <a:gridCol w="1649104">
                  <a:extLst>
                    <a:ext uri="{9D8B030D-6E8A-4147-A177-3AD203B41FA5}">
                      <a16:colId xmlns:a16="http://schemas.microsoft.com/office/drawing/2014/main" val="2265603814"/>
                    </a:ext>
                  </a:extLst>
                </a:gridCol>
                <a:gridCol w="1579625">
                  <a:extLst>
                    <a:ext uri="{9D8B030D-6E8A-4147-A177-3AD203B41FA5}">
                      <a16:colId xmlns:a16="http://schemas.microsoft.com/office/drawing/2014/main" val="1333028371"/>
                    </a:ext>
                  </a:extLst>
                </a:gridCol>
                <a:gridCol w="931356">
                  <a:extLst>
                    <a:ext uri="{9D8B030D-6E8A-4147-A177-3AD203B41FA5}">
                      <a16:colId xmlns:a16="http://schemas.microsoft.com/office/drawing/2014/main" val="2534045542"/>
                    </a:ext>
                  </a:extLst>
                </a:gridCol>
              </a:tblGrid>
              <a:tr h="1077571">
                <a:tc>
                  <a:txBody>
                    <a:bodyPr/>
                    <a:lstStyle/>
                    <a:p>
                      <a:endParaRPr lang="en-US"/>
                    </a:p>
                  </a:txBody>
                  <a:tcPr>
                    <a:solidFill>
                      <a:schemeClr val="accent1">
                        <a:lumMod val="40000"/>
                        <a:lumOff val="60000"/>
                      </a:schemeClr>
                    </a:solidFill>
                  </a:tcPr>
                </a:tc>
                <a:tc>
                  <a:txBody>
                    <a:bodyPr/>
                    <a:lstStyle/>
                    <a:p>
                      <a:r>
                        <a:rPr lang="en-US" sz="1400" b="1" i="0" u="none" strike="noStrike" noProof="0">
                          <a:latin typeface="Arial"/>
                        </a:rPr>
                        <a:t>LSM6DSOX (IMU)</a:t>
                      </a:r>
                      <a:endParaRPr lang="en-US" sz="1400" b="0" i="0" u="none" strike="noStrike" noProof="0">
                        <a:latin typeface="Arial"/>
                      </a:endParaRPr>
                    </a:p>
                    <a:p>
                      <a:pPr lvl="0">
                        <a:buNone/>
                      </a:pPr>
                      <a:endParaRPr lang="en-US"/>
                    </a:p>
                  </a:txBody>
                  <a:tcPr>
                    <a:solidFill>
                      <a:schemeClr val="accent1">
                        <a:lumMod val="40000"/>
                        <a:lumOff val="60000"/>
                      </a:schemeClr>
                    </a:solidFill>
                  </a:tcPr>
                </a:tc>
                <a:tc>
                  <a:txBody>
                    <a:bodyPr/>
                    <a:lstStyle/>
                    <a:p>
                      <a:r>
                        <a:rPr lang="en-US" b="1"/>
                        <a:t>ADXL375 (Accelerometer)</a:t>
                      </a:r>
                    </a:p>
                  </a:txBody>
                  <a:tcPr>
                    <a:solidFill>
                      <a:schemeClr val="accent1">
                        <a:lumMod val="40000"/>
                        <a:lumOff val="60000"/>
                      </a:schemeClr>
                    </a:solidFill>
                  </a:tcPr>
                </a:tc>
                <a:tc>
                  <a:txBody>
                    <a:bodyPr/>
                    <a:lstStyle/>
                    <a:p>
                      <a:r>
                        <a:rPr lang="en-US" b="1"/>
                        <a:t>Microprocessor</a:t>
                      </a:r>
                      <a:endParaRPr lang="en-US"/>
                    </a:p>
                    <a:p>
                      <a:pPr lvl="0">
                        <a:buNone/>
                      </a:pPr>
                      <a:r>
                        <a:rPr lang="en-US" b="1"/>
                        <a:t>(Adafruit </a:t>
                      </a:r>
                      <a:r>
                        <a:rPr lang="en-US" b="1" err="1"/>
                        <a:t>Featherlogger</a:t>
                      </a:r>
                      <a:r>
                        <a:rPr lang="en-US" b="1"/>
                        <a:t>  M0)</a:t>
                      </a:r>
                      <a:endParaRPr lang="en-US"/>
                    </a:p>
                  </a:txBody>
                  <a:tcPr>
                    <a:solidFill>
                      <a:schemeClr val="accent1">
                        <a:lumMod val="40000"/>
                        <a:lumOff val="60000"/>
                      </a:schemeClr>
                    </a:solidFill>
                  </a:tcPr>
                </a:tc>
                <a:tc>
                  <a:txBody>
                    <a:bodyPr/>
                    <a:lstStyle/>
                    <a:p>
                      <a:r>
                        <a:rPr lang="en-US" b="1"/>
                        <a:t>Battery</a:t>
                      </a:r>
                    </a:p>
                  </a:txBody>
                  <a:tcPr>
                    <a:solidFill>
                      <a:schemeClr val="accent1">
                        <a:lumMod val="40000"/>
                        <a:lumOff val="60000"/>
                      </a:schemeClr>
                    </a:solidFill>
                  </a:tcPr>
                </a:tc>
                <a:extLst>
                  <a:ext uri="{0D108BD9-81ED-4DB2-BD59-A6C34878D82A}">
                    <a16:rowId xmlns:a16="http://schemas.microsoft.com/office/drawing/2014/main" val="3757001330"/>
                  </a:ext>
                </a:extLst>
              </a:tr>
              <a:tr h="1036126">
                <a:tc>
                  <a:txBody>
                    <a:bodyPr/>
                    <a:lstStyle/>
                    <a:p>
                      <a:r>
                        <a:rPr lang="en-US"/>
                        <a:t>Dimensions [mm]</a:t>
                      </a:r>
                    </a:p>
                  </a:txBody>
                  <a:tcPr/>
                </a:tc>
                <a:tc>
                  <a:txBody>
                    <a:bodyPr/>
                    <a:lstStyle/>
                    <a:p>
                      <a:r>
                        <a:rPr lang="en-US"/>
                        <a:t>25.6x17.8x2</a:t>
                      </a:r>
                    </a:p>
                  </a:txBody>
                  <a:tcPr/>
                </a:tc>
                <a:tc>
                  <a:txBody>
                    <a:bodyPr/>
                    <a:lstStyle/>
                    <a:p>
                      <a:r>
                        <a:rPr lang="en-US"/>
                        <a:t>25.6x17.8x2</a:t>
                      </a:r>
                    </a:p>
                  </a:txBody>
                  <a:tcPr/>
                </a:tc>
                <a:tc>
                  <a:txBody>
                    <a:bodyPr/>
                    <a:lstStyle/>
                    <a:p>
                      <a:r>
                        <a:rPr lang="en-US"/>
                        <a:t>51x23x3</a:t>
                      </a:r>
                    </a:p>
                  </a:txBody>
                  <a:tcPr/>
                </a:tc>
                <a:tc>
                  <a:txBody>
                    <a:bodyPr/>
                    <a:lstStyle/>
                    <a:p>
                      <a:r>
                        <a:rPr lang="en-US"/>
                        <a:t>69x45x2</a:t>
                      </a:r>
                    </a:p>
                  </a:txBody>
                  <a:tcPr/>
                </a:tc>
                <a:extLst>
                  <a:ext uri="{0D108BD9-81ED-4DB2-BD59-A6C34878D82A}">
                    <a16:rowId xmlns:a16="http://schemas.microsoft.com/office/drawing/2014/main" val="3204184758"/>
                  </a:ext>
                </a:extLst>
              </a:tr>
              <a:tr h="1036126">
                <a:tc>
                  <a:txBody>
                    <a:bodyPr/>
                    <a:lstStyle/>
                    <a:p>
                      <a:r>
                        <a:rPr lang="en-US"/>
                        <a:t>Mass [g]</a:t>
                      </a:r>
                    </a:p>
                  </a:txBody>
                  <a:tcPr/>
                </a:tc>
                <a:tc>
                  <a:txBody>
                    <a:bodyPr/>
                    <a:lstStyle/>
                    <a:p>
                      <a:r>
                        <a:rPr lang="en-US"/>
                        <a:t>1.7</a:t>
                      </a:r>
                    </a:p>
                  </a:txBody>
                  <a:tcPr/>
                </a:tc>
                <a:tc>
                  <a:txBody>
                    <a:bodyPr/>
                    <a:lstStyle/>
                    <a:p>
                      <a:r>
                        <a:rPr lang="en-US"/>
                        <a:t>1.7</a:t>
                      </a:r>
                    </a:p>
                  </a:txBody>
                  <a:tcPr/>
                </a:tc>
                <a:tc>
                  <a:txBody>
                    <a:bodyPr/>
                    <a:lstStyle/>
                    <a:p>
                      <a:r>
                        <a:rPr lang="en-US"/>
                        <a:t>4.7</a:t>
                      </a:r>
                    </a:p>
                  </a:txBody>
                  <a:tcPr/>
                </a:tc>
                <a:tc>
                  <a:txBody>
                    <a:bodyPr/>
                    <a:lstStyle/>
                    <a:p>
                      <a:r>
                        <a:rPr lang="en-US"/>
                        <a:t>9</a:t>
                      </a:r>
                    </a:p>
                  </a:txBody>
                  <a:tcPr/>
                </a:tc>
                <a:extLst>
                  <a:ext uri="{0D108BD9-81ED-4DB2-BD59-A6C34878D82A}">
                    <a16:rowId xmlns:a16="http://schemas.microsoft.com/office/drawing/2014/main" val="3632705736"/>
                  </a:ext>
                </a:extLst>
              </a:tr>
            </a:tbl>
          </a:graphicData>
        </a:graphic>
      </p:graphicFrame>
      <p:graphicFrame>
        <p:nvGraphicFramePr>
          <p:cNvPr id="12" name="Table 11">
            <a:extLst>
              <a:ext uri="{FF2B5EF4-FFF2-40B4-BE49-F238E27FC236}">
                <a16:creationId xmlns:a16="http://schemas.microsoft.com/office/drawing/2014/main" id="{F4E52C41-3D16-D263-60E7-1B2F9D841C75}"/>
              </a:ext>
            </a:extLst>
          </p:cNvPr>
          <p:cNvGraphicFramePr>
            <a:graphicFrameLocks noGrp="1"/>
          </p:cNvGraphicFramePr>
          <p:nvPr>
            <p:extLst>
              <p:ext uri="{D42A27DB-BD31-4B8C-83A1-F6EECF244321}">
                <p14:modId xmlns:p14="http://schemas.microsoft.com/office/powerpoint/2010/main" val="3621170316"/>
              </p:ext>
            </p:extLst>
          </p:nvPr>
        </p:nvGraphicFramePr>
        <p:xfrm>
          <a:off x="7131169" y="2674186"/>
          <a:ext cx="4614656" cy="3149823"/>
        </p:xfrm>
        <a:graphic>
          <a:graphicData uri="http://schemas.openxmlformats.org/drawingml/2006/table">
            <a:tbl>
              <a:tblPr firstRow="1" bandRow="1">
                <a:tableStyleId>{88A10E19-73B7-48EB-BDAA-E76C386E161F}</a:tableStyleId>
              </a:tblPr>
              <a:tblGrid>
                <a:gridCol w="1153664">
                  <a:extLst>
                    <a:ext uri="{9D8B030D-6E8A-4147-A177-3AD203B41FA5}">
                      <a16:colId xmlns:a16="http://schemas.microsoft.com/office/drawing/2014/main" val="2181257753"/>
                    </a:ext>
                  </a:extLst>
                </a:gridCol>
                <a:gridCol w="1153664">
                  <a:extLst>
                    <a:ext uri="{9D8B030D-6E8A-4147-A177-3AD203B41FA5}">
                      <a16:colId xmlns:a16="http://schemas.microsoft.com/office/drawing/2014/main" val="1149865491"/>
                    </a:ext>
                  </a:extLst>
                </a:gridCol>
                <a:gridCol w="1153664">
                  <a:extLst>
                    <a:ext uri="{9D8B030D-6E8A-4147-A177-3AD203B41FA5}">
                      <a16:colId xmlns:a16="http://schemas.microsoft.com/office/drawing/2014/main" val="2265603814"/>
                    </a:ext>
                  </a:extLst>
                </a:gridCol>
                <a:gridCol w="1153664">
                  <a:extLst>
                    <a:ext uri="{9D8B030D-6E8A-4147-A177-3AD203B41FA5}">
                      <a16:colId xmlns:a16="http://schemas.microsoft.com/office/drawing/2014/main" val="685715361"/>
                    </a:ext>
                  </a:extLst>
                </a:gridCol>
              </a:tblGrid>
              <a:tr h="1077571">
                <a:tc>
                  <a:txBody>
                    <a:bodyPr/>
                    <a:lstStyle/>
                    <a:p>
                      <a:endParaRPr lang="en-US"/>
                    </a:p>
                  </a:txBody>
                  <a:tcPr>
                    <a:solidFill>
                      <a:schemeClr val="accent1">
                        <a:lumMod val="40000"/>
                        <a:lumOff val="60000"/>
                      </a:schemeClr>
                    </a:solidFill>
                  </a:tcPr>
                </a:tc>
                <a:tc>
                  <a:txBody>
                    <a:bodyPr/>
                    <a:lstStyle/>
                    <a:p>
                      <a:pPr lvl="0">
                        <a:buNone/>
                      </a:pPr>
                      <a:r>
                        <a:rPr lang="en-US" b="1"/>
                        <a:t>Sensor Suite Tray</a:t>
                      </a:r>
                      <a:endParaRPr lang="en-US"/>
                    </a:p>
                  </a:txBody>
                  <a:tcPr>
                    <a:solidFill>
                      <a:schemeClr val="accent1">
                        <a:lumMod val="40000"/>
                        <a:lumOff val="60000"/>
                      </a:schemeClr>
                    </a:solidFill>
                  </a:tcPr>
                </a:tc>
                <a:tc>
                  <a:txBody>
                    <a:bodyPr/>
                    <a:lstStyle/>
                    <a:p>
                      <a:r>
                        <a:rPr lang="en-US" b="1"/>
                        <a:t>Guide Rails </a:t>
                      </a:r>
                    </a:p>
                  </a:txBody>
                  <a:tcPr>
                    <a:solidFill>
                      <a:schemeClr val="accent1">
                        <a:lumMod val="40000"/>
                        <a:lumOff val="60000"/>
                      </a:schemeClr>
                    </a:solidFill>
                  </a:tcPr>
                </a:tc>
                <a:tc>
                  <a:txBody>
                    <a:bodyPr/>
                    <a:lstStyle/>
                    <a:p>
                      <a:pPr lvl="0">
                        <a:buNone/>
                      </a:pPr>
                      <a:r>
                        <a:rPr lang="en-US" b="1"/>
                        <a:t>Hardware</a:t>
                      </a:r>
                    </a:p>
                    <a:p>
                      <a:pPr lvl="0">
                        <a:buNone/>
                      </a:pPr>
                      <a:r>
                        <a:rPr lang="en-US" b="1"/>
                        <a:t>(</a:t>
                      </a:r>
                      <a:r>
                        <a:rPr lang="en-US" b="1" err="1"/>
                        <a:t>HeliCoils</a:t>
                      </a:r>
                      <a:r>
                        <a:rPr lang="en-US" b="1"/>
                        <a:t> + Fasteners)</a:t>
                      </a:r>
                    </a:p>
                  </a:txBody>
                  <a:tcPr>
                    <a:solidFill>
                      <a:schemeClr val="accent1">
                        <a:lumMod val="40000"/>
                        <a:lumOff val="60000"/>
                      </a:schemeClr>
                    </a:solidFill>
                  </a:tcPr>
                </a:tc>
                <a:extLst>
                  <a:ext uri="{0D108BD9-81ED-4DB2-BD59-A6C34878D82A}">
                    <a16:rowId xmlns:a16="http://schemas.microsoft.com/office/drawing/2014/main" val="3757001330"/>
                  </a:ext>
                </a:extLst>
              </a:tr>
              <a:tr h="1036126">
                <a:tc>
                  <a:txBody>
                    <a:bodyPr/>
                    <a:lstStyle/>
                    <a:p>
                      <a:r>
                        <a:rPr lang="en-US"/>
                        <a:t>Dimensions [mm]</a:t>
                      </a:r>
                    </a:p>
                  </a:txBody>
                  <a:tcPr/>
                </a:tc>
                <a:tc>
                  <a:txBody>
                    <a:bodyPr/>
                    <a:lstStyle/>
                    <a:p>
                      <a:r>
                        <a:rPr lang="en-US"/>
                        <a:t>117.8 x 81.8 x 5</a:t>
                      </a:r>
                    </a:p>
                  </a:txBody>
                  <a:tcPr/>
                </a:tc>
                <a:tc>
                  <a:txBody>
                    <a:bodyPr/>
                    <a:lstStyle/>
                    <a:p>
                      <a:r>
                        <a:rPr lang="en-US"/>
                        <a:t>117.8 x 5 x 5</a:t>
                      </a:r>
                    </a:p>
                  </a:txBody>
                  <a:tcPr/>
                </a:tc>
                <a:tc>
                  <a:txBody>
                    <a:bodyPr/>
                    <a:lstStyle/>
                    <a:p>
                      <a:pPr lvl="0">
                        <a:buNone/>
                      </a:pPr>
                      <a:r>
                        <a:rPr lang="en-US"/>
                        <a:t>n/a</a:t>
                      </a:r>
                    </a:p>
                  </a:txBody>
                  <a:tcPr/>
                </a:tc>
                <a:extLst>
                  <a:ext uri="{0D108BD9-81ED-4DB2-BD59-A6C34878D82A}">
                    <a16:rowId xmlns:a16="http://schemas.microsoft.com/office/drawing/2014/main" val="3204184758"/>
                  </a:ext>
                </a:extLst>
              </a:tr>
              <a:tr h="1036126">
                <a:tc>
                  <a:txBody>
                    <a:bodyPr/>
                    <a:lstStyle/>
                    <a:p>
                      <a:r>
                        <a:rPr lang="en-US"/>
                        <a:t>Mass [g]</a:t>
                      </a:r>
                    </a:p>
                  </a:txBody>
                  <a:tcPr/>
                </a:tc>
                <a:tc>
                  <a:txBody>
                    <a:bodyPr/>
                    <a:lstStyle/>
                    <a:p>
                      <a:r>
                        <a:rPr lang="en-US"/>
                        <a:t>31.86</a:t>
                      </a:r>
                    </a:p>
                  </a:txBody>
                  <a:tcPr/>
                </a:tc>
                <a:tc>
                  <a:txBody>
                    <a:bodyPr/>
                    <a:lstStyle/>
                    <a:p>
                      <a:pPr lvl="0">
                        <a:buNone/>
                      </a:pPr>
                      <a:r>
                        <a:rPr lang="en-US"/>
                        <a:t>15.04</a:t>
                      </a:r>
                    </a:p>
                  </a:txBody>
                  <a:tcPr/>
                </a:tc>
                <a:tc>
                  <a:txBody>
                    <a:bodyPr/>
                    <a:lstStyle/>
                    <a:p>
                      <a:pPr lvl="0">
                        <a:buNone/>
                      </a:pPr>
                      <a:r>
                        <a:rPr lang="en-US"/>
                        <a:t>2.6</a:t>
                      </a:r>
                    </a:p>
                  </a:txBody>
                  <a:tcPr/>
                </a:tc>
                <a:extLst>
                  <a:ext uri="{0D108BD9-81ED-4DB2-BD59-A6C34878D82A}">
                    <a16:rowId xmlns:a16="http://schemas.microsoft.com/office/drawing/2014/main" val="3632705736"/>
                  </a:ext>
                </a:extLst>
              </a:tr>
            </a:tbl>
          </a:graphicData>
        </a:graphic>
      </p:graphicFrame>
      <p:sp>
        <p:nvSpPr>
          <p:cNvPr id="13" name="TextBox 12">
            <a:extLst>
              <a:ext uri="{FF2B5EF4-FFF2-40B4-BE49-F238E27FC236}">
                <a16:creationId xmlns:a16="http://schemas.microsoft.com/office/drawing/2014/main" id="{CDCE9430-6AB8-2077-D88D-2EBCF2FB8A8A}"/>
              </a:ext>
            </a:extLst>
          </p:cNvPr>
          <p:cNvSpPr txBox="1"/>
          <p:nvPr/>
        </p:nvSpPr>
        <p:spPr>
          <a:xfrm>
            <a:off x="1587732" y="1889980"/>
            <a:ext cx="379862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accent1">
                    <a:lumMod val="75000"/>
                  </a:schemeClr>
                </a:solidFill>
              </a:rPr>
              <a:t>Electronics</a:t>
            </a:r>
          </a:p>
        </p:txBody>
      </p:sp>
      <p:sp>
        <p:nvSpPr>
          <p:cNvPr id="14" name="TextBox 13">
            <a:extLst>
              <a:ext uri="{FF2B5EF4-FFF2-40B4-BE49-F238E27FC236}">
                <a16:creationId xmlns:a16="http://schemas.microsoft.com/office/drawing/2014/main" id="{0E3423BF-CED3-34E0-CE65-BEA36E64E9B7}"/>
              </a:ext>
            </a:extLst>
          </p:cNvPr>
          <p:cNvSpPr txBox="1"/>
          <p:nvPr/>
        </p:nvSpPr>
        <p:spPr>
          <a:xfrm>
            <a:off x="7554335" y="2043516"/>
            <a:ext cx="379862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accent1">
                    <a:lumMod val="75000"/>
                  </a:schemeClr>
                </a:solidFill>
              </a:rPr>
              <a:t>Structure</a:t>
            </a:r>
          </a:p>
        </p:txBody>
      </p:sp>
      <p:graphicFrame>
        <p:nvGraphicFramePr>
          <p:cNvPr id="31" name="Diagram 14">
            <a:extLst>
              <a:ext uri="{FF2B5EF4-FFF2-40B4-BE49-F238E27FC236}">
                <a16:creationId xmlns:a16="http://schemas.microsoft.com/office/drawing/2014/main" id="{E0A704B5-F905-4239-0E1F-1335E06AD9BC}"/>
              </a:ext>
            </a:extLst>
          </p:cNvPr>
          <p:cNvGraphicFramePr/>
          <p:nvPr>
            <p:extLst>
              <p:ext uri="{D42A27DB-BD31-4B8C-83A1-F6EECF244321}">
                <p14:modId xmlns:p14="http://schemas.microsoft.com/office/powerpoint/2010/main" val="1544025381"/>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943296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26"/>
          <p:cNvSpPr txBox="1">
            <a:spLocks noGrp="1"/>
          </p:cNvSpPr>
          <p:nvPr>
            <p:ph type="title"/>
          </p:nvPr>
        </p:nvSpPr>
        <p:spPr>
          <a:xfrm>
            <a:off x="838200" y="566293"/>
            <a:ext cx="10515600" cy="1325563"/>
          </a:xfrm>
          <a:prstGeom prst="rect">
            <a:avLst/>
          </a:prstGeom>
          <a:noFill/>
          <a:ln>
            <a:noFill/>
          </a:ln>
        </p:spPr>
        <p:txBody>
          <a:bodyPr spcFirstLastPara="1" wrap="square" lIns="91425" tIns="45700" rIns="91425" bIns="45700" anchor="ctr" anchorCtr="0">
            <a:normAutofit/>
          </a:bodyPr>
          <a:lstStyle/>
          <a:p>
            <a:r>
              <a:rPr lang="en-US"/>
              <a:t>SW Center of Mass and MOI</a:t>
            </a:r>
          </a:p>
        </p:txBody>
      </p:sp>
      <p:sp>
        <p:nvSpPr>
          <p:cNvPr id="950" name="Google Shape;950;p26"/>
          <p:cNvSpPr txBox="1">
            <a:spLocks noGrp="1"/>
          </p:cNvSpPr>
          <p:nvPr>
            <p:ph type="dt" idx="10"/>
          </p:nvPr>
        </p:nvSpPr>
        <p:spPr>
          <a:xfrm>
            <a:off x="1270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fld id="{7D48ED2C-BA16-4BBF-B508-C2E2D515139C}" type="datetime1">
              <a:rPr lang="en-US" smtClean="0"/>
              <a:t>4/4/2023</a:t>
            </a:fld>
            <a:endParaRPr/>
          </a:p>
        </p:txBody>
      </p:sp>
      <p:sp>
        <p:nvSpPr>
          <p:cNvPr id="951" name="Google Shape;951;p26"/>
          <p:cNvSpPr txBox="1">
            <a:spLocks noGrp="1"/>
          </p:cNvSpPr>
          <p:nvPr>
            <p:ph type="sldNum" idx="12"/>
          </p:nvPr>
        </p:nvSpPr>
        <p:spPr>
          <a:xfrm>
            <a:off x="93218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65</a:t>
            </a:fld>
            <a:endParaRPr/>
          </a:p>
        </p:txBody>
      </p:sp>
      <p:graphicFrame>
        <p:nvGraphicFramePr>
          <p:cNvPr id="12" name="Table 11">
            <a:extLst>
              <a:ext uri="{FF2B5EF4-FFF2-40B4-BE49-F238E27FC236}">
                <a16:creationId xmlns:a16="http://schemas.microsoft.com/office/drawing/2014/main" id="{F4E52C41-3D16-D263-60E7-1B2F9D841C75}"/>
              </a:ext>
            </a:extLst>
          </p:cNvPr>
          <p:cNvGraphicFramePr>
            <a:graphicFrameLocks noGrp="1"/>
          </p:cNvGraphicFramePr>
          <p:nvPr>
            <p:extLst>
              <p:ext uri="{D42A27DB-BD31-4B8C-83A1-F6EECF244321}">
                <p14:modId xmlns:p14="http://schemas.microsoft.com/office/powerpoint/2010/main" val="4061448188"/>
              </p:ext>
            </p:extLst>
          </p:nvPr>
        </p:nvGraphicFramePr>
        <p:xfrm>
          <a:off x="891007" y="2499132"/>
          <a:ext cx="4614656" cy="2113697"/>
        </p:xfrm>
        <a:graphic>
          <a:graphicData uri="http://schemas.openxmlformats.org/drawingml/2006/table">
            <a:tbl>
              <a:tblPr firstRow="1" bandRow="1">
                <a:tableStyleId>{88A10E19-73B7-48EB-BDAA-E76C386E161F}</a:tableStyleId>
              </a:tblPr>
              <a:tblGrid>
                <a:gridCol w="1153664">
                  <a:extLst>
                    <a:ext uri="{9D8B030D-6E8A-4147-A177-3AD203B41FA5}">
                      <a16:colId xmlns:a16="http://schemas.microsoft.com/office/drawing/2014/main" val="2181257753"/>
                    </a:ext>
                  </a:extLst>
                </a:gridCol>
                <a:gridCol w="1153664">
                  <a:extLst>
                    <a:ext uri="{9D8B030D-6E8A-4147-A177-3AD203B41FA5}">
                      <a16:colId xmlns:a16="http://schemas.microsoft.com/office/drawing/2014/main" val="1149865491"/>
                    </a:ext>
                  </a:extLst>
                </a:gridCol>
                <a:gridCol w="1153664">
                  <a:extLst>
                    <a:ext uri="{9D8B030D-6E8A-4147-A177-3AD203B41FA5}">
                      <a16:colId xmlns:a16="http://schemas.microsoft.com/office/drawing/2014/main" val="2265603814"/>
                    </a:ext>
                  </a:extLst>
                </a:gridCol>
                <a:gridCol w="1153664">
                  <a:extLst>
                    <a:ext uri="{9D8B030D-6E8A-4147-A177-3AD203B41FA5}">
                      <a16:colId xmlns:a16="http://schemas.microsoft.com/office/drawing/2014/main" val="685715361"/>
                    </a:ext>
                  </a:extLst>
                </a:gridCol>
              </a:tblGrid>
              <a:tr h="1077571">
                <a:tc>
                  <a:txBody>
                    <a:bodyPr/>
                    <a:lstStyle/>
                    <a:p>
                      <a:r>
                        <a:rPr lang="en-US" b="1"/>
                        <a:t>Center Of Mass</a:t>
                      </a:r>
                    </a:p>
                  </a:txBody>
                  <a:tcPr>
                    <a:solidFill>
                      <a:schemeClr val="accent1">
                        <a:lumMod val="40000"/>
                        <a:lumOff val="60000"/>
                      </a:schemeClr>
                    </a:solidFill>
                  </a:tcPr>
                </a:tc>
                <a:tc>
                  <a:txBody>
                    <a:bodyPr/>
                    <a:lstStyle/>
                    <a:p>
                      <a:pPr lvl="0">
                        <a:buNone/>
                      </a:pPr>
                      <a:r>
                        <a:rPr lang="en-US" b="1"/>
                        <a:t>X Coordinate</a:t>
                      </a:r>
                      <a:endParaRPr lang="en-US"/>
                    </a:p>
                  </a:txBody>
                  <a:tcPr>
                    <a:solidFill>
                      <a:schemeClr val="accent1">
                        <a:lumMod val="40000"/>
                        <a:lumOff val="60000"/>
                      </a:schemeClr>
                    </a:solidFill>
                  </a:tcPr>
                </a:tc>
                <a:tc>
                  <a:txBody>
                    <a:bodyPr/>
                    <a:lstStyle/>
                    <a:p>
                      <a:pPr lvl="0">
                        <a:buNone/>
                      </a:pPr>
                      <a:r>
                        <a:rPr lang="en-US" b="1"/>
                        <a:t>Y Coordinate</a:t>
                      </a:r>
                    </a:p>
                  </a:txBody>
                  <a:tcPr>
                    <a:solidFill>
                      <a:schemeClr val="accent1">
                        <a:lumMod val="40000"/>
                        <a:lumOff val="60000"/>
                      </a:schemeClr>
                    </a:solidFill>
                  </a:tcPr>
                </a:tc>
                <a:tc>
                  <a:txBody>
                    <a:bodyPr/>
                    <a:lstStyle/>
                    <a:p>
                      <a:pPr lvl="0">
                        <a:buNone/>
                      </a:pPr>
                      <a:r>
                        <a:rPr lang="en-US" b="1"/>
                        <a:t>Z Coordinate</a:t>
                      </a:r>
                    </a:p>
                  </a:txBody>
                  <a:tcPr>
                    <a:solidFill>
                      <a:schemeClr val="accent1">
                        <a:lumMod val="40000"/>
                        <a:lumOff val="60000"/>
                      </a:schemeClr>
                    </a:solidFill>
                  </a:tcPr>
                </a:tc>
                <a:extLst>
                  <a:ext uri="{0D108BD9-81ED-4DB2-BD59-A6C34878D82A}">
                    <a16:rowId xmlns:a16="http://schemas.microsoft.com/office/drawing/2014/main" val="3757001330"/>
                  </a:ext>
                </a:extLst>
              </a:tr>
              <a:tr h="1036126">
                <a:tc>
                  <a:txBody>
                    <a:bodyPr/>
                    <a:lstStyle/>
                    <a:p>
                      <a:r>
                        <a:rPr lang="en-US"/>
                        <a:t>Dimensions [mm]</a:t>
                      </a:r>
                    </a:p>
                  </a:txBody>
                  <a:tcPr/>
                </a:tc>
                <a:tc>
                  <a:txBody>
                    <a:bodyPr/>
                    <a:lstStyle/>
                    <a:p>
                      <a:r>
                        <a:rPr lang="en-US"/>
                        <a:t>-0.094</a:t>
                      </a:r>
                    </a:p>
                  </a:txBody>
                  <a:tcPr/>
                </a:tc>
                <a:tc>
                  <a:txBody>
                    <a:bodyPr/>
                    <a:lstStyle/>
                    <a:p>
                      <a:r>
                        <a:rPr lang="en-US"/>
                        <a:t>-0.241</a:t>
                      </a:r>
                    </a:p>
                  </a:txBody>
                  <a:tcPr/>
                </a:tc>
                <a:tc>
                  <a:txBody>
                    <a:bodyPr/>
                    <a:lstStyle/>
                    <a:p>
                      <a:pPr lvl="0">
                        <a:buNone/>
                      </a:pPr>
                      <a:r>
                        <a:rPr lang="en-US"/>
                        <a:t>0.376</a:t>
                      </a:r>
                    </a:p>
                  </a:txBody>
                  <a:tcPr/>
                </a:tc>
                <a:extLst>
                  <a:ext uri="{0D108BD9-81ED-4DB2-BD59-A6C34878D82A}">
                    <a16:rowId xmlns:a16="http://schemas.microsoft.com/office/drawing/2014/main" val="3204184758"/>
                  </a:ext>
                </a:extLst>
              </a:tr>
            </a:tbl>
          </a:graphicData>
        </a:graphic>
      </p:graphicFrame>
      <p:pic>
        <p:nvPicPr>
          <p:cNvPr id="22" name="Picture 22" descr="Table&#10;&#10;Description automatically generated">
            <a:extLst>
              <a:ext uri="{FF2B5EF4-FFF2-40B4-BE49-F238E27FC236}">
                <a16:creationId xmlns:a16="http://schemas.microsoft.com/office/drawing/2014/main" id="{C4D0B942-AD08-6AE4-AE4D-0C5B11DC7C49}"/>
              </a:ext>
            </a:extLst>
          </p:cNvPr>
          <p:cNvPicPr>
            <a:picLocks noChangeAspect="1"/>
          </p:cNvPicPr>
          <p:nvPr/>
        </p:nvPicPr>
        <p:blipFill>
          <a:blip r:embed="rId3"/>
          <a:stretch>
            <a:fillRect/>
          </a:stretch>
        </p:blipFill>
        <p:spPr>
          <a:xfrm>
            <a:off x="6135130" y="2313837"/>
            <a:ext cx="5235146" cy="2230327"/>
          </a:xfrm>
          <a:prstGeom prst="rect">
            <a:avLst/>
          </a:prstGeom>
        </p:spPr>
      </p:pic>
      <p:graphicFrame>
        <p:nvGraphicFramePr>
          <p:cNvPr id="29" name="Diagram 14">
            <a:extLst>
              <a:ext uri="{FF2B5EF4-FFF2-40B4-BE49-F238E27FC236}">
                <a16:creationId xmlns:a16="http://schemas.microsoft.com/office/drawing/2014/main" id="{6331BC44-A72E-96F6-F7DC-893CC79CFF3A}"/>
              </a:ext>
            </a:extLst>
          </p:cNvPr>
          <p:cNvGraphicFramePr/>
          <p:nvPr>
            <p:extLst>
              <p:ext uri="{D42A27DB-BD31-4B8C-83A1-F6EECF244321}">
                <p14:modId xmlns:p14="http://schemas.microsoft.com/office/powerpoint/2010/main" val="573947670"/>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090640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9F652-3920-0DF1-73DB-3FCA7ED9D2DF}"/>
              </a:ext>
            </a:extLst>
          </p:cNvPr>
          <p:cNvSpPr>
            <a:spLocks noGrp="1"/>
          </p:cNvSpPr>
          <p:nvPr>
            <p:ph type="title"/>
          </p:nvPr>
        </p:nvSpPr>
        <p:spPr/>
        <p:txBody>
          <a:bodyPr/>
          <a:lstStyle/>
          <a:p>
            <a:r>
              <a:rPr lang="en-US"/>
              <a:t>Fastener Failures</a:t>
            </a:r>
          </a:p>
        </p:txBody>
      </p:sp>
      <p:sp>
        <p:nvSpPr>
          <p:cNvPr id="3" name="Text Placeholder 2">
            <a:extLst>
              <a:ext uri="{FF2B5EF4-FFF2-40B4-BE49-F238E27FC236}">
                <a16:creationId xmlns:a16="http://schemas.microsoft.com/office/drawing/2014/main" id="{A3EB1DD3-E9CC-264F-4481-09AC5F3F5709}"/>
              </a:ext>
            </a:extLst>
          </p:cNvPr>
          <p:cNvSpPr>
            <a:spLocks noGrp="1"/>
          </p:cNvSpPr>
          <p:nvPr>
            <p:ph type="body" idx="1"/>
          </p:nvPr>
        </p:nvSpPr>
        <p:spPr/>
        <p:txBody>
          <a:bodyPr/>
          <a:lstStyle/>
          <a:p>
            <a:r>
              <a:rPr lang="en-US"/>
              <a:t>Axial tear out</a:t>
            </a:r>
            <a:br>
              <a:rPr lang="en-US"/>
            </a:br>
            <a:r>
              <a:rPr lang="en-US"/>
              <a:t/>
            </a:r>
            <a:br>
              <a:rPr lang="en-US"/>
            </a:br>
            <a:endParaRPr lang="en-US"/>
          </a:p>
          <a:p>
            <a:r>
              <a:rPr lang="en-US"/>
              <a:t>Shear on head</a:t>
            </a:r>
            <a:br>
              <a:rPr lang="en-US"/>
            </a:br>
            <a:r>
              <a:rPr lang="en-US"/>
              <a:t/>
            </a:r>
            <a:br>
              <a:rPr lang="en-US"/>
            </a:br>
            <a:endParaRPr lang="en-US"/>
          </a:p>
          <a:p>
            <a:r>
              <a:rPr lang="en-US"/>
              <a:t>Shear on body</a:t>
            </a:r>
          </a:p>
        </p:txBody>
      </p:sp>
      <p:sp>
        <p:nvSpPr>
          <p:cNvPr id="5" name="Date Placeholder 4">
            <a:extLst>
              <a:ext uri="{FF2B5EF4-FFF2-40B4-BE49-F238E27FC236}">
                <a16:creationId xmlns:a16="http://schemas.microsoft.com/office/drawing/2014/main" id="{1ADC94AC-B464-0918-C8C9-D2F2BCD6BF68}"/>
              </a:ext>
            </a:extLst>
          </p:cNvPr>
          <p:cNvSpPr>
            <a:spLocks noGrp="1"/>
          </p:cNvSpPr>
          <p:nvPr>
            <p:ph type="dt" idx="10"/>
          </p:nvPr>
        </p:nvSpPr>
        <p:spPr/>
        <p:txBody>
          <a:bodyPr/>
          <a:lstStyle/>
          <a:p>
            <a:fld id="{2285D619-8521-421B-BAB4-C670B2C0FF9E}" type="datetime1">
              <a:rPr lang="en-US" smtClean="0"/>
              <a:t>4/4/2023</a:t>
            </a:fld>
            <a:endParaRPr lang="en-US"/>
          </a:p>
        </p:txBody>
      </p:sp>
      <p:sp>
        <p:nvSpPr>
          <p:cNvPr id="6" name="Slide Number Placeholder 5">
            <a:extLst>
              <a:ext uri="{FF2B5EF4-FFF2-40B4-BE49-F238E27FC236}">
                <a16:creationId xmlns:a16="http://schemas.microsoft.com/office/drawing/2014/main" id="{2E423B29-FB98-2CC9-C17D-4E1DD6F3C49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66</a:t>
            </a:fld>
            <a:endParaRPr lang="en-US"/>
          </a:p>
        </p:txBody>
      </p:sp>
      <p:pic>
        <p:nvPicPr>
          <p:cNvPr id="42" name="Picture 42" descr="A picture containing text&#10;&#10;Description automatically generated">
            <a:extLst>
              <a:ext uri="{FF2B5EF4-FFF2-40B4-BE49-F238E27FC236}">
                <a16:creationId xmlns:a16="http://schemas.microsoft.com/office/drawing/2014/main" id="{7521915A-B413-A575-1910-B789EF7EED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52811" y="5528563"/>
            <a:ext cx="6949857" cy="372875"/>
          </a:xfrm>
          <a:prstGeom prst="rect">
            <a:avLst/>
          </a:prstGeom>
        </p:spPr>
      </p:pic>
      <p:pic>
        <p:nvPicPr>
          <p:cNvPr id="43" name="Picture 43" descr="A picture containing text&#10;&#10;Description automatically generated">
            <a:extLst>
              <a:ext uri="{FF2B5EF4-FFF2-40B4-BE49-F238E27FC236}">
                <a16:creationId xmlns:a16="http://schemas.microsoft.com/office/drawing/2014/main" id="{6DE07DE1-B10D-773E-2515-705738D5E4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52811" y="2457064"/>
            <a:ext cx="5968651" cy="357244"/>
          </a:xfrm>
          <a:prstGeom prst="rect">
            <a:avLst/>
          </a:prstGeom>
        </p:spPr>
      </p:pic>
      <p:pic>
        <p:nvPicPr>
          <p:cNvPr id="44" name="Picture 44" descr="Diagram&#10;&#10;Description automatically generated">
            <a:extLst>
              <a:ext uri="{FF2B5EF4-FFF2-40B4-BE49-F238E27FC236}">
                <a16:creationId xmlns:a16="http://schemas.microsoft.com/office/drawing/2014/main" id="{75E2ABE3-5D45-332D-3C3C-8B7DF34F13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52811" y="4980652"/>
            <a:ext cx="7847554" cy="414426"/>
          </a:xfrm>
          <a:prstGeom prst="rect">
            <a:avLst/>
          </a:prstGeom>
        </p:spPr>
      </p:pic>
      <p:graphicFrame>
        <p:nvGraphicFramePr>
          <p:cNvPr id="46" name="Table 46">
            <a:extLst>
              <a:ext uri="{FF2B5EF4-FFF2-40B4-BE49-F238E27FC236}">
                <a16:creationId xmlns:a16="http://schemas.microsoft.com/office/drawing/2014/main" id="{17BF81E4-7A56-4713-930C-EAF523E9CEDF}"/>
              </a:ext>
            </a:extLst>
          </p:cNvPr>
          <p:cNvGraphicFramePr>
            <a:graphicFrameLocks noGrp="1"/>
          </p:cNvGraphicFramePr>
          <p:nvPr>
            <p:extLst>
              <p:ext uri="{D42A27DB-BD31-4B8C-83A1-F6EECF244321}">
                <p14:modId xmlns:p14="http://schemas.microsoft.com/office/powerpoint/2010/main" val="1282268065"/>
              </p:ext>
            </p:extLst>
          </p:nvPr>
        </p:nvGraphicFramePr>
        <p:xfrm>
          <a:off x="7421671" y="1482246"/>
          <a:ext cx="3980177" cy="521917"/>
        </p:xfrm>
        <a:graphic>
          <a:graphicData uri="http://schemas.openxmlformats.org/drawingml/2006/table">
            <a:tbl>
              <a:tblPr firstRow="1" bandRow="1">
                <a:tableStyleId>{88A10E19-73B7-48EB-BDAA-E76C386E161F}</a:tableStyleId>
              </a:tblPr>
              <a:tblGrid>
                <a:gridCol w="3980177">
                  <a:extLst>
                    <a:ext uri="{9D8B030D-6E8A-4147-A177-3AD203B41FA5}">
                      <a16:colId xmlns:a16="http://schemas.microsoft.com/office/drawing/2014/main" val="27777242"/>
                    </a:ext>
                  </a:extLst>
                </a:gridCol>
              </a:tblGrid>
              <a:tr h="521917">
                <a:tc>
                  <a:txBody>
                    <a:bodyPr/>
                    <a:lstStyle/>
                    <a:p>
                      <a:r>
                        <a:rPr lang="en-US" sz="2800">
                          <a:latin typeface="Calibri"/>
                        </a:rPr>
                        <a:t>Safety factors of 67 – 640</a:t>
                      </a:r>
                    </a:p>
                  </a:txBody>
                  <a:tcPr/>
                </a:tc>
                <a:extLst>
                  <a:ext uri="{0D108BD9-81ED-4DB2-BD59-A6C34878D82A}">
                    <a16:rowId xmlns:a16="http://schemas.microsoft.com/office/drawing/2014/main" val="1244719400"/>
                  </a:ext>
                </a:extLst>
              </a:tr>
            </a:tbl>
          </a:graphicData>
        </a:graphic>
      </p:graphicFrame>
      <p:pic>
        <p:nvPicPr>
          <p:cNvPr id="47" name="Picture 47">
            <a:extLst>
              <a:ext uri="{FF2B5EF4-FFF2-40B4-BE49-F238E27FC236}">
                <a16:creationId xmlns:a16="http://schemas.microsoft.com/office/drawing/2014/main" id="{E410758A-12D5-7CB0-7F2C-21A17ED1A8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90180" y="3817905"/>
            <a:ext cx="8703500" cy="370410"/>
          </a:xfrm>
          <a:prstGeom prst="rect">
            <a:avLst/>
          </a:prstGeom>
        </p:spPr>
      </p:pic>
      <p:graphicFrame>
        <p:nvGraphicFramePr>
          <p:cNvPr id="24" name="Diagram 14">
            <a:extLst>
              <a:ext uri="{FF2B5EF4-FFF2-40B4-BE49-F238E27FC236}">
                <a16:creationId xmlns:a16="http://schemas.microsoft.com/office/drawing/2014/main" id="{F81E52F7-9D8B-EB9F-9AF3-56AD58B2B960}"/>
              </a:ext>
            </a:extLst>
          </p:cNvPr>
          <p:cNvGraphicFramePr/>
          <p:nvPr>
            <p:extLst>
              <p:ext uri="{D42A27DB-BD31-4B8C-83A1-F6EECF244321}">
                <p14:modId xmlns:p14="http://schemas.microsoft.com/office/powerpoint/2010/main" val="3722909942"/>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7699814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A5BBC-BF7D-619D-6274-C77E546D1CE1}"/>
              </a:ext>
            </a:extLst>
          </p:cNvPr>
          <p:cNvSpPr>
            <a:spLocks noGrp="1"/>
          </p:cNvSpPr>
          <p:nvPr>
            <p:ph type="title"/>
          </p:nvPr>
        </p:nvSpPr>
        <p:spPr/>
        <p:txBody>
          <a:bodyPr/>
          <a:lstStyle/>
          <a:p>
            <a:r>
              <a:rPr lang="en-US"/>
              <a:t>Fastener Preload and Torque</a:t>
            </a:r>
          </a:p>
        </p:txBody>
      </p:sp>
      <p:sp>
        <p:nvSpPr>
          <p:cNvPr id="3" name="Text Placeholder 2">
            <a:extLst>
              <a:ext uri="{FF2B5EF4-FFF2-40B4-BE49-F238E27FC236}">
                <a16:creationId xmlns:a16="http://schemas.microsoft.com/office/drawing/2014/main" id="{8E9CC913-20C7-509E-7877-9DA8C2D8A9D2}"/>
              </a:ext>
            </a:extLst>
          </p:cNvPr>
          <p:cNvSpPr>
            <a:spLocks noGrp="1"/>
          </p:cNvSpPr>
          <p:nvPr>
            <p:ph type="body" idx="1"/>
          </p:nvPr>
        </p:nvSpPr>
        <p:spPr/>
        <p:txBody>
          <a:bodyPr/>
          <a:lstStyle/>
          <a:p>
            <a:r>
              <a:rPr lang="en-US"/>
              <a:t>Preload</a:t>
            </a:r>
          </a:p>
          <a:p>
            <a:pPr marL="114300" indent="0">
              <a:buNone/>
            </a:pPr>
            <a:endParaRPr lang="en-US"/>
          </a:p>
          <a:p>
            <a:endParaRPr lang="en-US"/>
          </a:p>
          <a:p>
            <a:r>
              <a:rPr lang="en-US"/>
              <a:t>Required Torque</a:t>
            </a:r>
          </a:p>
        </p:txBody>
      </p:sp>
      <p:sp>
        <p:nvSpPr>
          <p:cNvPr id="5" name="Date Placeholder 4">
            <a:extLst>
              <a:ext uri="{FF2B5EF4-FFF2-40B4-BE49-F238E27FC236}">
                <a16:creationId xmlns:a16="http://schemas.microsoft.com/office/drawing/2014/main" id="{7BA2AE25-14DD-A406-013F-59DF2B51D49D}"/>
              </a:ext>
            </a:extLst>
          </p:cNvPr>
          <p:cNvSpPr>
            <a:spLocks noGrp="1"/>
          </p:cNvSpPr>
          <p:nvPr>
            <p:ph type="dt" idx="10"/>
          </p:nvPr>
        </p:nvSpPr>
        <p:spPr/>
        <p:txBody>
          <a:bodyPr/>
          <a:lstStyle/>
          <a:p>
            <a:fld id="{2285D619-8521-421B-BAB4-C670B2C0FF9E}" type="datetime1">
              <a:rPr lang="en-US" smtClean="0"/>
              <a:t>4/4/2023</a:t>
            </a:fld>
            <a:endParaRPr lang="en-US"/>
          </a:p>
        </p:txBody>
      </p:sp>
      <p:sp>
        <p:nvSpPr>
          <p:cNvPr id="6" name="Slide Number Placeholder 5">
            <a:extLst>
              <a:ext uri="{FF2B5EF4-FFF2-40B4-BE49-F238E27FC236}">
                <a16:creationId xmlns:a16="http://schemas.microsoft.com/office/drawing/2014/main" id="{AC3CA7F8-38F3-7908-B48B-0F8A105E373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67</a:t>
            </a:fld>
            <a:endParaRPr lang="en-US"/>
          </a:p>
        </p:txBody>
      </p:sp>
      <p:pic>
        <p:nvPicPr>
          <p:cNvPr id="29" name="Picture 29">
            <a:extLst>
              <a:ext uri="{FF2B5EF4-FFF2-40B4-BE49-F238E27FC236}">
                <a16:creationId xmlns:a16="http://schemas.microsoft.com/office/drawing/2014/main" id="{3BF9A6D1-73AD-E3FA-EA8E-4C8D53460D8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5716" y="2562788"/>
            <a:ext cx="11083447" cy="375439"/>
          </a:xfrm>
          <a:prstGeom prst="rect">
            <a:avLst/>
          </a:prstGeom>
        </p:spPr>
      </p:pic>
      <p:pic>
        <p:nvPicPr>
          <p:cNvPr id="30" name="Picture 30" descr="A picture containing scissors, tool&#10;&#10;Description automatically generated">
            <a:extLst>
              <a:ext uri="{FF2B5EF4-FFF2-40B4-BE49-F238E27FC236}">
                <a16:creationId xmlns:a16="http://schemas.microsoft.com/office/drawing/2014/main" id="{7BE0938E-6FAB-316F-DF5B-4389F333F8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8345" y="3998936"/>
            <a:ext cx="6386186" cy="363251"/>
          </a:xfrm>
          <a:prstGeom prst="rect">
            <a:avLst/>
          </a:prstGeom>
        </p:spPr>
      </p:pic>
      <p:graphicFrame>
        <p:nvGraphicFramePr>
          <p:cNvPr id="34" name="Diagram 14">
            <a:extLst>
              <a:ext uri="{FF2B5EF4-FFF2-40B4-BE49-F238E27FC236}">
                <a16:creationId xmlns:a16="http://schemas.microsoft.com/office/drawing/2014/main" id="{37A08683-2EF1-EC68-E541-B8DF43EB22BE}"/>
              </a:ext>
            </a:extLst>
          </p:cNvPr>
          <p:cNvGraphicFramePr/>
          <p:nvPr>
            <p:extLst>
              <p:ext uri="{D42A27DB-BD31-4B8C-83A1-F6EECF244321}">
                <p14:modId xmlns:p14="http://schemas.microsoft.com/office/powerpoint/2010/main" val="10178381"/>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208094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D5C30-EEF5-EE87-059E-8A3F763AD88C}"/>
              </a:ext>
            </a:extLst>
          </p:cNvPr>
          <p:cNvSpPr>
            <a:spLocks noGrp="1"/>
          </p:cNvSpPr>
          <p:nvPr>
            <p:ph type="title"/>
          </p:nvPr>
        </p:nvSpPr>
        <p:spPr/>
        <p:txBody>
          <a:bodyPr/>
          <a:lstStyle/>
          <a:p>
            <a:r>
              <a:rPr lang="en-US"/>
              <a:t>Edge Tear out </a:t>
            </a:r>
          </a:p>
        </p:txBody>
      </p:sp>
      <p:sp>
        <p:nvSpPr>
          <p:cNvPr id="3" name="Text Placeholder 2">
            <a:extLst>
              <a:ext uri="{FF2B5EF4-FFF2-40B4-BE49-F238E27FC236}">
                <a16:creationId xmlns:a16="http://schemas.microsoft.com/office/drawing/2014/main" id="{93512779-7B57-A6E0-2E74-3153BD43AC0A}"/>
              </a:ext>
            </a:extLst>
          </p:cNvPr>
          <p:cNvSpPr>
            <a:spLocks noGrp="1"/>
          </p:cNvSpPr>
          <p:nvPr>
            <p:ph type="body" idx="1"/>
          </p:nvPr>
        </p:nvSpPr>
        <p:spPr>
          <a:xfrm>
            <a:off x="838200" y="1825625"/>
            <a:ext cx="7348444" cy="4351338"/>
          </a:xfrm>
        </p:spPr>
        <p:txBody>
          <a:bodyPr>
            <a:normAutofit lnSpcReduction="10000"/>
          </a:bodyPr>
          <a:lstStyle/>
          <a:p>
            <a:r>
              <a:rPr lang="en-US"/>
              <a:t>Fastener Hole in Aluminum 6061</a:t>
            </a:r>
          </a:p>
          <a:p>
            <a:endParaRPr lang="en-US"/>
          </a:p>
          <a:p>
            <a:endParaRPr lang="en-US"/>
          </a:p>
          <a:p>
            <a:r>
              <a:rPr lang="en-US"/>
              <a:t>Worst Case Scenario</a:t>
            </a:r>
          </a:p>
          <a:p>
            <a:pPr lvl="1">
              <a:buSzPts val="1800"/>
            </a:pPr>
            <a:endParaRPr lang="en-US">
              <a:solidFill>
                <a:srgbClr val="000000"/>
              </a:solidFill>
            </a:endParaRPr>
          </a:p>
          <a:p>
            <a:pPr lvl="1">
              <a:buSzPts val="1800"/>
            </a:pPr>
            <a:endParaRPr lang="en-US">
              <a:solidFill>
                <a:srgbClr val="000000"/>
              </a:solidFill>
            </a:endParaRPr>
          </a:p>
          <a:p>
            <a:pPr lvl="1">
              <a:buSzPts val="1800"/>
            </a:pPr>
            <a:r>
              <a:rPr lang="en-US">
                <a:solidFill>
                  <a:srgbClr val="000000"/>
                </a:solidFill>
              </a:rPr>
              <a:t>206 MPa 6061 Shear Strength (Mechanics </a:t>
            </a:r>
            <a:r>
              <a:rPr lang="en-US"/>
              <a:t/>
            </a:r>
            <a:br>
              <a:rPr lang="en-US"/>
            </a:br>
            <a:r>
              <a:rPr lang="en-US">
                <a:solidFill>
                  <a:srgbClr val="000000"/>
                </a:solidFill>
              </a:rPr>
              <a:t>of Materials)</a:t>
            </a:r>
          </a:p>
          <a:p>
            <a:pPr lvl="1">
              <a:buSzPts val="1800"/>
            </a:pPr>
            <a:r>
              <a:rPr lang="en-US">
                <a:solidFill>
                  <a:srgbClr val="000000"/>
                </a:solidFill>
              </a:rPr>
              <a:t>276 MPa 6061 Yield Strength (Materials </a:t>
            </a:r>
            <a:r>
              <a:rPr lang="en-US"/>
              <a:t/>
            </a:r>
            <a:br>
              <a:rPr lang="en-US"/>
            </a:br>
            <a:r>
              <a:rPr lang="en-US">
                <a:solidFill>
                  <a:srgbClr val="000000"/>
                </a:solidFill>
              </a:rPr>
              <a:t>Science and Engineering)</a:t>
            </a:r>
          </a:p>
          <a:p>
            <a:pPr lvl="1">
              <a:buSzPts val="1800"/>
            </a:pPr>
            <a:r>
              <a:rPr lang="en-US">
                <a:solidFill>
                  <a:srgbClr val="000000"/>
                </a:solidFill>
              </a:rPr>
              <a:t>2.08 Factor of Safety for worst case</a:t>
            </a:r>
          </a:p>
        </p:txBody>
      </p:sp>
      <p:sp>
        <p:nvSpPr>
          <p:cNvPr id="4" name="Date Placeholder 3">
            <a:extLst>
              <a:ext uri="{FF2B5EF4-FFF2-40B4-BE49-F238E27FC236}">
                <a16:creationId xmlns:a16="http://schemas.microsoft.com/office/drawing/2014/main" id="{CBD5B9A4-212D-CBE2-E31D-0AA3923A17DA}"/>
              </a:ext>
            </a:extLst>
          </p:cNvPr>
          <p:cNvSpPr>
            <a:spLocks noGrp="1"/>
          </p:cNvSpPr>
          <p:nvPr>
            <p:ph type="dt" idx="10"/>
          </p:nvPr>
        </p:nvSpPr>
        <p:spPr/>
        <p:txBody>
          <a:bodyPr/>
          <a:lstStyle/>
          <a:p>
            <a:fld id="{84E2EA89-0F13-447B-A550-3B88F1B4DDF9}" type="datetime1">
              <a:rPr lang="en-US" smtClean="0"/>
              <a:t>4/4/2023</a:t>
            </a:fld>
            <a:endParaRPr lang="en-US"/>
          </a:p>
        </p:txBody>
      </p:sp>
      <p:sp>
        <p:nvSpPr>
          <p:cNvPr id="5" name="Slide Number Placeholder 4">
            <a:extLst>
              <a:ext uri="{FF2B5EF4-FFF2-40B4-BE49-F238E27FC236}">
                <a16:creationId xmlns:a16="http://schemas.microsoft.com/office/drawing/2014/main" id="{6C405A76-5B08-0140-23D8-EF4D5521864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68</a:t>
            </a:fld>
            <a:endParaRPr lang="en-US"/>
          </a:p>
        </p:txBody>
      </p:sp>
      <p:pic>
        <p:nvPicPr>
          <p:cNvPr id="41" name="Picture 41" descr="A picture containing text, clipart&#10;&#10;Description automatically generated">
            <a:extLst>
              <a:ext uri="{FF2B5EF4-FFF2-40B4-BE49-F238E27FC236}">
                <a16:creationId xmlns:a16="http://schemas.microsoft.com/office/drawing/2014/main" id="{734DD332-5C5A-F3B3-D06A-2052FD4C6F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9456" y="3843164"/>
            <a:ext cx="6594953" cy="480797"/>
          </a:xfrm>
          <a:prstGeom prst="rect">
            <a:avLst/>
          </a:prstGeom>
        </p:spPr>
      </p:pic>
      <p:pic>
        <p:nvPicPr>
          <p:cNvPr id="18" name="Picture 18" descr="Shape, rectangle&#10;&#10;Description automatically generated">
            <a:extLst>
              <a:ext uri="{FF2B5EF4-FFF2-40B4-BE49-F238E27FC236}">
                <a16:creationId xmlns:a16="http://schemas.microsoft.com/office/drawing/2014/main" id="{F9AD4D72-36BE-0247-A277-D0DA9F0FD6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8854" y="2451033"/>
            <a:ext cx="6970733" cy="565664"/>
          </a:xfrm>
          <a:prstGeom prst="rect">
            <a:avLst/>
          </a:prstGeom>
        </p:spPr>
      </p:pic>
      <p:graphicFrame>
        <p:nvGraphicFramePr>
          <p:cNvPr id="37" name="Diagram 14">
            <a:extLst>
              <a:ext uri="{FF2B5EF4-FFF2-40B4-BE49-F238E27FC236}">
                <a16:creationId xmlns:a16="http://schemas.microsoft.com/office/drawing/2014/main" id="{59749276-B56E-4431-6B63-FF8D9A172973}"/>
              </a:ext>
            </a:extLst>
          </p:cNvPr>
          <p:cNvGraphicFramePr/>
          <p:nvPr>
            <p:extLst>
              <p:ext uri="{D42A27DB-BD31-4B8C-83A1-F6EECF244321}">
                <p14:modId xmlns:p14="http://schemas.microsoft.com/office/powerpoint/2010/main" val="3777476719"/>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97353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7"/>
          <p:cNvSpPr txBox="1">
            <a:spLocks noGrp="1"/>
          </p:cNvSpPr>
          <p:nvPr>
            <p:ph type="dt" idx="10"/>
          </p:nvPr>
        </p:nvSpPr>
        <p:spPr>
          <a:xfrm>
            <a:off x="1651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fld id="{F61EC01B-917B-43CE-BCB5-F8C4C7545B30}" type="datetime1">
              <a:rPr lang="en-US" smtClean="0"/>
              <a:t>4/4/2023</a:t>
            </a:fld>
            <a:endParaRPr/>
          </a:p>
        </p:txBody>
      </p:sp>
      <p:sp>
        <p:nvSpPr>
          <p:cNvPr id="188" name="Google Shape;188;p7"/>
          <p:cNvSpPr txBox="1">
            <a:spLocks noGrp="1"/>
          </p:cNvSpPr>
          <p:nvPr>
            <p:ph type="sldNum" idx="12"/>
          </p:nvPr>
        </p:nvSpPr>
        <p:spPr>
          <a:xfrm>
            <a:off x="9283700" y="6356349"/>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r>
              <a:rPr lang="en-US"/>
              <a:t>5</a:t>
            </a:r>
            <a:endParaRPr/>
          </a:p>
        </p:txBody>
      </p:sp>
      <p:sp>
        <p:nvSpPr>
          <p:cNvPr id="189" name="Google Shape;189;p7"/>
          <p:cNvSpPr txBox="1">
            <a:spLocks noGrp="1"/>
          </p:cNvSpPr>
          <p:nvPr>
            <p:ph type="title"/>
          </p:nvPr>
        </p:nvSpPr>
        <p:spPr>
          <a:xfrm>
            <a:off x="838200" y="318549"/>
            <a:ext cx="10515600" cy="928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F762A"/>
              </a:buClr>
              <a:buSzPts val="4400"/>
              <a:buFont typeface="Calibri"/>
              <a:buNone/>
            </a:pPr>
            <a:r>
              <a:rPr lang="en-US"/>
              <a:t>Concept of Operations: Project Level</a:t>
            </a:r>
            <a:endParaRPr/>
          </a:p>
        </p:txBody>
      </p:sp>
      <p:pic>
        <p:nvPicPr>
          <p:cNvPr id="19" name="Picture 19">
            <a:extLst>
              <a:ext uri="{FF2B5EF4-FFF2-40B4-BE49-F238E27FC236}">
                <a16:creationId xmlns:a16="http://schemas.microsoft.com/office/drawing/2014/main" id="{A47A2E44-AB6B-F082-18ED-667AA475E2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84585" y="1118434"/>
            <a:ext cx="6822829" cy="5189700"/>
          </a:xfrm>
          <a:prstGeom prst="rect">
            <a:avLst/>
          </a:prstGeom>
        </p:spPr>
      </p:pic>
      <p:graphicFrame>
        <p:nvGraphicFramePr>
          <p:cNvPr id="3" name="Diagram 14">
            <a:extLst>
              <a:ext uri="{FF2B5EF4-FFF2-40B4-BE49-F238E27FC236}">
                <a16:creationId xmlns:a16="http://schemas.microsoft.com/office/drawing/2014/main" id="{AA34F3D4-0495-BBE9-BBA0-BF76C66D4A41}"/>
              </a:ext>
            </a:extLst>
          </p:cNvPr>
          <p:cNvGraphicFramePr/>
          <p:nvPr>
            <p:extLst>
              <p:ext uri="{D42A27DB-BD31-4B8C-83A1-F6EECF244321}">
                <p14:modId xmlns:p14="http://schemas.microsoft.com/office/powerpoint/2010/main" val="3428634354"/>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644F6-7FA6-B1E5-C1A7-762AA25ACC2D}"/>
              </a:ext>
            </a:extLst>
          </p:cNvPr>
          <p:cNvSpPr>
            <a:spLocks noGrp="1"/>
          </p:cNvSpPr>
          <p:nvPr>
            <p:ph type="title"/>
          </p:nvPr>
        </p:nvSpPr>
        <p:spPr/>
        <p:txBody>
          <a:bodyPr/>
          <a:lstStyle/>
          <a:p>
            <a:r>
              <a:rPr lang="en-US"/>
              <a:t>Thermal Expansion</a:t>
            </a:r>
          </a:p>
        </p:txBody>
      </p:sp>
      <p:sp>
        <p:nvSpPr>
          <p:cNvPr id="3" name="Text Placeholder 2">
            <a:extLst>
              <a:ext uri="{FF2B5EF4-FFF2-40B4-BE49-F238E27FC236}">
                <a16:creationId xmlns:a16="http://schemas.microsoft.com/office/drawing/2014/main" id="{83723C11-3EEC-003D-15AE-A458CBEFBFE8}"/>
              </a:ext>
            </a:extLst>
          </p:cNvPr>
          <p:cNvSpPr>
            <a:spLocks noGrp="1"/>
          </p:cNvSpPr>
          <p:nvPr>
            <p:ph type="body" idx="1"/>
          </p:nvPr>
        </p:nvSpPr>
        <p:spPr/>
        <p:txBody>
          <a:bodyPr/>
          <a:lstStyle/>
          <a:p>
            <a:r>
              <a:rPr lang="en-US"/>
              <a:t>Parallel</a:t>
            </a:r>
          </a:p>
          <a:p>
            <a:pPr marL="114300" indent="0">
              <a:buNone/>
            </a:pPr>
            <a:endParaRPr lang="en-US"/>
          </a:p>
          <a:p>
            <a:pPr marL="114300" indent="0">
              <a:buNone/>
            </a:pPr>
            <a:endParaRPr lang="en-US"/>
          </a:p>
          <a:p>
            <a:r>
              <a:rPr lang="en-US"/>
              <a:t>Normal</a:t>
            </a:r>
          </a:p>
        </p:txBody>
      </p:sp>
      <p:sp>
        <p:nvSpPr>
          <p:cNvPr id="4" name="Date Placeholder 3">
            <a:extLst>
              <a:ext uri="{FF2B5EF4-FFF2-40B4-BE49-F238E27FC236}">
                <a16:creationId xmlns:a16="http://schemas.microsoft.com/office/drawing/2014/main" id="{6446501F-97A3-5CA9-9254-B56B7C97E973}"/>
              </a:ext>
            </a:extLst>
          </p:cNvPr>
          <p:cNvSpPr>
            <a:spLocks noGrp="1"/>
          </p:cNvSpPr>
          <p:nvPr>
            <p:ph type="dt" idx="10"/>
          </p:nvPr>
        </p:nvSpPr>
        <p:spPr/>
        <p:txBody>
          <a:bodyPr/>
          <a:lstStyle/>
          <a:p>
            <a:fld id="{84E2EA89-0F13-447B-A550-3B88F1B4DDF9}" type="datetime1">
              <a:rPr lang="en-US" smtClean="0"/>
              <a:t>4/4/2023</a:t>
            </a:fld>
            <a:endParaRPr lang="en-US"/>
          </a:p>
        </p:txBody>
      </p:sp>
      <p:sp>
        <p:nvSpPr>
          <p:cNvPr id="5" name="Slide Number Placeholder 4">
            <a:extLst>
              <a:ext uri="{FF2B5EF4-FFF2-40B4-BE49-F238E27FC236}">
                <a16:creationId xmlns:a16="http://schemas.microsoft.com/office/drawing/2014/main" id="{0E2E40F2-352D-A034-C222-2088FF117B4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69</a:t>
            </a:fld>
            <a:endParaRPr lang="en-US"/>
          </a:p>
        </p:txBody>
      </p:sp>
      <p:pic>
        <p:nvPicPr>
          <p:cNvPr id="28" name="Picture 28">
            <a:extLst>
              <a:ext uri="{FF2B5EF4-FFF2-40B4-BE49-F238E27FC236}">
                <a16:creationId xmlns:a16="http://schemas.microsoft.com/office/drawing/2014/main" id="{16987693-76DE-F57A-BE60-55BD4D6088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3166" y="2315019"/>
            <a:ext cx="6344433" cy="359496"/>
          </a:xfrm>
          <a:prstGeom prst="rect">
            <a:avLst/>
          </a:prstGeom>
        </p:spPr>
      </p:pic>
      <p:pic>
        <p:nvPicPr>
          <p:cNvPr id="29" name="Picture 29">
            <a:extLst>
              <a:ext uri="{FF2B5EF4-FFF2-40B4-BE49-F238E27FC236}">
                <a16:creationId xmlns:a16="http://schemas.microsoft.com/office/drawing/2014/main" id="{6A1B44B3-160A-5E26-8694-FB5AC684DE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4920" y="2874837"/>
            <a:ext cx="5979089" cy="346330"/>
          </a:xfrm>
          <a:prstGeom prst="rect">
            <a:avLst/>
          </a:prstGeom>
        </p:spPr>
      </p:pic>
      <p:pic>
        <p:nvPicPr>
          <p:cNvPr id="30" name="Picture 30">
            <a:extLst>
              <a:ext uri="{FF2B5EF4-FFF2-40B4-BE49-F238E27FC236}">
                <a16:creationId xmlns:a16="http://schemas.microsoft.com/office/drawing/2014/main" id="{5B3EF452-BE1B-7C76-1139-71600642AB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3167" y="3819696"/>
            <a:ext cx="6166980" cy="356387"/>
          </a:xfrm>
          <a:prstGeom prst="rect">
            <a:avLst/>
          </a:prstGeom>
        </p:spPr>
      </p:pic>
      <p:graphicFrame>
        <p:nvGraphicFramePr>
          <p:cNvPr id="24" name="Diagram 14">
            <a:extLst>
              <a:ext uri="{FF2B5EF4-FFF2-40B4-BE49-F238E27FC236}">
                <a16:creationId xmlns:a16="http://schemas.microsoft.com/office/drawing/2014/main" id="{C4FB23D9-B36A-BF1C-CB2F-8A8D1B083EA4}"/>
              </a:ext>
            </a:extLst>
          </p:cNvPr>
          <p:cNvGraphicFramePr/>
          <p:nvPr>
            <p:extLst>
              <p:ext uri="{D42A27DB-BD31-4B8C-83A1-F6EECF244321}">
                <p14:modId xmlns:p14="http://schemas.microsoft.com/office/powerpoint/2010/main" val="3069837629"/>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4402305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95135-8416-2BC8-8006-E7E85F7B801C}"/>
              </a:ext>
            </a:extLst>
          </p:cNvPr>
          <p:cNvSpPr>
            <a:spLocks noGrp="1"/>
          </p:cNvSpPr>
          <p:nvPr>
            <p:ph type="ctrTitle"/>
          </p:nvPr>
        </p:nvSpPr>
        <p:spPr/>
        <p:txBody>
          <a:bodyPr/>
          <a:lstStyle/>
          <a:p>
            <a:r>
              <a:rPr lang="en-US"/>
              <a:t>Electronics</a:t>
            </a:r>
          </a:p>
        </p:txBody>
      </p:sp>
    </p:spTree>
    <p:extLst>
      <p:ext uri="{BB962C8B-B14F-4D97-AF65-F5344CB8AC3E}">
        <p14:creationId xmlns:p14="http://schemas.microsoft.com/office/powerpoint/2010/main" val="30215959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6" name="Google Shape;826;p23"/>
          <p:cNvSpPr txBox="1">
            <a:spLocks noGrp="1"/>
          </p:cNvSpPr>
          <p:nvPr>
            <p:ph type="title"/>
          </p:nvPr>
        </p:nvSpPr>
        <p:spPr>
          <a:xfrm>
            <a:off x="2494237" y="-193978"/>
            <a:ext cx="10515600" cy="1325563"/>
          </a:xfrm>
          <a:prstGeom prst="rect">
            <a:avLst/>
          </a:prstGeom>
          <a:noFill/>
          <a:ln>
            <a:noFill/>
          </a:ln>
        </p:spPr>
        <p:txBody>
          <a:bodyPr spcFirstLastPara="1" wrap="square" lIns="91425" tIns="45700" rIns="91425" bIns="45700" anchor="ctr" anchorCtr="0">
            <a:normAutofit/>
          </a:bodyPr>
          <a:lstStyle/>
          <a:p>
            <a:r>
              <a:rPr lang="en-US" sz="2800"/>
              <a:t>Data Collection – Microprocessor Feather M0 Adalogger</a:t>
            </a:r>
          </a:p>
        </p:txBody>
      </p:sp>
      <p:sp>
        <p:nvSpPr>
          <p:cNvPr id="824" name="Google Shape;824;p23"/>
          <p:cNvSpPr txBox="1">
            <a:spLocks noGrp="1"/>
          </p:cNvSpPr>
          <p:nvPr>
            <p:ph type="dt" idx="10"/>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fld id="{5B98B68F-7274-410F-8811-E7D805F7C3F3}" type="datetime1">
              <a:rPr lang="en-US" smtClean="0"/>
              <a:t>4/4/2023</a:t>
            </a:fld>
            <a:endParaRPr/>
          </a:p>
        </p:txBody>
      </p:sp>
      <p:sp>
        <p:nvSpPr>
          <p:cNvPr id="825" name="Google Shape;825;p2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dirty="0"/>
              <a:t>71</a:t>
            </a:fld>
            <a:endParaRPr/>
          </a:p>
        </p:txBody>
      </p:sp>
      <p:graphicFrame>
        <p:nvGraphicFramePr>
          <p:cNvPr id="46" name="Table 37">
            <a:extLst>
              <a:ext uri="{FF2B5EF4-FFF2-40B4-BE49-F238E27FC236}">
                <a16:creationId xmlns:a16="http://schemas.microsoft.com/office/drawing/2014/main" id="{218FCE5B-5B0E-A2F4-5571-6AAC4ADC9D41}"/>
              </a:ext>
            </a:extLst>
          </p:cNvPr>
          <p:cNvGraphicFramePr>
            <a:graphicFrameLocks noGrp="1"/>
          </p:cNvGraphicFramePr>
          <p:nvPr>
            <p:extLst>
              <p:ext uri="{D42A27DB-BD31-4B8C-83A1-F6EECF244321}">
                <p14:modId xmlns:p14="http://schemas.microsoft.com/office/powerpoint/2010/main" val="2279388544"/>
              </p:ext>
            </p:extLst>
          </p:nvPr>
        </p:nvGraphicFramePr>
        <p:xfrm>
          <a:off x="1072444" y="752592"/>
          <a:ext cx="5355856" cy="5229336"/>
        </p:xfrm>
        <a:graphic>
          <a:graphicData uri="http://schemas.openxmlformats.org/drawingml/2006/table">
            <a:tbl>
              <a:tblPr bandRow="1"/>
              <a:tblGrid>
                <a:gridCol w="1725453">
                  <a:extLst>
                    <a:ext uri="{9D8B030D-6E8A-4147-A177-3AD203B41FA5}">
                      <a16:colId xmlns:a16="http://schemas.microsoft.com/office/drawing/2014/main" val="3191623695"/>
                    </a:ext>
                  </a:extLst>
                </a:gridCol>
                <a:gridCol w="3630403">
                  <a:extLst>
                    <a:ext uri="{9D8B030D-6E8A-4147-A177-3AD203B41FA5}">
                      <a16:colId xmlns:a16="http://schemas.microsoft.com/office/drawing/2014/main" val="1524292607"/>
                    </a:ext>
                  </a:extLst>
                </a:gridCol>
              </a:tblGrid>
              <a:tr h="678787">
                <a:tc>
                  <a:txBody>
                    <a:bodyPr/>
                    <a:lstStyle/>
                    <a:p>
                      <a:pPr lvl="0">
                        <a:buNone/>
                      </a:pPr>
                      <a:r>
                        <a:rPr lang="en-US" sz="2000" b="1"/>
                        <a:t>Parameter</a:t>
                      </a:r>
                    </a:p>
                  </a:txBody>
                  <a:tcPr>
                    <a:solidFill>
                      <a:schemeClr val="accent1">
                        <a:lumMod val="20000"/>
                        <a:lumOff val="80000"/>
                      </a:schemeClr>
                    </a:solidFill>
                  </a:tcPr>
                </a:tc>
                <a:tc>
                  <a:txBody>
                    <a:bodyPr/>
                    <a:lstStyle/>
                    <a:p>
                      <a:r>
                        <a:rPr lang="en-US" sz="2000" b="1"/>
                        <a:t>Specification</a:t>
                      </a:r>
                    </a:p>
                  </a:txBody>
                  <a:tcPr>
                    <a:solidFill>
                      <a:schemeClr val="accent1">
                        <a:lumMod val="20000"/>
                        <a:lumOff val="80000"/>
                      </a:schemeClr>
                    </a:solidFill>
                  </a:tcPr>
                </a:tc>
                <a:extLst>
                  <a:ext uri="{0D108BD9-81ED-4DB2-BD59-A6C34878D82A}">
                    <a16:rowId xmlns:a16="http://schemas.microsoft.com/office/drawing/2014/main" val="1883225292"/>
                  </a:ext>
                </a:extLst>
              </a:tr>
              <a:tr h="678787">
                <a:tc>
                  <a:txBody>
                    <a:bodyPr/>
                    <a:lstStyle/>
                    <a:p>
                      <a:r>
                        <a:rPr lang="en-US" sz="2000"/>
                        <a:t>Clock</a:t>
                      </a:r>
                    </a:p>
                  </a:txBody>
                  <a:tcPr/>
                </a:tc>
                <a:tc>
                  <a:txBody>
                    <a:bodyPr/>
                    <a:lstStyle/>
                    <a:p>
                      <a:pPr lvl="0">
                        <a:buNone/>
                      </a:pPr>
                      <a:r>
                        <a:rPr lang="en-US" sz="2000"/>
                        <a:t>48 MHz (maximum)</a:t>
                      </a:r>
                    </a:p>
                  </a:txBody>
                  <a:tcPr/>
                </a:tc>
                <a:extLst>
                  <a:ext uri="{0D108BD9-81ED-4DB2-BD59-A6C34878D82A}">
                    <a16:rowId xmlns:a16="http://schemas.microsoft.com/office/drawing/2014/main" val="2375534877"/>
                  </a:ext>
                </a:extLst>
              </a:tr>
              <a:tr h="678787">
                <a:tc>
                  <a:txBody>
                    <a:bodyPr/>
                    <a:lstStyle/>
                    <a:p>
                      <a:r>
                        <a:rPr lang="en-US" sz="2000"/>
                        <a:t>I/O</a:t>
                      </a:r>
                    </a:p>
                  </a:txBody>
                  <a:tcPr/>
                </a:tc>
                <a:tc>
                  <a:txBody>
                    <a:bodyPr/>
                    <a:lstStyle/>
                    <a:p>
                      <a:pPr lvl="0">
                        <a:buNone/>
                      </a:pPr>
                      <a:r>
                        <a:rPr lang="en-US" sz="2000"/>
                        <a:t>USB, I2C, SPI</a:t>
                      </a:r>
                      <a:endParaRPr lang="en-US"/>
                    </a:p>
                  </a:txBody>
                  <a:tcPr/>
                </a:tc>
                <a:extLst>
                  <a:ext uri="{0D108BD9-81ED-4DB2-BD59-A6C34878D82A}">
                    <a16:rowId xmlns:a16="http://schemas.microsoft.com/office/drawing/2014/main" val="3390684346"/>
                  </a:ext>
                </a:extLst>
              </a:tr>
              <a:tr h="678787">
                <a:tc>
                  <a:txBody>
                    <a:bodyPr/>
                    <a:lstStyle/>
                    <a:p>
                      <a:pPr lvl="0">
                        <a:buNone/>
                      </a:pPr>
                      <a:r>
                        <a:rPr lang="en-US" sz="2000"/>
                        <a:t>DAC</a:t>
                      </a:r>
                    </a:p>
                  </a:txBody>
                  <a:tcPr/>
                </a:tc>
                <a:tc>
                  <a:txBody>
                    <a:bodyPr/>
                    <a:lstStyle/>
                    <a:p>
                      <a:pPr lvl="0">
                        <a:buNone/>
                      </a:pPr>
                      <a:r>
                        <a:rPr lang="en-US" sz="2000" b="0" i="0" u="none" strike="noStrike" noProof="0">
                          <a:latin typeface="Arial"/>
                        </a:rPr>
                        <a:t>10-bit</a:t>
                      </a:r>
                    </a:p>
                  </a:txBody>
                  <a:tcPr/>
                </a:tc>
                <a:extLst>
                  <a:ext uri="{0D108BD9-81ED-4DB2-BD59-A6C34878D82A}">
                    <a16:rowId xmlns:a16="http://schemas.microsoft.com/office/drawing/2014/main" val="308010320"/>
                  </a:ext>
                </a:extLst>
              </a:tr>
              <a:tr h="696148">
                <a:tc>
                  <a:txBody>
                    <a:bodyPr/>
                    <a:lstStyle/>
                    <a:p>
                      <a:pPr lvl="0">
                        <a:buNone/>
                      </a:pPr>
                      <a:r>
                        <a:rPr lang="en-US" sz="2000"/>
                        <a:t>Power Consumption</a:t>
                      </a:r>
                    </a:p>
                  </a:txBody>
                  <a:tcPr/>
                </a:tc>
                <a:tc>
                  <a:txBody>
                    <a:bodyPr/>
                    <a:lstStyle/>
                    <a:p>
                      <a:pPr marL="0" lvl="0" indent="0" algn="l">
                        <a:lnSpc>
                          <a:spcPct val="100000"/>
                        </a:lnSpc>
                        <a:spcBef>
                          <a:spcPts val="0"/>
                        </a:spcBef>
                        <a:spcAft>
                          <a:spcPts val="0"/>
                        </a:spcAft>
                        <a:buNone/>
                      </a:pPr>
                      <a:r>
                        <a:rPr lang="en-US" sz="2000" b="0" i="0" u="none" strike="noStrike" noProof="0"/>
                        <a:t>6.3 mA @ 3.6V</a:t>
                      </a:r>
                    </a:p>
                  </a:txBody>
                  <a:tcPr/>
                </a:tc>
                <a:extLst>
                  <a:ext uri="{0D108BD9-81ED-4DB2-BD59-A6C34878D82A}">
                    <a16:rowId xmlns:a16="http://schemas.microsoft.com/office/drawing/2014/main" val="1663377310"/>
                  </a:ext>
                </a:extLst>
              </a:tr>
              <a:tr h="1112108">
                <a:tc>
                  <a:txBody>
                    <a:bodyPr/>
                    <a:lstStyle/>
                    <a:p>
                      <a:pPr lvl="0">
                        <a:buNone/>
                      </a:pPr>
                      <a:r>
                        <a:rPr lang="en-US" sz="2000"/>
                        <a:t>Memory</a:t>
                      </a:r>
                    </a:p>
                  </a:txBody>
                  <a:tcPr/>
                </a:tc>
                <a:tc>
                  <a:txBody>
                    <a:bodyPr/>
                    <a:lstStyle/>
                    <a:p>
                      <a:pPr marL="0" lvl="0" indent="0" algn="l">
                        <a:lnSpc>
                          <a:spcPct val="100000"/>
                        </a:lnSpc>
                        <a:spcBef>
                          <a:spcPts val="0"/>
                        </a:spcBef>
                        <a:spcAft>
                          <a:spcPts val="0"/>
                        </a:spcAft>
                        <a:buNone/>
                      </a:pPr>
                      <a:r>
                        <a:rPr lang="en-US" sz="2000" b="0" i="0" u="none" strike="noStrike" noProof="0"/>
                        <a:t>256KB Onboard Flash </a:t>
                      </a:r>
                      <a:endParaRPr lang="en-US"/>
                    </a:p>
                    <a:p>
                      <a:pPr marL="0" lvl="0" indent="0" algn="l">
                        <a:lnSpc>
                          <a:spcPct val="100000"/>
                        </a:lnSpc>
                        <a:spcBef>
                          <a:spcPts val="0"/>
                        </a:spcBef>
                        <a:spcAft>
                          <a:spcPts val="0"/>
                        </a:spcAft>
                        <a:buNone/>
                      </a:pPr>
                      <a:r>
                        <a:rPr lang="en-US" sz="2000" b="0" i="0" u="none" strike="noStrike" noProof="0"/>
                        <a:t>+ I2C SD Expansion</a:t>
                      </a:r>
                    </a:p>
                    <a:p>
                      <a:pPr marL="0" lvl="0" indent="0" algn="l">
                        <a:lnSpc>
                          <a:spcPct val="100000"/>
                        </a:lnSpc>
                        <a:spcBef>
                          <a:spcPts val="0"/>
                        </a:spcBef>
                        <a:spcAft>
                          <a:spcPts val="0"/>
                        </a:spcAft>
                        <a:buNone/>
                      </a:pPr>
                      <a:r>
                        <a:rPr lang="en-US" sz="2000" b="0" i="0" u="none" strike="noStrike" noProof="0"/>
                        <a:t>32KB RAM</a:t>
                      </a:r>
                      <a:endParaRPr lang="en-US"/>
                    </a:p>
                  </a:txBody>
                  <a:tcPr/>
                </a:tc>
                <a:extLst>
                  <a:ext uri="{0D108BD9-81ED-4DB2-BD59-A6C34878D82A}">
                    <a16:rowId xmlns:a16="http://schemas.microsoft.com/office/drawing/2014/main" val="3966671495"/>
                  </a:ext>
                </a:extLst>
              </a:tr>
              <a:tr h="678787">
                <a:tc>
                  <a:txBody>
                    <a:bodyPr/>
                    <a:lstStyle/>
                    <a:p>
                      <a:pPr lvl="0">
                        <a:buNone/>
                      </a:pPr>
                      <a:r>
                        <a:rPr lang="en-US" sz="2000"/>
                        <a:t>Power Supply</a:t>
                      </a:r>
                    </a:p>
                  </a:txBody>
                  <a:tcPr/>
                </a:tc>
                <a:tc>
                  <a:txBody>
                    <a:bodyPr/>
                    <a:lstStyle/>
                    <a:p>
                      <a:pPr lvl="0">
                        <a:buNone/>
                      </a:pPr>
                      <a:r>
                        <a:rPr lang="en-US" sz="2000" b="0" i="0" u="none" strike="noStrike" noProof="0"/>
                        <a:t>500mA 3.3V Regulator</a:t>
                      </a:r>
                      <a:endParaRPr lang="en-US"/>
                    </a:p>
                    <a:p>
                      <a:pPr lvl="0">
                        <a:buNone/>
                      </a:pPr>
                      <a:r>
                        <a:rPr lang="en-US" sz="2000" b="0" i="0" u="none" strike="noStrike" noProof="0"/>
                        <a:t>100mA LiPo Charger</a:t>
                      </a:r>
                    </a:p>
                  </a:txBody>
                  <a:tcPr/>
                </a:tc>
                <a:extLst>
                  <a:ext uri="{0D108BD9-81ED-4DB2-BD59-A6C34878D82A}">
                    <a16:rowId xmlns:a16="http://schemas.microsoft.com/office/drawing/2014/main" val="2633669419"/>
                  </a:ext>
                </a:extLst>
              </a:tr>
            </a:tbl>
          </a:graphicData>
        </a:graphic>
      </p:graphicFrame>
      <p:pic>
        <p:nvPicPr>
          <p:cNvPr id="28" name="Picture 28">
            <a:extLst>
              <a:ext uri="{FF2B5EF4-FFF2-40B4-BE49-F238E27FC236}">
                <a16:creationId xmlns:a16="http://schemas.microsoft.com/office/drawing/2014/main" id="{D824B64D-9ABB-6C96-4669-87E183A8E6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35346" y="1658188"/>
            <a:ext cx="4936524" cy="3706381"/>
          </a:xfrm>
          <a:prstGeom prst="rect">
            <a:avLst/>
          </a:prstGeom>
        </p:spPr>
      </p:pic>
      <p:graphicFrame>
        <p:nvGraphicFramePr>
          <p:cNvPr id="3" name="Diagram 14">
            <a:extLst>
              <a:ext uri="{FF2B5EF4-FFF2-40B4-BE49-F238E27FC236}">
                <a16:creationId xmlns:a16="http://schemas.microsoft.com/office/drawing/2014/main" id="{4AF7990A-F85F-C16E-3150-C2D83193795A}"/>
              </a:ext>
            </a:extLst>
          </p:cNvPr>
          <p:cNvGraphicFramePr/>
          <p:nvPr>
            <p:extLst>
              <p:ext uri="{D42A27DB-BD31-4B8C-83A1-F6EECF244321}">
                <p14:modId xmlns:p14="http://schemas.microsoft.com/office/powerpoint/2010/main" val="1759011520"/>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329721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6" name="Google Shape;826;p23"/>
          <p:cNvSpPr txBox="1">
            <a:spLocks noGrp="1"/>
          </p:cNvSpPr>
          <p:nvPr>
            <p:ph type="title"/>
          </p:nvPr>
        </p:nvSpPr>
        <p:spPr>
          <a:xfrm>
            <a:off x="1556569" y="73766"/>
            <a:ext cx="9240982" cy="1325563"/>
          </a:xfrm>
          <a:prstGeom prst="rect">
            <a:avLst/>
          </a:prstGeom>
          <a:noFill/>
          <a:ln>
            <a:noFill/>
          </a:ln>
        </p:spPr>
        <p:txBody>
          <a:bodyPr spcFirstLastPara="1" wrap="square" lIns="91425" tIns="45700" rIns="91425" bIns="45700" anchor="ctr" anchorCtr="0">
            <a:normAutofit/>
          </a:bodyPr>
          <a:lstStyle/>
          <a:p>
            <a:r>
              <a:rPr lang="en-US"/>
              <a:t>Data Collection – High Bandwidth IMU</a:t>
            </a:r>
            <a:endParaRPr/>
          </a:p>
        </p:txBody>
      </p:sp>
      <p:sp>
        <p:nvSpPr>
          <p:cNvPr id="824" name="Google Shape;824;p23"/>
          <p:cNvSpPr txBox="1">
            <a:spLocks noGrp="1"/>
          </p:cNvSpPr>
          <p:nvPr>
            <p:ph type="dt" idx="10"/>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fld id="{5B98B68F-7274-410F-8811-E7D805F7C3F3}" type="datetime1">
              <a:rPr lang="en-US" smtClean="0"/>
              <a:t>4/4/2023</a:t>
            </a:fld>
            <a:endParaRPr/>
          </a:p>
        </p:txBody>
      </p:sp>
      <p:sp>
        <p:nvSpPr>
          <p:cNvPr id="825" name="Google Shape;825;p2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72</a:t>
            </a:fld>
            <a:endParaRPr/>
          </a:p>
        </p:txBody>
      </p:sp>
      <p:pic>
        <p:nvPicPr>
          <p:cNvPr id="779" name="Picture 779">
            <a:extLst>
              <a:ext uri="{FF2B5EF4-FFF2-40B4-BE49-F238E27FC236}">
                <a16:creationId xmlns:a16="http://schemas.microsoft.com/office/drawing/2014/main" id="{A582D8C9-BAB8-9554-FED0-A6235E313BE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189589" y="2631514"/>
            <a:ext cx="3200684" cy="2568461"/>
          </a:xfrm>
          <a:prstGeom prst="rect">
            <a:avLst/>
          </a:prstGeom>
        </p:spPr>
      </p:pic>
      <p:graphicFrame>
        <p:nvGraphicFramePr>
          <p:cNvPr id="37" name="Table 37">
            <a:extLst>
              <a:ext uri="{FF2B5EF4-FFF2-40B4-BE49-F238E27FC236}">
                <a16:creationId xmlns:a16="http://schemas.microsoft.com/office/drawing/2014/main" id="{A0F6DD34-9C65-3337-4390-3BD7E581F3CF}"/>
              </a:ext>
            </a:extLst>
          </p:cNvPr>
          <p:cNvGraphicFramePr>
            <a:graphicFrameLocks noGrp="1"/>
          </p:cNvGraphicFramePr>
          <p:nvPr>
            <p:extLst>
              <p:ext uri="{D42A27DB-BD31-4B8C-83A1-F6EECF244321}">
                <p14:modId xmlns:p14="http://schemas.microsoft.com/office/powerpoint/2010/main" val="4257476123"/>
              </p:ext>
            </p:extLst>
          </p:nvPr>
        </p:nvGraphicFramePr>
        <p:xfrm>
          <a:off x="1162070" y="1555814"/>
          <a:ext cx="6685915" cy="4818448"/>
        </p:xfrm>
        <a:graphic>
          <a:graphicData uri="http://schemas.openxmlformats.org/drawingml/2006/table">
            <a:tbl>
              <a:tblPr bandRow="1"/>
              <a:tblGrid>
                <a:gridCol w="2153947">
                  <a:extLst>
                    <a:ext uri="{9D8B030D-6E8A-4147-A177-3AD203B41FA5}">
                      <a16:colId xmlns:a16="http://schemas.microsoft.com/office/drawing/2014/main" val="3191623695"/>
                    </a:ext>
                  </a:extLst>
                </a:gridCol>
                <a:gridCol w="4531968">
                  <a:extLst>
                    <a:ext uri="{9D8B030D-6E8A-4147-A177-3AD203B41FA5}">
                      <a16:colId xmlns:a16="http://schemas.microsoft.com/office/drawing/2014/main" val="1524292607"/>
                    </a:ext>
                  </a:extLst>
                </a:gridCol>
              </a:tblGrid>
              <a:tr h="621621">
                <a:tc>
                  <a:txBody>
                    <a:bodyPr/>
                    <a:lstStyle/>
                    <a:p>
                      <a:pPr lvl="0">
                        <a:buNone/>
                      </a:pPr>
                      <a:r>
                        <a:rPr lang="en-US" sz="2000" b="1"/>
                        <a:t>Parameter</a:t>
                      </a:r>
                    </a:p>
                  </a:txBody>
                  <a:tcPr>
                    <a:solidFill>
                      <a:schemeClr val="accent1">
                        <a:lumMod val="20000"/>
                        <a:lumOff val="80000"/>
                      </a:schemeClr>
                    </a:solidFill>
                  </a:tcPr>
                </a:tc>
                <a:tc>
                  <a:txBody>
                    <a:bodyPr/>
                    <a:lstStyle/>
                    <a:p>
                      <a:r>
                        <a:rPr lang="en-US" sz="2000" b="1"/>
                        <a:t>Specification</a:t>
                      </a:r>
                    </a:p>
                  </a:txBody>
                  <a:tcPr>
                    <a:solidFill>
                      <a:schemeClr val="accent1">
                        <a:lumMod val="20000"/>
                        <a:lumOff val="80000"/>
                      </a:schemeClr>
                    </a:solidFill>
                  </a:tcPr>
                </a:tc>
                <a:extLst>
                  <a:ext uri="{0D108BD9-81ED-4DB2-BD59-A6C34878D82A}">
                    <a16:rowId xmlns:a16="http://schemas.microsoft.com/office/drawing/2014/main" val="1883225292"/>
                  </a:ext>
                </a:extLst>
              </a:tr>
              <a:tr h="621621">
                <a:tc>
                  <a:txBody>
                    <a:bodyPr/>
                    <a:lstStyle/>
                    <a:p>
                      <a:r>
                        <a:rPr lang="en-US" sz="2000"/>
                        <a:t>DOF</a:t>
                      </a:r>
                    </a:p>
                  </a:txBody>
                  <a:tcPr/>
                </a:tc>
                <a:tc>
                  <a:txBody>
                    <a:bodyPr/>
                    <a:lstStyle/>
                    <a:p>
                      <a:r>
                        <a:rPr lang="en-US" sz="2000"/>
                        <a:t>6</a:t>
                      </a:r>
                    </a:p>
                  </a:txBody>
                  <a:tcPr/>
                </a:tc>
                <a:extLst>
                  <a:ext uri="{0D108BD9-81ED-4DB2-BD59-A6C34878D82A}">
                    <a16:rowId xmlns:a16="http://schemas.microsoft.com/office/drawing/2014/main" val="2375534877"/>
                  </a:ext>
                </a:extLst>
              </a:tr>
              <a:tr h="621621">
                <a:tc>
                  <a:txBody>
                    <a:bodyPr/>
                    <a:lstStyle/>
                    <a:p>
                      <a:r>
                        <a:rPr lang="en-US" sz="2000"/>
                        <a:t>Range</a:t>
                      </a:r>
                    </a:p>
                  </a:txBody>
                  <a:tcPr/>
                </a:tc>
                <a:tc>
                  <a:txBody>
                    <a:bodyPr/>
                    <a:lstStyle/>
                    <a:p>
                      <a:r>
                        <a:rPr lang="en-US" sz="2000"/>
                        <a:t>±2/4/8/16 G</a:t>
                      </a:r>
                    </a:p>
                  </a:txBody>
                  <a:tcPr/>
                </a:tc>
                <a:extLst>
                  <a:ext uri="{0D108BD9-81ED-4DB2-BD59-A6C34878D82A}">
                    <a16:rowId xmlns:a16="http://schemas.microsoft.com/office/drawing/2014/main" val="3390684346"/>
                  </a:ext>
                </a:extLst>
              </a:tr>
              <a:tr h="621621">
                <a:tc>
                  <a:txBody>
                    <a:bodyPr/>
                    <a:lstStyle/>
                    <a:p>
                      <a:r>
                        <a:rPr lang="en-US" sz="2000"/>
                        <a:t>Sensitivity</a:t>
                      </a:r>
                    </a:p>
                  </a:txBody>
                  <a:tcPr/>
                </a:tc>
                <a:tc>
                  <a:txBody>
                    <a:bodyPr/>
                    <a:lstStyle/>
                    <a:p>
                      <a:pPr lvl="0">
                        <a:buNone/>
                      </a:pPr>
                      <a:r>
                        <a:rPr lang="en-US" sz="2000" b="0" i="0" u="none" strike="noStrike" noProof="0">
                          <a:latin typeface="Arial"/>
                        </a:rPr>
                        <a:t>61/122/244/488 </a:t>
                      </a:r>
                      <a:r>
                        <a:rPr lang="en-US" sz="2000" b="0" i="0" u="none" strike="noStrike" noProof="0"/>
                        <a:t>µ</a:t>
                      </a:r>
                      <a:r>
                        <a:rPr lang="en-US" sz="2000" b="0" i="0" u="none" strike="noStrike" noProof="0">
                          <a:latin typeface="Arial"/>
                        </a:rPr>
                        <a:t>G/LSB </a:t>
                      </a:r>
                      <a:endParaRPr lang="en-US" sz="2000" b="0"/>
                    </a:p>
                  </a:txBody>
                  <a:tcPr/>
                </a:tc>
                <a:extLst>
                  <a:ext uri="{0D108BD9-81ED-4DB2-BD59-A6C34878D82A}">
                    <a16:rowId xmlns:a16="http://schemas.microsoft.com/office/drawing/2014/main" val="308010320"/>
                  </a:ext>
                </a:extLst>
              </a:tr>
              <a:tr h="911710">
                <a:tc>
                  <a:txBody>
                    <a:bodyPr/>
                    <a:lstStyle/>
                    <a:p>
                      <a:pPr lvl="0">
                        <a:buNone/>
                      </a:pPr>
                      <a:r>
                        <a:rPr lang="en-US" sz="2000"/>
                        <a:t>Output Data Rate -  sampling rate </a:t>
                      </a:r>
                    </a:p>
                  </a:txBody>
                  <a:tcPr/>
                </a:tc>
                <a:tc>
                  <a:txBody>
                    <a:bodyPr/>
                    <a:lstStyle/>
                    <a:p>
                      <a:pPr lvl="0">
                        <a:buNone/>
                      </a:pPr>
                      <a:r>
                        <a:rPr lang="en-US" sz="2000" b="0" i="0" u="none" strike="noStrike" noProof="0">
                          <a:latin typeface="Arial"/>
                        </a:rPr>
                        <a:t>1.6 - 6664 Hz (linear acc. ODR)</a:t>
                      </a:r>
                      <a:endParaRPr lang="en-US"/>
                    </a:p>
                    <a:p>
                      <a:pPr lvl="0">
                        <a:buNone/>
                      </a:pPr>
                      <a:r>
                        <a:rPr lang="en-US" sz="2000" b="0" i="0" u="none" strike="noStrike" noProof="0">
                          <a:latin typeface="Arial"/>
                        </a:rPr>
                        <a:t>12.5-6664 Hz (angular rate ODR)</a:t>
                      </a:r>
                    </a:p>
                  </a:txBody>
                  <a:tcPr/>
                </a:tc>
                <a:extLst>
                  <a:ext uri="{0D108BD9-81ED-4DB2-BD59-A6C34878D82A}">
                    <a16:rowId xmlns:a16="http://schemas.microsoft.com/office/drawing/2014/main" val="3966671495"/>
                  </a:ext>
                </a:extLst>
              </a:tr>
              <a:tr h="704503">
                <a:tc>
                  <a:txBody>
                    <a:bodyPr/>
                    <a:lstStyle/>
                    <a:p>
                      <a:pPr lvl="0">
                        <a:buNone/>
                      </a:pPr>
                      <a:r>
                        <a:rPr lang="en-US" sz="2000"/>
                        <a:t>Current Draw</a:t>
                      </a:r>
                    </a:p>
                  </a:txBody>
                  <a:tcPr/>
                </a:tc>
                <a:tc>
                  <a:txBody>
                    <a:bodyPr/>
                    <a:lstStyle/>
                    <a:p>
                      <a:pPr lvl="0">
                        <a:buNone/>
                      </a:pPr>
                      <a:r>
                        <a:rPr lang="en-US" sz="2000" b="0" i="0" u="none" strike="noStrike" noProof="0">
                          <a:latin typeface="Arial"/>
                        </a:rPr>
                        <a:t>0.55 mA (high-performance) @ 3.3V</a:t>
                      </a:r>
                    </a:p>
                  </a:txBody>
                  <a:tcPr/>
                </a:tc>
                <a:extLst>
                  <a:ext uri="{0D108BD9-81ED-4DB2-BD59-A6C34878D82A}">
                    <a16:rowId xmlns:a16="http://schemas.microsoft.com/office/drawing/2014/main" val="2633669419"/>
                  </a:ext>
                </a:extLst>
              </a:tr>
              <a:tr h="621621">
                <a:tc>
                  <a:txBody>
                    <a:bodyPr/>
                    <a:lstStyle/>
                    <a:p>
                      <a:pPr lvl="0">
                        <a:buNone/>
                      </a:pPr>
                      <a:r>
                        <a:rPr lang="en-US" sz="2000"/>
                        <a:t>Bandwidth</a:t>
                      </a:r>
                      <a:endParaRPr lang="en-US"/>
                    </a:p>
                  </a:txBody>
                  <a:tcPr/>
                </a:tc>
                <a:tc>
                  <a:txBody>
                    <a:bodyPr/>
                    <a:lstStyle/>
                    <a:p>
                      <a:pPr lvl="0">
                        <a:buNone/>
                      </a:pPr>
                      <a:r>
                        <a:rPr lang="en-US" sz="2000" b="0" i="0" u="none" strike="noStrike" noProof="0">
                          <a:latin typeface="Arial"/>
                        </a:rPr>
                        <a:t>4.2-1441.8 Hz</a:t>
                      </a:r>
                    </a:p>
                  </a:txBody>
                  <a:tcPr/>
                </a:tc>
                <a:extLst>
                  <a:ext uri="{0D108BD9-81ED-4DB2-BD59-A6C34878D82A}">
                    <a16:rowId xmlns:a16="http://schemas.microsoft.com/office/drawing/2014/main" val="3058793971"/>
                  </a:ext>
                </a:extLst>
              </a:tr>
            </a:tbl>
          </a:graphicData>
        </a:graphic>
      </p:graphicFrame>
      <p:sp>
        <p:nvSpPr>
          <p:cNvPr id="12" name="TextBox 11">
            <a:extLst>
              <a:ext uri="{FF2B5EF4-FFF2-40B4-BE49-F238E27FC236}">
                <a16:creationId xmlns:a16="http://schemas.microsoft.com/office/drawing/2014/main" id="{04706424-DD89-D549-4A24-B178E2E9F953}"/>
              </a:ext>
            </a:extLst>
          </p:cNvPr>
          <p:cNvSpPr txBox="1"/>
          <p:nvPr/>
        </p:nvSpPr>
        <p:spPr>
          <a:xfrm>
            <a:off x="3515022" y="1198521"/>
            <a:ext cx="188793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a:solidFill>
                  <a:schemeClr val="accent1">
                    <a:lumMod val="75000"/>
                  </a:schemeClr>
                </a:solidFill>
              </a:rPr>
              <a:t>LSM6DSOX</a:t>
            </a:r>
          </a:p>
        </p:txBody>
      </p:sp>
      <p:graphicFrame>
        <p:nvGraphicFramePr>
          <p:cNvPr id="3" name="Diagram 14">
            <a:extLst>
              <a:ext uri="{FF2B5EF4-FFF2-40B4-BE49-F238E27FC236}">
                <a16:creationId xmlns:a16="http://schemas.microsoft.com/office/drawing/2014/main" id="{AAF284FF-D609-74BD-2512-229B184167B8}"/>
              </a:ext>
            </a:extLst>
          </p:cNvPr>
          <p:cNvGraphicFramePr/>
          <p:nvPr>
            <p:extLst>
              <p:ext uri="{D42A27DB-BD31-4B8C-83A1-F6EECF244321}">
                <p14:modId xmlns:p14="http://schemas.microsoft.com/office/powerpoint/2010/main" val="3423168013"/>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120760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6" name="Google Shape;826;p23"/>
          <p:cNvSpPr txBox="1">
            <a:spLocks noGrp="1"/>
          </p:cNvSpPr>
          <p:nvPr>
            <p:ph type="title"/>
          </p:nvPr>
        </p:nvSpPr>
        <p:spPr>
          <a:xfrm>
            <a:off x="2968690" y="-280242"/>
            <a:ext cx="10515600" cy="1325563"/>
          </a:xfrm>
          <a:prstGeom prst="rect">
            <a:avLst/>
          </a:prstGeom>
          <a:noFill/>
          <a:ln>
            <a:noFill/>
          </a:ln>
        </p:spPr>
        <p:txBody>
          <a:bodyPr spcFirstLastPara="1" wrap="square" lIns="91425" tIns="45700" rIns="91425" bIns="45700" anchor="ctr" anchorCtr="0">
            <a:normAutofit/>
          </a:bodyPr>
          <a:lstStyle/>
          <a:p>
            <a:r>
              <a:rPr lang="en-US" sz="2800"/>
              <a:t>Data Collection – High Range Accelerometer</a:t>
            </a:r>
          </a:p>
        </p:txBody>
      </p:sp>
      <p:sp>
        <p:nvSpPr>
          <p:cNvPr id="824" name="Google Shape;824;p23"/>
          <p:cNvSpPr txBox="1">
            <a:spLocks noGrp="1"/>
          </p:cNvSpPr>
          <p:nvPr>
            <p:ph type="dt" idx="10"/>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fld id="{5B98B68F-7274-410F-8811-E7D805F7C3F3}" type="datetime1">
              <a:rPr lang="en-US" smtClean="0"/>
              <a:t>4/4/2023</a:t>
            </a:fld>
            <a:endParaRPr/>
          </a:p>
        </p:txBody>
      </p:sp>
      <p:sp>
        <p:nvSpPr>
          <p:cNvPr id="825" name="Google Shape;825;p2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dirty="0"/>
              <a:t>73</a:t>
            </a:fld>
            <a:endParaRPr/>
          </a:p>
        </p:txBody>
      </p:sp>
      <p:pic>
        <p:nvPicPr>
          <p:cNvPr id="776" name="Picture 776">
            <a:extLst>
              <a:ext uri="{FF2B5EF4-FFF2-40B4-BE49-F238E27FC236}">
                <a16:creationId xmlns:a16="http://schemas.microsoft.com/office/drawing/2014/main" id="{130F6FDF-CF08-A148-1EFA-094FB446AD4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30546" y="2501845"/>
            <a:ext cx="3049560" cy="2404618"/>
          </a:xfrm>
          <a:prstGeom prst="rect">
            <a:avLst/>
          </a:prstGeom>
        </p:spPr>
      </p:pic>
      <p:graphicFrame>
        <p:nvGraphicFramePr>
          <p:cNvPr id="46" name="Table 37">
            <a:extLst>
              <a:ext uri="{FF2B5EF4-FFF2-40B4-BE49-F238E27FC236}">
                <a16:creationId xmlns:a16="http://schemas.microsoft.com/office/drawing/2014/main" id="{218FCE5B-5B0E-A2F4-5571-6AAC4ADC9D41}"/>
              </a:ext>
            </a:extLst>
          </p:cNvPr>
          <p:cNvGraphicFramePr>
            <a:graphicFrameLocks noGrp="1"/>
          </p:cNvGraphicFramePr>
          <p:nvPr>
            <p:extLst>
              <p:ext uri="{D42A27DB-BD31-4B8C-83A1-F6EECF244321}">
                <p14:modId xmlns:p14="http://schemas.microsoft.com/office/powerpoint/2010/main" val="4094104515"/>
              </p:ext>
            </p:extLst>
          </p:nvPr>
        </p:nvGraphicFramePr>
        <p:xfrm>
          <a:off x="1330882" y="1506249"/>
          <a:ext cx="5355856" cy="4751509"/>
        </p:xfrm>
        <a:graphic>
          <a:graphicData uri="http://schemas.openxmlformats.org/drawingml/2006/table">
            <a:tbl>
              <a:tblPr bandRow="1"/>
              <a:tblGrid>
                <a:gridCol w="1725453">
                  <a:extLst>
                    <a:ext uri="{9D8B030D-6E8A-4147-A177-3AD203B41FA5}">
                      <a16:colId xmlns:a16="http://schemas.microsoft.com/office/drawing/2014/main" val="3191623695"/>
                    </a:ext>
                  </a:extLst>
                </a:gridCol>
                <a:gridCol w="3630403">
                  <a:extLst>
                    <a:ext uri="{9D8B030D-6E8A-4147-A177-3AD203B41FA5}">
                      <a16:colId xmlns:a16="http://schemas.microsoft.com/office/drawing/2014/main" val="1524292607"/>
                    </a:ext>
                  </a:extLst>
                </a:gridCol>
              </a:tblGrid>
              <a:tr h="678787">
                <a:tc>
                  <a:txBody>
                    <a:bodyPr/>
                    <a:lstStyle/>
                    <a:p>
                      <a:pPr lvl="0">
                        <a:buNone/>
                      </a:pPr>
                      <a:r>
                        <a:rPr lang="en-US" sz="2000" b="1"/>
                        <a:t>Parameter</a:t>
                      </a:r>
                    </a:p>
                  </a:txBody>
                  <a:tcPr>
                    <a:solidFill>
                      <a:schemeClr val="accent1">
                        <a:lumMod val="20000"/>
                        <a:lumOff val="80000"/>
                      </a:schemeClr>
                    </a:solidFill>
                  </a:tcPr>
                </a:tc>
                <a:tc>
                  <a:txBody>
                    <a:bodyPr/>
                    <a:lstStyle/>
                    <a:p>
                      <a:r>
                        <a:rPr lang="en-US" sz="2000" b="1"/>
                        <a:t>Specification</a:t>
                      </a:r>
                    </a:p>
                  </a:txBody>
                  <a:tcPr>
                    <a:solidFill>
                      <a:schemeClr val="accent1">
                        <a:lumMod val="20000"/>
                        <a:lumOff val="80000"/>
                      </a:schemeClr>
                    </a:solidFill>
                  </a:tcPr>
                </a:tc>
                <a:extLst>
                  <a:ext uri="{0D108BD9-81ED-4DB2-BD59-A6C34878D82A}">
                    <a16:rowId xmlns:a16="http://schemas.microsoft.com/office/drawing/2014/main" val="1883225292"/>
                  </a:ext>
                </a:extLst>
              </a:tr>
              <a:tr h="678787">
                <a:tc>
                  <a:txBody>
                    <a:bodyPr/>
                    <a:lstStyle/>
                    <a:p>
                      <a:r>
                        <a:rPr lang="en-US" sz="2000"/>
                        <a:t>DOF </a:t>
                      </a:r>
                    </a:p>
                  </a:txBody>
                  <a:tcPr/>
                </a:tc>
                <a:tc>
                  <a:txBody>
                    <a:bodyPr/>
                    <a:lstStyle/>
                    <a:p>
                      <a:r>
                        <a:rPr lang="en-US" sz="2000"/>
                        <a:t>3</a:t>
                      </a:r>
                    </a:p>
                  </a:txBody>
                  <a:tcPr/>
                </a:tc>
                <a:extLst>
                  <a:ext uri="{0D108BD9-81ED-4DB2-BD59-A6C34878D82A}">
                    <a16:rowId xmlns:a16="http://schemas.microsoft.com/office/drawing/2014/main" val="2375534877"/>
                  </a:ext>
                </a:extLst>
              </a:tr>
              <a:tr h="678787">
                <a:tc>
                  <a:txBody>
                    <a:bodyPr/>
                    <a:lstStyle/>
                    <a:p>
                      <a:r>
                        <a:rPr lang="en-US" sz="2000"/>
                        <a:t>Range</a:t>
                      </a:r>
                    </a:p>
                  </a:txBody>
                  <a:tcPr/>
                </a:tc>
                <a:tc>
                  <a:txBody>
                    <a:bodyPr/>
                    <a:lstStyle/>
                    <a:p>
                      <a:pPr lvl="0">
                        <a:buNone/>
                      </a:pPr>
                      <a:r>
                        <a:rPr lang="en-US" sz="2000"/>
                        <a:t>± 200 G</a:t>
                      </a:r>
                    </a:p>
                  </a:txBody>
                  <a:tcPr/>
                </a:tc>
                <a:extLst>
                  <a:ext uri="{0D108BD9-81ED-4DB2-BD59-A6C34878D82A}">
                    <a16:rowId xmlns:a16="http://schemas.microsoft.com/office/drawing/2014/main" val="3390684346"/>
                  </a:ext>
                </a:extLst>
              </a:tr>
              <a:tr h="678787">
                <a:tc>
                  <a:txBody>
                    <a:bodyPr/>
                    <a:lstStyle/>
                    <a:p>
                      <a:r>
                        <a:rPr lang="en-US" sz="2000"/>
                        <a:t>Sensitivity</a:t>
                      </a:r>
                    </a:p>
                  </a:txBody>
                  <a:tcPr/>
                </a:tc>
                <a:tc>
                  <a:txBody>
                    <a:bodyPr/>
                    <a:lstStyle/>
                    <a:p>
                      <a:pPr lvl="0">
                        <a:buNone/>
                      </a:pPr>
                      <a:r>
                        <a:rPr lang="en-US" sz="2000" b="0" i="0" u="none" strike="noStrike" noProof="0">
                          <a:latin typeface="Arial"/>
                        </a:rPr>
                        <a:t>49 </a:t>
                      </a:r>
                      <a:r>
                        <a:rPr lang="en-US" sz="2000" b="0" i="0" u="none" strike="noStrike" noProof="0" err="1">
                          <a:latin typeface="Arial"/>
                        </a:rPr>
                        <a:t>mG</a:t>
                      </a:r>
                      <a:r>
                        <a:rPr lang="en-US" sz="2000" b="0" i="0" u="none" strike="noStrike" noProof="0">
                          <a:latin typeface="Arial"/>
                        </a:rPr>
                        <a:t>/LSB</a:t>
                      </a:r>
                    </a:p>
                  </a:txBody>
                  <a:tcPr/>
                </a:tc>
                <a:extLst>
                  <a:ext uri="{0D108BD9-81ED-4DB2-BD59-A6C34878D82A}">
                    <a16:rowId xmlns:a16="http://schemas.microsoft.com/office/drawing/2014/main" val="308010320"/>
                  </a:ext>
                </a:extLst>
              </a:tr>
              <a:tr h="678787">
                <a:tc>
                  <a:txBody>
                    <a:bodyPr/>
                    <a:lstStyle/>
                    <a:p>
                      <a:pPr lvl="0">
                        <a:buNone/>
                      </a:pPr>
                      <a:r>
                        <a:rPr lang="en-US" sz="2000"/>
                        <a:t>ODR</a:t>
                      </a:r>
                    </a:p>
                  </a:txBody>
                  <a:tcPr/>
                </a:tc>
                <a:tc>
                  <a:txBody>
                    <a:bodyPr/>
                    <a:lstStyle/>
                    <a:p>
                      <a:pPr lvl="0">
                        <a:buNone/>
                      </a:pPr>
                      <a:r>
                        <a:rPr lang="en-US" sz="2000" b="0" i="0" u="none" strike="noStrike" noProof="0">
                          <a:latin typeface="Arial"/>
                        </a:rPr>
                        <a:t>800 Hz </a:t>
                      </a:r>
                    </a:p>
                  </a:txBody>
                  <a:tcPr/>
                </a:tc>
                <a:extLst>
                  <a:ext uri="{0D108BD9-81ED-4DB2-BD59-A6C34878D82A}">
                    <a16:rowId xmlns:a16="http://schemas.microsoft.com/office/drawing/2014/main" val="3966671495"/>
                  </a:ext>
                </a:extLst>
              </a:tr>
              <a:tr h="678787">
                <a:tc>
                  <a:txBody>
                    <a:bodyPr/>
                    <a:lstStyle/>
                    <a:p>
                      <a:pPr lvl="0">
                        <a:buNone/>
                      </a:pPr>
                      <a:r>
                        <a:rPr lang="en-US" sz="2000"/>
                        <a:t>Current Draw</a:t>
                      </a:r>
                    </a:p>
                  </a:txBody>
                  <a:tcPr/>
                </a:tc>
                <a:tc>
                  <a:txBody>
                    <a:bodyPr/>
                    <a:lstStyle/>
                    <a:p>
                      <a:pPr lvl="0">
                        <a:buNone/>
                      </a:pPr>
                      <a:r>
                        <a:rPr lang="en-US" sz="2000" b="0" i="0" u="none" strike="noStrike" noProof="0"/>
                        <a:t>0.14 mA (maximum) @ 3.3V</a:t>
                      </a:r>
                      <a:endParaRPr lang="en-US" sz="2000" b="0" i="0" u="none" strike="noStrike" noProof="0">
                        <a:latin typeface="Arial"/>
                      </a:endParaRPr>
                    </a:p>
                  </a:txBody>
                  <a:tcPr/>
                </a:tc>
                <a:extLst>
                  <a:ext uri="{0D108BD9-81ED-4DB2-BD59-A6C34878D82A}">
                    <a16:rowId xmlns:a16="http://schemas.microsoft.com/office/drawing/2014/main" val="2633669419"/>
                  </a:ext>
                </a:extLst>
              </a:tr>
              <a:tr h="678787">
                <a:tc>
                  <a:txBody>
                    <a:bodyPr/>
                    <a:lstStyle/>
                    <a:p>
                      <a:pPr lvl="0">
                        <a:buNone/>
                      </a:pPr>
                      <a:r>
                        <a:rPr lang="en-US" sz="2000"/>
                        <a:t>Bandwidth</a:t>
                      </a:r>
                    </a:p>
                  </a:txBody>
                  <a:tcPr/>
                </a:tc>
                <a:tc>
                  <a:txBody>
                    <a:bodyPr/>
                    <a:lstStyle/>
                    <a:p>
                      <a:pPr lvl="0">
                        <a:buNone/>
                      </a:pPr>
                      <a:r>
                        <a:rPr lang="en-US" sz="2000" b="0" i="0" u="none" strike="noStrike" noProof="0"/>
                        <a:t>Up to 1 kHz</a:t>
                      </a:r>
                    </a:p>
                  </a:txBody>
                  <a:tcPr/>
                </a:tc>
                <a:extLst>
                  <a:ext uri="{0D108BD9-81ED-4DB2-BD59-A6C34878D82A}">
                    <a16:rowId xmlns:a16="http://schemas.microsoft.com/office/drawing/2014/main" val="3814436297"/>
                  </a:ext>
                </a:extLst>
              </a:tr>
            </a:tbl>
          </a:graphicData>
        </a:graphic>
      </p:graphicFrame>
      <p:sp>
        <p:nvSpPr>
          <p:cNvPr id="11" name="TextBox 10">
            <a:extLst>
              <a:ext uri="{FF2B5EF4-FFF2-40B4-BE49-F238E27FC236}">
                <a16:creationId xmlns:a16="http://schemas.microsoft.com/office/drawing/2014/main" id="{91F87D56-69E4-F92A-2F5E-7AE9D079AE2F}"/>
              </a:ext>
            </a:extLst>
          </p:cNvPr>
          <p:cNvSpPr txBox="1"/>
          <p:nvPr/>
        </p:nvSpPr>
        <p:spPr>
          <a:xfrm>
            <a:off x="2961628" y="1045255"/>
            <a:ext cx="15808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solidFill>
                  <a:schemeClr val="accent1">
                    <a:lumMod val="75000"/>
                  </a:schemeClr>
                </a:solidFill>
              </a:rPr>
              <a:t>ADXL375</a:t>
            </a:r>
          </a:p>
        </p:txBody>
      </p:sp>
      <p:graphicFrame>
        <p:nvGraphicFramePr>
          <p:cNvPr id="3" name="Diagram 14">
            <a:extLst>
              <a:ext uri="{FF2B5EF4-FFF2-40B4-BE49-F238E27FC236}">
                <a16:creationId xmlns:a16="http://schemas.microsoft.com/office/drawing/2014/main" id="{5E720DE8-843F-C224-5ED1-712DB45F2734}"/>
              </a:ext>
            </a:extLst>
          </p:cNvPr>
          <p:cNvGraphicFramePr/>
          <p:nvPr>
            <p:extLst>
              <p:ext uri="{D42A27DB-BD31-4B8C-83A1-F6EECF244321}">
                <p14:modId xmlns:p14="http://schemas.microsoft.com/office/powerpoint/2010/main" val="1781357295"/>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864956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D278EB6-3929-6167-BFE4-3AA570CAD206}"/>
              </a:ext>
            </a:extLst>
          </p:cNvPr>
          <p:cNvSpPr>
            <a:spLocks noGrp="1"/>
          </p:cNvSpPr>
          <p:nvPr>
            <p:ph type="dt" idx="10"/>
          </p:nvPr>
        </p:nvSpPr>
        <p:spPr/>
        <p:txBody>
          <a:bodyPr/>
          <a:lstStyle/>
          <a:p>
            <a:fld id="{84E2EA89-0F13-447B-A550-3B88F1B4DDF9}" type="datetime1">
              <a:rPr lang="en-US" smtClean="0"/>
              <a:t>4/4/2023</a:t>
            </a:fld>
            <a:endParaRPr lang="en-US"/>
          </a:p>
        </p:txBody>
      </p:sp>
      <p:sp>
        <p:nvSpPr>
          <p:cNvPr id="5" name="Slide Number Placeholder 4">
            <a:extLst>
              <a:ext uri="{FF2B5EF4-FFF2-40B4-BE49-F238E27FC236}">
                <a16:creationId xmlns:a16="http://schemas.microsoft.com/office/drawing/2014/main" id="{2084E1E1-0278-AA6B-55C3-9E52EF6955A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74</a:t>
            </a:fld>
            <a:endParaRPr lang="en-US"/>
          </a:p>
        </p:txBody>
      </p:sp>
      <p:sp>
        <p:nvSpPr>
          <p:cNvPr id="7" name="Google Shape;826;p23">
            <a:extLst>
              <a:ext uri="{FF2B5EF4-FFF2-40B4-BE49-F238E27FC236}">
                <a16:creationId xmlns:a16="http://schemas.microsoft.com/office/drawing/2014/main" id="{12BD1088-2F00-5015-0EA3-6A1389B08568}"/>
              </a:ext>
            </a:extLst>
          </p:cNvPr>
          <p:cNvSpPr txBox="1">
            <a:spLocks/>
          </p:cNvSpPr>
          <p:nvPr/>
        </p:nvSpPr>
        <p:spPr>
          <a:xfrm>
            <a:off x="1027597" y="279723"/>
            <a:ext cx="9983276" cy="101088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3F762A"/>
              </a:buClr>
              <a:buSzPts val="4400"/>
              <a:buFont typeface="Calibri"/>
              <a:buNone/>
              <a:defRPr sz="4400" b="0" i="0" u="none" strike="noStrike" cap="none">
                <a:solidFill>
                  <a:srgbClr val="3F762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4000"/>
              <a:t>Sensing Component for Purchase &amp; Vendors</a:t>
            </a:r>
            <a:endParaRPr lang="en-US" sz="4800"/>
          </a:p>
        </p:txBody>
      </p:sp>
      <p:graphicFrame>
        <p:nvGraphicFramePr>
          <p:cNvPr id="9" name="Table 37">
            <a:extLst>
              <a:ext uri="{FF2B5EF4-FFF2-40B4-BE49-F238E27FC236}">
                <a16:creationId xmlns:a16="http://schemas.microsoft.com/office/drawing/2014/main" id="{1571F99F-00CC-420A-9768-F603245C95D9}"/>
              </a:ext>
            </a:extLst>
          </p:cNvPr>
          <p:cNvGraphicFramePr>
            <a:graphicFrameLocks noGrp="1"/>
          </p:cNvGraphicFramePr>
          <p:nvPr>
            <p:extLst>
              <p:ext uri="{D42A27DB-BD31-4B8C-83A1-F6EECF244321}">
                <p14:modId xmlns:p14="http://schemas.microsoft.com/office/powerpoint/2010/main" val="2515342786"/>
              </p:ext>
            </p:extLst>
          </p:nvPr>
        </p:nvGraphicFramePr>
        <p:xfrm>
          <a:off x="181263" y="1363711"/>
          <a:ext cx="3454114" cy="3339028"/>
        </p:xfrm>
        <a:graphic>
          <a:graphicData uri="http://schemas.openxmlformats.org/drawingml/2006/table">
            <a:tbl>
              <a:tblPr bandRow="1"/>
              <a:tblGrid>
                <a:gridCol w="1257668">
                  <a:extLst>
                    <a:ext uri="{9D8B030D-6E8A-4147-A177-3AD203B41FA5}">
                      <a16:colId xmlns:a16="http://schemas.microsoft.com/office/drawing/2014/main" val="3191623695"/>
                    </a:ext>
                  </a:extLst>
                </a:gridCol>
                <a:gridCol w="2196446">
                  <a:extLst>
                    <a:ext uri="{9D8B030D-6E8A-4147-A177-3AD203B41FA5}">
                      <a16:colId xmlns:a16="http://schemas.microsoft.com/office/drawing/2014/main" val="1524292607"/>
                    </a:ext>
                  </a:extLst>
                </a:gridCol>
              </a:tblGrid>
              <a:tr h="367244">
                <a:tc gridSpan="2">
                  <a:txBody>
                    <a:bodyPr/>
                    <a:lstStyle/>
                    <a:p>
                      <a:pPr algn="ctr"/>
                      <a:r>
                        <a:rPr lang="en-US" sz="1800" b="1">
                          <a:solidFill>
                            <a:schemeClr val="accent1">
                              <a:lumMod val="75000"/>
                            </a:schemeClr>
                          </a:solidFill>
                        </a:rPr>
                        <a:t>Adafruit </a:t>
                      </a:r>
                      <a:r>
                        <a:rPr lang="en-US" sz="1800" b="1" err="1">
                          <a:solidFill>
                            <a:schemeClr val="accent1">
                              <a:lumMod val="75000"/>
                            </a:schemeClr>
                          </a:solidFill>
                        </a:rPr>
                        <a:t>Featherlogger</a:t>
                      </a:r>
                      <a:r>
                        <a:rPr lang="en-US" sz="1800" b="1">
                          <a:solidFill>
                            <a:schemeClr val="accent1">
                              <a:lumMod val="75000"/>
                            </a:schemeClr>
                          </a:solidFill>
                        </a:rPr>
                        <a:t> M0</a:t>
                      </a:r>
                    </a:p>
                  </a:txBody>
                  <a:tcPr anchor="ctr">
                    <a:solidFill>
                      <a:schemeClr val="accent2">
                        <a:lumMod val="40000"/>
                        <a:lumOff val="60000"/>
                      </a:schemeClr>
                    </a:solidFill>
                  </a:tcPr>
                </a:tc>
                <a:tc hMerge="1">
                  <a:txBody>
                    <a:bodyPr/>
                    <a:lstStyle/>
                    <a:p>
                      <a:pPr lvl="0">
                        <a:buNone/>
                      </a:pPr>
                      <a:endParaRPr lang="en-US" sz="1800"/>
                    </a:p>
                  </a:txBody>
                  <a:tcPr/>
                </a:tc>
                <a:extLst>
                  <a:ext uri="{0D108BD9-81ED-4DB2-BD59-A6C34878D82A}">
                    <a16:rowId xmlns:a16="http://schemas.microsoft.com/office/drawing/2014/main" val="3292156172"/>
                  </a:ext>
                </a:extLst>
              </a:tr>
              <a:tr h="367244">
                <a:tc>
                  <a:txBody>
                    <a:bodyPr/>
                    <a:lstStyle/>
                    <a:p>
                      <a:r>
                        <a:rPr lang="en-US" sz="1800" b="1"/>
                        <a:t>Vendor / Link</a:t>
                      </a:r>
                      <a:endParaRPr lang="en-US"/>
                    </a:p>
                  </a:txBody>
                  <a:tcPr/>
                </a:tc>
                <a:tc>
                  <a:txBody>
                    <a:bodyPr/>
                    <a:lstStyle/>
                    <a:p>
                      <a:pPr lvl="0">
                        <a:buNone/>
                      </a:pPr>
                      <a:r>
                        <a:rPr lang="en-US" sz="1800" b="0" i="0" u="none" strike="noStrike" noProof="0">
                          <a:latin typeface="Arial"/>
                          <a:hlinkClick r:id="rId3"/>
                        </a:rPr>
                        <a:t>Adafruit - Amazon link</a:t>
                      </a:r>
                      <a:r>
                        <a:rPr lang="en-US" sz="1800" b="0" i="0" u="none" strike="noStrike" noProof="0">
                          <a:latin typeface="Arial"/>
                        </a:rPr>
                        <a:t> </a:t>
                      </a:r>
                      <a:endParaRPr lang="en-US" sz="1800"/>
                    </a:p>
                  </a:txBody>
                  <a:tcPr/>
                </a:tc>
                <a:extLst>
                  <a:ext uri="{0D108BD9-81ED-4DB2-BD59-A6C34878D82A}">
                    <a16:rowId xmlns:a16="http://schemas.microsoft.com/office/drawing/2014/main" val="2375534877"/>
                  </a:ext>
                </a:extLst>
              </a:tr>
              <a:tr h="321899">
                <a:tc>
                  <a:txBody>
                    <a:bodyPr/>
                    <a:lstStyle/>
                    <a:p>
                      <a:pPr lvl="0">
                        <a:buNone/>
                      </a:pPr>
                      <a:r>
                        <a:rPr lang="en-US" sz="1800" b="1"/>
                        <a:t>Lead time</a:t>
                      </a:r>
                    </a:p>
                  </a:txBody>
                  <a:tcPr/>
                </a:tc>
                <a:tc>
                  <a:txBody>
                    <a:bodyPr/>
                    <a:lstStyle/>
                    <a:p>
                      <a:pPr marL="0" lvl="0" indent="0" algn="l">
                        <a:lnSpc>
                          <a:spcPct val="100000"/>
                        </a:lnSpc>
                        <a:spcBef>
                          <a:spcPts val="0"/>
                        </a:spcBef>
                        <a:spcAft>
                          <a:spcPts val="0"/>
                        </a:spcAft>
                        <a:buNone/>
                      </a:pPr>
                      <a:r>
                        <a:rPr lang="en-US" sz="1800" b="0" i="0" u="none" strike="noStrike" noProof="0">
                          <a:latin typeface="Arial"/>
                        </a:rPr>
                        <a:t>3- business days</a:t>
                      </a:r>
                    </a:p>
                  </a:txBody>
                  <a:tcPr/>
                </a:tc>
                <a:extLst>
                  <a:ext uri="{0D108BD9-81ED-4DB2-BD59-A6C34878D82A}">
                    <a16:rowId xmlns:a16="http://schemas.microsoft.com/office/drawing/2014/main" val="1074689822"/>
                  </a:ext>
                </a:extLst>
              </a:tr>
              <a:tr h="321899">
                <a:tc>
                  <a:txBody>
                    <a:bodyPr/>
                    <a:lstStyle/>
                    <a:p>
                      <a:pPr lvl="0">
                        <a:buNone/>
                      </a:pPr>
                      <a:r>
                        <a:rPr lang="en-US" sz="1800" b="1"/>
                        <a:t>Cost</a:t>
                      </a:r>
                    </a:p>
                  </a:txBody>
                  <a:tcPr/>
                </a:tc>
                <a:tc>
                  <a:txBody>
                    <a:bodyPr/>
                    <a:lstStyle/>
                    <a:p>
                      <a:pPr marL="0" lvl="0" indent="0" algn="l">
                        <a:lnSpc>
                          <a:spcPct val="100000"/>
                        </a:lnSpc>
                        <a:spcBef>
                          <a:spcPts val="0"/>
                        </a:spcBef>
                        <a:spcAft>
                          <a:spcPts val="0"/>
                        </a:spcAft>
                        <a:buNone/>
                      </a:pPr>
                      <a:r>
                        <a:rPr lang="en-US" sz="1800" b="0" i="0" u="none" strike="noStrike" noProof="0">
                          <a:latin typeface="Arial"/>
                        </a:rPr>
                        <a:t>$26.45</a:t>
                      </a:r>
                    </a:p>
                  </a:txBody>
                  <a:tcPr/>
                </a:tc>
                <a:extLst>
                  <a:ext uri="{0D108BD9-81ED-4DB2-BD59-A6C34878D82A}">
                    <a16:rowId xmlns:a16="http://schemas.microsoft.com/office/drawing/2014/main" val="4209852654"/>
                  </a:ext>
                </a:extLst>
              </a:tr>
              <a:tr h="1600184">
                <a:tc gridSpan="2">
                  <a:txBody>
                    <a:bodyPr/>
                    <a:lstStyle/>
                    <a:p>
                      <a:pPr lvl="0">
                        <a:buNone/>
                      </a:pPr>
                      <a:endParaRPr lang="en-US" sz="1800" b="1"/>
                    </a:p>
                  </a:txBody>
                  <a:tcPr/>
                </a:tc>
                <a:tc hMerge="1">
                  <a:txBody>
                    <a:bodyPr/>
                    <a:lstStyle/>
                    <a:p>
                      <a:pPr marL="0" lvl="0" indent="0" algn="l">
                        <a:lnSpc>
                          <a:spcPct val="100000"/>
                        </a:lnSpc>
                        <a:spcBef>
                          <a:spcPts val="0"/>
                        </a:spcBef>
                        <a:spcAft>
                          <a:spcPts val="0"/>
                        </a:spcAft>
                        <a:buNone/>
                      </a:pPr>
                      <a:endParaRPr lang="en-US" sz="1800" b="0" i="0" u="none" strike="noStrike" noProof="0"/>
                    </a:p>
                  </a:txBody>
                  <a:tcPr/>
                </a:tc>
                <a:extLst>
                  <a:ext uri="{0D108BD9-81ED-4DB2-BD59-A6C34878D82A}">
                    <a16:rowId xmlns:a16="http://schemas.microsoft.com/office/drawing/2014/main" val="3064229859"/>
                  </a:ext>
                </a:extLst>
              </a:tr>
            </a:tbl>
          </a:graphicData>
        </a:graphic>
      </p:graphicFrame>
      <p:graphicFrame>
        <p:nvGraphicFramePr>
          <p:cNvPr id="21" name="Table 37">
            <a:extLst>
              <a:ext uri="{FF2B5EF4-FFF2-40B4-BE49-F238E27FC236}">
                <a16:creationId xmlns:a16="http://schemas.microsoft.com/office/drawing/2014/main" id="{9BBB4B0F-E721-28DE-C5B1-ED6442FC4749}"/>
              </a:ext>
            </a:extLst>
          </p:cNvPr>
          <p:cNvGraphicFramePr>
            <a:graphicFrameLocks noGrp="1"/>
          </p:cNvGraphicFramePr>
          <p:nvPr>
            <p:extLst>
              <p:ext uri="{D42A27DB-BD31-4B8C-83A1-F6EECF244321}">
                <p14:modId xmlns:p14="http://schemas.microsoft.com/office/powerpoint/2010/main" val="852140396"/>
              </p:ext>
            </p:extLst>
          </p:nvPr>
        </p:nvGraphicFramePr>
        <p:xfrm>
          <a:off x="6752258" y="1323341"/>
          <a:ext cx="5311089" cy="3954191"/>
        </p:xfrm>
        <a:graphic>
          <a:graphicData uri="http://schemas.openxmlformats.org/drawingml/2006/table">
            <a:tbl>
              <a:tblPr bandRow="1"/>
              <a:tblGrid>
                <a:gridCol w="1562582">
                  <a:extLst>
                    <a:ext uri="{9D8B030D-6E8A-4147-A177-3AD203B41FA5}">
                      <a16:colId xmlns:a16="http://schemas.microsoft.com/office/drawing/2014/main" val="3191623695"/>
                    </a:ext>
                  </a:extLst>
                </a:gridCol>
                <a:gridCol w="1885074">
                  <a:extLst>
                    <a:ext uri="{9D8B030D-6E8A-4147-A177-3AD203B41FA5}">
                      <a16:colId xmlns:a16="http://schemas.microsoft.com/office/drawing/2014/main" val="1524292607"/>
                    </a:ext>
                  </a:extLst>
                </a:gridCol>
                <a:gridCol w="1863433">
                  <a:extLst>
                    <a:ext uri="{9D8B030D-6E8A-4147-A177-3AD203B41FA5}">
                      <a16:colId xmlns:a16="http://schemas.microsoft.com/office/drawing/2014/main" val="448007924"/>
                    </a:ext>
                  </a:extLst>
                </a:gridCol>
              </a:tblGrid>
              <a:tr h="406213">
                <a:tc gridSpan="3">
                  <a:txBody>
                    <a:bodyPr/>
                    <a:lstStyle/>
                    <a:p>
                      <a:pPr lvl="0" algn="ctr">
                        <a:buNone/>
                      </a:pPr>
                      <a:r>
                        <a:rPr lang="en-US" sz="1800" b="1">
                          <a:solidFill>
                            <a:schemeClr val="accent1">
                              <a:lumMod val="75000"/>
                            </a:schemeClr>
                          </a:solidFill>
                        </a:rPr>
                        <a:t>Sensors</a:t>
                      </a:r>
                    </a:p>
                  </a:txBody>
                  <a:tcPr anchor="ctr">
                    <a:solidFill>
                      <a:schemeClr val="accent2">
                        <a:lumMod val="40000"/>
                        <a:lumOff val="60000"/>
                      </a:schemeClr>
                    </a:solidFill>
                  </a:tcPr>
                </a:tc>
                <a:tc hMerge="1">
                  <a:txBody>
                    <a:bodyPr/>
                    <a:lstStyle/>
                    <a:p>
                      <a:pPr lvl="0" algn="l">
                        <a:lnSpc>
                          <a:spcPct val="100000"/>
                        </a:lnSpc>
                        <a:spcBef>
                          <a:spcPts val="0"/>
                        </a:spcBef>
                        <a:spcAft>
                          <a:spcPts val="0"/>
                        </a:spcAft>
                        <a:buNone/>
                      </a:pPr>
                      <a:endParaRPr lang="en-US" sz="1800" b="0" i="0" u="none" strike="noStrike" noProof="0">
                        <a:latin typeface="Arial"/>
                      </a:endParaRPr>
                    </a:p>
                  </a:txBody>
                  <a:tcPr>
                    <a:solidFill>
                      <a:schemeClr val="accent1">
                        <a:lumMod val="20000"/>
                        <a:lumOff val="80000"/>
                      </a:schemeClr>
                    </a:solidFill>
                  </a:tcPr>
                </a:tc>
                <a:tc hMerge="1">
                  <a:txBody>
                    <a:bodyPr/>
                    <a:lstStyle/>
                    <a:p>
                      <a:pPr lvl="0">
                        <a:buNone/>
                      </a:pPr>
                      <a:endParaRPr lang="en-US" sz="1800" b="1"/>
                    </a:p>
                  </a:txBody>
                  <a:tcPr>
                    <a:solidFill>
                      <a:schemeClr val="accent1">
                        <a:lumMod val="20000"/>
                        <a:lumOff val="80000"/>
                      </a:schemeClr>
                    </a:solidFill>
                  </a:tcPr>
                </a:tc>
                <a:extLst>
                  <a:ext uri="{0D108BD9-81ED-4DB2-BD59-A6C34878D82A}">
                    <a16:rowId xmlns:a16="http://schemas.microsoft.com/office/drawing/2014/main" val="879828891"/>
                  </a:ext>
                </a:extLst>
              </a:tr>
              <a:tr h="406213">
                <a:tc>
                  <a:txBody>
                    <a:bodyPr/>
                    <a:lstStyle/>
                    <a:p>
                      <a:pPr lvl="0">
                        <a:buNone/>
                      </a:pPr>
                      <a:endParaRPr lang="en-US" sz="1800" b="1"/>
                    </a:p>
                  </a:txBody>
                  <a:tcPr>
                    <a:solidFill>
                      <a:schemeClr val="accent1">
                        <a:lumMod val="20000"/>
                        <a:lumOff val="80000"/>
                      </a:schemeClr>
                    </a:solidFill>
                  </a:tcPr>
                </a:tc>
                <a:tc>
                  <a:txBody>
                    <a:bodyPr/>
                    <a:lstStyle/>
                    <a:p>
                      <a:pPr lvl="0" algn="l">
                        <a:lnSpc>
                          <a:spcPct val="100000"/>
                        </a:lnSpc>
                        <a:spcBef>
                          <a:spcPts val="0"/>
                        </a:spcBef>
                        <a:spcAft>
                          <a:spcPts val="0"/>
                        </a:spcAft>
                        <a:buNone/>
                      </a:pPr>
                      <a:r>
                        <a:rPr lang="en-US" sz="1800" b="1" i="0" u="none" strike="noStrike" noProof="0">
                          <a:solidFill>
                            <a:schemeClr val="tx1"/>
                          </a:solidFill>
                          <a:latin typeface="Arial"/>
                        </a:rPr>
                        <a:t>LM6DSOX IMU</a:t>
                      </a:r>
                      <a:endParaRPr lang="en-US" sz="1800" b="0" i="0" u="none" strike="noStrike" noProof="0">
                        <a:latin typeface="Arial"/>
                      </a:endParaRPr>
                    </a:p>
                  </a:txBody>
                  <a:tcPr>
                    <a:solidFill>
                      <a:schemeClr val="accent1">
                        <a:lumMod val="20000"/>
                        <a:lumOff val="80000"/>
                      </a:schemeClr>
                    </a:solidFill>
                  </a:tcPr>
                </a:tc>
                <a:tc>
                  <a:txBody>
                    <a:bodyPr/>
                    <a:lstStyle/>
                    <a:p>
                      <a:pPr lvl="0">
                        <a:buNone/>
                      </a:pPr>
                      <a:r>
                        <a:rPr lang="en-US" sz="1800" b="1"/>
                        <a:t>ADXL375 Accel</a:t>
                      </a:r>
                    </a:p>
                  </a:txBody>
                  <a:tcPr>
                    <a:solidFill>
                      <a:schemeClr val="accent1">
                        <a:lumMod val="20000"/>
                        <a:lumOff val="80000"/>
                      </a:schemeClr>
                    </a:solidFill>
                  </a:tcPr>
                </a:tc>
                <a:extLst>
                  <a:ext uri="{0D108BD9-81ED-4DB2-BD59-A6C34878D82A}">
                    <a16:rowId xmlns:a16="http://schemas.microsoft.com/office/drawing/2014/main" val="1883225292"/>
                  </a:ext>
                </a:extLst>
              </a:tr>
              <a:tr h="316021">
                <a:tc>
                  <a:txBody>
                    <a:bodyPr/>
                    <a:lstStyle/>
                    <a:p>
                      <a:pPr lvl="0">
                        <a:buNone/>
                      </a:pPr>
                      <a:r>
                        <a:rPr lang="en-US" sz="1800" b="1"/>
                        <a:t>Vendor / Link</a:t>
                      </a:r>
                      <a:endParaRPr lang="en-US" sz="1800" b="1" i="0" u="none" strike="noStrike" noProof="0">
                        <a:latin typeface="Arial"/>
                      </a:endParaRPr>
                    </a:p>
                  </a:txBody>
                  <a:tcPr/>
                </a:tc>
                <a:tc>
                  <a:txBody>
                    <a:bodyPr/>
                    <a:lstStyle/>
                    <a:p>
                      <a:pPr lvl="0">
                        <a:buNone/>
                      </a:pPr>
                      <a:r>
                        <a:rPr lang="en-US" sz="1800" b="0" i="0" u="none" strike="noStrike" noProof="0">
                          <a:hlinkClick r:id="rId4"/>
                        </a:rPr>
                        <a:t>Adafruit IMU</a:t>
                      </a:r>
                      <a:r>
                        <a:rPr lang="en-US" sz="1800" b="0" i="0" u="none" strike="noStrike" noProof="0"/>
                        <a:t> </a:t>
                      </a:r>
                      <a:endParaRPr lang="en-US"/>
                    </a:p>
                  </a:txBody>
                  <a:tcPr/>
                </a:tc>
                <a:tc>
                  <a:txBody>
                    <a:bodyPr/>
                    <a:lstStyle/>
                    <a:p>
                      <a:pPr lvl="0">
                        <a:buNone/>
                      </a:pPr>
                      <a:r>
                        <a:rPr lang="en-US" sz="1800" b="0" i="0" u="none" strike="noStrike" noProof="0">
                          <a:hlinkClick r:id="rId5"/>
                        </a:rPr>
                        <a:t>Adafruit ADXL375</a:t>
                      </a:r>
                      <a:r>
                        <a:rPr lang="en-US" sz="1800" b="0" i="0" u="none" strike="noStrike" noProof="0"/>
                        <a:t> </a:t>
                      </a:r>
                      <a:endParaRPr lang="en-US"/>
                    </a:p>
                  </a:txBody>
                  <a:tcPr/>
                </a:tc>
                <a:extLst>
                  <a:ext uri="{0D108BD9-81ED-4DB2-BD59-A6C34878D82A}">
                    <a16:rowId xmlns:a16="http://schemas.microsoft.com/office/drawing/2014/main" val="3966671495"/>
                  </a:ext>
                </a:extLst>
              </a:tr>
              <a:tr h="316020">
                <a:tc>
                  <a:txBody>
                    <a:bodyPr/>
                    <a:lstStyle/>
                    <a:p>
                      <a:pPr lvl="0">
                        <a:buNone/>
                      </a:pPr>
                      <a:r>
                        <a:rPr lang="en-US" sz="1800" b="1"/>
                        <a:t>Lead time </a:t>
                      </a:r>
                    </a:p>
                  </a:txBody>
                  <a:tcPr/>
                </a:tc>
                <a:tc>
                  <a:txBody>
                    <a:bodyPr/>
                    <a:lstStyle/>
                    <a:p>
                      <a:pPr lvl="0">
                        <a:buNone/>
                      </a:pPr>
                      <a:r>
                        <a:rPr lang="en-US" sz="1800" b="0" i="0" u="none" strike="noStrike" noProof="0">
                          <a:latin typeface="Arial"/>
                        </a:rPr>
                        <a:t>3-5 business days</a:t>
                      </a:r>
                      <a:endParaRPr lang="en-US"/>
                    </a:p>
                  </a:txBody>
                  <a:tcPr/>
                </a:tc>
                <a:tc>
                  <a:txBody>
                    <a:bodyPr/>
                    <a:lstStyle/>
                    <a:p>
                      <a:pPr lvl="0">
                        <a:buNone/>
                      </a:pPr>
                      <a:r>
                        <a:rPr lang="en-US" sz="1800" b="0" i="0" u="none" strike="noStrike" noProof="0">
                          <a:latin typeface="Arial"/>
                        </a:rPr>
                        <a:t>3-5 business days</a:t>
                      </a:r>
                    </a:p>
                  </a:txBody>
                  <a:tcPr/>
                </a:tc>
                <a:extLst>
                  <a:ext uri="{0D108BD9-81ED-4DB2-BD59-A6C34878D82A}">
                    <a16:rowId xmlns:a16="http://schemas.microsoft.com/office/drawing/2014/main" val="3465626115"/>
                  </a:ext>
                </a:extLst>
              </a:tr>
              <a:tr h="316020">
                <a:tc>
                  <a:txBody>
                    <a:bodyPr/>
                    <a:lstStyle/>
                    <a:p>
                      <a:pPr lvl="0">
                        <a:buNone/>
                      </a:pPr>
                      <a:r>
                        <a:rPr lang="en-US" sz="1800" b="1"/>
                        <a:t>Cost</a:t>
                      </a:r>
                    </a:p>
                  </a:txBody>
                  <a:tcPr/>
                </a:tc>
                <a:tc>
                  <a:txBody>
                    <a:bodyPr/>
                    <a:lstStyle/>
                    <a:p>
                      <a:pPr lvl="0">
                        <a:buNone/>
                      </a:pPr>
                      <a:r>
                        <a:rPr lang="en-US" sz="1800" b="0" i="0" u="none" strike="noStrike" noProof="0">
                          <a:latin typeface="Arial"/>
                        </a:rPr>
                        <a:t>$11.95</a:t>
                      </a:r>
                    </a:p>
                  </a:txBody>
                  <a:tcPr/>
                </a:tc>
                <a:tc>
                  <a:txBody>
                    <a:bodyPr/>
                    <a:lstStyle/>
                    <a:p>
                      <a:pPr lvl="0">
                        <a:buNone/>
                      </a:pPr>
                      <a:r>
                        <a:rPr lang="en-US" sz="1800" b="0" i="0" u="none" strike="noStrike" noProof="0">
                          <a:latin typeface="Arial"/>
                        </a:rPr>
                        <a:t>$24.95</a:t>
                      </a:r>
                    </a:p>
                  </a:txBody>
                  <a:tcPr/>
                </a:tc>
                <a:extLst>
                  <a:ext uri="{0D108BD9-81ED-4DB2-BD59-A6C34878D82A}">
                    <a16:rowId xmlns:a16="http://schemas.microsoft.com/office/drawing/2014/main" val="3881845384"/>
                  </a:ext>
                </a:extLst>
              </a:tr>
              <a:tr h="1495845">
                <a:tc>
                  <a:txBody>
                    <a:bodyPr/>
                    <a:lstStyle/>
                    <a:p>
                      <a:pPr lvl="0">
                        <a:buNone/>
                      </a:pPr>
                      <a:endParaRPr lang="en-US" sz="1800" b="1"/>
                    </a:p>
                  </a:txBody>
                  <a:tcPr/>
                </a:tc>
                <a:tc>
                  <a:txBody>
                    <a:bodyPr/>
                    <a:lstStyle/>
                    <a:p>
                      <a:pPr lvl="0">
                        <a:buNone/>
                      </a:pPr>
                      <a:endParaRPr lang="en-US" sz="1800" b="0" i="0" u="none" strike="noStrike" noProof="0">
                        <a:latin typeface="Arial"/>
                      </a:endParaRPr>
                    </a:p>
                  </a:txBody>
                  <a:tcPr/>
                </a:tc>
                <a:tc>
                  <a:txBody>
                    <a:bodyPr/>
                    <a:lstStyle/>
                    <a:p>
                      <a:pPr lvl="0">
                        <a:buNone/>
                      </a:pPr>
                      <a:endParaRPr lang="en-US" sz="1800"/>
                    </a:p>
                  </a:txBody>
                  <a:tcPr/>
                </a:tc>
                <a:extLst>
                  <a:ext uri="{0D108BD9-81ED-4DB2-BD59-A6C34878D82A}">
                    <a16:rowId xmlns:a16="http://schemas.microsoft.com/office/drawing/2014/main" val="36332255"/>
                  </a:ext>
                </a:extLst>
              </a:tr>
            </a:tbl>
          </a:graphicData>
        </a:graphic>
      </p:graphicFrame>
      <p:pic>
        <p:nvPicPr>
          <p:cNvPr id="106" name="Picture 28">
            <a:extLst>
              <a:ext uri="{FF2B5EF4-FFF2-40B4-BE49-F238E27FC236}">
                <a16:creationId xmlns:a16="http://schemas.microsoft.com/office/drawing/2014/main" id="{FB2845CD-577A-4D3E-3E77-10E2D20FC0E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62468" y="3148144"/>
            <a:ext cx="3287567" cy="1474459"/>
          </a:xfrm>
          <a:prstGeom prst="rect">
            <a:avLst/>
          </a:prstGeom>
        </p:spPr>
      </p:pic>
      <p:pic>
        <p:nvPicPr>
          <p:cNvPr id="108" name="Picture 779">
            <a:extLst>
              <a:ext uri="{FF2B5EF4-FFF2-40B4-BE49-F238E27FC236}">
                <a16:creationId xmlns:a16="http://schemas.microsoft.com/office/drawing/2014/main" id="{149BD1C2-84BC-4B89-BD2E-97FCC709E6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391611" y="3824758"/>
            <a:ext cx="1694193" cy="1354335"/>
          </a:xfrm>
          <a:prstGeom prst="rect">
            <a:avLst/>
          </a:prstGeom>
        </p:spPr>
      </p:pic>
      <p:pic>
        <p:nvPicPr>
          <p:cNvPr id="112" name="Picture 776">
            <a:extLst>
              <a:ext uri="{FF2B5EF4-FFF2-40B4-BE49-F238E27FC236}">
                <a16:creationId xmlns:a16="http://schemas.microsoft.com/office/drawing/2014/main" id="{73C57E82-3E3A-4291-AF82-C1BEF83AC9E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0253385" y="3824758"/>
            <a:ext cx="1726706" cy="1354335"/>
          </a:xfrm>
          <a:prstGeom prst="rect">
            <a:avLst/>
          </a:prstGeom>
        </p:spPr>
      </p:pic>
      <p:graphicFrame>
        <p:nvGraphicFramePr>
          <p:cNvPr id="83" name="Table 37">
            <a:extLst>
              <a:ext uri="{FF2B5EF4-FFF2-40B4-BE49-F238E27FC236}">
                <a16:creationId xmlns:a16="http://schemas.microsoft.com/office/drawing/2014/main" id="{B82757BF-6BAA-A072-8971-AA4ECB1DFD9C}"/>
              </a:ext>
            </a:extLst>
          </p:cNvPr>
          <p:cNvGraphicFramePr>
            <a:graphicFrameLocks noGrp="1"/>
          </p:cNvGraphicFramePr>
          <p:nvPr>
            <p:extLst>
              <p:ext uri="{D42A27DB-BD31-4B8C-83A1-F6EECF244321}">
                <p14:modId xmlns:p14="http://schemas.microsoft.com/office/powerpoint/2010/main" val="1561003990"/>
              </p:ext>
            </p:extLst>
          </p:nvPr>
        </p:nvGraphicFramePr>
        <p:xfrm>
          <a:off x="3713544" y="1350379"/>
          <a:ext cx="2862273" cy="3357155"/>
        </p:xfrm>
        <a:graphic>
          <a:graphicData uri="http://schemas.openxmlformats.org/drawingml/2006/table">
            <a:tbl>
              <a:tblPr bandRow="1"/>
              <a:tblGrid>
                <a:gridCol w="1292506">
                  <a:extLst>
                    <a:ext uri="{9D8B030D-6E8A-4147-A177-3AD203B41FA5}">
                      <a16:colId xmlns:a16="http://schemas.microsoft.com/office/drawing/2014/main" val="3191623695"/>
                    </a:ext>
                  </a:extLst>
                </a:gridCol>
                <a:gridCol w="1569767">
                  <a:extLst>
                    <a:ext uri="{9D8B030D-6E8A-4147-A177-3AD203B41FA5}">
                      <a16:colId xmlns:a16="http://schemas.microsoft.com/office/drawing/2014/main" val="1524292607"/>
                    </a:ext>
                  </a:extLst>
                </a:gridCol>
              </a:tblGrid>
              <a:tr h="384252">
                <a:tc gridSpan="2">
                  <a:txBody>
                    <a:bodyPr/>
                    <a:lstStyle/>
                    <a:p>
                      <a:pPr lvl="0" algn="ctr">
                        <a:buNone/>
                      </a:pPr>
                      <a:r>
                        <a:rPr lang="en-US" sz="1800" b="1">
                          <a:solidFill>
                            <a:schemeClr val="accent1">
                              <a:lumMod val="75000"/>
                            </a:schemeClr>
                          </a:solidFill>
                        </a:rPr>
                        <a:t>Battery</a:t>
                      </a:r>
                    </a:p>
                  </a:txBody>
                  <a:tcPr anchor="ctr">
                    <a:solidFill>
                      <a:schemeClr val="accent2">
                        <a:lumMod val="40000"/>
                        <a:lumOff val="60000"/>
                      </a:schemeClr>
                    </a:solidFill>
                  </a:tcPr>
                </a:tc>
                <a:tc hMerge="1">
                  <a:txBody>
                    <a:bodyPr/>
                    <a:lstStyle/>
                    <a:p>
                      <a:pPr lvl="0">
                        <a:buNone/>
                      </a:pPr>
                      <a:endParaRPr lang="en-US"/>
                    </a:p>
                  </a:txBody>
                  <a:tcPr/>
                </a:tc>
                <a:extLst>
                  <a:ext uri="{0D108BD9-81ED-4DB2-BD59-A6C34878D82A}">
                    <a16:rowId xmlns:a16="http://schemas.microsoft.com/office/drawing/2014/main" val="3491831415"/>
                  </a:ext>
                </a:extLst>
              </a:tr>
              <a:tr h="667386">
                <a:tc>
                  <a:txBody>
                    <a:bodyPr/>
                    <a:lstStyle/>
                    <a:p>
                      <a:pPr lvl="0">
                        <a:buNone/>
                      </a:pPr>
                      <a:r>
                        <a:rPr lang="en-US" sz="1800" b="1"/>
                        <a:t>Vendor / Link</a:t>
                      </a:r>
                      <a:endParaRPr lang="en-US"/>
                    </a:p>
                  </a:txBody>
                  <a:tcPr/>
                </a:tc>
                <a:tc>
                  <a:txBody>
                    <a:bodyPr/>
                    <a:lstStyle/>
                    <a:p>
                      <a:pPr lvl="0" algn="l">
                        <a:lnSpc>
                          <a:spcPct val="100000"/>
                        </a:lnSpc>
                        <a:spcBef>
                          <a:spcPts val="0"/>
                        </a:spcBef>
                        <a:spcAft>
                          <a:spcPts val="0"/>
                        </a:spcAft>
                        <a:buNone/>
                      </a:pPr>
                      <a:r>
                        <a:rPr lang="en-US" sz="1800" b="0" i="0" u="none" strike="noStrike" noProof="0">
                          <a:latin typeface="Arial"/>
                          <a:hlinkClick r:id="rId9"/>
                        </a:rPr>
                        <a:t>Lipol Battery</a:t>
                      </a:r>
                      <a:r>
                        <a:rPr lang="en-US" sz="1800" b="0" i="0" u="none" strike="noStrike" noProof="0">
                          <a:latin typeface="Arial"/>
                        </a:rPr>
                        <a:t> </a:t>
                      </a:r>
                    </a:p>
                    <a:p>
                      <a:pPr lvl="0">
                        <a:buNone/>
                      </a:pPr>
                      <a:endParaRPr lang="en-US" sz="1800"/>
                    </a:p>
                  </a:txBody>
                  <a:tcPr/>
                </a:tc>
                <a:extLst>
                  <a:ext uri="{0D108BD9-81ED-4DB2-BD59-A6C34878D82A}">
                    <a16:rowId xmlns:a16="http://schemas.microsoft.com/office/drawing/2014/main" val="2375534877"/>
                  </a:ext>
                </a:extLst>
              </a:tr>
              <a:tr h="384252">
                <a:tc>
                  <a:txBody>
                    <a:bodyPr/>
                    <a:lstStyle/>
                    <a:p>
                      <a:pPr lvl="0">
                        <a:buNone/>
                      </a:pPr>
                      <a:r>
                        <a:rPr lang="en-US" sz="1800" b="1"/>
                        <a:t>Lead time</a:t>
                      </a:r>
                    </a:p>
                  </a:txBody>
                  <a:tcPr/>
                </a:tc>
                <a:tc>
                  <a:txBody>
                    <a:bodyPr/>
                    <a:lstStyle/>
                    <a:p>
                      <a:pPr marL="0" lvl="0" indent="0" algn="l">
                        <a:lnSpc>
                          <a:spcPct val="100000"/>
                        </a:lnSpc>
                        <a:spcBef>
                          <a:spcPts val="0"/>
                        </a:spcBef>
                        <a:spcAft>
                          <a:spcPts val="0"/>
                        </a:spcAft>
                        <a:buNone/>
                      </a:pPr>
                      <a:r>
                        <a:rPr lang="en-US" sz="1800" b="0" i="0" u="none" strike="noStrike" noProof="0">
                          <a:latin typeface="Arial"/>
                        </a:rPr>
                        <a:t>1 week</a:t>
                      </a:r>
                    </a:p>
                  </a:txBody>
                  <a:tcPr/>
                </a:tc>
                <a:extLst>
                  <a:ext uri="{0D108BD9-81ED-4DB2-BD59-A6C34878D82A}">
                    <a16:rowId xmlns:a16="http://schemas.microsoft.com/office/drawing/2014/main" val="947862002"/>
                  </a:ext>
                </a:extLst>
              </a:tr>
              <a:tr h="384252">
                <a:tc>
                  <a:txBody>
                    <a:bodyPr/>
                    <a:lstStyle/>
                    <a:p>
                      <a:pPr lvl="0">
                        <a:buNone/>
                      </a:pPr>
                      <a:r>
                        <a:rPr lang="en-US" sz="1800" b="1"/>
                        <a:t>Cost</a:t>
                      </a:r>
                    </a:p>
                  </a:txBody>
                  <a:tcPr/>
                </a:tc>
                <a:tc>
                  <a:txBody>
                    <a:bodyPr/>
                    <a:lstStyle/>
                    <a:p>
                      <a:pPr marL="0" lvl="0" indent="0" algn="l">
                        <a:lnSpc>
                          <a:spcPct val="100000"/>
                        </a:lnSpc>
                        <a:spcBef>
                          <a:spcPts val="0"/>
                        </a:spcBef>
                        <a:spcAft>
                          <a:spcPts val="0"/>
                        </a:spcAft>
                        <a:buNone/>
                      </a:pPr>
                      <a:r>
                        <a:rPr lang="en-US" sz="1800" b="0" i="0" u="none" strike="noStrike" noProof="0">
                          <a:latin typeface="Arial"/>
                        </a:rPr>
                        <a:t>$10.99</a:t>
                      </a:r>
                    </a:p>
                  </a:txBody>
                  <a:tcPr/>
                </a:tc>
                <a:extLst>
                  <a:ext uri="{0D108BD9-81ED-4DB2-BD59-A6C34878D82A}">
                    <a16:rowId xmlns:a16="http://schemas.microsoft.com/office/drawing/2014/main" val="2484818037"/>
                  </a:ext>
                </a:extLst>
              </a:tr>
              <a:tr h="1537013">
                <a:tc gridSpan="2">
                  <a:txBody>
                    <a:bodyPr/>
                    <a:lstStyle/>
                    <a:p>
                      <a:pPr lvl="0">
                        <a:buNone/>
                      </a:pPr>
                      <a:endParaRPr lang="en-US" sz="1800" b="1"/>
                    </a:p>
                  </a:txBody>
                  <a:tcPr/>
                </a:tc>
                <a:tc hMerge="1">
                  <a:txBody>
                    <a:bodyPr/>
                    <a:lstStyle/>
                    <a:p>
                      <a:pPr marL="0" lvl="0" indent="0" algn="l">
                        <a:lnSpc>
                          <a:spcPct val="100000"/>
                        </a:lnSpc>
                        <a:spcBef>
                          <a:spcPts val="0"/>
                        </a:spcBef>
                        <a:spcAft>
                          <a:spcPts val="0"/>
                        </a:spcAft>
                        <a:buNone/>
                      </a:pPr>
                      <a:endParaRPr lang="en-US"/>
                    </a:p>
                  </a:txBody>
                  <a:tcPr/>
                </a:tc>
                <a:extLst>
                  <a:ext uri="{0D108BD9-81ED-4DB2-BD59-A6C34878D82A}">
                    <a16:rowId xmlns:a16="http://schemas.microsoft.com/office/drawing/2014/main" val="4175463817"/>
                  </a:ext>
                </a:extLst>
              </a:tr>
            </a:tbl>
          </a:graphicData>
        </a:graphic>
      </p:graphicFrame>
      <p:pic>
        <p:nvPicPr>
          <p:cNvPr id="33" name="Picture 33" descr="A picture containing text&#10;&#10;Description automatically generated">
            <a:extLst>
              <a:ext uri="{FF2B5EF4-FFF2-40B4-BE49-F238E27FC236}">
                <a16:creationId xmlns:a16="http://schemas.microsoft.com/office/drawing/2014/main" id="{8067C4FD-9FEC-87AC-3B07-B658822CB29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881710" y="3228431"/>
            <a:ext cx="2563661" cy="1424781"/>
          </a:xfrm>
          <a:prstGeom prst="rect">
            <a:avLst/>
          </a:prstGeom>
        </p:spPr>
      </p:pic>
      <p:graphicFrame>
        <p:nvGraphicFramePr>
          <p:cNvPr id="25" name="Table 37">
            <a:extLst>
              <a:ext uri="{FF2B5EF4-FFF2-40B4-BE49-F238E27FC236}">
                <a16:creationId xmlns:a16="http://schemas.microsoft.com/office/drawing/2014/main" id="{51A31650-F06D-7512-C95A-3C9263543AF9}"/>
              </a:ext>
            </a:extLst>
          </p:cNvPr>
          <p:cNvGraphicFramePr>
            <a:graphicFrameLocks noGrp="1"/>
          </p:cNvGraphicFramePr>
          <p:nvPr>
            <p:extLst>
              <p:ext uri="{D42A27DB-BD31-4B8C-83A1-F6EECF244321}">
                <p14:modId xmlns:p14="http://schemas.microsoft.com/office/powerpoint/2010/main" val="3749912734"/>
              </p:ext>
            </p:extLst>
          </p:nvPr>
        </p:nvGraphicFramePr>
        <p:xfrm>
          <a:off x="192911" y="4774556"/>
          <a:ext cx="3446805" cy="1645920"/>
        </p:xfrm>
        <a:graphic>
          <a:graphicData uri="http://schemas.openxmlformats.org/drawingml/2006/table">
            <a:tbl>
              <a:tblPr bandRow="1"/>
              <a:tblGrid>
                <a:gridCol w="1725916">
                  <a:extLst>
                    <a:ext uri="{9D8B030D-6E8A-4147-A177-3AD203B41FA5}">
                      <a16:colId xmlns:a16="http://schemas.microsoft.com/office/drawing/2014/main" val="3191623695"/>
                    </a:ext>
                  </a:extLst>
                </a:gridCol>
                <a:gridCol w="1720889">
                  <a:extLst>
                    <a:ext uri="{9D8B030D-6E8A-4147-A177-3AD203B41FA5}">
                      <a16:colId xmlns:a16="http://schemas.microsoft.com/office/drawing/2014/main" val="1524292607"/>
                    </a:ext>
                  </a:extLst>
                </a:gridCol>
              </a:tblGrid>
              <a:tr h="305372">
                <a:tc gridSpan="2">
                  <a:txBody>
                    <a:bodyPr/>
                    <a:lstStyle/>
                    <a:p>
                      <a:pPr lvl="0" algn="ctr">
                        <a:buNone/>
                      </a:pPr>
                      <a:r>
                        <a:rPr lang="en-US" sz="1800" b="1">
                          <a:solidFill>
                            <a:schemeClr val="accent1">
                              <a:lumMod val="75000"/>
                            </a:schemeClr>
                          </a:solidFill>
                        </a:rPr>
                        <a:t>Memory Card – 32 GB</a:t>
                      </a:r>
                    </a:p>
                  </a:txBody>
                  <a:tcPr anchor="ctr">
                    <a:solidFill>
                      <a:schemeClr val="accent2">
                        <a:lumMod val="40000"/>
                        <a:lumOff val="60000"/>
                      </a:schemeClr>
                    </a:solidFill>
                  </a:tcPr>
                </a:tc>
                <a:tc hMerge="1">
                  <a:txBody>
                    <a:bodyPr/>
                    <a:lstStyle/>
                    <a:p>
                      <a:pPr lvl="0">
                        <a:buNone/>
                      </a:pPr>
                      <a:endParaRPr lang="en-US"/>
                    </a:p>
                  </a:txBody>
                  <a:tcPr/>
                </a:tc>
                <a:extLst>
                  <a:ext uri="{0D108BD9-81ED-4DB2-BD59-A6C34878D82A}">
                    <a16:rowId xmlns:a16="http://schemas.microsoft.com/office/drawing/2014/main" val="3491831415"/>
                  </a:ext>
                </a:extLst>
              </a:tr>
              <a:tr h="305372">
                <a:tc>
                  <a:txBody>
                    <a:bodyPr/>
                    <a:lstStyle/>
                    <a:p>
                      <a:pPr lvl="0">
                        <a:buNone/>
                      </a:pPr>
                      <a:r>
                        <a:rPr lang="en-US" sz="1800" b="1"/>
                        <a:t>Vendor / Link</a:t>
                      </a:r>
                    </a:p>
                  </a:txBody>
                  <a:tcPr/>
                </a:tc>
                <a:tc>
                  <a:txBody>
                    <a:bodyPr/>
                    <a:lstStyle/>
                    <a:p>
                      <a:pPr lvl="0">
                        <a:buNone/>
                      </a:pPr>
                      <a:r>
                        <a:rPr lang="en-US" sz="1800" b="0" i="0" u="none" strike="noStrike" noProof="0">
                          <a:latin typeface="Arial"/>
                          <a:hlinkClick r:id="rId11"/>
                        </a:rPr>
                        <a:t>Amazon Micro-SD</a:t>
                      </a:r>
                      <a:r>
                        <a:rPr lang="en-US" sz="1800" b="0" i="0" u="none" strike="noStrike" noProof="0">
                          <a:latin typeface="Arial"/>
                        </a:rPr>
                        <a:t> </a:t>
                      </a:r>
                      <a:endParaRPr lang="en-US"/>
                    </a:p>
                  </a:txBody>
                  <a:tcPr/>
                </a:tc>
                <a:extLst>
                  <a:ext uri="{0D108BD9-81ED-4DB2-BD59-A6C34878D82A}">
                    <a16:rowId xmlns:a16="http://schemas.microsoft.com/office/drawing/2014/main" val="2375534877"/>
                  </a:ext>
                </a:extLst>
              </a:tr>
              <a:tr h="305372">
                <a:tc>
                  <a:txBody>
                    <a:bodyPr/>
                    <a:lstStyle/>
                    <a:p>
                      <a:pPr lvl="0">
                        <a:buNone/>
                      </a:pPr>
                      <a:r>
                        <a:rPr lang="en-US" sz="1800" b="1"/>
                        <a:t>Lead Time</a:t>
                      </a:r>
                    </a:p>
                  </a:txBody>
                  <a:tcPr/>
                </a:tc>
                <a:tc>
                  <a:txBody>
                    <a:bodyPr/>
                    <a:lstStyle/>
                    <a:p>
                      <a:pPr marL="0" lvl="0" indent="0" algn="l">
                        <a:lnSpc>
                          <a:spcPct val="100000"/>
                        </a:lnSpc>
                        <a:spcBef>
                          <a:spcPts val="0"/>
                        </a:spcBef>
                        <a:spcAft>
                          <a:spcPts val="0"/>
                        </a:spcAft>
                        <a:buNone/>
                      </a:pPr>
                      <a:r>
                        <a:rPr lang="en-US" sz="1800" b="0" i="0" u="none" strike="noStrike" noProof="0"/>
                        <a:t>3 business days</a:t>
                      </a:r>
                    </a:p>
                  </a:txBody>
                  <a:tcPr/>
                </a:tc>
                <a:extLst>
                  <a:ext uri="{0D108BD9-81ED-4DB2-BD59-A6C34878D82A}">
                    <a16:rowId xmlns:a16="http://schemas.microsoft.com/office/drawing/2014/main" val="1503151942"/>
                  </a:ext>
                </a:extLst>
              </a:tr>
            </a:tbl>
          </a:graphicData>
        </a:graphic>
      </p:graphicFrame>
      <p:graphicFrame>
        <p:nvGraphicFramePr>
          <p:cNvPr id="3" name="Table 37">
            <a:extLst>
              <a:ext uri="{FF2B5EF4-FFF2-40B4-BE49-F238E27FC236}">
                <a16:creationId xmlns:a16="http://schemas.microsoft.com/office/drawing/2014/main" id="{E6922F5A-B105-E4E3-F4D5-1E39F6C768E7}"/>
              </a:ext>
            </a:extLst>
          </p:cNvPr>
          <p:cNvGraphicFramePr>
            <a:graphicFrameLocks noGrp="1"/>
          </p:cNvGraphicFramePr>
          <p:nvPr>
            <p:extLst>
              <p:ext uri="{D42A27DB-BD31-4B8C-83A1-F6EECF244321}">
                <p14:modId xmlns:p14="http://schemas.microsoft.com/office/powerpoint/2010/main" val="2744334177"/>
              </p:ext>
            </p:extLst>
          </p:nvPr>
        </p:nvGraphicFramePr>
        <p:xfrm>
          <a:off x="3732834" y="4784201"/>
          <a:ext cx="2887333" cy="1645920"/>
        </p:xfrm>
        <a:graphic>
          <a:graphicData uri="http://schemas.openxmlformats.org/drawingml/2006/table">
            <a:tbl>
              <a:tblPr bandRow="1"/>
              <a:tblGrid>
                <a:gridCol w="1445772">
                  <a:extLst>
                    <a:ext uri="{9D8B030D-6E8A-4147-A177-3AD203B41FA5}">
                      <a16:colId xmlns:a16="http://schemas.microsoft.com/office/drawing/2014/main" val="3191623695"/>
                    </a:ext>
                  </a:extLst>
                </a:gridCol>
                <a:gridCol w="1441561">
                  <a:extLst>
                    <a:ext uri="{9D8B030D-6E8A-4147-A177-3AD203B41FA5}">
                      <a16:colId xmlns:a16="http://schemas.microsoft.com/office/drawing/2014/main" val="1524292607"/>
                    </a:ext>
                  </a:extLst>
                </a:gridCol>
              </a:tblGrid>
              <a:tr h="305372">
                <a:tc gridSpan="2">
                  <a:txBody>
                    <a:bodyPr/>
                    <a:lstStyle/>
                    <a:p>
                      <a:pPr lvl="0" algn="ctr">
                        <a:buNone/>
                      </a:pPr>
                      <a:r>
                        <a:rPr lang="en-US" sz="1800" b="1">
                          <a:solidFill>
                            <a:schemeClr val="accent1">
                              <a:lumMod val="75000"/>
                            </a:schemeClr>
                          </a:solidFill>
                        </a:rPr>
                        <a:t>20-gauge Wires</a:t>
                      </a:r>
                    </a:p>
                  </a:txBody>
                  <a:tcPr anchor="ctr">
                    <a:solidFill>
                      <a:schemeClr val="accent2">
                        <a:lumMod val="40000"/>
                        <a:lumOff val="60000"/>
                      </a:schemeClr>
                    </a:solidFill>
                  </a:tcPr>
                </a:tc>
                <a:tc hMerge="1">
                  <a:txBody>
                    <a:bodyPr/>
                    <a:lstStyle/>
                    <a:p>
                      <a:pPr lvl="0">
                        <a:buNone/>
                      </a:pPr>
                      <a:endParaRPr lang="en-US"/>
                    </a:p>
                  </a:txBody>
                  <a:tcPr/>
                </a:tc>
                <a:extLst>
                  <a:ext uri="{0D108BD9-81ED-4DB2-BD59-A6C34878D82A}">
                    <a16:rowId xmlns:a16="http://schemas.microsoft.com/office/drawing/2014/main" val="3491831415"/>
                  </a:ext>
                </a:extLst>
              </a:tr>
              <a:tr h="305372">
                <a:tc>
                  <a:txBody>
                    <a:bodyPr/>
                    <a:lstStyle/>
                    <a:p>
                      <a:pPr lvl="0">
                        <a:buNone/>
                      </a:pPr>
                      <a:r>
                        <a:rPr lang="en-US" sz="1800" b="1"/>
                        <a:t>Vendor / Link</a:t>
                      </a:r>
                    </a:p>
                  </a:txBody>
                  <a:tcPr/>
                </a:tc>
                <a:tc>
                  <a:txBody>
                    <a:bodyPr/>
                    <a:lstStyle/>
                    <a:p>
                      <a:pPr lvl="0">
                        <a:buNone/>
                      </a:pPr>
                      <a:r>
                        <a:rPr lang="en-US" sz="1800" b="0" i="0" u="none" strike="noStrike" noProof="0">
                          <a:latin typeface="Arial"/>
                          <a:hlinkClick r:id="rId12"/>
                        </a:rPr>
                        <a:t>Amazon Wires</a:t>
                      </a:r>
                      <a:r>
                        <a:rPr lang="en-US" sz="1800" b="0" i="0" u="none" strike="noStrike" noProof="0">
                          <a:latin typeface="Arial"/>
                        </a:rPr>
                        <a:t> </a:t>
                      </a:r>
                      <a:endParaRPr lang="en-US"/>
                    </a:p>
                  </a:txBody>
                  <a:tcPr/>
                </a:tc>
                <a:extLst>
                  <a:ext uri="{0D108BD9-81ED-4DB2-BD59-A6C34878D82A}">
                    <a16:rowId xmlns:a16="http://schemas.microsoft.com/office/drawing/2014/main" val="2375534877"/>
                  </a:ext>
                </a:extLst>
              </a:tr>
              <a:tr h="305372">
                <a:tc>
                  <a:txBody>
                    <a:bodyPr/>
                    <a:lstStyle/>
                    <a:p>
                      <a:pPr lvl="0">
                        <a:buNone/>
                      </a:pPr>
                      <a:r>
                        <a:rPr lang="en-US" sz="1800" b="1"/>
                        <a:t>Lead Time</a:t>
                      </a:r>
                    </a:p>
                  </a:txBody>
                  <a:tcPr/>
                </a:tc>
                <a:tc>
                  <a:txBody>
                    <a:bodyPr/>
                    <a:lstStyle/>
                    <a:p>
                      <a:pPr marL="0" lvl="0" indent="0" algn="l">
                        <a:lnSpc>
                          <a:spcPct val="100000"/>
                        </a:lnSpc>
                        <a:spcBef>
                          <a:spcPts val="0"/>
                        </a:spcBef>
                        <a:spcAft>
                          <a:spcPts val="0"/>
                        </a:spcAft>
                        <a:buNone/>
                      </a:pPr>
                      <a:r>
                        <a:rPr lang="en-US" sz="1800" b="0" i="0" u="none" strike="noStrike" noProof="0"/>
                        <a:t>3 business days</a:t>
                      </a:r>
                    </a:p>
                  </a:txBody>
                  <a:tcPr/>
                </a:tc>
                <a:extLst>
                  <a:ext uri="{0D108BD9-81ED-4DB2-BD59-A6C34878D82A}">
                    <a16:rowId xmlns:a16="http://schemas.microsoft.com/office/drawing/2014/main" val="1503151942"/>
                  </a:ext>
                </a:extLst>
              </a:tr>
            </a:tbl>
          </a:graphicData>
        </a:graphic>
      </p:graphicFrame>
      <p:graphicFrame>
        <p:nvGraphicFramePr>
          <p:cNvPr id="6" name="Diagram 14">
            <a:extLst>
              <a:ext uri="{FF2B5EF4-FFF2-40B4-BE49-F238E27FC236}">
                <a16:creationId xmlns:a16="http://schemas.microsoft.com/office/drawing/2014/main" id="{F882447F-415F-E2F6-C0DB-0DA3558F5557}"/>
              </a:ext>
            </a:extLst>
          </p:cNvPr>
          <p:cNvGraphicFramePr/>
          <p:nvPr>
            <p:extLst>
              <p:ext uri="{D42A27DB-BD31-4B8C-83A1-F6EECF244321}">
                <p14:modId xmlns:p14="http://schemas.microsoft.com/office/powerpoint/2010/main" val="1226385025"/>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31560847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6" name="Google Shape;826;p23"/>
          <p:cNvSpPr txBox="1">
            <a:spLocks noGrp="1"/>
          </p:cNvSpPr>
          <p:nvPr>
            <p:ph type="title"/>
          </p:nvPr>
        </p:nvSpPr>
        <p:spPr>
          <a:xfrm>
            <a:off x="838200" y="-316193"/>
            <a:ext cx="10515600" cy="1325563"/>
          </a:xfrm>
          <a:prstGeom prst="rect">
            <a:avLst/>
          </a:prstGeom>
          <a:noFill/>
          <a:ln>
            <a:noFill/>
          </a:ln>
        </p:spPr>
        <p:txBody>
          <a:bodyPr spcFirstLastPara="1" wrap="square" lIns="91425" tIns="45700" rIns="91425" bIns="45700" anchor="ctr" anchorCtr="0">
            <a:normAutofit/>
          </a:bodyPr>
          <a:lstStyle/>
          <a:p>
            <a:pPr algn="ctr"/>
            <a:r>
              <a:rPr lang="en-US"/>
              <a:t>Wiring Diagram</a:t>
            </a:r>
          </a:p>
        </p:txBody>
      </p:sp>
      <p:sp>
        <p:nvSpPr>
          <p:cNvPr id="824" name="Google Shape;824;p23"/>
          <p:cNvSpPr txBox="1">
            <a:spLocks noGrp="1"/>
          </p:cNvSpPr>
          <p:nvPr>
            <p:ph type="dt" idx="10"/>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fld id="{5B98B68F-7274-410F-8811-E7D805F7C3F3}" type="datetime1">
              <a:rPr lang="en-US" smtClean="0"/>
              <a:t>4/4/2023</a:t>
            </a:fld>
            <a:endParaRPr/>
          </a:p>
        </p:txBody>
      </p:sp>
      <p:sp>
        <p:nvSpPr>
          <p:cNvPr id="825" name="Google Shape;825;p2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75</a:t>
            </a:fld>
            <a:endParaRPr/>
          </a:p>
        </p:txBody>
      </p:sp>
      <p:pic>
        <p:nvPicPr>
          <p:cNvPr id="12" name="Picture 12" descr="Diagram, schematic&#10;&#10;Description automatically generated">
            <a:extLst>
              <a:ext uri="{FF2B5EF4-FFF2-40B4-BE49-F238E27FC236}">
                <a16:creationId xmlns:a16="http://schemas.microsoft.com/office/drawing/2014/main" id="{06572E98-7AC6-B0EC-D392-321F4F5A97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70729" y="3426865"/>
            <a:ext cx="4643717" cy="2164762"/>
          </a:xfrm>
          <a:prstGeom prst="rect">
            <a:avLst/>
          </a:prstGeom>
        </p:spPr>
      </p:pic>
      <p:pic>
        <p:nvPicPr>
          <p:cNvPr id="13" name="Picture 13" descr="Diagram, schematic&#10;&#10;Description automatically generated">
            <a:extLst>
              <a:ext uri="{FF2B5EF4-FFF2-40B4-BE49-F238E27FC236}">
                <a16:creationId xmlns:a16="http://schemas.microsoft.com/office/drawing/2014/main" id="{38E497CC-BC6D-3E03-77EA-471CE844C9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68824" y="702063"/>
            <a:ext cx="9036422" cy="5292509"/>
          </a:xfrm>
          <a:prstGeom prst="rect">
            <a:avLst/>
          </a:prstGeom>
        </p:spPr>
      </p:pic>
      <p:graphicFrame>
        <p:nvGraphicFramePr>
          <p:cNvPr id="3" name="Diagram 14">
            <a:extLst>
              <a:ext uri="{FF2B5EF4-FFF2-40B4-BE49-F238E27FC236}">
                <a16:creationId xmlns:a16="http://schemas.microsoft.com/office/drawing/2014/main" id="{9FC214E6-E907-1AE4-2790-C7EECFF0CADF}"/>
              </a:ext>
            </a:extLst>
          </p:cNvPr>
          <p:cNvGraphicFramePr/>
          <p:nvPr>
            <p:extLst>
              <p:ext uri="{D42A27DB-BD31-4B8C-83A1-F6EECF244321}">
                <p14:modId xmlns:p14="http://schemas.microsoft.com/office/powerpoint/2010/main" val="3251373721"/>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2985913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35CFB-3F00-02EC-8D4F-F85075445A2C}"/>
              </a:ext>
            </a:extLst>
          </p:cNvPr>
          <p:cNvSpPr>
            <a:spLocks noGrp="1"/>
          </p:cNvSpPr>
          <p:nvPr>
            <p:ph type="title"/>
          </p:nvPr>
        </p:nvSpPr>
        <p:spPr/>
        <p:txBody>
          <a:bodyPr/>
          <a:lstStyle/>
          <a:p>
            <a:r>
              <a:rPr lang="en-US"/>
              <a:t>Power Budget </a:t>
            </a:r>
          </a:p>
        </p:txBody>
      </p:sp>
      <p:sp>
        <p:nvSpPr>
          <p:cNvPr id="4" name="Date Placeholder 3">
            <a:extLst>
              <a:ext uri="{FF2B5EF4-FFF2-40B4-BE49-F238E27FC236}">
                <a16:creationId xmlns:a16="http://schemas.microsoft.com/office/drawing/2014/main" id="{58AFCADE-2FBA-3C2F-4519-90AEC24DA0FF}"/>
              </a:ext>
            </a:extLst>
          </p:cNvPr>
          <p:cNvSpPr>
            <a:spLocks noGrp="1"/>
          </p:cNvSpPr>
          <p:nvPr>
            <p:ph type="dt" idx="10"/>
          </p:nvPr>
        </p:nvSpPr>
        <p:spPr/>
        <p:txBody>
          <a:bodyPr/>
          <a:lstStyle/>
          <a:p>
            <a:fld id="{84E2EA89-0F13-447B-A550-3B88F1B4DDF9}" type="datetime1">
              <a:rPr lang="en-US" smtClean="0"/>
              <a:t>4/4/2023</a:t>
            </a:fld>
            <a:endParaRPr lang="en-US"/>
          </a:p>
        </p:txBody>
      </p:sp>
      <p:sp>
        <p:nvSpPr>
          <p:cNvPr id="5" name="Slide Number Placeholder 4">
            <a:extLst>
              <a:ext uri="{FF2B5EF4-FFF2-40B4-BE49-F238E27FC236}">
                <a16:creationId xmlns:a16="http://schemas.microsoft.com/office/drawing/2014/main" id="{8D666119-48B4-BBDC-AA09-2F92FB5DAFC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dirty="0"/>
              <a:t>76</a:t>
            </a:fld>
            <a:endParaRPr lang="en-US"/>
          </a:p>
        </p:txBody>
      </p:sp>
      <p:pic>
        <p:nvPicPr>
          <p:cNvPr id="9" name="Graphic 9">
            <a:extLst>
              <a:ext uri="{FF2B5EF4-FFF2-40B4-BE49-F238E27FC236}">
                <a16:creationId xmlns:a16="http://schemas.microsoft.com/office/drawing/2014/main" id="{C50C6C0C-6804-FDCF-D56C-753C9258B3FF}"/>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36107" y="1420465"/>
            <a:ext cx="10386738" cy="3241972"/>
          </a:xfrm>
          <a:prstGeom prst="rect">
            <a:avLst/>
          </a:prstGeom>
        </p:spPr>
      </p:pic>
      <p:sp>
        <p:nvSpPr>
          <p:cNvPr id="10" name="TextBox 9">
            <a:extLst>
              <a:ext uri="{FF2B5EF4-FFF2-40B4-BE49-F238E27FC236}">
                <a16:creationId xmlns:a16="http://schemas.microsoft.com/office/drawing/2014/main" id="{21E9F051-9E86-7DE5-ED80-62C19AE2790C}"/>
              </a:ext>
            </a:extLst>
          </p:cNvPr>
          <p:cNvSpPr txBox="1"/>
          <p:nvPr/>
        </p:nvSpPr>
        <p:spPr>
          <a:xfrm>
            <a:off x="1392487" y="4952478"/>
            <a:ext cx="5618125" cy="954107"/>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cs typeface="Arial"/>
              </a:rPr>
              <a:t>21.25 hours Idealized Battery Life</a:t>
            </a:r>
            <a:endParaRPr lang="en-US"/>
          </a:p>
        </p:txBody>
      </p:sp>
      <p:sp>
        <p:nvSpPr>
          <p:cNvPr id="3" name="Rectangle 2">
            <a:extLst>
              <a:ext uri="{FF2B5EF4-FFF2-40B4-BE49-F238E27FC236}">
                <a16:creationId xmlns:a16="http://schemas.microsoft.com/office/drawing/2014/main" id="{36D94949-2EB7-F5D4-4CEF-59D8939A9294}"/>
              </a:ext>
            </a:extLst>
          </p:cNvPr>
          <p:cNvSpPr/>
          <p:nvPr/>
        </p:nvSpPr>
        <p:spPr>
          <a:xfrm>
            <a:off x="7829770" y="4765971"/>
            <a:ext cx="2635707" cy="4668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FR5 – Power &amp; Thermal</a:t>
            </a:r>
          </a:p>
        </p:txBody>
      </p:sp>
      <p:sp>
        <p:nvSpPr>
          <p:cNvPr id="7" name="Rectangle 6">
            <a:extLst>
              <a:ext uri="{FF2B5EF4-FFF2-40B4-BE49-F238E27FC236}">
                <a16:creationId xmlns:a16="http://schemas.microsoft.com/office/drawing/2014/main" id="{19393EF1-5026-0942-4DBC-F542D0C1837C}"/>
              </a:ext>
            </a:extLst>
          </p:cNvPr>
          <p:cNvSpPr/>
          <p:nvPr/>
        </p:nvSpPr>
        <p:spPr>
          <a:xfrm>
            <a:off x="7829770" y="5469355"/>
            <a:ext cx="2635707" cy="4668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DR5.1 - 2 hours of power</a:t>
            </a:r>
            <a:endParaRPr lang="en-US">
              <a:cs typeface="Arial"/>
            </a:endParaRPr>
          </a:p>
        </p:txBody>
      </p:sp>
      <p:pic>
        <p:nvPicPr>
          <p:cNvPr id="8" name="Graphic 7" descr="Checkbox Checked outline">
            <a:extLst>
              <a:ext uri="{FF2B5EF4-FFF2-40B4-BE49-F238E27FC236}">
                <a16:creationId xmlns:a16="http://schemas.microsoft.com/office/drawing/2014/main" id="{973E5B6F-4B55-6122-43C0-12D174F6F3B7}"/>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447220" y="4563945"/>
            <a:ext cx="837415" cy="837415"/>
          </a:xfrm>
          <a:prstGeom prst="rect">
            <a:avLst/>
          </a:prstGeom>
        </p:spPr>
      </p:pic>
      <p:pic>
        <p:nvPicPr>
          <p:cNvPr id="36" name="Graphic 35" descr="Checkbox Checked outline">
            <a:extLst>
              <a:ext uri="{FF2B5EF4-FFF2-40B4-BE49-F238E27FC236}">
                <a16:creationId xmlns:a16="http://schemas.microsoft.com/office/drawing/2014/main" id="{1E278284-F114-8EB4-C8B3-2BF2C85B12F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466572" y="5290869"/>
            <a:ext cx="837415" cy="837415"/>
          </a:xfrm>
          <a:prstGeom prst="rect">
            <a:avLst/>
          </a:prstGeom>
        </p:spPr>
      </p:pic>
      <p:graphicFrame>
        <p:nvGraphicFramePr>
          <p:cNvPr id="20" name="Diagram 14">
            <a:extLst>
              <a:ext uri="{FF2B5EF4-FFF2-40B4-BE49-F238E27FC236}">
                <a16:creationId xmlns:a16="http://schemas.microsoft.com/office/drawing/2014/main" id="{988C49FE-3D87-9E6D-14BC-9DAFEB536032}"/>
              </a:ext>
            </a:extLst>
          </p:cNvPr>
          <p:cNvGraphicFramePr/>
          <p:nvPr>
            <p:extLst>
              <p:ext uri="{D42A27DB-BD31-4B8C-83A1-F6EECF244321}">
                <p14:modId xmlns:p14="http://schemas.microsoft.com/office/powerpoint/2010/main" val="561078737"/>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32956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E7E32-7555-22F0-5D69-AFC500A53F81}"/>
              </a:ext>
            </a:extLst>
          </p:cNvPr>
          <p:cNvSpPr>
            <a:spLocks noGrp="1"/>
          </p:cNvSpPr>
          <p:nvPr>
            <p:ph type="title"/>
          </p:nvPr>
        </p:nvSpPr>
        <p:spPr>
          <a:xfrm>
            <a:off x="2779143" y="-267479"/>
            <a:ext cx="10515600" cy="1325563"/>
          </a:xfrm>
        </p:spPr>
        <p:txBody>
          <a:bodyPr/>
          <a:lstStyle/>
          <a:p>
            <a:r>
              <a:rPr lang="en-US"/>
              <a:t>Link Budget &amp; Communications</a:t>
            </a:r>
          </a:p>
        </p:txBody>
      </p:sp>
      <p:sp>
        <p:nvSpPr>
          <p:cNvPr id="4" name="Date Placeholder 3">
            <a:extLst>
              <a:ext uri="{FF2B5EF4-FFF2-40B4-BE49-F238E27FC236}">
                <a16:creationId xmlns:a16="http://schemas.microsoft.com/office/drawing/2014/main" id="{82BFBA71-3747-8AD5-A54D-DF18CB3559A1}"/>
              </a:ext>
            </a:extLst>
          </p:cNvPr>
          <p:cNvSpPr>
            <a:spLocks noGrp="1"/>
          </p:cNvSpPr>
          <p:nvPr>
            <p:ph type="dt" idx="10"/>
          </p:nvPr>
        </p:nvSpPr>
        <p:spPr/>
        <p:txBody>
          <a:bodyPr/>
          <a:lstStyle/>
          <a:p>
            <a:fld id="{84E2EA89-0F13-447B-A550-3B88F1B4DDF9}" type="datetime1">
              <a:rPr lang="en-US" smtClean="0"/>
              <a:t>4/4/2023</a:t>
            </a:fld>
            <a:endParaRPr lang="en-US"/>
          </a:p>
        </p:txBody>
      </p:sp>
      <p:sp>
        <p:nvSpPr>
          <p:cNvPr id="5" name="Slide Number Placeholder 4">
            <a:extLst>
              <a:ext uri="{FF2B5EF4-FFF2-40B4-BE49-F238E27FC236}">
                <a16:creationId xmlns:a16="http://schemas.microsoft.com/office/drawing/2014/main" id="{0FC1F412-8115-11A8-486B-7E3241A90A7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77</a:t>
            </a:fld>
            <a:endParaRPr lang="en-US"/>
          </a:p>
        </p:txBody>
      </p:sp>
      <p:pic>
        <p:nvPicPr>
          <p:cNvPr id="3" name="Graphic 6">
            <a:extLst>
              <a:ext uri="{FF2B5EF4-FFF2-40B4-BE49-F238E27FC236}">
                <a16:creationId xmlns:a16="http://schemas.microsoft.com/office/drawing/2014/main" id="{B01BDE74-5FE4-B325-DEB9-D8C4147FA36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25945" y="982671"/>
            <a:ext cx="10232365" cy="5213873"/>
          </a:xfrm>
          <a:prstGeom prst="rect">
            <a:avLst/>
          </a:prstGeom>
        </p:spPr>
      </p:pic>
      <p:graphicFrame>
        <p:nvGraphicFramePr>
          <p:cNvPr id="24" name="Diagram 14">
            <a:extLst>
              <a:ext uri="{FF2B5EF4-FFF2-40B4-BE49-F238E27FC236}">
                <a16:creationId xmlns:a16="http://schemas.microsoft.com/office/drawing/2014/main" id="{74CF739B-EAD3-26A0-19D0-60634069481A}"/>
              </a:ext>
            </a:extLst>
          </p:cNvPr>
          <p:cNvGraphicFramePr/>
          <p:nvPr>
            <p:extLst>
              <p:ext uri="{D42A27DB-BD31-4B8C-83A1-F6EECF244321}">
                <p14:modId xmlns:p14="http://schemas.microsoft.com/office/powerpoint/2010/main" val="2826144121"/>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471577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C51D8-F6A3-E3C6-5D38-66E963C7830F}"/>
              </a:ext>
            </a:extLst>
          </p:cNvPr>
          <p:cNvSpPr>
            <a:spLocks noGrp="1"/>
          </p:cNvSpPr>
          <p:nvPr>
            <p:ph type="title"/>
          </p:nvPr>
        </p:nvSpPr>
        <p:spPr>
          <a:xfrm>
            <a:off x="435634" y="782068"/>
            <a:ext cx="10515600" cy="1325563"/>
          </a:xfrm>
        </p:spPr>
        <p:txBody>
          <a:bodyPr/>
          <a:lstStyle/>
          <a:p>
            <a:r>
              <a:rPr lang="en-US"/>
              <a:t>Sensing – Design Space</a:t>
            </a:r>
          </a:p>
        </p:txBody>
      </p:sp>
      <p:sp>
        <p:nvSpPr>
          <p:cNvPr id="4" name="Date Placeholder 3">
            <a:extLst>
              <a:ext uri="{FF2B5EF4-FFF2-40B4-BE49-F238E27FC236}">
                <a16:creationId xmlns:a16="http://schemas.microsoft.com/office/drawing/2014/main" id="{E526C012-1E2E-F6AD-9D05-3DAA6752BF56}"/>
              </a:ext>
            </a:extLst>
          </p:cNvPr>
          <p:cNvSpPr>
            <a:spLocks noGrp="1"/>
          </p:cNvSpPr>
          <p:nvPr>
            <p:ph type="dt" idx="10"/>
          </p:nvPr>
        </p:nvSpPr>
        <p:spPr/>
        <p:txBody>
          <a:bodyPr/>
          <a:lstStyle/>
          <a:p>
            <a:fld id="{84E2EA89-0F13-447B-A550-3B88F1B4DDF9}" type="datetime1">
              <a:rPr lang="en-US" smtClean="0"/>
              <a:t>4/4/2023</a:t>
            </a:fld>
            <a:endParaRPr lang="en-US"/>
          </a:p>
        </p:txBody>
      </p:sp>
      <p:sp>
        <p:nvSpPr>
          <p:cNvPr id="5" name="Slide Number Placeholder 4">
            <a:extLst>
              <a:ext uri="{FF2B5EF4-FFF2-40B4-BE49-F238E27FC236}">
                <a16:creationId xmlns:a16="http://schemas.microsoft.com/office/drawing/2014/main" id="{80C69FE2-9D07-740A-3263-B0B8A0C4071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dirty="0"/>
              <a:t>78</a:t>
            </a:fld>
            <a:endParaRPr lang="en-US"/>
          </a:p>
        </p:txBody>
      </p:sp>
      <p:pic>
        <p:nvPicPr>
          <p:cNvPr id="40" name="Graphic 40">
            <a:extLst>
              <a:ext uri="{FF2B5EF4-FFF2-40B4-BE49-F238E27FC236}">
                <a16:creationId xmlns:a16="http://schemas.microsoft.com/office/drawing/2014/main" id="{E557C57C-9FAC-CD26-06FD-2ADB3CAAA21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717110" y="2411913"/>
            <a:ext cx="10786531" cy="3905894"/>
          </a:xfrm>
          <a:prstGeom prst="rect">
            <a:avLst/>
          </a:prstGeom>
        </p:spPr>
      </p:pic>
      <p:sp>
        <p:nvSpPr>
          <p:cNvPr id="73" name="Rectangle 72">
            <a:extLst>
              <a:ext uri="{FF2B5EF4-FFF2-40B4-BE49-F238E27FC236}">
                <a16:creationId xmlns:a16="http://schemas.microsoft.com/office/drawing/2014/main" id="{FD7F0613-CCC6-C6A4-F19D-2CF72AFA2823}"/>
              </a:ext>
            </a:extLst>
          </p:cNvPr>
          <p:cNvSpPr/>
          <p:nvPr/>
        </p:nvSpPr>
        <p:spPr>
          <a:xfrm>
            <a:off x="7136383" y="802128"/>
            <a:ext cx="2602073" cy="452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DR1.1 - 10% accuracy</a:t>
            </a:r>
            <a:endParaRPr lang="en-US">
              <a:cs typeface="Arial"/>
            </a:endParaRPr>
          </a:p>
        </p:txBody>
      </p:sp>
      <p:pic>
        <p:nvPicPr>
          <p:cNvPr id="75" name="Graphic 74" descr="Checkbox Checked outline">
            <a:extLst>
              <a:ext uri="{FF2B5EF4-FFF2-40B4-BE49-F238E27FC236}">
                <a16:creationId xmlns:a16="http://schemas.microsoft.com/office/drawing/2014/main" id="{179FB6DB-9DDE-5AC3-76AF-8DB1D469E556}"/>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9735540" y="617225"/>
            <a:ext cx="837415" cy="837415"/>
          </a:xfrm>
          <a:prstGeom prst="rect">
            <a:avLst/>
          </a:prstGeom>
        </p:spPr>
      </p:pic>
      <p:sp>
        <p:nvSpPr>
          <p:cNvPr id="38" name="Rectangle 37">
            <a:extLst>
              <a:ext uri="{FF2B5EF4-FFF2-40B4-BE49-F238E27FC236}">
                <a16:creationId xmlns:a16="http://schemas.microsoft.com/office/drawing/2014/main" id="{4E22E441-876B-1520-C2B1-7F1D4700D9F6}"/>
              </a:ext>
            </a:extLst>
          </p:cNvPr>
          <p:cNvSpPr/>
          <p:nvPr/>
        </p:nvSpPr>
        <p:spPr>
          <a:xfrm>
            <a:off x="10423908" y="3083820"/>
            <a:ext cx="402566" cy="201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CE7F9508-0B88-5222-01AF-D97E01A35B29}"/>
              </a:ext>
            </a:extLst>
          </p:cNvPr>
          <p:cNvSpPr/>
          <p:nvPr/>
        </p:nvSpPr>
        <p:spPr>
          <a:xfrm>
            <a:off x="10423908" y="3606334"/>
            <a:ext cx="402566" cy="201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56130B4-0180-E80C-1703-A4438E62965C}"/>
              </a:ext>
            </a:extLst>
          </p:cNvPr>
          <p:cNvSpPr/>
          <p:nvPr/>
        </p:nvSpPr>
        <p:spPr>
          <a:xfrm>
            <a:off x="7136382" y="1420354"/>
            <a:ext cx="2602073" cy="452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DR1.2 - 2x Nyquist Frequency </a:t>
            </a:r>
          </a:p>
        </p:txBody>
      </p:sp>
      <p:pic>
        <p:nvPicPr>
          <p:cNvPr id="32" name="Graphic 31" descr="Checkbox Checked outline">
            <a:extLst>
              <a:ext uri="{FF2B5EF4-FFF2-40B4-BE49-F238E27FC236}">
                <a16:creationId xmlns:a16="http://schemas.microsoft.com/office/drawing/2014/main" id="{EF666F22-1998-7103-2A47-8A45404CC7E6}"/>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9744166" y="1244078"/>
            <a:ext cx="837415" cy="837415"/>
          </a:xfrm>
          <a:prstGeom prst="rect">
            <a:avLst/>
          </a:prstGeom>
        </p:spPr>
      </p:pic>
      <p:graphicFrame>
        <p:nvGraphicFramePr>
          <p:cNvPr id="33" name="Diagram 14">
            <a:extLst>
              <a:ext uri="{FF2B5EF4-FFF2-40B4-BE49-F238E27FC236}">
                <a16:creationId xmlns:a16="http://schemas.microsoft.com/office/drawing/2014/main" id="{48F9FA40-7239-0145-3F1B-91A555E0A57E}"/>
              </a:ext>
            </a:extLst>
          </p:cNvPr>
          <p:cNvGraphicFramePr/>
          <p:nvPr>
            <p:extLst>
              <p:ext uri="{D42A27DB-BD31-4B8C-83A1-F6EECF244321}">
                <p14:modId xmlns:p14="http://schemas.microsoft.com/office/powerpoint/2010/main" val="1192205518"/>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55375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xmlns="" r:id="rId1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15ba106909b_1_20"/>
          <p:cNvSpPr txBox="1">
            <a:spLocks noGrp="1"/>
          </p:cNvSpPr>
          <p:nvPr>
            <p:ph type="dt" idx="10"/>
          </p:nvPr>
        </p:nvSpPr>
        <p:spPr>
          <a:xfrm>
            <a:off x="165100"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fld id="{938802B0-4F84-4661-8918-8EBF740631F3}" type="datetime1">
              <a:rPr lang="en-US" smtClean="0"/>
              <a:t>4/4/2023</a:t>
            </a:fld>
            <a:endParaRPr/>
          </a:p>
        </p:txBody>
      </p:sp>
      <p:sp>
        <p:nvSpPr>
          <p:cNvPr id="209" name="Google Shape;209;g15ba106909b_1_20"/>
          <p:cNvSpPr txBox="1">
            <a:spLocks noGrp="1"/>
          </p:cNvSpPr>
          <p:nvPr>
            <p:ph type="sldNum" idx="12"/>
          </p:nvPr>
        </p:nvSpPr>
        <p:spPr>
          <a:xfrm>
            <a:off x="9283700" y="6356349"/>
            <a:ext cx="2743200" cy="365100"/>
          </a:xfrm>
          <a:prstGeom prst="rect">
            <a:avLst/>
          </a:prstGeom>
          <a:noFill/>
          <a:ln>
            <a:noFill/>
          </a:ln>
        </p:spPr>
        <p:txBody>
          <a:bodyPr spcFirstLastPara="1" wrap="square" lIns="91425" tIns="45700" rIns="91425" bIns="45700" anchor="ctr" anchorCtr="0">
            <a:noAutofit/>
          </a:bodyPr>
          <a:lstStyle/>
          <a:p>
            <a:pPr marL="0" lvl="0" indent="0" algn="r">
              <a:lnSpc>
                <a:spcPct val="100000"/>
              </a:lnSpc>
              <a:spcBef>
                <a:spcPts val="0"/>
              </a:spcBef>
              <a:spcAft>
                <a:spcPts val="0"/>
              </a:spcAft>
              <a:buNone/>
            </a:pPr>
            <a:r>
              <a:rPr lang="en-US"/>
              <a:t>5</a:t>
            </a:r>
          </a:p>
        </p:txBody>
      </p:sp>
      <p:sp>
        <p:nvSpPr>
          <p:cNvPr id="223" name="Google Shape;223;g15ba106909b_1_20"/>
          <p:cNvSpPr txBox="1">
            <a:spLocks noGrp="1"/>
          </p:cNvSpPr>
          <p:nvPr>
            <p:ph type="title"/>
          </p:nvPr>
        </p:nvSpPr>
        <p:spPr>
          <a:xfrm>
            <a:off x="838200" y="318549"/>
            <a:ext cx="10515600" cy="928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F762A"/>
              </a:buClr>
              <a:buSzPts val="4400"/>
              <a:buFont typeface="Calibri"/>
              <a:buNone/>
            </a:pPr>
            <a:r>
              <a:rPr lang="en-US"/>
              <a:t>Concept of Operations: Project Level</a:t>
            </a:r>
            <a:endParaRPr/>
          </a:p>
        </p:txBody>
      </p:sp>
      <p:pic>
        <p:nvPicPr>
          <p:cNvPr id="19" name="Picture 19" descr="A picture containing text&#10;&#10;Description automatically generated">
            <a:extLst>
              <a:ext uri="{FF2B5EF4-FFF2-40B4-BE49-F238E27FC236}">
                <a16:creationId xmlns:a16="http://schemas.microsoft.com/office/drawing/2014/main" id="{A63607A6-5D3D-4C4A-EE37-2A24894009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55277" y="1130159"/>
            <a:ext cx="6881445" cy="5230731"/>
          </a:xfrm>
          <a:prstGeom prst="rect">
            <a:avLst/>
          </a:prstGeom>
        </p:spPr>
      </p:pic>
      <p:graphicFrame>
        <p:nvGraphicFramePr>
          <p:cNvPr id="3" name="Diagram 14">
            <a:extLst>
              <a:ext uri="{FF2B5EF4-FFF2-40B4-BE49-F238E27FC236}">
                <a16:creationId xmlns:a16="http://schemas.microsoft.com/office/drawing/2014/main" id="{F489CB8E-452A-3A66-0D27-E60C87FB07C0}"/>
              </a:ext>
            </a:extLst>
          </p:cNvPr>
          <p:cNvGraphicFramePr/>
          <p:nvPr>
            <p:extLst>
              <p:ext uri="{D42A27DB-BD31-4B8C-83A1-F6EECF244321}">
                <p14:modId xmlns:p14="http://schemas.microsoft.com/office/powerpoint/2010/main" val="3428634354"/>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E7E32-7555-22F0-5D69-AFC500A53F81}"/>
              </a:ext>
            </a:extLst>
          </p:cNvPr>
          <p:cNvSpPr>
            <a:spLocks noGrp="1"/>
          </p:cNvSpPr>
          <p:nvPr>
            <p:ph type="title"/>
          </p:nvPr>
        </p:nvSpPr>
        <p:spPr>
          <a:xfrm>
            <a:off x="2779143" y="-267479"/>
            <a:ext cx="10515600" cy="1325563"/>
          </a:xfrm>
        </p:spPr>
        <p:txBody>
          <a:bodyPr/>
          <a:lstStyle/>
          <a:p>
            <a:r>
              <a:rPr lang="en-US"/>
              <a:t>Link Budget &amp; Communications</a:t>
            </a:r>
          </a:p>
        </p:txBody>
      </p:sp>
      <p:sp>
        <p:nvSpPr>
          <p:cNvPr id="4" name="Date Placeholder 3">
            <a:extLst>
              <a:ext uri="{FF2B5EF4-FFF2-40B4-BE49-F238E27FC236}">
                <a16:creationId xmlns:a16="http://schemas.microsoft.com/office/drawing/2014/main" id="{82BFBA71-3747-8AD5-A54D-DF18CB3559A1}"/>
              </a:ext>
            </a:extLst>
          </p:cNvPr>
          <p:cNvSpPr>
            <a:spLocks noGrp="1"/>
          </p:cNvSpPr>
          <p:nvPr>
            <p:ph type="dt" idx="10"/>
          </p:nvPr>
        </p:nvSpPr>
        <p:spPr/>
        <p:txBody>
          <a:bodyPr/>
          <a:lstStyle/>
          <a:p>
            <a:fld id="{84E2EA89-0F13-447B-A550-3B88F1B4DDF9}" type="datetime1">
              <a:rPr lang="en-US" smtClean="0"/>
              <a:t>4/4/2023</a:t>
            </a:fld>
            <a:endParaRPr lang="en-US"/>
          </a:p>
        </p:txBody>
      </p:sp>
      <p:sp>
        <p:nvSpPr>
          <p:cNvPr id="5" name="Slide Number Placeholder 4">
            <a:extLst>
              <a:ext uri="{FF2B5EF4-FFF2-40B4-BE49-F238E27FC236}">
                <a16:creationId xmlns:a16="http://schemas.microsoft.com/office/drawing/2014/main" id="{0FC1F412-8115-11A8-486B-7E3241A90A7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79</a:t>
            </a:fld>
            <a:endParaRPr lang="en-US"/>
          </a:p>
        </p:txBody>
      </p:sp>
      <p:pic>
        <p:nvPicPr>
          <p:cNvPr id="6" name="Graphic 6">
            <a:extLst>
              <a:ext uri="{FF2B5EF4-FFF2-40B4-BE49-F238E27FC236}">
                <a16:creationId xmlns:a16="http://schemas.microsoft.com/office/drawing/2014/main" id="{6950BDEC-DAA6-01ED-4B58-CC4433DAE61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686755" y="921063"/>
            <a:ext cx="10777854" cy="5278956"/>
          </a:xfrm>
          <a:prstGeom prst="rect">
            <a:avLst/>
          </a:prstGeom>
        </p:spPr>
      </p:pic>
      <p:graphicFrame>
        <p:nvGraphicFramePr>
          <p:cNvPr id="24" name="Diagram 14">
            <a:extLst>
              <a:ext uri="{FF2B5EF4-FFF2-40B4-BE49-F238E27FC236}">
                <a16:creationId xmlns:a16="http://schemas.microsoft.com/office/drawing/2014/main" id="{10A649AE-A489-33A2-1E11-79CA9B4858A2}"/>
              </a:ext>
            </a:extLst>
          </p:cNvPr>
          <p:cNvGraphicFramePr/>
          <p:nvPr>
            <p:extLst>
              <p:ext uri="{D42A27DB-BD31-4B8C-83A1-F6EECF244321}">
                <p14:modId xmlns:p14="http://schemas.microsoft.com/office/powerpoint/2010/main" val="3631664341"/>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415604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6" name="Google Shape;826;p23"/>
          <p:cNvSpPr txBox="1">
            <a:spLocks noGrp="1"/>
          </p:cNvSpPr>
          <p:nvPr>
            <p:ph type="title"/>
          </p:nvPr>
        </p:nvSpPr>
        <p:spPr>
          <a:xfrm>
            <a:off x="837961" y="485944"/>
            <a:ext cx="7713785" cy="1325563"/>
          </a:xfrm>
          <a:prstGeom prst="rect">
            <a:avLst/>
          </a:prstGeom>
          <a:noFill/>
          <a:ln>
            <a:noFill/>
          </a:ln>
        </p:spPr>
        <p:txBody>
          <a:bodyPr spcFirstLastPara="1" wrap="square" lIns="91425" tIns="45700" rIns="91425" bIns="45700" anchor="ctr" anchorCtr="0">
            <a:normAutofit/>
          </a:bodyPr>
          <a:lstStyle/>
          <a:p>
            <a:r>
              <a:rPr lang="en-US"/>
              <a:t>Sensor Communication Interface</a:t>
            </a:r>
          </a:p>
        </p:txBody>
      </p:sp>
      <p:sp>
        <p:nvSpPr>
          <p:cNvPr id="824" name="Google Shape;824;p23"/>
          <p:cNvSpPr txBox="1">
            <a:spLocks noGrp="1"/>
          </p:cNvSpPr>
          <p:nvPr>
            <p:ph type="dt" idx="10"/>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fld id="{5B98B68F-7274-410F-8811-E7D805F7C3F3}" type="datetime1">
              <a:rPr lang="en-US" smtClean="0"/>
              <a:t>4/4/2023</a:t>
            </a:fld>
            <a:endParaRPr/>
          </a:p>
        </p:txBody>
      </p:sp>
      <p:sp>
        <p:nvSpPr>
          <p:cNvPr id="825" name="Google Shape;825;p2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80</a:t>
            </a:fld>
            <a:endParaRPr/>
          </a:p>
        </p:txBody>
      </p:sp>
      <p:pic>
        <p:nvPicPr>
          <p:cNvPr id="12" name="Picture 12" descr="Diagram, schematic&#10;&#10;Description automatically generated">
            <a:extLst>
              <a:ext uri="{FF2B5EF4-FFF2-40B4-BE49-F238E27FC236}">
                <a16:creationId xmlns:a16="http://schemas.microsoft.com/office/drawing/2014/main" id="{06572E98-7AC6-B0EC-D392-321F4F5A97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44053" y="3372569"/>
            <a:ext cx="6180539" cy="2890330"/>
          </a:xfrm>
          <a:prstGeom prst="rect">
            <a:avLst/>
          </a:prstGeom>
        </p:spPr>
      </p:pic>
      <p:sp>
        <p:nvSpPr>
          <p:cNvPr id="29" name="TextBox 28">
            <a:extLst>
              <a:ext uri="{FF2B5EF4-FFF2-40B4-BE49-F238E27FC236}">
                <a16:creationId xmlns:a16="http://schemas.microsoft.com/office/drawing/2014/main" id="{E596CD8E-D1C0-B3A1-500D-427CDD181E36}"/>
              </a:ext>
            </a:extLst>
          </p:cNvPr>
          <p:cNvSpPr txBox="1"/>
          <p:nvPr/>
        </p:nvSpPr>
        <p:spPr>
          <a:xfrm>
            <a:off x="3418526" y="3019769"/>
            <a:ext cx="493334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SPI Parallel Communications Layout</a:t>
            </a:r>
          </a:p>
        </p:txBody>
      </p:sp>
      <p:graphicFrame>
        <p:nvGraphicFramePr>
          <p:cNvPr id="61" name="Table 61">
            <a:extLst>
              <a:ext uri="{FF2B5EF4-FFF2-40B4-BE49-F238E27FC236}">
                <a16:creationId xmlns:a16="http://schemas.microsoft.com/office/drawing/2014/main" id="{55F322E3-39BE-B13D-4CE7-5B540314CFE2}"/>
              </a:ext>
            </a:extLst>
          </p:cNvPr>
          <p:cNvGraphicFramePr>
            <a:graphicFrameLocks noGrp="1"/>
          </p:cNvGraphicFramePr>
          <p:nvPr>
            <p:extLst>
              <p:ext uri="{D42A27DB-BD31-4B8C-83A1-F6EECF244321}">
                <p14:modId xmlns:p14="http://schemas.microsoft.com/office/powerpoint/2010/main" val="389121680"/>
              </p:ext>
            </p:extLst>
          </p:nvPr>
        </p:nvGraphicFramePr>
        <p:xfrm>
          <a:off x="3156715" y="1763548"/>
          <a:ext cx="5104458" cy="987518"/>
        </p:xfrm>
        <a:graphic>
          <a:graphicData uri="http://schemas.openxmlformats.org/drawingml/2006/table">
            <a:tbl>
              <a:tblPr firstRow="1" bandRow="1">
                <a:tableStyleId>{88A10E19-73B7-48EB-BDAA-E76C386E161F}</a:tableStyleId>
              </a:tblPr>
              <a:tblGrid>
                <a:gridCol w="1375673">
                  <a:extLst>
                    <a:ext uri="{9D8B030D-6E8A-4147-A177-3AD203B41FA5}">
                      <a16:colId xmlns:a16="http://schemas.microsoft.com/office/drawing/2014/main" val="618052615"/>
                    </a:ext>
                  </a:extLst>
                </a:gridCol>
                <a:gridCol w="3728785">
                  <a:extLst>
                    <a:ext uri="{9D8B030D-6E8A-4147-A177-3AD203B41FA5}">
                      <a16:colId xmlns:a16="http://schemas.microsoft.com/office/drawing/2014/main" val="4073848659"/>
                    </a:ext>
                  </a:extLst>
                </a:gridCol>
              </a:tblGrid>
              <a:tr h="493759">
                <a:tc>
                  <a:txBody>
                    <a:bodyPr/>
                    <a:lstStyle/>
                    <a:p>
                      <a:r>
                        <a:rPr lang="en-US" sz="2000" b="1"/>
                        <a:t>SPI Clock</a:t>
                      </a:r>
                    </a:p>
                  </a:txBody>
                  <a:tcPr>
                    <a:lnL w="12700">
                      <a:solidFill>
                        <a:schemeClr val="tx1"/>
                      </a:solidFill>
                    </a:lnL>
                    <a:lnR w="12700">
                      <a:solidFill>
                        <a:schemeClr val="tx1"/>
                      </a:solidFill>
                    </a:lnR>
                    <a:lnT w="12700">
                      <a:solidFill>
                        <a:schemeClr val="tx1"/>
                      </a:solidFill>
                    </a:lnT>
                    <a:lnB w="12700">
                      <a:solidFill>
                        <a:schemeClr val="tx1"/>
                      </a:solidFill>
                    </a:lnB>
                    <a:solidFill>
                      <a:schemeClr val="accent1"/>
                    </a:solidFill>
                  </a:tcPr>
                </a:tc>
                <a:tc>
                  <a:txBody>
                    <a:bodyPr/>
                    <a:lstStyle/>
                    <a:p>
                      <a:r>
                        <a:rPr lang="en-US" sz="2000"/>
                        <a:t>2 MHz</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4258210173"/>
                  </a:ext>
                </a:extLst>
              </a:tr>
              <a:tr h="493759">
                <a:tc>
                  <a:txBody>
                    <a:bodyPr/>
                    <a:lstStyle/>
                    <a:p>
                      <a:r>
                        <a:rPr lang="en-US" sz="2000" b="1"/>
                        <a:t>SPI Mode</a:t>
                      </a:r>
                    </a:p>
                  </a:txBody>
                  <a:tcPr>
                    <a:lnL w="12700">
                      <a:solidFill>
                        <a:schemeClr val="tx1"/>
                      </a:solidFill>
                    </a:lnL>
                    <a:lnR w="12700">
                      <a:solidFill>
                        <a:schemeClr val="tx1"/>
                      </a:solidFill>
                    </a:lnR>
                    <a:lnT w="12700">
                      <a:solidFill>
                        <a:schemeClr val="tx1"/>
                      </a:solidFill>
                    </a:lnT>
                    <a:lnB w="12700">
                      <a:solidFill>
                        <a:schemeClr val="tx1"/>
                      </a:solidFill>
                    </a:lnB>
                    <a:solidFill>
                      <a:schemeClr val="accent1"/>
                    </a:solidFill>
                  </a:tcPr>
                </a:tc>
                <a:tc>
                  <a:txBody>
                    <a:bodyPr/>
                    <a:lstStyle/>
                    <a:p>
                      <a:r>
                        <a:rPr lang="en-US" sz="2000"/>
                        <a:t>3 [Read Rising, Push Falling]</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816751886"/>
                  </a:ext>
                </a:extLst>
              </a:tr>
            </a:tbl>
          </a:graphicData>
        </a:graphic>
      </p:graphicFrame>
      <p:graphicFrame>
        <p:nvGraphicFramePr>
          <p:cNvPr id="30" name="Diagram 14">
            <a:extLst>
              <a:ext uri="{FF2B5EF4-FFF2-40B4-BE49-F238E27FC236}">
                <a16:creationId xmlns:a16="http://schemas.microsoft.com/office/drawing/2014/main" id="{5B0D2434-5BDE-7DA1-9727-39210715EAF0}"/>
              </a:ext>
            </a:extLst>
          </p:cNvPr>
          <p:cNvGraphicFramePr/>
          <p:nvPr>
            <p:extLst>
              <p:ext uri="{D42A27DB-BD31-4B8C-83A1-F6EECF244321}">
                <p14:modId xmlns:p14="http://schemas.microsoft.com/office/powerpoint/2010/main" val="1962892486"/>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839883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E7E32-7555-22F0-5D69-AFC500A53F81}"/>
              </a:ext>
            </a:extLst>
          </p:cNvPr>
          <p:cNvSpPr>
            <a:spLocks noGrp="1"/>
          </p:cNvSpPr>
          <p:nvPr>
            <p:ph type="title"/>
          </p:nvPr>
        </p:nvSpPr>
        <p:spPr>
          <a:xfrm>
            <a:off x="922524" y="482426"/>
            <a:ext cx="8181220" cy="1325563"/>
          </a:xfrm>
        </p:spPr>
        <p:txBody>
          <a:bodyPr/>
          <a:lstStyle/>
          <a:p>
            <a:r>
              <a:rPr lang="en-US"/>
              <a:t>Link Budget &amp; Communications</a:t>
            </a:r>
          </a:p>
        </p:txBody>
      </p:sp>
      <p:sp>
        <p:nvSpPr>
          <p:cNvPr id="4" name="Date Placeholder 3">
            <a:extLst>
              <a:ext uri="{FF2B5EF4-FFF2-40B4-BE49-F238E27FC236}">
                <a16:creationId xmlns:a16="http://schemas.microsoft.com/office/drawing/2014/main" id="{82BFBA71-3747-8AD5-A54D-DF18CB3559A1}"/>
              </a:ext>
            </a:extLst>
          </p:cNvPr>
          <p:cNvSpPr>
            <a:spLocks noGrp="1"/>
          </p:cNvSpPr>
          <p:nvPr>
            <p:ph type="dt" idx="10"/>
          </p:nvPr>
        </p:nvSpPr>
        <p:spPr/>
        <p:txBody>
          <a:bodyPr/>
          <a:lstStyle/>
          <a:p>
            <a:fld id="{84E2EA89-0F13-447B-A550-3B88F1B4DDF9}" type="datetime1">
              <a:rPr lang="en-US" smtClean="0"/>
              <a:t>4/4/2023</a:t>
            </a:fld>
            <a:endParaRPr lang="en-US"/>
          </a:p>
        </p:txBody>
      </p:sp>
      <p:sp>
        <p:nvSpPr>
          <p:cNvPr id="5" name="Slide Number Placeholder 4">
            <a:extLst>
              <a:ext uri="{FF2B5EF4-FFF2-40B4-BE49-F238E27FC236}">
                <a16:creationId xmlns:a16="http://schemas.microsoft.com/office/drawing/2014/main" id="{0FC1F412-8115-11A8-486B-7E3241A90A7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81</a:t>
            </a:fld>
            <a:endParaRPr lang="en-US"/>
          </a:p>
        </p:txBody>
      </p:sp>
      <p:pic>
        <p:nvPicPr>
          <p:cNvPr id="3" name="Graphic 5">
            <a:extLst>
              <a:ext uri="{FF2B5EF4-FFF2-40B4-BE49-F238E27FC236}">
                <a16:creationId xmlns:a16="http://schemas.microsoft.com/office/drawing/2014/main" id="{767723FD-F168-F982-FB07-BBA9FC1F445F}"/>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21593" y="1804852"/>
            <a:ext cx="11688311" cy="3988160"/>
          </a:xfrm>
          <a:prstGeom prst="rect">
            <a:avLst/>
          </a:prstGeom>
        </p:spPr>
      </p:pic>
      <p:graphicFrame>
        <p:nvGraphicFramePr>
          <p:cNvPr id="24" name="Diagram 14">
            <a:extLst>
              <a:ext uri="{FF2B5EF4-FFF2-40B4-BE49-F238E27FC236}">
                <a16:creationId xmlns:a16="http://schemas.microsoft.com/office/drawing/2014/main" id="{15A7E98C-943B-E9C2-67C5-8D30DC758C91}"/>
              </a:ext>
            </a:extLst>
          </p:cNvPr>
          <p:cNvGraphicFramePr/>
          <p:nvPr>
            <p:extLst>
              <p:ext uri="{D42A27DB-BD31-4B8C-83A1-F6EECF244321}">
                <p14:modId xmlns:p14="http://schemas.microsoft.com/office/powerpoint/2010/main" val="1958737328"/>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763462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6" name="Google Shape;826;p23"/>
          <p:cNvSpPr txBox="1">
            <a:spLocks noGrp="1"/>
          </p:cNvSpPr>
          <p:nvPr>
            <p:ph type="title"/>
          </p:nvPr>
        </p:nvSpPr>
        <p:spPr>
          <a:xfrm>
            <a:off x="904053" y="320340"/>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F762A"/>
              </a:buClr>
              <a:buSzPts val="4400"/>
              <a:buFont typeface="Calibri"/>
              <a:buNone/>
            </a:pPr>
            <a:r>
              <a:rPr lang="en-US"/>
              <a:t>Software Functional Block Diagram</a:t>
            </a:r>
          </a:p>
        </p:txBody>
      </p:sp>
      <p:sp>
        <p:nvSpPr>
          <p:cNvPr id="824" name="Google Shape;824;p23"/>
          <p:cNvSpPr txBox="1">
            <a:spLocks noGrp="1"/>
          </p:cNvSpPr>
          <p:nvPr>
            <p:ph type="dt" idx="10"/>
          </p:nvPr>
        </p:nvSpPr>
        <p:spPr>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fld id="{5B98B68F-7274-410F-8811-E7D805F7C3F3}" type="datetime1">
              <a:rPr lang="en-US" smtClean="0"/>
              <a:t>4/4/2023</a:t>
            </a:fld>
            <a:endParaRPr/>
          </a:p>
        </p:txBody>
      </p:sp>
      <p:sp>
        <p:nvSpPr>
          <p:cNvPr id="825" name="Google Shape;825;p2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82</a:t>
            </a:fld>
            <a:endParaRPr/>
          </a:p>
        </p:txBody>
      </p:sp>
      <p:pic>
        <p:nvPicPr>
          <p:cNvPr id="8" name="Graphic 7">
            <a:extLst>
              <a:ext uri="{FF2B5EF4-FFF2-40B4-BE49-F238E27FC236}">
                <a16:creationId xmlns:a16="http://schemas.microsoft.com/office/drawing/2014/main" id="{16A9B0DC-D282-D2FA-57EF-A0EF743E625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948887" y="1817827"/>
            <a:ext cx="10424180" cy="4024525"/>
          </a:xfrm>
          <a:prstGeom prst="rect">
            <a:avLst/>
          </a:prstGeom>
        </p:spPr>
      </p:pic>
      <p:graphicFrame>
        <p:nvGraphicFramePr>
          <p:cNvPr id="37" name="Diagram 14">
            <a:extLst>
              <a:ext uri="{FF2B5EF4-FFF2-40B4-BE49-F238E27FC236}">
                <a16:creationId xmlns:a16="http://schemas.microsoft.com/office/drawing/2014/main" id="{F3B00D81-AA71-465C-F2BC-08EC4970DBE7}"/>
              </a:ext>
            </a:extLst>
          </p:cNvPr>
          <p:cNvGraphicFramePr/>
          <p:nvPr>
            <p:extLst>
              <p:ext uri="{D42A27DB-BD31-4B8C-83A1-F6EECF244321}">
                <p14:modId xmlns:p14="http://schemas.microsoft.com/office/powerpoint/2010/main" val="3658531401"/>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9813329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E103B-830C-29BD-C3E1-A554CB7C21B1}"/>
              </a:ext>
            </a:extLst>
          </p:cNvPr>
          <p:cNvSpPr>
            <a:spLocks noGrp="1"/>
          </p:cNvSpPr>
          <p:nvPr>
            <p:ph type="title"/>
          </p:nvPr>
        </p:nvSpPr>
        <p:spPr>
          <a:xfrm>
            <a:off x="886416" y="426853"/>
            <a:ext cx="10515600" cy="1325563"/>
          </a:xfrm>
        </p:spPr>
        <p:txBody>
          <a:bodyPr/>
          <a:lstStyle/>
          <a:p>
            <a:r>
              <a:rPr lang="en-US"/>
              <a:t>Teardrop Accelerometers</a:t>
            </a:r>
          </a:p>
        </p:txBody>
      </p:sp>
      <p:sp>
        <p:nvSpPr>
          <p:cNvPr id="3" name="Text Placeholder 2">
            <a:extLst>
              <a:ext uri="{FF2B5EF4-FFF2-40B4-BE49-F238E27FC236}">
                <a16:creationId xmlns:a16="http://schemas.microsoft.com/office/drawing/2014/main" id="{FEDE6D1B-E5C2-B5C6-92AF-3C1442FF7217}"/>
              </a:ext>
            </a:extLst>
          </p:cNvPr>
          <p:cNvSpPr>
            <a:spLocks noGrp="1"/>
          </p:cNvSpPr>
          <p:nvPr>
            <p:ph type="body" idx="1"/>
          </p:nvPr>
        </p:nvSpPr>
        <p:spPr>
          <a:xfrm>
            <a:off x="334613" y="1637242"/>
            <a:ext cx="6428219" cy="2245136"/>
          </a:xfrm>
        </p:spPr>
        <p:txBody>
          <a:bodyPr>
            <a:normAutofit lnSpcReduction="10000"/>
          </a:bodyPr>
          <a:lstStyle/>
          <a:p>
            <a:pPr marL="114300" indent="0">
              <a:buNone/>
            </a:pPr>
            <a:endParaRPr lang="en-US"/>
          </a:p>
          <a:p>
            <a:pPr>
              <a:lnSpc>
                <a:spcPct val="100000"/>
              </a:lnSpc>
              <a:spcBef>
                <a:spcPts val="0"/>
              </a:spcBef>
            </a:pPr>
            <a:r>
              <a:rPr lang="en-US"/>
              <a:t>Record accelerations over the panel </a:t>
            </a:r>
          </a:p>
          <a:p>
            <a:pPr>
              <a:lnSpc>
                <a:spcPct val="100000"/>
              </a:lnSpc>
              <a:spcBef>
                <a:spcPts val="0"/>
              </a:spcBef>
            </a:pPr>
            <a:r>
              <a:rPr lang="en-US"/>
              <a:t>Predict experienced forces and frequencies</a:t>
            </a:r>
          </a:p>
          <a:p>
            <a:pPr>
              <a:lnSpc>
                <a:spcPct val="100000"/>
              </a:lnSpc>
              <a:spcBef>
                <a:spcPts val="0"/>
              </a:spcBef>
            </a:pPr>
            <a:r>
              <a:rPr lang="en-US"/>
              <a:t>Max G-load: 19 G</a:t>
            </a:r>
          </a:p>
          <a:p>
            <a:pPr>
              <a:lnSpc>
                <a:spcPct val="100000"/>
              </a:lnSpc>
              <a:spcBef>
                <a:spcPts val="0"/>
              </a:spcBef>
            </a:pPr>
            <a:endParaRPr lang="en-US"/>
          </a:p>
          <a:p>
            <a:pPr>
              <a:lnSpc>
                <a:spcPct val="100000"/>
              </a:lnSpc>
              <a:spcBef>
                <a:spcPts val="0"/>
              </a:spcBef>
            </a:pPr>
            <a:endParaRPr lang="en-US"/>
          </a:p>
          <a:p>
            <a:pPr marL="114300" indent="0">
              <a:lnSpc>
                <a:spcPct val="100000"/>
              </a:lnSpc>
              <a:spcBef>
                <a:spcPts val="0"/>
              </a:spcBef>
              <a:buNone/>
            </a:pPr>
            <a:endParaRPr lang="en-US"/>
          </a:p>
        </p:txBody>
      </p:sp>
      <p:sp>
        <p:nvSpPr>
          <p:cNvPr id="4" name="Date Placeholder 3">
            <a:extLst>
              <a:ext uri="{FF2B5EF4-FFF2-40B4-BE49-F238E27FC236}">
                <a16:creationId xmlns:a16="http://schemas.microsoft.com/office/drawing/2014/main" id="{A911EC1A-79B7-5048-E9B2-3FC5D243534A}"/>
              </a:ext>
            </a:extLst>
          </p:cNvPr>
          <p:cNvSpPr>
            <a:spLocks noGrp="1"/>
          </p:cNvSpPr>
          <p:nvPr>
            <p:ph type="dt" idx="10"/>
          </p:nvPr>
        </p:nvSpPr>
        <p:spPr/>
        <p:txBody>
          <a:bodyPr/>
          <a:lstStyle/>
          <a:p>
            <a:fld id="{84E2EA89-0F13-447B-A550-3B88F1B4DDF9}" type="datetime1">
              <a:rPr lang="en-US" smtClean="0"/>
              <a:t>4/4/2023</a:t>
            </a:fld>
            <a:endParaRPr lang="en-US"/>
          </a:p>
        </p:txBody>
      </p:sp>
      <p:sp>
        <p:nvSpPr>
          <p:cNvPr id="5" name="Slide Number Placeholder 4">
            <a:extLst>
              <a:ext uri="{FF2B5EF4-FFF2-40B4-BE49-F238E27FC236}">
                <a16:creationId xmlns:a16="http://schemas.microsoft.com/office/drawing/2014/main" id="{C4CB2A1F-BB80-9828-172A-2BC2AB8C773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83</a:t>
            </a:fld>
            <a:endParaRPr lang="en-US"/>
          </a:p>
        </p:txBody>
      </p:sp>
      <p:pic>
        <p:nvPicPr>
          <p:cNvPr id="7" name="Picture 7" descr="A picture containing text, indoor, cluttered&#10;&#10;Description automatically generated">
            <a:extLst>
              <a:ext uri="{FF2B5EF4-FFF2-40B4-BE49-F238E27FC236}">
                <a16:creationId xmlns:a16="http://schemas.microsoft.com/office/drawing/2014/main" id="{059EC1D4-7AC4-1B88-5BFD-A6AD13CDC87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33345" y="2314683"/>
            <a:ext cx="4290113" cy="3491075"/>
          </a:xfrm>
          <a:prstGeom prst="rect">
            <a:avLst/>
          </a:prstGeom>
        </p:spPr>
      </p:pic>
      <p:pic>
        <p:nvPicPr>
          <p:cNvPr id="11" name="Picture 11">
            <a:extLst>
              <a:ext uri="{FF2B5EF4-FFF2-40B4-BE49-F238E27FC236}">
                <a16:creationId xmlns:a16="http://schemas.microsoft.com/office/drawing/2014/main" id="{35386E6D-2AAB-AEA9-01A5-74A062AE1C2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83613" y="3992897"/>
            <a:ext cx="1424684" cy="1517799"/>
          </a:xfrm>
          <a:prstGeom prst="rect">
            <a:avLst/>
          </a:prstGeom>
        </p:spPr>
      </p:pic>
      <p:cxnSp>
        <p:nvCxnSpPr>
          <p:cNvPr id="12" name="Straight Arrow Connector 11">
            <a:extLst>
              <a:ext uri="{FF2B5EF4-FFF2-40B4-BE49-F238E27FC236}">
                <a16:creationId xmlns:a16="http://schemas.microsoft.com/office/drawing/2014/main" id="{48AF5F70-4546-BE0C-FA5C-5660B05F074E}"/>
              </a:ext>
            </a:extLst>
          </p:cNvPr>
          <p:cNvCxnSpPr/>
          <p:nvPr/>
        </p:nvCxnSpPr>
        <p:spPr>
          <a:xfrm flipV="1">
            <a:off x="3678149" y="3911884"/>
            <a:ext cx="5066870" cy="8578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AA5AB37-32BF-C30F-674C-9E8DE73CC479}"/>
              </a:ext>
            </a:extLst>
          </p:cNvPr>
          <p:cNvCxnSpPr>
            <a:cxnSpLocks/>
          </p:cNvCxnSpPr>
          <p:nvPr/>
        </p:nvCxnSpPr>
        <p:spPr>
          <a:xfrm flipV="1">
            <a:off x="3678148" y="4048872"/>
            <a:ext cx="5494960" cy="8065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EB53F41-AB13-E731-E1E2-5C5D981D9A22}"/>
              </a:ext>
            </a:extLst>
          </p:cNvPr>
          <p:cNvCxnSpPr>
            <a:cxnSpLocks/>
          </p:cNvCxnSpPr>
          <p:nvPr/>
        </p:nvCxnSpPr>
        <p:spPr>
          <a:xfrm flipV="1">
            <a:off x="3678149" y="4211547"/>
            <a:ext cx="6008667" cy="7637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6344112-85B2-E03B-5FD8-357709AB73C3}"/>
              </a:ext>
            </a:extLst>
          </p:cNvPr>
          <p:cNvSpPr txBox="1"/>
          <p:nvPr/>
        </p:nvSpPr>
        <p:spPr>
          <a:xfrm>
            <a:off x="991349" y="3989262"/>
            <a:ext cx="1926404"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rPr>
              <a:t>Model# 352C22</a:t>
            </a:r>
            <a:endParaRPr lang="en-US">
              <a:latin typeface="Calibri"/>
            </a:endParaRPr>
          </a:p>
          <a:p>
            <a:r>
              <a:rPr lang="en-US" b="1">
                <a:latin typeface="Calibri"/>
              </a:rPr>
              <a:t>9.55 mV/g</a:t>
            </a:r>
          </a:p>
          <a:p>
            <a:r>
              <a:rPr lang="en-US"/>
              <a:t>±</a:t>
            </a:r>
            <a:r>
              <a:rPr lang="en-US" b="1"/>
              <a:t>500 g pk</a:t>
            </a:r>
          </a:p>
          <a:p>
            <a:r>
              <a:rPr lang="en-US" b="1">
                <a:latin typeface="Calibri"/>
              </a:rPr>
              <a:t>1-10,000 Hz</a:t>
            </a:r>
          </a:p>
          <a:p>
            <a:r>
              <a:rPr lang="en-US" b="1">
                <a:latin typeface="Calibri"/>
              </a:rPr>
              <a:t>4 tests conducted:</a:t>
            </a:r>
          </a:p>
          <a:p>
            <a:r>
              <a:rPr lang="en-US" b="1">
                <a:latin typeface="Calibri"/>
              </a:rPr>
              <a:t>Unmodified panel</a:t>
            </a:r>
          </a:p>
          <a:p>
            <a:r>
              <a:rPr lang="en-US" b="1">
                <a:latin typeface="Calibri"/>
              </a:rPr>
              <a:t>Panel + 60 grams</a:t>
            </a:r>
          </a:p>
          <a:p>
            <a:r>
              <a:rPr lang="en-US" b="1">
                <a:latin typeface="Calibri"/>
              </a:rPr>
              <a:t>Panel + 120 grams</a:t>
            </a:r>
          </a:p>
          <a:p>
            <a:r>
              <a:rPr lang="en-US" b="1">
                <a:latin typeface="Calibri"/>
              </a:rPr>
              <a:t>Panel + 180 grams</a:t>
            </a:r>
          </a:p>
          <a:p>
            <a:endParaRPr lang="en-US" b="1">
              <a:latin typeface="Calibri"/>
            </a:endParaRPr>
          </a:p>
          <a:p>
            <a:endParaRPr lang="en-US" b="1">
              <a:latin typeface="Calibri"/>
            </a:endParaRPr>
          </a:p>
          <a:p>
            <a:endParaRPr lang="en-US" b="1">
              <a:latin typeface="Calibri"/>
            </a:endParaRPr>
          </a:p>
        </p:txBody>
      </p:sp>
      <p:graphicFrame>
        <p:nvGraphicFramePr>
          <p:cNvPr id="46" name="Diagram 14">
            <a:extLst>
              <a:ext uri="{FF2B5EF4-FFF2-40B4-BE49-F238E27FC236}">
                <a16:creationId xmlns:a16="http://schemas.microsoft.com/office/drawing/2014/main" id="{0F5CF4CB-C96B-7644-3487-FBCA90D39CF9}"/>
              </a:ext>
            </a:extLst>
          </p:cNvPr>
          <p:cNvGraphicFramePr/>
          <p:nvPr>
            <p:extLst>
              <p:ext uri="{D42A27DB-BD31-4B8C-83A1-F6EECF244321}">
                <p14:modId xmlns:p14="http://schemas.microsoft.com/office/powerpoint/2010/main" val="4006685332"/>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536598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76678-D385-0DF7-0432-65C26940C517}"/>
              </a:ext>
            </a:extLst>
          </p:cNvPr>
          <p:cNvSpPr>
            <a:spLocks noGrp="1"/>
          </p:cNvSpPr>
          <p:nvPr>
            <p:ph type="title"/>
          </p:nvPr>
        </p:nvSpPr>
        <p:spPr>
          <a:xfrm>
            <a:off x="1594459" y="76085"/>
            <a:ext cx="9109999" cy="1325563"/>
          </a:xfrm>
        </p:spPr>
        <p:txBody>
          <a:bodyPr>
            <a:normAutofit/>
          </a:bodyPr>
          <a:lstStyle/>
          <a:p>
            <a:pPr algn="ctr"/>
            <a:r>
              <a:rPr lang="en-US" sz="3100"/>
              <a:t>Teardrop Accelerometer Testing – Rise</a:t>
            </a:r>
            <a:endParaRPr lang="en-US"/>
          </a:p>
        </p:txBody>
      </p:sp>
      <p:sp>
        <p:nvSpPr>
          <p:cNvPr id="4" name="Date Placeholder 3">
            <a:extLst>
              <a:ext uri="{FF2B5EF4-FFF2-40B4-BE49-F238E27FC236}">
                <a16:creationId xmlns:a16="http://schemas.microsoft.com/office/drawing/2014/main" id="{930FEC4B-67C0-26AE-FD90-08B0A5BC88A6}"/>
              </a:ext>
            </a:extLst>
          </p:cNvPr>
          <p:cNvSpPr>
            <a:spLocks noGrp="1"/>
          </p:cNvSpPr>
          <p:nvPr>
            <p:ph type="dt" idx="10"/>
          </p:nvPr>
        </p:nvSpPr>
        <p:spPr/>
        <p:txBody>
          <a:bodyPr/>
          <a:lstStyle/>
          <a:p>
            <a:fld id="{84E2EA89-0F13-447B-A550-3B88F1B4DDF9}" type="datetime1">
              <a:rPr lang="en-US" smtClean="0"/>
              <a:t>4/4/2023</a:t>
            </a:fld>
            <a:endParaRPr lang="en-US"/>
          </a:p>
        </p:txBody>
      </p:sp>
      <p:sp>
        <p:nvSpPr>
          <p:cNvPr id="5" name="Slide Number Placeholder 4">
            <a:extLst>
              <a:ext uri="{FF2B5EF4-FFF2-40B4-BE49-F238E27FC236}">
                <a16:creationId xmlns:a16="http://schemas.microsoft.com/office/drawing/2014/main" id="{9BFF11F8-96D3-BF26-CD45-DB43229EBE3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84</a:t>
            </a:fld>
            <a:endParaRPr lang="en-US"/>
          </a:p>
        </p:txBody>
      </p:sp>
      <p:pic>
        <p:nvPicPr>
          <p:cNvPr id="32" name="Graphic 33">
            <a:extLst>
              <a:ext uri="{FF2B5EF4-FFF2-40B4-BE49-F238E27FC236}">
                <a16:creationId xmlns:a16="http://schemas.microsoft.com/office/drawing/2014/main" id="{4B8AA482-1FEE-134E-353B-119E096F6AF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243620" y="1480623"/>
            <a:ext cx="11814928" cy="4874065"/>
          </a:xfrm>
          <a:prstGeom prst="rect">
            <a:avLst/>
          </a:prstGeom>
        </p:spPr>
      </p:pic>
      <p:sp>
        <p:nvSpPr>
          <p:cNvPr id="34" name="TextBox 1">
            <a:extLst>
              <a:ext uri="{FF2B5EF4-FFF2-40B4-BE49-F238E27FC236}">
                <a16:creationId xmlns:a16="http://schemas.microsoft.com/office/drawing/2014/main" id="{02D12E04-BEEA-03FB-168E-59DF88B9C89D}"/>
              </a:ext>
            </a:extLst>
          </p:cNvPr>
          <p:cNvSpPr txBox="1"/>
          <p:nvPr/>
        </p:nvSpPr>
        <p:spPr>
          <a:xfrm>
            <a:off x="7282051" y="4868125"/>
            <a:ext cx="469421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a:latin typeface="Calibri"/>
              </a:rPr>
              <a:t>Accelerometer Sampling Rate: 2557.5 Hz</a:t>
            </a:r>
          </a:p>
        </p:txBody>
      </p:sp>
      <p:sp>
        <p:nvSpPr>
          <p:cNvPr id="35" name="TextBox 2">
            <a:extLst>
              <a:ext uri="{FF2B5EF4-FFF2-40B4-BE49-F238E27FC236}">
                <a16:creationId xmlns:a16="http://schemas.microsoft.com/office/drawing/2014/main" id="{95361F4A-EE6F-EE77-1EC8-8C8564DE1EEC}"/>
              </a:ext>
            </a:extLst>
          </p:cNvPr>
          <p:cNvSpPr txBox="1"/>
          <p:nvPr/>
        </p:nvSpPr>
        <p:spPr>
          <a:xfrm>
            <a:off x="7938090" y="5125793"/>
            <a:ext cx="322162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a:latin typeface="Calibri"/>
              </a:rPr>
              <a:t>Maximum Loading: 19G</a:t>
            </a:r>
            <a:endParaRPr lang="en-US"/>
          </a:p>
        </p:txBody>
      </p:sp>
      <p:sp>
        <p:nvSpPr>
          <p:cNvPr id="14" name="Rectangle 13">
            <a:extLst>
              <a:ext uri="{FF2B5EF4-FFF2-40B4-BE49-F238E27FC236}">
                <a16:creationId xmlns:a16="http://schemas.microsoft.com/office/drawing/2014/main" id="{EB884148-D805-CE84-D183-53B3A4AFD3B9}"/>
              </a:ext>
            </a:extLst>
          </p:cNvPr>
          <p:cNvSpPr/>
          <p:nvPr/>
        </p:nvSpPr>
        <p:spPr>
          <a:xfrm>
            <a:off x="3607864" y="2457302"/>
            <a:ext cx="7390926" cy="22682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B8400C2-176C-4778-151D-BD09C341E563}"/>
              </a:ext>
            </a:extLst>
          </p:cNvPr>
          <p:cNvSpPr/>
          <p:nvPr/>
        </p:nvSpPr>
        <p:spPr>
          <a:xfrm>
            <a:off x="838790" y="2161953"/>
            <a:ext cx="2516372" cy="27408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4" name="Diagram 14">
            <a:extLst>
              <a:ext uri="{FF2B5EF4-FFF2-40B4-BE49-F238E27FC236}">
                <a16:creationId xmlns:a16="http://schemas.microsoft.com/office/drawing/2014/main" id="{3DAD7F69-9C16-5F3E-3B3B-697E3F682D51}"/>
              </a:ext>
            </a:extLst>
          </p:cNvPr>
          <p:cNvGraphicFramePr/>
          <p:nvPr>
            <p:extLst>
              <p:ext uri="{D42A27DB-BD31-4B8C-83A1-F6EECF244321}">
                <p14:modId xmlns:p14="http://schemas.microsoft.com/office/powerpoint/2010/main" val="28968195"/>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0427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Graphic 33">
            <a:extLst>
              <a:ext uri="{FF2B5EF4-FFF2-40B4-BE49-F238E27FC236}">
                <a16:creationId xmlns:a16="http://schemas.microsoft.com/office/drawing/2014/main" id="{AA8B42CF-EA11-8075-49EF-59DC417C6D96}"/>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rcRect/>
          <a:stretch/>
        </p:blipFill>
        <p:spPr>
          <a:xfrm>
            <a:off x="61274" y="1611885"/>
            <a:ext cx="12069452" cy="4524843"/>
          </a:xfrm>
          <a:prstGeom prst="rect">
            <a:avLst/>
          </a:prstGeom>
        </p:spPr>
      </p:pic>
      <p:sp>
        <p:nvSpPr>
          <p:cNvPr id="2" name="Title 1">
            <a:extLst>
              <a:ext uri="{FF2B5EF4-FFF2-40B4-BE49-F238E27FC236}">
                <a16:creationId xmlns:a16="http://schemas.microsoft.com/office/drawing/2014/main" id="{2B976678-D385-0DF7-0432-65C26940C517}"/>
              </a:ext>
            </a:extLst>
          </p:cNvPr>
          <p:cNvSpPr>
            <a:spLocks noGrp="1"/>
          </p:cNvSpPr>
          <p:nvPr>
            <p:ph type="title"/>
          </p:nvPr>
        </p:nvSpPr>
        <p:spPr>
          <a:xfrm>
            <a:off x="1594459" y="76085"/>
            <a:ext cx="9109999" cy="1325563"/>
          </a:xfrm>
        </p:spPr>
        <p:txBody>
          <a:bodyPr>
            <a:normAutofit/>
          </a:bodyPr>
          <a:lstStyle/>
          <a:p>
            <a:pPr algn="ctr"/>
            <a:r>
              <a:rPr lang="en-US" sz="3100"/>
              <a:t>Teardrop Accelerometer Testing </a:t>
            </a:r>
            <a:endParaRPr lang="en-US"/>
          </a:p>
        </p:txBody>
      </p:sp>
      <p:sp>
        <p:nvSpPr>
          <p:cNvPr id="4" name="Date Placeholder 3">
            <a:extLst>
              <a:ext uri="{FF2B5EF4-FFF2-40B4-BE49-F238E27FC236}">
                <a16:creationId xmlns:a16="http://schemas.microsoft.com/office/drawing/2014/main" id="{930FEC4B-67C0-26AE-FD90-08B0A5BC88A6}"/>
              </a:ext>
            </a:extLst>
          </p:cNvPr>
          <p:cNvSpPr>
            <a:spLocks noGrp="1"/>
          </p:cNvSpPr>
          <p:nvPr>
            <p:ph type="dt" idx="10"/>
          </p:nvPr>
        </p:nvSpPr>
        <p:spPr/>
        <p:txBody>
          <a:bodyPr/>
          <a:lstStyle/>
          <a:p>
            <a:fld id="{84E2EA89-0F13-447B-A550-3B88F1B4DDF9}" type="datetime1">
              <a:rPr lang="en-US" smtClean="0"/>
              <a:t>4/4/2023</a:t>
            </a:fld>
            <a:endParaRPr lang="en-US"/>
          </a:p>
        </p:txBody>
      </p:sp>
      <p:sp>
        <p:nvSpPr>
          <p:cNvPr id="5" name="Slide Number Placeholder 4">
            <a:extLst>
              <a:ext uri="{FF2B5EF4-FFF2-40B4-BE49-F238E27FC236}">
                <a16:creationId xmlns:a16="http://schemas.microsoft.com/office/drawing/2014/main" id="{9BFF11F8-96D3-BF26-CD45-DB43229EBE3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85</a:t>
            </a:fld>
            <a:endParaRPr lang="en-US"/>
          </a:p>
        </p:txBody>
      </p:sp>
      <p:sp>
        <p:nvSpPr>
          <p:cNvPr id="30" name="Rectangle 29">
            <a:extLst>
              <a:ext uri="{FF2B5EF4-FFF2-40B4-BE49-F238E27FC236}">
                <a16:creationId xmlns:a16="http://schemas.microsoft.com/office/drawing/2014/main" id="{0D0439AE-FBE6-2C53-E63B-F4378AB5D226}"/>
              </a:ext>
            </a:extLst>
          </p:cNvPr>
          <p:cNvSpPr/>
          <p:nvPr/>
        </p:nvSpPr>
        <p:spPr>
          <a:xfrm>
            <a:off x="670192" y="3360144"/>
            <a:ext cx="1037421" cy="9639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4" descr="A picture containing chart&#10;&#10;Description automatically generated">
            <a:extLst>
              <a:ext uri="{FF2B5EF4-FFF2-40B4-BE49-F238E27FC236}">
                <a16:creationId xmlns:a16="http://schemas.microsoft.com/office/drawing/2014/main" id="{4846C56A-3170-3BFB-FBD4-E00231A16C3B}"/>
              </a:ext>
            </a:extLst>
          </p:cNvPr>
          <p:cNvPicPr>
            <a:picLocks noChangeAspect="1"/>
          </p:cNvPicPr>
          <p:nvPr/>
        </p:nvPicPr>
        <p:blipFill>
          <a:blip r:embed="rId5"/>
          <a:stretch>
            <a:fillRect/>
          </a:stretch>
        </p:blipFill>
        <p:spPr>
          <a:xfrm>
            <a:off x="11046143" y="2040573"/>
            <a:ext cx="930275" cy="622935"/>
          </a:xfrm>
          <a:prstGeom prst="rect">
            <a:avLst/>
          </a:prstGeom>
        </p:spPr>
      </p:pic>
      <p:graphicFrame>
        <p:nvGraphicFramePr>
          <p:cNvPr id="34" name="Diagram 14">
            <a:extLst>
              <a:ext uri="{FF2B5EF4-FFF2-40B4-BE49-F238E27FC236}">
                <a16:creationId xmlns:a16="http://schemas.microsoft.com/office/drawing/2014/main" id="{05CE51B2-557A-6C4A-9492-0C447A80F717}"/>
              </a:ext>
            </a:extLst>
          </p:cNvPr>
          <p:cNvGraphicFramePr/>
          <p:nvPr>
            <p:extLst>
              <p:ext uri="{D42A27DB-BD31-4B8C-83A1-F6EECF244321}">
                <p14:modId xmlns:p14="http://schemas.microsoft.com/office/powerpoint/2010/main" val="3170323671"/>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78666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C1F57-02AC-46D0-3C54-E8ACEB454DB2}"/>
              </a:ext>
            </a:extLst>
          </p:cNvPr>
          <p:cNvSpPr>
            <a:spLocks noGrp="1"/>
          </p:cNvSpPr>
          <p:nvPr>
            <p:ph type="title"/>
          </p:nvPr>
        </p:nvSpPr>
        <p:spPr>
          <a:xfrm>
            <a:off x="2954867" y="-255764"/>
            <a:ext cx="10515600" cy="1325563"/>
          </a:xfrm>
        </p:spPr>
        <p:txBody>
          <a:bodyPr/>
          <a:lstStyle/>
          <a:p>
            <a:r>
              <a:rPr lang="en-US"/>
              <a:t>EMF Noise Mitigation</a:t>
            </a:r>
          </a:p>
        </p:txBody>
      </p:sp>
      <p:sp>
        <p:nvSpPr>
          <p:cNvPr id="3" name="Text Placeholder 2">
            <a:extLst>
              <a:ext uri="{FF2B5EF4-FFF2-40B4-BE49-F238E27FC236}">
                <a16:creationId xmlns:a16="http://schemas.microsoft.com/office/drawing/2014/main" id="{DDCD29B7-9D90-97E4-BF6A-F7D0D8A08548}"/>
              </a:ext>
            </a:extLst>
          </p:cNvPr>
          <p:cNvSpPr>
            <a:spLocks noGrp="1"/>
          </p:cNvSpPr>
          <p:nvPr>
            <p:ph type="body" idx="1"/>
          </p:nvPr>
        </p:nvSpPr>
        <p:spPr>
          <a:xfrm>
            <a:off x="-133811" y="6103727"/>
            <a:ext cx="12209436" cy="435139"/>
          </a:xfrm>
        </p:spPr>
        <p:txBody>
          <a:bodyPr spcFirstLastPara="1" wrap="square" lIns="91425" tIns="45700" rIns="91425" bIns="45700" anchor="t" anchorCtr="0">
            <a:noAutofit/>
          </a:bodyPr>
          <a:lstStyle/>
          <a:p>
            <a:pPr marL="114300" indent="0">
              <a:lnSpc>
                <a:spcPct val="100000"/>
              </a:lnSpc>
              <a:buNone/>
            </a:pPr>
            <a:r>
              <a:rPr lang="en-US" sz="900"/>
              <a:t>[1] </a:t>
            </a:r>
            <a:r>
              <a:rPr lang="en-US" sz="900" err="1"/>
              <a:t>Munalli</a:t>
            </a:r>
            <a:r>
              <a:rPr lang="en-US" sz="900"/>
              <a:t>, D., </a:t>
            </a:r>
            <a:r>
              <a:rPr lang="en-US" sz="900" err="1"/>
              <a:t>Dimitrakis</a:t>
            </a:r>
            <a:r>
              <a:rPr lang="en-US" sz="900"/>
              <a:t>, G., Chronopoulos, D., Greedy, S., &amp; Long, A. (2019). Electromagnetic shielding effectiveness of carbon </a:t>
            </a:r>
            <a:r>
              <a:rPr lang="en-US" sz="900" err="1"/>
              <a:t>fibre</a:t>
            </a:r>
            <a:r>
              <a:rPr lang="en-US" sz="900"/>
              <a:t> reinforced composites. </a:t>
            </a:r>
            <a:r>
              <a:rPr lang="en-US" sz="900" i="1"/>
              <a:t>Composites Part B: Engineering</a:t>
            </a:r>
            <a:r>
              <a:rPr lang="en-US" sz="900"/>
              <a:t>, </a:t>
            </a:r>
            <a:r>
              <a:rPr lang="en-US" sz="900" i="1"/>
              <a:t>173</a:t>
            </a:r>
            <a:r>
              <a:rPr lang="en-US" sz="900"/>
              <a:t>, 6–10. </a:t>
            </a:r>
            <a:r>
              <a:rPr lang="en-US" sz="900">
                <a:hlinkClick r:id="rId2"/>
              </a:rPr>
              <a:t>https://doi.org/10.1016/j.compositesb.2019.106906</a:t>
            </a:r>
            <a:endParaRPr lang="en-US" sz="900"/>
          </a:p>
        </p:txBody>
      </p:sp>
      <p:sp>
        <p:nvSpPr>
          <p:cNvPr id="4" name="Date Placeholder 3">
            <a:extLst>
              <a:ext uri="{FF2B5EF4-FFF2-40B4-BE49-F238E27FC236}">
                <a16:creationId xmlns:a16="http://schemas.microsoft.com/office/drawing/2014/main" id="{9923E8A9-0519-57C7-D46F-EE3407ABA181}"/>
              </a:ext>
            </a:extLst>
          </p:cNvPr>
          <p:cNvSpPr>
            <a:spLocks noGrp="1"/>
          </p:cNvSpPr>
          <p:nvPr>
            <p:ph type="dt" idx="10"/>
          </p:nvPr>
        </p:nvSpPr>
        <p:spPr/>
        <p:txBody>
          <a:bodyPr/>
          <a:lstStyle/>
          <a:p>
            <a:fld id="{84E2EA89-0F13-447B-A550-3B88F1B4DDF9}" type="datetime1">
              <a:rPr lang="en-US" smtClean="0"/>
              <a:t>4/4/2023</a:t>
            </a:fld>
            <a:endParaRPr lang="en-US"/>
          </a:p>
        </p:txBody>
      </p:sp>
      <p:sp>
        <p:nvSpPr>
          <p:cNvPr id="5" name="Slide Number Placeholder 4">
            <a:extLst>
              <a:ext uri="{FF2B5EF4-FFF2-40B4-BE49-F238E27FC236}">
                <a16:creationId xmlns:a16="http://schemas.microsoft.com/office/drawing/2014/main" id="{B64411BC-247F-494C-2CD8-D7E01F7A13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86</a:t>
            </a:fld>
            <a:endParaRPr lang="en-US"/>
          </a:p>
        </p:txBody>
      </p:sp>
      <p:pic>
        <p:nvPicPr>
          <p:cNvPr id="8" name="Picture 8" descr="Chart&#10;&#10;Description automatically generated">
            <a:extLst>
              <a:ext uri="{FF2B5EF4-FFF2-40B4-BE49-F238E27FC236}">
                <a16:creationId xmlns:a16="http://schemas.microsoft.com/office/drawing/2014/main" id="{FBD12C25-8E06-CBA5-0528-B5B2C43BF7E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41070" y="672786"/>
            <a:ext cx="6974770" cy="3628305"/>
          </a:xfrm>
          <a:prstGeom prst="rect">
            <a:avLst/>
          </a:prstGeom>
        </p:spPr>
      </p:pic>
      <p:pic>
        <p:nvPicPr>
          <p:cNvPr id="9" name="Picture 9" descr="Table&#10;&#10;Description automatically generated">
            <a:extLst>
              <a:ext uri="{FF2B5EF4-FFF2-40B4-BE49-F238E27FC236}">
                <a16:creationId xmlns:a16="http://schemas.microsoft.com/office/drawing/2014/main" id="{D8D323AB-5C66-DD18-077D-4663989310D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49"/>
          <a:stretch/>
        </p:blipFill>
        <p:spPr>
          <a:xfrm>
            <a:off x="1735380" y="4286774"/>
            <a:ext cx="9771565" cy="1848578"/>
          </a:xfrm>
          <a:prstGeom prst="rect">
            <a:avLst/>
          </a:prstGeom>
        </p:spPr>
      </p:pic>
      <p:sp>
        <p:nvSpPr>
          <p:cNvPr id="12" name="Rectangle 11">
            <a:extLst>
              <a:ext uri="{FF2B5EF4-FFF2-40B4-BE49-F238E27FC236}">
                <a16:creationId xmlns:a16="http://schemas.microsoft.com/office/drawing/2014/main" id="{923B53A3-740A-7B52-BE39-FDDD746A42CD}"/>
              </a:ext>
            </a:extLst>
          </p:cNvPr>
          <p:cNvSpPr/>
          <p:nvPr/>
        </p:nvSpPr>
        <p:spPr>
          <a:xfrm>
            <a:off x="10216169" y="1174236"/>
            <a:ext cx="1292868" cy="168846"/>
          </a:xfrm>
          <a:prstGeom prst="rect">
            <a:avLst/>
          </a:prstGeom>
          <a:solidFill>
            <a:srgbClr val="FFFF00">
              <a:alpha val="28000"/>
            </a:srgb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a:endParaRPr>
          </a:p>
        </p:txBody>
      </p:sp>
      <p:sp>
        <p:nvSpPr>
          <p:cNvPr id="13" name="Rectangle 12">
            <a:extLst>
              <a:ext uri="{FF2B5EF4-FFF2-40B4-BE49-F238E27FC236}">
                <a16:creationId xmlns:a16="http://schemas.microsoft.com/office/drawing/2014/main" id="{74668A5E-6AFB-3AB5-E1BE-39E3B200C4AC}"/>
              </a:ext>
            </a:extLst>
          </p:cNvPr>
          <p:cNvSpPr/>
          <p:nvPr/>
        </p:nvSpPr>
        <p:spPr>
          <a:xfrm>
            <a:off x="4798959" y="5598693"/>
            <a:ext cx="6576407" cy="175651"/>
          </a:xfrm>
          <a:prstGeom prst="rect">
            <a:avLst/>
          </a:prstGeom>
          <a:solidFill>
            <a:srgbClr val="FCE41C">
              <a:alpha val="27000"/>
            </a:srgb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sp>
        <p:nvSpPr>
          <p:cNvPr id="17" name="Rectangle 16">
            <a:extLst>
              <a:ext uri="{FF2B5EF4-FFF2-40B4-BE49-F238E27FC236}">
                <a16:creationId xmlns:a16="http://schemas.microsoft.com/office/drawing/2014/main" id="{2DE7346B-C23A-2786-A930-F2989DE865EE}"/>
              </a:ext>
            </a:extLst>
          </p:cNvPr>
          <p:cNvSpPr/>
          <p:nvPr/>
        </p:nvSpPr>
        <p:spPr>
          <a:xfrm>
            <a:off x="10216168" y="1447403"/>
            <a:ext cx="1292868" cy="181984"/>
          </a:xfrm>
          <a:prstGeom prst="rect">
            <a:avLst/>
          </a:prstGeom>
          <a:solidFill>
            <a:srgbClr val="FFFF00">
              <a:alpha val="28000"/>
            </a:srgb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a:endParaRPr>
          </a:p>
        </p:txBody>
      </p:sp>
      <p:sp>
        <p:nvSpPr>
          <p:cNvPr id="18" name="Rectangle 17">
            <a:extLst>
              <a:ext uri="{FF2B5EF4-FFF2-40B4-BE49-F238E27FC236}">
                <a16:creationId xmlns:a16="http://schemas.microsoft.com/office/drawing/2014/main" id="{C856F5BE-F2E5-CD0F-1593-C279A9C8E4EB}"/>
              </a:ext>
            </a:extLst>
          </p:cNvPr>
          <p:cNvSpPr/>
          <p:nvPr/>
        </p:nvSpPr>
        <p:spPr>
          <a:xfrm>
            <a:off x="4798958" y="5375246"/>
            <a:ext cx="6576407" cy="182839"/>
          </a:xfrm>
          <a:prstGeom prst="rect">
            <a:avLst/>
          </a:prstGeom>
          <a:solidFill>
            <a:srgbClr val="FCE41C">
              <a:alpha val="27000"/>
            </a:srgb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pic>
        <p:nvPicPr>
          <p:cNvPr id="19" name="Graphic 19">
            <a:extLst>
              <a:ext uri="{FF2B5EF4-FFF2-40B4-BE49-F238E27FC236}">
                <a16:creationId xmlns:a16="http://schemas.microsoft.com/office/drawing/2014/main" id="{F2ED65E4-17F8-BA68-135D-C0042B517A02}"/>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518939" y="1698018"/>
            <a:ext cx="3614303" cy="4297162"/>
          </a:xfrm>
          <a:prstGeom prst="rect">
            <a:avLst/>
          </a:prstGeom>
        </p:spPr>
      </p:pic>
      <p:sp>
        <p:nvSpPr>
          <p:cNvPr id="6" name="TextBox 5">
            <a:extLst>
              <a:ext uri="{FF2B5EF4-FFF2-40B4-BE49-F238E27FC236}">
                <a16:creationId xmlns:a16="http://schemas.microsoft.com/office/drawing/2014/main" id="{C8BA665B-E1D3-9049-26E7-4978AC2DA7A2}"/>
              </a:ext>
            </a:extLst>
          </p:cNvPr>
          <p:cNvSpPr txBox="1"/>
          <p:nvPr/>
        </p:nvSpPr>
        <p:spPr>
          <a:xfrm>
            <a:off x="11076495" y="3511484"/>
            <a:ext cx="43206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t>[1]</a:t>
            </a:r>
          </a:p>
        </p:txBody>
      </p:sp>
      <p:sp>
        <p:nvSpPr>
          <p:cNvPr id="7" name="TextBox 6">
            <a:extLst>
              <a:ext uri="{FF2B5EF4-FFF2-40B4-BE49-F238E27FC236}">
                <a16:creationId xmlns:a16="http://schemas.microsoft.com/office/drawing/2014/main" id="{358D47CC-C2B3-1D5A-10B0-B779C7B1F3D8}"/>
              </a:ext>
            </a:extLst>
          </p:cNvPr>
          <p:cNvSpPr txBox="1"/>
          <p:nvPr/>
        </p:nvSpPr>
        <p:spPr>
          <a:xfrm>
            <a:off x="11388057" y="5684909"/>
            <a:ext cx="43206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t>[1]</a:t>
            </a:r>
          </a:p>
        </p:txBody>
      </p:sp>
      <p:sp>
        <p:nvSpPr>
          <p:cNvPr id="11" name="Rectangle 10">
            <a:extLst>
              <a:ext uri="{FF2B5EF4-FFF2-40B4-BE49-F238E27FC236}">
                <a16:creationId xmlns:a16="http://schemas.microsoft.com/office/drawing/2014/main" id="{B0ED6432-834C-AB16-5346-D515D34E9A1F}"/>
              </a:ext>
            </a:extLst>
          </p:cNvPr>
          <p:cNvSpPr/>
          <p:nvPr/>
        </p:nvSpPr>
        <p:spPr>
          <a:xfrm>
            <a:off x="1319248" y="1070336"/>
            <a:ext cx="2389645" cy="4668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DR1.1 - 10% accuracy</a:t>
            </a:r>
          </a:p>
        </p:txBody>
      </p:sp>
      <p:pic>
        <p:nvPicPr>
          <p:cNvPr id="14" name="Graphic 13" descr="Checkbox Checked outline">
            <a:extLst>
              <a:ext uri="{FF2B5EF4-FFF2-40B4-BE49-F238E27FC236}">
                <a16:creationId xmlns:a16="http://schemas.microsoft.com/office/drawing/2014/main" id="{BB467E83-0D4A-66E5-7503-BF2CA28A07A7}"/>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3705675" y="870267"/>
            <a:ext cx="837415" cy="837415"/>
          </a:xfrm>
          <a:prstGeom prst="rect">
            <a:avLst/>
          </a:prstGeom>
        </p:spPr>
      </p:pic>
      <p:graphicFrame>
        <p:nvGraphicFramePr>
          <p:cNvPr id="51" name="Diagram 14">
            <a:extLst>
              <a:ext uri="{FF2B5EF4-FFF2-40B4-BE49-F238E27FC236}">
                <a16:creationId xmlns:a16="http://schemas.microsoft.com/office/drawing/2014/main" id="{6FA6E656-9CA7-E0D4-5713-A8237BB2DFDD}"/>
              </a:ext>
            </a:extLst>
          </p:cNvPr>
          <p:cNvGraphicFramePr/>
          <p:nvPr>
            <p:extLst>
              <p:ext uri="{D42A27DB-BD31-4B8C-83A1-F6EECF244321}">
                <p14:modId xmlns:p14="http://schemas.microsoft.com/office/powerpoint/2010/main" val="2501800331"/>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44434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95135-8416-2BC8-8006-E7E85F7B801C}"/>
              </a:ext>
            </a:extLst>
          </p:cNvPr>
          <p:cNvSpPr>
            <a:spLocks noGrp="1"/>
          </p:cNvSpPr>
          <p:nvPr>
            <p:ph type="ctrTitle"/>
          </p:nvPr>
        </p:nvSpPr>
        <p:spPr/>
        <p:txBody>
          <a:bodyPr/>
          <a:lstStyle/>
          <a:p>
            <a:r>
              <a:rPr lang="en-US"/>
              <a:t>Other tests</a:t>
            </a:r>
          </a:p>
        </p:txBody>
      </p:sp>
    </p:spTree>
    <p:extLst>
      <p:ext uri="{BB962C8B-B14F-4D97-AF65-F5344CB8AC3E}">
        <p14:creationId xmlns:p14="http://schemas.microsoft.com/office/powerpoint/2010/main" val="17429335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0D3F9-256F-8518-EDE4-537316A896CF}"/>
              </a:ext>
            </a:extLst>
          </p:cNvPr>
          <p:cNvSpPr>
            <a:spLocks noGrp="1"/>
          </p:cNvSpPr>
          <p:nvPr>
            <p:ph type="title"/>
          </p:nvPr>
        </p:nvSpPr>
        <p:spPr/>
        <p:txBody>
          <a:bodyPr/>
          <a:lstStyle/>
          <a:p>
            <a:r>
              <a:rPr lang="en-US"/>
              <a:t>Power Test</a:t>
            </a:r>
          </a:p>
        </p:txBody>
      </p:sp>
      <p:sp>
        <p:nvSpPr>
          <p:cNvPr id="3" name="Text Placeholder 2">
            <a:extLst>
              <a:ext uri="{FF2B5EF4-FFF2-40B4-BE49-F238E27FC236}">
                <a16:creationId xmlns:a16="http://schemas.microsoft.com/office/drawing/2014/main" id="{1CD0444A-096F-247C-F596-3921B081BF1E}"/>
              </a:ext>
            </a:extLst>
          </p:cNvPr>
          <p:cNvSpPr>
            <a:spLocks noGrp="1"/>
          </p:cNvSpPr>
          <p:nvPr>
            <p:ph type="body" idx="1"/>
          </p:nvPr>
        </p:nvSpPr>
        <p:spPr/>
        <p:txBody>
          <a:bodyPr/>
          <a:lstStyle/>
          <a:p>
            <a:r>
              <a:rPr lang="en-US"/>
              <a:t>Power the sensor suite for two hours of active recording data, while also getting temperature measurements from the micro-processor:</a:t>
            </a:r>
          </a:p>
          <a:p>
            <a:pPr lvl="1">
              <a:buSzPts val="1800"/>
            </a:pPr>
            <a:r>
              <a:rPr lang="en-US"/>
              <a:t>1 test with the sensor suite by itself</a:t>
            </a:r>
          </a:p>
          <a:p>
            <a:pPr lvl="1">
              <a:buSzPts val="1800"/>
            </a:pPr>
            <a:r>
              <a:rPr lang="en-US"/>
              <a:t>1 test of the sensor suite inside the panel </a:t>
            </a:r>
          </a:p>
          <a:p>
            <a:pPr>
              <a:buClr>
                <a:srgbClr val="000000"/>
              </a:buClr>
            </a:pPr>
            <a:r>
              <a:rPr lang="en-US">
                <a:solidFill>
                  <a:srgbClr val="000000"/>
                </a:solidFill>
              </a:rPr>
              <a:t>Compare the temperature data to ensure the electronics have enough ventilation to work properly </a:t>
            </a:r>
          </a:p>
          <a:p>
            <a:pPr>
              <a:buClr>
                <a:srgbClr val="000000"/>
              </a:buClr>
            </a:pPr>
            <a:r>
              <a:rPr lang="en-US">
                <a:solidFill>
                  <a:srgbClr val="000000"/>
                </a:solidFill>
              </a:rPr>
              <a:t>Ensure that the battery is outputting 3.4V for the two hours it will power the electronics:</a:t>
            </a:r>
          </a:p>
          <a:p>
            <a:pPr lvl="1"/>
            <a:r>
              <a:rPr lang="en-US">
                <a:solidFill>
                  <a:srgbClr val="000000"/>
                </a:solidFill>
              </a:rPr>
              <a:t>This will be measured by the micro-processor which has a power regulator</a:t>
            </a:r>
          </a:p>
          <a:p>
            <a:pPr>
              <a:buClr>
                <a:srgbClr val="000000"/>
              </a:buClr>
            </a:pPr>
            <a:endParaRPr lang="en-US">
              <a:solidFill>
                <a:srgbClr val="000000"/>
              </a:solidFill>
            </a:endParaRPr>
          </a:p>
        </p:txBody>
      </p:sp>
      <p:sp>
        <p:nvSpPr>
          <p:cNvPr id="4" name="Date Placeholder 3">
            <a:extLst>
              <a:ext uri="{FF2B5EF4-FFF2-40B4-BE49-F238E27FC236}">
                <a16:creationId xmlns:a16="http://schemas.microsoft.com/office/drawing/2014/main" id="{0ED3964A-13F5-21C7-6088-7B3CDF0168E2}"/>
              </a:ext>
            </a:extLst>
          </p:cNvPr>
          <p:cNvSpPr>
            <a:spLocks noGrp="1"/>
          </p:cNvSpPr>
          <p:nvPr>
            <p:ph type="dt" idx="10"/>
          </p:nvPr>
        </p:nvSpPr>
        <p:spPr/>
        <p:txBody>
          <a:bodyPr/>
          <a:lstStyle/>
          <a:p>
            <a:fld id="{84E2EA89-0F13-447B-A550-3B88F1B4DDF9}" type="datetime1">
              <a:rPr lang="en-US" smtClean="0"/>
              <a:t>4/4/2023</a:t>
            </a:fld>
            <a:endParaRPr lang="en-US"/>
          </a:p>
        </p:txBody>
      </p:sp>
      <p:sp>
        <p:nvSpPr>
          <p:cNvPr id="5" name="Slide Number Placeholder 4">
            <a:extLst>
              <a:ext uri="{FF2B5EF4-FFF2-40B4-BE49-F238E27FC236}">
                <a16:creationId xmlns:a16="http://schemas.microsoft.com/office/drawing/2014/main" id="{B971B775-0BBA-2481-75F6-77CBC1AB1FE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88</a:t>
            </a:fld>
            <a:endParaRPr lang="en-US"/>
          </a:p>
        </p:txBody>
      </p:sp>
      <p:graphicFrame>
        <p:nvGraphicFramePr>
          <p:cNvPr id="7" name="Diagram 14">
            <a:extLst>
              <a:ext uri="{FF2B5EF4-FFF2-40B4-BE49-F238E27FC236}">
                <a16:creationId xmlns:a16="http://schemas.microsoft.com/office/drawing/2014/main" id="{FBF6201A-779A-3C56-4480-3C5CCB82A37B}"/>
              </a:ext>
            </a:extLst>
          </p:cNvPr>
          <p:cNvGraphicFramePr/>
          <p:nvPr>
            <p:extLst>
              <p:ext uri="{D42A27DB-BD31-4B8C-83A1-F6EECF244321}">
                <p14:modId xmlns:p14="http://schemas.microsoft.com/office/powerpoint/2010/main" val="2219538337"/>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7108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g15ba106909b_1_40"/>
          <p:cNvSpPr txBox="1">
            <a:spLocks noGrp="1"/>
          </p:cNvSpPr>
          <p:nvPr>
            <p:ph type="dt" idx="10"/>
          </p:nvPr>
        </p:nvSpPr>
        <p:spPr>
          <a:xfrm>
            <a:off x="165100"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fld id="{F6D7ABA2-6DB6-44D6-8442-33A10297D23E}" type="datetime1">
              <a:rPr lang="en-US" smtClean="0"/>
              <a:t>4/4/2023</a:t>
            </a:fld>
            <a:endParaRPr/>
          </a:p>
        </p:txBody>
      </p:sp>
      <p:sp>
        <p:nvSpPr>
          <p:cNvPr id="230" name="Google Shape;230;g15ba106909b_1_40"/>
          <p:cNvSpPr txBox="1">
            <a:spLocks noGrp="1"/>
          </p:cNvSpPr>
          <p:nvPr>
            <p:ph type="sldNum" idx="12"/>
          </p:nvPr>
        </p:nvSpPr>
        <p:spPr>
          <a:xfrm>
            <a:off x="9283700" y="6356349"/>
            <a:ext cx="2743200" cy="365100"/>
          </a:xfrm>
          <a:prstGeom prst="rect">
            <a:avLst/>
          </a:prstGeom>
          <a:noFill/>
          <a:ln>
            <a:noFill/>
          </a:ln>
        </p:spPr>
        <p:txBody>
          <a:bodyPr spcFirstLastPara="1" wrap="square" lIns="91425" tIns="45700" rIns="91425" bIns="45700" anchor="ctr" anchorCtr="0">
            <a:noAutofit/>
          </a:bodyPr>
          <a:lstStyle/>
          <a:p>
            <a:pPr marL="0" lvl="0" indent="0" algn="r">
              <a:lnSpc>
                <a:spcPct val="100000"/>
              </a:lnSpc>
              <a:spcBef>
                <a:spcPts val="0"/>
              </a:spcBef>
              <a:spcAft>
                <a:spcPts val="0"/>
              </a:spcAft>
              <a:buNone/>
            </a:pPr>
            <a:r>
              <a:rPr lang="en-US"/>
              <a:t>5</a:t>
            </a:r>
          </a:p>
        </p:txBody>
      </p:sp>
      <p:sp>
        <p:nvSpPr>
          <p:cNvPr id="244" name="Google Shape;244;g15ba106909b_1_40"/>
          <p:cNvSpPr txBox="1">
            <a:spLocks noGrp="1"/>
          </p:cNvSpPr>
          <p:nvPr>
            <p:ph type="title"/>
          </p:nvPr>
        </p:nvSpPr>
        <p:spPr>
          <a:xfrm>
            <a:off x="838200" y="318549"/>
            <a:ext cx="10515600" cy="928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F762A"/>
              </a:buClr>
              <a:buSzPts val="4400"/>
              <a:buFont typeface="Calibri"/>
              <a:buNone/>
            </a:pPr>
            <a:r>
              <a:rPr lang="en-US"/>
              <a:t>Concept of Operations: Project Level</a:t>
            </a:r>
            <a:endParaRPr/>
          </a:p>
        </p:txBody>
      </p:sp>
      <p:pic>
        <p:nvPicPr>
          <p:cNvPr id="19" name="Picture 19" descr="A picture containing graphical user interface&#10;&#10;Description automatically generated">
            <a:extLst>
              <a:ext uri="{FF2B5EF4-FFF2-40B4-BE49-F238E27FC236}">
                <a16:creationId xmlns:a16="http://schemas.microsoft.com/office/drawing/2014/main" id="{20DB4031-F9E8-EDD0-4C8E-604AB124B0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31830" y="1077404"/>
            <a:ext cx="6934199" cy="5283483"/>
          </a:xfrm>
          <a:prstGeom prst="rect">
            <a:avLst/>
          </a:prstGeom>
        </p:spPr>
      </p:pic>
      <p:graphicFrame>
        <p:nvGraphicFramePr>
          <p:cNvPr id="3" name="Diagram 14">
            <a:extLst>
              <a:ext uri="{FF2B5EF4-FFF2-40B4-BE49-F238E27FC236}">
                <a16:creationId xmlns:a16="http://schemas.microsoft.com/office/drawing/2014/main" id="{D82A97B3-27E7-32BE-1D5C-C2FB670882EE}"/>
              </a:ext>
            </a:extLst>
          </p:cNvPr>
          <p:cNvGraphicFramePr/>
          <p:nvPr>
            <p:extLst>
              <p:ext uri="{D42A27DB-BD31-4B8C-83A1-F6EECF244321}">
                <p14:modId xmlns:p14="http://schemas.microsoft.com/office/powerpoint/2010/main" val="3428634354"/>
              </p:ext>
            </p:extLst>
          </p:nvPr>
        </p:nvGraphicFramePr>
        <p:xfrm>
          <a:off x="1697659" y="6390777"/>
          <a:ext cx="8796681" cy="3543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theme/theme1.xml><?xml version="1.0" encoding="utf-8"?>
<a:theme xmlns:a="http://schemas.openxmlformats.org/drawingml/2006/main" name="Office Theme">
  <a:themeElements>
    <a:clrScheme name="Green">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Green">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5D1C97D5F27A942A6ECCDFB95DF13FE" ma:contentTypeVersion="2" ma:contentTypeDescription="Create a new document." ma:contentTypeScope="" ma:versionID="5c0e740550673f5f4954bb6797f86aac">
  <xsd:schema xmlns:xsd="http://www.w3.org/2001/XMLSchema" xmlns:xs="http://www.w3.org/2001/XMLSchema" xmlns:p="http://schemas.microsoft.com/office/2006/metadata/properties" xmlns:ns2="808fd839-170a-44a4-85e4-5aff044f8a2d" targetNamespace="http://schemas.microsoft.com/office/2006/metadata/properties" ma:root="true" ma:fieldsID="5619e1ff52abc926600559262f396ca4" ns2:_="">
    <xsd:import namespace="808fd839-170a-44a4-85e4-5aff044f8a2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8fd839-170a-44a4-85e4-5aff044f8a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AAF962-0770-474C-BB26-354FDE3B7FA3}">
  <ds:schemaRefs>
    <ds:schemaRef ds:uri="affb7881-9ea3-43f6-afc8-98b8852cf175"/>
    <ds:schemaRef ds:uri="b8f50abe-57b4-4d53-96fe-feaf94f38540"/>
    <ds:schemaRef ds:uri="http://schemas.microsoft.com/office/2006/metadata/properties"/>
    <ds:schemaRef ds:uri="http://schemas.microsoft.com/office/infopath/2007/PartnerControls"/>
    <ds:schemaRef ds:uri="http://www.w3.org/2000/xmlns/"/>
    <ds:schemaRef ds:uri="http://www.w3.org/2001/XMLSchema-instance"/>
  </ds:schemaRefs>
</ds:datastoreItem>
</file>

<file path=customXml/itemProps2.xml><?xml version="1.0" encoding="utf-8"?>
<ds:datastoreItem xmlns:ds="http://schemas.openxmlformats.org/officeDocument/2006/customXml" ds:itemID="{9D9E5836-3C2A-4D46-9DF9-B21D00444F50}">
  <ds:schemaRefs>
    <ds:schemaRef ds:uri="http://schemas.microsoft.com/sharepoint/v3/contenttype/forms"/>
  </ds:schemaRefs>
</ds:datastoreItem>
</file>

<file path=customXml/itemProps3.xml><?xml version="1.0" encoding="utf-8"?>
<ds:datastoreItem xmlns:ds="http://schemas.openxmlformats.org/officeDocument/2006/customXml" ds:itemID="{7861C336-2FA9-463E-8A35-2CEFF1F48E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8fd839-170a-44a4-85e4-5aff044f8a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7449</Words>
  <Application>Microsoft Office PowerPoint</Application>
  <PresentationFormat>Widescreen</PresentationFormat>
  <Paragraphs>1801</Paragraphs>
  <Slides>89</Slides>
  <Notes>69</Notes>
  <HiddenSlides>6</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89</vt:i4>
      </vt:variant>
    </vt:vector>
  </HeadingPairs>
  <TitlesOfParts>
    <vt:vector size="100" baseType="lpstr">
      <vt:lpstr>Calibri</vt:lpstr>
      <vt:lpstr>arial</vt:lpstr>
      <vt:lpstr>Times-Roman</vt:lpstr>
      <vt:lpstr>Wingdings</vt:lpstr>
      <vt:lpstr>Arial,Sans-Serif</vt:lpstr>
      <vt:lpstr>Wingdings,Sans-Serif</vt:lpstr>
      <vt:lpstr>arial</vt:lpstr>
      <vt:lpstr>Calibri Light</vt:lpstr>
      <vt:lpstr>Office Theme</vt:lpstr>
      <vt:lpstr>Custom Design</vt:lpstr>
      <vt:lpstr>Office Theme</vt:lpstr>
      <vt:lpstr>Testing Readiness Review</vt:lpstr>
      <vt:lpstr>Presentation Outline</vt:lpstr>
      <vt:lpstr>Project Overview</vt:lpstr>
      <vt:lpstr>Mission Statement</vt:lpstr>
      <vt:lpstr>Mission Objectives</vt:lpstr>
      <vt:lpstr>Client Panel &amp; Deployment </vt:lpstr>
      <vt:lpstr>Concept of Operations: Project Level</vt:lpstr>
      <vt:lpstr>Concept of Operations: Project Level</vt:lpstr>
      <vt:lpstr>Concept of Operations: Project Level</vt:lpstr>
      <vt:lpstr>Concept of Operations: Project Level</vt:lpstr>
      <vt:lpstr>Concept of Operations: Project Level</vt:lpstr>
      <vt:lpstr>Levels of Success</vt:lpstr>
      <vt:lpstr>Functional Block Diagram</vt:lpstr>
      <vt:lpstr>Current Design</vt:lpstr>
      <vt:lpstr>Current Design</vt:lpstr>
      <vt:lpstr>Current Design</vt:lpstr>
      <vt:lpstr>Design Solution</vt:lpstr>
      <vt:lpstr>Updates from CDR</vt:lpstr>
      <vt:lpstr>Critical Project Elements*</vt:lpstr>
      <vt:lpstr>Schedule</vt:lpstr>
      <vt:lpstr>Semester Overview &amp; Critical Path</vt:lpstr>
      <vt:lpstr>Testing</vt:lpstr>
      <vt:lpstr>Test Plan</vt:lpstr>
      <vt:lpstr>Test Readiness</vt:lpstr>
      <vt:lpstr>Testing Flow Chart</vt:lpstr>
      <vt:lpstr>Impact Test</vt:lpstr>
      <vt:lpstr>Impact Test</vt:lpstr>
      <vt:lpstr>Impact Test</vt:lpstr>
      <vt:lpstr>Impact Test</vt:lpstr>
      <vt:lpstr>Impact Test</vt:lpstr>
      <vt:lpstr>Vibe Test</vt:lpstr>
      <vt:lpstr>Vibe Test</vt:lpstr>
      <vt:lpstr>Vibe Test</vt:lpstr>
      <vt:lpstr>Vibe Test</vt:lpstr>
      <vt:lpstr>Vibe Test</vt:lpstr>
      <vt:lpstr>Mock Deployment</vt:lpstr>
      <vt:lpstr>Mock Deployment Test</vt:lpstr>
      <vt:lpstr>Mock Deployment Test</vt:lpstr>
      <vt:lpstr>Mock Deployment Test</vt:lpstr>
      <vt:lpstr>Mock Deployment Test - Derivation</vt:lpstr>
      <vt:lpstr>Mock Deployment Test</vt:lpstr>
      <vt:lpstr>Mock Deployment Test</vt:lpstr>
      <vt:lpstr>Testing Status</vt:lpstr>
      <vt:lpstr>Budget</vt:lpstr>
      <vt:lpstr>Cost Plan</vt:lpstr>
      <vt:lpstr>Acknowledgements</vt:lpstr>
      <vt:lpstr>Thank you</vt:lpstr>
      <vt:lpstr>Appendix &amp; Supporting Materials</vt:lpstr>
      <vt:lpstr>Administrative </vt:lpstr>
      <vt:lpstr>Team Organization</vt:lpstr>
      <vt:lpstr>Key Functional Requirements</vt:lpstr>
      <vt:lpstr>Testing</vt:lpstr>
      <vt:lpstr>Testing Descriptions – Component Level</vt:lpstr>
      <vt:lpstr>Testing Descriptions – Subsystem Level</vt:lpstr>
      <vt:lpstr>Testing Descriptions – System Level</vt:lpstr>
      <vt:lpstr>Spin Test</vt:lpstr>
      <vt:lpstr>Spin Test</vt:lpstr>
      <vt:lpstr>Spin Test</vt:lpstr>
      <vt:lpstr>Spin Test</vt:lpstr>
      <vt:lpstr>Spin Test</vt:lpstr>
      <vt:lpstr>High G – Vibe Table</vt:lpstr>
      <vt:lpstr>Manufacturing </vt:lpstr>
      <vt:lpstr>Changes to Design</vt:lpstr>
      <vt:lpstr>Delrin, Fastners, Heli-coil</vt:lpstr>
      <vt:lpstr>Size &amp; Mass</vt:lpstr>
      <vt:lpstr>SW Center of Mass and MOI</vt:lpstr>
      <vt:lpstr>Fastener Failures</vt:lpstr>
      <vt:lpstr>Fastener Preload and Torque</vt:lpstr>
      <vt:lpstr>Edge Tear out </vt:lpstr>
      <vt:lpstr>Thermal Expansion</vt:lpstr>
      <vt:lpstr>Electronics</vt:lpstr>
      <vt:lpstr>Data Collection – Microprocessor Feather M0 Adalogger</vt:lpstr>
      <vt:lpstr>Data Collection – High Bandwidth IMU</vt:lpstr>
      <vt:lpstr>Data Collection – High Range Accelerometer</vt:lpstr>
      <vt:lpstr>PowerPoint Presentation</vt:lpstr>
      <vt:lpstr>Wiring Diagram</vt:lpstr>
      <vt:lpstr>Power Budget </vt:lpstr>
      <vt:lpstr>Link Budget &amp; Communications</vt:lpstr>
      <vt:lpstr>Sensing – Design Space</vt:lpstr>
      <vt:lpstr>Link Budget &amp; Communications</vt:lpstr>
      <vt:lpstr>Sensor Communication Interface</vt:lpstr>
      <vt:lpstr>Link Budget &amp; Communications</vt:lpstr>
      <vt:lpstr>Software Functional Block Diagram</vt:lpstr>
      <vt:lpstr>Teardrop Accelerometers</vt:lpstr>
      <vt:lpstr>Teardrop Accelerometer Testing – Rise</vt:lpstr>
      <vt:lpstr>Teardrop Accelerometer Testing </vt:lpstr>
      <vt:lpstr>EMF Noise Mitigation</vt:lpstr>
      <vt:lpstr>Other tests</vt:lpstr>
      <vt:lpstr>Power Test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Preliminary Design Review</dc:title>
  <dc:creator>oliviarepstein@gmail.com</dc:creator>
  <cp:lastModifiedBy>Jeff Zehnder</cp:lastModifiedBy>
  <cp:revision>7</cp:revision>
  <dcterms:created xsi:type="dcterms:W3CDTF">2022-09-15T17:26:46Z</dcterms:created>
  <dcterms:modified xsi:type="dcterms:W3CDTF">2023-04-04T15:31:48Z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0x01010055D1C97D5F27A942A6ECCDFB95DF13FE</vt:lpwstr>
  </property>
  <property fmtid="{D5CDD505-2E9C-101B-9397-08002B2CF9AE}" pid="3" name="MediaServiceImageTags">
    <vt:lpwstr/>
  </property>
</Properties>
</file>