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3"/>
    <p:sldMasterId id="2147483673" r:id="rId4"/>
  </p:sldMasterIdLst>
  <p:notesMasterIdLst>
    <p:notesMasterId r:id="rId9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Lst>
  <p:sldSz cx="9144000" cy="5143500" type="screen16x9"/>
  <p:notesSz cx="6858000" cy="9144000"/>
  <p:embeddedFontLst>
    <p:embeddedFont>
      <p:font typeface="Roboto" panose="02000000000000000000" pitchFamily="2" charset="0"/>
      <p:regular r:id="rId93"/>
      <p:bold r:id="rId94"/>
      <p:italic r:id="rId95"/>
      <p:boldItalic r:id="rId96"/>
    </p:embeddedFont>
    <p:embeddedFont>
      <p:font typeface="Playfair Display Medium" panose="020B0604020202020204" charset="0"/>
      <p:regular r:id="rId97"/>
      <p:bold r:id="rId98"/>
      <p:italic r:id="rId99"/>
      <p:boldItalic r:id="rId100"/>
    </p:embeddedFont>
    <p:embeddedFont>
      <p:font typeface="Playfair Display ExtraBold" panose="020B0604020202020204" charset="0"/>
      <p:bold r:id="rId101"/>
      <p:italic r:id="rId102"/>
      <p:boldItalic r:id="rId103"/>
    </p:embeddedFont>
    <p:embeddedFont>
      <p:font typeface="PT Serif" panose="020B0604020202020204" charset="0"/>
      <p:regular r:id="rId104"/>
      <p:bold r:id="rId105"/>
      <p:italic r:id="rId106"/>
      <p:boldItalic r:id="rId107"/>
    </p:embeddedFont>
    <p:embeddedFont>
      <p:font typeface="Playfair Display SemiBold" panose="020B0604020202020204" charset="0"/>
      <p:regular r:id="rId108"/>
      <p:bold r:id="rId109"/>
      <p:italic r:id="rId110"/>
      <p:boldItalic r:id="rId111"/>
    </p:embeddedFont>
    <p:embeddedFont>
      <p:font typeface="Playfair Display" panose="020B0604020202020204" charset="0"/>
      <p:regular r:id="rId112"/>
      <p:bold r:id="rId113"/>
      <p:italic r:id="rId114"/>
      <p:boldItalic r:id="rId1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0FCF60-D6A0-4619-BC68-E2CD51C63D48}">
  <a:tblStyle styleId="{610FCF60-D6A0-4619-BC68-E2CD51C63D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2415804-7E75-49F8-9B45-70BFF9C2A289}"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4357B11-EA24-49EA-B4C6-4030BA2A09B0}"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20.fntdata"/><Relationship Id="rId16" Type="http://schemas.openxmlformats.org/officeDocument/2006/relationships/slide" Target="slides/slide12.xml"/><Relationship Id="rId107" Type="http://schemas.openxmlformats.org/officeDocument/2006/relationships/font" Target="fonts/font15.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font" Target="fonts/font10.fntdata"/><Relationship Id="rId110" Type="http://schemas.openxmlformats.org/officeDocument/2006/relationships/font" Target="fonts/font18.fntdata"/><Relationship Id="rId115" Type="http://schemas.openxmlformats.org/officeDocument/2006/relationships/font" Target="fonts/font23.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font" Target="fonts/font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font" Target="fonts/font8.fntdata"/><Relationship Id="rId105" Type="http://schemas.openxmlformats.org/officeDocument/2006/relationships/font" Target="fonts/font13.fntdata"/><Relationship Id="rId113" Type="http://schemas.openxmlformats.org/officeDocument/2006/relationships/font" Target="fonts/font21.fntdata"/><Relationship Id="rId11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font" Target="fonts/font11.fntdata"/><Relationship Id="rId108" Type="http://schemas.openxmlformats.org/officeDocument/2006/relationships/font" Target="fonts/font16.fntdata"/><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font" Target="fonts/font4.fntdata"/><Relationship Id="rId111"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14.fntdata"/><Relationship Id="rId114" Type="http://schemas.openxmlformats.org/officeDocument/2006/relationships/font" Target="fonts/font22.fntdata"/><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17.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5.fntdata"/><Relationship Id="rId104" Type="http://schemas.openxmlformats.org/officeDocument/2006/relationships/font" Target="fonts/font12.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fda36561c0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fda36561c0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f45ab3f24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f45ab3f24c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a:t>
            </a:r>
            <a:endParaRPr/>
          </a:p>
          <a:p>
            <a:pPr marL="0" lvl="0" indent="0" algn="l" rtl="0">
              <a:spcBef>
                <a:spcPts val="0"/>
              </a:spcBef>
              <a:spcAft>
                <a:spcPts val="0"/>
              </a:spcAft>
              <a:buNone/>
            </a:pPr>
            <a:endParaRPr/>
          </a:p>
          <a:p>
            <a:pPr marL="0" lvl="0" indent="0" algn="l" rtl="0">
              <a:spcBef>
                <a:spcPts val="0"/>
              </a:spcBef>
              <a:spcAft>
                <a:spcPts val="0"/>
              </a:spcAft>
              <a:buNone/>
            </a:pPr>
            <a:r>
              <a:rPr lang="en"/>
              <a:t>Recap baseline design</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f0379b6dcf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f0379b6dc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a:t>
            </a:r>
            <a:endParaRPr/>
          </a:p>
          <a:p>
            <a:pPr marL="0" lvl="0" indent="0" algn="l" rtl="0">
              <a:spcBef>
                <a:spcPts val="0"/>
              </a:spcBef>
              <a:spcAft>
                <a:spcPts val="0"/>
              </a:spcAft>
              <a:buNone/>
            </a:pPr>
            <a:endParaRPr/>
          </a:p>
          <a:p>
            <a:pPr marL="0" lvl="0" indent="0" algn="l" rtl="0">
              <a:spcBef>
                <a:spcPts val="0"/>
              </a:spcBef>
              <a:spcAft>
                <a:spcPts val="0"/>
              </a:spcAft>
              <a:buNone/>
            </a:pPr>
            <a:r>
              <a:rPr lang="en"/>
              <a:t>Redundancies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fda36561c0_0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fda36561c0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000">
                <a:solidFill>
                  <a:schemeClr val="dk1"/>
                </a:solidFill>
              </a:rPr>
              <a:t>A comprehensive project schedule was presented for the spring semester that describes all major tasks especially with respect to Test Readiness, milestones and relates the critical path. Tasks potentially needing to use margin were described. (17-20 pts)</a:t>
            </a:r>
            <a:endParaRPr sz="1000">
              <a:solidFill>
                <a:schemeClr val="dk1"/>
              </a:solidFill>
            </a:endParaRPr>
          </a:p>
          <a:p>
            <a:pPr marL="457200" lvl="0" indent="-292100" algn="l" rtl="0">
              <a:lnSpc>
                <a:spcPct val="115000"/>
              </a:lnSpc>
              <a:spcBef>
                <a:spcPts val="1200"/>
              </a:spcBef>
              <a:spcAft>
                <a:spcPts val="0"/>
              </a:spcAft>
              <a:buClr>
                <a:schemeClr val="dk1"/>
              </a:buClr>
              <a:buSzPts val="1000"/>
              <a:buChar char="●"/>
            </a:pPr>
            <a:r>
              <a:rPr lang="en" sz="1000">
                <a:solidFill>
                  <a:schemeClr val="dk1"/>
                </a:solidFill>
              </a:rPr>
              <a:t>Provide a chart of ALL tests that have or will be performed. Indicate which ones have been completed.</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Review the whole project schedule in the form of the Gantt chart, showing overall progress toward goals. In this case, the status should be described with an </a:t>
            </a:r>
            <a:r>
              <a:rPr lang="en" sz="1000" i="1">
                <a:solidFill>
                  <a:schemeClr val="dk1"/>
                </a:solidFill>
              </a:rPr>
              <a:t>emphasis on testing</a:t>
            </a:r>
            <a:r>
              <a:rPr lang="en" sz="1000">
                <a:solidFill>
                  <a:schemeClr val="dk1"/>
                </a:solidFill>
              </a:rPr>
              <a:t>. Highlight any major changes in the project schedule since CDR, and indicate shifts in critical path or margins.</a:t>
            </a:r>
            <a:endParaRPr sz="1000">
              <a:solidFill>
                <a:schemeClr val="dk1"/>
              </a:solidFill>
            </a:endParaRPr>
          </a:p>
          <a:p>
            <a:pPr marL="0" lvl="0" indent="0" algn="l" rtl="0">
              <a:lnSpc>
                <a:spcPct val="115000"/>
              </a:lnSpc>
              <a:spcBef>
                <a:spcPts val="1200"/>
              </a:spcBef>
              <a:spcAft>
                <a:spcPts val="0"/>
              </a:spcAft>
              <a:buNone/>
            </a:pPr>
            <a:endParaRPr sz="10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f0379b6dcf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1f0379b6dc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KIN</a:t>
            </a:r>
            <a:endParaRPr/>
          </a:p>
          <a:p>
            <a:pPr marL="0" lvl="0" indent="0" algn="l" rtl="0">
              <a:spcBef>
                <a:spcPts val="0"/>
              </a:spcBef>
              <a:spcAft>
                <a:spcPts val="0"/>
              </a:spcAft>
              <a:buNone/>
            </a:pPr>
            <a:r>
              <a:rPr lang="en"/>
              <a:t>Maybe{</a:t>
            </a:r>
            <a:endParaRPr/>
          </a:p>
          <a:p>
            <a:pPr marL="0" lvl="0" indent="0" algn="l" rtl="0">
              <a:spcBef>
                <a:spcPts val="0"/>
              </a:spcBef>
              <a:spcAft>
                <a:spcPts val="0"/>
              </a:spcAft>
              <a:buClr>
                <a:schemeClr val="dk1"/>
              </a:buClr>
              <a:buSzPts val="1100"/>
              <a:buFont typeface="Arial"/>
              <a:buNone/>
            </a:pPr>
            <a:r>
              <a:rPr lang="en">
                <a:solidFill>
                  <a:schemeClr val="dk1"/>
                </a:solidFill>
              </a:rPr>
              <a:t>Due dates column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Descriptions cloumn}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f370d5473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f370d5473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KIN</a:t>
            </a:r>
            <a:endParaRPr/>
          </a:p>
          <a:p>
            <a:pPr marL="0" lvl="0" indent="0" algn="l" rtl="0">
              <a:spcBef>
                <a:spcPts val="0"/>
              </a:spcBef>
              <a:spcAft>
                <a:spcPts val="0"/>
              </a:spcAft>
              <a:buNone/>
            </a:pPr>
            <a:endParaRPr/>
          </a:p>
          <a:p>
            <a:pPr marL="0" lvl="0" indent="0" algn="l" rtl="0">
              <a:spcBef>
                <a:spcPts val="0"/>
              </a:spcBef>
              <a:spcAft>
                <a:spcPts val="0"/>
              </a:spcAft>
              <a:buNone/>
            </a:pPr>
            <a:r>
              <a:rPr lang="en"/>
              <a:t>Due dates column</a:t>
            </a:r>
            <a:endParaRPr/>
          </a:p>
          <a:p>
            <a:pPr marL="0" lvl="0" indent="0" algn="l" rtl="0">
              <a:spcBef>
                <a:spcPts val="0"/>
              </a:spcBef>
              <a:spcAft>
                <a:spcPts val="0"/>
              </a:spcAft>
              <a:buNone/>
            </a:pPr>
            <a:r>
              <a:rPr lang="en"/>
              <a:t>Descriptions cloumn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1f370d5473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1f370d5473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Due dates column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Descriptions cloumn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f0379b6dcf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1f0379b6dcf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KIN</a:t>
            </a:r>
            <a:endParaRPr/>
          </a:p>
          <a:p>
            <a:pPr marL="0" lvl="0" indent="0" algn="l" rtl="0">
              <a:spcBef>
                <a:spcPts val="0"/>
              </a:spcBef>
              <a:spcAft>
                <a:spcPts val="0"/>
              </a:spcAft>
              <a:buNone/>
            </a:pPr>
            <a:endParaRPr/>
          </a:p>
          <a:p>
            <a:pPr marL="0" lvl="0" indent="0" algn="l" rtl="0">
              <a:spcBef>
                <a:spcPts val="0"/>
              </a:spcBef>
              <a:spcAft>
                <a:spcPts val="0"/>
              </a:spcAft>
              <a:buNone/>
            </a:pPr>
            <a:r>
              <a:rPr lang="en"/>
              <a:t>Writing bigger for testing if not big enough for N240</a:t>
            </a:r>
            <a:endParaRPr/>
          </a:p>
          <a:p>
            <a:pPr marL="0" lvl="0" indent="0" algn="l" rtl="0">
              <a:spcBef>
                <a:spcPts val="0"/>
              </a:spcBef>
              <a:spcAft>
                <a:spcPts val="0"/>
              </a:spcAft>
              <a:buNone/>
            </a:pPr>
            <a:r>
              <a:rPr lang="en"/>
              <a:t>Add color legend or describe for headings</a:t>
            </a:r>
            <a:endParaRPr/>
          </a:p>
          <a:p>
            <a:pPr marL="0" lvl="0" indent="0" algn="l" rtl="0">
              <a:spcBef>
                <a:spcPts val="0"/>
              </a:spcBef>
              <a:spcAft>
                <a:spcPts val="0"/>
              </a:spcAft>
              <a:buNone/>
            </a:pPr>
            <a:r>
              <a:rPr lang="en"/>
              <a:t>Describe Crit Path</a:t>
            </a:r>
            <a:endParaRPr/>
          </a:p>
          <a:p>
            <a:pPr marL="0" lvl="0" indent="0" algn="l" rtl="0">
              <a:spcBef>
                <a:spcPts val="0"/>
              </a:spcBef>
              <a:spcAft>
                <a:spcPts val="0"/>
              </a:spcAft>
              <a:buNone/>
            </a:pPr>
            <a:endParaRPr/>
          </a:p>
          <a:p>
            <a:pPr marL="0" lvl="0" indent="0" algn="l" rtl="0">
              <a:spcBef>
                <a:spcPts val="0"/>
              </a:spcBef>
              <a:spcAft>
                <a:spcPts val="0"/>
              </a:spcAft>
              <a:buNone/>
            </a:pPr>
            <a:r>
              <a:rPr lang="en"/>
              <a:t>Check in N240 before slide submission</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1f0379b6dc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1f0379b6dc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300">
                <a:solidFill>
                  <a:schemeClr val="dk1"/>
                </a:solidFill>
              </a:rPr>
              <a:t>(52-60 pts) Clearly presented two to three critical tests with necessary engineering detail to convey:</a:t>
            </a:r>
            <a:endParaRPr sz="1300">
              <a:solidFill>
                <a:schemeClr val="dk1"/>
              </a:solidFill>
            </a:endParaRPr>
          </a:p>
          <a:p>
            <a:pPr marL="914400" lvl="1" indent="-228600" algn="l" rtl="0">
              <a:lnSpc>
                <a:spcPct val="115000"/>
              </a:lnSpc>
              <a:spcBef>
                <a:spcPts val="1200"/>
              </a:spcBef>
              <a:spcAft>
                <a:spcPts val="0"/>
              </a:spcAft>
              <a:buClr>
                <a:schemeClr val="dk1"/>
              </a:buClr>
              <a:buSzPts val="1300"/>
              <a:buNone/>
            </a:pPr>
            <a:r>
              <a:rPr lang="en" sz="1300">
                <a:solidFill>
                  <a:schemeClr val="dk1"/>
                </a:solidFill>
              </a:rPr>
              <a:t>-  Tests will utilize correct hardware, software, data acquisition plans, and facilities</a:t>
            </a:r>
            <a:endParaRPr sz="1300">
              <a:solidFill>
                <a:schemeClr val="dk1"/>
              </a:solidFill>
            </a:endParaRPr>
          </a:p>
          <a:p>
            <a:pPr marL="914400" lvl="1" indent="-228600" algn="l" rtl="0">
              <a:lnSpc>
                <a:spcPct val="115000"/>
              </a:lnSpc>
              <a:spcBef>
                <a:spcPts val="0"/>
              </a:spcBef>
              <a:spcAft>
                <a:spcPts val="0"/>
              </a:spcAft>
              <a:buClr>
                <a:schemeClr val="dk1"/>
              </a:buClr>
              <a:buSzPts val="1300"/>
              <a:buNone/>
            </a:pPr>
            <a:r>
              <a:rPr lang="en" sz="1300">
                <a:solidFill>
                  <a:schemeClr val="dk1"/>
                </a:solidFill>
              </a:rPr>
              <a:t>-  Presented pre-requisite test plans/data which indicate this test can be successful</a:t>
            </a:r>
            <a:endParaRPr sz="1300">
              <a:solidFill>
                <a:schemeClr val="dk1"/>
              </a:solidFill>
            </a:endParaRPr>
          </a:p>
          <a:p>
            <a:pPr marL="914400" lvl="1" indent="-228600" algn="l" rtl="0">
              <a:lnSpc>
                <a:spcPct val="115000"/>
              </a:lnSpc>
              <a:spcBef>
                <a:spcPts val="0"/>
              </a:spcBef>
              <a:spcAft>
                <a:spcPts val="0"/>
              </a:spcAft>
              <a:buClr>
                <a:schemeClr val="dk1"/>
              </a:buClr>
              <a:buSzPts val="1300"/>
              <a:buNone/>
            </a:pPr>
            <a:r>
              <a:rPr lang="en" sz="1300">
                <a:solidFill>
                  <a:schemeClr val="dk1"/>
                </a:solidFill>
              </a:rPr>
              <a:t>-  Tests selected will either verify critical requirements or validate mission objectives. Measurements of design performance can be successful, pass/fail criteria are directly tied to requirements and/or mission objectives</a:t>
            </a:r>
            <a:endParaRPr sz="1300">
              <a:solidFill>
                <a:schemeClr val="dk1"/>
              </a:solidFill>
            </a:endParaRPr>
          </a:p>
          <a:p>
            <a:pPr marL="914400" lvl="1" indent="-228600" algn="l" rtl="0">
              <a:lnSpc>
                <a:spcPct val="115000"/>
              </a:lnSpc>
              <a:spcBef>
                <a:spcPts val="0"/>
              </a:spcBef>
              <a:spcAft>
                <a:spcPts val="0"/>
              </a:spcAft>
              <a:buClr>
                <a:schemeClr val="dk1"/>
              </a:buClr>
              <a:buSzPts val="1300"/>
              <a:buNone/>
            </a:pPr>
            <a:r>
              <a:rPr lang="en" sz="1300">
                <a:solidFill>
                  <a:schemeClr val="dk1"/>
                </a:solidFill>
              </a:rPr>
              <a:t>-  Tests reduce key risks to design operation</a:t>
            </a:r>
            <a:endParaRPr sz="1300">
              <a:solidFill>
                <a:schemeClr val="dk1"/>
              </a:solidFill>
            </a:endParaRPr>
          </a:p>
          <a:p>
            <a:pPr marL="914400" lvl="1" indent="-228600" algn="l" rtl="0">
              <a:lnSpc>
                <a:spcPct val="115000"/>
              </a:lnSpc>
              <a:spcBef>
                <a:spcPts val="0"/>
              </a:spcBef>
              <a:spcAft>
                <a:spcPts val="0"/>
              </a:spcAft>
              <a:buClr>
                <a:schemeClr val="dk1"/>
              </a:buClr>
              <a:buSzPts val="1300"/>
              <a:buNone/>
            </a:pPr>
            <a:r>
              <a:rPr lang="en" sz="1300">
                <a:solidFill>
                  <a:schemeClr val="dk1"/>
                </a:solidFill>
              </a:rPr>
              <a:t>-  At least one test will allow for validation of key models presented at CDR</a:t>
            </a:r>
            <a:endParaRPr sz="1300">
              <a:solidFill>
                <a:schemeClr val="dk1"/>
              </a:solidFill>
            </a:endParaRPr>
          </a:p>
          <a:p>
            <a:pPr marL="914400" lvl="1" indent="-228600" algn="l" rtl="0">
              <a:lnSpc>
                <a:spcPct val="115000"/>
              </a:lnSpc>
              <a:spcBef>
                <a:spcPts val="0"/>
              </a:spcBef>
              <a:spcAft>
                <a:spcPts val="0"/>
              </a:spcAft>
              <a:buClr>
                <a:schemeClr val="dk1"/>
              </a:buClr>
              <a:buSzPts val="1300"/>
              <a:buNone/>
            </a:pP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What is being tested and why: your rationale for performing the test in terms of requirements to be verified or mission objectives to be validated.</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Highlight critical pre-requisite tests planned/completed that will or do demonstrate this test will be successful. (For example, the components are operating within datasheet ranges, signals could be sent and received, etc) This should not be a deep dive, but rather a quick summary that can be completed in 1 to 2 minutes.</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Describe the scope of the testing tasks in the project specifically:</a:t>
            </a:r>
            <a:endParaRPr sz="1300">
              <a:solidFill>
                <a:schemeClr val="dk1"/>
              </a:solidFill>
            </a:endParaRPr>
          </a:p>
          <a:p>
            <a:pPr marL="0" lvl="0" indent="0" algn="l" rtl="0">
              <a:lnSpc>
                <a:spcPct val="115000"/>
              </a:lnSpc>
              <a:spcBef>
                <a:spcPts val="1200"/>
              </a:spcBef>
              <a:spcAft>
                <a:spcPts val="0"/>
              </a:spcAft>
              <a:buNone/>
            </a:pPr>
            <a:r>
              <a:rPr lang="en" sz="1300">
                <a:solidFill>
                  <a:schemeClr val="dk1"/>
                </a:solidFill>
              </a:rPr>
              <a:t>		- the design of the test fixtures, selection and calibration of sensors, data acquisition plans o test equipment and/or facilities are needed</a:t>
            </a:r>
            <a:endParaRPr sz="1300">
              <a:solidFill>
                <a:schemeClr val="dk1"/>
              </a:solidFill>
            </a:endParaRPr>
          </a:p>
          <a:p>
            <a:pPr marL="0" lvl="0" indent="0" algn="l" rtl="0">
              <a:lnSpc>
                <a:spcPct val="115000"/>
              </a:lnSpc>
              <a:spcBef>
                <a:spcPts val="1200"/>
              </a:spcBef>
              <a:spcAft>
                <a:spcPts val="0"/>
              </a:spcAft>
              <a:buNone/>
            </a:pPr>
            <a:r>
              <a:rPr lang="en" sz="1300">
                <a:solidFill>
                  <a:schemeClr val="dk1"/>
                </a:solidFill>
              </a:rPr>
              <a:t>		- an overview of the test and safety procedures</a:t>
            </a:r>
            <a:endParaRPr sz="1300">
              <a:solidFill>
                <a:schemeClr val="dk1"/>
              </a:solidFill>
            </a:endParaRPr>
          </a:p>
          <a:p>
            <a:pPr marL="457200" lvl="0" indent="-311150" algn="l" rtl="0">
              <a:lnSpc>
                <a:spcPct val="115000"/>
              </a:lnSpc>
              <a:spcBef>
                <a:spcPts val="1200"/>
              </a:spcBef>
              <a:spcAft>
                <a:spcPts val="0"/>
              </a:spcAft>
              <a:buClr>
                <a:schemeClr val="dk1"/>
              </a:buClr>
              <a:buSzPts val="1300"/>
              <a:buChar char="●"/>
            </a:pPr>
            <a:r>
              <a:rPr lang="en" sz="1300">
                <a:solidFill>
                  <a:schemeClr val="dk1"/>
                </a:solidFill>
              </a:rPr>
              <a:t>Describe how the test(s) will reduce risk to meeting requirements, expected results, and how models will be validated. Include clear pass/fail criteria ALONG with expected performance measurements.</a:t>
            </a:r>
            <a:endParaRPr sz="1300">
              <a:solidFill>
                <a:schemeClr val="dk1"/>
              </a:solidFill>
            </a:endParaRPr>
          </a:p>
          <a:p>
            <a:pPr marL="457200" lvl="0" indent="-292100" algn="l" rtl="0">
              <a:lnSpc>
                <a:spcPct val="115000"/>
              </a:lnSpc>
              <a:spcBef>
                <a:spcPts val="0"/>
              </a:spcBef>
              <a:spcAft>
                <a:spcPts val="0"/>
              </a:spcAft>
              <a:buClr>
                <a:schemeClr val="dk1"/>
              </a:buClr>
              <a:buSzPts val="1000"/>
              <a:buChar char="●"/>
            </a:pPr>
            <a:endParaRPr sz="10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b64757f9c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1b64757f9c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400">
                <a:solidFill>
                  <a:schemeClr val="dk1"/>
                </a:solidFill>
                <a:latin typeface="PT Serif"/>
                <a:ea typeface="PT Serif"/>
                <a:cs typeface="PT Serif"/>
                <a:sym typeface="PT Serif"/>
              </a:rPr>
              <a:t>Check rubric!!!</a:t>
            </a: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a:solidFill>
                  <a:schemeClr val="dk1"/>
                </a:solidFill>
                <a:latin typeface="PT Serif"/>
                <a:ea typeface="PT Serif"/>
                <a:cs typeface="PT Serif"/>
                <a:sym typeface="PT Serif"/>
              </a:rPr>
              <a:t>Need test equipment/facilities</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Need safety mitigation procedures</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Model Validation?</a:t>
            </a: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a:solidFill>
                  <a:schemeClr val="dk1"/>
                </a:solidFill>
                <a:latin typeface="PT Serif"/>
                <a:ea typeface="PT Serif"/>
                <a:cs typeface="PT Serif"/>
                <a:sym typeface="PT Serif"/>
              </a:rPr>
              <a:t>Expected Results?</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a:p>
          <a:p>
            <a:pPr marL="0" lvl="0" indent="0" algn="l" rtl="0">
              <a:spcBef>
                <a:spcPts val="0"/>
              </a:spcBef>
              <a:spcAft>
                <a:spcPts val="0"/>
              </a:spcAft>
              <a:buNone/>
            </a:pPr>
            <a:r>
              <a:rPr lang="en"/>
              <a:t>Preprocessing to look at only 1-30 m distance</a:t>
            </a:r>
            <a:endParaRPr/>
          </a:p>
          <a:p>
            <a:pPr marL="0" lvl="0" indent="0" algn="l" rtl="0">
              <a:spcBef>
                <a:spcPts val="0"/>
              </a:spcBef>
              <a:spcAft>
                <a:spcPts val="0"/>
              </a:spcAft>
              <a:buNone/>
            </a:pPr>
            <a:r>
              <a:rPr lang="en"/>
              <a:t>Cluster detention – identify objects</a:t>
            </a:r>
            <a:endParaRPr/>
          </a:p>
          <a:p>
            <a:pPr marL="0" lvl="0" indent="0" algn="l" rtl="0">
              <a:spcBef>
                <a:spcPts val="0"/>
              </a:spcBef>
              <a:spcAft>
                <a:spcPts val="0"/>
              </a:spcAft>
              <a:buNone/>
            </a:pPr>
            <a:r>
              <a:rPr lang="en"/>
              <a:t>Bounding box on each potential object</a:t>
            </a:r>
            <a:endParaRPr/>
          </a:p>
          <a:p>
            <a:pPr marL="0" lvl="0" indent="0" algn="l" rtl="0">
              <a:spcBef>
                <a:spcPts val="0"/>
              </a:spcBef>
              <a:spcAft>
                <a:spcPts val="0"/>
              </a:spcAft>
              <a:buNone/>
            </a:pPr>
            <a:r>
              <a:rPr lang="en"/>
              <a:t>ASPIN Docking port to recognize polo</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2111a30ce85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2111a30ce85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T Serif"/>
                <a:ea typeface="PT Serif"/>
                <a:cs typeface="PT Serif"/>
                <a:sym typeface="PT Serif"/>
              </a:rPr>
              <a:t>JUSTIN</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Check rubric!!!</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Need test equipment/facilities</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Need safety mitigation procedures</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Model Validation?</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Expected Results?</a:t>
            </a:r>
            <a:endParaRPr sz="1400">
              <a:solidFill>
                <a:schemeClr val="dk1"/>
              </a:solidFill>
              <a:latin typeface="PT Serif"/>
              <a:ea typeface="PT Serif"/>
              <a:cs typeface="PT Serif"/>
              <a:sym typeface="PT Serif"/>
            </a:endParaRPr>
          </a:p>
          <a:p>
            <a:pPr marL="0" lvl="0" indent="0" algn="ctr" rtl="0">
              <a:spcBef>
                <a:spcPts val="0"/>
              </a:spcBef>
              <a:spcAft>
                <a:spcPts val="0"/>
              </a:spcAft>
              <a:buClr>
                <a:schemeClr val="dk1"/>
              </a:buClr>
              <a:buSzPts val="1100"/>
              <a:buFont typeface="Arial"/>
              <a:buNone/>
            </a:pPr>
            <a:r>
              <a:rPr lang="en" sz="1400" b="1">
                <a:solidFill>
                  <a:schemeClr val="dk1"/>
                </a:solidFill>
                <a:latin typeface="PT Serif"/>
                <a:ea typeface="PT Serif"/>
                <a:cs typeface="PT Serif"/>
                <a:sym typeface="PT Serif"/>
              </a:rPr>
              <a:t>Outcomes</a:t>
            </a:r>
            <a:endParaRPr sz="1400" b="1">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400" b="1" u="sng">
              <a:solidFill>
                <a:schemeClr val="dk1"/>
              </a:solidFill>
              <a:latin typeface="PT Serif"/>
              <a:ea typeface="PT Serif"/>
              <a:cs typeface="PT Serif"/>
              <a:sym typeface="PT Serif"/>
            </a:endParaRPr>
          </a:p>
          <a:p>
            <a:pPr marL="457200" lvl="0" indent="-304800" algn="l" rtl="0">
              <a:spcBef>
                <a:spcPts val="0"/>
              </a:spcBef>
              <a:spcAft>
                <a:spcPts val="0"/>
              </a:spcAft>
              <a:buClr>
                <a:schemeClr val="dk1"/>
              </a:buClr>
              <a:buSzPts val="1200"/>
              <a:buFont typeface="PT Serif"/>
              <a:buChar char="●"/>
            </a:pPr>
            <a:r>
              <a:rPr lang="en" sz="1200">
                <a:solidFill>
                  <a:schemeClr val="dk1"/>
                </a:solidFill>
                <a:latin typeface="PT Serif"/>
                <a:ea typeface="PT Serif"/>
                <a:cs typeface="PT Serif"/>
                <a:sym typeface="PT Serif"/>
              </a:rPr>
              <a:t>Through ROS we can get local X,Y,Z positions and orientation from Vicon Suite</a:t>
            </a:r>
            <a:endParaRPr sz="12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200">
              <a:solidFill>
                <a:schemeClr val="dk1"/>
              </a:solidFill>
              <a:latin typeface="PT Serif"/>
              <a:ea typeface="PT Serif"/>
              <a:cs typeface="PT Serif"/>
              <a:sym typeface="PT Serif"/>
            </a:endParaRPr>
          </a:p>
          <a:p>
            <a:pPr marL="457200" lvl="0" indent="-304800" algn="l" rtl="0">
              <a:spcBef>
                <a:spcPts val="0"/>
              </a:spcBef>
              <a:spcAft>
                <a:spcPts val="0"/>
              </a:spcAft>
              <a:buClr>
                <a:schemeClr val="dk1"/>
              </a:buClr>
              <a:buSzPts val="1200"/>
              <a:buFont typeface="PT Serif"/>
              <a:buChar char="●"/>
            </a:pPr>
            <a:r>
              <a:rPr lang="en" sz="1200">
                <a:solidFill>
                  <a:schemeClr val="dk1"/>
                </a:solidFill>
                <a:latin typeface="PT Serif"/>
                <a:ea typeface="PT Serif"/>
                <a:cs typeface="PT Serif"/>
                <a:sym typeface="PT Serif"/>
              </a:rPr>
              <a:t>Use this as truth data to verify system performs as intended.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fda36561c0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fda36561c0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KIN</a:t>
            </a:r>
            <a:endParaRPr/>
          </a:p>
          <a:p>
            <a:pPr marL="0" lvl="0" indent="0" algn="l" rtl="0">
              <a:spcBef>
                <a:spcPts val="0"/>
              </a:spcBef>
              <a:spcAft>
                <a:spcPts val="0"/>
              </a:spcAft>
              <a:buNone/>
            </a:pPr>
            <a:endParaRPr/>
          </a:p>
          <a:p>
            <a:pPr marL="0" lvl="0" indent="0" algn="l" rtl="0">
              <a:spcBef>
                <a:spcPts val="0"/>
              </a:spcBef>
              <a:spcAft>
                <a:spcPts val="0"/>
              </a:spcAft>
              <a:buNone/>
            </a:pPr>
            <a:r>
              <a:rPr lang="en"/>
              <a:t>Darken slide number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1f445aa4b2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1f445aa4b2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JUSTIN</a:t>
            </a:r>
            <a:endParaRPr/>
          </a:p>
          <a:p>
            <a:pPr marL="0" lvl="0" indent="0" algn="l" rtl="0">
              <a:spcBef>
                <a:spcPts val="0"/>
              </a:spcBef>
              <a:spcAft>
                <a:spcPts val="0"/>
              </a:spcAft>
              <a:buNone/>
            </a:pPr>
            <a:endParaRPr/>
          </a:p>
          <a:p>
            <a:pPr marL="0" lvl="0" indent="0" algn="l" rtl="0">
              <a:spcBef>
                <a:spcPts val="0"/>
              </a:spcBef>
              <a:spcAft>
                <a:spcPts val="0"/>
              </a:spcAft>
              <a:buNone/>
            </a:pPr>
            <a:r>
              <a:rPr lang="en"/>
              <a:t>Title “Polo Detection Procedure” or something</a:t>
            </a:r>
            <a:endParaRPr/>
          </a:p>
          <a:p>
            <a:pPr marL="0" lvl="0" indent="0" algn="l" rtl="0">
              <a:spcBef>
                <a:spcPts val="0"/>
              </a:spcBef>
              <a:spcAft>
                <a:spcPts val="0"/>
              </a:spcAft>
              <a:buNone/>
            </a:pPr>
            <a:endParaRPr/>
          </a:p>
          <a:p>
            <a:pPr marL="0" lvl="0" indent="0" algn="l" rtl="0">
              <a:spcBef>
                <a:spcPts val="0"/>
              </a:spcBef>
              <a:spcAft>
                <a:spcPts val="0"/>
              </a:spcAft>
              <a:buNone/>
            </a:pPr>
            <a:r>
              <a:rPr lang="en"/>
              <a:t>Preprocessing to look at only 1-30 m distance</a:t>
            </a:r>
            <a:endParaRPr/>
          </a:p>
          <a:p>
            <a:pPr marL="0" lvl="0" indent="0" algn="l" rtl="0">
              <a:spcBef>
                <a:spcPts val="0"/>
              </a:spcBef>
              <a:spcAft>
                <a:spcPts val="0"/>
              </a:spcAft>
              <a:buNone/>
            </a:pPr>
            <a:r>
              <a:rPr lang="en"/>
              <a:t>Cluster detention – identify objects</a:t>
            </a:r>
            <a:endParaRPr/>
          </a:p>
          <a:p>
            <a:pPr marL="0" lvl="0" indent="0" algn="l" rtl="0">
              <a:spcBef>
                <a:spcPts val="0"/>
              </a:spcBef>
              <a:spcAft>
                <a:spcPts val="0"/>
              </a:spcAft>
              <a:buNone/>
            </a:pPr>
            <a:r>
              <a:rPr lang="en"/>
              <a:t>Bounding box on each potential object</a:t>
            </a:r>
            <a:endParaRPr/>
          </a:p>
          <a:p>
            <a:pPr marL="0" lvl="0" indent="0" algn="l" rtl="0">
              <a:spcBef>
                <a:spcPts val="0"/>
              </a:spcBef>
              <a:spcAft>
                <a:spcPts val="0"/>
              </a:spcAft>
              <a:buNone/>
            </a:pPr>
            <a:r>
              <a:rPr lang="en"/>
              <a:t>ASPIN Docking port to recognize polo</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2111a30ce85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5" name="Google Shape;905;g2111a30ce8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T Serif"/>
                <a:ea typeface="PT Serif"/>
                <a:cs typeface="PT Serif"/>
                <a:sym typeface="PT Serif"/>
              </a:rPr>
              <a:t>MATT</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Check rubric!!!</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Need test equipment/facilities</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Need safety mitigation procedures</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Model Validation?</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Expected Results?</a:t>
            </a:r>
            <a:endParaRPr sz="1400">
              <a:solidFill>
                <a:schemeClr val="dk1"/>
              </a:solidFill>
              <a:latin typeface="PT Serif"/>
              <a:ea typeface="PT Serif"/>
              <a:cs typeface="PT Serif"/>
              <a:sym typeface="PT Serif"/>
            </a:endParaRPr>
          </a:p>
          <a:p>
            <a:pPr marL="0" lvl="0" indent="0" algn="ctr" rtl="0">
              <a:spcBef>
                <a:spcPts val="0"/>
              </a:spcBef>
              <a:spcAft>
                <a:spcPts val="0"/>
              </a:spcAft>
              <a:buClr>
                <a:schemeClr val="dk1"/>
              </a:buClr>
              <a:buSzPts val="1100"/>
              <a:buFont typeface="Arial"/>
              <a:buNone/>
            </a:pPr>
            <a:r>
              <a:rPr lang="en" sz="1400" b="1">
                <a:solidFill>
                  <a:schemeClr val="dk1"/>
                </a:solidFill>
                <a:latin typeface="PT Serif"/>
                <a:ea typeface="PT Serif"/>
                <a:cs typeface="PT Serif"/>
                <a:sym typeface="PT Serif"/>
              </a:rPr>
              <a:t>Outcomes</a:t>
            </a:r>
            <a:endParaRPr sz="1400" b="1">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400" b="1" u="sng">
              <a:solidFill>
                <a:schemeClr val="dk1"/>
              </a:solidFill>
              <a:latin typeface="PT Serif"/>
              <a:ea typeface="PT Serif"/>
              <a:cs typeface="PT Serif"/>
              <a:sym typeface="PT Serif"/>
            </a:endParaRPr>
          </a:p>
          <a:p>
            <a:pPr marL="457200" lvl="0" indent="-304800" algn="l" rtl="0">
              <a:spcBef>
                <a:spcPts val="0"/>
              </a:spcBef>
              <a:spcAft>
                <a:spcPts val="0"/>
              </a:spcAft>
              <a:buClr>
                <a:schemeClr val="dk1"/>
              </a:buClr>
              <a:buSzPts val="1200"/>
              <a:buFont typeface="PT Serif"/>
              <a:buChar char="●"/>
            </a:pPr>
            <a:r>
              <a:rPr lang="en" sz="1200">
                <a:solidFill>
                  <a:schemeClr val="dk1"/>
                </a:solidFill>
                <a:latin typeface="PT Serif"/>
                <a:ea typeface="PT Serif"/>
                <a:cs typeface="PT Serif"/>
                <a:sym typeface="PT Serif"/>
              </a:rPr>
              <a:t>Through ROS we can get local X,Y,Z positions and orientation from Vicon Suite</a:t>
            </a:r>
            <a:endParaRPr sz="12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200">
              <a:solidFill>
                <a:schemeClr val="dk1"/>
              </a:solidFill>
              <a:latin typeface="PT Serif"/>
              <a:ea typeface="PT Serif"/>
              <a:cs typeface="PT Serif"/>
              <a:sym typeface="PT Serif"/>
            </a:endParaRPr>
          </a:p>
          <a:p>
            <a:pPr marL="457200" lvl="0" indent="-304800" algn="l" rtl="0">
              <a:spcBef>
                <a:spcPts val="0"/>
              </a:spcBef>
              <a:spcAft>
                <a:spcPts val="0"/>
              </a:spcAft>
              <a:buClr>
                <a:schemeClr val="dk1"/>
              </a:buClr>
              <a:buSzPts val="1200"/>
              <a:buFont typeface="PT Serif"/>
              <a:buChar char="●"/>
            </a:pPr>
            <a:r>
              <a:rPr lang="en" sz="1200">
                <a:solidFill>
                  <a:schemeClr val="dk1"/>
                </a:solidFill>
                <a:latin typeface="PT Serif"/>
                <a:ea typeface="PT Serif"/>
                <a:cs typeface="PT Serif"/>
                <a:sym typeface="PT Serif"/>
              </a:rPr>
              <a:t>Use this as truth data to verify system performs as intended.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1224aecc7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21224aecc7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T Serif"/>
                <a:ea typeface="PT Serif"/>
                <a:cs typeface="PT Serif"/>
                <a:sym typeface="PT Serif"/>
              </a:rPr>
              <a:t>MATT</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Check rubric!!!</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Need test equipment/facilities</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Need safety mitigation procedures</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Model Validation?</a:t>
            </a: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Expected Results?</a:t>
            </a:r>
            <a:endParaRPr sz="1400">
              <a:solidFill>
                <a:schemeClr val="dk1"/>
              </a:solidFill>
              <a:latin typeface="PT Serif"/>
              <a:ea typeface="PT Serif"/>
              <a:cs typeface="PT Serif"/>
              <a:sym typeface="PT Serif"/>
            </a:endParaRPr>
          </a:p>
          <a:p>
            <a:pPr marL="0" lvl="0" indent="0" algn="ctr" rtl="0">
              <a:spcBef>
                <a:spcPts val="0"/>
              </a:spcBef>
              <a:spcAft>
                <a:spcPts val="0"/>
              </a:spcAft>
              <a:buClr>
                <a:schemeClr val="dk1"/>
              </a:buClr>
              <a:buSzPts val="1100"/>
              <a:buFont typeface="Arial"/>
              <a:buNone/>
            </a:pPr>
            <a:r>
              <a:rPr lang="en" sz="1400" b="1">
                <a:solidFill>
                  <a:schemeClr val="dk1"/>
                </a:solidFill>
                <a:latin typeface="PT Serif"/>
                <a:ea typeface="PT Serif"/>
                <a:cs typeface="PT Serif"/>
                <a:sym typeface="PT Serif"/>
              </a:rPr>
              <a:t>Outcomes</a:t>
            </a:r>
            <a:endParaRPr sz="1400" b="1">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400" b="1" u="sng">
              <a:solidFill>
                <a:schemeClr val="dk1"/>
              </a:solidFill>
              <a:latin typeface="PT Serif"/>
              <a:ea typeface="PT Serif"/>
              <a:cs typeface="PT Serif"/>
              <a:sym typeface="PT Serif"/>
            </a:endParaRPr>
          </a:p>
          <a:p>
            <a:pPr marL="457200" lvl="0" indent="-304800" algn="l" rtl="0">
              <a:spcBef>
                <a:spcPts val="0"/>
              </a:spcBef>
              <a:spcAft>
                <a:spcPts val="0"/>
              </a:spcAft>
              <a:buClr>
                <a:schemeClr val="dk1"/>
              </a:buClr>
              <a:buSzPts val="1200"/>
              <a:buFont typeface="PT Serif"/>
              <a:buChar char="●"/>
            </a:pPr>
            <a:r>
              <a:rPr lang="en" sz="1200">
                <a:solidFill>
                  <a:schemeClr val="dk1"/>
                </a:solidFill>
                <a:latin typeface="PT Serif"/>
                <a:ea typeface="PT Serif"/>
                <a:cs typeface="PT Serif"/>
                <a:sym typeface="PT Serif"/>
              </a:rPr>
              <a:t>Through ROS we can get local X,Y,Z positions and orientation from Vicon Suite</a:t>
            </a:r>
            <a:endParaRPr sz="12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200">
              <a:solidFill>
                <a:schemeClr val="dk1"/>
              </a:solidFill>
              <a:latin typeface="PT Serif"/>
              <a:ea typeface="PT Serif"/>
              <a:cs typeface="PT Serif"/>
              <a:sym typeface="PT Serif"/>
            </a:endParaRPr>
          </a:p>
          <a:p>
            <a:pPr marL="457200" lvl="0" indent="-304800" algn="l" rtl="0">
              <a:spcBef>
                <a:spcPts val="0"/>
              </a:spcBef>
              <a:spcAft>
                <a:spcPts val="0"/>
              </a:spcAft>
              <a:buClr>
                <a:schemeClr val="dk1"/>
              </a:buClr>
              <a:buSzPts val="1200"/>
              <a:buFont typeface="PT Serif"/>
              <a:buChar char="●"/>
            </a:pPr>
            <a:r>
              <a:rPr lang="en" sz="1200">
                <a:solidFill>
                  <a:schemeClr val="dk1"/>
                </a:solidFill>
                <a:latin typeface="PT Serif"/>
                <a:ea typeface="PT Serif"/>
                <a:cs typeface="PT Serif"/>
                <a:sym typeface="PT Serif"/>
              </a:rPr>
              <a:t>Use this as truth data to verify system performs as intended.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0f263bf41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0f263bf41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T Serif"/>
                <a:ea typeface="PT Serif"/>
                <a:cs typeface="PT Serif"/>
                <a:sym typeface="PT Serif"/>
              </a:rPr>
              <a:t>MATT</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Check text size w N240</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Explain the 3 week test window and what are the objectives. What is considered a pass. This will need to be very thorough. Can be spread across multiple slides.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Backup options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20f263bf41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20f263bf41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b64757f9c8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b64757f9c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u="sng">
                <a:solidFill>
                  <a:schemeClr val="dk1"/>
                </a:solidFill>
                <a:latin typeface="PT Serif"/>
                <a:ea typeface="PT Serif"/>
                <a:cs typeface="PT Serif"/>
                <a:sym typeface="PT Serif"/>
              </a:rPr>
              <a:t>MATT</a:t>
            </a:r>
            <a:endParaRPr sz="1400" u="sng">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400" u="sng">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u="sng">
                <a:solidFill>
                  <a:schemeClr val="dk1"/>
                </a:solidFill>
                <a:latin typeface="PT Serif"/>
                <a:ea typeface="PT Serif"/>
                <a:cs typeface="PT Serif"/>
                <a:sym typeface="PT Serif"/>
              </a:rPr>
              <a:t>MATLAB Integration (Week 1)</a:t>
            </a:r>
            <a:endParaRPr sz="1400" u="sng">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a:solidFill>
                  <a:schemeClr val="dk1"/>
                </a:solidFill>
                <a:latin typeface="PT Serif"/>
                <a:ea typeface="PT Serif"/>
                <a:cs typeface="PT Serif"/>
                <a:sym typeface="PT Serif"/>
              </a:rPr>
              <a:t>(10 minute test using MATLAB algorithm)</a:t>
            </a: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a:solidFill>
                  <a:schemeClr val="dk1"/>
                </a:solidFill>
                <a:latin typeface="PT Serif"/>
                <a:ea typeface="PT Serif"/>
                <a:cs typeface="PT Serif"/>
                <a:sym typeface="PT Serif"/>
              </a:rPr>
              <a:t>(Individual degrees of freedom)</a:t>
            </a: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u="sng">
                <a:solidFill>
                  <a:schemeClr val="dk1"/>
                </a:solidFill>
                <a:latin typeface="PT Serif"/>
                <a:ea typeface="PT Serif"/>
                <a:cs typeface="PT Serif"/>
                <a:sym typeface="PT Serif"/>
              </a:rPr>
              <a:t>(Week 2)</a:t>
            </a:r>
            <a:endParaRPr sz="1400" u="sng">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a:solidFill>
                  <a:schemeClr val="dk1"/>
                </a:solidFill>
                <a:latin typeface="PT Serif"/>
                <a:ea typeface="PT Serif"/>
                <a:cs typeface="PT Serif"/>
                <a:sym typeface="PT Serif"/>
              </a:rPr>
              <a:t>(10 minute test using algorithm)</a:t>
            </a: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a:solidFill>
                  <a:schemeClr val="dk1"/>
                </a:solidFill>
                <a:latin typeface="PT Serif"/>
                <a:ea typeface="PT Serif"/>
                <a:cs typeface="PT Serif"/>
                <a:sym typeface="PT Serif"/>
              </a:rPr>
              <a:t>(Individual degrees of freedom)</a:t>
            </a: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u="sng">
                <a:solidFill>
                  <a:schemeClr val="dk1"/>
                </a:solidFill>
                <a:latin typeface="PT Serif"/>
                <a:ea typeface="PT Serif"/>
                <a:cs typeface="PT Serif"/>
                <a:sym typeface="PT Serif"/>
              </a:rPr>
              <a:t>Full System Integration (Week 3)</a:t>
            </a:r>
            <a:endParaRPr sz="1400" u="sng">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a:solidFill>
                  <a:schemeClr val="dk1"/>
                </a:solidFill>
                <a:latin typeface="PT Serif"/>
                <a:ea typeface="PT Serif"/>
                <a:cs typeface="PT Serif"/>
                <a:sym typeface="PT Serif"/>
              </a:rPr>
              <a:t>(Full 30 minute test using chosen algorithm)</a:t>
            </a: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a:solidFill>
                  <a:schemeClr val="dk1"/>
                </a:solidFill>
                <a:latin typeface="PT Serif"/>
                <a:ea typeface="PT Serif"/>
                <a:cs typeface="PT Serif"/>
                <a:sym typeface="PT Serif"/>
              </a:rPr>
              <a:t>(All degrees of freedom)</a:t>
            </a: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r>
              <a:rPr lang="en" sz="1400">
                <a:solidFill>
                  <a:schemeClr val="dk1"/>
                </a:solidFill>
                <a:latin typeface="PT Serif"/>
                <a:ea typeface="PT Serif"/>
                <a:cs typeface="PT Serif"/>
                <a:sym typeface="PT Serif"/>
              </a:rPr>
              <a:t>Explain the 3 week test window and what are the objectives. What is considered a pass. This will need to be very thorough. Can be spread across multiple slides. </a:t>
            </a:r>
            <a:endParaRPr sz="1400">
              <a:solidFill>
                <a:schemeClr val="dk1"/>
              </a:solidFill>
              <a:latin typeface="PT Serif"/>
              <a:ea typeface="PT Serif"/>
              <a:cs typeface="PT Serif"/>
              <a:sym typeface="PT Serif"/>
            </a:endParaRPr>
          </a:p>
          <a:p>
            <a:pPr marL="0" lvl="0" indent="0" algn="l" rtl="0">
              <a:spcBef>
                <a:spcPts val="0"/>
              </a:spcBef>
              <a:spcAft>
                <a:spcPts val="0"/>
              </a:spcAft>
              <a:buClr>
                <a:schemeClr val="dk1"/>
              </a:buClr>
              <a:buSzPts val="1100"/>
              <a:buFont typeface="Arial"/>
              <a:buNone/>
            </a:pPr>
            <a:endParaRPr sz="1400">
              <a:solidFill>
                <a:schemeClr val="dk1"/>
              </a:solidFill>
              <a:latin typeface="PT Serif"/>
              <a:ea typeface="PT Serif"/>
              <a:cs typeface="PT Serif"/>
              <a:sym typeface="PT Serif"/>
            </a:endParaRPr>
          </a:p>
          <a:p>
            <a:pPr marL="457200" lvl="0" indent="-317500" algn="l" rtl="0">
              <a:spcBef>
                <a:spcPts val="0"/>
              </a:spcBef>
              <a:spcAft>
                <a:spcPts val="0"/>
              </a:spcAft>
              <a:buClr>
                <a:schemeClr val="dk1"/>
              </a:buClr>
              <a:buSzPts val="1400"/>
              <a:buFont typeface="PT Serif"/>
              <a:buChar char="-"/>
            </a:pPr>
            <a:r>
              <a:rPr lang="en" sz="1400">
                <a:solidFill>
                  <a:schemeClr val="dk1"/>
                </a:solidFill>
                <a:latin typeface="PT Serif"/>
                <a:ea typeface="PT Serif"/>
                <a:cs typeface="PT Serif"/>
                <a:sym typeface="PT Serif"/>
              </a:rPr>
              <a:t>State vector accuracy</a:t>
            </a:r>
            <a:endParaRPr sz="1400">
              <a:solidFill>
                <a:schemeClr val="dk1"/>
              </a:solidFill>
              <a:latin typeface="PT Serif"/>
              <a:ea typeface="PT Serif"/>
              <a:cs typeface="PT Serif"/>
              <a:sym typeface="PT Serif"/>
            </a:endParaRPr>
          </a:p>
          <a:p>
            <a:pPr marL="457200" lvl="0" indent="-317500" algn="l" rtl="0">
              <a:spcBef>
                <a:spcPts val="0"/>
              </a:spcBef>
              <a:spcAft>
                <a:spcPts val="0"/>
              </a:spcAft>
              <a:buClr>
                <a:schemeClr val="dk1"/>
              </a:buClr>
              <a:buSzPts val="1400"/>
              <a:buFont typeface="PT Serif"/>
              <a:buChar char="-"/>
            </a:pPr>
            <a:r>
              <a:rPr lang="en" sz="1400">
                <a:solidFill>
                  <a:schemeClr val="dk1"/>
                </a:solidFill>
                <a:latin typeface="PT Serif"/>
                <a:ea typeface="PT Serif"/>
                <a:cs typeface="PT Serif"/>
                <a:sym typeface="PT Serif"/>
              </a:rPr>
              <a:t>Point cloud duration test (paired with sensor accuracy)</a:t>
            </a:r>
            <a:endParaRPr sz="1400">
              <a:solidFill>
                <a:schemeClr val="dk1"/>
              </a:solidFill>
              <a:latin typeface="PT Serif"/>
              <a:ea typeface="PT Serif"/>
              <a:cs typeface="PT Serif"/>
              <a:sym typeface="PT Serif"/>
            </a:endParaRPr>
          </a:p>
          <a:p>
            <a:pPr marL="457200" lvl="0" indent="-317500" algn="l" rtl="0">
              <a:spcBef>
                <a:spcPts val="0"/>
              </a:spcBef>
              <a:spcAft>
                <a:spcPts val="0"/>
              </a:spcAft>
              <a:buClr>
                <a:schemeClr val="dk1"/>
              </a:buClr>
              <a:buSzPts val="1400"/>
              <a:buFont typeface="PT Serif"/>
              <a:buChar char="-"/>
            </a:pPr>
            <a:r>
              <a:rPr lang="en" sz="1400">
                <a:solidFill>
                  <a:schemeClr val="dk1"/>
                </a:solidFill>
                <a:latin typeface="PT Serif"/>
                <a:ea typeface="PT Serif"/>
                <a:cs typeface="PT Serif"/>
                <a:sym typeface="PT Serif"/>
              </a:rPr>
              <a:t>Bounding box test (is it applying bounding box through time?)</a:t>
            </a:r>
            <a:endParaRPr sz="1400">
              <a:solidFill>
                <a:schemeClr val="dk1"/>
              </a:solidFill>
              <a:latin typeface="PT Serif"/>
              <a:ea typeface="PT Serif"/>
              <a:cs typeface="PT Serif"/>
              <a:sym typeface="PT Serif"/>
            </a:endParaRPr>
          </a:p>
          <a:p>
            <a:pPr marL="457200" lvl="0" indent="-317500" algn="l" rtl="0">
              <a:spcBef>
                <a:spcPts val="0"/>
              </a:spcBef>
              <a:spcAft>
                <a:spcPts val="0"/>
              </a:spcAft>
              <a:buClr>
                <a:schemeClr val="dk1"/>
              </a:buClr>
              <a:buSzPts val="1400"/>
              <a:buFont typeface="PT Serif"/>
              <a:buChar char="-"/>
            </a:pPr>
            <a:r>
              <a:rPr lang="en" sz="1400">
                <a:solidFill>
                  <a:schemeClr val="dk1"/>
                </a:solidFill>
                <a:latin typeface="PT Serif"/>
                <a:ea typeface="PT Serif"/>
                <a:cs typeface="PT Serif"/>
                <a:sym typeface="PT Serif"/>
              </a:rPr>
              <a:t>Full software test</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Backup options </a:t>
            </a:r>
            <a:endParaRPr/>
          </a:p>
          <a:p>
            <a:pPr marL="0" lvl="0" indent="0" algn="l" rtl="0">
              <a:spcBef>
                <a:spcPts val="0"/>
              </a:spcBef>
              <a:spcAft>
                <a:spcPts val="0"/>
              </a:spcAft>
              <a:buNone/>
            </a:pPr>
            <a:endParaRPr/>
          </a:p>
          <a:p>
            <a:pPr marL="0" lvl="0" indent="0" algn="l" rtl="0">
              <a:spcBef>
                <a:spcPts val="0"/>
              </a:spcBef>
              <a:spcAft>
                <a:spcPts val="0"/>
              </a:spcAft>
              <a:buNone/>
            </a:pPr>
            <a:r>
              <a:rPr lang="en"/>
              <a:t>Outcomes:</a:t>
            </a:r>
            <a:endParaRPr/>
          </a:p>
          <a:p>
            <a:pPr marL="457200" lvl="0" indent="-298450" algn="l" rtl="0">
              <a:spcBef>
                <a:spcPts val="0"/>
              </a:spcBef>
              <a:spcAft>
                <a:spcPts val="0"/>
              </a:spcAft>
              <a:buSzPts val="1100"/>
              <a:buChar char="-"/>
            </a:pPr>
            <a:r>
              <a:rPr lang="en"/>
              <a:t>Which mock satellite to use</a:t>
            </a:r>
            <a:endParaRPr/>
          </a:p>
          <a:p>
            <a:pPr marL="457200" lvl="0" indent="-298450" algn="l" rtl="0">
              <a:spcBef>
                <a:spcPts val="0"/>
              </a:spcBef>
              <a:spcAft>
                <a:spcPts val="0"/>
              </a:spcAft>
              <a:buSzPts val="1100"/>
              <a:buChar char="-"/>
            </a:pPr>
            <a:r>
              <a:rPr lang="en"/>
              <a:t>Which material to use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0fc09aa3b8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0fc09aa3b8_4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PT Serif"/>
                <a:ea typeface="PT Serif"/>
                <a:cs typeface="PT Serif"/>
                <a:sym typeface="PT Serif"/>
              </a:rPr>
              <a:t>MATT</a:t>
            </a:r>
            <a:endParaRPr sz="1400">
              <a:solidFill>
                <a:schemeClr val="dk1"/>
              </a:solidFill>
              <a:latin typeface="PT Serif"/>
              <a:ea typeface="PT Serif"/>
              <a:cs typeface="PT Serif"/>
              <a:sym typeface="PT Serif"/>
            </a:endParaRPr>
          </a:p>
          <a:p>
            <a:pPr marL="0" lvl="0" indent="0" algn="l" rtl="0">
              <a:spcBef>
                <a:spcPts val="0"/>
              </a:spcBef>
              <a:spcAft>
                <a:spcPts val="0"/>
              </a:spcAft>
              <a:buNone/>
            </a:pPr>
            <a:endParaRPr sz="1400">
              <a:solidFill>
                <a:schemeClr val="dk1"/>
              </a:solidFill>
              <a:latin typeface="PT Serif"/>
              <a:ea typeface="PT Serif"/>
              <a:cs typeface="PT Serif"/>
              <a:sym typeface="PT Serif"/>
            </a:endParaRPr>
          </a:p>
          <a:p>
            <a:pPr marL="0" lvl="0" indent="0" algn="l" rtl="0">
              <a:spcBef>
                <a:spcPts val="0"/>
              </a:spcBef>
              <a:spcAft>
                <a:spcPts val="0"/>
              </a:spcAft>
              <a:buNone/>
            </a:pPr>
            <a:r>
              <a:rPr lang="en" sz="1400">
                <a:solidFill>
                  <a:schemeClr val="dk1"/>
                </a:solidFill>
                <a:latin typeface="PT Serif"/>
                <a:ea typeface="PT Serif"/>
                <a:cs typeface="PT Serif"/>
                <a:sym typeface="PT Serif"/>
              </a:rPr>
              <a:t>Explain the 3 week test window and what are the objectives. What is considered a pass. This will need to be very thorough. Can be spread across multiple slides.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Backup options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1b64757f9c8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1b64757f9c8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a:t>
            </a:r>
            <a:endParaRPr/>
          </a:p>
          <a:p>
            <a:pPr marL="0" lvl="0" indent="0" algn="l" rtl="0">
              <a:spcBef>
                <a:spcPts val="0"/>
              </a:spcBef>
              <a:spcAft>
                <a:spcPts val="0"/>
              </a:spcAft>
              <a:buNone/>
            </a:pPr>
            <a:endParaRPr/>
          </a:p>
          <a:p>
            <a:pPr marL="0" lvl="0" indent="0" algn="l" rtl="0">
              <a:spcBef>
                <a:spcPts val="0"/>
              </a:spcBef>
              <a:spcAft>
                <a:spcPts val="0"/>
              </a:spcAft>
              <a:buNone/>
            </a:pPr>
            <a:r>
              <a:rPr lang="en"/>
              <a:t>Backup options </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solidFill>
                  <a:schemeClr val="dk1"/>
                </a:solidFill>
              </a:rPr>
              <a:t>Highlight that we will have a set path/”dance” to follow to mitigate risks of tripping, falling, etc.</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No more hand-held + strap option. Instead, cart + camera gimbal option.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Marco will have handles anyways for ease of transportation and handling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1f45ab3f24c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1f45ab3f24c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AUSTIN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Don’t just read step by step, only highlight important info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1b64757f9c8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9" name="Google Shape;1329;g1b64757f9c8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AUSTIN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Don’t just read step by step, only highlight important info</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0fc09aa3b8_3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0fc09aa3b8_3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Darken slide number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2101392d59d_1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2101392d59d_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AUSTIN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f445aa4b2d_2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f445aa4b2d_2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AUSTIN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Mention we have five 30 minute tests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0fc09aa3b8_1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0fc09aa3b8_1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1f0379b6dc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7" name="Google Shape;1397;g1f0379b6dc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000">
                <a:solidFill>
                  <a:schemeClr val="dk1"/>
                </a:solidFill>
              </a:rPr>
              <a:t>The team presented an update on status of all expenses including parts received, pending and planned with emphasis on long-lead and most important parts to project success. An updated Cost Plan (CP) was presented, in the form of a financial budget, for all major items in the project, highlighting uncertainties and corresponding budget margins. (9-10 pts)</a:t>
            </a:r>
            <a:endParaRPr sz="1000">
              <a:solidFill>
                <a:schemeClr val="dk1"/>
              </a:solidFill>
            </a:endParaRPr>
          </a:p>
          <a:p>
            <a:pPr marL="0" lvl="0" indent="0" algn="l" rtl="0">
              <a:lnSpc>
                <a:spcPct val="115000"/>
              </a:lnSpc>
              <a:spcBef>
                <a:spcPts val="1200"/>
              </a:spcBef>
              <a:spcAft>
                <a:spcPts val="0"/>
              </a:spcAft>
              <a:buNone/>
            </a:pPr>
            <a:r>
              <a:rPr lang="en" sz="1000">
                <a:solidFill>
                  <a:schemeClr val="dk1"/>
                </a:solidFill>
              </a:rPr>
              <a:t>• Provide an update on all project expenses including status of parts/materials procurement and the financial budget.</a:t>
            </a:r>
            <a:endParaRPr sz="1000">
              <a:solidFill>
                <a:schemeClr val="dk1"/>
              </a:solidFill>
            </a:endParaRPr>
          </a:p>
          <a:p>
            <a:pPr marL="0" lvl="0" indent="0" algn="l" rtl="0">
              <a:lnSpc>
                <a:spcPct val="115000"/>
              </a:lnSpc>
              <a:spcBef>
                <a:spcPts val="1200"/>
              </a:spcBef>
              <a:spcAft>
                <a:spcPts val="0"/>
              </a:spcAft>
              <a:buNone/>
            </a:pPr>
            <a:endParaRPr sz="100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1f0379b6dcf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1f0379b6dcf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TYLER</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1f46e626d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1f46e626d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TYLER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1f0379b6dc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1f0379b6dc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1fda36561c0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1fda36561c0_0_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HYPERLINKED TABLE OF CONTENTS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1fda36561c0_0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0" name="Google Shape;1450;g1fda36561c0_0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1fda36561c0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1fda36561c0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fda36561c0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fda36561c0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000">
                <a:solidFill>
                  <a:schemeClr val="dk1"/>
                </a:solidFill>
              </a:rPr>
              <a:t>Clear what the project is about and what it must accomplish to be successful. Describe all major elements of the project and how the baseline design works. (9-10 pts)</a:t>
            </a:r>
            <a:endParaRPr sz="1000">
              <a:solidFill>
                <a:schemeClr val="dk1"/>
              </a:solidFill>
            </a:endParaRPr>
          </a:p>
          <a:p>
            <a:pPr marL="457200" lvl="0" indent="-292100" algn="l" rtl="0">
              <a:lnSpc>
                <a:spcPct val="115000"/>
              </a:lnSpc>
              <a:spcBef>
                <a:spcPts val="1200"/>
              </a:spcBef>
              <a:spcAft>
                <a:spcPts val="0"/>
              </a:spcAft>
              <a:buClr>
                <a:schemeClr val="dk1"/>
              </a:buClr>
              <a:buSzPts val="1000"/>
              <a:buChar char="●"/>
            </a:pPr>
            <a:r>
              <a:rPr lang="en" sz="1000">
                <a:solidFill>
                  <a:schemeClr val="dk1"/>
                </a:solidFill>
              </a:rPr>
              <a:t>Brief top level overview of your project purpose and specific, quantitative objectives (levels of success), including a brief overview of the project CONOPS and FBD.</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Brief review of the baseline design with respect to CDR. Describe major changes to the design.</a:t>
            </a:r>
            <a:endParaRPr sz="1000">
              <a:solidFill>
                <a:schemeClr val="dk1"/>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Review of the critical project elements, along with any updates on critical issues from CDR, FFR, IDR, etc.</a:t>
            </a:r>
            <a:endParaRPr sz="1000">
              <a:solidFill>
                <a:schemeClr val="dk1"/>
              </a:solidFill>
            </a:endParaRPr>
          </a:p>
          <a:p>
            <a:pPr marL="0" lvl="0" indent="0" algn="l" rtl="0">
              <a:lnSpc>
                <a:spcPct val="115000"/>
              </a:lnSpc>
              <a:spcBef>
                <a:spcPts val="1200"/>
              </a:spcBef>
              <a:spcAft>
                <a:spcPts val="0"/>
              </a:spcAft>
              <a:buNone/>
            </a:pPr>
            <a:endParaRPr sz="1000">
              <a:solidFill>
                <a:schemeClr val="dk1"/>
              </a:solidFill>
            </a:endParaRPr>
          </a:p>
          <a:p>
            <a:pPr marL="0" lvl="0" indent="0" algn="l" rtl="0">
              <a:lnSpc>
                <a:spcPct val="115000"/>
              </a:lnSpc>
              <a:spcBef>
                <a:spcPts val="1200"/>
              </a:spcBef>
              <a:spcAft>
                <a:spcPts val="0"/>
              </a:spcAft>
              <a:buNone/>
            </a:pPr>
            <a:endParaRPr sz="1000">
              <a:solidFill>
                <a:schemeClr val="dk1"/>
              </a:solidFill>
            </a:endParaRPr>
          </a:p>
          <a:p>
            <a:pPr marL="0" lvl="0" indent="0" algn="l" rtl="0">
              <a:spcBef>
                <a:spcPts val="1200"/>
              </a:spcBef>
              <a:spcAft>
                <a:spcPts val="0"/>
              </a:spcAft>
              <a:buNone/>
            </a:pPr>
            <a:endParaRPr sz="115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1fda36561c0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1fda36561c0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1fda36561c0_0_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1fda36561c0_0_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1fda36561c0_0_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1fda36561c0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f445aa4b2d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6" name="Google Shape;1546;g1f445aa4b2d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1f445aa4b2d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1f445aa4b2d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f445aa4b2d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f445aa4b2d_2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1f445aa4b2d_2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1f445aa4b2d_2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DO NOT USE! GET UPDATED SPREADSHEET!!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1f445aa4b2d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1f445aa4b2d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g1f445aa4b2d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4" name="Google Shape;1584;g1f445aa4b2d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b64757f9c8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b64757f9c8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fda36561c0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fda36561c0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JACKSON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20fc09aa3b8_3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20fc09aa3b8_3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1f45ab3f24c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1f45ab3f24c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NAME(S):</a:t>
            </a:r>
            <a:endParaRPr/>
          </a:p>
          <a:p>
            <a:pPr marL="0" lvl="0" indent="0" algn="l" rtl="0">
              <a:spcBef>
                <a:spcPts val="0"/>
              </a:spcBef>
              <a:spcAft>
                <a:spcPts val="0"/>
              </a:spcAft>
              <a:buNone/>
            </a:pPr>
            <a:r>
              <a:rPr lang="en"/>
              <a:t>TIME:</a:t>
            </a:r>
            <a:endParaRPr/>
          </a:p>
          <a:p>
            <a:pPr marL="0" lvl="0" indent="0" algn="l" rtl="0">
              <a:spcBef>
                <a:spcPts val="0"/>
              </a:spcBef>
              <a:spcAft>
                <a:spcPts val="0"/>
              </a:spcAft>
              <a:buNone/>
            </a:pPr>
            <a:r>
              <a:rPr lang="en"/>
              <a:t>DATE:</a:t>
            </a:r>
            <a:endParaRPr/>
          </a:p>
          <a:p>
            <a:pPr marL="0" lvl="0" indent="0" algn="l" rtl="0">
              <a:spcBef>
                <a:spcPts val="0"/>
              </a:spcBef>
              <a:spcAft>
                <a:spcPts val="0"/>
              </a:spcAft>
              <a:buNone/>
            </a:pPr>
            <a:r>
              <a:rPr lang="en"/>
              <a:t>LOCATION:</a:t>
            </a:r>
            <a:endParaRPr/>
          </a:p>
          <a:p>
            <a:pPr marL="0" lvl="0" indent="0" algn="l" rtl="0">
              <a:spcBef>
                <a:spcPts val="0"/>
              </a:spcBef>
              <a:spcAft>
                <a:spcPts val="0"/>
              </a:spcAft>
              <a:buNone/>
            </a:pPr>
            <a:r>
              <a:rPr lang="en"/>
              <a:t>LINK TO PHOTO FOLDER:</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g1f45ab3f24c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5" name="Google Shape;1615;g1f45ab3f24c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g1f45ab3f24c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8" name="Google Shape;1628;g1f45ab3f24c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g1f0379b6dcf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0" name="Google Shape;1640;g1f0379b6dc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1b64757f9c8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1b64757f9c8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1b64757f9c8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1b64757f9c8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1b64757f9c8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1b64757f9c8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g1b64757f9c8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5" name="Google Shape;1675;g1b64757f9c8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g1b64757f9c8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8" name="Google Shape;1688;g1b64757f9c8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fda36561c0_0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fda36561c0_0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JACKSON</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During Presentation: Talk about the space environment/what orbit this generally will function at (i.e. GEO and LEO) </a:t>
            </a:r>
            <a:endParaRPr sz="1050">
              <a:solidFill>
                <a:srgbClr val="3C4043"/>
              </a:solidFill>
              <a:highlight>
                <a:srgbClr val="FFFFFF"/>
              </a:highlight>
              <a:latin typeface="Roboto"/>
              <a:ea typeface="Roboto"/>
              <a:cs typeface="Roboto"/>
              <a:sym typeface="Roboto"/>
            </a:endParaRPr>
          </a:p>
          <a:p>
            <a:pPr marL="0" lvl="0" indent="0" algn="l" rtl="0">
              <a:spcBef>
                <a:spcPts val="0"/>
              </a:spcBef>
              <a:spcAft>
                <a:spcPts val="0"/>
              </a:spcAft>
              <a:buNone/>
            </a:pPr>
            <a:r>
              <a:rPr lang="en" sz="1050">
                <a:solidFill>
                  <a:srgbClr val="3C4043"/>
                </a:solidFill>
                <a:highlight>
                  <a:srgbClr val="FFFFFF"/>
                </a:highlight>
                <a:latin typeface="Roboto"/>
                <a:ea typeface="Roboto"/>
                <a:cs typeface="Roboto"/>
                <a:sym typeface="Roboto"/>
              </a:rPr>
              <a:t>During Presentation: Potentially add future applications/orbits (i.e. MEO, HEO, and CisLunar)</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b64757f9c8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b64757f9c8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g1b64757f9c8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4" name="Google Shape;1704;g1b64757f9c8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1b64757f9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1b64757f9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1b64757f9c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1b64757f9c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Averages from data taken from Livox-Viewer in Reflectivity/lighting test done on 02/01</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20fc09aa3b8_3_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20fc09aa3b8_3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Pictures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b64757f9c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6" name="Google Shape;1746;g1b64757f9c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1f45ab3f24c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1f45ab3f24c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NAME(S):</a:t>
            </a:r>
            <a:endParaRPr/>
          </a:p>
          <a:p>
            <a:pPr marL="0" lvl="0" indent="0" algn="l" rtl="0">
              <a:spcBef>
                <a:spcPts val="0"/>
              </a:spcBef>
              <a:spcAft>
                <a:spcPts val="0"/>
              </a:spcAft>
              <a:buNone/>
            </a:pPr>
            <a:r>
              <a:rPr lang="en"/>
              <a:t>TIME:</a:t>
            </a:r>
            <a:endParaRPr/>
          </a:p>
          <a:p>
            <a:pPr marL="0" lvl="0" indent="0" algn="l" rtl="0">
              <a:spcBef>
                <a:spcPts val="0"/>
              </a:spcBef>
              <a:spcAft>
                <a:spcPts val="0"/>
              </a:spcAft>
              <a:buNone/>
            </a:pPr>
            <a:r>
              <a:rPr lang="en"/>
              <a:t>DATE:</a:t>
            </a:r>
            <a:endParaRPr/>
          </a:p>
          <a:p>
            <a:pPr marL="0" lvl="0" indent="0" algn="l" rtl="0">
              <a:spcBef>
                <a:spcPts val="0"/>
              </a:spcBef>
              <a:spcAft>
                <a:spcPts val="0"/>
              </a:spcAft>
              <a:buNone/>
            </a:pPr>
            <a:r>
              <a:rPr lang="en"/>
              <a:t>LOCATION:</a:t>
            </a:r>
            <a:endParaRPr/>
          </a:p>
          <a:p>
            <a:pPr marL="0" lvl="0" indent="0" algn="l" rtl="0">
              <a:spcBef>
                <a:spcPts val="0"/>
              </a:spcBef>
              <a:spcAft>
                <a:spcPts val="0"/>
              </a:spcAft>
              <a:buNone/>
            </a:pPr>
            <a:r>
              <a:rPr lang="en"/>
              <a:t>LINK TO PHOTO FOLDER:</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g1f45ab3f24c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1" name="Google Shape;1771;g1f45ab3f24c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NAME(S):</a:t>
            </a:r>
            <a:endParaRPr/>
          </a:p>
          <a:p>
            <a:pPr marL="0" lvl="0" indent="0" algn="l" rtl="0">
              <a:spcBef>
                <a:spcPts val="0"/>
              </a:spcBef>
              <a:spcAft>
                <a:spcPts val="0"/>
              </a:spcAft>
              <a:buNone/>
            </a:pPr>
            <a:r>
              <a:rPr lang="en"/>
              <a:t>TIME:</a:t>
            </a:r>
            <a:endParaRPr/>
          </a:p>
          <a:p>
            <a:pPr marL="0" lvl="0" indent="0" algn="l" rtl="0">
              <a:spcBef>
                <a:spcPts val="0"/>
              </a:spcBef>
              <a:spcAft>
                <a:spcPts val="0"/>
              </a:spcAft>
              <a:buNone/>
            </a:pPr>
            <a:r>
              <a:rPr lang="en"/>
              <a:t>DATE:</a:t>
            </a:r>
            <a:endParaRPr/>
          </a:p>
          <a:p>
            <a:pPr marL="0" lvl="0" indent="0" algn="l" rtl="0">
              <a:spcBef>
                <a:spcPts val="0"/>
              </a:spcBef>
              <a:spcAft>
                <a:spcPts val="0"/>
              </a:spcAft>
              <a:buNone/>
            </a:pPr>
            <a:r>
              <a:rPr lang="en"/>
              <a:t>LOCATION:</a:t>
            </a:r>
            <a:endParaRPr/>
          </a:p>
          <a:p>
            <a:pPr marL="0" lvl="0" indent="0" algn="l" rtl="0">
              <a:spcBef>
                <a:spcPts val="0"/>
              </a:spcBef>
              <a:spcAft>
                <a:spcPts val="0"/>
              </a:spcAft>
              <a:buNone/>
            </a:pPr>
            <a:r>
              <a:rPr lang="en"/>
              <a:t>LINK TO PHOTO FOLDER:</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g1f45ab3f24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2" name="Google Shape;1782;g1f45ab3f24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NAME(S):</a:t>
            </a:r>
            <a:endParaRPr/>
          </a:p>
          <a:p>
            <a:pPr marL="0" lvl="0" indent="0" algn="l" rtl="0">
              <a:spcBef>
                <a:spcPts val="0"/>
              </a:spcBef>
              <a:spcAft>
                <a:spcPts val="0"/>
              </a:spcAft>
              <a:buNone/>
            </a:pPr>
            <a:r>
              <a:rPr lang="en"/>
              <a:t>TIME:</a:t>
            </a:r>
            <a:endParaRPr/>
          </a:p>
          <a:p>
            <a:pPr marL="0" lvl="0" indent="0" algn="l" rtl="0">
              <a:spcBef>
                <a:spcPts val="0"/>
              </a:spcBef>
              <a:spcAft>
                <a:spcPts val="0"/>
              </a:spcAft>
              <a:buNone/>
            </a:pPr>
            <a:r>
              <a:rPr lang="en"/>
              <a:t>DATE:</a:t>
            </a:r>
            <a:endParaRPr/>
          </a:p>
          <a:p>
            <a:pPr marL="0" lvl="0" indent="0" algn="l" rtl="0">
              <a:spcBef>
                <a:spcPts val="0"/>
              </a:spcBef>
              <a:spcAft>
                <a:spcPts val="0"/>
              </a:spcAft>
              <a:buNone/>
            </a:pPr>
            <a:r>
              <a:rPr lang="en"/>
              <a:t>LOCATION:</a:t>
            </a:r>
            <a:endParaRPr/>
          </a:p>
          <a:p>
            <a:pPr marL="0" lvl="0" indent="0" algn="l" rtl="0">
              <a:spcBef>
                <a:spcPts val="0"/>
              </a:spcBef>
              <a:spcAft>
                <a:spcPts val="0"/>
              </a:spcAft>
              <a:buNone/>
            </a:pPr>
            <a:r>
              <a:rPr lang="en"/>
              <a:t>LINK TO PHOTO FOLDER:</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g1f45ab3f24c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3" name="Google Shape;1793;g1f45ab3f24c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NAME(S):</a:t>
            </a:r>
            <a:endParaRPr/>
          </a:p>
          <a:p>
            <a:pPr marL="0" lvl="0" indent="0" algn="l" rtl="0">
              <a:spcBef>
                <a:spcPts val="0"/>
              </a:spcBef>
              <a:spcAft>
                <a:spcPts val="0"/>
              </a:spcAft>
              <a:buNone/>
            </a:pPr>
            <a:r>
              <a:rPr lang="en"/>
              <a:t>TIME:</a:t>
            </a:r>
            <a:endParaRPr/>
          </a:p>
          <a:p>
            <a:pPr marL="0" lvl="0" indent="0" algn="l" rtl="0">
              <a:spcBef>
                <a:spcPts val="0"/>
              </a:spcBef>
              <a:spcAft>
                <a:spcPts val="0"/>
              </a:spcAft>
              <a:buNone/>
            </a:pPr>
            <a:r>
              <a:rPr lang="en"/>
              <a:t>DATE:</a:t>
            </a:r>
            <a:endParaRPr/>
          </a:p>
          <a:p>
            <a:pPr marL="0" lvl="0" indent="0" algn="l" rtl="0">
              <a:spcBef>
                <a:spcPts val="0"/>
              </a:spcBef>
              <a:spcAft>
                <a:spcPts val="0"/>
              </a:spcAft>
              <a:buNone/>
            </a:pPr>
            <a:r>
              <a:rPr lang="en"/>
              <a:t>LOCATION:</a:t>
            </a:r>
            <a:endParaRPr/>
          </a:p>
          <a:p>
            <a:pPr marL="0" lvl="0" indent="0" algn="l" rtl="0">
              <a:spcBef>
                <a:spcPts val="0"/>
              </a:spcBef>
              <a:spcAft>
                <a:spcPts val="0"/>
              </a:spcAft>
              <a:buNone/>
            </a:pPr>
            <a:r>
              <a:rPr lang="en"/>
              <a:t>LINK TO PHOTO FOLDER: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0fc09aa3b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0fc09aa3b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JACKSON</a:t>
            </a:r>
            <a:endParaRPr/>
          </a:p>
          <a:p>
            <a:pPr marL="0" lvl="0" indent="0" algn="l" rtl="0">
              <a:spcBef>
                <a:spcPts val="0"/>
              </a:spcBef>
              <a:spcAft>
                <a:spcPts val="0"/>
              </a:spcAft>
              <a:buNone/>
            </a:pPr>
            <a:endParaRPr/>
          </a:p>
          <a:p>
            <a:pPr marL="0" lvl="0" indent="0" algn="l" rtl="0">
              <a:spcBef>
                <a:spcPts val="0"/>
              </a:spcBef>
              <a:spcAft>
                <a:spcPts val="0"/>
              </a:spcAft>
              <a:buNone/>
            </a:pPr>
            <a:r>
              <a:rPr lang="en"/>
              <a:t>Animation Slide</a:t>
            </a:r>
            <a:endParaRPr/>
          </a:p>
          <a:p>
            <a:pPr marL="0" lvl="0" indent="0" algn="l" rtl="0">
              <a:spcBef>
                <a:spcPts val="0"/>
              </a:spcBef>
              <a:spcAft>
                <a:spcPts val="0"/>
              </a:spcAft>
              <a:buNone/>
            </a:pPr>
            <a:endParaRPr/>
          </a:p>
          <a:p>
            <a:pPr marL="0" lvl="0" indent="0" algn="l" rtl="0">
              <a:spcBef>
                <a:spcPts val="0"/>
              </a:spcBef>
              <a:spcAft>
                <a:spcPts val="0"/>
              </a:spcAft>
              <a:buNone/>
            </a:pPr>
            <a:r>
              <a:rPr lang="en"/>
              <a:t>Add slide number</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f45ab3f24c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f45ab3f24c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NAME(S):</a:t>
            </a:r>
            <a:endParaRPr/>
          </a:p>
          <a:p>
            <a:pPr marL="0" lvl="0" indent="0" algn="l" rtl="0">
              <a:spcBef>
                <a:spcPts val="0"/>
              </a:spcBef>
              <a:spcAft>
                <a:spcPts val="0"/>
              </a:spcAft>
              <a:buNone/>
            </a:pPr>
            <a:r>
              <a:rPr lang="en"/>
              <a:t>TIME:</a:t>
            </a:r>
            <a:endParaRPr/>
          </a:p>
          <a:p>
            <a:pPr marL="0" lvl="0" indent="0" algn="l" rtl="0">
              <a:spcBef>
                <a:spcPts val="0"/>
              </a:spcBef>
              <a:spcAft>
                <a:spcPts val="0"/>
              </a:spcAft>
              <a:buNone/>
            </a:pPr>
            <a:r>
              <a:rPr lang="en"/>
              <a:t>DATE:</a:t>
            </a:r>
            <a:endParaRPr/>
          </a:p>
          <a:p>
            <a:pPr marL="0" lvl="0" indent="0" algn="l" rtl="0">
              <a:spcBef>
                <a:spcPts val="0"/>
              </a:spcBef>
              <a:spcAft>
                <a:spcPts val="0"/>
              </a:spcAft>
              <a:buNone/>
            </a:pPr>
            <a:r>
              <a:rPr lang="en"/>
              <a:t>LOCATION:</a:t>
            </a:r>
            <a:endParaRPr/>
          </a:p>
          <a:p>
            <a:pPr marL="0" lvl="0" indent="0" algn="l" rtl="0">
              <a:spcBef>
                <a:spcPts val="0"/>
              </a:spcBef>
              <a:spcAft>
                <a:spcPts val="0"/>
              </a:spcAft>
              <a:buNone/>
            </a:pPr>
            <a:r>
              <a:rPr lang="en"/>
              <a:t>LINK TO PHOTO FOLDER:</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0"/>
        <p:cNvGrpSpPr/>
        <p:nvPr/>
      </p:nvGrpSpPr>
      <p:grpSpPr>
        <a:xfrm>
          <a:off x="0" y="0"/>
          <a:ext cx="0" cy="0"/>
          <a:chOff x="0" y="0"/>
          <a:chExt cx="0" cy="0"/>
        </a:xfrm>
      </p:grpSpPr>
      <p:sp>
        <p:nvSpPr>
          <p:cNvPr id="1811" name="Google Shape;1811;g20fc09aa3b8_3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2" name="Google Shape;1812;g20fc09aa3b8_3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NAME(S):</a:t>
            </a:r>
            <a:endParaRPr/>
          </a:p>
          <a:p>
            <a:pPr marL="0" lvl="0" indent="0" algn="l" rtl="0">
              <a:spcBef>
                <a:spcPts val="0"/>
              </a:spcBef>
              <a:spcAft>
                <a:spcPts val="0"/>
              </a:spcAft>
              <a:buNone/>
            </a:pPr>
            <a:r>
              <a:rPr lang="en"/>
              <a:t>TIME:</a:t>
            </a:r>
            <a:endParaRPr/>
          </a:p>
          <a:p>
            <a:pPr marL="0" lvl="0" indent="0" algn="l" rtl="0">
              <a:spcBef>
                <a:spcPts val="0"/>
              </a:spcBef>
              <a:spcAft>
                <a:spcPts val="0"/>
              </a:spcAft>
              <a:buNone/>
            </a:pPr>
            <a:r>
              <a:rPr lang="en"/>
              <a:t>DATE:</a:t>
            </a:r>
            <a:endParaRPr/>
          </a:p>
          <a:p>
            <a:pPr marL="0" lvl="0" indent="0" algn="l" rtl="0">
              <a:spcBef>
                <a:spcPts val="0"/>
              </a:spcBef>
              <a:spcAft>
                <a:spcPts val="0"/>
              </a:spcAft>
              <a:buNone/>
            </a:pPr>
            <a:r>
              <a:rPr lang="en"/>
              <a:t>LOCATION:</a:t>
            </a:r>
            <a:endParaRPr/>
          </a:p>
          <a:p>
            <a:pPr marL="0" lvl="0" indent="0" algn="l" rtl="0">
              <a:spcBef>
                <a:spcPts val="0"/>
              </a:spcBef>
              <a:spcAft>
                <a:spcPts val="0"/>
              </a:spcAft>
              <a:buNone/>
            </a:pPr>
            <a:r>
              <a:rPr lang="en"/>
              <a:t>LINK TO PHOTO FOLDER: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0334</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20fc09aa3b8_3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20fc09aa3b8_3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
        <p:cNvGrpSpPr/>
        <p:nvPr/>
      </p:nvGrpSpPr>
      <p:grpSpPr>
        <a:xfrm>
          <a:off x="0" y="0"/>
          <a:ext cx="0" cy="0"/>
          <a:chOff x="0" y="0"/>
          <a:chExt cx="0" cy="0"/>
        </a:xfrm>
      </p:grpSpPr>
      <p:sp>
        <p:nvSpPr>
          <p:cNvPr id="1829" name="Google Shape;1829;g1f45ab3f24c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0" name="Google Shape;1830;g1f45ab3f24c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1f45ab3f24c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1f45ab3f24c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8"/>
        <p:cNvGrpSpPr/>
        <p:nvPr/>
      </p:nvGrpSpPr>
      <p:grpSpPr>
        <a:xfrm>
          <a:off x="0" y="0"/>
          <a:ext cx="0" cy="0"/>
          <a:chOff x="0" y="0"/>
          <a:chExt cx="0" cy="0"/>
        </a:xfrm>
      </p:grpSpPr>
      <p:sp>
        <p:nvSpPr>
          <p:cNvPr id="1839" name="Google Shape;1839;g1b64757f9c8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0" name="Google Shape;1840;g1b64757f9c8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1b64757f9c8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1b64757f9c8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g20fc09aa3b8_3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8" name="Google Shape;1868;g20fc09aa3b8_3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9"/>
        <p:cNvGrpSpPr/>
        <p:nvPr/>
      </p:nvGrpSpPr>
      <p:grpSpPr>
        <a:xfrm>
          <a:off x="0" y="0"/>
          <a:ext cx="0" cy="0"/>
          <a:chOff x="0" y="0"/>
          <a:chExt cx="0" cy="0"/>
        </a:xfrm>
      </p:grpSpPr>
      <p:sp>
        <p:nvSpPr>
          <p:cNvPr id="1900" name="Google Shape;1900;g20fc09aa3b8_3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1" name="Google Shape;1901;g20fc09aa3b8_3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9"/>
        <p:cNvGrpSpPr/>
        <p:nvPr/>
      </p:nvGrpSpPr>
      <p:grpSpPr>
        <a:xfrm>
          <a:off x="0" y="0"/>
          <a:ext cx="0" cy="0"/>
          <a:chOff x="0" y="0"/>
          <a:chExt cx="0" cy="0"/>
        </a:xfrm>
      </p:grpSpPr>
      <p:sp>
        <p:nvSpPr>
          <p:cNvPr id="1920" name="Google Shape;1920;g20fc09aa3b8_3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1" name="Google Shape;1921;g20fc09aa3b8_3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fda36561c0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fda36561c0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2"/>
        <p:cNvGrpSpPr/>
        <p:nvPr/>
      </p:nvGrpSpPr>
      <p:grpSpPr>
        <a:xfrm>
          <a:off x="0" y="0"/>
          <a:ext cx="0" cy="0"/>
          <a:chOff x="0" y="0"/>
          <a:chExt cx="0" cy="0"/>
        </a:xfrm>
      </p:grpSpPr>
      <p:sp>
        <p:nvSpPr>
          <p:cNvPr id="1953" name="Google Shape;1953;g20fc09aa3b8_3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4" name="Google Shape;1954;g20fc09aa3b8_3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1f445aa4b2d_2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0" name="Google Shape;1970;g1f445aa4b2d_2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g20fc09aa3b8_3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5" name="Google Shape;1985;g20fc09aa3b8_3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NADIA</a:t>
            </a:r>
            <a:endParaRPr/>
          </a:p>
          <a:p>
            <a:pPr marL="0" lvl="0" indent="0" algn="l" rtl="0">
              <a:spcBef>
                <a:spcPts val="0"/>
              </a:spcBef>
              <a:spcAft>
                <a:spcPts val="0"/>
              </a:spcAft>
              <a:buNone/>
            </a:pPr>
            <a:endParaRPr/>
          </a:p>
          <a:p>
            <a:pPr marL="0" lvl="0" indent="0" algn="l" rtl="0">
              <a:spcBef>
                <a:spcPts val="0"/>
              </a:spcBef>
              <a:spcAft>
                <a:spcPts val="0"/>
              </a:spcAft>
              <a:buNone/>
            </a:pPr>
            <a:r>
              <a:rPr lang="en"/>
              <a:t>During Presentation: Explain that it fulfills the D.R. of being compatible with the SOSC and that we've already done testing on it during the tour, but due to us not being able to take pictures, we are unable to show it works visually.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g20fc09aa3b8_3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9" name="Google Shape;2009;g20fc09aa3b8_3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g1b64757f9c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4" name="Google Shape;2024;g1b64757f9c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0"/>
        <p:cNvGrpSpPr/>
        <p:nvPr/>
      </p:nvGrpSpPr>
      <p:grpSpPr>
        <a:xfrm>
          <a:off x="0" y="0"/>
          <a:ext cx="0" cy="0"/>
          <a:chOff x="0" y="0"/>
          <a:chExt cx="0" cy="0"/>
        </a:xfrm>
      </p:grpSpPr>
      <p:sp>
        <p:nvSpPr>
          <p:cNvPr id="2051" name="Google Shape;2051;g1b64757f9c8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2" name="Google Shape;2052;g1b64757f9c8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210e4db2cb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210e4db2cb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legend</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1f43e405f14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1f43e405f14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f0379b6dc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f0379b6dc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a:t>
            </a:r>
            <a:endParaRPr/>
          </a:p>
          <a:p>
            <a:pPr marL="0" lvl="0" indent="0" algn="l" rtl="0">
              <a:spcBef>
                <a:spcPts val="0"/>
              </a:spcBef>
              <a:spcAft>
                <a:spcPts val="0"/>
              </a:spcAft>
              <a:buNone/>
            </a:pPr>
            <a:endParaRPr/>
          </a:p>
          <a:p>
            <a:pPr marL="0" lvl="0" indent="0" algn="l" rtl="0">
              <a:spcBef>
                <a:spcPts val="0"/>
              </a:spcBef>
              <a:spcAft>
                <a:spcPts val="0"/>
              </a:spcAft>
              <a:buNone/>
            </a:pPr>
            <a:r>
              <a:rPr lang="en"/>
              <a:t>Recap baseline design</a:t>
            </a:r>
            <a:endParaRPr/>
          </a:p>
          <a:p>
            <a:pPr marL="0" lvl="0" indent="0" algn="l" rtl="0">
              <a:spcBef>
                <a:spcPts val="0"/>
              </a:spcBef>
              <a:spcAft>
                <a:spcPts val="0"/>
              </a:spcAft>
              <a:buNone/>
            </a:pPr>
            <a:endParaRPr/>
          </a:p>
          <a:p>
            <a:pPr marL="0" lvl="0" indent="0" algn="l" rtl="0">
              <a:spcBef>
                <a:spcPts val="0"/>
              </a:spcBef>
              <a:spcAft>
                <a:spcPts val="0"/>
              </a:spcAft>
              <a:buNone/>
            </a:pPr>
            <a:r>
              <a:rPr lang="en"/>
              <a:t>Slide number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_1">
    <p:bg>
      <p:bgPr>
        <a:solidFill>
          <a:srgbClr val="000000"/>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88955" y="338306"/>
            <a:ext cx="8366100" cy="762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highlight>
                  <a:srgbClr val="F3F3F3"/>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Google Shape;54;p14"/>
          <p:cNvSpPr txBox="1">
            <a:spLocks noGrp="1"/>
          </p:cNvSpPr>
          <p:nvPr>
            <p:ph type="body" idx="1"/>
          </p:nvPr>
        </p:nvSpPr>
        <p:spPr>
          <a:xfrm>
            <a:off x="738590" y="1200150"/>
            <a:ext cx="2471100" cy="31749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5" name="Google Shape;55;p14"/>
          <p:cNvSpPr txBox="1">
            <a:spLocks noGrp="1"/>
          </p:cNvSpPr>
          <p:nvPr>
            <p:ph type="body" idx="2"/>
          </p:nvPr>
        </p:nvSpPr>
        <p:spPr>
          <a:xfrm>
            <a:off x="3336450" y="1200150"/>
            <a:ext cx="2471100" cy="31749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6" name="Google Shape;56;p14"/>
          <p:cNvSpPr txBox="1">
            <a:spLocks noGrp="1"/>
          </p:cNvSpPr>
          <p:nvPr>
            <p:ph type="body" idx="3"/>
          </p:nvPr>
        </p:nvSpPr>
        <p:spPr>
          <a:xfrm>
            <a:off x="5934310" y="1200150"/>
            <a:ext cx="2471100" cy="3174900"/>
          </a:xfrm>
          <a:prstGeom prst="rect">
            <a:avLst/>
          </a:prstGeom>
        </p:spPr>
        <p:txBody>
          <a:bodyPr spcFirstLastPara="1" wrap="square" lIns="91425" tIns="91425" rIns="91425" bIns="91425"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7" name="Google Shape;57;p14"/>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66"/>
        <p:cNvGrpSpPr/>
        <p:nvPr/>
      </p:nvGrpSpPr>
      <p:grpSpPr>
        <a:xfrm>
          <a:off x="0" y="0"/>
          <a:ext cx="0" cy="0"/>
          <a:chOff x="0" y="0"/>
          <a:chExt cx="0" cy="0"/>
        </a:xfrm>
      </p:grpSpPr>
      <p:sp>
        <p:nvSpPr>
          <p:cNvPr id="67" name="Google Shape;67;p17"/>
          <p:cNvSpPr txBox="1">
            <a:spLocks noGrp="1"/>
          </p:cNvSpPr>
          <p:nvPr>
            <p:ph type="ctrTitle"/>
          </p:nvPr>
        </p:nvSpPr>
        <p:spPr>
          <a:xfrm>
            <a:off x="1619700" y="1583344"/>
            <a:ext cx="59046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8" name="Google Shape;68;p17"/>
          <p:cNvSpPr txBox="1">
            <a:spLocks noGrp="1"/>
          </p:cNvSpPr>
          <p:nvPr>
            <p:ph type="subTitle" idx="1"/>
          </p:nvPr>
        </p:nvSpPr>
        <p:spPr>
          <a:xfrm>
            <a:off x="1619700" y="2840060"/>
            <a:ext cx="59046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666666"/>
              </a:buClr>
              <a:buSzPts val="2000"/>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lvl="1"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2pPr>
            <a:lvl3pPr lvl="2"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3pPr>
            <a:lvl4pPr lvl="3"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4pPr>
            <a:lvl5pPr lvl="4"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5pPr>
            <a:lvl6pPr lvl="5"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6pPr>
            <a:lvl7pPr lvl="6"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7pPr>
            <a:lvl8pPr lvl="7"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8pPr>
            <a:lvl9pPr lvl="8" algn="ctr" rtl="0">
              <a:spcBef>
                <a:spcPts val="0"/>
              </a:spcBef>
              <a:spcAft>
                <a:spcPts val="0"/>
              </a:spcAft>
              <a:buClr>
                <a:srgbClr val="666666"/>
              </a:buClr>
              <a:buSzPts val="3000"/>
              <a:buFont typeface="Playfair Display"/>
              <a:buNone/>
              <a:defRPr sz="3000" i="1">
                <a:solidFill>
                  <a:srgbClr val="666666"/>
                </a:solidFill>
                <a:highlight>
                  <a:srgbClr val="F3F3F3"/>
                </a:highlight>
                <a:latin typeface="Playfair Display"/>
                <a:ea typeface="Playfair Display"/>
                <a:cs typeface="Playfair Display"/>
                <a:sym typeface="Playfair Display"/>
              </a:defRPr>
            </a:lvl9pPr>
          </a:lstStyle>
          <a:p>
            <a:endParaRPr/>
          </a:p>
        </p:txBody>
      </p:sp>
      <p:sp>
        <p:nvSpPr>
          <p:cNvPr id="69" name="Google Shape;69;p1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70"/>
        <p:cNvGrpSpPr/>
        <p:nvPr/>
      </p:nvGrpSpPr>
      <p:grpSpPr>
        <a:xfrm>
          <a:off x="0" y="0"/>
          <a:ext cx="0" cy="0"/>
          <a:chOff x="0" y="0"/>
          <a:chExt cx="0" cy="0"/>
        </a:xfrm>
      </p:grpSpPr>
      <p:sp>
        <p:nvSpPr>
          <p:cNvPr id="71" name="Google Shape;71;p18"/>
          <p:cNvSpPr/>
          <p:nvPr/>
        </p:nvSpPr>
        <p:spPr>
          <a:xfrm>
            <a:off x="4136250" y="1321393"/>
            <a:ext cx="871500" cy="868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8"/>
          <p:cNvSpPr txBox="1">
            <a:spLocks noGrp="1"/>
          </p:cNvSpPr>
          <p:nvPr>
            <p:ph type="body" idx="1"/>
          </p:nvPr>
        </p:nvSpPr>
        <p:spPr>
          <a:xfrm>
            <a:off x="1659150" y="2161800"/>
            <a:ext cx="5825700" cy="819900"/>
          </a:xfrm>
          <a:prstGeom prst="rect">
            <a:avLst/>
          </a:prstGeom>
        </p:spPr>
        <p:txBody>
          <a:bodyPr spcFirstLastPara="1" wrap="square" lIns="91425" tIns="91425" rIns="91425" bIns="91425" anchor="t" anchorCtr="0">
            <a:noAutofit/>
          </a:bodyPr>
          <a:lstStyle>
            <a:lvl1pPr marL="457200" lvl="0" indent="-355600" algn="ctr" rtl="0">
              <a:spcBef>
                <a:spcPts val="600"/>
              </a:spcBef>
              <a:spcAft>
                <a:spcPts val="0"/>
              </a:spcAft>
              <a:buSzPts val="2000"/>
              <a:buChar char="▣"/>
              <a:defRPr i="1"/>
            </a:lvl1pPr>
            <a:lvl2pPr marL="914400" lvl="1" indent="-355600" algn="ctr" rtl="0">
              <a:spcBef>
                <a:spcPts val="0"/>
              </a:spcBef>
              <a:spcAft>
                <a:spcPts val="0"/>
              </a:spcAft>
              <a:buSzPts val="2000"/>
              <a:buChar char="○"/>
              <a:defRPr i="1"/>
            </a:lvl2pPr>
            <a:lvl3pPr marL="1371600" lvl="2" indent="-355600" algn="ctr" rtl="0">
              <a:spcBef>
                <a:spcPts val="0"/>
              </a:spcBef>
              <a:spcAft>
                <a:spcPts val="0"/>
              </a:spcAft>
              <a:buSzPts val="2000"/>
              <a:buChar char="■"/>
              <a:defRPr i="1"/>
            </a:lvl3pPr>
            <a:lvl4pPr marL="1828800" lvl="3" indent="-355600" algn="ctr" rtl="0">
              <a:spcBef>
                <a:spcPts val="0"/>
              </a:spcBef>
              <a:spcAft>
                <a:spcPts val="0"/>
              </a:spcAft>
              <a:buSzPts val="2000"/>
              <a:buChar char="●"/>
              <a:defRPr i="1"/>
            </a:lvl4pPr>
            <a:lvl5pPr marL="2286000" lvl="4" indent="-355600" algn="ctr" rtl="0">
              <a:spcBef>
                <a:spcPts val="0"/>
              </a:spcBef>
              <a:spcAft>
                <a:spcPts val="0"/>
              </a:spcAft>
              <a:buSzPts val="2000"/>
              <a:buChar char="○"/>
              <a:defRPr i="1"/>
            </a:lvl5pPr>
            <a:lvl6pPr marL="2743200" lvl="5" indent="-355600" algn="ctr" rtl="0">
              <a:spcBef>
                <a:spcPts val="0"/>
              </a:spcBef>
              <a:spcAft>
                <a:spcPts val="0"/>
              </a:spcAft>
              <a:buSzPts val="2000"/>
              <a:buChar char="■"/>
              <a:defRPr i="1"/>
            </a:lvl6pPr>
            <a:lvl7pPr marL="3200400" lvl="6" indent="-355600" algn="ctr" rtl="0">
              <a:spcBef>
                <a:spcPts val="0"/>
              </a:spcBef>
              <a:spcAft>
                <a:spcPts val="0"/>
              </a:spcAft>
              <a:buSzPts val="2000"/>
              <a:buChar char="●"/>
              <a:defRPr i="1"/>
            </a:lvl7pPr>
            <a:lvl8pPr marL="3657600" lvl="7" indent="-355600" algn="ctr" rtl="0">
              <a:spcBef>
                <a:spcPts val="0"/>
              </a:spcBef>
              <a:spcAft>
                <a:spcPts val="0"/>
              </a:spcAft>
              <a:buSzPts val="2000"/>
              <a:buChar char="○"/>
              <a:defRPr i="1"/>
            </a:lvl8pPr>
            <a:lvl9pPr marL="4114800" lvl="8" indent="-355600" algn="ctr" rtl="0">
              <a:spcBef>
                <a:spcPts val="0"/>
              </a:spcBef>
              <a:spcAft>
                <a:spcPts val="0"/>
              </a:spcAft>
              <a:buSzPts val="2000"/>
              <a:buChar char="■"/>
              <a:defRPr i="1"/>
            </a:lvl9pPr>
          </a:lstStyle>
          <a:p>
            <a:endParaRPr/>
          </a:p>
        </p:txBody>
      </p:sp>
      <p:sp>
        <p:nvSpPr>
          <p:cNvPr id="73" name="Google Shape;73;p18"/>
          <p:cNvSpPr txBox="1"/>
          <p:nvPr/>
        </p:nvSpPr>
        <p:spPr>
          <a:xfrm>
            <a:off x="3593400" y="1391925"/>
            <a:ext cx="1957200" cy="53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B7B7B7"/>
                </a:solidFill>
                <a:latin typeface="Playfair Display"/>
                <a:ea typeface="Playfair Display"/>
                <a:cs typeface="Playfair Display"/>
                <a:sym typeface="Playfair Display"/>
              </a:rPr>
              <a:t>“</a:t>
            </a:r>
            <a:endParaRPr sz="6000">
              <a:solidFill>
                <a:srgbClr val="B7B7B7"/>
              </a:solidFill>
              <a:latin typeface="Playfair Display"/>
              <a:ea typeface="Playfair Display"/>
              <a:cs typeface="Playfair Display"/>
              <a:sym typeface="Playfair Display"/>
            </a:endParaRPr>
          </a:p>
        </p:txBody>
      </p:sp>
      <p:sp>
        <p:nvSpPr>
          <p:cNvPr id="74" name="Google Shape;74;p18"/>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77" name="Google Shape;77;p19"/>
          <p:cNvSpPr txBox="1">
            <a:spLocks noGrp="1"/>
          </p:cNvSpPr>
          <p:nvPr>
            <p:ph type="body" idx="1"/>
          </p:nvPr>
        </p:nvSpPr>
        <p:spPr>
          <a:xfrm>
            <a:off x="1251600" y="1272975"/>
            <a:ext cx="6640800" cy="3067500"/>
          </a:xfrm>
          <a:prstGeom prst="rect">
            <a:avLst/>
          </a:prstGeom>
        </p:spPr>
        <p:txBody>
          <a:bodyPr spcFirstLastPara="1" wrap="square" lIns="91425" tIns="91425" rIns="91425" bIns="91425" anchor="ctr"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78" name="Google Shape;78;p19"/>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1" name="Google Shape;81;p20"/>
          <p:cNvSpPr txBox="1">
            <a:spLocks noGrp="1"/>
          </p:cNvSpPr>
          <p:nvPr>
            <p:ph type="body" idx="1"/>
          </p:nvPr>
        </p:nvSpPr>
        <p:spPr>
          <a:xfrm>
            <a:off x="970212" y="1200150"/>
            <a:ext cx="3496500" cy="294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2" name="Google Shape;82;p20"/>
          <p:cNvSpPr txBox="1">
            <a:spLocks noGrp="1"/>
          </p:cNvSpPr>
          <p:nvPr>
            <p:ph type="body" idx="2"/>
          </p:nvPr>
        </p:nvSpPr>
        <p:spPr>
          <a:xfrm>
            <a:off x="4677288" y="1200150"/>
            <a:ext cx="3496500" cy="294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3" name="Google Shape;83;p20"/>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86" name="Google Shape;86;p21"/>
          <p:cNvSpPr txBox="1">
            <a:spLocks noGrp="1"/>
          </p:cNvSpPr>
          <p:nvPr>
            <p:ph type="body" idx="1"/>
          </p:nvPr>
        </p:nvSpPr>
        <p:spPr>
          <a:xfrm>
            <a:off x="738590" y="1200150"/>
            <a:ext cx="2471100" cy="3174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7" name="Google Shape;87;p21"/>
          <p:cNvSpPr txBox="1">
            <a:spLocks noGrp="1"/>
          </p:cNvSpPr>
          <p:nvPr>
            <p:ph type="body" idx="2"/>
          </p:nvPr>
        </p:nvSpPr>
        <p:spPr>
          <a:xfrm>
            <a:off x="3336450" y="1200150"/>
            <a:ext cx="2471100" cy="3174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8" name="Google Shape;88;p21"/>
          <p:cNvSpPr txBox="1">
            <a:spLocks noGrp="1"/>
          </p:cNvSpPr>
          <p:nvPr>
            <p:ph type="body" idx="3"/>
          </p:nvPr>
        </p:nvSpPr>
        <p:spPr>
          <a:xfrm>
            <a:off x="5934310" y="1200150"/>
            <a:ext cx="2471100" cy="31749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9" name="Google Shape;89;p21"/>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highlight>
                  <a:srgbClr val="F3F3F3"/>
                </a:highlight>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92" name="Google Shape;92;p22"/>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Clr>
                <a:srgbClr val="999999"/>
              </a:buClr>
              <a:buSzPts val="1200"/>
              <a:buNone/>
              <a:defRPr sz="1200">
                <a:solidFill>
                  <a:srgbClr val="999999"/>
                </a:solidFill>
              </a:defRPr>
            </a:lvl1pPr>
          </a:lstStyle>
          <a:p>
            <a:endParaRPr/>
          </a:p>
        </p:txBody>
      </p:sp>
      <p:sp>
        <p:nvSpPr>
          <p:cNvPr id="95" name="Google Shape;95;p23"/>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white" type="blank">
  <p:cSld name="BLANK">
    <p:spTree>
      <p:nvGrpSpPr>
        <p:cNvPr id="1" name="Shape 96"/>
        <p:cNvGrpSpPr/>
        <p:nvPr/>
      </p:nvGrpSpPr>
      <p:grpSpPr>
        <a:xfrm>
          <a:off x="0" y="0"/>
          <a:ext cx="0" cy="0"/>
          <a:chOff x="0" y="0"/>
          <a:chExt cx="0" cy="0"/>
        </a:xfrm>
      </p:grpSpPr>
      <p:sp>
        <p:nvSpPr>
          <p:cNvPr id="97" name="Google Shape;97;p24"/>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black">
  <p:cSld name="BLANK_1">
    <p:bg>
      <p:bgPr>
        <a:solidFill>
          <a:srgbClr val="000000"/>
        </a:solidFill>
        <a:effectLst/>
      </p:bgPr>
    </p:bg>
    <p:spTree>
      <p:nvGrpSpPr>
        <p:cNvPr id="1" name="Shape 98"/>
        <p:cNvGrpSpPr/>
        <p:nvPr/>
      </p:nvGrpSpPr>
      <p:grpSpPr>
        <a:xfrm>
          <a:off x="0" y="0"/>
          <a:ext cx="0" cy="0"/>
          <a:chOff x="0" y="0"/>
          <a:chExt cx="0" cy="0"/>
        </a:xfrm>
      </p:grpSpPr>
      <p:sp>
        <p:nvSpPr>
          <p:cNvPr id="99" name="Google Shape;99;p25"/>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1">
  <p:cSld name="TITLE_1_2">
    <p:bg>
      <p:bgPr>
        <a:solidFill>
          <a:srgbClr val="000000"/>
        </a:solidFill>
        <a:effectLst/>
      </p:bgPr>
    </p:bg>
    <p:spTree>
      <p:nvGrpSpPr>
        <p:cNvPr id="1" name="Shape 100"/>
        <p:cNvGrpSpPr/>
        <p:nvPr/>
      </p:nvGrpSpPr>
      <p:grpSpPr>
        <a:xfrm>
          <a:off x="0" y="0"/>
          <a:ext cx="0" cy="0"/>
          <a:chOff x="0" y="0"/>
          <a:chExt cx="0" cy="0"/>
        </a:xfrm>
      </p:grpSpPr>
      <p:sp>
        <p:nvSpPr>
          <p:cNvPr id="101" name="Google Shape;101;p26"/>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600"/>
              <a:buNone/>
              <a:defRPr sz="3600">
                <a:solidFill>
                  <a:srgbClr val="FFFFFF"/>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p:nvPr/>
        </p:nvSpPr>
        <p:spPr>
          <a:xfrm>
            <a:off x="222625" y="226575"/>
            <a:ext cx="8698800" cy="4690200"/>
          </a:xfrm>
          <a:prstGeom prst="rect">
            <a:avLst/>
          </a:prstGeom>
          <a:noFill/>
          <a:ln w="2857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88000" y="288125"/>
            <a:ext cx="8567700" cy="4567200"/>
          </a:xfrm>
          <a:prstGeom prst="rect">
            <a:avLst/>
          </a:prstGeom>
          <a:noFill/>
          <a:ln w="9525" cap="flat" cmpd="sng">
            <a:solidFill>
              <a:srgbClr val="D9D9D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txBox="1">
            <a:spLocks noGrp="1"/>
          </p:cNvSpPr>
          <p:nvPr>
            <p:ph type="title"/>
          </p:nvPr>
        </p:nvSpPr>
        <p:spPr>
          <a:xfrm>
            <a:off x="388955" y="338306"/>
            <a:ext cx="8366100" cy="76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rtl="0">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62" name="Google Shape;62;p15"/>
          <p:cNvSpPr txBox="1">
            <a:spLocks noGrp="1"/>
          </p:cNvSpPr>
          <p:nvPr>
            <p:ph type="body" idx="1"/>
          </p:nvPr>
        </p:nvSpPr>
        <p:spPr>
          <a:xfrm>
            <a:off x="1251600" y="1272975"/>
            <a:ext cx="6640800" cy="3067500"/>
          </a:xfrm>
          <a:prstGeom prst="rect">
            <a:avLst/>
          </a:prstGeom>
          <a:noFill/>
          <a:ln>
            <a:noFill/>
          </a:ln>
        </p:spPr>
        <p:txBody>
          <a:bodyPr spcFirstLastPara="1" wrap="square" lIns="91425" tIns="91425" rIns="91425" bIns="91425" anchor="t" anchorCtr="0">
            <a:noAutofit/>
          </a:bodyPr>
          <a:lstStyle>
            <a:lvl1pPr marL="457200" lvl="0" indent="-355600" rtl="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marL="914400" lvl="1"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marL="1371600" lvl="2"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marL="1828800" lvl="3"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marL="2286000" lvl="4"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marL="2743200" lvl="5"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marL="3200400" lvl="6"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marL="3657600" lvl="7"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marL="4114800" lvl="8" indent="-355600" rtl="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a:endParaRPr/>
          </a:p>
        </p:txBody>
      </p:sp>
      <p:sp>
        <p:nvSpPr>
          <p:cNvPr id="63" name="Google Shape;63;p15"/>
          <p:cNvSpPr txBox="1">
            <a:spLocks noGrp="1"/>
          </p:cNvSpPr>
          <p:nvPr>
            <p:ph type="sldNum" idx="12"/>
          </p:nvPr>
        </p:nvSpPr>
        <p:spPr>
          <a:xfrm>
            <a:off x="4297650" y="4419838"/>
            <a:ext cx="548700" cy="393600"/>
          </a:xfrm>
          <a:prstGeom prst="rect">
            <a:avLst/>
          </a:prstGeom>
          <a:noFill/>
          <a:ln>
            <a:noFill/>
          </a:ln>
        </p:spPr>
        <p:txBody>
          <a:bodyPr spcFirstLastPara="1" wrap="square" lIns="91425" tIns="91425" rIns="91425" bIns="91425" anchor="b" anchorCtr="0">
            <a:noAutofit/>
          </a:bodyPr>
          <a:lstStyle>
            <a:lvl1pPr lvl="0" algn="ctr" rtl="0">
              <a:buNone/>
              <a:defRPr sz="1100">
                <a:solidFill>
                  <a:schemeClr val="accent3"/>
                </a:solidFill>
                <a:latin typeface="PT Serif"/>
                <a:ea typeface="PT Serif"/>
                <a:cs typeface="PT Serif"/>
                <a:sym typeface="PT Serif"/>
              </a:defRPr>
            </a:lvl1pPr>
            <a:lvl2pPr lvl="1" algn="ctr" rtl="0">
              <a:buNone/>
              <a:defRPr sz="1100">
                <a:solidFill>
                  <a:schemeClr val="accent3"/>
                </a:solidFill>
                <a:latin typeface="PT Serif"/>
                <a:ea typeface="PT Serif"/>
                <a:cs typeface="PT Serif"/>
                <a:sym typeface="PT Serif"/>
              </a:defRPr>
            </a:lvl2pPr>
            <a:lvl3pPr lvl="2" algn="ctr" rtl="0">
              <a:buNone/>
              <a:defRPr sz="1100">
                <a:solidFill>
                  <a:schemeClr val="accent3"/>
                </a:solidFill>
                <a:latin typeface="PT Serif"/>
                <a:ea typeface="PT Serif"/>
                <a:cs typeface="PT Serif"/>
                <a:sym typeface="PT Serif"/>
              </a:defRPr>
            </a:lvl3pPr>
            <a:lvl4pPr lvl="3" algn="ctr" rtl="0">
              <a:buNone/>
              <a:defRPr sz="1100">
                <a:solidFill>
                  <a:schemeClr val="accent3"/>
                </a:solidFill>
                <a:latin typeface="PT Serif"/>
                <a:ea typeface="PT Serif"/>
                <a:cs typeface="PT Serif"/>
                <a:sym typeface="PT Serif"/>
              </a:defRPr>
            </a:lvl4pPr>
            <a:lvl5pPr lvl="4" algn="ctr" rtl="0">
              <a:buNone/>
              <a:defRPr sz="1100">
                <a:solidFill>
                  <a:schemeClr val="accent3"/>
                </a:solidFill>
                <a:latin typeface="PT Serif"/>
                <a:ea typeface="PT Serif"/>
                <a:cs typeface="PT Serif"/>
                <a:sym typeface="PT Serif"/>
              </a:defRPr>
            </a:lvl5pPr>
            <a:lvl6pPr lvl="5" algn="ctr" rtl="0">
              <a:buNone/>
              <a:defRPr sz="1100">
                <a:solidFill>
                  <a:schemeClr val="accent3"/>
                </a:solidFill>
                <a:latin typeface="PT Serif"/>
                <a:ea typeface="PT Serif"/>
                <a:cs typeface="PT Serif"/>
                <a:sym typeface="PT Serif"/>
              </a:defRPr>
            </a:lvl6pPr>
            <a:lvl7pPr lvl="6" algn="ctr" rtl="0">
              <a:buNone/>
              <a:defRPr sz="1100">
                <a:solidFill>
                  <a:schemeClr val="accent3"/>
                </a:solidFill>
                <a:latin typeface="PT Serif"/>
                <a:ea typeface="PT Serif"/>
                <a:cs typeface="PT Serif"/>
                <a:sym typeface="PT Serif"/>
              </a:defRPr>
            </a:lvl7pPr>
            <a:lvl8pPr lvl="7" algn="ctr" rtl="0">
              <a:buNone/>
              <a:defRPr sz="1100">
                <a:solidFill>
                  <a:schemeClr val="accent3"/>
                </a:solidFill>
                <a:latin typeface="PT Serif"/>
                <a:ea typeface="PT Serif"/>
                <a:cs typeface="PT Serif"/>
                <a:sym typeface="PT Serif"/>
              </a:defRPr>
            </a:lvl8pPr>
            <a:lvl9pPr lvl="8" algn="ctr" rtl="0">
              <a:buNone/>
              <a:defRPr sz="1100">
                <a:solidFill>
                  <a:schemeClr val="accent3"/>
                </a:solidFill>
                <a:latin typeface="PT Serif"/>
                <a:ea typeface="PT Serif"/>
                <a:cs typeface="PT Serif"/>
                <a:sym typeface="PT Serif"/>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3rnt6NPmTdCKO80G850vu_JBHSJfH_mwH3RD7Bm94JA/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36.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slide" Target="slide33.xml"/><Relationship Id="rId5" Type="http://schemas.openxmlformats.org/officeDocument/2006/relationships/slide" Target="slide17.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3rnt6NPmTdCKO80G850vu_JBHSJfH_mwH3RD7Bm94JA/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3rnt6NPmTdCKO80G850vu_JBHSJfH_mwH3RD7Bm94JA/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drive.google.com/file/d/107gr7a3b1fw04G-0ROQkOYFXLGbI4WIj/view"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https://docs.google.com/document/d/1VMGWbt1RK8wAnctdjJCnADg_jqeL6i3R1FUtGrQNlfw/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hyperlink" Target="https://docs.google.com/document/d/1VMGWbt1RK8wAnctdjJCnADg_jqeL6i3R1FUtGrQNlfw/edit?usp=sharing"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40.xml"/><Relationship Id="rId7" Type="http://schemas.openxmlformats.org/officeDocument/2006/relationships/slide" Target="slide85.xml"/><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slide" Target="slide75.xml"/><Relationship Id="rId5" Type="http://schemas.openxmlformats.org/officeDocument/2006/relationships/slide" Target="slide49.xml"/><Relationship Id="rId4" Type="http://schemas.openxmlformats.org/officeDocument/2006/relationships/slide" Target="slide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eg"/><Relationship Id="rId3" Type="http://schemas.openxmlformats.org/officeDocument/2006/relationships/image" Target="../media/image45.png"/><Relationship Id="rId7" Type="http://schemas.openxmlformats.org/officeDocument/2006/relationships/image" Target="../media/image49.jpeg"/><Relationship Id="rId12"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5" Type="http://schemas.openxmlformats.org/officeDocument/2006/relationships/image" Target="../media/image5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 Id="rId14" Type="http://schemas.openxmlformats.org/officeDocument/2006/relationships/image" Target="../media/image56.jpeg"/></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48.xml"/><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hyperlink" Target="https://www.lockheedmartin.com/en-us/products/satellite.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8" Type="http://schemas.openxmlformats.org/officeDocument/2006/relationships/slide" Target="slide62.xml"/><Relationship Id="rId13" Type="http://schemas.openxmlformats.org/officeDocument/2006/relationships/slide" Target="slide70.xml"/><Relationship Id="rId3" Type="http://schemas.openxmlformats.org/officeDocument/2006/relationships/slide" Target="slide50.xml"/><Relationship Id="rId7" Type="http://schemas.openxmlformats.org/officeDocument/2006/relationships/slide" Target="slide61.xml"/><Relationship Id="rId12" Type="http://schemas.openxmlformats.org/officeDocument/2006/relationships/slide" Target="slide68.xml"/><Relationship Id="rId17" Type="http://schemas.openxmlformats.org/officeDocument/2006/relationships/slide" Target="slide74.xml"/><Relationship Id="rId2" Type="http://schemas.openxmlformats.org/officeDocument/2006/relationships/notesSlide" Target="../notesSlides/notesSlide49.xml"/><Relationship Id="rId16" Type="http://schemas.openxmlformats.org/officeDocument/2006/relationships/slide" Target="slide73.xml"/><Relationship Id="rId1" Type="http://schemas.openxmlformats.org/officeDocument/2006/relationships/slideLayout" Target="../slideLayouts/slideLayout14.xml"/><Relationship Id="rId6" Type="http://schemas.openxmlformats.org/officeDocument/2006/relationships/slide" Target="slide58.xml"/><Relationship Id="rId11" Type="http://schemas.openxmlformats.org/officeDocument/2006/relationships/slide" Target="slide67.xml"/><Relationship Id="rId5" Type="http://schemas.openxmlformats.org/officeDocument/2006/relationships/slide" Target="slide54.xml"/><Relationship Id="rId15" Type="http://schemas.openxmlformats.org/officeDocument/2006/relationships/slide" Target="slide72.xml"/><Relationship Id="rId10" Type="http://schemas.openxmlformats.org/officeDocument/2006/relationships/slide" Target="slide66.xml"/><Relationship Id="rId4" Type="http://schemas.openxmlformats.org/officeDocument/2006/relationships/slide" Target="slide51.xml"/><Relationship Id="rId9" Type="http://schemas.openxmlformats.org/officeDocument/2006/relationships/slide" Target="slide65.xml"/><Relationship Id="rId14" Type="http://schemas.openxmlformats.org/officeDocument/2006/relationships/slide" Target="slide7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s://docs.google.com/spreadsheets/u/1/d/1JNCiAw8_O-5Deefi74JRVkdPg_C5eLuKCvyctIe195Y/edit" TargetMode="External"/><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52.xml"/><Relationship Id="rId1" Type="http://schemas.openxmlformats.org/officeDocument/2006/relationships/slideLayout" Target="../slideLayouts/slideLayout1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9"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8.xml"/><Relationship Id="rId4" Type="http://schemas.openxmlformats.org/officeDocument/2006/relationships/image" Target="../media/image71.jpe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image" Target="../media/image72.jpe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8.xml"/><Relationship Id="rId4" Type="http://schemas.openxmlformats.org/officeDocument/2006/relationships/image" Target="../media/image73.jpe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8.xml"/><Relationship Id="rId4" Type="http://schemas.openxmlformats.org/officeDocument/2006/relationships/image" Target="../media/image74.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18.xml"/><Relationship Id="rId4" Type="http://schemas.openxmlformats.org/officeDocument/2006/relationships/image" Target="../media/image75.jpe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4.xml"/><Relationship Id="rId1" Type="http://schemas.openxmlformats.org/officeDocument/2006/relationships/slideLayout" Target="../slideLayouts/slideLayout20.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20.xml"/><Relationship Id="rId5" Type="http://schemas.openxmlformats.org/officeDocument/2006/relationships/image" Target="../media/image80.png"/><Relationship Id="rId4" Type="http://schemas.openxmlformats.org/officeDocument/2006/relationships/image" Target="../media/image79.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18.xml"/><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3" Type="http://schemas.openxmlformats.org/officeDocument/2006/relationships/hyperlink" Target="https://docs.google.com/document/d/13rnt6NPmTdCKO80G850vu_JBHSJfH_mwH3RD7Bm94JA/edit?usp=sharing" TargetMode="External"/><Relationship Id="rId2" Type="http://schemas.openxmlformats.org/officeDocument/2006/relationships/notesSlide" Target="../notesSlides/notesSlide73.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3" Type="http://schemas.openxmlformats.org/officeDocument/2006/relationships/hyperlink" Target="https://docs.google.com/document/d/1VMGWbt1RK8wAnctdjJCnADg_jqeL6i3R1FUtGrQNlfw/edit" TargetMode="External"/><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7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76.xml"/><Relationship Id="rId7" Type="http://schemas.openxmlformats.org/officeDocument/2006/relationships/slide" Target="slide82.xml"/><Relationship Id="rId2" Type="http://schemas.openxmlformats.org/officeDocument/2006/relationships/notesSlide" Target="../notesSlides/notesSlide75.xml"/><Relationship Id="rId1" Type="http://schemas.openxmlformats.org/officeDocument/2006/relationships/slideLayout" Target="../slideLayouts/slideLayout14.xml"/><Relationship Id="rId6" Type="http://schemas.openxmlformats.org/officeDocument/2006/relationships/slide" Target="slide81.xml"/><Relationship Id="rId5" Type="http://schemas.openxmlformats.org/officeDocument/2006/relationships/slide" Target="slide79.xml"/><Relationship Id="rId4" Type="http://schemas.openxmlformats.org/officeDocument/2006/relationships/slide" Target="slide77.xml"/></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6.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17.xml"/><Relationship Id="rId5" Type="http://schemas.openxmlformats.org/officeDocument/2006/relationships/image" Target="../media/image84.png"/><Relationship Id="rId4" Type="http://schemas.openxmlformats.org/officeDocument/2006/relationships/image" Target="../media/image83.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8.jpeg"/><Relationship Id="rId2" Type="http://schemas.openxmlformats.org/officeDocument/2006/relationships/notesSlide" Target="../notesSlides/notesSlide78.xml"/><Relationship Id="rId1" Type="http://schemas.openxmlformats.org/officeDocument/2006/relationships/slideLayout" Target="../slideLayouts/slideLayout1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17.xml"/><Relationship Id="rId5" Type="http://schemas.openxmlformats.org/officeDocument/2006/relationships/image" Target="../media/image90.png"/><Relationship Id="rId4" Type="http://schemas.openxmlformats.org/officeDocument/2006/relationships/image" Target="../media/image89.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17.xml"/><Relationship Id="rId5" Type="http://schemas.openxmlformats.org/officeDocument/2006/relationships/image" Target="../media/image92.jpeg"/><Relationship Id="rId4" Type="http://schemas.openxmlformats.org/officeDocument/2006/relationships/image" Target="../media/image91.jpeg"/></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1.xml"/><Relationship Id="rId1" Type="http://schemas.openxmlformats.org/officeDocument/2006/relationships/slideLayout" Target="../slideLayouts/slideLayout17.xml"/><Relationship Id="rId4" Type="http://schemas.openxmlformats.org/officeDocument/2006/relationships/image" Target="../media/image93.jpeg"/></Relationships>
</file>

<file path=ppt/slides/_rels/slide8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2.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3.xml"/><Relationship Id="rId1" Type="http://schemas.openxmlformats.org/officeDocument/2006/relationships/slideLayout" Target="../slideLayouts/slideLayout17.xml"/><Relationship Id="rId4" Type="http://schemas.openxmlformats.org/officeDocument/2006/relationships/image" Target="../media/image95.jpe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5.xml"/><Relationship Id="rId1" Type="http://schemas.openxmlformats.org/officeDocument/2006/relationships/slideLayout" Target="../slideLayouts/slideLayout14.xml"/><Relationship Id="rId4" Type="http://schemas.openxmlformats.org/officeDocument/2006/relationships/slide" Target="slide87.xml"/></Relationships>
</file>

<file path=ppt/slides/_rels/slide8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86.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87.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5"/>
        <p:cNvGrpSpPr/>
        <p:nvPr/>
      </p:nvGrpSpPr>
      <p:grpSpPr>
        <a:xfrm>
          <a:off x="0" y="0"/>
          <a:ext cx="0" cy="0"/>
          <a:chOff x="0" y="0"/>
          <a:chExt cx="0" cy="0"/>
        </a:xfrm>
      </p:grpSpPr>
      <p:sp>
        <p:nvSpPr>
          <p:cNvPr id="106" name="Google Shape;106;p27"/>
          <p:cNvSpPr txBox="1">
            <a:spLocks noGrp="1"/>
          </p:cNvSpPr>
          <p:nvPr>
            <p:ph type="ctrTitle"/>
          </p:nvPr>
        </p:nvSpPr>
        <p:spPr>
          <a:xfrm>
            <a:off x="1768800" y="376513"/>
            <a:ext cx="5606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300">
                <a:solidFill>
                  <a:srgbClr val="FFFFFF"/>
                </a:solidFill>
                <a:latin typeface="Playfair Display ExtraBold"/>
                <a:ea typeface="Playfair Display ExtraBold"/>
                <a:cs typeface="Playfair Display ExtraBold"/>
                <a:sym typeface="Playfair Display ExtraBold"/>
              </a:rPr>
              <a:t>MARCo PoLo</a:t>
            </a:r>
            <a:endParaRPr sz="5300">
              <a:solidFill>
                <a:srgbClr val="FFFFFF"/>
              </a:solidFill>
              <a:latin typeface="Playfair Display ExtraBold"/>
              <a:ea typeface="Playfair Display ExtraBold"/>
              <a:cs typeface="Playfair Display ExtraBold"/>
              <a:sym typeface="Playfair Display ExtraBold"/>
            </a:endParaRPr>
          </a:p>
          <a:p>
            <a:pPr marL="0" lvl="0" indent="0" algn="ctr" rtl="0">
              <a:spcBef>
                <a:spcPts val="0"/>
              </a:spcBef>
              <a:spcAft>
                <a:spcPts val="0"/>
              </a:spcAft>
              <a:buNone/>
            </a:pPr>
            <a:endParaRPr sz="2200">
              <a:latin typeface="Playfair Display ExtraBold"/>
              <a:ea typeface="Playfair Display ExtraBold"/>
              <a:cs typeface="Playfair Display ExtraBold"/>
              <a:sym typeface="Playfair Display ExtraBold"/>
            </a:endParaRPr>
          </a:p>
          <a:p>
            <a:pPr marL="0" lvl="0" indent="0" algn="ctr" rtl="0">
              <a:spcBef>
                <a:spcPts val="0"/>
              </a:spcBef>
              <a:spcAft>
                <a:spcPts val="0"/>
              </a:spcAft>
              <a:buNone/>
            </a:pPr>
            <a:endParaRPr sz="2200">
              <a:solidFill>
                <a:srgbClr val="FFFFFF"/>
              </a:solidFill>
              <a:latin typeface="Playfair Display ExtraBold"/>
              <a:ea typeface="Playfair Display ExtraBold"/>
              <a:cs typeface="Playfair Display ExtraBold"/>
              <a:sym typeface="Playfair Display ExtraBold"/>
            </a:endParaRPr>
          </a:p>
        </p:txBody>
      </p:sp>
      <p:pic>
        <p:nvPicPr>
          <p:cNvPr id="107" name="Google Shape;107;p27"/>
          <p:cNvPicPr preferRelativeResize="0"/>
          <p:nvPr/>
        </p:nvPicPr>
        <p:blipFill rotWithShape="1">
          <a:blip r:embed="rId3" cstate="email">
            <a:alphaModFix/>
            <a:extLst>
              <a:ext uri="{28A0092B-C50C-407E-A947-70E740481C1C}">
                <a14:useLocalDpi xmlns:a14="http://schemas.microsoft.com/office/drawing/2010/main"/>
              </a:ext>
            </a:extLst>
          </a:blip>
          <a:srcRect t="75975"/>
          <a:stretch/>
        </p:blipFill>
        <p:spPr>
          <a:xfrm>
            <a:off x="7493225" y="757250"/>
            <a:ext cx="1341400" cy="136150"/>
          </a:xfrm>
          <a:prstGeom prst="rect">
            <a:avLst/>
          </a:prstGeom>
          <a:noFill/>
          <a:ln>
            <a:noFill/>
          </a:ln>
        </p:spPr>
      </p:pic>
      <p:pic>
        <p:nvPicPr>
          <p:cNvPr id="108" name="Google Shape;108;p2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09675" y="326674"/>
            <a:ext cx="588309" cy="566725"/>
          </a:xfrm>
          <a:prstGeom prst="rect">
            <a:avLst/>
          </a:prstGeom>
          <a:noFill/>
          <a:ln>
            <a:noFill/>
          </a:ln>
        </p:spPr>
      </p:pic>
      <p:sp>
        <p:nvSpPr>
          <p:cNvPr id="109" name="Google Shape;109;p27"/>
          <p:cNvSpPr txBox="1"/>
          <p:nvPr/>
        </p:nvSpPr>
        <p:spPr>
          <a:xfrm>
            <a:off x="67525" y="1724300"/>
            <a:ext cx="2919000" cy="1354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005BAD"/>
                </a:solidFill>
                <a:latin typeface="Playfair Display"/>
                <a:ea typeface="Playfair Display"/>
                <a:cs typeface="Playfair Display"/>
                <a:sym typeface="Playfair Display"/>
              </a:rPr>
              <a:t>Presenters:</a:t>
            </a:r>
            <a:endParaRPr sz="1600" b="1">
              <a:solidFill>
                <a:srgbClr val="005BAD"/>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1200">
                <a:solidFill>
                  <a:schemeClr val="lt1"/>
                </a:solidFill>
                <a:latin typeface="Playfair Display"/>
                <a:ea typeface="Playfair Display"/>
                <a:cs typeface="Playfair Display"/>
                <a:sym typeface="Playfair Display"/>
              </a:rPr>
              <a:t>Kintan Surghani, Brian Byrne, </a:t>
            </a:r>
            <a:endParaRPr sz="1200">
              <a:solidFill>
                <a:schemeClr val="lt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1200">
                <a:solidFill>
                  <a:schemeClr val="lt1"/>
                </a:solidFill>
                <a:latin typeface="Playfair Display"/>
                <a:ea typeface="Playfair Display"/>
                <a:cs typeface="Playfair Display"/>
                <a:sym typeface="Playfair Display"/>
              </a:rPr>
              <a:t>Austin Coleman, Justin Pedersen, </a:t>
            </a:r>
            <a:endParaRPr sz="1200">
              <a:solidFill>
                <a:schemeClr val="lt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1200">
                <a:solidFill>
                  <a:schemeClr val="lt1"/>
                </a:solidFill>
                <a:latin typeface="Playfair Display"/>
                <a:ea typeface="Playfair Display"/>
                <a:cs typeface="Playfair Display"/>
                <a:sym typeface="Playfair Display"/>
              </a:rPr>
              <a:t>Matt Davis, Tyler Candler,</a:t>
            </a:r>
            <a:endParaRPr sz="1200">
              <a:solidFill>
                <a:schemeClr val="lt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1200">
                <a:solidFill>
                  <a:schemeClr val="lt1"/>
                </a:solidFill>
                <a:latin typeface="Playfair Display"/>
                <a:ea typeface="Playfair Display"/>
                <a:cs typeface="Playfair Display"/>
                <a:sym typeface="Playfair Display"/>
              </a:rPr>
              <a:t> Jackson DePenning  </a:t>
            </a:r>
            <a:endParaRPr sz="1200">
              <a:solidFill>
                <a:schemeClr val="lt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endParaRPr sz="1200">
              <a:solidFill>
                <a:schemeClr val="lt1"/>
              </a:solidFill>
              <a:latin typeface="Playfair Display"/>
              <a:ea typeface="Playfair Display"/>
              <a:cs typeface="Playfair Display"/>
              <a:sym typeface="Playfair Display"/>
            </a:endParaRPr>
          </a:p>
        </p:txBody>
      </p:sp>
      <p:sp>
        <p:nvSpPr>
          <p:cNvPr id="110" name="Google Shape;110;p27"/>
          <p:cNvSpPr txBox="1"/>
          <p:nvPr/>
        </p:nvSpPr>
        <p:spPr>
          <a:xfrm>
            <a:off x="67525" y="2794925"/>
            <a:ext cx="28725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005BAD"/>
                </a:solidFill>
                <a:latin typeface="Playfair Display"/>
                <a:ea typeface="Playfair Display"/>
                <a:cs typeface="Playfair Display"/>
                <a:sym typeface="Playfair Display"/>
              </a:rPr>
              <a:t>Full Group:</a:t>
            </a:r>
            <a:endParaRPr sz="1600" b="1">
              <a:solidFill>
                <a:srgbClr val="005BAD"/>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1200">
                <a:solidFill>
                  <a:schemeClr val="lt1"/>
                </a:solidFill>
                <a:latin typeface="Playfair Display"/>
                <a:ea typeface="Playfair Display"/>
                <a:cs typeface="Playfair Display"/>
                <a:sym typeface="Playfair Display"/>
              </a:rPr>
              <a:t>Kevin Cook,</a:t>
            </a:r>
            <a:endParaRPr sz="1600" b="1">
              <a:solidFill>
                <a:srgbClr val="005BAD"/>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1200">
                <a:solidFill>
                  <a:schemeClr val="lt1"/>
                </a:solidFill>
                <a:latin typeface="Playfair Display"/>
                <a:ea typeface="Playfair Display"/>
                <a:cs typeface="Playfair Display"/>
                <a:sym typeface="Playfair Display"/>
              </a:rPr>
              <a:t>Ray Stine, Tyler Sterrett,  </a:t>
            </a:r>
            <a:endParaRPr sz="1200">
              <a:solidFill>
                <a:schemeClr val="lt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sz="1200">
                <a:solidFill>
                  <a:schemeClr val="lt1"/>
                </a:solidFill>
                <a:latin typeface="Playfair Display"/>
                <a:ea typeface="Playfair Display"/>
                <a:cs typeface="Playfair Display"/>
                <a:sym typeface="Playfair Display"/>
              </a:rPr>
              <a:t>Ben Arnold, Nadia Abuharus,</a:t>
            </a:r>
            <a:endParaRPr sz="1200">
              <a:solidFill>
                <a:schemeClr val="lt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endParaRPr sz="1200">
              <a:solidFill>
                <a:schemeClr val="lt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endParaRPr sz="1200">
              <a:solidFill>
                <a:schemeClr val="lt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endParaRPr sz="1200">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endParaRPr sz="1200">
              <a:solidFill>
                <a:srgbClr val="FFFFFF"/>
              </a:solidFill>
              <a:latin typeface="Playfair Display"/>
              <a:ea typeface="Playfair Display"/>
              <a:cs typeface="Playfair Display"/>
              <a:sym typeface="Playfair Display"/>
            </a:endParaRPr>
          </a:p>
        </p:txBody>
      </p:sp>
      <p:sp>
        <p:nvSpPr>
          <p:cNvPr id="111" name="Google Shape;111;p27"/>
          <p:cNvSpPr txBox="1"/>
          <p:nvPr/>
        </p:nvSpPr>
        <p:spPr>
          <a:xfrm>
            <a:off x="6531125" y="1648100"/>
            <a:ext cx="25254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005BAD"/>
                </a:solidFill>
                <a:latin typeface="Playfair Display"/>
                <a:ea typeface="Playfair Display"/>
                <a:cs typeface="Playfair Display"/>
                <a:sym typeface="Playfair Display"/>
              </a:rPr>
              <a:t>Company Sponsor:</a:t>
            </a:r>
            <a:endParaRPr sz="1600" b="1">
              <a:solidFill>
                <a:srgbClr val="005BAD"/>
              </a:solidFill>
              <a:latin typeface="Playfair Display"/>
              <a:ea typeface="Playfair Display"/>
              <a:cs typeface="Playfair Display"/>
              <a:sym typeface="Playfair Display"/>
            </a:endParaRPr>
          </a:p>
          <a:p>
            <a:pPr marL="0" lvl="0" indent="0" algn="ctr" rtl="0">
              <a:spcBef>
                <a:spcPts val="0"/>
              </a:spcBef>
              <a:spcAft>
                <a:spcPts val="0"/>
              </a:spcAft>
              <a:buNone/>
            </a:pPr>
            <a:r>
              <a:rPr lang="en">
                <a:solidFill>
                  <a:srgbClr val="FFFFFF"/>
                </a:solidFill>
                <a:latin typeface="Playfair Display"/>
                <a:ea typeface="Playfair Display"/>
                <a:cs typeface="Playfair Display"/>
                <a:sym typeface="Playfair Display"/>
              </a:rPr>
              <a:t>Lockheed Martin - </a:t>
            </a:r>
            <a:endParaRPr>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r>
              <a:rPr lang="en">
                <a:solidFill>
                  <a:srgbClr val="FFFFFF"/>
                </a:solidFill>
                <a:latin typeface="Playfair Display"/>
                <a:ea typeface="Playfair Display"/>
                <a:cs typeface="Playfair Display"/>
                <a:sym typeface="Playfair Display"/>
              </a:rPr>
              <a:t>Taylor Maurer and </a:t>
            </a:r>
            <a:endParaRPr>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r>
              <a:rPr lang="en">
                <a:solidFill>
                  <a:srgbClr val="FFFFFF"/>
                </a:solidFill>
                <a:latin typeface="Playfair Display"/>
                <a:ea typeface="Playfair Display"/>
                <a:cs typeface="Playfair Display"/>
                <a:sym typeface="Playfair Display"/>
              </a:rPr>
              <a:t>Josh Nelson</a:t>
            </a:r>
            <a:endParaRPr>
              <a:solidFill>
                <a:srgbClr val="FFFFFF"/>
              </a:solidFill>
              <a:latin typeface="Playfair Display"/>
              <a:ea typeface="Playfair Display"/>
              <a:cs typeface="Playfair Display"/>
              <a:sym typeface="Playfair Display"/>
            </a:endParaRPr>
          </a:p>
        </p:txBody>
      </p:sp>
      <p:sp>
        <p:nvSpPr>
          <p:cNvPr id="112" name="Google Shape;112;p27"/>
          <p:cNvSpPr txBox="1"/>
          <p:nvPr/>
        </p:nvSpPr>
        <p:spPr>
          <a:xfrm>
            <a:off x="6618600" y="2794925"/>
            <a:ext cx="2525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rgbClr val="005BAD"/>
                </a:solidFill>
                <a:latin typeface="Playfair Display"/>
                <a:ea typeface="Playfair Display"/>
                <a:cs typeface="Playfair Display"/>
                <a:sym typeface="Playfair Display"/>
              </a:rPr>
              <a:t>Faculty Advisor:</a:t>
            </a:r>
            <a:endParaRPr sz="1600" b="1">
              <a:solidFill>
                <a:srgbClr val="005BAD"/>
              </a:solidFill>
              <a:latin typeface="Playfair Display"/>
              <a:ea typeface="Playfair Display"/>
              <a:cs typeface="Playfair Display"/>
              <a:sym typeface="Playfair Display"/>
            </a:endParaRPr>
          </a:p>
          <a:p>
            <a:pPr marL="0" lvl="0" indent="0" algn="ctr" rtl="0">
              <a:spcBef>
                <a:spcPts val="0"/>
              </a:spcBef>
              <a:spcAft>
                <a:spcPts val="0"/>
              </a:spcAft>
              <a:buNone/>
            </a:pPr>
            <a:r>
              <a:rPr lang="en">
                <a:solidFill>
                  <a:srgbClr val="FFFFFF"/>
                </a:solidFill>
                <a:latin typeface="Playfair Display"/>
                <a:ea typeface="Playfair Display"/>
                <a:cs typeface="Playfair Display"/>
                <a:sym typeface="Playfair Display"/>
              </a:rPr>
              <a:t>Alexandra Le Moine</a:t>
            </a:r>
            <a:endParaRPr>
              <a:solidFill>
                <a:srgbClr val="FFFFFF"/>
              </a:solidFill>
              <a:latin typeface="Playfair Display"/>
              <a:ea typeface="Playfair Display"/>
              <a:cs typeface="Playfair Display"/>
              <a:sym typeface="Playfair Display"/>
            </a:endParaRPr>
          </a:p>
        </p:txBody>
      </p:sp>
      <p:pic>
        <p:nvPicPr>
          <p:cNvPr id="113" name="Google Shape;113;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22450" y="253537"/>
            <a:ext cx="1082952" cy="503701"/>
          </a:xfrm>
          <a:prstGeom prst="rect">
            <a:avLst/>
          </a:prstGeom>
          <a:noFill/>
          <a:ln>
            <a:noFill/>
          </a:ln>
        </p:spPr>
      </p:pic>
      <p:pic>
        <p:nvPicPr>
          <p:cNvPr id="114" name="Google Shape;114;p2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991238" y="1648100"/>
            <a:ext cx="3161524" cy="3161524"/>
          </a:xfrm>
          <a:prstGeom prst="rect">
            <a:avLst/>
          </a:prstGeom>
          <a:noFill/>
          <a:ln>
            <a:noFill/>
          </a:ln>
        </p:spPr>
      </p:pic>
      <p:sp>
        <p:nvSpPr>
          <p:cNvPr id="115" name="Google Shape;115;p27"/>
          <p:cNvSpPr txBox="1"/>
          <p:nvPr/>
        </p:nvSpPr>
        <p:spPr>
          <a:xfrm>
            <a:off x="1910075" y="893400"/>
            <a:ext cx="51639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200">
                <a:solidFill>
                  <a:schemeClr val="lt1"/>
                </a:solidFill>
                <a:latin typeface="Playfair Display"/>
                <a:ea typeface="Playfair Display"/>
                <a:cs typeface="Playfair Display"/>
                <a:sym typeface="Playfair Display"/>
              </a:rPr>
              <a:t>Mobile Astronautic Ranging Computer for Positioning and Localization</a:t>
            </a:r>
            <a:endParaRPr sz="1200">
              <a:solidFill>
                <a:schemeClr val="lt1"/>
              </a:solidFill>
              <a:latin typeface="Playfair Display"/>
              <a:ea typeface="Playfair Display"/>
              <a:cs typeface="Playfair Display"/>
              <a:sym typeface="Playfair Display"/>
            </a:endParaRPr>
          </a:p>
        </p:txBody>
      </p:sp>
      <p:sp>
        <p:nvSpPr>
          <p:cNvPr id="116" name="Google Shape;116;p27"/>
          <p:cNvSpPr txBox="1"/>
          <p:nvPr/>
        </p:nvSpPr>
        <p:spPr>
          <a:xfrm>
            <a:off x="2173000" y="1124900"/>
            <a:ext cx="4943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lt1"/>
                </a:solidFill>
                <a:latin typeface="Playfair Display ExtraBold"/>
                <a:ea typeface="Playfair Display ExtraBold"/>
                <a:cs typeface="Playfair Display ExtraBold"/>
                <a:sym typeface="Playfair Display ExtraBold"/>
              </a:rPr>
              <a:t>Test Readiness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36"/>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Baseline Design: What’s Changed? </a:t>
            </a:r>
            <a:endParaRPr sz="2600" u="sng" dirty="0">
              <a:latin typeface="Playfair Display SemiBold"/>
              <a:ea typeface="Playfair Display SemiBold"/>
              <a:cs typeface="Playfair Display SemiBold"/>
              <a:sym typeface="Playfair Display SemiBold"/>
            </a:endParaRPr>
          </a:p>
        </p:txBody>
      </p:sp>
      <p:pic>
        <p:nvPicPr>
          <p:cNvPr id="603" name="Google Shape;603;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604" name="Google Shape;604;p36"/>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10</a:t>
            </a:fld>
            <a:endParaRPr/>
          </a:p>
        </p:txBody>
      </p:sp>
      <p:sp>
        <p:nvSpPr>
          <p:cNvPr id="605" name="Google Shape;605;p36"/>
          <p:cNvSpPr/>
          <p:nvPr/>
        </p:nvSpPr>
        <p:spPr>
          <a:xfrm>
            <a:off x="545700" y="456322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a:effectLst>
            <a:outerShdw dist="95250" dir="348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Overview</a:t>
            </a:r>
            <a:endParaRPr sz="1300">
              <a:latin typeface="Playfair Display"/>
              <a:ea typeface="Playfair Display"/>
              <a:cs typeface="Playfair Display"/>
              <a:sym typeface="Playfair Display"/>
            </a:endParaRPr>
          </a:p>
        </p:txBody>
      </p:sp>
      <p:sp>
        <p:nvSpPr>
          <p:cNvPr id="606" name="Google Shape;606;p36"/>
          <p:cNvSpPr/>
          <p:nvPr/>
        </p:nvSpPr>
        <p:spPr>
          <a:xfrm>
            <a:off x="203407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607" name="Google Shape;607;p36"/>
          <p:cNvSpPr/>
          <p:nvPr/>
        </p:nvSpPr>
        <p:spPr>
          <a:xfrm>
            <a:off x="370604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608" name="Google Shape;608;p36"/>
          <p:cNvSpPr/>
          <p:nvPr/>
        </p:nvSpPr>
        <p:spPr>
          <a:xfrm>
            <a:off x="537802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609" name="Google Shape;609;p36"/>
          <p:cNvSpPr/>
          <p:nvPr/>
        </p:nvSpPr>
        <p:spPr>
          <a:xfrm>
            <a:off x="704999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610" name="Google Shape;610;p36"/>
          <p:cNvSpPr txBox="1">
            <a:spLocks noGrp="1"/>
          </p:cNvSpPr>
          <p:nvPr>
            <p:ph type="body" idx="1"/>
          </p:nvPr>
        </p:nvSpPr>
        <p:spPr>
          <a:xfrm>
            <a:off x="545700" y="1200150"/>
            <a:ext cx="4263900" cy="29457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b="1">
                <a:latin typeface="Playfair Display"/>
                <a:ea typeface="Playfair Display"/>
                <a:cs typeface="Playfair Display"/>
                <a:sym typeface="Playfair Display"/>
              </a:rPr>
              <a:t>Software:</a:t>
            </a:r>
            <a:endParaRPr b="1">
              <a:latin typeface="Playfair Display"/>
              <a:ea typeface="Playfair Display"/>
              <a:cs typeface="Playfair Display"/>
              <a:sym typeface="Playfair Display"/>
            </a:endParaRPr>
          </a:p>
          <a:p>
            <a:pPr marL="457200" lvl="0" indent="-317500" algn="l" rtl="0">
              <a:spcBef>
                <a:spcPts val="600"/>
              </a:spcBef>
              <a:spcAft>
                <a:spcPts val="0"/>
              </a:spcAft>
              <a:buSzPts val="1400"/>
              <a:buFont typeface="Playfair Display"/>
              <a:buChar char="▣"/>
            </a:pPr>
            <a:r>
              <a:rPr lang="en" sz="1400">
                <a:latin typeface="Playfair Display"/>
                <a:ea typeface="Playfair Display"/>
                <a:cs typeface="Playfair Display"/>
                <a:sym typeface="Playfair Display"/>
              </a:rPr>
              <a:t>Switch ROS -&gt; MATLAB for computations</a:t>
            </a:r>
            <a:endParaRPr sz="1400">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Object Detection</a:t>
            </a:r>
            <a:endParaRPr sz="1400">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Point Cloud Filtering</a:t>
            </a:r>
            <a:endParaRPr sz="1400">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ICP Algorithm</a:t>
            </a:r>
            <a:endParaRPr sz="1400">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sz="1400">
                <a:latin typeface="Playfair Display"/>
                <a:ea typeface="Playfair Display"/>
                <a:cs typeface="Playfair Display"/>
                <a:sym typeface="Playfair Display"/>
              </a:rPr>
              <a:t>6 DOF Measurements </a:t>
            </a:r>
            <a:endParaRPr sz="1400">
              <a:latin typeface="Playfair Display"/>
              <a:ea typeface="Playfair Display"/>
              <a:cs typeface="Playfair Display"/>
              <a:sym typeface="Playfair Display"/>
            </a:endParaRPr>
          </a:p>
          <a:p>
            <a:pPr marL="0" lvl="0" indent="0" algn="l" rtl="0">
              <a:spcBef>
                <a:spcPts val="600"/>
              </a:spcBef>
              <a:spcAft>
                <a:spcPts val="0"/>
              </a:spcAft>
              <a:buNone/>
            </a:pPr>
            <a:endParaRPr sz="1800">
              <a:latin typeface="Playfair Display"/>
              <a:ea typeface="Playfair Display"/>
              <a:cs typeface="Playfair Display"/>
              <a:sym typeface="Playfair Display"/>
            </a:endParaRPr>
          </a:p>
        </p:txBody>
      </p:sp>
      <p:sp>
        <p:nvSpPr>
          <p:cNvPr id="611" name="Google Shape;611;p36"/>
          <p:cNvSpPr txBox="1">
            <a:spLocks noGrp="1"/>
          </p:cNvSpPr>
          <p:nvPr>
            <p:ph type="body" idx="2"/>
          </p:nvPr>
        </p:nvSpPr>
        <p:spPr>
          <a:xfrm>
            <a:off x="4946675" y="1200150"/>
            <a:ext cx="3630900" cy="2945700"/>
          </a:xfrm>
          <a:prstGeom prst="rect">
            <a:avLst/>
          </a:prstGeom>
          <a:solidFill>
            <a:srgbClr val="FCE5CD"/>
          </a:solid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b="1">
                <a:latin typeface="Playfair Display"/>
                <a:ea typeface="Playfair Display"/>
                <a:cs typeface="Playfair Display"/>
                <a:sym typeface="Playfair Display"/>
              </a:rPr>
              <a:t>Initiation Method:</a:t>
            </a:r>
            <a:endParaRPr b="1">
              <a:latin typeface="Playfair Display"/>
              <a:ea typeface="Playfair Display"/>
              <a:cs typeface="Playfair Display"/>
              <a:sym typeface="Playfair Display"/>
            </a:endParaRPr>
          </a:p>
          <a:p>
            <a:pPr marL="457200" lvl="0" indent="-317500" algn="l" rtl="0">
              <a:spcBef>
                <a:spcPts val="600"/>
              </a:spcBef>
              <a:spcAft>
                <a:spcPts val="0"/>
              </a:spcAft>
              <a:buSzPts val="1400"/>
              <a:buFont typeface="Playfair Display"/>
              <a:buChar char="▣"/>
            </a:pPr>
            <a:r>
              <a:rPr lang="en" sz="1400">
                <a:latin typeface="Playfair Display"/>
                <a:ea typeface="Playfair Display"/>
                <a:cs typeface="Playfair Display"/>
                <a:sym typeface="Playfair Display"/>
              </a:rPr>
              <a:t>Created a WiFi Antenna + Router Setup for initiation and live communication</a:t>
            </a:r>
            <a:endParaRPr sz="1400">
              <a:latin typeface="Playfair Display"/>
              <a:ea typeface="Playfair Display"/>
              <a:cs typeface="Playfair Display"/>
              <a:sym typeface="Playfair Display"/>
            </a:endParaRPr>
          </a:p>
          <a:p>
            <a:pPr marL="0" lvl="0" indent="0" algn="l" rtl="0">
              <a:spcBef>
                <a:spcPts val="600"/>
              </a:spcBef>
              <a:spcAft>
                <a:spcPts val="0"/>
              </a:spcAft>
              <a:buNone/>
            </a:pPr>
            <a:endParaRPr u="sng">
              <a:latin typeface="Playfair Display"/>
              <a:ea typeface="Playfair Display"/>
              <a:cs typeface="Playfair Display"/>
              <a:sym typeface="Playfair Display"/>
            </a:endParaRPr>
          </a:p>
        </p:txBody>
      </p:sp>
      <p:pic>
        <p:nvPicPr>
          <p:cNvPr id="612" name="Google Shape;612;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04325" y="2919735"/>
            <a:ext cx="1170651" cy="1151114"/>
          </a:xfrm>
          <a:prstGeom prst="rect">
            <a:avLst/>
          </a:prstGeom>
          <a:noFill/>
          <a:ln>
            <a:noFill/>
          </a:ln>
        </p:spPr>
      </p:pic>
      <p:pic>
        <p:nvPicPr>
          <p:cNvPr id="613" name="Google Shape;613;p3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06038" y="2849120"/>
            <a:ext cx="1287201" cy="1292344"/>
          </a:xfrm>
          <a:prstGeom prst="rect">
            <a:avLst/>
          </a:prstGeom>
          <a:noFill/>
          <a:ln>
            <a:noFill/>
          </a:ln>
        </p:spPr>
      </p:pic>
      <p:pic>
        <p:nvPicPr>
          <p:cNvPr id="614" name="Google Shape;614;p3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774975" y="3305013"/>
            <a:ext cx="500576" cy="500576"/>
          </a:xfrm>
          <a:prstGeom prst="rect">
            <a:avLst/>
          </a:prstGeom>
          <a:noFill/>
          <a:ln>
            <a:noFill/>
          </a:ln>
        </p:spPr>
      </p:pic>
      <p:pic>
        <p:nvPicPr>
          <p:cNvPr id="615" name="Google Shape;615;p36"/>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275550" y="2900038"/>
            <a:ext cx="1151152" cy="1151125"/>
          </a:xfrm>
          <a:prstGeom prst="rect">
            <a:avLst/>
          </a:prstGeom>
          <a:noFill/>
          <a:ln>
            <a:noFill/>
          </a:ln>
        </p:spPr>
      </p:pic>
      <p:pic>
        <p:nvPicPr>
          <p:cNvPr id="616" name="Google Shape;616;p3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484400" y="3305025"/>
            <a:ext cx="500576" cy="500576"/>
          </a:xfrm>
          <a:prstGeom prst="rect">
            <a:avLst/>
          </a:prstGeom>
          <a:noFill/>
          <a:ln>
            <a:noFill/>
          </a:ln>
        </p:spPr>
      </p:pic>
      <p:pic>
        <p:nvPicPr>
          <p:cNvPr id="617" name="Google Shape;617;p36"/>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193824" y="2900051"/>
            <a:ext cx="1287204" cy="1064076"/>
          </a:xfrm>
          <a:prstGeom prst="rect">
            <a:avLst/>
          </a:prstGeom>
          <a:noFill/>
          <a:ln>
            <a:noFill/>
          </a:ln>
        </p:spPr>
      </p:pic>
      <p:pic>
        <p:nvPicPr>
          <p:cNvPr id="618" name="Google Shape;618;p3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515225" y="3245013"/>
            <a:ext cx="500576" cy="500576"/>
          </a:xfrm>
          <a:prstGeom prst="rect">
            <a:avLst/>
          </a:prstGeom>
          <a:noFill/>
          <a:ln>
            <a:noFill/>
          </a:ln>
        </p:spPr>
      </p:pic>
      <p:pic>
        <p:nvPicPr>
          <p:cNvPr id="619" name="Google Shape;619;p36"/>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7050000" y="2717600"/>
            <a:ext cx="1428977" cy="1428977"/>
          </a:xfrm>
          <a:prstGeom prst="rect">
            <a:avLst/>
          </a:prstGeom>
          <a:noFill/>
          <a:ln>
            <a:noFill/>
          </a:ln>
        </p:spPr>
      </p:pic>
      <p:sp>
        <p:nvSpPr>
          <p:cNvPr id="620" name="Google Shape;620;p36"/>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1"/>
                </a:solidFill>
                <a:latin typeface="Playfair Display"/>
                <a:ea typeface="Playfair Display"/>
                <a:cs typeface="Playfair Display"/>
                <a:sym typeface="Playfair Display"/>
              </a:rPr>
              <a:t>10</a:t>
            </a:fld>
            <a:endParaRPr>
              <a:solidFill>
                <a:schemeClr val="accent1"/>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1000"/>
                                        <p:tgtEl>
                                          <p:spTgt spid="610"/>
                                        </p:tgtEl>
                                      </p:cBhvr>
                                    </p:animEffect>
                                  </p:childTnLst>
                                </p:cTn>
                              </p:par>
                              <p:par>
                                <p:cTn id="8" presetID="10" presetClass="entr" presetSubtype="0" fill="hold" nodeType="withEffect">
                                  <p:stCondLst>
                                    <p:cond delay="0"/>
                                  </p:stCondLst>
                                  <p:childTnLst>
                                    <p:set>
                                      <p:cBhvr>
                                        <p:cTn id="9" dur="1" fill="hold">
                                          <p:stCondLst>
                                            <p:cond delay="0"/>
                                          </p:stCondLst>
                                        </p:cTn>
                                        <p:tgtEl>
                                          <p:spTgt spid="612"/>
                                        </p:tgtEl>
                                        <p:attrNameLst>
                                          <p:attrName>style.visibility</p:attrName>
                                        </p:attrNameLst>
                                      </p:cBhvr>
                                      <p:to>
                                        <p:strVal val="visible"/>
                                      </p:to>
                                    </p:set>
                                    <p:animEffect transition="in" filter="fade">
                                      <p:cBhvr>
                                        <p:cTn id="10" dur="1000"/>
                                        <p:tgtEl>
                                          <p:spTgt spid="612"/>
                                        </p:tgtEl>
                                      </p:cBhvr>
                                    </p:animEffect>
                                  </p:childTnLst>
                                </p:cTn>
                              </p:par>
                              <p:par>
                                <p:cTn id="11" presetID="10" presetClass="entr" presetSubtype="0" fill="hold" nodeType="withEffect">
                                  <p:stCondLst>
                                    <p:cond delay="0"/>
                                  </p:stCondLst>
                                  <p:childTnLst>
                                    <p:set>
                                      <p:cBhvr>
                                        <p:cTn id="12" dur="1" fill="hold">
                                          <p:stCondLst>
                                            <p:cond delay="0"/>
                                          </p:stCondLst>
                                        </p:cTn>
                                        <p:tgtEl>
                                          <p:spTgt spid="613"/>
                                        </p:tgtEl>
                                        <p:attrNameLst>
                                          <p:attrName>style.visibility</p:attrName>
                                        </p:attrNameLst>
                                      </p:cBhvr>
                                      <p:to>
                                        <p:strVal val="visible"/>
                                      </p:to>
                                    </p:set>
                                    <p:animEffect transition="in" filter="fade">
                                      <p:cBhvr>
                                        <p:cTn id="13" dur="1000"/>
                                        <p:tgtEl>
                                          <p:spTgt spid="613"/>
                                        </p:tgtEl>
                                      </p:cBhvr>
                                    </p:animEffect>
                                  </p:childTnLst>
                                </p:cTn>
                              </p:par>
                              <p:par>
                                <p:cTn id="14" presetID="10" presetClass="entr" presetSubtype="0" fill="hold" nodeType="withEffect">
                                  <p:stCondLst>
                                    <p:cond delay="0"/>
                                  </p:stCondLst>
                                  <p:childTnLst>
                                    <p:set>
                                      <p:cBhvr>
                                        <p:cTn id="15" dur="1" fill="hold">
                                          <p:stCondLst>
                                            <p:cond delay="0"/>
                                          </p:stCondLst>
                                        </p:cTn>
                                        <p:tgtEl>
                                          <p:spTgt spid="614"/>
                                        </p:tgtEl>
                                        <p:attrNameLst>
                                          <p:attrName>style.visibility</p:attrName>
                                        </p:attrNameLst>
                                      </p:cBhvr>
                                      <p:to>
                                        <p:strVal val="visible"/>
                                      </p:to>
                                    </p:set>
                                    <p:animEffect transition="in" filter="fade">
                                      <p:cBhvr>
                                        <p:cTn id="16" dur="1000"/>
                                        <p:tgtEl>
                                          <p:spTgt spid="614"/>
                                        </p:tgtEl>
                                      </p:cBhvr>
                                    </p:animEffect>
                                  </p:childTnLst>
                                </p:cTn>
                              </p:par>
                              <p:par>
                                <p:cTn id="17" presetID="10" presetClass="entr" presetSubtype="0" fill="hold" nodeType="withEffect">
                                  <p:stCondLst>
                                    <p:cond delay="0"/>
                                  </p:stCondLst>
                                  <p:childTnLst>
                                    <p:set>
                                      <p:cBhvr>
                                        <p:cTn id="18" dur="1" fill="hold">
                                          <p:stCondLst>
                                            <p:cond delay="0"/>
                                          </p:stCondLst>
                                        </p:cTn>
                                        <p:tgtEl>
                                          <p:spTgt spid="615"/>
                                        </p:tgtEl>
                                        <p:attrNameLst>
                                          <p:attrName>style.visibility</p:attrName>
                                        </p:attrNameLst>
                                      </p:cBhvr>
                                      <p:to>
                                        <p:strVal val="visible"/>
                                      </p:to>
                                    </p:set>
                                    <p:animEffect transition="in" filter="fade">
                                      <p:cBhvr>
                                        <p:cTn id="19" dur="1000"/>
                                        <p:tgtEl>
                                          <p:spTgt spid="615"/>
                                        </p:tgtEl>
                                      </p:cBhvr>
                                    </p:animEffect>
                                  </p:childTnLst>
                                </p:cTn>
                              </p:par>
                              <p:par>
                                <p:cTn id="20" presetID="10" presetClass="entr" presetSubtype="0" fill="hold" nodeType="withEffect">
                                  <p:stCondLst>
                                    <p:cond delay="0"/>
                                  </p:stCondLst>
                                  <p:childTnLst>
                                    <p:set>
                                      <p:cBhvr>
                                        <p:cTn id="21" dur="1" fill="hold">
                                          <p:stCondLst>
                                            <p:cond delay="0"/>
                                          </p:stCondLst>
                                        </p:cTn>
                                        <p:tgtEl>
                                          <p:spTgt spid="616"/>
                                        </p:tgtEl>
                                        <p:attrNameLst>
                                          <p:attrName>style.visibility</p:attrName>
                                        </p:attrNameLst>
                                      </p:cBhvr>
                                      <p:to>
                                        <p:strVal val="visible"/>
                                      </p:to>
                                    </p:set>
                                    <p:animEffect transition="in" filter="fade">
                                      <p:cBhvr>
                                        <p:cTn id="22" dur="1000"/>
                                        <p:tgtEl>
                                          <p:spTgt spid="6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1"/>
                                        </p:tgtEl>
                                        <p:attrNameLst>
                                          <p:attrName>style.visibility</p:attrName>
                                        </p:attrNameLst>
                                      </p:cBhvr>
                                      <p:to>
                                        <p:strVal val="visible"/>
                                      </p:to>
                                    </p:set>
                                    <p:animEffect transition="in" filter="fade">
                                      <p:cBhvr>
                                        <p:cTn id="27" dur="1000"/>
                                        <p:tgtEl>
                                          <p:spTgt spid="611"/>
                                        </p:tgtEl>
                                      </p:cBhvr>
                                    </p:animEffect>
                                  </p:childTnLst>
                                </p:cTn>
                              </p:par>
                              <p:par>
                                <p:cTn id="28" presetID="10" presetClass="entr" presetSubtype="0" fill="hold" nodeType="withEffect">
                                  <p:stCondLst>
                                    <p:cond delay="0"/>
                                  </p:stCondLst>
                                  <p:childTnLst>
                                    <p:set>
                                      <p:cBhvr>
                                        <p:cTn id="29" dur="1" fill="hold">
                                          <p:stCondLst>
                                            <p:cond delay="0"/>
                                          </p:stCondLst>
                                        </p:cTn>
                                        <p:tgtEl>
                                          <p:spTgt spid="617"/>
                                        </p:tgtEl>
                                        <p:attrNameLst>
                                          <p:attrName>style.visibility</p:attrName>
                                        </p:attrNameLst>
                                      </p:cBhvr>
                                      <p:to>
                                        <p:strVal val="visible"/>
                                      </p:to>
                                    </p:set>
                                    <p:animEffect transition="in" filter="fade">
                                      <p:cBhvr>
                                        <p:cTn id="30" dur="1000"/>
                                        <p:tgtEl>
                                          <p:spTgt spid="617"/>
                                        </p:tgtEl>
                                      </p:cBhvr>
                                    </p:animEffect>
                                  </p:childTnLst>
                                </p:cTn>
                              </p:par>
                              <p:par>
                                <p:cTn id="31" presetID="10" presetClass="entr" presetSubtype="0" fill="hold" nodeType="withEffect">
                                  <p:stCondLst>
                                    <p:cond delay="0"/>
                                  </p:stCondLst>
                                  <p:childTnLst>
                                    <p:set>
                                      <p:cBhvr>
                                        <p:cTn id="32" dur="1" fill="hold">
                                          <p:stCondLst>
                                            <p:cond delay="0"/>
                                          </p:stCondLst>
                                        </p:cTn>
                                        <p:tgtEl>
                                          <p:spTgt spid="618"/>
                                        </p:tgtEl>
                                        <p:attrNameLst>
                                          <p:attrName>style.visibility</p:attrName>
                                        </p:attrNameLst>
                                      </p:cBhvr>
                                      <p:to>
                                        <p:strVal val="visible"/>
                                      </p:to>
                                    </p:set>
                                    <p:animEffect transition="in" filter="fade">
                                      <p:cBhvr>
                                        <p:cTn id="33" dur="1000"/>
                                        <p:tgtEl>
                                          <p:spTgt spid="618"/>
                                        </p:tgtEl>
                                      </p:cBhvr>
                                    </p:animEffect>
                                  </p:childTnLst>
                                </p:cTn>
                              </p:par>
                              <p:par>
                                <p:cTn id="34" presetID="10" presetClass="entr" presetSubtype="0" fill="hold" nodeType="withEffect">
                                  <p:stCondLst>
                                    <p:cond delay="0"/>
                                  </p:stCondLst>
                                  <p:childTnLst>
                                    <p:set>
                                      <p:cBhvr>
                                        <p:cTn id="35" dur="1" fill="hold">
                                          <p:stCondLst>
                                            <p:cond delay="0"/>
                                          </p:stCondLst>
                                        </p:cTn>
                                        <p:tgtEl>
                                          <p:spTgt spid="619"/>
                                        </p:tgtEl>
                                        <p:attrNameLst>
                                          <p:attrName>style.visibility</p:attrName>
                                        </p:attrNameLst>
                                      </p:cBhvr>
                                      <p:to>
                                        <p:strVal val="visible"/>
                                      </p:to>
                                    </p:set>
                                    <p:animEffect transition="in" filter="fade">
                                      <p:cBhvr>
                                        <p:cTn id="36" dur="1000"/>
                                        <p:tgtEl>
                                          <p:spTgt spid="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Google Shape;625;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626" name="Google Shape;626;p37"/>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11</a:t>
            </a:fld>
            <a:endParaRPr>
              <a:latin typeface="Playfair Display"/>
              <a:ea typeface="Playfair Display"/>
              <a:cs typeface="Playfair Display"/>
              <a:sym typeface="Playfair Display"/>
            </a:endParaRPr>
          </a:p>
        </p:txBody>
      </p:sp>
      <p:sp>
        <p:nvSpPr>
          <p:cNvPr id="627" name="Google Shape;627;p37"/>
          <p:cNvSpPr/>
          <p:nvPr/>
        </p:nvSpPr>
        <p:spPr>
          <a:xfrm>
            <a:off x="545700" y="456322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a:effectLst>
            <a:outerShdw dist="95250" dir="342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Overview</a:t>
            </a:r>
            <a:endParaRPr sz="1300">
              <a:latin typeface="Playfair Display"/>
              <a:ea typeface="Playfair Display"/>
              <a:cs typeface="Playfair Display"/>
              <a:sym typeface="Playfair Display"/>
            </a:endParaRPr>
          </a:p>
        </p:txBody>
      </p:sp>
      <p:sp>
        <p:nvSpPr>
          <p:cNvPr id="628" name="Google Shape;628;p37"/>
          <p:cNvSpPr/>
          <p:nvPr/>
        </p:nvSpPr>
        <p:spPr>
          <a:xfrm>
            <a:off x="203407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629" name="Google Shape;629;p37"/>
          <p:cNvSpPr/>
          <p:nvPr/>
        </p:nvSpPr>
        <p:spPr>
          <a:xfrm>
            <a:off x="370604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630" name="Google Shape;630;p37"/>
          <p:cNvSpPr/>
          <p:nvPr/>
        </p:nvSpPr>
        <p:spPr>
          <a:xfrm>
            <a:off x="537802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631" name="Google Shape;631;p37"/>
          <p:cNvSpPr/>
          <p:nvPr/>
        </p:nvSpPr>
        <p:spPr>
          <a:xfrm>
            <a:off x="704999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graphicFrame>
        <p:nvGraphicFramePr>
          <p:cNvPr id="632" name="Google Shape;632;p37"/>
          <p:cNvGraphicFramePr/>
          <p:nvPr/>
        </p:nvGraphicFramePr>
        <p:xfrm>
          <a:off x="388938" y="1901213"/>
          <a:ext cx="2595675" cy="1861695"/>
        </p:xfrm>
        <a:graphic>
          <a:graphicData uri="http://schemas.openxmlformats.org/drawingml/2006/table">
            <a:tbl>
              <a:tblPr>
                <a:noFill/>
                <a:tableStyleId>{C2415804-7E75-49F8-9B45-70BFF9C2A289}</a:tableStyleId>
              </a:tblPr>
              <a:tblGrid>
                <a:gridCol w="661950">
                  <a:extLst>
                    <a:ext uri="{9D8B030D-6E8A-4147-A177-3AD203B41FA5}">
                      <a16:colId xmlns:a16="http://schemas.microsoft.com/office/drawing/2014/main" val="20000"/>
                    </a:ext>
                  </a:extLst>
                </a:gridCol>
                <a:gridCol w="1933725">
                  <a:extLst>
                    <a:ext uri="{9D8B030D-6E8A-4147-A177-3AD203B41FA5}">
                      <a16:colId xmlns:a16="http://schemas.microsoft.com/office/drawing/2014/main" val="20001"/>
                    </a:ext>
                  </a:extLst>
                </a:gridCol>
              </a:tblGrid>
              <a:tr h="3657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CPE</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Critical Project Element</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657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CPE.1</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D2E9"/>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Playfair Display"/>
                          <a:ea typeface="Playfair Display"/>
                          <a:cs typeface="Playfair Display"/>
                          <a:sym typeface="Playfair Display"/>
                        </a:rPr>
                        <a:t>Sensors</a:t>
                      </a: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1"/>
                  </a:ext>
                </a:extLst>
              </a:tr>
              <a:tr h="3657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CPE.2</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Software</a:t>
                      </a: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2"/>
                  </a:ext>
                </a:extLst>
              </a:tr>
              <a:tr h="3657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CPE.3</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CE5CD"/>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Playfair Display"/>
                          <a:ea typeface="Playfair Display"/>
                          <a:cs typeface="Playfair Display"/>
                          <a:sym typeface="Playfair Display"/>
                        </a:rPr>
                        <a:t>Processor</a:t>
                      </a: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3"/>
                  </a:ext>
                </a:extLst>
              </a:tr>
              <a:tr h="39877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CPE.4</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Playfair Display"/>
                          <a:ea typeface="Playfair Display"/>
                          <a:cs typeface="Playfair Display"/>
                          <a:sym typeface="Playfair Display"/>
                        </a:rPr>
                        <a:t>SOSC Testing </a:t>
                      </a: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633" name="Google Shape;633;p37"/>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Critical Project Elements and Critical Issues</a:t>
            </a:r>
            <a:endParaRPr sz="2600" u="sng">
              <a:latin typeface="Playfair Display SemiBold"/>
              <a:ea typeface="Playfair Display SemiBold"/>
              <a:cs typeface="Playfair Display SemiBold"/>
              <a:sym typeface="Playfair Display SemiBold"/>
            </a:endParaRPr>
          </a:p>
        </p:txBody>
      </p:sp>
      <p:graphicFrame>
        <p:nvGraphicFramePr>
          <p:cNvPr id="634" name="Google Shape;634;p37"/>
          <p:cNvGraphicFramePr/>
          <p:nvPr/>
        </p:nvGraphicFramePr>
        <p:xfrm>
          <a:off x="3337450" y="1100888"/>
          <a:ext cx="4901500" cy="1495965"/>
        </p:xfrm>
        <a:graphic>
          <a:graphicData uri="http://schemas.openxmlformats.org/drawingml/2006/table">
            <a:tbl>
              <a:tblPr>
                <a:noFill/>
                <a:tableStyleId>{C2415804-7E75-49F8-9B45-70BFF9C2A289}</a:tableStyleId>
              </a:tblPr>
              <a:tblGrid>
                <a:gridCol w="699650">
                  <a:extLst>
                    <a:ext uri="{9D8B030D-6E8A-4147-A177-3AD203B41FA5}">
                      <a16:colId xmlns:a16="http://schemas.microsoft.com/office/drawing/2014/main" val="20000"/>
                    </a:ext>
                  </a:extLst>
                </a:gridCol>
                <a:gridCol w="4201850">
                  <a:extLst>
                    <a:ext uri="{9D8B030D-6E8A-4147-A177-3AD203B41FA5}">
                      <a16:colId xmlns:a16="http://schemas.microsoft.com/office/drawing/2014/main" val="20001"/>
                    </a:ext>
                  </a:extLst>
                </a:gridCol>
              </a:tblGrid>
              <a:tr h="3657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C</a:t>
                      </a:r>
                      <a:r>
                        <a:rPr lang="en" sz="1200" b="1">
                          <a:latin typeface="Playfair Display"/>
                          <a:ea typeface="Playfair Display"/>
                          <a:cs typeface="Playfair Display"/>
                          <a:sym typeface="Playfair Display"/>
                        </a:rPr>
                        <a:t>I</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Critical </a:t>
                      </a:r>
                      <a:r>
                        <a:rPr lang="en" sz="1200" b="1">
                          <a:latin typeface="Playfair Display"/>
                          <a:ea typeface="Playfair Display"/>
                          <a:cs typeface="Playfair Display"/>
                          <a:sym typeface="Playfair Display"/>
                        </a:rPr>
                        <a:t>Issues</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657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C</a:t>
                      </a:r>
                      <a:r>
                        <a:rPr lang="en" sz="1200" b="1">
                          <a:latin typeface="Playfair Display"/>
                          <a:ea typeface="Playfair Display"/>
                          <a:cs typeface="Playfair Display"/>
                          <a:sym typeface="Playfair Display"/>
                        </a:rPr>
                        <a:t>I.2.1</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Data Frequency </a:t>
                      </a: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1"/>
                  </a:ext>
                </a:extLst>
              </a:tr>
              <a:tr h="365725">
                <a:tc>
                  <a:txBody>
                    <a:bodyPr/>
                    <a:lstStyle/>
                    <a:p>
                      <a:pPr marL="0" marR="0" lvl="0" indent="0" algn="l" rtl="0">
                        <a:lnSpc>
                          <a:spcPct val="100000"/>
                        </a:lnSpc>
                        <a:spcBef>
                          <a:spcPts val="0"/>
                        </a:spcBef>
                        <a:spcAft>
                          <a:spcPts val="0"/>
                        </a:spcAft>
                        <a:buNone/>
                      </a:pPr>
                      <a:r>
                        <a:rPr lang="en" sz="1200" b="1">
                          <a:latin typeface="Playfair Display"/>
                          <a:ea typeface="Playfair Display"/>
                          <a:cs typeface="Playfair Display"/>
                          <a:sym typeface="Playfair Display"/>
                        </a:rPr>
                        <a:t>CI.2.2</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None/>
                      </a:pPr>
                      <a:r>
                        <a:rPr lang="en" sz="1200">
                          <a:latin typeface="Playfair Display"/>
                          <a:ea typeface="Playfair Display"/>
                          <a:cs typeface="Playfair Display"/>
                          <a:sym typeface="Playfair Display"/>
                        </a:rPr>
                        <a:t>Dimensions of Test Object Shall be Unknown</a:t>
                      </a:r>
                      <a:endParaRPr sz="1200">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2"/>
                  </a:ext>
                </a:extLst>
              </a:tr>
              <a:tr h="398775">
                <a:tc>
                  <a:txBody>
                    <a:bodyPr/>
                    <a:lstStyle/>
                    <a:p>
                      <a:pPr marL="0" marR="0" lvl="0" indent="0" algn="l" rtl="0">
                        <a:lnSpc>
                          <a:spcPct val="100000"/>
                        </a:lnSpc>
                        <a:spcBef>
                          <a:spcPts val="0"/>
                        </a:spcBef>
                        <a:spcAft>
                          <a:spcPts val="0"/>
                        </a:spcAft>
                        <a:buClr>
                          <a:srgbClr val="000000"/>
                        </a:buClr>
                        <a:buSzPts val="1200"/>
                        <a:buFont typeface="Arial"/>
                        <a:buNone/>
                      </a:pPr>
                      <a:r>
                        <a:rPr lang="en" sz="1200" b="1">
                          <a:latin typeface="Playfair Display"/>
                          <a:ea typeface="Playfair Display"/>
                          <a:cs typeface="Playfair Display"/>
                          <a:sym typeface="Playfair Display"/>
                        </a:rPr>
                        <a:t>CI.4.1</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Equipment Safety During DITL Testing</a:t>
                      </a: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635" name="Google Shape;635;p37"/>
          <p:cNvGraphicFramePr/>
          <p:nvPr/>
        </p:nvGraphicFramePr>
        <p:xfrm>
          <a:off x="3337450" y="2804838"/>
          <a:ext cx="4901500" cy="1678845"/>
        </p:xfrm>
        <a:graphic>
          <a:graphicData uri="http://schemas.openxmlformats.org/drawingml/2006/table">
            <a:tbl>
              <a:tblPr>
                <a:noFill/>
                <a:tableStyleId>{C2415804-7E75-49F8-9B45-70BFF9C2A289}</a:tableStyleId>
              </a:tblPr>
              <a:tblGrid>
                <a:gridCol w="699650">
                  <a:extLst>
                    <a:ext uri="{9D8B030D-6E8A-4147-A177-3AD203B41FA5}">
                      <a16:colId xmlns:a16="http://schemas.microsoft.com/office/drawing/2014/main" val="20000"/>
                    </a:ext>
                  </a:extLst>
                </a:gridCol>
                <a:gridCol w="4201850">
                  <a:extLst>
                    <a:ext uri="{9D8B030D-6E8A-4147-A177-3AD203B41FA5}">
                      <a16:colId xmlns:a16="http://schemas.microsoft.com/office/drawing/2014/main" val="20001"/>
                    </a:ext>
                  </a:extLst>
                </a:gridCol>
              </a:tblGrid>
              <a:tr h="365725">
                <a:tc>
                  <a:txBody>
                    <a:bodyPr/>
                    <a:lstStyle/>
                    <a:p>
                      <a:pPr marL="0" marR="0" lvl="0" indent="0" algn="l" rtl="0">
                        <a:lnSpc>
                          <a:spcPct val="100000"/>
                        </a:lnSpc>
                        <a:spcBef>
                          <a:spcPts val="0"/>
                        </a:spcBef>
                        <a:spcAft>
                          <a:spcPts val="0"/>
                        </a:spcAft>
                        <a:buClr>
                          <a:srgbClr val="000000"/>
                        </a:buClr>
                        <a:buSzPts val="1200"/>
                        <a:buFont typeface="Arial"/>
                        <a:buNone/>
                      </a:pPr>
                      <a:r>
                        <a:rPr lang="en" sz="1200" b="1">
                          <a:latin typeface="Playfair Display"/>
                          <a:ea typeface="Playfair Display"/>
                          <a:cs typeface="Playfair Display"/>
                          <a:sym typeface="Playfair Display"/>
                        </a:rPr>
                        <a:t>MP</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a:latin typeface="Playfair Display"/>
                          <a:ea typeface="Playfair Display"/>
                          <a:cs typeface="Playfair Display"/>
                          <a:sym typeface="Playfair Display"/>
                        </a:rPr>
                        <a:t>Mitigation Plan</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65725">
                <a:tc>
                  <a:txBody>
                    <a:bodyPr/>
                    <a:lstStyle/>
                    <a:p>
                      <a:pPr marL="0" marR="0" lvl="0" indent="0" algn="l" rtl="0">
                        <a:lnSpc>
                          <a:spcPct val="100000"/>
                        </a:lnSpc>
                        <a:spcBef>
                          <a:spcPts val="0"/>
                        </a:spcBef>
                        <a:spcAft>
                          <a:spcPts val="0"/>
                        </a:spcAft>
                        <a:buClr>
                          <a:srgbClr val="000000"/>
                        </a:buClr>
                        <a:buSzPts val="1200"/>
                        <a:buFont typeface="Arial"/>
                        <a:buNone/>
                      </a:pPr>
                      <a:r>
                        <a:rPr lang="en" sz="1200" b="1">
                          <a:latin typeface="Playfair Display"/>
                          <a:ea typeface="Playfair Display"/>
                          <a:cs typeface="Playfair Display"/>
                          <a:sym typeface="Playfair Display"/>
                        </a:rPr>
                        <a:t>MP.2.1</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Optimize Code and/or Parallel Processing </a:t>
                      </a: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1"/>
                  </a:ext>
                </a:extLst>
              </a:tr>
              <a:tr h="365725">
                <a:tc>
                  <a:txBody>
                    <a:bodyPr/>
                    <a:lstStyle/>
                    <a:p>
                      <a:pPr marL="0" marR="0" lvl="0" indent="0" algn="l" rtl="0">
                        <a:lnSpc>
                          <a:spcPct val="100000"/>
                        </a:lnSpc>
                        <a:spcBef>
                          <a:spcPts val="0"/>
                        </a:spcBef>
                        <a:spcAft>
                          <a:spcPts val="0"/>
                        </a:spcAft>
                        <a:buNone/>
                      </a:pPr>
                      <a:r>
                        <a:rPr lang="en" sz="1200" b="1">
                          <a:latin typeface="Playfair Display"/>
                          <a:ea typeface="Playfair Display"/>
                          <a:cs typeface="Playfair Display"/>
                          <a:sym typeface="Playfair Display"/>
                        </a:rPr>
                        <a:t>MP.2.2</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None/>
                      </a:pPr>
                      <a:r>
                        <a:rPr lang="en" sz="1200">
                          <a:latin typeface="Playfair Display"/>
                          <a:ea typeface="Playfair Display"/>
                          <a:cs typeface="Playfair Display"/>
                          <a:sym typeface="Playfair Display"/>
                        </a:rPr>
                        <a:t>Utilizing ASPIN Docking Port and Implementing Bounding Boxes </a:t>
                      </a:r>
                      <a:endParaRPr sz="1200">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2"/>
                  </a:ext>
                </a:extLst>
              </a:tr>
              <a:tr h="398775">
                <a:tc>
                  <a:txBody>
                    <a:bodyPr/>
                    <a:lstStyle/>
                    <a:p>
                      <a:pPr marL="0" marR="0" lvl="0" indent="0" algn="l" rtl="0">
                        <a:lnSpc>
                          <a:spcPct val="100000"/>
                        </a:lnSpc>
                        <a:spcBef>
                          <a:spcPts val="0"/>
                        </a:spcBef>
                        <a:spcAft>
                          <a:spcPts val="0"/>
                        </a:spcAft>
                        <a:buClr>
                          <a:srgbClr val="000000"/>
                        </a:buClr>
                        <a:buSzPts val="1200"/>
                        <a:buFont typeface="Arial"/>
                        <a:buNone/>
                      </a:pPr>
                      <a:r>
                        <a:rPr lang="en" sz="1200" b="1">
                          <a:latin typeface="Playfair Display"/>
                          <a:ea typeface="Playfair Display"/>
                          <a:cs typeface="Playfair Display"/>
                          <a:sym typeface="Playfair Display"/>
                        </a:rPr>
                        <a:t>MP.4.1</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Extensive Test Planning </a:t>
                      </a: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2"/>
                                        </p:tgtEl>
                                        <p:attrNameLst>
                                          <p:attrName>style.visibility</p:attrName>
                                        </p:attrNameLst>
                                      </p:cBhvr>
                                      <p:to>
                                        <p:strVal val="visible"/>
                                      </p:to>
                                    </p:set>
                                    <p:animEffect transition="in" filter="fade">
                                      <p:cBhvr>
                                        <p:cTn id="7" dur="1000"/>
                                        <p:tgtEl>
                                          <p:spTgt spid="6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4"/>
                                        </p:tgtEl>
                                        <p:attrNameLst>
                                          <p:attrName>style.visibility</p:attrName>
                                        </p:attrNameLst>
                                      </p:cBhvr>
                                      <p:to>
                                        <p:strVal val="visible"/>
                                      </p:to>
                                    </p:set>
                                    <p:animEffect transition="in" filter="fade">
                                      <p:cBhvr>
                                        <p:cTn id="12" dur="1000"/>
                                        <p:tgtEl>
                                          <p:spTgt spid="634"/>
                                        </p:tgtEl>
                                      </p:cBhvr>
                                    </p:animEffect>
                                  </p:childTnLst>
                                </p:cTn>
                              </p:par>
                              <p:par>
                                <p:cTn id="13" presetID="10" presetClass="entr" presetSubtype="0" fill="hold" nodeType="withEffect">
                                  <p:stCondLst>
                                    <p:cond delay="0"/>
                                  </p:stCondLst>
                                  <p:childTnLst>
                                    <p:set>
                                      <p:cBhvr>
                                        <p:cTn id="14" dur="1" fill="hold">
                                          <p:stCondLst>
                                            <p:cond delay="0"/>
                                          </p:stCondLst>
                                        </p:cTn>
                                        <p:tgtEl>
                                          <p:spTgt spid="635"/>
                                        </p:tgtEl>
                                        <p:attrNameLst>
                                          <p:attrName>style.visibility</p:attrName>
                                        </p:attrNameLst>
                                      </p:cBhvr>
                                      <p:to>
                                        <p:strVal val="visible"/>
                                      </p:to>
                                    </p:set>
                                    <p:animEffect transition="in" filter="fade">
                                      <p:cBhvr>
                                        <p:cTn id="15" dur="1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9"/>
        <p:cNvGrpSpPr/>
        <p:nvPr/>
      </p:nvGrpSpPr>
      <p:grpSpPr>
        <a:xfrm>
          <a:off x="0" y="0"/>
          <a:ext cx="0" cy="0"/>
          <a:chOff x="0" y="0"/>
          <a:chExt cx="0" cy="0"/>
        </a:xfrm>
      </p:grpSpPr>
      <p:sp>
        <p:nvSpPr>
          <p:cNvPr id="640" name="Google Shape;640;p38"/>
          <p:cNvSpPr txBox="1">
            <a:spLocks noGrp="1"/>
          </p:cNvSpPr>
          <p:nvPr>
            <p:ph type="ctrTitle"/>
          </p:nvPr>
        </p:nvSpPr>
        <p:spPr>
          <a:xfrm>
            <a:off x="296375" y="4070275"/>
            <a:ext cx="5658900" cy="76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300" b="1"/>
              <a:t>Project Description</a:t>
            </a:r>
            <a:endParaRPr sz="4300" b="1"/>
          </a:p>
        </p:txBody>
      </p:sp>
      <p:sp>
        <p:nvSpPr>
          <p:cNvPr id="641" name="Google Shape;641;p38"/>
          <p:cNvSpPr/>
          <p:nvPr/>
        </p:nvSpPr>
        <p:spPr>
          <a:xfrm>
            <a:off x="0" y="0"/>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2" name="Google Shape;642;p38"/>
          <p:cNvPicPr preferRelativeResize="0"/>
          <p:nvPr/>
        </p:nvPicPr>
        <p:blipFill>
          <a:blip r:embed="rId3" cstate="email">
            <a:alphaModFix amt="40000"/>
            <a:extLst>
              <a:ext uri="{28A0092B-C50C-407E-A947-70E740481C1C}">
                <a14:useLocalDpi xmlns:a14="http://schemas.microsoft.com/office/drawing/2010/main"/>
              </a:ext>
            </a:extLst>
          </a:blip>
          <a:stretch>
            <a:fillRect/>
          </a:stretch>
        </p:blipFill>
        <p:spPr>
          <a:xfrm>
            <a:off x="2226756" y="226488"/>
            <a:ext cx="4690500" cy="4690525"/>
          </a:xfrm>
          <a:prstGeom prst="rect">
            <a:avLst/>
          </a:prstGeom>
          <a:noFill/>
          <a:ln>
            <a:noFill/>
          </a:ln>
        </p:spPr>
      </p:pic>
      <p:sp>
        <p:nvSpPr>
          <p:cNvPr id="643" name="Google Shape;643;p38"/>
          <p:cNvSpPr txBox="1"/>
          <p:nvPr/>
        </p:nvSpPr>
        <p:spPr>
          <a:xfrm>
            <a:off x="1373250" y="2171563"/>
            <a:ext cx="6397500" cy="8004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rgbClr val="FFFFFF"/>
                </a:solidFill>
                <a:latin typeface="PT Serif"/>
                <a:ea typeface="PT Serif"/>
                <a:cs typeface="PT Serif"/>
                <a:sym typeface="PT Serif"/>
              </a:rPr>
              <a:t>Schedule</a:t>
            </a:r>
            <a:endParaRPr sz="4000">
              <a:solidFill>
                <a:srgbClr val="FFFFFF"/>
              </a:solidFill>
              <a:latin typeface="PT Serif"/>
              <a:ea typeface="PT Serif"/>
              <a:cs typeface="PT Serif"/>
              <a:sym typeface="PT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9"/>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Testing Chart: Component Level</a:t>
            </a:r>
            <a:endParaRPr sz="2600" u="sng">
              <a:latin typeface="Playfair Display SemiBold"/>
              <a:ea typeface="Playfair Display SemiBold"/>
              <a:cs typeface="Playfair Display SemiBold"/>
              <a:sym typeface="Playfair Display SemiBold"/>
            </a:endParaRPr>
          </a:p>
        </p:txBody>
      </p:sp>
      <p:pic>
        <p:nvPicPr>
          <p:cNvPr id="649" name="Google Shape;649;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650" name="Google Shape;650;p39"/>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13</a:t>
            </a:fld>
            <a:endParaRPr>
              <a:latin typeface="Playfair Display"/>
              <a:ea typeface="Playfair Display"/>
              <a:cs typeface="Playfair Display"/>
              <a:sym typeface="Playfair Display"/>
            </a:endParaRPr>
          </a:p>
        </p:txBody>
      </p:sp>
      <p:sp>
        <p:nvSpPr>
          <p:cNvPr id="651" name="Google Shape;651;p39"/>
          <p:cNvSpPr/>
          <p:nvPr/>
        </p:nvSpPr>
        <p:spPr>
          <a:xfrm>
            <a:off x="545700" y="4554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652" name="Google Shape;652;p39"/>
          <p:cNvSpPr/>
          <p:nvPr/>
        </p:nvSpPr>
        <p:spPr>
          <a:xfrm>
            <a:off x="2034074"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104775"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2.0 Schedule</a:t>
            </a:r>
            <a:endParaRPr b="1">
              <a:latin typeface="Playfair Display"/>
              <a:ea typeface="Playfair Display"/>
              <a:cs typeface="Playfair Display"/>
              <a:sym typeface="Playfair Display"/>
            </a:endParaRPr>
          </a:p>
        </p:txBody>
      </p:sp>
      <p:sp>
        <p:nvSpPr>
          <p:cNvPr id="653" name="Google Shape;653;p39"/>
          <p:cNvSpPr/>
          <p:nvPr/>
        </p:nvSpPr>
        <p:spPr>
          <a:xfrm>
            <a:off x="3706049"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654" name="Google Shape;654;p39"/>
          <p:cNvSpPr/>
          <p:nvPr/>
        </p:nvSpPr>
        <p:spPr>
          <a:xfrm>
            <a:off x="5378024"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655" name="Google Shape;655;p39"/>
          <p:cNvSpPr/>
          <p:nvPr/>
        </p:nvSpPr>
        <p:spPr>
          <a:xfrm>
            <a:off x="7049999"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graphicFrame>
        <p:nvGraphicFramePr>
          <p:cNvPr id="656" name="Google Shape;656;p39"/>
          <p:cNvGraphicFramePr/>
          <p:nvPr/>
        </p:nvGraphicFramePr>
        <p:xfrm>
          <a:off x="2387100" y="972150"/>
          <a:ext cx="4369775" cy="3219450"/>
        </p:xfrm>
        <a:graphic>
          <a:graphicData uri="http://schemas.openxmlformats.org/drawingml/2006/table">
            <a:tbl>
              <a:tblPr>
                <a:noFill/>
                <a:tableStyleId>{D4357B11-EA24-49EA-B4C6-4030BA2A09B0}</a:tableStyleId>
              </a:tblPr>
              <a:tblGrid>
                <a:gridCol w="2926475">
                  <a:extLst>
                    <a:ext uri="{9D8B030D-6E8A-4147-A177-3AD203B41FA5}">
                      <a16:colId xmlns:a16="http://schemas.microsoft.com/office/drawing/2014/main" val="20000"/>
                    </a:ext>
                  </a:extLst>
                </a:gridCol>
                <a:gridCol w="1443300">
                  <a:extLst>
                    <a:ext uri="{9D8B030D-6E8A-4147-A177-3AD203B41FA5}">
                      <a16:colId xmlns:a16="http://schemas.microsoft.com/office/drawing/2014/main" val="20001"/>
                    </a:ext>
                  </a:extLst>
                </a:gridCol>
              </a:tblGrid>
              <a:tr h="200025">
                <a:tc>
                  <a:txBody>
                    <a:bodyPr/>
                    <a:lstStyle/>
                    <a:p>
                      <a:pPr marL="0" lvl="0" indent="0" algn="ctr" rtl="0">
                        <a:lnSpc>
                          <a:spcPct val="115000"/>
                        </a:lnSpc>
                        <a:spcBef>
                          <a:spcPts val="0"/>
                        </a:spcBef>
                        <a:spcAft>
                          <a:spcPts val="0"/>
                        </a:spcAft>
                        <a:buNone/>
                      </a:pPr>
                      <a:r>
                        <a:rPr lang="en" sz="1300" b="1">
                          <a:latin typeface="Times New Roman"/>
                          <a:ea typeface="Times New Roman"/>
                          <a:cs typeface="Times New Roman"/>
                          <a:sym typeface="Times New Roman"/>
                        </a:rPr>
                        <a:t>Component Level</a:t>
                      </a:r>
                      <a:endParaRPr sz="1300" b="1">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1300" b="1">
                          <a:latin typeface="Times New Roman"/>
                          <a:ea typeface="Times New Roman"/>
                          <a:cs typeface="Times New Roman"/>
                          <a:sym typeface="Times New Roman"/>
                        </a:rPr>
                        <a:t>Completion Date</a:t>
                      </a:r>
                      <a:endParaRPr sz="1300" b="1">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Sensor Power</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Dec 12</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Sensor Range (30m)</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Jan 25</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Sensor FOV at 1 m</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Jan 25</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Sensor FOV at 30 m</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Jan 25</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4"/>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Sensor + Reflectivity Material</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Feb 1</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Sensor + Lighting</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Feb 1</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Processor Power</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Feb 1</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Data Storage (30 mins/3 hr)</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Feb 1</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8"/>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Filter Proof of Concept (MATLAB)</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Feb 9</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9"/>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ICP Proof of Concept (MATLAB)</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Feb 9</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0"/>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Sensor Accuracy (1m)</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Feb 6 - Feb 15</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1"/>
                  </a:ext>
                </a:extLst>
              </a:tr>
              <a:tr h="200025">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Sensor Accuracy (30m)</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300">
                          <a:latin typeface="Times New Roman"/>
                          <a:ea typeface="Times New Roman"/>
                          <a:cs typeface="Times New Roman"/>
                          <a:sym typeface="Times New Roman"/>
                        </a:rPr>
                        <a:t>Feb 6 - Feb 15</a:t>
                      </a:r>
                      <a:endParaRPr sz="13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2"/>
                  </a:ext>
                </a:extLst>
              </a:tr>
            </a:tbl>
          </a:graphicData>
        </a:graphic>
      </p:graphicFrame>
      <p:graphicFrame>
        <p:nvGraphicFramePr>
          <p:cNvPr id="657" name="Google Shape;657;p39"/>
          <p:cNvGraphicFramePr/>
          <p:nvPr/>
        </p:nvGraphicFramePr>
        <p:xfrm>
          <a:off x="751800" y="2091500"/>
          <a:ext cx="952500" cy="926084"/>
        </p:xfrm>
        <a:graphic>
          <a:graphicData uri="http://schemas.openxmlformats.org/drawingml/2006/table">
            <a:tbl>
              <a:tblPr>
                <a:noFill/>
                <a:tableStyleId>{D4357B11-EA24-49EA-B4C6-4030BA2A09B0}</a:tableStyleId>
              </a:tblPr>
              <a:tblGrid>
                <a:gridCol w="952500">
                  <a:extLst>
                    <a:ext uri="{9D8B030D-6E8A-4147-A177-3AD203B41FA5}">
                      <a16:colId xmlns:a16="http://schemas.microsoft.com/office/drawing/2014/main" val="20000"/>
                    </a:ext>
                  </a:extLst>
                </a:gridCol>
              </a:tblGrid>
              <a:tr h="200025">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KEY</a:t>
                      </a:r>
                      <a:endParaRPr sz="12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To Do</a:t>
                      </a:r>
                      <a:endParaRPr sz="12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200025">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In Progress</a:t>
                      </a:r>
                      <a:endParaRPr sz="12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00025">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Done</a:t>
                      </a:r>
                      <a:endParaRPr sz="12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0"/>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Testing Chart: Subsystem Level </a:t>
            </a:r>
            <a:endParaRPr sz="2600" u="sng">
              <a:latin typeface="Playfair Display SemiBold"/>
              <a:ea typeface="Playfair Display SemiBold"/>
              <a:cs typeface="Playfair Display SemiBold"/>
              <a:sym typeface="Playfair Display SemiBold"/>
            </a:endParaRPr>
          </a:p>
        </p:txBody>
      </p:sp>
      <p:pic>
        <p:nvPicPr>
          <p:cNvPr id="663" name="Google Shape;663;p4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664" name="Google Shape;664;p40"/>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14</a:t>
            </a:fld>
            <a:endParaRPr>
              <a:latin typeface="Playfair Display"/>
              <a:ea typeface="Playfair Display"/>
              <a:cs typeface="Playfair Display"/>
              <a:sym typeface="Playfair Display"/>
            </a:endParaRPr>
          </a:p>
        </p:txBody>
      </p:sp>
      <p:sp>
        <p:nvSpPr>
          <p:cNvPr id="665" name="Google Shape;665;p40"/>
          <p:cNvSpPr/>
          <p:nvPr/>
        </p:nvSpPr>
        <p:spPr>
          <a:xfrm>
            <a:off x="545700" y="4554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666" name="Google Shape;666;p40"/>
          <p:cNvSpPr/>
          <p:nvPr/>
        </p:nvSpPr>
        <p:spPr>
          <a:xfrm>
            <a:off x="2034074"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104775"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2.0 Schedule</a:t>
            </a:r>
            <a:endParaRPr b="1">
              <a:latin typeface="Playfair Display"/>
              <a:ea typeface="Playfair Display"/>
              <a:cs typeface="Playfair Display"/>
              <a:sym typeface="Playfair Display"/>
            </a:endParaRPr>
          </a:p>
        </p:txBody>
      </p:sp>
      <p:sp>
        <p:nvSpPr>
          <p:cNvPr id="667" name="Google Shape;667;p40"/>
          <p:cNvSpPr/>
          <p:nvPr/>
        </p:nvSpPr>
        <p:spPr>
          <a:xfrm>
            <a:off x="3706049"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668" name="Google Shape;668;p40"/>
          <p:cNvSpPr/>
          <p:nvPr/>
        </p:nvSpPr>
        <p:spPr>
          <a:xfrm>
            <a:off x="5378024"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669" name="Google Shape;669;p40"/>
          <p:cNvSpPr/>
          <p:nvPr/>
        </p:nvSpPr>
        <p:spPr>
          <a:xfrm>
            <a:off x="7049999"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graphicFrame>
        <p:nvGraphicFramePr>
          <p:cNvPr id="670" name="Google Shape;670;p40"/>
          <p:cNvGraphicFramePr/>
          <p:nvPr/>
        </p:nvGraphicFramePr>
        <p:xfrm>
          <a:off x="2270575" y="1292388"/>
          <a:ext cx="5762950" cy="2755392"/>
        </p:xfrm>
        <a:graphic>
          <a:graphicData uri="http://schemas.openxmlformats.org/drawingml/2006/table">
            <a:tbl>
              <a:tblPr>
                <a:noFill/>
                <a:tableStyleId>{D4357B11-EA24-49EA-B4C6-4030BA2A09B0}</a:tableStyleId>
              </a:tblPr>
              <a:tblGrid>
                <a:gridCol w="3621625">
                  <a:extLst>
                    <a:ext uri="{9D8B030D-6E8A-4147-A177-3AD203B41FA5}">
                      <a16:colId xmlns:a16="http://schemas.microsoft.com/office/drawing/2014/main" val="20000"/>
                    </a:ext>
                  </a:extLst>
                </a:gridCol>
                <a:gridCol w="2141325">
                  <a:extLst>
                    <a:ext uri="{9D8B030D-6E8A-4147-A177-3AD203B41FA5}">
                      <a16:colId xmlns:a16="http://schemas.microsoft.com/office/drawing/2014/main" val="20001"/>
                    </a:ext>
                  </a:extLst>
                </a:gridCol>
              </a:tblGrid>
              <a:tr h="200025">
                <a:tc>
                  <a:txBody>
                    <a:bodyPr/>
                    <a:lstStyle/>
                    <a:p>
                      <a:pPr marL="0" lvl="0" indent="0" algn="ctr" rtl="0">
                        <a:lnSpc>
                          <a:spcPct val="115000"/>
                        </a:lnSpc>
                        <a:spcBef>
                          <a:spcPts val="0"/>
                        </a:spcBef>
                        <a:spcAft>
                          <a:spcPts val="0"/>
                        </a:spcAft>
                        <a:buNone/>
                      </a:pPr>
                      <a:r>
                        <a:rPr lang="en" sz="1900" b="1">
                          <a:latin typeface="Times New Roman"/>
                          <a:ea typeface="Times New Roman"/>
                          <a:cs typeface="Times New Roman"/>
                          <a:sym typeface="Times New Roman"/>
                        </a:rPr>
                        <a:t>Subsystem Level</a:t>
                      </a:r>
                      <a:endParaRPr sz="1900" b="1">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1900" b="1">
                          <a:latin typeface="Times New Roman"/>
                          <a:ea typeface="Times New Roman"/>
                          <a:cs typeface="Times New Roman"/>
                          <a:sym typeface="Times New Roman"/>
                        </a:rPr>
                        <a:t>Completion Date</a:t>
                      </a:r>
                      <a:endParaRPr sz="1900" b="1">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MARCo Electronics (Power Reg)</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Feb 1</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200025">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Processor in the Loop</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Feb 6</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2"/>
                  </a:ext>
                </a:extLst>
              </a:tr>
              <a:tr h="200025">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Polo Detection at 1 m</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Feb 13 - Mar 6</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200025">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Polo Detection at 30 m</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Feb 13 - Mar 6</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r h="200025">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Software in the Loop</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Feb 22</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200025">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Initiation Method</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Feb 22</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6"/>
                  </a:ext>
                </a:extLst>
              </a:tr>
              <a:tr h="200025">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Data Frequency (MATLAB)</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lvl="0" indent="0" algn="ctr" rtl="0">
                        <a:lnSpc>
                          <a:spcPct val="115000"/>
                        </a:lnSpc>
                        <a:spcBef>
                          <a:spcPts val="0"/>
                        </a:spcBef>
                        <a:spcAft>
                          <a:spcPts val="0"/>
                        </a:spcAft>
                        <a:buNone/>
                      </a:pPr>
                      <a:r>
                        <a:rPr lang="en" sz="1900">
                          <a:latin typeface="Times New Roman"/>
                          <a:ea typeface="Times New Roman"/>
                          <a:cs typeface="Times New Roman"/>
                          <a:sym typeface="Times New Roman"/>
                        </a:rPr>
                        <a:t>Feb 22 - Mar 22</a:t>
                      </a:r>
                      <a:endParaRPr sz="19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7"/>
                  </a:ext>
                </a:extLst>
              </a:tr>
            </a:tbl>
          </a:graphicData>
        </a:graphic>
      </p:graphicFrame>
      <p:graphicFrame>
        <p:nvGraphicFramePr>
          <p:cNvPr id="671" name="Google Shape;671;p40"/>
          <p:cNvGraphicFramePr/>
          <p:nvPr/>
        </p:nvGraphicFramePr>
        <p:xfrm>
          <a:off x="957900" y="2076450"/>
          <a:ext cx="952500" cy="926084"/>
        </p:xfrm>
        <a:graphic>
          <a:graphicData uri="http://schemas.openxmlformats.org/drawingml/2006/table">
            <a:tbl>
              <a:tblPr>
                <a:noFill/>
                <a:tableStyleId>{D4357B11-EA24-49EA-B4C6-4030BA2A09B0}</a:tableStyleId>
              </a:tblPr>
              <a:tblGrid>
                <a:gridCol w="952500">
                  <a:extLst>
                    <a:ext uri="{9D8B030D-6E8A-4147-A177-3AD203B41FA5}">
                      <a16:colId xmlns:a16="http://schemas.microsoft.com/office/drawing/2014/main" val="20000"/>
                    </a:ext>
                  </a:extLst>
                </a:gridCol>
              </a:tblGrid>
              <a:tr h="200025">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KEY</a:t>
                      </a:r>
                      <a:endParaRPr sz="12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To Do</a:t>
                      </a:r>
                      <a:endParaRPr sz="12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200025">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In Progress</a:t>
                      </a:r>
                      <a:endParaRPr sz="12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00025">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Done</a:t>
                      </a:r>
                      <a:endParaRPr sz="12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41"/>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Testing Chart: System Level</a:t>
            </a:r>
            <a:endParaRPr sz="2600" u="sng" dirty="0">
              <a:latin typeface="Playfair Display SemiBold"/>
              <a:ea typeface="Playfair Display SemiBold"/>
              <a:cs typeface="Playfair Display SemiBold"/>
              <a:sym typeface="Playfair Display SemiBold"/>
            </a:endParaRPr>
          </a:p>
        </p:txBody>
      </p:sp>
      <p:sp>
        <p:nvSpPr>
          <p:cNvPr id="677" name="Google Shape;677;p41"/>
          <p:cNvSpPr txBox="1"/>
          <p:nvPr/>
        </p:nvSpPr>
        <p:spPr>
          <a:xfrm>
            <a:off x="2584258" y="1100900"/>
            <a:ext cx="4437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chemeClr val="dk2"/>
              </a:solidFill>
              <a:latin typeface="Playfair Display"/>
              <a:ea typeface="Playfair Display"/>
              <a:cs typeface="Playfair Display"/>
              <a:sym typeface="Playfair Display"/>
            </a:endParaRPr>
          </a:p>
        </p:txBody>
      </p:sp>
      <p:pic>
        <p:nvPicPr>
          <p:cNvPr id="678" name="Google Shape;678;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679" name="Google Shape;679;p41"/>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15</a:t>
            </a:fld>
            <a:endParaRPr>
              <a:latin typeface="Playfair Display"/>
              <a:ea typeface="Playfair Display"/>
              <a:cs typeface="Playfair Display"/>
              <a:sym typeface="Playfair Display"/>
            </a:endParaRPr>
          </a:p>
        </p:txBody>
      </p:sp>
      <p:sp>
        <p:nvSpPr>
          <p:cNvPr id="680" name="Google Shape;680;p41"/>
          <p:cNvSpPr/>
          <p:nvPr/>
        </p:nvSpPr>
        <p:spPr>
          <a:xfrm>
            <a:off x="545700" y="4554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681" name="Google Shape;681;p41"/>
          <p:cNvSpPr/>
          <p:nvPr/>
        </p:nvSpPr>
        <p:spPr>
          <a:xfrm>
            <a:off x="2034074"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104775"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2.0 Schedule</a:t>
            </a:r>
            <a:endParaRPr b="1">
              <a:latin typeface="Playfair Display"/>
              <a:ea typeface="Playfair Display"/>
              <a:cs typeface="Playfair Display"/>
              <a:sym typeface="Playfair Display"/>
            </a:endParaRPr>
          </a:p>
        </p:txBody>
      </p:sp>
      <p:sp>
        <p:nvSpPr>
          <p:cNvPr id="682" name="Google Shape;682;p41"/>
          <p:cNvSpPr/>
          <p:nvPr/>
        </p:nvSpPr>
        <p:spPr>
          <a:xfrm>
            <a:off x="3706049"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683" name="Google Shape;683;p41"/>
          <p:cNvSpPr/>
          <p:nvPr/>
        </p:nvSpPr>
        <p:spPr>
          <a:xfrm>
            <a:off x="5378024"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684" name="Google Shape;684;p41"/>
          <p:cNvSpPr/>
          <p:nvPr/>
        </p:nvSpPr>
        <p:spPr>
          <a:xfrm>
            <a:off x="7049999" y="4554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graphicFrame>
        <p:nvGraphicFramePr>
          <p:cNvPr id="685" name="Google Shape;685;p41"/>
          <p:cNvGraphicFramePr/>
          <p:nvPr/>
        </p:nvGraphicFramePr>
        <p:xfrm>
          <a:off x="957900" y="2076450"/>
          <a:ext cx="952500" cy="926084"/>
        </p:xfrm>
        <a:graphic>
          <a:graphicData uri="http://schemas.openxmlformats.org/drawingml/2006/table">
            <a:tbl>
              <a:tblPr>
                <a:noFill/>
                <a:tableStyleId>{D4357B11-EA24-49EA-B4C6-4030BA2A09B0}</a:tableStyleId>
              </a:tblPr>
              <a:tblGrid>
                <a:gridCol w="952500">
                  <a:extLst>
                    <a:ext uri="{9D8B030D-6E8A-4147-A177-3AD203B41FA5}">
                      <a16:colId xmlns:a16="http://schemas.microsoft.com/office/drawing/2014/main" val="20000"/>
                    </a:ext>
                  </a:extLst>
                </a:gridCol>
              </a:tblGrid>
              <a:tr h="200025">
                <a:tc>
                  <a:txBody>
                    <a:bodyPr/>
                    <a:lstStyle/>
                    <a:p>
                      <a:pPr marL="0" lvl="0" indent="0" algn="ctr" rtl="0">
                        <a:lnSpc>
                          <a:spcPct val="115000"/>
                        </a:lnSpc>
                        <a:spcBef>
                          <a:spcPts val="0"/>
                        </a:spcBef>
                        <a:spcAft>
                          <a:spcPts val="0"/>
                        </a:spcAft>
                        <a:buNone/>
                      </a:pPr>
                      <a:r>
                        <a:rPr lang="en" sz="1200" b="1">
                          <a:latin typeface="Times New Roman"/>
                          <a:ea typeface="Times New Roman"/>
                          <a:cs typeface="Times New Roman"/>
                          <a:sym typeface="Times New Roman"/>
                        </a:rPr>
                        <a:t>KEY</a:t>
                      </a:r>
                      <a:endParaRPr sz="12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To Do</a:t>
                      </a:r>
                      <a:endParaRPr sz="12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200025">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In Progress</a:t>
                      </a:r>
                      <a:endParaRPr sz="12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2"/>
                  </a:ext>
                </a:extLst>
              </a:tr>
              <a:tr h="200025">
                <a:tc>
                  <a:txBody>
                    <a:bodyPr/>
                    <a:lstStyle/>
                    <a:p>
                      <a:pPr marL="0" lvl="0" indent="0" algn="ctr" rtl="0">
                        <a:lnSpc>
                          <a:spcPct val="115000"/>
                        </a:lnSpc>
                        <a:spcBef>
                          <a:spcPts val="0"/>
                        </a:spcBef>
                        <a:spcAft>
                          <a:spcPts val="0"/>
                        </a:spcAft>
                        <a:buNone/>
                      </a:pPr>
                      <a:r>
                        <a:rPr lang="en" sz="1200">
                          <a:latin typeface="Times New Roman"/>
                          <a:ea typeface="Times New Roman"/>
                          <a:cs typeface="Times New Roman"/>
                          <a:sym typeface="Times New Roman"/>
                        </a:rPr>
                        <a:t>Done</a:t>
                      </a:r>
                      <a:endParaRPr sz="12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graphicFrame>
        <p:nvGraphicFramePr>
          <p:cNvPr id="686" name="Google Shape;686;p41"/>
          <p:cNvGraphicFramePr/>
          <p:nvPr/>
        </p:nvGraphicFramePr>
        <p:xfrm>
          <a:off x="2701475" y="1165375"/>
          <a:ext cx="4521000" cy="2808927"/>
        </p:xfrm>
        <a:graphic>
          <a:graphicData uri="http://schemas.openxmlformats.org/drawingml/2006/table">
            <a:tbl>
              <a:tblPr>
                <a:noFill/>
                <a:tableStyleId>{D4357B11-EA24-49EA-B4C6-4030BA2A09B0}</a:tableStyleId>
              </a:tblPr>
              <a:tblGrid>
                <a:gridCol w="2260500">
                  <a:extLst>
                    <a:ext uri="{9D8B030D-6E8A-4147-A177-3AD203B41FA5}">
                      <a16:colId xmlns:a16="http://schemas.microsoft.com/office/drawing/2014/main" val="20000"/>
                    </a:ext>
                  </a:extLst>
                </a:gridCol>
                <a:gridCol w="2260500">
                  <a:extLst>
                    <a:ext uri="{9D8B030D-6E8A-4147-A177-3AD203B41FA5}">
                      <a16:colId xmlns:a16="http://schemas.microsoft.com/office/drawing/2014/main" val="20001"/>
                    </a:ext>
                  </a:extLst>
                </a:gridCol>
              </a:tblGrid>
              <a:tr h="200025">
                <a:tc>
                  <a:txBody>
                    <a:bodyPr/>
                    <a:lstStyle/>
                    <a:p>
                      <a:pPr marL="0" lvl="0" indent="0" algn="ctr" rtl="0">
                        <a:lnSpc>
                          <a:spcPct val="115000"/>
                        </a:lnSpc>
                        <a:spcBef>
                          <a:spcPts val="0"/>
                        </a:spcBef>
                        <a:spcAft>
                          <a:spcPts val="0"/>
                        </a:spcAft>
                        <a:buNone/>
                      </a:pPr>
                      <a:r>
                        <a:rPr lang="en" sz="1700" b="1">
                          <a:latin typeface="Times New Roman"/>
                          <a:ea typeface="Times New Roman"/>
                          <a:cs typeface="Times New Roman"/>
                          <a:sym typeface="Times New Roman"/>
                        </a:rPr>
                        <a:t>System Level</a:t>
                      </a:r>
                      <a:endParaRPr sz="1700" b="1">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algn="ctr" rtl="0">
                        <a:lnSpc>
                          <a:spcPct val="115000"/>
                        </a:lnSpc>
                        <a:spcBef>
                          <a:spcPts val="0"/>
                        </a:spcBef>
                        <a:spcAft>
                          <a:spcPts val="0"/>
                        </a:spcAft>
                        <a:buNone/>
                      </a:pPr>
                      <a:r>
                        <a:rPr lang="en" sz="1700" b="1">
                          <a:latin typeface="Times New Roman"/>
                          <a:ea typeface="Times New Roman"/>
                          <a:cs typeface="Times New Roman"/>
                          <a:sym typeface="Times New Roman"/>
                        </a:rPr>
                        <a:t>Completion Date</a:t>
                      </a:r>
                      <a:endParaRPr sz="1700" b="1">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200025">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Learn Vicon Suite Day</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Feb 22 - Mar 1</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200025">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ASPEN Lab 1</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Mar 6</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2"/>
                  </a:ext>
                </a:extLst>
              </a:tr>
              <a:tr h="200025">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ASPEN Lab 2</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Mar 8</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3"/>
                  </a:ext>
                </a:extLst>
              </a:tr>
              <a:tr h="200025">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ASPEN Lab 3</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Mar 13</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4"/>
                  </a:ext>
                </a:extLst>
              </a:tr>
              <a:tr h="200025">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ASPEN Lab 4</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Mar 15</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5"/>
                  </a:ext>
                </a:extLst>
              </a:tr>
              <a:tr h="200025">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ASPEN Lab 5</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Mar 17</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6"/>
                  </a:ext>
                </a:extLst>
              </a:tr>
              <a:tr h="200025">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ASPEN Lab 6</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Mar 22</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7"/>
                  </a:ext>
                </a:extLst>
              </a:tr>
              <a:tr h="200025">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SOSC Test Day</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 sz="1700">
                          <a:latin typeface="Times New Roman"/>
                          <a:ea typeface="Times New Roman"/>
                          <a:cs typeface="Times New Roman"/>
                          <a:sym typeface="Times New Roman"/>
                        </a:rPr>
                        <a:t>Apr 12</a:t>
                      </a:r>
                      <a:endParaRPr sz="1700">
                        <a:latin typeface="Times New Roman"/>
                        <a:ea typeface="Times New Roman"/>
                        <a:cs typeface="Times New Roman"/>
                        <a:sym typeface="Times New Roman"/>
                      </a:endParaRPr>
                    </a:p>
                  </a:txBody>
                  <a:tcPr marL="28575" marR="28575" marT="19050" marB="1905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pic>
        <p:nvPicPr>
          <p:cNvPr id="691" name="Google Shape;691;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692" name="Google Shape;692;p42"/>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16</a:t>
            </a:fld>
            <a:endParaRPr>
              <a:latin typeface="Playfair Display"/>
              <a:ea typeface="Playfair Display"/>
              <a:cs typeface="Playfair Display"/>
              <a:sym typeface="Playfair Display"/>
            </a:endParaRPr>
          </a:p>
        </p:txBody>
      </p:sp>
      <p:sp>
        <p:nvSpPr>
          <p:cNvPr id="693" name="Google Shape;693;p42"/>
          <p:cNvSpPr/>
          <p:nvPr/>
        </p:nvSpPr>
        <p:spPr>
          <a:xfrm>
            <a:off x="0" y="-17250"/>
            <a:ext cx="9214800" cy="5178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2"/>
          <p:cNvSpPr txBox="1"/>
          <p:nvPr/>
        </p:nvSpPr>
        <p:spPr>
          <a:xfrm>
            <a:off x="5" y="-219644"/>
            <a:ext cx="8366100" cy="7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u="sng">
                <a:latin typeface="Playfair Display SemiBold"/>
                <a:ea typeface="Playfair Display SemiBold"/>
                <a:cs typeface="Playfair Display SemiBold"/>
                <a:sym typeface="Playfair Display SemiBold"/>
              </a:rPr>
              <a:t>Gantt Chart</a:t>
            </a:r>
            <a:endParaRPr sz="2400" u="sng">
              <a:solidFill>
                <a:srgbClr val="000000"/>
              </a:solidFill>
              <a:latin typeface="Playfair Display SemiBold"/>
              <a:ea typeface="Playfair Display SemiBold"/>
              <a:cs typeface="Playfair Display SemiBold"/>
              <a:sym typeface="Playfair Display SemiBold"/>
            </a:endParaRPr>
          </a:p>
        </p:txBody>
      </p:sp>
      <p:sp>
        <p:nvSpPr>
          <p:cNvPr id="695" name="Google Shape;695;p42"/>
          <p:cNvSpPr txBox="1"/>
          <p:nvPr/>
        </p:nvSpPr>
        <p:spPr>
          <a:xfrm>
            <a:off x="8774500" y="4893900"/>
            <a:ext cx="369600" cy="249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sz="1200">
                <a:solidFill>
                  <a:srgbClr val="4D5F6D"/>
                </a:solidFill>
                <a:latin typeface="Playfair Display"/>
                <a:ea typeface="Playfair Display"/>
                <a:cs typeface="Playfair Display"/>
                <a:sym typeface="Playfair Display"/>
              </a:rPr>
              <a:t>16</a:t>
            </a:fld>
            <a:endParaRPr sz="1200">
              <a:solidFill>
                <a:srgbClr val="4D5F6D"/>
              </a:solidFill>
              <a:latin typeface="Playfair Display"/>
              <a:ea typeface="Playfair Display"/>
              <a:cs typeface="Playfair Display"/>
              <a:sym typeface="Playfair Display"/>
            </a:endParaRPr>
          </a:p>
        </p:txBody>
      </p:sp>
      <p:cxnSp>
        <p:nvCxnSpPr>
          <p:cNvPr id="696" name="Google Shape;696;p42"/>
          <p:cNvCxnSpPr/>
          <p:nvPr/>
        </p:nvCxnSpPr>
        <p:spPr>
          <a:xfrm>
            <a:off x="4987750" y="2496850"/>
            <a:ext cx="0" cy="658200"/>
          </a:xfrm>
          <a:prstGeom prst="straightConnector1">
            <a:avLst/>
          </a:prstGeom>
          <a:noFill/>
          <a:ln w="19050" cap="flat" cmpd="sng">
            <a:solidFill>
              <a:srgbClr val="FF0000"/>
            </a:solidFill>
            <a:prstDash val="solid"/>
            <a:round/>
            <a:headEnd type="none" w="med" len="med"/>
            <a:tailEnd type="stealth" w="med" len="med"/>
          </a:ln>
        </p:spPr>
      </p:cxnSp>
      <p:pic>
        <p:nvPicPr>
          <p:cNvPr id="697" name="Google Shape;697;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09138" y="395338"/>
            <a:ext cx="7974420" cy="4719225"/>
          </a:xfrm>
          <a:prstGeom prst="rect">
            <a:avLst/>
          </a:prstGeom>
          <a:noFill/>
          <a:ln>
            <a:noFill/>
          </a:ln>
        </p:spPr>
      </p:pic>
      <p:sp>
        <p:nvSpPr>
          <p:cNvPr id="698" name="Google Shape;698;p42"/>
          <p:cNvSpPr txBox="1"/>
          <p:nvPr/>
        </p:nvSpPr>
        <p:spPr>
          <a:xfrm>
            <a:off x="2842725" y="1845475"/>
            <a:ext cx="12963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0000FF"/>
                </a:solidFill>
                <a:latin typeface="Playfair Display ExtraBold"/>
                <a:ea typeface="Playfair Display ExtraBold"/>
                <a:cs typeface="Playfair Display ExtraBold"/>
                <a:sym typeface="Playfair Display ExtraBold"/>
              </a:rPr>
              <a:t>Component Testing</a:t>
            </a:r>
            <a:endParaRPr sz="900">
              <a:solidFill>
                <a:srgbClr val="0000FF"/>
              </a:solidFill>
              <a:latin typeface="Playfair Display ExtraBold"/>
              <a:ea typeface="Playfair Display ExtraBold"/>
              <a:cs typeface="Playfair Display ExtraBold"/>
              <a:sym typeface="Playfair Display ExtraBold"/>
            </a:endParaRPr>
          </a:p>
        </p:txBody>
      </p:sp>
      <p:sp>
        <p:nvSpPr>
          <p:cNvPr id="699" name="Google Shape;699;p42"/>
          <p:cNvSpPr txBox="1"/>
          <p:nvPr/>
        </p:nvSpPr>
        <p:spPr>
          <a:xfrm>
            <a:off x="5338475" y="3235550"/>
            <a:ext cx="10140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solidFill>
                  <a:srgbClr val="0000FF"/>
                </a:solidFill>
                <a:latin typeface="Playfair Display ExtraBold"/>
                <a:ea typeface="Playfair Display ExtraBold"/>
                <a:cs typeface="Playfair Display ExtraBold"/>
                <a:sym typeface="Playfair Display ExtraBold"/>
              </a:rPr>
              <a:t>System Testing</a:t>
            </a:r>
            <a:endParaRPr sz="1000">
              <a:solidFill>
                <a:srgbClr val="0000FF"/>
              </a:solidFill>
              <a:latin typeface="Playfair Display ExtraBold"/>
              <a:ea typeface="Playfair Display ExtraBold"/>
              <a:cs typeface="Playfair Display ExtraBold"/>
              <a:sym typeface="Playfair Display ExtraBold"/>
            </a:endParaRPr>
          </a:p>
        </p:txBody>
      </p:sp>
      <p:cxnSp>
        <p:nvCxnSpPr>
          <p:cNvPr id="700" name="Google Shape;700;p42"/>
          <p:cNvCxnSpPr>
            <a:stCxn id="698" idx="3"/>
          </p:cNvCxnSpPr>
          <p:nvPr/>
        </p:nvCxnSpPr>
        <p:spPr>
          <a:xfrm>
            <a:off x="4139025" y="2007025"/>
            <a:ext cx="412800" cy="0"/>
          </a:xfrm>
          <a:prstGeom prst="straightConnector1">
            <a:avLst/>
          </a:prstGeom>
          <a:noFill/>
          <a:ln w="19050" cap="flat" cmpd="sng">
            <a:solidFill>
              <a:srgbClr val="0000FF"/>
            </a:solidFill>
            <a:prstDash val="solid"/>
            <a:round/>
            <a:headEnd type="none" w="med" len="med"/>
            <a:tailEnd type="stealth" w="med" len="med"/>
          </a:ln>
        </p:spPr>
      </p:cxnSp>
      <p:cxnSp>
        <p:nvCxnSpPr>
          <p:cNvPr id="701" name="Google Shape;701;p42"/>
          <p:cNvCxnSpPr/>
          <p:nvPr/>
        </p:nvCxnSpPr>
        <p:spPr>
          <a:xfrm>
            <a:off x="6282725" y="3397100"/>
            <a:ext cx="1216500" cy="0"/>
          </a:xfrm>
          <a:prstGeom prst="straightConnector1">
            <a:avLst/>
          </a:prstGeom>
          <a:noFill/>
          <a:ln w="19050" cap="flat" cmpd="sng">
            <a:solidFill>
              <a:srgbClr val="0000FF"/>
            </a:solidFill>
            <a:prstDash val="solid"/>
            <a:round/>
            <a:headEnd type="none" w="med" len="med"/>
            <a:tailEnd type="stealth" w="med" len="med"/>
          </a:ln>
        </p:spPr>
      </p:cxnSp>
      <p:cxnSp>
        <p:nvCxnSpPr>
          <p:cNvPr id="702" name="Google Shape;702;p42"/>
          <p:cNvCxnSpPr/>
          <p:nvPr/>
        </p:nvCxnSpPr>
        <p:spPr>
          <a:xfrm rot="10800000">
            <a:off x="5777225" y="1762738"/>
            <a:ext cx="0" cy="1516200"/>
          </a:xfrm>
          <a:prstGeom prst="straightConnector1">
            <a:avLst/>
          </a:prstGeom>
          <a:noFill/>
          <a:ln w="19050" cap="flat" cmpd="sng">
            <a:solidFill>
              <a:srgbClr val="000000"/>
            </a:solidFill>
            <a:prstDash val="dash"/>
            <a:round/>
            <a:headEnd type="none" w="med" len="med"/>
            <a:tailEnd type="diamond" w="med" len="med"/>
          </a:ln>
        </p:spPr>
      </p:cxnSp>
      <p:cxnSp>
        <p:nvCxnSpPr>
          <p:cNvPr id="703" name="Google Shape;703;p42"/>
          <p:cNvCxnSpPr/>
          <p:nvPr/>
        </p:nvCxnSpPr>
        <p:spPr>
          <a:xfrm rot="10800000">
            <a:off x="4554750" y="2034725"/>
            <a:ext cx="0" cy="729600"/>
          </a:xfrm>
          <a:prstGeom prst="straightConnector1">
            <a:avLst/>
          </a:prstGeom>
          <a:noFill/>
          <a:ln w="19050" cap="flat" cmpd="sng">
            <a:solidFill>
              <a:srgbClr val="000000"/>
            </a:solidFill>
            <a:prstDash val="dash"/>
            <a:round/>
            <a:headEnd type="diamond" w="med" len="med"/>
            <a:tailEnd type="none" w="med" len="med"/>
          </a:ln>
        </p:spPr>
      </p:cxnSp>
      <p:sp>
        <p:nvSpPr>
          <p:cNvPr id="704" name="Google Shape;704;p42"/>
          <p:cNvSpPr txBox="1"/>
          <p:nvPr/>
        </p:nvSpPr>
        <p:spPr>
          <a:xfrm>
            <a:off x="4424650" y="2764325"/>
            <a:ext cx="11262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rgbClr val="0000FF"/>
                </a:solidFill>
                <a:latin typeface="Playfair Display ExtraBold"/>
                <a:ea typeface="Playfair Display ExtraBold"/>
                <a:cs typeface="Playfair Display ExtraBold"/>
                <a:sym typeface="Playfair Display ExtraBold"/>
              </a:rPr>
              <a:t>Subsystem Testing</a:t>
            </a:r>
            <a:endParaRPr sz="800">
              <a:solidFill>
                <a:srgbClr val="0000FF"/>
              </a:solidFill>
              <a:latin typeface="Playfair Display ExtraBold"/>
              <a:ea typeface="Playfair Display ExtraBold"/>
              <a:cs typeface="Playfair Display ExtraBold"/>
              <a:sym typeface="Playfair Display ExtraBold"/>
            </a:endParaRPr>
          </a:p>
        </p:txBody>
      </p:sp>
      <p:sp>
        <p:nvSpPr>
          <p:cNvPr id="705" name="Google Shape;705;p42"/>
          <p:cNvSpPr txBox="1"/>
          <p:nvPr/>
        </p:nvSpPr>
        <p:spPr>
          <a:xfrm>
            <a:off x="7474850" y="4530850"/>
            <a:ext cx="764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rgbClr val="0000FF"/>
                </a:solidFill>
                <a:latin typeface="Playfair Display ExtraBold"/>
                <a:ea typeface="Playfair Display ExtraBold"/>
                <a:cs typeface="Playfair Display ExtraBold"/>
                <a:sym typeface="Playfair Display ExtraBold"/>
              </a:rPr>
              <a:t>SOSC Test</a:t>
            </a:r>
            <a:endParaRPr sz="800">
              <a:solidFill>
                <a:srgbClr val="0000FF"/>
              </a:solidFill>
              <a:latin typeface="Playfair Display ExtraBold"/>
              <a:ea typeface="Playfair Display ExtraBold"/>
              <a:cs typeface="Playfair Display ExtraBold"/>
              <a:sym typeface="Playfair Display ExtraBold"/>
            </a:endParaRPr>
          </a:p>
        </p:txBody>
      </p:sp>
      <p:cxnSp>
        <p:nvCxnSpPr>
          <p:cNvPr id="706" name="Google Shape;706;p42"/>
          <p:cNvCxnSpPr/>
          <p:nvPr/>
        </p:nvCxnSpPr>
        <p:spPr>
          <a:xfrm>
            <a:off x="7499225" y="3397100"/>
            <a:ext cx="0" cy="1306800"/>
          </a:xfrm>
          <a:prstGeom prst="straightConnector1">
            <a:avLst/>
          </a:prstGeom>
          <a:noFill/>
          <a:ln w="19050" cap="flat" cmpd="sng">
            <a:solidFill>
              <a:srgbClr val="0000FF"/>
            </a:solidFill>
            <a:prstDash val="solid"/>
            <a:round/>
            <a:headEnd type="none" w="med" len="med"/>
            <a:tailEnd type="stealth" w="med" len="med"/>
          </a:ln>
        </p:spPr>
      </p:cxnSp>
      <p:pic>
        <p:nvPicPr>
          <p:cNvPr id="707" name="Google Shape;707;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507350" y="0"/>
            <a:ext cx="588775" cy="588800"/>
          </a:xfrm>
          <a:prstGeom prst="rect">
            <a:avLst/>
          </a:prstGeom>
          <a:noFill/>
          <a:ln>
            <a:noFill/>
          </a:ln>
        </p:spPr>
      </p:pic>
      <p:cxnSp>
        <p:nvCxnSpPr>
          <p:cNvPr id="708" name="Google Shape;708;p42"/>
          <p:cNvCxnSpPr/>
          <p:nvPr/>
        </p:nvCxnSpPr>
        <p:spPr>
          <a:xfrm rot="10800000">
            <a:off x="5475525" y="2892350"/>
            <a:ext cx="0" cy="378600"/>
          </a:xfrm>
          <a:prstGeom prst="straightConnector1">
            <a:avLst/>
          </a:prstGeom>
          <a:noFill/>
          <a:ln w="19050" cap="flat" cmpd="sng">
            <a:solidFill>
              <a:srgbClr val="000000"/>
            </a:solidFill>
            <a:prstDash val="dash"/>
            <a:round/>
            <a:headEnd type="diamond"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2"/>
        <p:cNvGrpSpPr/>
        <p:nvPr/>
      </p:nvGrpSpPr>
      <p:grpSpPr>
        <a:xfrm>
          <a:off x="0" y="0"/>
          <a:ext cx="0" cy="0"/>
          <a:chOff x="0" y="0"/>
          <a:chExt cx="0" cy="0"/>
        </a:xfrm>
      </p:grpSpPr>
      <p:sp>
        <p:nvSpPr>
          <p:cNvPr id="713" name="Google Shape;713;p43"/>
          <p:cNvSpPr txBox="1">
            <a:spLocks noGrp="1"/>
          </p:cNvSpPr>
          <p:nvPr>
            <p:ph type="ctrTitle"/>
          </p:nvPr>
        </p:nvSpPr>
        <p:spPr>
          <a:xfrm>
            <a:off x="296375" y="4070275"/>
            <a:ext cx="5658900" cy="76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300" b="1"/>
              <a:t>Project Description</a:t>
            </a:r>
            <a:endParaRPr sz="4300" b="1"/>
          </a:p>
        </p:txBody>
      </p:sp>
      <p:sp>
        <p:nvSpPr>
          <p:cNvPr id="714" name="Google Shape;714;p43"/>
          <p:cNvSpPr/>
          <p:nvPr/>
        </p:nvSpPr>
        <p:spPr>
          <a:xfrm>
            <a:off x="0" y="0"/>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5" name="Google Shape;715;p43"/>
          <p:cNvPicPr preferRelativeResize="0"/>
          <p:nvPr/>
        </p:nvPicPr>
        <p:blipFill>
          <a:blip r:embed="rId3" cstate="email">
            <a:alphaModFix amt="40000"/>
            <a:extLst>
              <a:ext uri="{28A0092B-C50C-407E-A947-70E740481C1C}">
                <a14:useLocalDpi xmlns:a14="http://schemas.microsoft.com/office/drawing/2010/main"/>
              </a:ext>
            </a:extLst>
          </a:blip>
          <a:stretch>
            <a:fillRect/>
          </a:stretch>
        </p:blipFill>
        <p:spPr>
          <a:xfrm>
            <a:off x="2226756" y="226488"/>
            <a:ext cx="4690500" cy="4690525"/>
          </a:xfrm>
          <a:prstGeom prst="rect">
            <a:avLst/>
          </a:prstGeom>
          <a:noFill/>
          <a:ln>
            <a:noFill/>
          </a:ln>
        </p:spPr>
      </p:pic>
      <p:sp>
        <p:nvSpPr>
          <p:cNvPr id="716" name="Google Shape;716;p43"/>
          <p:cNvSpPr txBox="1"/>
          <p:nvPr/>
        </p:nvSpPr>
        <p:spPr>
          <a:xfrm>
            <a:off x="1373250" y="2171563"/>
            <a:ext cx="6397500" cy="8004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rgbClr val="FFFFFF"/>
                </a:solidFill>
                <a:latin typeface="PT Serif"/>
                <a:ea typeface="PT Serif"/>
                <a:cs typeface="PT Serif"/>
                <a:sym typeface="PT Serif"/>
              </a:rPr>
              <a:t>Test Readiness</a:t>
            </a:r>
            <a:endParaRPr sz="4000">
              <a:solidFill>
                <a:srgbClr val="FFFFFF"/>
              </a:solidFill>
              <a:latin typeface="PT Serif"/>
              <a:ea typeface="PT Serif"/>
              <a:cs typeface="PT Serif"/>
              <a:sym typeface="PT Serif"/>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44"/>
          <p:cNvSpPr txBox="1"/>
          <p:nvPr/>
        </p:nvSpPr>
        <p:spPr>
          <a:xfrm>
            <a:off x="624450" y="1927875"/>
            <a:ext cx="91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1m cube</a:t>
            </a:r>
            <a:endParaRPr>
              <a:latin typeface="PT Serif"/>
              <a:ea typeface="PT Serif"/>
              <a:cs typeface="PT Serif"/>
              <a:sym typeface="PT Serif"/>
            </a:endParaRPr>
          </a:p>
        </p:txBody>
      </p:sp>
      <p:sp>
        <p:nvSpPr>
          <p:cNvPr id="722" name="Google Shape;722;p44"/>
          <p:cNvSpPr txBox="1"/>
          <p:nvPr/>
        </p:nvSpPr>
        <p:spPr>
          <a:xfrm>
            <a:off x="703200" y="1927888"/>
            <a:ext cx="91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LM 400</a:t>
            </a:r>
            <a:endParaRPr>
              <a:latin typeface="PT Serif"/>
              <a:ea typeface="PT Serif"/>
              <a:cs typeface="PT Serif"/>
              <a:sym typeface="PT Serif"/>
            </a:endParaRPr>
          </a:p>
        </p:txBody>
      </p:sp>
      <p:sp>
        <p:nvSpPr>
          <p:cNvPr id="723" name="Google Shape;723;p44"/>
          <p:cNvSpPr txBox="1"/>
          <p:nvPr/>
        </p:nvSpPr>
        <p:spPr>
          <a:xfrm>
            <a:off x="545703" y="1927875"/>
            <a:ext cx="10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1.5m cube</a:t>
            </a:r>
            <a:endParaRPr>
              <a:latin typeface="PT Serif"/>
              <a:ea typeface="PT Serif"/>
              <a:cs typeface="PT Serif"/>
              <a:sym typeface="PT Serif"/>
            </a:endParaRPr>
          </a:p>
        </p:txBody>
      </p:sp>
      <p:pic>
        <p:nvPicPr>
          <p:cNvPr id="724" name="Google Shape;724;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52150" y="5459600"/>
            <a:ext cx="1709624" cy="1537849"/>
          </a:xfrm>
          <a:prstGeom prst="rect">
            <a:avLst/>
          </a:prstGeom>
          <a:noFill/>
          <a:ln>
            <a:noFill/>
          </a:ln>
        </p:spPr>
      </p:pic>
      <p:sp>
        <p:nvSpPr>
          <p:cNvPr id="725" name="Google Shape;725;p44"/>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Polo Detection</a:t>
            </a:r>
            <a:endParaRPr sz="2600" u="sng" dirty="0">
              <a:latin typeface="Playfair Display SemiBold"/>
              <a:ea typeface="Playfair Display SemiBold"/>
              <a:cs typeface="Playfair Display SemiBold"/>
              <a:sym typeface="Playfair Display SemiBold"/>
            </a:endParaRPr>
          </a:p>
        </p:txBody>
      </p:sp>
      <p:pic>
        <p:nvPicPr>
          <p:cNvPr id="726" name="Google Shape;726;p4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727" name="Google Shape;727;p44"/>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18</a:t>
            </a:fld>
            <a:endParaRPr>
              <a:latin typeface="Playfair Display"/>
              <a:ea typeface="Playfair Display"/>
              <a:cs typeface="Playfair Display"/>
              <a:sym typeface="Playfair Display"/>
            </a:endParaRPr>
          </a:p>
        </p:txBody>
      </p:sp>
      <p:sp>
        <p:nvSpPr>
          <p:cNvPr id="728" name="Google Shape;728;p44"/>
          <p:cNvSpPr txBox="1"/>
          <p:nvPr/>
        </p:nvSpPr>
        <p:spPr>
          <a:xfrm>
            <a:off x="388950" y="948500"/>
            <a:ext cx="4865400" cy="9033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200" b="1" dirty="0">
                <a:solidFill>
                  <a:srgbClr val="000000"/>
                </a:solidFill>
                <a:latin typeface="Playfair Display"/>
                <a:ea typeface="Playfair Display"/>
                <a:cs typeface="Playfair Display"/>
                <a:sym typeface="Playfair Display"/>
              </a:rPr>
              <a:t>Objective:</a:t>
            </a:r>
            <a:r>
              <a:rPr lang="en" sz="1200" dirty="0">
                <a:solidFill>
                  <a:srgbClr val="000000"/>
                </a:solidFill>
                <a:latin typeface="Playfair Display"/>
                <a:ea typeface="Playfair Display"/>
                <a:cs typeface="Playfair Display"/>
                <a:sym typeface="Playfair Display"/>
              </a:rPr>
              <a:t> </a:t>
            </a:r>
            <a:r>
              <a:rPr lang="en" sz="1200" dirty="0">
                <a:latin typeface="Playfair Display"/>
                <a:ea typeface="Playfair Display"/>
                <a:cs typeface="Playfair Display"/>
                <a:sym typeface="Playfair Display"/>
              </a:rPr>
              <a:t>Optimize software for detecting and tracking to lessen reliance on shape of Polo</a:t>
            </a:r>
            <a:endParaRPr sz="1200" dirty="0">
              <a:latin typeface="Playfair Display"/>
              <a:ea typeface="Playfair Display"/>
              <a:cs typeface="Playfair Display"/>
              <a:sym typeface="Playfair Display"/>
            </a:endParaRPr>
          </a:p>
          <a:p>
            <a:pPr marL="0" lvl="0" indent="0" algn="l" rtl="0">
              <a:lnSpc>
                <a:spcPct val="115000"/>
              </a:lnSpc>
              <a:spcBef>
                <a:spcPts val="600"/>
              </a:spcBef>
              <a:spcAft>
                <a:spcPts val="0"/>
              </a:spcAft>
              <a:buClr>
                <a:schemeClr val="dk1"/>
              </a:buClr>
              <a:buSzPts val="1100"/>
              <a:buFont typeface="Arial"/>
              <a:buNone/>
            </a:pPr>
            <a:r>
              <a:rPr lang="en" sz="1200" b="1" dirty="0">
                <a:solidFill>
                  <a:schemeClr val="dk1"/>
                </a:solidFill>
                <a:latin typeface="Playfair Display"/>
                <a:ea typeface="Playfair Display"/>
                <a:cs typeface="Playfair Display"/>
                <a:sym typeface="Playfair Display"/>
              </a:rPr>
              <a:t>Expected Results: </a:t>
            </a:r>
            <a:r>
              <a:rPr lang="en" sz="1200" dirty="0">
                <a:solidFill>
                  <a:schemeClr val="dk1"/>
                </a:solidFill>
                <a:latin typeface="Playfair Display"/>
                <a:ea typeface="Playfair Display"/>
                <a:cs typeface="Playfair Display"/>
                <a:sym typeface="Playfair Display"/>
              </a:rPr>
              <a:t>Distinguish Polo at varying ranges </a:t>
            </a:r>
            <a:endParaRPr sz="1200" dirty="0">
              <a:latin typeface="Playfair Display"/>
              <a:ea typeface="Playfair Display"/>
              <a:cs typeface="Playfair Display"/>
              <a:sym typeface="Playfair Display"/>
            </a:endParaRPr>
          </a:p>
        </p:txBody>
      </p:sp>
      <p:sp>
        <p:nvSpPr>
          <p:cNvPr id="729" name="Google Shape;729;p44"/>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730" name="Google Shape;730;p44"/>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731" name="Google Shape;731;p44"/>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732" name="Google Shape;732;p44"/>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733" name="Google Shape;733;p44"/>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734" name="Google Shape;734;p44"/>
          <p:cNvSpPr txBox="1"/>
          <p:nvPr/>
        </p:nvSpPr>
        <p:spPr>
          <a:xfrm>
            <a:off x="5498199" y="948500"/>
            <a:ext cx="32565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Test Date: </a:t>
            </a:r>
            <a:r>
              <a:rPr lang="en" sz="1200" b="1">
                <a:solidFill>
                  <a:schemeClr val="dk1"/>
                </a:solidFill>
                <a:latin typeface="Playfair Display"/>
                <a:ea typeface="Playfair Display"/>
                <a:cs typeface="Playfair Display"/>
                <a:sym typeface="Playfair Display"/>
              </a:rPr>
              <a:t>02/13 - 03/06</a:t>
            </a:r>
            <a:endParaRPr sz="1200" b="1">
              <a:solidFill>
                <a:srgbClr val="000000"/>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Deadline: 0</a:t>
            </a:r>
            <a:r>
              <a:rPr lang="en" sz="1200" b="1">
                <a:latin typeface="Playfair Display"/>
                <a:ea typeface="Playfair Display"/>
                <a:cs typeface="Playfair Display"/>
                <a:sym typeface="Playfair Display"/>
              </a:rPr>
              <a:t>3/06/23</a:t>
            </a:r>
            <a:endParaRPr sz="1200" b="1">
              <a:solidFill>
                <a:srgbClr val="000000"/>
              </a:solidFill>
              <a:latin typeface="Playfair Display"/>
              <a:ea typeface="Playfair Display"/>
              <a:cs typeface="Playfair Display"/>
              <a:sym typeface="Playfair Display"/>
            </a:endParaRPr>
          </a:p>
        </p:txBody>
      </p:sp>
      <p:sp>
        <p:nvSpPr>
          <p:cNvPr id="735" name="Google Shape;735;p44"/>
          <p:cNvSpPr txBox="1"/>
          <p:nvPr/>
        </p:nvSpPr>
        <p:spPr>
          <a:xfrm>
            <a:off x="5498531" y="1919750"/>
            <a:ext cx="3256500" cy="369300"/>
          </a:xfrm>
          <a:prstGeom prst="rect">
            <a:avLst/>
          </a:prstGeom>
          <a:solidFill>
            <a:srgbClr val="FFF2CC"/>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Status: </a:t>
            </a:r>
            <a:r>
              <a:rPr lang="en" sz="1200" b="1">
                <a:latin typeface="Playfair Display"/>
                <a:ea typeface="Playfair Display"/>
                <a:cs typeface="Playfair Display"/>
                <a:sym typeface="Playfair Display"/>
              </a:rPr>
              <a:t>In Progress</a:t>
            </a:r>
            <a:endParaRPr>
              <a:latin typeface="PT Serif"/>
              <a:ea typeface="PT Serif"/>
              <a:cs typeface="PT Serif"/>
              <a:sym typeface="PT Serif"/>
            </a:endParaRPr>
          </a:p>
        </p:txBody>
      </p:sp>
      <p:sp>
        <p:nvSpPr>
          <p:cNvPr id="736" name="Google Shape;736;p44"/>
          <p:cNvSpPr txBox="1"/>
          <p:nvPr/>
        </p:nvSpPr>
        <p:spPr>
          <a:xfrm>
            <a:off x="5498531" y="2601500"/>
            <a:ext cx="3256500" cy="16623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Driving Requirement(s):</a:t>
            </a:r>
            <a:endParaRPr>
              <a:latin typeface="PT Serif"/>
              <a:ea typeface="PT Serif"/>
              <a:cs typeface="PT Serif"/>
              <a:sym typeface="PT Serif"/>
            </a:endParaRPr>
          </a:p>
          <a:p>
            <a:pPr marL="457200" lvl="0" indent="-317500" algn="l" rtl="0">
              <a:spcBef>
                <a:spcPts val="0"/>
              </a:spcBef>
              <a:spcAft>
                <a:spcPts val="0"/>
              </a:spcAft>
              <a:buClr>
                <a:srgbClr val="000000"/>
              </a:buClr>
              <a:buSzPts val="1400"/>
              <a:buFont typeface="PT Serif"/>
              <a:buChar char="▣"/>
            </a:pPr>
            <a:r>
              <a:rPr lang="en">
                <a:latin typeface="PT Serif"/>
                <a:ea typeface="PT Serif"/>
                <a:cs typeface="PT Serif"/>
                <a:sym typeface="PT Serif"/>
              </a:rPr>
              <a:t>DR.2 (1m position accuracy)</a:t>
            </a:r>
            <a:endParaRPr>
              <a:latin typeface="PT Serif"/>
              <a:ea typeface="PT Serif"/>
              <a:cs typeface="PT Serif"/>
              <a:sym typeface="PT Serif"/>
            </a:endParaRPr>
          </a:p>
          <a:p>
            <a:pPr marL="457200" lvl="0" indent="-317500" algn="l" rtl="0">
              <a:spcBef>
                <a:spcPts val="0"/>
              </a:spcBef>
              <a:spcAft>
                <a:spcPts val="0"/>
              </a:spcAft>
              <a:buClr>
                <a:srgbClr val="000000"/>
              </a:buClr>
              <a:buSzPts val="1400"/>
              <a:buFont typeface="PT Serif"/>
              <a:buChar char="▣"/>
            </a:pPr>
            <a:r>
              <a:rPr lang="en">
                <a:latin typeface="PT Serif"/>
                <a:ea typeface="PT Serif"/>
                <a:cs typeface="PT Serif"/>
                <a:sym typeface="PT Serif"/>
              </a:rPr>
              <a:t>DR.3 (15° attitude accuracy)</a:t>
            </a:r>
            <a:endParaRPr>
              <a:latin typeface="PT Serif"/>
              <a:ea typeface="PT Serif"/>
              <a:cs typeface="PT Serif"/>
              <a:sym typeface="PT Serif"/>
            </a:endParaRPr>
          </a:p>
          <a:p>
            <a:pPr marL="457200" lvl="0" indent="-317500" algn="l" rtl="0">
              <a:spcBef>
                <a:spcPts val="0"/>
              </a:spcBef>
              <a:spcAft>
                <a:spcPts val="0"/>
              </a:spcAft>
              <a:buClr>
                <a:srgbClr val="000000"/>
              </a:buClr>
              <a:buSzPts val="1400"/>
              <a:buFont typeface="PT Serif"/>
              <a:buChar char="▣"/>
            </a:pPr>
            <a:r>
              <a:rPr lang="en">
                <a:latin typeface="PT Serif"/>
                <a:ea typeface="PT Serif"/>
                <a:cs typeface="PT Serif"/>
                <a:sym typeface="PT Serif"/>
              </a:rPr>
              <a:t>DR.4 (Subsystem Interface)</a:t>
            </a:r>
            <a:endParaRPr>
              <a:latin typeface="PT Serif"/>
              <a:ea typeface="PT Serif"/>
              <a:cs typeface="PT Serif"/>
              <a:sym typeface="PT Serif"/>
            </a:endParaRPr>
          </a:p>
          <a:p>
            <a:pPr marL="457200" lvl="0" indent="-317500" algn="l" rtl="0">
              <a:spcBef>
                <a:spcPts val="0"/>
              </a:spcBef>
              <a:spcAft>
                <a:spcPts val="0"/>
              </a:spcAft>
              <a:buClr>
                <a:srgbClr val="000000"/>
              </a:buClr>
              <a:buSzPts val="1400"/>
              <a:buFont typeface="PT Serif"/>
              <a:buChar char="▣"/>
            </a:pPr>
            <a:r>
              <a:rPr lang="en">
                <a:latin typeface="PT Serif"/>
                <a:ea typeface="PT Serif"/>
                <a:cs typeface="PT Serif"/>
                <a:sym typeface="PT Serif"/>
              </a:rPr>
              <a:t>DR.5 (Filtering)</a:t>
            </a:r>
            <a:endParaRPr>
              <a:latin typeface="PT Serif"/>
              <a:ea typeface="PT Serif"/>
              <a:cs typeface="PT Serif"/>
              <a:sym typeface="PT Serif"/>
            </a:endParaRPr>
          </a:p>
          <a:p>
            <a:pPr marL="457200" lvl="0" indent="-317500" algn="l" rtl="0">
              <a:spcBef>
                <a:spcPts val="0"/>
              </a:spcBef>
              <a:spcAft>
                <a:spcPts val="0"/>
              </a:spcAft>
              <a:buClr>
                <a:srgbClr val="000000"/>
              </a:buClr>
              <a:buSzPts val="1400"/>
              <a:buFont typeface="PT Serif"/>
              <a:buChar char="▣"/>
            </a:pPr>
            <a:r>
              <a:rPr lang="en">
                <a:latin typeface="PT Serif"/>
                <a:ea typeface="PT Serif"/>
                <a:cs typeface="PT Serif"/>
                <a:sym typeface="PT Serif"/>
              </a:rPr>
              <a:t>DR.6 (Relative Measurements)</a:t>
            </a:r>
            <a:endParaRPr>
              <a:latin typeface="PT Serif"/>
              <a:ea typeface="PT Serif"/>
              <a:cs typeface="PT Serif"/>
              <a:sym typeface="PT Serif"/>
            </a:endParaRPr>
          </a:p>
          <a:p>
            <a:pPr marL="457200" lvl="0" indent="-317500" algn="l" rtl="0">
              <a:spcBef>
                <a:spcPts val="0"/>
              </a:spcBef>
              <a:spcAft>
                <a:spcPts val="0"/>
              </a:spcAft>
              <a:buClr>
                <a:srgbClr val="000000"/>
              </a:buClr>
              <a:buSzPts val="1400"/>
              <a:buFont typeface="PT Serif"/>
              <a:buChar char="▣"/>
            </a:pPr>
            <a:r>
              <a:rPr lang="en">
                <a:latin typeface="PT Serif"/>
                <a:ea typeface="PT Serif"/>
                <a:cs typeface="PT Serif"/>
                <a:sym typeface="PT Serif"/>
              </a:rPr>
              <a:t>DR.11 (Non-fiducial test object)</a:t>
            </a:r>
            <a:endParaRPr>
              <a:latin typeface="PT Serif"/>
              <a:ea typeface="PT Serif"/>
              <a:cs typeface="PT Serif"/>
              <a:sym typeface="PT Serif"/>
            </a:endParaRPr>
          </a:p>
        </p:txBody>
      </p:sp>
      <p:grpSp>
        <p:nvGrpSpPr>
          <p:cNvPr id="737" name="Google Shape;737;p44"/>
          <p:cNvGrpSpPr/>
          <p:nvPr/>
        </p:nvGrpSpPr>
        <p:grpSpPr>
          <a:xfrm>
            <a:off x="388947" y="3078863"/>
            <a:ext cx="609662" cy="1244522"/>
            <a:chOff x="3412722" y="3130163"/>
            <a:chExt cx="609662" cy="1244522"/>
          </a:xfrm>
        </p:grpSpPr>
        <p:grpSp>
          <p:nvGrpSpPr>
            <p:cNvPr id="738" name="Google Shape;738;p44"/>
            <p:cNvGrpSpPr/>
            <p:nvPr/>
          </p:nvGrpSpPr>
          <p:grpSpPr>
            <a:xfrm>
              <a:off x="3412722" y="3410310"/>
              <a:ext cx="609662" cy="964374"/>
              <a:chOff x="1287661" y="2620983"/>
              <a:chExt cx="786661" cy="1244354"/>
            </a:xfrm>
          </p:grpSpPr>
          <p:cxnSp>
            <p:nvCxnSpPr>
              <p:cNvPr id="739" name="Google Shape;739;p44"/>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740" name="Google Shape;740;p44"/>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4"/>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4"/>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4"/>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4"/>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5" name="Google Shape;745;p44"/>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746" name="Google Shape;746;p44"/>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747" name="Google Shape;747;p44"/>
            <p:cNvGrpSpPr/>
            <p:nvPr/>
          </p:nvGrpSpPr>
          <p:grpSpPr>
            <a:xfrm>
              <a:off x="3450393" y="3130163"/>
              <a:ext cx="481200" cy="350645"/>
              <a:chOff x="3450393" y="3130163"/>
              <a:chExt cx="481200" cy="350645"/>
            </a:xfrm>
          </p:grpSpPr>
          <p:grpSp>
            <p:nvGrpSpPr>
              <p:cNvPr id="748" name="Google Shape;748;p44"/>
              <p:cNvGrpSpPr/>
              <p:nvPr/>
            </p:nvGrpSpPr>
            <p:grpSpPr>
              <a:xfrm>
                <a:off x="3450393" y="3253598"/>
                <a:ext cx="481200" cy="227210"/>
                <a:chOff x="1656105" y="2388010"/>
                <a:chExt cx="481200" cy="227210"/>
              </a:xfrm>
            </p:grpSpPr>
            <p:sp>
              <p:nvSpPr>
                <p:cNvPr id="749" name="Google Shape;749;p44"/>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4"/>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1" name="Google Shape;751;p44"/>
              <p:cNvSpPr/>
              <p:nvPr/>
            </p:nvSpPr>
            <p:spPr>
              <a:xfrm>
                <a:off x="3833500" y="3311088"/>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4"/>
              <p:cNvSpPr/>
              <p:nvPr/>
            </p:nvSpPr>
            <p:spPr>
              <a:xfrm>
                <a:off x="3583250" y="3130163"/>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3" name="Google Shape;753;p44"/>
          <p:cNvGrpSpPr/>
          <p:nvPr/>
        </p:nvGrpSpPr>
        <p:grpSpPr>
          <a:xfrm>
            <a:off x="4032650" y="3260400"/>
            <a:ext cx="1436103" cy="1190523"/>
            <a:chOff x="4273275" y="3183725"/>
            <a:chExt cx="1436103" cy="1190523"/>
          </a:xfrm>
        </p:grpSpPr>
        <p:sp>
          <p:nvSpPr>
            <p:cNvPr id="754" name="Google Shape;754;p44"/>
            <p:cNvSpPr/>
            <p:nvPr/>
          </p:nvSpPr>
          <p:spPr>
            <a:xfrm rot="10625534">
              <a:off x="5173842" y="3629474"/>
              <a:ext cx="94622" cy="742847"/>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4"/>
            <p:cNvSpPr/>
            <p:nvPr/>
          </p:nvSpPr>
          <p:spPr>
            <a:xfrm rot="10625534">
              <a:off x="5596067" y="3222949"/>
              <a:ext cx="94622" cy="742847"/>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4"/>
            <p:cNvSpPr/>
            <p:nvPr/>
          </p:nvSpPr>
          <p:spPr>
            <a:xfrm rot="-10658205">
              <a:off x="4751712" y="3222968"/>
              <a:ext cx="94580" cy="742868"/>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4"/>
            <p:cNvSpPr/>
            <p:nvPr/>
          </p:nvSpPr>
          <p:spPr>
            <a:xfrm rot="-10658205">
              <a:off x="4332562" y="3629468"/>
              <a:ext cx="94580" cy="742868"/>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4"/>
            <p:cNvSpPr/>
            <p:nvPr/>
          </p:nvSpPr>
          <p:spPr>
            <a:xfrm>
              <a:off x="4273275" y="3183725"/>
              <a:ext cx="1436100" cy="495300"/>
            </a:xfrm>
            <a:prstGeom prst="cube">
              <a:avLst>
                <a:gd name="adj" fmla="val 949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4"/>
          <p:cNvGrpSpPr/>
          <p:nvPr/>
        </p:nvGrpSpPr>
        <p:grpSpPr>
          <a:xfrm>
            <a:off x="4086040" y="1927898"/>
            <a:ext cx="1329310" cy="1723352"/>
            <a:chOff x="-3611760" y="6010898"/>
            <a:chExt cx="1329310" cy="1723352"/>
          </a:xfrm>
        </p:grpSpPr>
        <p:sp>
          <p:nvSpPr>
            <p:cNvPr id="760" name="Google Shape;760;p44"/>
            <p:cNvSpPr/>
            <p:nvPr/>
          </p:nvSpPr>
          <p:spPr>
            <a:xfrm>
              <a:off x="-3611750" y="6404950"/>
              <a:ext cx="1329300" cy="13293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4"/>
            <p:cNvSpPr/>
            <p:nvPr/>
          </p:nvSpPr>
          <p:spPr>
            <a:xfrm>
              <a:off x="-3611760" y="6654448"/>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4"/>
            <p:cNvSpPr/>
            <p:nvPr/>
          </p:nvSpPr>
          <p:spPr>
            <a:xfrm>
              <a:off x="-3002485" y="6010898"/>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44"/>
          <p:cNvGrpSpPr/>
          <p:nvPr/>
        </p:nvGrpSpPr>
        <p:grpSpPr>
          <a:xfrm>
            <a:off x="4125802" y="2327935"/>
            <a:ext cx="1249775" cy="1329404"/>
            <a:chOff x="-2093985" y="5339198"/>
            <a:chExt cx="1249775" cy="1329404"/>
          </a:xfrm>
        </p:grpSpPr>
        <p:sp>
          <p:nvSpPr>
            <p:cNvPr id="764" name="Google Shape;764;p44"/>
            <p:cNvSpPr/>
            <p:nvPr/>
          </p:nvSpPr>
          <p:spPr>
            <a:xfrm>
              <a:off x="-1924600" y="5759902"/>
              <a:ext cx="908700" cy="9087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4"/>
            <p:cNvSpPr/>
            <p:nvPr/>
          </p:nvSpPr>
          <p:spPr>
            <a:xfrm>
              <a:off x="-2093985" y="5940273"/>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4"/>
            <p:cNvSpPr/>
            <p:nvPr/>
          </p:nvSpPr>
          <p:spPr>
            <a:xfrm>
              <a:off x="-1530010" y="5339198"/>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44"/>
          <p:cNvGrpSpPr/>
          <p:nvPr/>
        </p:nvGrpSpPr>
        <p:grpSpPr>
          <a:xfrm>
            <a:off x="1140015" y="3078863"/>
            <a:ext cx="609662" cy="1244522"/>
            <a:chOff x="3412722" y="3130163"/>
            <a:chExt cx="609662" cy="1244522"/>
          </a:xfrm>
        </p:grpSpPr>
        <p:grpSp>
          <p:nvGrpSpPr>
            <p:cNvPr id="768" name="Google Shape;768;p44"/>
            <p:cNvGrpSpPr/>
            <p:nvPr/>
          </p:nvGrpSpPr>
          <p:grpSpPr>
            <a:xfrm>
              <a:off x="3412722" y="3410310"/>
              <a:ext cx="609662" cy="964374"/>
              <a:chOff x="1287661" y="2620983"/>
              <a:chExt cx="786661" cy="1244354"/>
            </a:xfrm>
          </p:grpSpPr>
          <p:cxnSp>
            <p:nvCxnSpPr>
              <p:cNvPr id="769" name="Google Shape;769;p44"/>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770" name="Google Shape;770;p44"/>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4"/>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4"/>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4"/>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4"/>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5" name="Google Shape;775;p44"/>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776" name="Google Shape;776;p44"/>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777" name="Google Shape;777;p44"/>
            <p:cNvGrpSpPr/>
            <p:nvPr/>
          </p:nvGrpSpPr>
          <p:grpSpPr>
            <a:xfrm>
              <a:off x="3450393" y="3130163"/>
              <a:ext cx="481200" cy="350645"/>
              <a:chOff x="3450393" y="3130163"/>
              <a:chExt cx="481200" cy="350645"/>
            </a:xfrm>
          </p:grpSpPr>
          <p:grpSp>
            <p:nvGrpSpPr>
              <p:cNvPr id="778" name="Google Shape;778;p44"/>
              <p:cNvGrpSpPr/>
              <p:nvPr/>
            </p:nvGrpSpPr>
            <p:grpSpPr>
              <a:xfrm>
                <a:off x="3450393" y="3253598"/>
                <a:ext cx="481200" cy="227210"/>
                <a:chOff x="1656105" y="2388010"/>
                <a:chExt cx="481200" cy="227210"/>
              </a:xfrm>
            </p:grpSpPr>
            <p:sp>
              <p:nvSpPr>
                <p:cNvPr id="779" name="Google Shape;779;p44"/>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4"/>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44"/>
              <p:cNvSpPr/>
              <p:nvPr/>
            </p:nvSpPr>
            <p:spPr>
              <a:xfrm>
                <a:off x="3833500" y="3311088"/>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4"/>
              <p:cNvSpPr/>
              <p:nvPr/>
            </p:nvSpPr>
            <p:spPr>
              <a:xfrm>
                <a:off x="3583250" y="3130163"/>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3" name="Google Shape;783;p44"/>
          <p:cNvGrpSpPr/>
          <p:nvPr/>
        </p:nvGrpSpPr>
        <p:grpSpPr>
          <a:xfrm>
            <a:off x="1891084" y="3078863"/>
            <a:ext cx="609662" cy="1244522"/>
            <a:chOff x="3412722" y="3130163"/>
            <a:chExt cx="609662" cy="1244522"/>
          </a:xfrm>
        </p:grpSpPr>
        <p:grpSp>
          <p:nvGrpSpPr>
            <p:cNvPr id="784" name="Google Shape;784;p44"/>
            <p:cNvGrpSpPr/>
            <p:nvPr/>
          </p:nvGrpSpPr>
          <p:grpSpPr>
            <a:xfrm>
              <a:off x="3412722" y="3410310"/>
              <a:ext cx="609662" cy="964374"/>
              <a:chOff x="1287661" y="2620983"/>
              <a:chExt cx="786661" cy="1244354"/>
            </a:xfrm>
          </p:grpSpPr>
          <p:cxnSp>
            <p:nvCxnSpPr>
              <p:cNvPr id="785" name="Google Shape;785;p44"/>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786" name="Google Shape;786;p44"/>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4"/>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4"/>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4"/>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4"/>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1" name="Google Shape;791;p44"/>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792" name="Google Shape;792;p44"/>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793" name="Google Shape;793;p44"/>
            <p:cNvGrpSpPr/>
            <p:nvPr/>
          </p:nvGrpSpPr>
          <p:grpSpPr>
            <a:xfrm>
              <a:off x="3450393" y="3130163"/>
              <a:ext cx="481200" cy="350645"/>
              <a:chOff x="3450393" y="3130163"/>
              <a:chExt cx="481200" cy="350645"/>
            </a:xfrm>
          </p:grpSpPr>
          <p:grpSp>
            <p:nvGrpSpPr>
              <p:cNvPr id="794" name="Google Shape;794;p44"/>
              <p:cNvGrpSpPr/>
              <p:nvPr/>
            </p:nvGrpSpPr>
            <p:grpSpPr>
              <a:xfrm>
                <a:off x="3450393" y="3253598"/>
                <a:ext cx="481200" cy="227210"/>
                <a:chOff x="1656105" y="2388010"/>
                <a:chExt cx="481200" cy="227210"/>
              </a:xfrm>
            </p:grpSpPr>
            <p:sp>
              <p:nvSpPr>
                <p:cNvPr id="795" name="Google Shape;795;p44"/>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4"/>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44"/>
              <p:cNvSpPr/>
              <p:nvPr/>
            </p:nvSpPr>
            <p:spPr>
              <a:xfrm>
                <a:off x="3833500" y="3311088"/>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4"/>
              <p:cNvSpPr/>
              <p:nvPr/>
            </p:nvSpPr>
            <p:spPr>
              <a:xfrm>
                <a:off x="3583250" y="3130163"/>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9" name="Google Shape;799;p44"/>
          <p:cNvGrpSpPr/>
          <p:nvPr/>
        </p:nvGrpSpPr>
        <p:grpSpPr>
          <a:xfrm>
            <a:off x="2642153" y="3078863"/>
            <a:ext cx="609662" cy="1244522"/>
            <a:chOff x="3412722" y="3130163"/>
            <a:chExt cx="609662" cy="1244522"/>
          </a:xfrm>
        </p:grpSpPr>
        <p:grpSp>
          <p:nvGrpSpPr>
            <p:cNvPr id="800" name="Google Shape;800;p44"/>
            <p:cNvGrpSpPr/>
            <p:nvPr/>
          </p:nvGrpSpPr>
          <p:grpSpPr>
            <a:xfrm>
              <a:off x="3412722" y="3410310"/>
              <a:ext cx="609662" cy="964374"/>
              <a:chOff x="1287661" y="2620983"/>
              <a:chExt cx="786661" cy="1244354"/>
            </a:xfrm>
          </p:grpSpPr>
          <p:cxnSp>
            <p:nvCxnSpPr>
              <p:cNvPr id="801" name="Google Shape;801;p44"/>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802" name="Google Shape;802;p44"/>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4"/>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4"/>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4"/>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4"/>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07" name="Google Shape;807;p44"/>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808" name="Google Shape;808;p44"/>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809" name="Google Shape;809;p44"/>
            <p:cNvGrpSpPr/>
            <p:nvPr/>
          </p:nvGrpSpPr>
          <p:grpSpPr>
            <a:xfrm>
              <a:off x="3450393" y="3130163"/>
              <a:ext cx="481200" cy="350645"/>
              <a:chOff x="3450393" y="3130163"/>
              <a:chExt cx="481200" cy="350645"/>
            </a:xfrm>
          </p:grpSpPr>
          <p:grpSp>
            <p:nvGrpSpPr>
              <p:cNvPr id="810" name="Google Shape;810;p44"/>
              <p:cNvGrpSpPr/>
              <p:nvPr/>
            </p:nvGrpSpPr>
            <p:grpSpPr>
              <a:xfrm>
                <a:off x="3450393" y="3253598"/>
                <a:ext cx="481200" cy="227210"/>
                <a:chOff x="1656105" y="2388010"/>
                <a:chExt cx="481200" cy="227210"/>
              </a:xfrm>
            </p:grpSpPr>
            <p:sp>
              <p:nvSpPr>
                <p:cNvPr id="811" name="Google Shape;811;p44"/>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4"/>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3" name="Google Shape;813;p44"/>
              <p:cNvSpPr/>
              <p:nvPr/>
            </p:nvSpPr>
            <p:spPr>
              <a:xfrm>
                <a:off x="3833500" y="3311088"/>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4"/>
              <p:cNvSpPr/>
              <p:nvPr/>
            </p:nvSpPr>
            <p:spPr>
              <a:xfrm>
                <a:off x="3583250" y="3130163"/>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5" name="Google Shape;815;p44"/>
          <p:cNvGrpSpPr/>
          <p:nvPr/>
        </p:nvGrpSpPr>
        <p:grpSpPr>
          <a:xfrm>
            <a:off x="3393222" y="3078863"/>
            <a:ext cx="609662" cy="1244522"/>
            <a:chOff x="3412722" y="3130163"/>
            <a:chExt cx="609662" cy="1244522"/>
          </a:xfrm>
        </p:grpSpPr>
        <p:grpSp>
          <p:nvGrpSpPr>
            <p:cNvPr id="816" name="Google Shape;816;p44"/>
            <p:cNvGrpSpPr/>
            <p:nvPr/>
          </p:nvGrpSpPr>
          <p:grpSpPr>
            <a:xfrm>
              <a:off x="3412722" y="3410310"/>
              <a:ext cx="609662" cy="964374"/>
              <a:chOff x="1287661" y="2620983"/>
              <a:chExt cx="786661" cy="1244354"/>
            </a:xfrm>
          </p:grpSpPr>
          <p:cxnSp>
            <p:nvCxnSpPr>
              <p:cNvPr id="817" name="Google Shape;817;p44"/>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818" name="Google Shape;818;p44"/>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4"/>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4"/>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4"/>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4"/>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3" name="Google Shape;823;p44"/>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824" name="Google Shape;824;p44"/>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825" name="Google Shape;825;p44"/>
            <p:cNvGrpSpPr/>
            <p:nvPr/>
          </p:nvGrpSpPr>
          <p:grpSpPr>
            <a:xfrm>
              <a:off x="3450393" y="3130163"/>
              <a:ext cx="481200" cy="350645"/>
              <a:chOff x="3450393" y="3130163"/>
              <a:chExt cx="481200" cy="350645"/>
            </a:xfrm>
          </p:grpSpPr>
          <p:grpSp>
            <p:nvGrpSpPr>
              <p:cNvPr id="826" name="Google Shape;826;p44"/>
              <p:cNvGrpSpPr/>
              <p:nvPr/>
            </p:nvGrpSpPr>
            <p:grpSpPr>
              <a:xfrm>
                <a:off x="3450393" y="3253598"/>
                <a:ext cx="481200" cy="227210"/>
                <a:chOff x="1656105" y="2388010"/>
                <a:chExt cx="481200" cy="227210"/>
              </a:xfrm>
            </p:grpSpPr>
            <p:sp>
              <p:nvSpPr>
                <p:cNvPr id="827" name="Google Shape;827;p44"/>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4"/>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44"/>
              <p:cNvSpPr/>
              <p:nvPr/>
            </p:nvSpPr>
            <p:spPr>
              <a:xfrm>
                <a:off x="3833500" y="3311088"/>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4"/>
              <p:cNvSpPr/>
              <p:nvPr/>
            </p:nvSpPr>
            <p:spPr>
              <a:xfrm>
                <a:off x="3583250" y="3130163"/>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1" name="Google Shape;831;p44"/>
          <p:cNvSpPr txBox="1"/>
          <p:nvPr/>
        </p:nvSpPr>
        <p:spPr>
          <a:xfrm>
            <a:off x="3123900" y="5646700"/>
            <a:ext cx="136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Leave this -&gt;</a:t>
            </a:r>
            <a:endParaRPr>
              <a:latin typeface="PT Serif"/>
              <a:ea typeface="PT Serif"/>
              <a:cs typeface="PT Serif"/>
              <a:sym typeface="PT Serif"/>
            </a:endParaRPr>
          </a:p>
        </p:txBody>
      </p:sp>
      <p:grpSp>
        <p:nvGrpSpPr>
          <p:cNvPr id="832" name="Google Shape;832;p44"/>
          <p:cNvGrpSpPr/>
          <p:nvPr/>
        </p:nvGrpSpPr>
        <p:grpSpPr>
          <a:xfrm>
            <a:off x="728600" y="2309175"/>
            <a:ext cx="3715800" cy="508375"/>
            <a:chOff x="728600" y="2232975"/>
            <a:chExt cx="3715800" cy="508375"/>
          </a:xfrm>
        </p:grpSpPr>
        <p:sp>
          <p:nvSpPr>
            <p:cNvPr id="833" name="Google Shape;833;p44"/>
            <p:cNvSpPr/>
            <p:nvPr/>
          </p:nvSpPr>
          <p:spPr>
            <a:xfrm rot="-5400000">
              <a:off x="2513600" y="810550"/>
              <a:ext cx="145800" cy="37158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4"/>
            <p:cNvSpPr txBox="1"/>
            <p:nvPr/>
          </p:nvSpPr>
          <p:spPr>
            <a:xfrm>
              <a:off x="2293700" y="2232975"/>
              <a:ext cx="91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30m</a:t>
              </a:r>
              <a:endParaRPr>
                <a:latin typeface="PT Serif"/>
                <a:ea typeface="PT Serif"/>
                <a:cs typeface="PT Serif"/>
                <a:sym typeface="PT Serif"/>
              </a:endParaRPr>
            </a:p>
          </p:txBody>
        </p:sp>
      </p:grpSp>
      <p:grpSp>
        <p:nvGrpSpPr>
          <p:cNvPr id="835" name="Google Shape;835;p44"/>
          <p:cNvGrpSpPr/>
          <p:nvPr/>
        </p:nvGrpSpPr>
        <p:grpSpPr>
          <a:xfrm>
            <a:off x="3738650" y="2309175"/>
            <a:ext cx="1077263" cy="508375"/>
            <a:chOff x="3738650" y="2232975"/>
            <a:chExt cx="1077263" cy="508375"/>
          </a:xfrm>
        </p:grpSpPr>
        <p:sp>
          <p:nvSpPr>
            <p:cNvPr id="836" name="Google Shape;836;p44"/>
            <p:cNvSpPr/>
            <p:nvPr/>
          </p:nvSpPr>
          <p:spPr>
            <a:xfrm rot="-5400000">
              <a:off x="4018550" y="2315650"/>
              <a:ext cx="145800" cy="7056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4"/>
            <p:cNvSpPr txBox="1"/>
            <p:nvPr/>
          </p:nvSpPr>
          <p:spPr>
            <a:xfrm>
              <a:off x="3896113" y="2232975"/>
              <a:ext cx="91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1m</a:t>
              </a:r>
              <a:endParaRPr>
                <a:latin typeface="PT Serif"/>
                <a:ea typeface="PT Serif"/>
                <a:cs typeface="PT Serif"/>
                <a:sym typeface="PT Serif"/>
              </a:endParaRPr>
            </a:p>
          </p:txBody>
        </p:sp>
      </p:grpSp>
      <p:grpSp>
        <p:nvGrpSpPr>
          <p:cNvPr id="838" name="Google Shape;838;p44"/>
          <p:cNvGrpSpPr/>
          <p:nvPr/>
        </p:nvGrpSpPr>
        <p:grpSpPr>
          <a:xfrm>
            <a:off x="728597" y="1964575"/>
            <a:ext cx="3551933" cy="508375"/>
            <a:chOff x="728600" y="2232975"/>
            <a:chExt cx="3715800" cy="508375"/>
          </a:xfrm>
        </p:grpSpPr>
        <p:sp>
          <p:nvSpPr>
            <p:cNvPr id="839" name="Google Shape;839;p44"/>
            <p:cNvSpPr/>
            <p:nvPr/>
          </p:nvSpPr>
          <p:spPr>
            <a:xfrm rot="-5400000">
              <a:off x="2513600" y="810550"/>
              <a:ext cx="145800" cy="37158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txBox="1"/>
            <p:nvPr/>
          </p:nvSpPr>
          <p:spPr>
            <a:xfrm>
              <a:off x="2293700" y="2232975"/>
              <a:ext cx="91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30m</a:t>
              </a:r>
              <a:endParaRPr>
                <a:latin typeface="PT Serif"/>
                <a:ea typeface="PT Serif"/>
                <a:cs typeface="PT Serif"/>
                <a:sym typeface="PT Serif"/>
              </a:endParaRPr>
            </a:p>
          </p:txBody>
        </p:sp>
      </p:grpSp>
      <p:grpSp>
        <p:nvGrpSpPr>
          <p:cNvPr id="841" name="Google Shape;841;p44"/>
          <p:cNvGrpSpPr/>
          <p:nvPr/>
        </p:nvGrpSpPr>
        <p:grpSpPr>
          <a:xfrm>
            <a:off x="3582375" y="1964563"/>
            <a:ext cx="1077263" cy="508375"/>
            <a:chOff x="3738650" y="2232975"/>
            <a:chExt cx="1077263" cy="508375"/>
          </a:xfrm>
        </p:grpSpPr>
        <p:sp>
          <p:nvSpPr>
            <p:cNvPr id="842" name="Google Shape;842;p44"/>
            <p:cNvSpPr/>
            <p:nvPr/>
          </p:nvSpPr>
          <p:spPr>
            <a:xfrm rot="-5400000">
              <a:off x="4018550" y="2315650"/>
              <a:ext cx="145800" cy="7056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4"/>
            <p:cNvSpPr txBox="1"/>
            <p:nvPr/>
          </p:nvSpPr>
          <p:spPr>
            <a:xfrm>
              <a:off x="3896113" y="2232975"/>
              <a:ext cx="91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1m</a:t>
              </a:r>
              <a:endParaRPr>
                <a:latin typeface="PT Serif"/>
                <a:ea typeface="PT Serif"/>
                <a:cs typeface="PT Serif"/>
                <a:sym typeface="PT Serif"/>
              </a:endParaRPr>
            </a:p>
          </p:txBody>
        </p:sp>
      </p:grpSp>
      <p:grpSp>
        <p:nvGrpSpPr>
          <p:cNvPr id="844" name="Google Shape;844;p44"/>
          <p:cNvGrpSpPr/>
          <p:nvPr/>
        </p:nvGrpSpPr>
        <p:grpSpPr>
          <a:xfrm>
            <a:off x="4196577" y="2716574"/>
            <a:ext cx="1181443" cy="934668"/>
            <a:chOff x="9249275" y="166325"/>
            <a:chExt cx="1181325" cy="934575"/>
          </a:xfrm>
        </p:grpSpPr>
        <p:grpSp>
          <p:nvGrpSpPr>
            <p:cNvPr id="845" name="Google Shape;845;p44"/>
            <p:cNvGrpSpPr/>
            <p:nvPr/>
          </p:nvGrpSpPr>
          <p:grpSpPr>
            <a:xfrm>
              <a:off x="9380775" y="596700"/>
              <a:ext cx="928300" cy="446800"/>
              <a:chOff x="6918725" y="3007525"/>
              <a:chExt cx="928300" cy="446800"/>
            </a:xfrm>
          </p:grpSpPr>
          <p:sp>
            <p:nvSpPr>
              <p:cNvPr id="846" name="Google Shape;846;p44"/>
              <p:cNvSpPr/>
              <p:nvPr/>
            </p:nvSpPr>
            <p:spPr>
              <a:xfrm>
                <a:off x="6918725" y="3010500"/>
                <a:ext cx="201800" cy="442900"/>
              </a:xfrm>
              <a:custGeom>
                <a:avLst/>
                <a:gdLst/>
                <a:ahLst/>
                <a:cxnLst/>
                <a:rect l="l" t="t" r="r" b="b"/>
                <a:pathLst>
                  <a:path w="8072" h="17716" extrusionOk="0">
                    <a:moveTo>
                      <a:pt x="0" y="17716"/>
                    </a:moveTo>
                    <a:lnTo>
                      <a:pt x="8072" y="9525"/>
                    </a:lnTo>
                    <a:lnTo>
                      <a:pt x="5953" y="0"/>
                    </a:lnTo>
                    <a:lnTo>
                      <a:pt x="2024" y="3786"/>
                    </a:lnTo>
                    <a:close/>
                  </a:path>
                </a:pathLst>
              </a:custGeom>
              <a:solidFill>
                <a:schemeClr val="lt2"/>
              </a:solidFill>
              <a:ln w="9525" cap="flat" cmpd="sng">
                <a:solidFill>
                  <a:schemeClr val="dk2"/>
                </a:solidFill>
                <a:prstDash val="solid"/>
                <a:round/>
                <a:headEnd type="none" w="med" len="med"/>
                <a:tailEnd type="none" w="med" len="med"/>
              </a:ln>
            </p:spPr>
          </p:sp>
          <p:sp>
            <p:nvSpPr>
              <p:cNvPr id="847" name="Google Shape;847;p44"/>
              <p:cNvSpPr/>
              <p:nvPr/>
            </p:nvSpPr>
            <p:spPr>
              <a:xfrm>
                <a:off x="6968475" y="3007525"/>
                <a:ext cx="824100" cy="3915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8" name="Google Shape;848;p44"/>
              <p:cNvCxnSpPr/>
              <p:nvPr/>
            </p:nvCxnSpPr>
            <p:spPr>
              <a:xfrm rot="10800000" flipH="1">
                <a:off x="7641825" y="3247325"/>
                <a:ext cx="205200" cy="207000"/>
              </a:xfrm>
              <a:prstGeom prst="straightConnector1">
                <a:avLst/>
              </a:prstGeom>
              <a:noFill/>
              <a:ln w="9525" cap="flat" cmpd="sng">
                <a:solidFill>
                  <a:schemeClr val="dk2"/>
                </a:solidFill>
                <a:prstDash val="solid"/>
                <a:round/>
                <a:headEnd type="none" w="med" len="med"/>
                <a:tailEnd type="none" w="med" len="med"/>
              </a:ln>
            </p:spPr>
          </p:cxnSp>
          <p:sp>
            <p:nvSpPr>
              <p:cNvPr id="849" name="Google Shape;849;p44"/>
              <p:cNvSpPr/>
              <p:nvPr/>
            </p:nvSpPr>
            <p:spPr>
              <a:xfrm>
                <a:off x="7643825" y="3010500"/>
                <a:ext cx="201800" cy="442900"/>
              </a:xfrm>
              <a:custGeom>
                <a:avLst/>
                <a:gdLst/>
                <a:ahLst/>
                <a:cxnLst/>
                <a:rect l="l" t="t" r="r" b="b"/>
                <a:pathLst>
                  <a:path w="8072" h="17716" extrusionOk="0">
                    <a:moveTo>
                      <a:pt x="0" y="17716"/>
                    </a:moveTo>
                    <a:lnTo>
                      <a:pt x="8072" y="9525"/>
                    </a:lnTo>
                    <a:lnTo>
                      <a:pt x="5953" y="0"/>
                    </a:lnTo>
                    <a:lnTo>
                      <a:pt x="2024" y="3786"/>
                    </a:lnTo>
                    <a:close/>
                  </a:path>
                </a:pathLst>
              </a:custGeom>
              <a:solidFill>
                <a:srgbClr val="C2C2C2"/>
              </a:solidFill>
              <a:ln w="9525" cap="flat" cmpd="sng">
                <a:solidFill>
                  <a:schemeClr val="dk2"/>
                </a:solidFill>
                <a:prstDash val="solid"/>
                <a:round/>
                <a:headEnd type="none" w="med" len="med"/>
                <a:tailEnd type="none" w="med" len="med"/>
              </a:ln>
            </p:spPr>
          </p:sp>
          <p:sp>
            <p:nvSpPr>
              <p:cNvPr id="850" name="Google Shape;850;p44"/>
              <p:cNvSpPr/>
              <p:nvPr/>
            </p:nvSpPr>
            <p:spPr>
              <a:xfrm>
                <a:off x="6921100" y="3105150"/>
                <a:ext cx="772800" cy="347700"/>
              </a:xfrm>
              <a:prstGeom prst="parallelogram">
                <a:avLst>
                  <a:gd name="adj" fmla="val 1404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1" name="Google Shape;851;p44"/>
            <p:cNvSpPr/>
            <p:nvPr/>
          </p:nvSpPr>
          <p:spPr>
            <a:xfrm>
              <a:off x="9249275" y="654200"/>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9744800" y="166325"/>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37"/>
                                        </p:tgtEl>
                                      </p:cBhvr>
                                    </p:animEffect>
                                    <p:set>
                                      <p:cBhvr>
                                        <p:cTn id="7" dur="1" fill="hold">
                                          <p:stCondLst>
                                            <p:cond delay="1000"/>
                                          </p:stCondLst>
                                        </p:cTn>
                                        <p:tgtEl>
                                          <p:spTgt spid="73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832"/>
                                        </p:tgtEl>
                                      </p:cBhvr>
                                    </p:animEffect>
                                    <p:set>
                                      <p:cBhvr>
                                        <p:cTn id="10" dur="1" fill="hold">
                                          <p:stCondLst>
                                            <p:cond delay="1000"/>
                                          </p:stCondLst>
                                        </p:cTn>
                                        <p:tgtEl>
                                          <p:spTgt spid="83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767"/>
                                        </p:tgtEl>
                                        <p:attrNameLst>
                                          <p:attrName>style.visibility</p:attrName>
                                        </p:attrNameLst>
                                      </p:cBhvr>
                                      <p:to>
                                        <p:strVal val="visible"/>
                                      </p:to>
                                    </p:set>
                                    <p:animEffect transition="in" filter="fade">
                                      <p:cBhvr>
                                        <p:cTn id="13" dur="1000"/>
                                        <p:tgtEl>
                                          <p:spTgt spid="767"/>
                                        </p:tgtEl>
                                      </p:cBhvr>
                                    </p:animEffect>
                                  </p:childTnLst>
                                </p:cTn>
                              </p:par>
                            </p:childTnLst>
                          </p:cTn>
                        </p:par>
                        <p:par>
                          <p:cTn id="14" fill="hold">
                            <p:stCondLst>
                              <p:cond delay="1000"/>
                            </p:stCondLst>
                            <p:childTnLst>
                              <p:par>
                                <p:cTn id="15" presetID="10" presetClass="exit" presetSubtype="0" fill="hold" nodeType="afterEffect">
                                  <p:stCondLst>
                                    <p:cond delay="0"/>
                                  </p:stCondLst>
                                  <p:childTnLst>
                                    <p:animEffect transition="out" filter="fade">
                                      <p:cBhvr>
                                        <p:cTn id="16" dur="1000"/>
                                        <p:tgtEl>
                                          <p:spTgt spid="767"/>
                                        </p:tgtEl>
                                      </p:cBhvr>
                                    </p:animEffect>
                                    <p:set>
                                      <p:cBhvr>
                                        <p:cTn id="17" dur="1" fill="hold">
                                          <p:stCondLst>
                                            <p:cond delay="1000"/>
                                          </p:stCondLst>
                                        </p:cTn>
                                        <p:tgtEl>
                                          <p:spTgt spid="76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783"/>
                                        </p:tgtEl>
                                        <p:attrNameLst>
                                          <p:attrName>style.visibility</p:attrName>
                                        </p:attrNameLst>
                                      </p:cBhvr>
                                      <p:to>
                                        <p:strVal val="visible"/>
                                      </p:to>
                                    </p:set>
                                    <p:animEffect transition="in" filter="fade">
                                      <p:cBhvr>
                                        <p:cTn id="20" dur="1000"/>
                                        <p:tgtEl>
                                          <p:spTgt spid="783"/>
                                        </p:tgtEl>
                                      </p:cBhvr>
                                    </p:animEffect>
                                  </p:childTnLst>
                                </p:cTn>
                              </p:par>
                            </p:childTnLst>
                          </p:cTn>
                        </p:par>
                        <p:par>
                          <p:cTn id="21" fill="hold">
                            <p:stCondLst>
                              <p:cond delay="2000"/>
                            </p:stCondLst>
                            <p:childTnLst>
                              <p:par>
                                <p:cTn id="22" presetID="10" presetClass="exit" presetSubtype="0" fill="hold" nodeType="afterEffect">
                                  <p:stCondLst>
                                    <p:cond delay="0"/>
                                  </p:stCondLst>
                                  <p:childTnLst>
                                    <p:animEffect transition="out" filter="fade">
                                      <p:cBhvr>
                                        <p:cTn id="23" dur="1000"/>
                                        <p:tgtEl>
                                          <p:spTgt spid="783"/>
                                        </p:tgtEl>
                                      </p:cBhvr>
                                    </p:animEffect>
                                    <p:set>
                                      <p:cBhvr>
                                        <p:cTn id="24" dur="1" fill="hold">
                                          <p:stCondLst>
                                            <p:cond delay="1000"/>
                                          </p:stCondLst>
                                        </p:cTn>
                                        <p:tgtEl>
                                          <p:spTgt spid="783"/>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799"/>
                                        </p:tgtEl>
                                        <p:attrNameLst>
                                          <p:attrName>style.visibility</p:attrName>
                                        </p:attrNameLst>
                                      </p:cBhvr>
                                      <p:to>
                                        <p:strVal val="visible"/>
                                      </p:to>
                                    </p:set>
                                    <p:animEffect transition="in" filter="fade">
                                      <p:cBhvr>
                                        <p:cTn id="27" dur="1000"/>
                                        <p:tgtEl>
                                          <p:spTgt spid="799"/>
                                        </p:tgtEl>
                                      </p:cBhvr>
                                    </p:animEffect>
                                  </p:childTnLst>
                                </p:cTn>
                              </p:par>
                            </p:childTnLst>
                          </p:cTn>
                        </p:par>
                        <p:par>
                          <p:cTn id="28" fill="hold">
                            <p:stCondLst>
                              <p:cond delay="3000"/>
                            </p:stCondLst>
                            <p:childTnLst>
                              <p:par>
                                <p:cTn id="29" presetID="10" presetClass="exit" presetSubtype="0" fill="hold" nodeType="afterEffect">
                                  <p:stCondLst>
                                    <p:cond delay="0"/>
                                  </p:stCondLst>
                                  <p:childTnLst>
                                    <p:animEffect transition="out" filter="fade">
                                      <p:cBhvr>
                                        <p:cTn id="30" dur="1000"/>
                                        <p:tgtEl>
                                          <p:spTgt spid="799"/>
                                        </p:tgtEl>
                                      </p:cBhvr>
                                    </p:animEffect>
                                    <p:set>
                                      <p:cBhvr>
                                        <p:cTn id="31" dur="1" fill="hold">
                                          <p:stCondLst>
                                            <p:cond delay="1000"/>
                                          </p:stCondLst>
                                        </p:cTn>
                                        <p:tgtEl>
                                          <p:spTgt spid="799"/>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815"/>
                                        </p:tgtEl>
                                        <p:attrNameLst>
                                          <p:attrName>style.visibility</p:attrName>
                                        </p:attrNameLst>
                                      </p:cBhvr>
                                      <p:to>
                                        <p:strVal val="visible"/>
                                      </p:to>
                                    </p:set>
                                    <p:animEffect transition="in" filter="fade">
                                      <p:cBhvr>
                                        <p:cTn id="34" dur="1000"/>
                                        <p:tgtEl>
                                          <p:spTgt spid="815"/>
                                        </p:tgtEl>
                                      </p:cBhvr>
                                    </p:animEffect>
                                  </p:childTnLst>
                                </p:cTn>
                              </p:par>
                              <p:par>
                                <p:cTn id="35" presetID="10" presetClass="entr" presetSubtype="0" fill="hold" nodeType="withEffect">
                                  <p:stCondLst>
                                    <p:cond delay="0"/>
                                  </p:stCondLst>
                                  <p:childTnLst>
                                    <p:set>
                                      <p:cBhvr>
                                        <p:cTn id="36" dur="1" fill="hold">
                                          <p:stCondLst>
                                            <p:cond delay="0"/>
                                          </p:stCondLst>
                                        </p:cTn>
                                        <p:tgtEl>
                                          <p:spTgt spid="835"/>
                                        </p:tgtEl>
                                        <p:attrNameLst>
                                          <p:attrName>style.visibility</p:attrName>
                                        </p:attrNameLst>
                                      </p:cBhvr>
                                      <p:to>
                                        <p:strVal val="visible"/>
                                      </p:to>
                                    </p:set>
                                    <p:animEffect transition="in" filter="fade">
                                      <p:cBhvr>
                                        <p:cTn id="37" dur="1000"/>
                                        <p:tgtEl>
                                          <p:spTgt spid="835"/>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724"/>
                                        </p:tgtEl>
                                        <p:attrNameLst>
                                          <p:attrName>style.visibility</p:attrName>
                                        </p:attrNameLst>
                                      </p:cBhvr>
                                      <p:to>
                                        <p:strVal val="visible"/>
                                      </p:to>
                                    </p:set>
                                    <p:animEffect transition="in" filter="fade">
                                      <p:cBhvr>
                                        <p:cTn id="41" dur="1000"/>
                                        <p:tgtEl>
                                          <p:spTgt spid="724"/>
                                        </p:tgtEl>
                                      </p:cBhvr>
                                    </p:animEffect>
                                  </p:childTnLst>
                                </p:cTn>
                              </p:par>
                            </p:childTnLst>
                          </p:cTn>
                        </p:par>
                        <p:par>
                          <p:cTn id="42" fill="hold">
                            <p:stCondLst>
                              <p:cond delay="5000"/>
                            </p:stCondLst>
                            <p:childTnLst>
                              <p:par>
                                <p:cTn id="43" presetID="10" presetClass="exit" presetSubtype="0" fill="hold" nodeType="afterEffect">
                                  <p:stCondLst>
                                    <p:cond delay="0"/>
                                  </p:stCondLst>
                                  <p:childTnLst>
                                    <p:animEffect transition="out" filter="fade">
                                      <p:cBhvr>
                                        <p:cTn id="44" dur="1100"/>
                                        <p:tgtEl>
                                          <p:spTgt spid="815"/>
                                        </p:tgtEl>
                                      </p:cBhvr>
                                    </p:animEffect>
                                    <p:set>
                                      <p:cBhvr>
                                        <p:cTn id="45" dur="1" fill="hold">
                                          <p:stCondLst>
                                            <p:cond delay="1100"/>
                                          </p:stCondLst>
                                        </p:cTn>
                                        <p:tgtEl>
                                          <p:spTgt spid="815"/>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835"/>
                                        </p:tgtEl>
                                      </p:cBhvr>
                                    </p:animEffect>
                                    <p:set>
                                      <p:cBhvr>
                                        <p:cTn id="48" dur="1" fill="hold">
                                          <p:stCondLst>
                                            <p:cond delay="1000"/>
                                          </p:stCondLst>
                                        </p:cTn>
                                        <p:tgtEl>
                                          <p:spTgt spid="835"/>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799"/>
                                        </p:tgtEl>
                                        <p:attrNameLst>
                                          <p:attrName>style.visibility</p:attrName>
                                        </p:attrNameLst>
                                      </p:cBhvr>
                                      <p:to>
                                        <p:strVal val="visible"/>
                                      </p:to>
                                    </p:set>
                                    <p:animEffect transition="in" filter="fade">
                                      <p:cBhvr>
                                        <p:cTn id="51" dur="1000"/>
                                        <p:tgtEl>
                                          <p:spTgt spid="799"/>
                                        </p:tgtEl>
                                      </p:cBhvr>
                                    </p:animEffect>
                                  </p:childTnLst>
                                </p:cTn>
                              </p:par>
                            </p:childTnLst>
                          </p:cTn>
                        </p:par>
                        <p:par>
                          <p:cTn id="52" fill="hold">
                            <p:stCondLst>
                              <p:cond delay="6100"/>
                            </p:stCondLst>
                            <p:childTnLst>
                              <p:par>
                                <p:cTn id="53" presetID="10" presetClass="exit" presetSubtype="0" fill="hold" nodeType="afterEffect">
                                  <p:stCondLst>
                                    <p:cond delay="0"/>
                                  </p:stCondLst>
                                  <p:childTnLst>
                                    <p:animEffect transition="out" filter="fade">
                                      <p:cBhvr>
                                        <p:cTn id="54" dur="1000"/>
                                        <p:tgtEl>
                                          <p:spTgt spid="799"/>
                                        </p:tgtEl>
                                      </p:cBhvr>
                                    </p:animEffect>
                                    <p:set>
                                      <p:cBhvr>
                                        <p:cTn id="55" dur="1" fill="hold">
                                          <p:stCondLst>
                                            <p:cond delay="1000"/>
                                          </p:stCondLst>
                                        </p:cTn>
                                        <p:tgtEl>
                                          <p:spTgt spid="799"/>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783"/>
                                        </p:tgtEl>
                                        <p:attrNameLst>
                                          <p:attrName>style.visibility</p:attrName>
                                        </p:attrNameLst>
                                      </p:cBhvr>
                                      <p:to>
                                        <p:strVal val="visible"/>
                                      </p:to>
                                    </p:set>
                                    <p:animEffect transition="in" filter="fade">
                                      <p:cBhvr>
                                        <p:cTn id="58" dur="1000"/>
                                        <p:tgtEl>
                                          <p:spTgt spid="783"/>
                                        </p:tgtEl>
                                      </p:cBhvr>
                                    </p:animEffect>
                                  </p:childTnLst>
                                </p:cTn>
                              </p:par>
                            </p:childTnLst>
                          </p:cTn>
                        </p:par>
                        <p:par>
                          <p:cTn id="59" fill="hold">
                            <p:stCondLst>
                              <p:cond delay="7100"/>
                            </p:stCondLst>
                            <p:childTnLst>
                              <p:par>
                                <p:cTn id="60" presetID="10" presetClass="exit" presetSubtype="0" fill="hold" nodeType="afterEffect">
                                  <p:stCondLst>
                                    <p:cond delay="0"/>
                                  </p:stCondLst>
                                  <p:childTnLst>
                                    <p:animEffect transition="out" filter="fade">
                                      <p:cBhvr>
                                        <p:cTn id="61" dur="1000"/>
                                        <p:tgtEl>
                                          <p:spTgt spid="783"/>
                                        </p:tgtEl>
                                      </p:cBhvr>
                                    </p:animEffect>
                                    <p:set>
                                      <p:cBhvr>
                                        <p:cTn id="62" dur="1" fill="hold">
                                          <p:stCondLst>
                                            <p:cond delay="1000"/>
                                          </p:stCondLst>
                                        </p:cTn>
                                        <p:tgtEl>
                                          <p:spTgt spid="783"/>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767"/>
                                        </p:tgtEl>
                                        <p:attrNameLst>
                                          <p:attrName>style.visibility</p:attrName>
                                        </p:attrNameLst>
                                      </p:cBhvr>
                                      <p:to>
                                        <p:strVal val="visible"/>
                                      </p:to>
                                    </p:set>
                                    <p:animEffect transition="in" filter="fade">
                                      <p:cBhvr>
                                        <p:cTn id="65" dur="1000"/>
                                        <p:tgtEl>
                                          <p:spTgt spid="767"/>
                                        </p:tgtEl>
                                      </p:cBhvr>
                                    </p:animEffect>
                                  </p:childTnLst>
                                </p:cTn>
                              </p:par>
                            </p:childTnLst>
                          </p:cTn>
                        </p:par>
                        <p:par>
                          <p:cTn id="66" fill="hold">
                            <p:stCondLst>
                              <p:cond delay="8100"/>
                            </p:stCondLst>
                            <p:childTnLst>
                              <p:par>
                                <p:cTn id="67" presetID="10" presetClass="exit" presetSubtype="0" fill="hold" nodeType="afterEffect">
                                  <p:stCondLst>
                                    <p:cond delay="0"/>
                                  </p:stCondLst>
                                  <p:childTnLst>
                                    <p:animEffect transition="out" filter="fade">
                                      <p:cBhvr>
                                        <p:cTn id="68" dur="1000"/>
                                        <p:tgtEl>
                                          <p:spTgt spid="767"/>
                                        </p:tgtEl>
                                      </p:cBhvr>
                                    </p:animEffect>
                                    <p:set>
                                      <p:cBhvr>
                                        <p:cTn id="69" dur="1" fill="hold">
                                          <p:stCondLst>
                                            <p:cond delay="1000"/>
                                          </p:stCondLst>
                                        </p:cTn>
                                        <p:tgtEl>
                                          <p:spTgt spid="767"/>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737"/>
                                        </p:tgtEl>
                                        <p:attrNameLst>
                                          <p:attrName>style.visibility</p:attrName>
                                        </p:attrNameLst>
                                      </p:cBhvr>
                                      <p:to>
                                        <p:strVal val="visible"/>
                                      </p:to>
                                    </p:set>
                                    <p:animEffect transition="in" filter="fade">
                                      <p:cBhvr>
                                        <p:cTn id="72" dur="1000"/>
                                        <p:tgtEl>
                                          <p:spTgt spid="73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00"/>
                                        <p:tgtEl>
                                          <p:spTgt spid="721"/>
                                        </p:tgtEl>
                                      </p:cBhvr>
                                    </p:animEffect>
                                    <p:set>
                                      <p:cBhvr>
                                        <p:cTn id="77" dur="1" fill="hold">
                                          <p:stCondLst>
                                            <p:cond delay="1000"/>
                                          </p:stCondLst>
                                        </p:cTn>
                                        <p:tgtEl>
                                          <p:spTgt spid="721"/>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1000"/>
                                        <p:tgtEl>
                                          <p:spTgt spid="763"/>
                                        </p:tgtEl>
                                      </p:cBhvr>
                                    </p:animEffect>
                                    <p:set>
                                      <p:cBhvr>
                                        <p:cTn id="80" dur="1" fill="hold">
                                          <p:stCondLst>
                                            <p:cond delay="1000"/>
                                          </p:stCondLst>
                                        </p:cTn>
                                        <p:tgtEl>
                                          <p:spTgt spid="763"/>
                                        </p:tgtEl>
                                        <p:attrNameLst>
                                          <p:attrName>style.visibility</p:attrName>
                                        </p:attrNameLst>
                                      </p:cBhvr>
                                      <p:to>
                                        <p:strVal val="hidden"/>
                                      </p:to>
                                    </p:se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723"/>
                                        </p:tgtEl>
                                        <p:attrNameLst>
                                          <p:attrName>style.visibility</p:attrName>
                                        </p:attrNameLst>
                                      </p:cBhvr>
                                      <p:to>
                                        <p:strVal val="visible"/>
                                      </p:to>
                                    </p:set>
                                    <p:animEffect transition="in" filter="fade">
                                      <p:cBhvr>
                                        <p:cTn id="84" dur="1000"/>
                                        <p:tgtEl>
                                          <p:spTgt spid="723"/>
                                        </p:tgtEl>
                                      </p:cBhvr>
                                    </p:animEffect>
                                  </p:childTnLst>
                                </p:cTn>
                              </p:par>
                              <p:par>
                                <p:cTn id="85" presetID="10" presetClass="entr" presetSubtype="0" fill="hold" nodeType="withEffect">
                                  <p:stCondLst>
                                    <p:cond delay="0"/>
                                  </p:stCondLst>
                                  <p:childTnLst>
                                    <p:set>
                                      <p:cBhvr>
                                        <p:cTn id="86" dur="1" fill="hold">
                                          <p:stCondLst>
                                            <p:cond delay="0"/>
                                          </p:stCondLst>
                                        </p:cTn>
                                        <p:tgtEl>
                                          <p:spTgt spid="759"/>
                                        </p:tgtEl>
                                        <p:attrNameLst>
                                          <p:attrName>style.visibility</p:attrName>
                                        </p:attrNameLst>
                                      </p:cBhvr>
                                      <p:to>
                                        <p:strVal val="visible"/>
                                      </p:to>
                                    </p:set>
                                    <p:animEffect transition="in" filter="fade">
                                      <p:cBhvr>
                                        <p:cTn id="87" dur="1000"/>
                                        <p:tgtEl>
                                          <p:spTgt spid="759"/>
                                        </p:tgtEl>
                                      </p:cBhvr>
                                    </p:animEffect>
                                  </p:childTnLst>
                                </p:cTn>
                              </p:par>
                              <p:par>
                                <p:cTn id="88" presetID="10" presetClass="entr" presetSubtype="0" fill="hold" nodeType="withEffect">
                                  <p:stCondLst>
                                    <p:cond delay="0"/>
                                  </p:stCondLst>
                                  <p:childTnLst>
                                    <p:set>
                                      <p:cBhvr>
                                        <p:cTn id="89" dur="1" fill="hold">
                                          <p:stCondLst>
                                            <p:cond delay="0"/>
                                          </p:stCondLst>
                                        </p:cTn>
                                        <p:tgtEl>
                                          <p:spTgt spid="838"/>
                                        </p:tgtEl>
                                        <p:attrNameLst>
                                          <p:attrName>style.visibility</p:attrName>
                                        </p:attrNameLst>
                                      </p:cBhvr>
                                      <p:to>
                                        <p:strVal val="visible"/>
                                      </p:to>
                                    </p:set>
                                    <p:animEffect transition="in" filter="fade">
                                      <p:cBhvr>
                                        <p:cTn id="90" dur="1000"/>
                                        <p:tgtEl>
                                          <p:spTgt spid="83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1000"/>
                                        <p:tgtEl>
                                          <p:spTgt spid="737"/>
                                        </p:tgtEl>
                                      </p:cBhvr>
                                    </p:animEffect>
                                    <p:set>
                                      <p:cBhvr>
                                        <p:cTn id="95" dur="1" fill="hold">
                                          <p:stCondLst>
                                            <p:cond delay="1000"/>
                                          </p:stCondLst>
                                        </p:cTn>
                                        <p:tgtEl>
                                          <p:spTgt spid="737"/>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1000"/>
                                        <p:tgtEl>
                                          <p:spTgt spid="838"/>
                                        </p:tgtEl>
                                      </p:cBhvr>
                                    </p:animEffect>
                                    <p:set>
                                      <p:cBhvr>
                                        <p:cTn id="98" dur="1" fill="hold">
                                          <p:stCondLst>
                                            <p:cond delay="1000"/>
                                          </p:stCondLst>
                                        </p:cTn>
                                        <p:tgtEl>
                                          <p:spTgt spid="838"/>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767"/>
                                        </p:tgtEl>
                                        <p:attrNameLst>
                                          <p:attrName>style.visibility</p:attrName>
                                        </p:attrNameLst>
                                      </p:cBhvr>
                                      <p:to>
                                        <p:strVal val="visible"/>
                                      </p:to>
                                    </p:set>
                                    <p:animEffect transition="in" filter="fade">
                                      <p:cBhvr>
                                        <p:cTn id="101" dur="1000"/>
                                        <p:tgtEl>
                                          <p:spTgt spid="767"/>
                                        </p:tgtEl>
                                      </p:cBhvr>
                                    </p:animEffect>
                                  </p:childTnLst>
                                </p:cTn>
                              </p:par>
                            </p:childTnLst>
                          </p:cTn>
                        </p:par>
                        <p:par>
                          <p:cTn id="102" fill="hold">
                            <p:stCondLst>
                              <p:cond delay="1000"/>
                            </p:stCondLst>
                            <p:childTnLst>
                              <p:par>
                                <p:cTn id="103" presetID="10" presetClass="exit" presetSubtype="0" fill="hold" nodeType="afterEffect">
                                  <p:stCondLst>
                                    <p:cond delay="0"/>
                                  </p:stCondLst>
                                  <p:childTnLst>
                                    <p:animEffect transition="out" filter="fade">
                                      <p:cBhvr>
                                        <p:cTn id="104" dur="1000"/>
                                        <p:tgtEl>
                                          <p:spTgt spid="767"/>
                                        </p:tgtEl>
                                      </p:cBhvr>
                                    </p:animEffect>
                                    <p:set>
                                      <p:cBhvr>
                                        <p:cTn id="105" dur="1" fill="hold">
                                          <p:stCondLst>
                                            <p:cond delay="1000"/>
                                          </p:stCondLst>
                                        </p:cTn>
                                        <p:tgtEl>
                                          <p:spTgt spid="767"/>
                                        </p:tgtEl>
                                        <p:attrNameLst>
                                          <p:attrName>style.visibility</p:attrName>
                                        </p:attrNameLst>
                                      </p:cBhvr>
                                      <p:to>
                                        <p:strVal val="hidden"/>
                                      </p:to>
                                    </p:set>
                                  </p:childTnLst>
                                </p:cTn>
                              </p:par>
                              <p:par>
                                <p:cTn id="106" presetID="10" presetClass="entr" presetSubtype="0" fill="hold" nodeType="withEffect">
                                  <p:stCondLst>
                                    <p:cond delay="0"/>
                                  </p:stCondLst>
                                  <p:childTnLst>
                                    <p:set>
                                      <p:cBhvr>
                                        <p:cTn id="107" dur="1" fill="hold">
                                          <p:stCondLst>
                                            <p:cond delay="0"/>
                                          </p:stCondLst>
                                        </p:cTn>
                                        <p:tgtEl>
                                          <p:spTgt spid="783"/>
                                        </p:tgtEl>
                                        <p:attrNameLst>
                                          <p:attrName>style.visibility</p:attrName>
                                        </p:attrNameLst>
                                      </p:cBhvr>
                                      <p:to>
                                        <p:strVal val="visible"/>
                                      </p:to>
                                    </p:set>
                                    <p:animEffect transition="in" filter="fade">
                                      <p:cBhvr>
                                        <p:cTn id="108" dur="1000"/>
                                        <p:tgtEl>
                                          <p:spTgt spid="783"/>
                                        </p:tgtEl>
                                      </p:cBhvr>
                                    </p:animEffect>
                                  </p:childTnLst>
                                </p:cTn>
                              </p:par>
                            </p:childTnLst>
                          </p:cTn>
                        </p:par>
                        <p:par>
                          <p:cTn id="109" fill="hold">
                            <p:stCondLst>
                              <p:cond delay="2000"/>
                            </p:stCondLst>
                            <p:childTnLst>
                              <p:par>
                                <p:cTn id="110" presetID="10" presetClass="exit" presetSubtype="0" fill="hold" nodeType="afterEffect">
                                  <p:stCondLst>
                                    <p:cond delay="0"/>
                                  </p:stCondLst>
                                  <p:childTnLst>
                                    <p:animEffect transition="out" filter="fade">
                                      <p:cBhvr>
                                        <p:cTn id="111" dur="1000"/>
                                        <p:tgtEl>
                                          <p:spTgt spid="783"/>
                                        </p:tgtEl>
                                      </p:cBhvr>
                                    </p:animEffect>
                                    <p:set>
                                      <p:cBhvr>
                                        <p:cTn id="112" dur="1" fill="hold">
                                          <p:stCondLst>
                                            <p:cond delay="1000"/>
                                          </p:stCondLst>
                                        </p:cTn>
                                        <p:tgtEl>
                                          <p:spTgt spid="783"/>
                                        </p:tgtEl>
                                        <p:attrNameLst>
                                          <p:attrName>style.visibility</p:attrName>
                                        </p:attrNameLst>
                                      </p:cBhvr>
                                      <p:to>
                                        <p:strVal val="hidden"/>
                                      </p:to>
                                    </p:set>
                                  </p:childTnLst>
                                </p:cTn>
                              </p:par>
                              <p:par>
                                <p:cTn id="113" presetID="10" presetClass="entr" presetSubtype="0" fill="hold" nodeType="withEffect">
                                  <p:stCondLst>
                                    <p:cond delay="0"/>
                                  </p:stCondLst>
                                  <p:childTnLst>
                                    <p:set>
                                      <p:cBhvr>
                                        <p:cTn id="114" dur="1" fill="hold">
                                          <p:stCondLst>
                                            <p:cond delay="0"/>
                                          </p:stCondLst>
                                        </p:cTn>
                                        <p:tgtEl>
                                          <p:spTgt spid="799"/>
                                        </p:tgtEl>
                                        <p:attrNameLst>
                                          <p:attrName>style.visibility</p:attrName>
                                        </p:attrNameLst>
                                      </p:cBhvr>
                                      <p:to>
                                        <p:strVal val="visible"/>
                                      </p:to>
                                    </p:set>
                                    <p:animEffect transition="in" filter="fade">
                                      <p:cBhvr>
                                        <p:cTn id="115" dur="1000"/>
                                        <p:tgtEl>
                                          <p:spTgt spid="799"/>
                                        </p:tgtEl>
                                      </p:cBhvr>
                                    </p:animEffect>
                                  </p:childTnLst>
                                </p:cTn>
                              </p:par>
                            </p:childTnLst>
                          </p:cTn>
                        </p:par>
                        <p:par>
                          <p:cTn id="116" fill="hold">
                            <p:stCondLst>
                              <p:cond delay="3000"/>
                            </p:stCondLst>
                            <p:childTnLst>
                              <p:par>
                                <p:cTn id="117" presetID="10" presetClass="exit" presetSubtype="0" fill="hold" nodeType="afterEffect">
                                  <p:stCondLst>
                                    <p:cond delay="0"/>
                                  </p:stCondLst>
                                  <p:childTnLst>
                                    <p:animEffect transition="out" filter="fade">
                                      <p:cBhvr>
                                        <p:cTn id="118" dur="1000"/>
                                        <p:tgtEl>
                                          <p:spTgt spid="799"/>
                                        </p:tgtEl>
                                      </p:cBhvr>
                                    </p:animEffect>
                                    <p:set>
                                      <p:cBhvr>
                                        <p:cTn id="119" dur="1" fill="hold">
                                          <p:stCondLst>
                                            <p:cond delay="1000"/>
                                          </p:stCondLst>
                                        </p:cTn>
                                        <p:tgtEl>
                                          <p:spTgt spid="799"/>
                                        </p:tgtEl>
                                        <p:attrNameLst>
                                          <p:attrName>style.visibility</p:attrName>
                                        </p:attrNameLst>
                                      </p:cBhvr>
                                      <p:to>
                                        <p:strVal val="hidden"/>
                                      </p:to>
                                    </p:set>
                                  </p:childTnLst>
                                </p:cTn>
                              </p:par>
                              <p:par>
                                <p:cTn id="120" presetID="10" presetClass="entr" presetSubtype="0" fill="hold" nodeType="withEffect">
                                  <p:stCondLst>
                                    <p:cond delay="0"/>
                                  </p:stCondLst>
                                  <p:childTnLst>
                                    <p:set>
                                      <p:cBhvr>
                                        <p:cTn id="121" dur="1" fill="hold">
                                          <p:stCondLst>
                                            <p:cond delay="0"/>
                                          </p:stCondLst>
                                        </p:cTn>
                                        <p:tgtEl>
                                          <p:spTgt spid="815"/>
                                        </p:tgtEl>
                                        <p:attrNameLst>
                                          <p:attrName>style.visibility</p:attrName>
                                        </p:attrNameLst>
                                      </p:cBhvr>
                                      <p:to>
                                        <p:strVal val="visible"/>
                                      </p:to>
                                    </p:set>
                                    <p:animEffect transition="in" filter="fade">
                                      <p:cBhvr>
                                        <p:cTn id="122" dur="1000"/>
                                        <p:tgtEl>
                                          <p:spTgt spid="815"/>
                                        </p:tgtEl>
                                      </p:cBhvr>
                                    </p:animEffect>
                                  </p:childTnLst>
                                </p:cTn>
                              </p:par>
                              <p:par>
                                <p:cTn id="123" presetID="10" presetClass="entr" presetSubtype="0" fill="hold" nodeType="withEffect">
                                  <p:stCondLst>
                                    <p:cond delay="0"/>
                                  </p:stCondLst>
                                  <p:childTnLst>
                                    <p:set>
                                      <p:cBhvr>
                                        <p:cTn id="124" dur="1" fill="hold">
                                          <p:stCondLst>
                                            <p:cond delay="0"/>
                                          </p:stCondLst>
                                        </p:cTn>
                                        <p:tgtEl>
                                          <p:spTgt spid="841"/>
                                        </p:tgtEl>
                                        <p:attrNameLst>
                                          <p:attrName>style.visibility</p:attrName>
                                        </p:attrNameLst>
                                      </p:cBhvr>
                                      <p:to>
                                        <p:strVal val="visible"/>
                                      </p:to>
                                    </p:set>
                                    <p:animEffect transition="in" filter="fade">
                                      <p:cBhvr>
                                        <p:cTn id="125" dur="1000"/>
                                        <p:tgtEl>
                                          <p:spTgt spid="841"/>
                                        </p:tgtEl>
                                      </p:cBhvr>
                                    </p:animEffect>
                                  </p:childTnLst>
                                </p:cTn>
                              </p:par>
                            </p:childTnLst>
                          </p:cTn>
                        </p:par>
                        <p:par>
                          <p:cTn id="126" fill="hold">
                            <p:stCondLst>
                              <p:cond delay="4000"/>
                            </p:stCondLst>
                            <p:childTnLst>
                              <p:par>
                                <p:cTn id="127" presetID="10" presetClass="exit" presetSubtype="0" fill="hold" nodeType="afterEffect">
                                  <p:stCondLst>
                                    <p:cond delay="0"/>
                                  </p:stCondLst>
                                  <p:childTnLst>
                                    <p:animEffect transition="out" filter="fade">
                                      <p:cBhvr>
                                        <p:cTn id="128" dur="1000"/>
                                        <p:tgtEl>
                                          <p:spTgt spid="724"/>
                                        </p:tgtEl>
                                      </p:cBhvr>
                                    </p:animEffect>
                                    <p:set>
                                      <p:cBhvr>
                                        <p:cTn id="129" dur="1" fill="hold">
                                          <p:stCondLst>
                                            <p:cond delay="1000"/>
                                          </p:stCondLst>
                                        </p:cTn>
                                        <p:tgtEl>
                                          <p:spTgt spid="724"/>
                                        </p:tgtEl>
                                        <p:attrNameLst>
                                          <p:attrName>style.visibility</p:attrName>
                                        </p:attrNameLst>
                                      </p:cBhvr>
                                      <p:to>
                                        <p:strVal val="hidden"/>
                                      </p:to>
                                    </p:set>
                                  </p:childTnLst>
                                </p:cTn>
                              </p:par>
                            </p:childTnLst>
                          </p:cTn>
                        </p:par>
                        <p:par>
                          <p:cTn id="130" fill="hold">
                            <p:stCondLst>
                              <p:cond delay="5000"/>
                            </p:stCondLst>
                            <p:childTnLst>
                              <p:par>
                                <p:cTn id="131" presetID="10" presetClass="exit" presetSubtype="0" fill="hold" nodeType="afterEffect">
                                  <p:stCondLst>
                                    <p:cond delay="0"/>
                                  </p:stCondLst>
                                  <p:childTnLst>
                                    <p:animEffect transition="out" filter="fade">
                                      <p:cBhvr>
                                        <p:cTn id="132" dur="1000"/>
                                        <p:tgtEl>
                                          <p:spTgt spid="815"/>
                                        </p:tgtEl>
                                      </p:cBhvr>
                                    </p:animEffect>
                                    <p:set>
                                      <p:cBhvr>
                                        <p:cTn id="133" dur="1" fill="hold">
                                          <p:stCondLst>
                                            <p:cond delay="1000"/>
                                          </p:stCondLst>
                                        </p:cTn>
                                        <p:tgtEl>
                                          <p:spTgt spid="815"/>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1000"/>
                                        <p:tgtEl>
                                          <p:spTgt spid="841"/>
                                        </p:tgtEl>
                                      </p:cBhvr>
                                    </p:animEffect>
                                    <p:set>
                                      <p:cBhvr>
                                        <p:cTn id="136" dur="1" fill="hold">
                                          <p:stCondLst>
                                            <p:cond delay="1000"/>
                                          </p:stCondLst>
                                        </p:cTn>
                                        <p:tgtEl>
                                          <p:spTgt spid="841"/>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799"/>
                                        </p:tgtEl>
                                        <p:attrNameLst>
                                          <p:attrName>style.visibility</p:attrName>
                                        </p:attrNameLst>
                                      </p:cBhvr>
                                      <p:to>
                                        <p:strVal val="visible"/>
                                      </p:to>
                                    </p:set>
                                    <p:animEffect transition="in" filter="fade">
                                      <p:cBhvr>
                                        <p:cTn id="139" dur="1000"/>
                                        <p:tgtEl>
                                          <p:spTgt spid="799"/>
                                        </p:tgtEl>
                                      </p:cBhvr>
                                    </p:animEffect>
                                  </p:childTnLst>
                                </p:cTn>
                              </p:par>
                            </p:childTnLst>
                          </p:cTn>
                        </p:par>
                        <p:par>
                          <p:cTn id="140" fill="hold">
                            <p:stCondLst>
                              <p:cond delay="6000"/>
                            </p:stCondLst>
                            <p:childTnLst>
                              <p:par>
                                <p:cTn id="141" presetID="10" presetClass="exit" presetSubtype="0" fill="hold" nodeType="afterEffect">
                                  <p:stCondLst>
                                    <p:cond delay="0"/>
                                  </p:stCondLst>
                                  <p:childTnLst>
                                    <p:animEffect transition="out" filter="fade">
                                      <p:cBhvr>
                                        <p:cTn id="142" dur="1000"/>
                                        <p:tgtEl>
                                          <p:spTgt spid="799"/>
                                        </p:tgtEl>
                                      </p:cBhvr>
                                    </p:animEffect>
                                    <p:set>
                                      <p:cBhvr>
                                        <p:cTn id="143" dur="1" fill="hold">
                                          <p:stCondLst>
                                            <p:cond delay="1000"/>
                                          </p:stCondLst>
                                        </p:cTn>
                                        <p:tgtEl>
                                          <p:spTgt spid="799"/>
                                        </p:tgtEl>
                                        <p:attrNameLst>
                                          <p:attrName>style.visibility</p:attrName>
                                        </p:attrNameLst>
                                      </p:cBhvr>
                                      <p:to>
                                        <p:strVal val="hidden"/>
                                      </p:to>
                                    </p:set>
                                  </p:childTnLst>
                                </p:cTn>
                              </p:par>
                              <p:par>
                                <p:cTn id="144" presetID="10" presetClass="entr" presetSubtype="0" fill="hold" nodeType="withEffect">
                                  <p:stCondLst>
                                    <p:cond delay="0"/>
                                  </p:stCondLst>
                                  <p:childTnLst>
                                    <p:set>
                                      <p:cBhvr>
                                        <p:cTn id="145" dur="1" fill="hold">
                                          <p:stCondLst>
                                            <p:cond delay="0"/>
                                          </p:stCondLst>
                                        </p:cTn>
                                        <p:tgtEl>
                                          <p:spTgt spid="783"/>
                                        </p:tgtEl>
                                        <p:attrNameLst>
                                          <p:attrName>style.visibility</p:attrName>
                                        </p:attrNameLst>
                                      </p:cBhvr>
                                      <p:to>
                                        <p:strVal val="visible"/>
                                      </p:to>
                                    </p:set>
                                    <p:animEffect transition="in" filter="fade">
                                      <p:cBhvr>
                                        <p:cTn id="146" dur="1000"/>
                                        <p:tgtEl>
                                          <p:spTgt spid="783"/>
                                        </p:tgtEl>
                                      </p:cBhvr>
                                    </p:animEffect>
                                  </p:childTnLst>
                                </p:cTn>
                              </p:par>
                            </p:childTnLst>
                          </p:cTn>
                        </p:par>
                        <p:par>
                          <p:cTn id="147" fill="hold">
                            <p:stCondLst>
                              <p:cond delay="7000"/>
                            </p:stCondLst>
                            <p:childTnLst>
                              <p:par>
                                <p:cTn id="148" presetID="10" presetClass="exit" presetSubtype="0" fill="hold" nodeType="afterEffect">
                                  <p:stCondLst>
                                    <p:cond delay="0"/>
                                  </p:stCondLst>
                                  <p:childTnLst>
                                    <p:animEffect transition="out" filter="fade">
                                      <p:cBhvr>
                                        <p:cTn id="149" dur="1000"/>
                                        <p:tgtEl>
                                          <p:spTgt spid="783"/>
                                        </p:tgtEl>
                                      </p:cBhvr>
                                    </p:animEffect>
                                    <p:set>
                                      <p:cBhvr>
                                        <p:cTn id="150" dur="1" fill="hold">
                                          <p:stCondLst>
                                            <p:cond delay="1000"/>
                                          </p:stCondLst>
                                        </p:cTn>
                                        <p:tgtEl>
                                          <p:spTgt spid="783"/>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767"/>
                                        </p:tgtEl>
                                        <p:attrNameLst>
                                          <p:attrName>style.visibility</p:attrName>
                                        </p:attrNameLst>
                                      </p:cBhvr>
                                      <p:to>
                                        <p:strVal val="visible"/>
                                      </p:to>
                                    </p:set>
                                    <p:animEffect transition="in" filter="fade">
                                      <p:cBhvr>
                                        <p:cTn id="153" dur="1000"/>
                                        <p:tgtEl>
                                          <p:spTgt spid="767"/>
                                        </p:tgtEl>
                                      </p:cBhvr>
                                    </p:animEffect>
                                  </p:childTnLst>
                                </p:cTn>
                              </p:par>
                            </p:childTnLst>
                          </p:cTn>
                        </p:par>
                        <p:par>
                          <p:cTn id="154" fill="hold">
                            <p:stCondLst>
                              <p:cond delay="8000"/>
                            </p:stCondLst>
                            <p:childTnLst>
                              <p:par>
                                <p:cTn id="155" presetID="10" presetClass="exit" presetSubtype="0" fill="hold" nodeType="afterEffect">
                                  <p:stCondLst>
                                    <p:cond delay="0"/>
                                  </p:stCondLst>
                                  <p:childTnLst>
                                    <p:animEffect transition="out" filter="fade">
                                      <p:cBhvr>
                                        <p:cTn id="156" dur="1000"/>
                                        <p:tgtEl>
                                          <p:spTgt spid="767"/>
                                        </p:tgtEl>
                                      </p:cBhvr>
                                    </p:animEffect>
                                    <p:set>
                                      <p:cBhvr>
                                        <p:cTn id="157" dur="1" fill="hold">
                                          <p:stCondLst>
                                            <p:cond delay="1000"/>
                                          </p:stCondLst>
                                        </p:cTn>
                                        <p:tgtEl>
                                          <p:spTgt spid="767"/>
                                        </p:tgtEl>
                                        <p:attrNameLst>
                                          <p:attrName>style.visibility</p:attrName>
                                        </p:attrNameLst>
                                      </p:cBhvr>
                                      <p:to>
                                        <p:strVal val="hidden"/>
                                      </p:to>
                                    </p:set>
                                  </p:childTnLst>
                                </p:cTn>
                              </p:par>
                              <p:par>
                                <p:cTn id="158" presetID="10" presetClass="entr" presetSubtype="0" fill="hold" nodeType="withEffect">
                                  <p:stCondLst>
                                    <p:cond delay="0"/>
                                  </p:stCondLst>
                                  <p:childTnLst>
                                    <p:set>
                                      <p:cBhvr>
                                        <p:cTn id="159" dur="1" fill="hold">
                                          <p:stCondLst>
                                            <p:cond delay="0"/>
                                          </p:stCondLst>
                                        </p:cTn>
                                        <p:tgtEl>
                                          <p:spTgt spid="737"/>
                                        </p:tgtEl>
                                        <p:attrNameLst>
                                          <p:attrName>style.visibility</p:attrName>
                                        </p:attrNameLst>
                                      </p:cBhvr>
                                      <p:to>
                                        <p:strVal val="visible"/>
                                      </p:to>
                                    </p:set>
                                    <p:animEffect transition="in" filter="fade">
                                      <p:cBhvr>
                                        <p:cTn id="160" dur="1000"/>
                                        <p:tgtEl>
                                          <p:spTgt spid="737"/>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xit" presetSubtype="0" fill="hold" nodeType="clickEffect">
                                  <p:stCondLst>
                                    <p:cond delay="0"/>
                                  </p:stCondLst>
                                  <p:childTnLst>
                                    <p:animEffect transition="out" filter="fade">
                                      <p:cBhvr>
                                        <p:cTn id="164" dur="1000"/>
                                        <p:tgtEl>
                                          <p:spTgt spid="723"/>
                                        </p:tgtEl>
                                      </p:cBhvr>
                                    </p:animEffect>
                                    <p:set>
                                      <p:cBhvr>
                                        <p:cTn id="165" dur="1" fill="hold">
                                          <p:stCondLst>
                                            <p:cond delay="1000"/>
                                          </p:stCondLst>
                                        </p:cTn>
                                        <p:tgtEl>
                                          <p:spTgt spid="723"/>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1000"/>
                                        <p:tgtEl>
                                          <p:spTgt spid="759"/>
                                        </p:tgtEl>
                                      </p:cBhvr>
                                    </p:animEffect>
                                    <p:set>
                                      <p:cBhvr>
                                        <p:cTn id="168" dur="1" fill="hold">
                                          <p:stCondLst>
                                            <p:cond delay="1000"/>
                                          </p:stCondLst>
                                        </p:cTn>
                                        <p:tgtEl>
                                          <p:spTgt spid="759"/>
                                        </p:tgtEl>
                                        <p:attrNameLst>
                                          <p:attrName>style.visibility</p:attrName>
                                        </p:attrNameLst>
                                      </p:cBhvr>
                                      <p:to>
                                        <p:strVal val="hidden"/>
                                      </p:to>
                                    </p:set>
                                  </p:childTnLst>
                                </p:cTn>
                              </p:par>
                            </p:childTnLst>
                          </p:cTn>
                        </p:par>
                        <p:par>
                          <p:cTn id="169" fill="hold">
                            <p:stCondLst>
                              <p:cond delay="1000"/>
                            </p:stCondLst>
                            <p:childTnLst>
                              <p:par>
                                <p:cTn id="170" presetID="10" presetClass="entr" presetSubtype="0" fill="hold" nodeType="afterEffect">
                                  <p:stCondLst>
                                    <p:cond delay="0"/>
                                  </p:stCondLst>
                                  <p:childTnLst>
                                    <p:set>
                                      <p:cBhvr>
                                        <p:cTn id="171" dur="1" fill="hold">
                                          <p:stCondLst>
                                            <p:cond delay="0"/>
                                          </p:stCondLst>
                                        </p:cTn>
                                        <p:tgtEl>
                                          <p:spTgt spid="722"/>
                                        </p:tgtEl>
                                        <p:attrNameLst>
                                          <p:attrName>style.visibility</p:attrName>
                                        </p:attrNameLst>
                                      </p:cBhvr>
                                      <p:to>
                                        <p:strVal val="visible"/>
                                      </p:to>
                                    </p:set>
                                    <p:animEffect transition="in" filter="fade">
                                      <p:cBhvr>
                                        <p:cTn id="172" dur="1000"/>
                                        <p:tgtEl>
                                          <p:spTgt spid="722"/>
                                        </p:tgtEl>
                                      </p:cBhvr>
                                    </p:animEffect>
                                  </p:childTnLst>
                                </p:cTn>
                              </p:par>
                              <p:par>
                                <p:cTn id="173" presetID="10" presetClass="entr" presetSubtype="0" fill="hold" nodeType="withEffect">
                                  <p:stCondLst>
                                    <p:cond delay="0"/>
                                  </p:stCondLst>
                                  <p:childTnLst>
                                    <p:set>
                                      <p:cBhvr>
                                        <p:cTn id="174" dur="1" fill="hold">
                                          <p:stCondLst>
                                            <p:cond delay="0"/>
                                          </p:stCondLst>
                                        </p:cTn>
                                        <p:tgtEl>
                                          <p:spTgt spid="844"/>
                                        </p:tgtEl>
                                        <p:attrNameLst>
                                          <p:attrName>style.visibility</p:attrName>
                                        </p:attrNameLst>
                                      </p:cBhvr>
                                      <p:to>
                                        <p:strVal val="visible"/>
                                      </p:to>
                                    </p:set>
                                    <p:animEffect transition="in" filter="fade">
                                      <p:cBhvr>
                                        <p:cTn id="175" dur="1000"/>
                                        <p:tgtEl>
                                          <p:spTgt spid="844"/>
                                        </p:tgtEl>
                                      </p:cBhvr>
                                    </p:animEffect>
                                  </p:childTnLst>
                                </p:cTn>
                              </p:par>
                              <p:par>
                                <p:cTn id="176" presetID="10" presetClass="entr" presetSubtype="0" fill="hold" nodeType="withEffect">
                                  <p:stCondLst>
                                    <p:cond delay="0"/>
                                  </p:stCondLst>
                                  <p:childTnLst>
                                    <p:set>
                                      <p:cBhvr>
                                        <p:cTn id="177" dur="1" fill="hold">
                                          <p:stCondLst>
                                            <p:cond delay="0"/>
                                          </p:stCondLst>
                                        </p:cTn>
                                        <p:tgtEl>
                                          <p:spTgt spid="832"/>
                                        </p:tgtEl>
                                        <p:attrNameLst>
                                          <p:attrName>style.visibility</p:attrName>
                                        </p:attrNameLst>
                                      </p:cBhvr>
                                      <p:to>
                                        <p:strVal val="visible"/>
                                      </p:to>
                                    </p:set>
                                    <p:animEffect transition="in" filter="fade">
                                      <p:cBhvr>
                                        <p:cTn id="178" dur="1000"/>
                                        <p:tgtEl>
                                          <p:spTgt spid="832"/>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xit" presetSubtype="0" fill="hold" nodeType="clickEffect">
                                  <p:stCondLst>
                                    <p:cond delay="0"/>
                                  </p:stCondLst>
                                  <p:childTnLst>
                                    <p:animEffect transition="out" filter="fade">
                                      <p:cBhvr>
                                        <p:cTn id="182" dur="1000"/>
                                        <p:tgtEl>
                                          <p:spTgt spid="737"/>
                                        </p:tgtEl>
                                      </p:cBhvr>
                                    </p:animEffect>
                                    <p:set>
                                      <p:cBhvr>
                                        <p:cTn id="183" dur="1" fill="hold">
                                          <p:stCondLst>
                                            <p:cond delay="1000"/>
                                          </p:stCondLst>
                                        </p:cTn>
                                        <p:tgtEl>
                                          <p:spTgt spid="737"/>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1000"/>
                                        <p:tgtEl>
                                          <p:spTgt spid="832"/>
                                        </p:tgtEl>
                                      </p:cBhvr>
                                    </p:animEffect>
                                    <p:set>
                                      <p:cBhvr>
                                        <p:cTn id="186" dur="1" fill="hold">
                                          <p:stCondLst>
                                            <p:cond delay="1000"/>
                                          </p:stCondLst>
                                        </p:cTn>
                                        <p:tgtEl>
                                          <p:spTgt spid="832"/>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767"/>
                                        </p:tgtEl>
                                        <p:attrNameLst>
                                          <p:attrName>style.visibility</p:attrName>
                                        </p:attrNameLst>
                                      </p:cBhvr>
                                      <p:to>
                                        <p:strVal val="visible"/>
                                      </p:to>
                                    </p:set>
                                    <p:animEffect transition="in" filter="fade">
                                      <p:cBhvr>
                                        <p:cTn id="189" dur="1000"/>
                                        <p:tgtEl>
                                          <p:spTgt spid="767"/>
                                        </p:tgtEl>
                                      </p:cBhvr>
                                    </p:animEffect>
                                  </p:childTnLst>
                                </p:cTn>
                              </p:par>
                            </p:childTnLst>
                          </p:cTn>
                        </p:par>
                        <p:par>
                          <p:cTn id="190" fill="hold">
                            <p:stCondLst>
                              <p:cond delay="1000"/>
                            </p:stCondLst>
                            <p:childTnLst>
                              <p:par>
                                <p:cTn id="191" presetID="10" presetClass="exit" presetSubtype="0" fill="hold" nodeType="afterEffect">
                                  <p:stCondLst>
                                    <p:cond delay="0"/>
                                  </p:stCondLst>
                                  <p:childTnLst>
                                    <p:animEffect transition="out" filter="fade">
                                      <p:cBhvr>
                                        <p:cTn id="192" dur="1000"/>
                                        <p:tgtEl>
                                          <p:spTgt spid="767"/>
                                        </p:tgtEl>
                                      </p:cBhvr>
                                    </p:animEffect>
                                    <p:set>
                                      <p:cBhvr>
                                        <p:cTn id="193" dur="1" fill="hold">
                                          <p:stCondLst>
                                            <p:cond delay="1000"/>
                                          </p:stCondLst>
                                        </p:cTn>
                                        <p:tgtEl>
                                          <p:spTgt spid="767"/>
                                        </p:tgtEl>
                                        <p:attrNameLst>
                                          <p:attrName>style.visibility</p:attrName>
                                        </p:attrNameLst>
                                      </p:cBhvr>
                                      <p:to>
                                        <p:strVal val="hidden"/>
                                      </p:to>
                                    </p:set>
                                  </p:childTnLst>
                                </p:cTn>
                              </p:par>
                              <p:par>
                                <p:cTn id="194" presetID="10" presetClass="entr" presetSubtype="0" fill="hold" nodeType="withEffect">
                                  <p:stCondLst>
                                    <p:cond delay="0"/>
                                  </p:stCondLst>
                                  <p:childTnLst>
                                    <p:set>
                                      <p:cBhvr>
                                        <p:cTn id="195" dur="1" fill="hold">
                                          <p:stCondLst>
                                            <p:cond delay="0"/>
                                          </p:stCondLst>
                                        </p:cTn>
                                        <p:tgtEl>
                                          <p:spTgt spid="783"/>
                                        </p:tgtEl>
                                        <p:attrNameLst>
                                          <p:attrName>style.visibility</p:attrName>
                                        </p:attrNameLst>
                                      </p:cBhvr>
                                      <p:to>
                                        <p:strVal val="visible"/>
                                      </p:to>
                                    </p:set>
                                    <p:animEffect transition="in" filter="fade">
                                      <p:cBhvr>
                                        <p:cTn id="196" dur="1000"/>
                                        <p:tgtEl>
                                          <p:spTgt spid="783"/>
                                        </p:tgtEl>
                                      </p:cBhvr>
                                    </p:animEffect>
                                  </p:childTnLst>
                                </p:cTn>
                              </p:par>
                            </p:childTnLst>
                          </p:cTn>
                        </p:par>
                        <p:par>
                          <p:cTn id="197" fill="hold">
                            <p:stCondLst>
                              <p:cond delay="2000"/>
                            </p:stCondLst>
                            <p:childTnLst>
                              <p:par>
                                <p:cTn id="198" presetID="10" presetClass="exit" presetSubtype="0" fill="hold" nodeType="afterEffect">
                                  <p:stCondLst>
                                    <p:cond delay="0"/>
                                  </p:stCondLst>
                                  <p:childTnLst>
                                    <p:animEffect transition="out" filter="fade">
                                      <p:cBhvr>
                                        <p:cTn id="199" dur="1000"/>
                                        <p:tgtEl>
                                          <p:spTgt spid="783"/>
                                        </p:tgtEl>
                                      </p:cBhvr>
                                    </p:animEffect>
                                    <p:set>
                                      <p:cBhvr>
                                        <p:cTn id="200" dur="1" fill="hold">
                                          <p:stCondLst>
                                            <p:cond delay="1000"/>
                                          </p:stCondLst>
                                        </p:cTn>
                                        <p:tgtEl>
                                          <p:spTgt spid="783"/>
                                        </p:tgtEl>
                                        <p:attrNameLst>
                                          <p:attrName>style.visibility</p:attrName>
                                        </p:attrNameLst>
                                      </p:cBhvr>
                                      <p:to>
                                        <p:strVal val="hidden"/>
                                      </p:to>
                                    </p:set>
                                  </p:childTnLst>
                                </p:cTn>
                              </p:par>
                              <p:par>
                                <p:cTn id="201" presetID="10" presetClass="entr" presetSubtype="0" fill="hold" nodeType="withEffect">
                                  <p:stCondLst>
                                    <p:cond delay="0"/>
                                  </p:stCondLst>
                                  <p:childTnLst>
                                    <p:set>
                                      <p:cBhvr>
                                        <p:cTn id="202" dur="1" fill="hold">
                                          <p:stCondLst>
                                            <p:cond delay="0"/>
                                          </p:stCondLst>
                                        </p:cTn>
                                        <p:tgtEl>
                                          <p:spTgt spid="799"/>
                                        </p:tgtEl>
                                        <p:attrNameLst>
                                          <p:attrName>style.visibility</p:attrName>
                                        </p:attrNameLst>
                                      </p:cBhvr>
                                      <p:to>
                                        <p:strVal val="visible"/>
                                      </p:to>
                                    </p:set>
                                    <p:animEffect transition="in" filter="fade">
                                      <p:cBhvr>
                                        <p:cTn id="203" dur="1000"/>
                                        <p:tgtEl>
                                          <p:spTgt spid="799"/>
                                        </p:tgtEl>
                                      </p:cBhvr>
                                    </p:animEffect>
                                  </p:childTnLst>
                                </p:cTn>
                              </p:par>
                            </p:childTnLst>
                          </p:cTn>
                        </p:par>
                        <p:par>
                          <p:cTn id="204" fill="hold">
                            <p:stCondLst>
                              <p:cond delay="3000"/>
                            </p:stCondLst>
                            <p:childTnLst>
                              <p:par>
                                <p:cTn id="205" presetID="10" presetClass="exit" presetSubtype="0" fill="hold" nodeType="afterEffect">
                                  <p:stCondLst>
                                    <p:cond delay="0"/>
                                  </p:stCondLst>
                                  <p:childTnLst>
                                    <p:animEffect transition="out" filter="fade">
                                      <p:cBhvr>
                                        <p:cTn id="206" dur="1000"/>
                                        <p:tgtEl>
                                          <p:spTgt spid="799"/>
                                        </p:tgtEl>
                                      </p:cBhvr>
                                    </p:animEffect>
                                    <p:set>
                                      <p:cBhvr>
                                        <p:cTn id="207" dur="1" fill="hold">
                                          <p:stCondLst>
                                            <p:cond delay="1000"/>
                                          </p:stCondLst>
                                        </p:cTn>
                                        <p:tgtEl>
                                          <p:spTgt spid="799"/>
                                        </p:tgtEl>
                                        <p:attrNameLst>
                                          <p:attrName>style.visibility</p:attrName>
                                        </p:attrNameLst>
                                      </p:cBhvr>
                                      <p:to>
                                        <p:strVal val="hidden"/>
                                      </p:to>
                                    </p:set>
                                  </p:childTnLst>
                                </p:cTn>
                              </p:par>
                              <p:par>
                                <p:cTn id="208" presetID="10" presetClass="entr" presetSubtype="0" fill="hold" nodeType="withEffect">
                                  <p:stCondLst>
                                    <p:cond delay="0"/>
                                  </p:stCondLst>
                                  <p:childTnLst>
                                    <p:set>
                                      <p:cBhvr>
                                        <p:cTn id="209" dur="1" fill="hold">
                                          <p:stCondLst>
                                            <p:cond delay="0"/>
                                          </p:stCondLst>
                                        </p:cTn>
                                        <p:tgtEl>
                                          <p:spTgt spid="815"/>
                                        </p:tgtEl>
                                        <p:attrNameLst>
                                          <p:attrName>style.visibility</p:attrName>
                                        </p:attrNameLst>
                                      </p:cBhvr>
                                      <p:to>
                                        <p:strVal val="visible"/>
                                      </p:to>
                                    </p:set>
                                    <p:animEffect transition="in" filter="fade">
                                      <p:cBhvr>
                                        <p:cTn id="210" dur="1000"/>
                                        <p:tgtEl>
                                          <p:spTgt spid="815"/>
                                        </p:tgtEl>
                                      </p:cBhvr>
                                    </p:animEffect>
                                  </p:childTnLst>
                                </p:cTn>
                              </p:par>
                              <p:par>
                                <p:cTn id="211" presetID="10" presetClass="entr" presetSubtype="0" fill="hold" nodeType="withEffect">
                                  <p:stCondLst>
                                    <p:cond delay="0"/>
                                  </p:stCondLst>
                                  <p:childTnLst>
                                    <p:set>
                                      <p:cBhvr>
                                        <p:cTn id="212" dur="1" fill="hold">
                                          <p:stCondLst>
                                            <p:cond delay="0"/>
                                          </p:stCondLst>
                                        </p:cTn>
                                        <p:tgtEl>
                                          <p:spTgt spid="835"/>
                                        </p:tgtEl>
                                        <p:attrNameLst>
                                          <p:attrName>style.visibility</p:attrName>
                                        </p:attrNameLst>
                                      </p:cBhvr>
                                      <p:to>
                                        <p:strVal val="visible"/>
                                      </p:to>
                                    </p:set>
                                    <p:animEffect transition="in" filter="fade">
                                      <p:cBhvr>
                                        <p:cTn id="213" dur="1000"/>
                                        <p:tgtEl>
                                          <p:spTgt spid="835"/>
                                        </p:tgtEl>
                                      </p:cBhvr>
                                    </p:animEffect>
                                  </p:childTnLst>
                                </p:cTn>
                              </p:par>
                            </p:childTnLst>
                          </p:cTn>
                        </p:par>
                        <p:par>
                          <p:cTn id="214" fill="hold">
                            <p:stCondLst>
                              <p:cond delay="4000"/>
                            </p:stCondLst>
                            <p:childTnLst>
                              <p:par>
                                <p:cTn id="215" presetID="10" presetClass="entr" presetSubtype="0" fill="hold" nodeType="afterEffect">
                                  <p:stCondLst>
                                    <p:cond delay="0"/>
                                  </p:stCondLst>
                                  <p:childTnLst>
                                    <p:set>
                                      <p:cBhvr>
                                        <p:cTn id="216" dur="1" fill="hold">
                                          <p:stCondLst>
                                            <p:cond delay="0"/>
                                          </p:stCondLst>
                                        </p:cTn>
                                        <p:tgtEl>
                                          <p:spTgt spid="724"/>
                                        </p:tgtEl>
                                        <p:attrNameLst>
                                          <p:attrName>style.visibility</p:attrName>
                                        </p:attrNameLst>
                                      </p:cBhvr>
                                      <p:to>
                                        <p:strVal val="visible"/>
                                      </p:to>
                                    </p:set>
                                    <p:animEffect transition="in" filter="fade">
                                      <p:cBhvr>
                                        <p:cTn id="217" dur="1000"/>
                                        <p:tgtEl>
                                          <p:spTgt spid="724"/>
                                        </p:tgtEl>
                                      </p:cBhvr>
                                    </p:animEffect>
                                  </p:childTnLst>
                                </p:cTn>
                              </p:par>
                            </p:childTnLst>
                          </p:cTn>
                        </p:par>
                        <p:par>
                          <p:cTn id="218" fill="hold">
                            <p:stCondLst>
                              <p:cond delay="5000"/>
                            </p:stCondLst>
                            <p:childTnLst>
                              <p:par>
                                <p:cTn id="219" presetID="10" presetClass="exit" presetSubtype="0" fill="hold" nodeType="afterEffect">
                                  <p:stCondLst>
                                    <p:cond delay="0"/>
                                  </p:stCondLst>
                                  <p:childTnLst>
                                    <p:animEffect transition="out" filter="fade">
                                      <p:cBhvr>
                                        <p:cTn id="220" dur="1000"/>
                                        <p:tgtEl>
                                          <p:spTgt spid="815"/>
                                        </p:tgtEl>
                                      </p:cBhvr>
                                    </p:animEffect>
                                    <p:set>
                                      <p:cBhvr>
                                        <p:cTn id="221" dur="1" fill="hold">
                                          <p:stCondLst>
                                            <p:cond delay="1000"/>
                                          </p:stCondLst>
                                        </p:cTn>
                                        <p:tgtEl>
                                          <p:spTgt spid="815"/>
                                        </p:tgtEl>
                                        <p:attrNameLst>
                                          <p:attrName>style.visibility</p:attrName>
                                        </p:attrNameLst>
                                      </p:cBhvr>
                                      <p:to>
                                        <p:strVal val="hidden"/>
                                      </p:to>
                                    </p:set>
                                  </p:childTnLst>
                                </p:cTn>
                              </p:par>
                              <p:par>
                                <p:cTn id="222" presetID="10" presetClass="exit" presetSubtype="0" fill="hold" nodeType="withEffect">
                                  <p:stCondLst>
                                    <p:cond delay="0"/>
                                  </p:stCondLst>
                                  <p:childTnLst>
                                    <p:animEffect transition="out" filter="fade">
                                      <p:cBhvr>
                                        <p:cTn id="223" dur="1000"/>
                                        <p:tgtEl>
                                          <p:spTgt spid="835"/>
                                        </p:tgtEl>
                                      </p:cBhvr>
                                    </p:animEffect>
                                    <p:set>
                                      <p:cBhvr>
                                        <p:cTn id="224" dur="1" fill="hold">
                                          <p:stCondLst>
                                            <p:cond delay="1000"/>
                                          </p:stCondLst>
                                        </p:cTn>
                                        <p:tgtEl>
                                          <p:spTgt spid="835"/>
                                        </p:tgtEl>
                                        <p:attrNameLst>
                                          <p:attrName>style.visibility</p:attrName>
                                        </p:attrNameLst>
                                      </p:cBhvr>
                                      <p:to>
                                        <p:strVal val="hidden"/>
                                      </p:to>
                                    </p:set>
                                  </p:childTnLst>
                                </p:cTn>
                              </p:par>
                              <p:par>
                                <p:cTn id="225" presetID="10" presetClass="entr" presetSubtype="0" fill="hold" nodeType="withEffect">
                                  <p:stCondLst>
                                    <p:cond delay="0"/>
                                  </p:stCondLst>
                                  <p:childTnLst>
                                    <p:set>
                                      <p:cBhvr>
                                        <p:cTn id="226" dur="1" fill="hold">
                                          <p:stCondLst>
                                            <p:cond delay="0"/>
                                          </p:stCondLst>
                                        </p:cTn>
                                        <p:tgtEl>
                                          <p:spTgt spid="799"/>
                                        </p:tgtEl>
                                        <p:attrNameLst>
                                          <p:attrName>style.visibility</p:attrName>
                                        </p:attrNameLst>
                                      </p:cBhvr>
                                      <p:to>
                                        <p:strVal val="visible"/>
                                      </p:to>
                                    </p:set>
                                    <p:animEffect transition="in" filter="fade">
                                      <p:cBhvr>
                                        <p:cTn id="227" dur="1000"/>
                                        <p:tgtEl>
                                          <p:spTgt spid="799"/>
                                        </p:tgtEl>
                                      </p:cBhvr>
                                    </p:animEffect>
                                  </p:childTnLst>
                                </p:cTn>
                              </p:par>
                            </p:childTnLst>
                          </p:cTn>
                        </p:par>
                        <p:par>
                          <p:cTn id="228" fill="hold">
                            <p:stCondLst>
                              <p:cond delay="6000"/>
                            </p:stCondLst>
                            <p:childTnLst>
                              <p:par>
                                <p:cTn id="229" presetID="10" presetClass="exit" presetSubtype="0" fill="hold" nodeType="afterEffect">
                                  <p:stCondLst>
                                    <p:cond delay="0"/>
                                  </p:stCondLst>
                                  <p:childTnLst>
                                    <p:animEffect transition="out" filter="fade">
                                      <p:cBhvr>
                                        <p:cTn id="230" dur="1000"/>
                                        <p:tgtEl>
                                          <p:spTgt spid="799"/>
                                        </p:tgtEl>
                                      </p:cBhvr>
                                    </p:animEffect>
                                    <p:set>
                                      <p:cBhvr>
                                        <p:cTn id="231" dur="1" fill="hold">
                                          <p:stCondLst>
                                            <p:cond delay="1000"/>
                                          </p:stCondLst>
                                        </p:cTn>
                                        <p:tgtEl>
                                          <p:spTgt spid="799"/>
                                        </p:tgtEl>
                                        <p:attrNameLst>
                                          <p:attrName>style.visibility</p:attrName>
                                        </p:attrNameLst>
                                      </p:cBhvr>
                                      <p:to>
                                        <p:strVal val="hidden"/>
                                      </p:to>
                                    </p:set>
                                  </p:childTnLst>
                                </p:cTn>
                              </p:par>
                              <p:par>
                                <p:cTn id="232" presetID="10" presetClass="entr" presetSubtype="0" fill="hold" nodeType="withEffect">
                                  <p:stCondLst>
                                    <p:cond delay="0"/>
                                  </p:stCondLst>
                                  <p:childTnLst>
                                    <p:set>
                                      <p:cBhvr>
                                        <p:cTn id="233" dur="1" fill="hold">
                                          <p:stCondLst>
                                            <p:cond delay="0"/>
                                          </p:stCondLst>
                                        </p:cTn>
                                        <p:tgtEl>
                                          <p:spTgt spid="783"/>
                                        </p:tgtEl>
                                        <p:attrNameLst>
                                          <p:attrName>style.visibility</p:attrName>
                                        </p:attrNameLst>
                                      </p:cBhvr>
                                      <p:to>
                                        <p:strVal val="visible"/>
                                      </p:to>
                                    </p:set>
                                    <p:animEffect transition="in" filter="fade">
                                      <p:cBhvr>
                                        <p:cTn id="234" dur="1000"/>
                                        <p:tgtEl>
                                          <p:spTgt spid="783"/>
                                        </p:tgtEl>
                                      </p:cBhvr>
                                    </p:animEffect>
                                  </p:childTnLst>
                                </p:cTn>
                              </p:par>
                            </p:childTnLst>
                          </p:cTn>
                        </p:par>
                        <p:par>
                          <p:cTn id="235" fill="hold">
                            <p:stCondLst>
                              <p:cond delay="7000"/>
                            </p:stCondLst>
                            <p:childTnLst>
                              <p:par>
                                <p:cTn id="236" presetID="10" presetClass="exit" presetSubtype="0" fill="hold" nodeType="afterEffect">
                                  <p:stCondLst>
                                    <p:cond delay="0"/>
                                  </p:stCondLst>
                                  <p:childTnLst>
                                    <p:animEffect transition="out" filter="fade">
                                      <p:cBhvr>
                                        <p:cTn id="237" dur="1000"/>
                                        <p:tgtEl>
                                          <p:spTgt spid="783"/>
                                        </p:tgtEl>
                                      </p:cBhvr>
                                    </p:animEffect>
                                    <p:set>
                                      <p:cBhvr>
                                        <p:cTn id="238" dur="1" fill="hold">
                                          <p:stCondLst>
                                            <p:cond delay="1000"/>
                                          </p:stCondLst>
                                        </p:cTn>
                                        <p:tgtEl>
                                          <p:spTgt spid="783"/>
                                        </p:tgtEl>
                                        <p:attrNameLst>
                                          <p:attrName>style.visibility</p:attrName>
                                        </p:attrNameLst>
                                      </p:cBhvr>
                                      <p:to>
                                        <p:strVal val="hidden"/>
                                      </p:to>
                                    </p:set>
                                  </p:childTnLst>
                                </p:cTn>
                              </p:par>
                              <p:par>
                                <p:cTn id="239" presetID="10" presetClass="entr" presetSubtype="0" fill="hold" nodeType="withEffect">
                                  <p:stCondLst>
                                    <p:cond delay="0"/>
                                  </p:stCondLst>
                                  <p:childTnLst>
                                    <p:set>
                                      <p:cBhvr>
                                        <p:cTn id="240" dur="1" fill="hold">
                                          <p:stCondLst>
                                            <p:cond delay="0"/>
                                          </p:stCondLst>
                                        </p:cTn>
                                        <p:tgtEl>
                                          <p:spTgt spid="767"/>
                                        </p:tgtEl>
                                        <p:attrNameLst>
                                          <p:attrName>style.visibility</p:attrName>
                                        </p:attrNameLst>
                                      </p:cBhvr>
                                      <p:to>
                                        <p:strVal val="visible"/>
                                      </p:to>
                                    </p:set>
                                    <p:animEffect transition="in" filter="fade">
                                      <p:cBhvr>
                                        <p:cTn id="241" dur="1000"/>
                                        <p:tgtEl>
                                          <p:spTgt spid="767"/>
                                        </p:tgtEl>
                                      </p:cBhvr>
                                    </p:animEffect>
                                  </p:childTnLst>
                                </p:cTn>
                              </p:par>
                            </p:childTnLst>
                          </p:cTn>
                        </p:par>
                        <p:par>
                          <p:cTn id="242" fill="hold">
                            <p:stCondLst>
                              <p:cond delay="8000"/>
                            </p:stCondLst>
                            <p:childTnLst>
                              <p:par>
                                <p:cTn id="243" presetID="10" presetClass="exit" presetSubtype="0" fill="hold" nodeType="afterEffect">
                                  <p:stCondLst>
                                    <p:cond delay="0"/>
                                  </p:stCondLst>
                                  <p:childTnLst>
                                    <p:animEffect transition="out" filter="fade">
                                      <p:cBhvr>
                                        <p:cTn id="244" dur="1000"/>
                                        <p:tgtEl>
                                          <p:spTgt spid="767"/>
                                        </p:tgtEl>
                                      </p:cBhvr>
                                    </p:animEffect>
                                    <p:set>
                                      <p:cBhvr>
                                        <p:cTn id="245" dur="1" fill="hold">
                                          <p:stCondLst>
                                            <p:cond delay="1000"/>
                                          </p:stCondLst>
                                        </p:cTn>
                                        <p:tgtEl>
                                          <p:spTgt spid="767"/>
                                        </p:tgtEl>
                                        <p:attrNameLst>
                                          <p:attrName>style.visibility</p:attrName>
                                        </p:attrNameLst>
                                      </p:cBhvr>
                                      <p:to>
                                        <p:strVal val="hidden"/>
                                      </p:to>
                                    </p:set>
                                  </p:childTnLst>
                                </p:cTn>
                              </p:par>
                              <p:par>
                                <p:cTn id="246" presetID="10" presetClass="entr" presetSubtype="0" fill="hold" nodeType="withEffect">
                                  <p:stCondLst>
                                    <p:cond delay="0"/>
                                  </p:stCondLst>
                                  <p:childTnLst>
                                    <p:set>
                                      <p:cBhvr>
                                        <p:cTn id="247" dur="1" fill="hold">
                                          <p:stCondLst>
                                            <p:cond delay="0"/>
                                          </p:stCondLst>
                                        </p:cTn>
                                        <p:tgtEl>
                                          <p:spTgt spid="737"/>
                                        </p:tgtEl>
                                        <p:attrNameLst>
                                          <p:attrName>style.visibility</p:attrName>
                                        </p:attrNameLst>
                                      </p:cBhvr>
                                      <p:to>
                                        <p:strVal val="visible"/>
                                      </p:to>
                                    </p:set>
                                    <p:animEffect transition="in" filter="fade">
                                      <p:cBhvr>
                                        <p:cTn id="248" dur="10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5">
            <a:hlinkClick r:id="rId3"/>
          </p:cNvPr>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Polo Detection</a:t>
            </a:r>
            <a:endParaRPr sz="2600" u="sng" dirty="0">
              <a:latin typeface="Playfair Display SemiBold"/>
              <a:ea typeface="Playfair Display SemiBold"/>
              <a:cs typeface="Playfair Display SemiBold"/>
              <a:sym typeface="Playfair Display SemiBold"/>
            </a:endParaRPr>
          </a:p>
        </p:txBody>
      </p:sp>
      <p:pic>
        <p:nvPicPr>
          <p:cNvPr id="858" name="Google Shape;858;p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859" name="Google Shape;859;p45"/>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860" name="Google Shape;860;p45"/>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861" name="Google Shape;861;p45"/>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862" name="Google Shape;862;p45"/>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863" name="Google Shape;863;p45"/>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864" name="Google Shape;864;p45"/>
          <p:cNvSpPr txBox="1"/>
          <p:nvPr/>
        </p:nvSpPr>
        <p:spPr>
          <a:xfrm>
            <a:off x="388950" y="1100900"/>
            <a:ext cx="2802600" cy="13731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Facility: </a:t>
            </a:r>
            <a:r>
              <a:rPr lang="en" sz="1200">
                <a:solidFill>
                  <a:schemeClr val="dk1"/>
                </a:solidFill>
                <a:latin typeface="Playfair Display"/>
                <a:ea typeface="Playfair Display"/>
                <a:cs typeface="Playfair Display"/>
                <a:sym typeface="Playfair Display"/>
              </a:rPr>
              <a:t>Hallways/Project Space</a:t>
            </a:r>
            <a:endParaRPr sz="12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Test Equipment:</a:t>
            </a:r>
            <a:r>
              <a:rPr lang="en" sz="1200">
                <a:solidFill>
                  <a:schemeClr val="dk1"/>
                </a:solidFill>
                <a:latin typeface="Playfair Display"/>
                <a:ea typeface="Playfair Display"/>
                <a:cs typeface="Playfair Display"/>
                <a:sym typeface="Playfair Display"/>
              </a:rPr>
              <a:t> </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60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LiDAR + NUC Set Up</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Tripod/Polo Stand</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Tape</a:t>
            </a:r>
            <a:endParaRPr sz="1200">
              <a:solidFill>
                <a:schemeClr val="dk1"/>
              </a:solidFill>
              <a:latin typeface="Playfair Display"/>
              <a:ea typeface="Playfair Display"/>
              <a:cs typeface="Playfair Display"/>
              <a:sym typeface="Playfair Display"/>
            </a:endParaRPr>
          </a:p>
        </p:txBody>
      </p:sp>
      <p:sp>
        <p:nvSpPr>
          <p:cNvPr id="865" name="Google Shape;865;p45"/>
          <p:cNvSpPr txBox="1"/>
          <p:nvPr/>
        </p:nvSpPr>
        <p:spPr>
          <a:xfrm>
            <a:off x="388950" y="2620400"/>
            <a:ext cx="2802600" cy="10314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100" b="1">
                <a:latin typeface="Playfair Display"/>
                <a:ea typeface="Playfair Display"/>
                <a:cs typeface="Playfair Display"/>
                <a:sym typeface="Playfair Display"/>
              </a:rPr>
              <a:t>Safety Mitigation:</a:t>
            </a:r>
            <a:endParaRPr sz="1300">
              <a:latin typeface="Playfair Display"/>
              <a:ea typeface="Playfair Display"/>
              <a:cs typeface="Playfair Display"/>
              <a:sym typeface="Playfair Display"/>
            </a:endParaRPr>
          </a:p>
          <a:p>
            <a:pPr marL="457200" lvl="0" indent="-311150" algn="l" rtl="0">
              <a:spcBef>
                <a:spcPts val="600"/>
              </a:spcBef>
              <a:spcAft>
                <a:spcPts val="0"/>
              </a:spcAft>
              <a:buSzPts val="1300"/>
              <a:buFont typeface="Playfair Display"/>
              <a:buChar char="▣"/>
            </a:pPr>
            <a:r>
              <a:rPr lang="en" sz="1300">
                <a:latin typeface="Playfair Display"/>
                <a:ea typeface="Playfair Display"/>
                <a:cs typeface="Playfair Display"/>
                <a:sym typeface="Playfair Display"/>
              </a:rPr>
              <a:t>Lidar on tripod</a:t>
            </a:r>
            <a:endParaRPr sz="1300">
              <a:latin typeface="Playfair Display"/>
              <a:ea typeface="Playfair Display"/>
              <a:cs typeface="Playfair Display"/>
              <a:sym typeface="Playfair Display"/>
            </a:endParaRPr>
          </a:p>
          <a:p>
            <a:pPr marL="457200" lvl="0" indent="-311150" algn="l" rtl="0">
              <a:spcBef>
                <a:spcPts val="0"/>
              </a:spcBef>
              <a:spcAft>
                <a:spcPts val="0"/>
              </a:spcAft>
              <a:buSzPts val="1300"/>
              <a:buFont typeface="Playfair Display"/>
              <a:buChar char="▣"/>
            </a:pPr>
            <a:r>
              <a:rPr lang="en" sz="1300">
                <a:latin typeface="Playfair Display"/>
                <a:ea typeface="Playfair Display"/>
                <a:cs typeface="Playfair Display"/>
                <a:sym typeface="Playfair Display"/>
              </a:rPr>
              <a:t>Test in Progress Sign</a:t>
            </a:r>
            <a:endParaRPr sz="1300">
              <a:latin typeface="Playfair Display"/>
              <a:ea typeface="Playfair Display"/>
              <a:cs typeface="Playfair Display"/>
              <a:sym typeface="Playfair Display"/>
            </a:endParaRPr>
          </a:p>
          <a:p>
            <a:pPr marL="457200" lvl="0" indent="-311150" algn="l" rtl="0">
              <a:spcBef>
                <a:spcPts val="0"/>
              </a:spcBef>
              <a:spcAft>
                <a:spcPts val="0"/>
              </a:spcAft>
              <a:buSzPts val="1300"/>
              <a:buFont typeface="Playfair Display"/>
              <a:buChar char="▣"/>
            </a:pPr>
            <a:r>
              <a:rPr lang="en" sz="1300">
                <a:latin typeface="Playfair Display"/>
                <a:ea typeface="Playfair Display"/>
                <a:cs typeface="Playfair Display"/>
                <a:sym typeface="Playfair Display"/>
              </a:rPr>
              <a:t>Tape cords</a:t>
            </a:r>
            <a:endParaRPr sz="1300">
              <a:latin typeface="Playfair Display"/>
              <a:ea typeface="Playfair Display"/>
              <a:cs typeface="Playfair Display"/>
              <a:sym typeface="Playfair Display"/>
            </a:endParaRPr>
          </a:p>
        </p:txBody>
      </p:sp>
      <p:pic>
        <p:nvPicPr>
          <p:cNvPr id="866" name="Google Shape;866;p4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06050" y="956525"/>
            <a:ext cx="1476147" cy="2094949"/>
          </a:xfrm>
          <a:prstGeom prst="rect">
            <a:avLst/>
          </a:prstGeom>
          <a:noFill/>
          <a:ln>
            <a:noFill/>
          </a:ln>
        </p:spPr>
      </p:pic>
      <p:pic>
        <p:nvPicPr>
          <p:cNvPr id="867" name="Google Shape;867;p4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981425" y="2715725"/>
            <a:ext cx="1548300" cy="1771128"/>
          </a:xfrm>
          <a:prstGeom prst="rect">
            <a:avLst/>
          </a:prstGeom>
          <a:noFill/>
          <a:ln>
            <a:noFill/>
          </a:ln>
        </p:spPr>
      </p:pic>
      <p:sp>
        <p:nvSpPr>
          <p:cNvPr id="868" name="Google Shape;868;p45"/>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19</a:t>
            </a:fld>
            <a:endParaRPr>
              <a:latin typeface="Playfair Display"/>
              <a:ea typeface="Playfair Display"/>
              <a:cs typeface="Playfair Display"/>
              <a:sym typeface="Playfair Display"/>
            </a:endParaRPr>
          </a:p>
        </p:txBody>
      </p:sp>
      <p:sp>
        <p:nvSpPr>
          <p:cNvPr id="869" name="Google Shape;869;p45"/>
          <p:cNvSpPr txBox="1"/>
          <p:nvPr/>
        </p:nvSpPr>
        <p:spPr>
          <a:xfrm>
            <a:off x="3416600" y="3231175"/>
            <a:ext cx="2492100" cy="11343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Prerequisite Tests:</a:t>
            </a:r>
            <a:endParaRPr sz="1200" b="1">
              <a:solidFill>
                <a:schemeClr val="dk1"/>
              </a:solidFill>
              <a:latin typeface="Playfair Display"/>
              <a:ea typeface="Playfair Display"/>
              <a:cs typeface="Playfair Display"/>
              <a:sym typeface="Playfair Display"/>
            </a:endParaRPr>
          </a:p>
          <a:p>
            <a:pPr marL="457200" lvl="0" indent="-304800" algn="l" rtl="0">
              <a:lnSpc>
                <a:spcPct val="115000"/>
              </a:lnSpc>
              <a:spcBef>
                <a:spcPts val="600"/>
              </a:spcBef>
              <a:spcAft>
                <a:spcPts val="0"/>
              </a:spcAft>
              <a:buClr>
                <a:schemeClr val="dk1"/>
              </a:buClr>
              <a:buSzPts val="1200"/>
              <a:buFont typeface="Playfair Display"/>
              <a:buChar char="▣"/>
            </a:pPr>
            <a:r>
              <a:rPr lang="en" sz="1300">
                <a:solidFill>
                  <a:schemeClr val="dk1"/>
                </a:solidFill>
                <a:latin typeface="Playfair Display"/>
                <a:ea typeface="Playfair Display"/>
                <a:cs typeface="Playfair Display"/>
                <a:sym typeface="Playfair Display"/>
              </a:rPr>
              <a:t>Processor in the Loop</a:t>
            </a:r>
            <a:endParaRPr sz="13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300">
                <a:solidFill>
                  <a:schemeClr val="dk1"/>
                </a:solidFill>
                <a:latin typeface="Playfair Display"/>
                <a:ea typeface="Playfair Display"/>
                <a:cs typeface="Playfair Display"/>
                <a:sym typeface="Playfair Display"/>
              </a:rPr>
              <a:t>Software in the Loop</a:t>
            </a:r>
            <a:endParaRPr sz="13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300">
                <a:solidFill>
                  <a:schemeClr val="dk1"/>
                </a:solidFill>
                <a:latin typeface="Playfair Display"/>
                <a:ea typeface="Playfair Display"/>
                <a:cs typeface="Playfair Display"/>
                <a:sym typeface="Playfair Display"/>
              </a:rPr>
              <a:t>Initiation Method</a:t>
            </a:r>
            <a:endParaRPr sz="1300">
              <a:latin typeface="Playfair Display"/>
              <a:ea typeface="Playfair Display"/>
              <a:cs typeface="Playfair Display"/>
              <a:sym typeface="Playfair Display"/>
            </a:endParaRPr>
          </a:p>
        </p:txBody>
      </p:sp>
      <p:grpSp>
        <p:nvGrpSpPr>
          <p:cNvPr id="870" name="Google Shape;870;p45"/>
          <p:cNvGrpSpPr/>
          <p:nvPr/>
        </p:nvGrpSpPr>
        <p:grpSpPr>
          <a:xfrm>
            <a:off x="5578217" y="1788933"/>
            <a:ext cx="1840222" cy="1262549"/>
            <a:chOff x="4273275" y="3183725"/>
            <a:chExt cx="1436103" cy="1190523"/>
          </a:xfrm>
        </p:grpSpPr>
        <p:sp>
          <p:nvSpPr>
            <p:cNvPr id="871" name="Google Shape;871;p45"/>
            <p:cNvSpPr/>
            <p:nvPr/>
          </p:nvSpPr>
          <p:spPr>
            <a:xfrm rot="10625534">
              <a:off x="5173842" y="3629474"/>
              <a:ext cx="94622" cy="742847"/>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5"/>
            <p:cNvSpPr/>
            <p:nvPr/>
          </p:nvSpPr>
          <p:spPr>
            <a:xfrm rot="10625534">
              <a:off x="5596067" y="3222949"/>
              <a:ext cx="94622" cy="742847"/>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5"/>
            <p:cNvSpPr/>
            <p:nvPr/>
          </p:nvSpPr>
          <p:spPr>
            <a:xfrm rot="-10658205">
              <a:off x="4751712" y="3222968"/>
              <a:ext cx="94580" cy="742868"/>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rot="-10658205">
              <a:off x="4332562" y="3629468"/>
              <a:ext cx="94580" cy="742868"/>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4273275" y="3183725"/>
              <a:ext cx="1436100" cy="495300"/>
            </a:xfrm>
            <a:prstGeom prst="cube">
              <a:avLst>
                <a:gd name="adj" fmla="val 949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 name="Google Shape;876;p45"/>
          <p:cNvGrpSpPr/>
          <p:nvPr/>
        </p:nvGrpSpPr>
        <p:grpSpPr>
          <a:xfrm>
            <a:off x="5608748" y="380660"/>
            <a:ext cx="1703378" cy="1827615"/>
            <a:chOff x="-3611760" y="6010898"/>
            <a:chExt cx="1329310" cy="1723352"/>
          </a:xfrm>
        </p:grpSpPr>
        <p:sp>
          <p:nvSpPr>
            <p:cNvPr id="877" name="Google Shape;877;p45"/>
            <p:cNvSpPr/>
            <p:nvPr/>
          </p:nvSpPr>
          <p:spPr>
            <a:xfrm>
              <a:off x="-3611750" y="6404950"/>
              <a:ext cx="1329300" cy="13293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3611760" y="6654448"/>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3002485" y="6010898"/>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45"/>
          <p:cNvSpPr txBox="1"/>
          <p:nvPr/>
        </p:nvSpPr>
        <p:spPr>
          <a:xfrm>
            <a:off x="388950" y="3783775"/>
            <a:ext cx="2802600" cy="5817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Validation: </a:t>
            </a:r>
            <a:r>
              <a:rPr lang="en" sz="1200">
                <a:solidFill>
                  <a:schemeClr val="dk1"/>
                </a:solidFill>
                <a:latin typeface="Playfair Display"/>
                <a:ea typeface="Playfair Display"/>
                <a:cs typeface="Playfair Display"/>
                <a:sym typeface="Playfair Display"/>
              </a:rPr>
              <a:t>Ability to detect test objects of different shapes and sizes</a:t>
            </a:r>
            <a:endParaRPr sz="1200">
              <a:solidFill>
                <a:schemeClr val="dk1"/>
              </a:solidFill>
              <a:latin typeface="Playfair Display"/>
              <a:ea typeface="Playfair Display"/>
              <a:cs typeface="Playfair Display"/>
              <a:sym typeface="Playfair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388953" y="338300"/>
            <a:ext cx="41832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Presentation Agenda</a:t>
            </a:r>
            <a:endParaRPr sz="2600" u="sng" dirty="0">
              <a:latin typeface="Playfair Display SemiBold"/>
              <a:ea typeface="Playfair Display SemiBold"/>
              <a:cs typeface="Playfair Display SemiBold"/>
              <a:sym typeface="Playfair Display SemiBold"/>
            </a:endParaRPr>
          </a:p>
        </p:txBody>
      </p:sp>
      <p:sp>
        <p:nvSpPr>
          <p:cNvPr id="122" name="Google Shape;122;p28"/>
          <p:cNvSpPr txBox="1">
            <a:spLocks noGrp="1"/>
          </p:cNvSpPr>
          <p:nvPr>
            <p:ph type="sldNum" idx="12"/>
          </p:nvPr>
        </p:nvSpPr>
        <p:spPr>
          <a:xfrm>
            <a:off x="8873700" y="4917902"/>
            <a:ext cx="2703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solidFill>
                  <a:schemeClr val="accent1"/>
                </a:solidFill>
              </a:rPr>
              <a:t>2</a:t>
            </a:fld>
            <a:endParaRPr>
              <a:solidFill>
                <a:schemeClr val="accent1"/>
              </a:solidFill>
            </a:endParaRPr>
          </a:p>
        </p:txBody>
      </p:sp>
      <p:sp>
        <p:nvSpPr>
          <p:cNvPr id="123" name="Google Shape;123;p28"/>
          <p:cNvSpPr/>
          <p:nvPr/>
        </p:nvSpPr>
        <p:spPr>
          <a:xfrm>
            <a:off x="611550" y="1264562"/>
            <a:ext cx="15612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u="sng">
                <a:solidFill>
                  <a:schemeClr val="hlink"/>
                </a:solidFill>
                <a:latin typeface="Playfair Display SemiBold"/>
                <a:ea typeface="Playfair Display SemiBold"/>
                <a:cs typeface="Playfair Display SemiBold"/>
                <a:sym typeface="Playfair Display SemiBold"/>
                <a:hlinkClick r:id="" action="ppaction://hlinkshowjump?jump=nextslide"/>
              </a:rPr>
              <a:t>1.0 Project Overview</a:t>
            </a:r>
            <a:endParaRPr sz="1300">
              <a:solidFill>
                <a:schemeClr val="dk1"/>
              </a:solidFill>
              <a:latin typeface="Playfair Display SemiBold"/>
              <a:ea typeface="Playfair Display SemiBold"/>
              <a:cs typeface="Playfair Display SemiBold"/>
              <a:sym typeface="Playfair Display SemiBold"/>
            </a:endParaRPr>
          </a:p>
        </p:txBody>
      </p:sp>
      <p:pic>
        <p:nvPicPr>
          <p:cNvPr id="124" name="Google Shape;124;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25" name="Google Shape;125;p28"/>
          <p:cNvSpPr/>
          <p:nvPr/>
        </p:nvSpPr>
        <p:spPr>
          <a:xfrm>
            <a:off x="2172750" y="1878212"/>
            <a:ext cx="15612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u="sng">
                <a:solidFill>
                  <a:schemeClr val="hlink"/>
                </a:solidFill>
                <a:latin typeface="Playfair Display SemiBold"/>
                <a:ea typeface="Playfair Display SemiBold"/>
                <a:cs typeface="Playfair Display SemiBold"/>
                <a:sym typeface="Playfair Display SemiBold"/>
                <a:hlinkClick r:id="rId4" action="ppaction://hlinksldjump"/>
              </a:rPr>
              <a:t>2.0 Schedule</a:t>
            </a:r>
            <a:endParaRPr sz="1300">
              <a:solidFill>
                <a:schemeClr val="dk1"/>
              </a:solidFill>
              <a:latin typeface="Playfair Display SemiBold"/>
              <a:ea typeface="Playfair Display SemiBold"/>
              <a:cs typeface="Playfair Display SemiBold"/>
              <a:sym typeface="Playfair Display SemiBold"/>
            </a:endParaRPr>
          </a:p>
        </p:txBody>
      </p:sp>
      <p:sp>
        <p:nvSpPr>
          <p:cNvPr id="126" name="Google Shape;126;p28"/>
          <p:cNvSpPr/>
          <p:nvPr/>
        </p:nvSpPr>
        <p:spPr>
          <a:xfrm>
            <a:off x="3791400" y="2551012"/>
            <a:ext cx="15612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u="sng">
                <a:solidFill>
                  <a:schemeClr val="hlink"/>
                </a:solidFill>
                <a:latin typeface="Playfair Display SemiBold"/>
                <a:ea typeface="Playfair Display SemiBold"/>
                <a:cs typeface="Playfair Display SemiBold"/>
                <a:sym typeface="Playfair Display SemiBold"/>
                <a:hlinkClick r:id="rId5" action="ppaction://hlinksldjump"/>
              </a:rPr>
              <a:t>3.0 Test Readiness</a:t>
            </a:r>
            <a:endParaRPr sz="1300">
              <a:solidFill>
                <a:schemeClr val="dk1"/>
              </a:solidFill>
              <a:latin typeface="Playfair Display SemiBold"/>
              <a:ea typeface="Playfair Display SemiBold"/>
              <a:cs typeface="Playfair Display SemiBold"/>
              <a:sym typeface="Playfair Display SemiBold"/>
            </a:endParaRPr>
          </a:p>
        </p:txBody>
      </p:sp>
      <p:sp>
        <p:nvSpPr>
          <p:cNvPr id="127" name="Google Shape;127;p28">
            <a:hlinkClick r:id="" action="ppaction://noaction"/>
          </p:cNvPr>
          <p:cNvSpPr/>
          <p:nvPr/>
        </p:nvSpPr>
        <p:spPr>
          <a:xfrm>
            <a:off x="5352600" y="3294237"/>
            <a:ext cx="15612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u="sng">
                <a:solidFill>
                  <a:schemeClr val="hlink"/>
                </a:solidFill>
                <a:latin typeface="Playfair Display SemiBold"/>
                <a:ea typeface="Playfair Display SemiBold"/>
                <a:cs typeface="Playfair Display SemiBold"/>
                <a:sym typeface="Playfair Display SemiBold"/>
                <a:hlinkClick r:id="rId6" action="ppaction://hlinksldjump"/>
              </a:rPr>
              <a:t>4.0 Budget</a:t>
            </a:r>
            <a:endParaRPr sz="1300">
              <a:solidFill>
                <a:schemeClr val="dk1"/>
              </a:solidFill>
              <a:latin typeface="Playfair Display SemiBold"/>
              <a:ea typeface="Playfair Display SemiBold"/>
              <a:cs typeface="Playfair Display SemiBold"/>
              <a:sym typeface="Playfair Display SemiBold"/>
            </a:endParaRPr>
          </a:p>
        </p:txBody>
      </p:sp>
      <p:sp>
        <p:nvSpPr>
          <p:cNvPr id="128" name="Google Shape;128;p28">
            <a:hlinkClick r:id="" action="ppaction://noaction"/>
          </p:cNvPr>
          <p:cNvSpPr/>
          <p:nvPr/>
        </p:nvSpPr>
        <p:spPr>
          <a:xfrm>
            <a:off x="6913800" y="4063212"/>
            <a:ext cx="15612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u="sng">
                <a:solidFill>
                  <a:schemeClr val="hlink"/>
                </a:solidFill>
                <a:latin typeface="Playfair Display SemiBold"/>
                <a:ea typeface="Playfair Display SemiBold"/>
                <a:cs typeface="Playfair Display SemiBold"/>
                <a:sym typeface="Playfair Display SemiBold"/>
                <a:hlinkClick r:id="rId7" action="ppaction://hlinksldjump"/>
              </a:rPr>
              <a:t>5.0 Questions</a:t>
            </a:r>
            <a:endParaRPr sz="1300">
              <a:solidFill>
                <a:schemeClr val="dk1"/>
              </a:solidFill>
              <a:latin typeface="Playfair Display SemiBold"/>
              <a:ea typeface="Playfair Display SemiBold"/>
              <a:cs typeface="Playfair Display SemiBold"/>
              <a:sym typeface="Playfair Display SemiBold"/>
            </a:endParaRPr>
          </a:p>
        </p:txBody>
      </p:sp>
      <p:cxnSp>
        <p:nvCxnSpPr>
          <p:cNvPr id="129" name="Google Shape;129;p28"/>
          <p:cNvCxnSpPr>
            <a:stCxn id="123" idx="2"/>
            <a:endCxn id="125" idx="1"/>
          </p:cNvCxnSpPr>
          <p:nvPr/>
        </p:nvCxnSpPr>
        <p:spPr>
          <a:xfrm rot="-5400000" flipH="1">
            <a:off x="1554160" y="1484762"/>
            <a:ext cx="388800" cy="848400"/>
          </a:xfrm>
          <a:prstGeom prst="bentConnector2">
            <a:avLst/>
          </a:prstGeom>
          <a:noFill/>
          <a:ln w="19050" cap="flat" cmpd="sng">
            <a:solidFill>
              <a:schemeClr val="dk2"/>
            </a:solidFill>
            <a:prstDash val="solid"/>
            <a:round/>
            <a:headEnd type="none" w="med" len="med"/>
            <a:tailEnd type="triangle" w="med" len="med"/>
          </a:ln>
        </p:spPr>
      </p:cxnSp>
      <p:cxnSp>
        <p:nvCxnSpPr>
          <p:cNvPr id="130" name="Google Shape;130;p28"/>
          <p:cNvCxnSpPr>
            <a:stCxn id="125" idx="2"/>
            <a:endCxn id="126" idx="1"/>
          </p:cNvCxnSpPr>
          <p:nvPr/>
        </p:nvCxnSpPr>
        <p:spPr>
          <a:xfrm rot="-5400000" flipH="1">
            <a:off x="3114460" y="2099312"/>
            <a:ext cx="447900" cy="905700"/>
          </a:xfrm>
          <a:prstGeom prst="bentConnector2">
            <a:avLst/>
          </a:prstGeom>
          <a:noFill/>
          <a:ln w="19050" cap="flat" cmpd="sng">
            <a:solidFill>
              <a:schemeClr val="dk2"/>
            </a:solidFill>
            <a:prstDash val="solid"/>
            <a:round/>
            <a:headEnd type="none" w="med" len="med"/>
            <a:tailEnd type="triangle" w="med" len="med"/>
          </a:ln>
        </p:spPr>
      </p:cxnSp>
      <p:cxnSp>
        <p:nvCxnSpPr>
          <p:cNvPr id="131" name="Google Shape;131;p28"/>
          <p:cNvCxnSpPr>
            <a:stCxn id="126" idx="2"/>
            <a:endCxn id="127" idx="1"/>
          </p:cNvCxnSpPr>
          <p:nvPr/>
        </p:nvCxnSpPr>
        <p:spPr>
          <a:xfrm rot="-5400000" flipH="1">
            <a:off x="4669360" y="2835862"/>
            <a:ext cx="518100" cy="848400"/>
          </a:xfrm>
          <a:prstGeom prst="bentConnector2">
            <a:avLst/>
          </a:prstGeom>
          <a:noFill/>
          <a:ln w="19050" cap="flat" cmpd="sng">
            <a:solidFill>
              <a:schemeClr val="dk2"/>
            </a:solidFill>
            <a:prstDash val="solid"/>
            <a:round/>
            <a:headEnd type="none" w="med" len="med"/>
            <a:tailEnd type="triangle" w="med" len="med"/>
          </a:ln>
        </p:spPr>
      </p:cxnSp>
      <p:cxnSp>
        <p:nvCxnSpPr>
          <p:cNvPr id="132" name="Google Shape;132;p28"/>
          <p:cNvCxnSpPr>
            <a:stCxn id="127" idx="2"/>
            <a:endCxn id="128" idx="1"/>
          </p:cNvCxnSpPr>
          <p:nvPr/>
        </p:nvCxnSpPr>
        <p:spPr>
          <a:xfrm rot="-5400000" flipH="1">
            <a:off x="6217660" y="3591987"/>
            <a:ext cx="543900" cy="848400"/>
          </a:xfrm>
          <a:prstGeom prst="bentConnector2">
            <a:avLst/>
          </a:prstGeom>
          <a:noFill/>
          <a:ln w="19050"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1000"/>
                                        <p:tgtEl>
                                          <p:spTgt spid="1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1000"/>
                                        <p:tgtEl>
                                          <p:spTgt spid="126"/>
                                        </p:tgtEl>
                                      </p:cBhvr>
                                    </p:animEffect>
                                  </p:childTnLst>
                                </p:cTn>
                              </p:par>
                              <p:par>
                                <p:cTn id="16" presetID="10" presetClass="entr" presetSubtype="0" fill="hold" nodeType="withEffect">
                                  <p:stCondLst>
                                    <p:cond delay="0"/>
                                  </p:stCondLst>
                                  <p:childTnLst>
                                    <p:set>
                                      <p:cBhvr>
                                        <p:cTn id="17" dur="1" fill="hold">
                                          <p:stCondLst>
                                            <p:cond delay="0"/>
                                          </p:stCondLst>
                                        </p:cTn>
                                        <p:tgtEl>
                                          <p:spTgt spid="130"/>
                                        </p:tgtEl>
                                        <p:attrNameLst>
                                          <p:attrName>style.visibility</p:attrName>
                                        </p:attrNameLst>
                                      </p:cBhvr>
                                      <p:to>
                                        <p:strVal val="visible"/>
                                      </p:to>
                                    </p:set>
                                    <p:animEffect transition="in" filter="fade">
                                      <p:cBhvr>
                                        <p:cTn id="18" dur="1000"/>
                                        <p:tgtEl>
                                          <p:spTgt spid="1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7"/>
                                        </p:tgtEl>
                                        <p:attrNameLst>
                                          <p:attrName>style.visibility</p:attrName>
                                        </p:attrNameLst>
                                      </p:cBhvr>
                                      <p:to>
                                        <p:strVal val="visible"/>
                                      </p:to>
                                    </p:set>
                                    <p:animEffect transition="in" filter="fade">
                                      <p:cBhvr>
                                        <p:cTn id="23" dur="1000"/>
                                        <p:tgtEl>
                                          <p:spTgt spid="127"/>
                                        </p:tgtEl>
                                      </p:cBhvr>
                                    </p:animEffect>
                                  </p:childTnLst>
                                </p:cTn>
                              </p:par>
                              <p:par>
                                <p:cTn id="24" presetID="10" presetClass="entr" presetSubtype="0" fill="hold"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fade">
                                      <p:cBhvr>
                                        <p:cTn id="26" dur="1000"/>
                                        <p:tgtEl>
                                          <p:spTgt spid="1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fade">
                                      <p:cBhvr>
                                        <p:cTn id="31" dur="1000"/>
                                        <p:tgtEl>
                                          <p:spTgt spid="128"/>
                                        </p:tgtEl>
                                      </p:cBhvr>
                                    </p:animEffect>
                                  </p:childTnLst>
                                </p:cTn>
                              </p:par>
                              <p:par>
                                <p:cTn id="32" presetID="10"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Effect transition="in" filter="fade">
                                      <p:cBhvr>
                                        <p:cTn id="34"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46"/>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Polo Detection - Software Procedure</a:t>
            </a:r>
            <a:endParaRPr sz="2600" u="sng" dirty="0">
              <a:latin typeface="Playfair Display SemiBold"/>
              <a:ea typeface="Playfair Display SemiBold"/>
              <a:cs typeface="Playfair Display SemiBold"/>
              <a:sym typeface="Playfair Display SemiBold"/>
            </a:endParaRPr>
          </a:p>
        </p:txBody>
      </p:sp>
      <p:pic>
        <p:nvPicPr>
          <p:cNvPr id="886" name="Google Shape;886;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887" name="Google Shape;887;p46"/>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20</a:t>
            </a:fld>
            <a:endParaRPr>
              <a:latin typeface="Playfair Display"/>
              <a:ea typeface="Playfair Display"/>
              <a:cs typeface="Playfair Display"/>
              <a:sym typeface="Playfair Display"/>
            </a:endParaRPr>
          </a:p>
        </p:txBody>
      </p:sp>
      <p:sp>
        <p:nvSpPr>
          <p:cNvPr id="888" name="Google Shape;888;p46"/>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889" name="Google Shape;889;p46"/>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890" name="Google Shape;890;p46"/>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891" name="Google Shape;891;p46"/>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892" name="Google Shape;892;p46"/>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893" name="Google Shape;893;p46"/>
          <p:cNvSpPr txBox="1"/>
          <p:nvPr/>
        </p:nvSpPr>
        <p:spPr>
          <a:xfrm>
            <a:off x="2582825" y="1509538"/>
            <a:ext cx="1319700" cy="588900"/>
          </a:xfrm>
          <a:prstGeom prst="rect">
            <a:avLst/>
          </a:prstGeom>
          <a:solidFill>
            <a:srgbClr val="D9EAD3"/>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Playfair Display"/>
                <a:ea typeface="Playfair Display"/>
                <a:cs typeface="Playfair Display"/>
                <a:sym typeface="Playfair Display"/>
              </a:rPr>
              <a:t>Group Objects by Point Clusters</a:t>
            </a:r>
            <a:endParaRPr sz="1300">
              <a:latin typeface="Playfair Display"/>
              <a:ea typeface="Playfair Display"/>
              <a:cs typeface="Playfair Display"/>
              <a:sym typeface="Playfair Display"/>
            </a:endParaRPr>
          </a:p>
        </p:txBody>
      </p:sp>
      <p:sp>
        <p:nvSpPr>
          <p:cNvPr id="894" name="Google Shape;894;p46"/>
          <p:cNvSpPr txBox="1"/>
          <p:nvPr/>
        </p:nvSpPr>
        <p:spPr>
          <a:xfrm>
            <a:off x="4864550" y="1509538"/>
            <a:ext cx="1603800" cy="588900"/>
          </a:xfrm>
          <a:prstGeom prst="rect">
            <a:avLst/>
          </a:prstGeom>
          <a:solidFill>
            <a:srgbClr val="D9EAD3"/>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Apply Bounding Box to Objects</a:t>
            </a:r>
            <a:endParaRPr>
              <a:latin typeface="Playfair Display"/>
              <a:ea typeface="Playfair Display"/>
              <a:cs typeface="Playfair Display"/>
              <a:sym typeface="Playfair Display"/>
            </a:endParaRPr>
          </a:p>
        </p:txBody>
      </p:sp>
      <p:sp>
        <p:nvSpPr>
          <p:cNvPr id="895" name="Google Shape;895;p46"/>
          <p:cNvSpPr txBox="1"/>
          <p:nvPr/>
        </p:nvSpPr>
        <p:spPr>
          <a:xfrm>
            <a:off x="1561400" y="2861638"/>
            <a:ext cx="1253100" cy="588900"/>
          </a:xfrm>
          <a:prstGeom prst="rect">
            <a:avLst/>
          </a:prstGeom>
          <a:solidFill>
            <a:srgbClr val="D9EAD3"/>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Identify Polo</a:t>
            </a:r>
            <a:endParaRPr>
              <a:latin typeface="Playfair Display"/>
              <a:ea typeface="Playfair Display"/>
              <a:cs typeface="Playfair Display"/>
              <a:sym typeface="Playfair Display"/>
            </a:endParaRPr>
          </a:p>
        </p:txBody>
      </p:sp>
      <p:sp>
        <p:nvSpPr>
          <p:cNvPr id="896" name="Google Shape;896;p46"/>
          <p:cNvSpPr txBox="1"/>
          <p:nvPr/>
        </p:nvSpPr>
        <p:spPr>
          <a:xfrm>
            <a:off x="3945450" y="2861638"/>
            <a:ext cx="1253100" cy="588900"/>
          </a:xfrm>
          <a:prstGeom prst="rect">
            <a:avLst/>
          </a:prstGeom>
          <a:solidFill>
            <a:srgbClr val="D9EAD3"/>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Iterative Closest Point</a:t>
            </a:r>
            <a:endParaRPr>
              <a:latin typeface="Playfair Display"/>
              <a:ea typeface="Playfair Display"/>
              <a:cs typeface="Playfair Display"/>
              <a:sym typeface="Playfair Display"/>
            </a:endParaRPr>
          </a:p>
        </p:txBody>
      </p:sp>
      <p:cxnSp>
        <p:nvCxnSpPr>
          <p:cNvPr id="897" name="Google Shape;897;p46"/>
          <p:cNvCxnSpPr>
            <a:stCxn id="893" idx="3"/>
            <a:endCxn id="894" idx="1"/>
          </p:cNvCxnSpPr>
          <p:nvPr/>
        </p:nvCxnSpPr>
        <p:spPr>
          <a:xfrm>
            <a:off x="3902525" y="1803988"/>
            <a:ext cx="962100" cy="0"/>
          </a:xfrm>
          <a:prstGeom prst="straightConnector1">
            <a:avLst/>
          </a:prstGeom>
          <a:noFill/>
          <a:ln w="19050" cap="flat" cmpd="sng">
            <a:solidFill>
              <a:schemeClr val="dk2"/>
            </a:solidFill>
            <a:prstDash val="solid"/>
            <a:round/>
            <a:headEnd type="none" w="med" len="med"/>
            <a:tailEnd type="triangle" w="med" len="med"/>
          </a:ln>
        </p:spPr>
      </p:cxnSp>
      <p:cxnSp>
        <p:nvCxnSpPr>
          <p:cNvPr id="898" name="Google Shape;898;p46"/>
          <p:cNvCxnSpPr>
            <a:stCxn id="895" idx="3"/>
            <a:endCxn id="896" idx="1"/>
          </p:cNvCxnSpPr>
          <p:nvPr/>
        </p:nvCxnSpPr>
        <p:spPr>
          <a:xfrm>
            <a:off x="2814500" y="3156088"/>
            <a:ext cx="1131000" cy="0"/>
          </a:xfrm>
          <a:prstGeom prst="straightConnector1">
            <a:avLst/>
          </a:prstGeom>
          <a:noFill/>
          <a:ln w="19050" cap="flat" cmpd="sng">
            <a:solidFill>
              <a:schemeClr val="dk2"/>
            </a:solidFill>
            <a:prstDash val="solid"/>
            <a:round/>
            <a:headEnd type="none" w="med" len="med"/>
            <a:tailEnd type="triangle" w="med" len="med"/>
          </a:ln>
        </p:spPr>
      </p:cxnSp>
      <p:sp>
        <p:nvSpPr>
          <p:cNvPr id="899" name="Google Shape;899;p46"/>
          <p:cNvSpPr txBox="1"/>
          <p:nvPr/>
        </p:nvSpPr>
        <p:spPr>
          <a:xfrm>
            <a:off x="6329500" y="2861638"/>
            <a:ext cx="1253100" cy="588900"/>
          </a:xfrm>
          <a:prstGeom prst="rect">
            <a:avLst/>
          </a:prstGeom>
          <a:solidFill>
            <a:srgbClr val="D9EAD3"/>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6 DOF State Vector</a:t>
            </a:r>
            <a:endParaRPr>
              <a:latin typeface="Playfair Display"/>
              <a:ea typeface="Playfair Display"/>
              <a:cs typeface="Playfair Display"/>
              <a:sym typeface="Playfair Display"/>
            </a:endParaRPr>
          </a:p>
        </p:txBody>
      </p:sp>
      <p:cxnSp>
        <p:nvCxnSpPr>
          <p:cNvPr id="900" name="Google Shape;900;p46"/>
          <p:cNvCxnSpPr>
            <a:stCxn id="896" idx="3"/>
            <a:endCxn id="899" idx="1"/>
          </p:cNvCxnSpPr>
          <p:nvPr/>
        </p:nvCxnSpPr>
        <p:spPr>
          <a:xfrm>
            <a:off x="5198550" y="3156088"/>
            <a:ext cx="1131000" cy="0"/>
          </a:xfrm>
          <a:prstGeom prst="straightConnector1">
            <a:avLst/>
          </a:prstGeom>
          <a:noFill/>
          <a:ln w="19050" cap="flat" cmpd="sng">
            <a:solidFill>
              <a:schemeClr val="dk2"/>
            </a:solidFill>
            <a:prstDash val="solid"/>
            <a:round/>
            <a:headEnd type="none" w="med" len="med"/>
            <a:tailEnd type="triangle" w="med" len="med"/>
          </a:ln>
        </p:spPr>
      </p:cxnSp>
      <p:cxnSp>
        <p:nvCxnSpPr>
          <p:cNvPr id="901" name="Google Shape;901;p46"/>
          <p:cNvCxnSpPr>
            <a:stCxn id="899" idx="2"/>
            <a:endCxn id="893" idx="1"/>
          </p:cNvCxnSpPr>
          <p:nvPr/>
        </p:nvCxnSpPr>
        <p:spPr>
          <a:xfrm rot="5400000" flipH="1">
            <a:off x="3946150" y="440638"/>
            <a:ext cx="1646700" cy="4373100"/>
          </a:xfrm>
          <a:prstGeom prst="bentConnector4">
            <a:avLst>
              <a:gd name="adj1" fmla="val -28153"/>
              <a:gd name="adj2" fmla="val 132537"/>
            </a:avLst>
          </a:prstGeom>
          <a:noFill/>
          <a:ln w="19050" cap="flat" cmpd="sng">
            <a:solidFill>
              <a:schemeClr val="dk2"/>
            </a:solidFill>
            <a:prstDash val="solid"/>
            <a:round/>
            <a:headEnd type="none" w="med" len="med"/>
            <a:tailEnd type="triangle" w="med" len="med"/>
          </a:ln>
        </p:spPr>
      </p:cxnSp>
      <p:cxnSp>
        <p:nvCxnSpPr>
          <p:cNvPr id="902" name="Google Shape;902;p46"/>
          <p:cNvCxnSpPr>
            <a:stCxn id="894" idx="2"/>
            <a:endCxn id="895" idx="0"/>
          </p:cNvCxnSpPr>
          <p:nvPr/>
        </p:nvCxnSpPr>
        <p:spPr>
          <a:xfrm rot="5400000">
            <a:off x="3545600" y="740788"/>
            <a:ext cx="763200" cy="3478500"/>
          </a:xfrm>
          <a:prstGeom prst="bentConnector3">
            <a:avLst>
              <a:gd name="adj1" fmla="val 50000"/>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47">
            <a:hlinkClick r:id="rId3"/>
          </p:cNvPr>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ASPEN Lab Day in the Life (</a:t>
            </a:r>
            <a:r>
              <a:rPr lang="en" sz="2600" u="sng" dirty="0" err="1">
                <a:latin typeface="Playfair Display SemiBold"/>
                <a:ea typeface="Playfair Display SemiBold"/>
                <a:cs typeface="Playfair Display SemiBold"/>
                <a:sym typeface="Playfair Display SemiBold"/>
              </a:rPr>
              <a:t>DiTL</a:t>
            </a:r>
            <a:r>
              <a:rPr lang="en" sz="2600" u="sng" dirty="0">
                <a:latin typeface="Playfair Display SemiBold"/>
                <a:ea typeface="Playfair Display SemiBold"/>
                <a:cs typeface="Playfair Display SemiBold"/>
                <a:sym typeface="Playfair Display SemiBold"/>
              </a:rPr>
              <a:t>)</a:t>
            </a:r>
            <a:endParaRPr sz="2600" u="sng" dirty="0">
              <a:latin typeface="Playfair Display SemiBold"/>
              <a:ea typeface="Playfair Display SemiBold"/>
              <a:cs typeface="Playfair Display SemiBold"/>
              <a:sym typeface="Playfair Display SemiBold"/>
            </a:endParaRPr>
          </a:p>
        </p:txBody>
      </p:sp>
      <p:sp>
        <p:nvSpPr>
          <p:cNvPr id="908" name="Google Shape;908;p47"/>
          <p:cNvSpPr txBox="1"/>
          <p:nvPr/>
        </p:nvSpPr>
        <p:spPr>
          <a:xfrm>
            <a:off x="5746850" y="2751200"/>
            <a:ext cx="174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T Serif"/>
              <a:ea typeface="PT Serif"/>
              <a:cs typeface="PT Serif"/>
              <a:sym typeface="PT Serif"/>
            </a:endParaRPr>
          </a:p>
        </p:txBody>
      </p:sp>
      <p:sp>
        <p:nvSpPr>
          <p:cNvPr id="909" name="Google Shape;909;p47"/>
          <p:cNvSpPr txBox="1"/>
          <p:nvPr/>
        </p:nvSpPr>
        <p:spPr>
          <a:xfrm>
            <a:off x="388400" y="1024700"/>
            <a:ext cx="4504200" cy="11145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Objective:</a:t>
            </a:r>
            <a:r>
              <a:rPr lang="en" sz="1200">
                <a:solidFill>
                  <a:schemeClr val="dk1"/>
                </a:solidFill>
                <a:latin typeface="Playfair Display"/>
                <a:ea typeface="Playfair Display"/>
                <a:cs typeface="Playfair Display"/>
                <a:sym typeface="Playfair Display"/>
              </a:rPr>
              <a:t> Imitate SOSC testing day and acquire accurate truth data for comparison</a:t>
            </a:r>
            <a:endParaRPr sz="1200">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Clr>
                <a:schemeClr val="dk1"/>
              </a:buClr>
              <a:buSzPts val="1100"/>
              <a:buFont typeface="Arial"/>
              <a:buNone/>
            </a:pPr>
            <a:r>
              <a:rPr lang="en" sz="1200" b="1">
                <a:solidFill>
                  <a:schemeClr val="dk1"/>
                </a:solidFill>
                <a:latin typeface="Playfair Display"/>
                <a:ea typeface="Playfair Display"/>
                <a:cs typeface="Playfair Display"/>
                <a:sym typeface="Playfair Display"/>
              </a:rPr>
              <a:t>Expected Results: </a:t>
            </a:r>
            <a:r>
              <a:rPr lang="en" sz="1200">
                <a:solidFill>
                  <a:schemeClr val="dk1"/>
                </a:solidFill>
                <a:latin typeface="Playfair Display"/>
                <a:ea typeface="Playfair Display"/>
                <a:cs typeface="Playfair Display"/>
                <a:sym typeface="Playfair Display"/>
              </a:rPr>
              <a:t>Relative measurement state vector errors within 1 meter and 15</a:t>
            </a:r>
            <a:r>
              <a:rPr lang="en">
                <a:solidFill>
                  <a:schemeClr val="dk1"/>
                </a:solidFill>
                <a:latin typeface="PT Serif"/>
                <a:ea typeface="PT Serif"/>
                <a:cs typeface="PT Serif"/>
                <a:sym typeface="PT Serif"/>
              </a:rPr>
              <a:t>°</a:t>
            </a:r>
            <a:endParaRPr sz="1200">
              <a:solidFill>
                <a:schemeClr val="dk1"/>
              </a:solidFill>
              <a:latin typeface="Playfair Display"/>
              <a:ea typeface="Playfair Display"/>
              <a:cs typeface="Playfair Display"/>
              <a:sym typeface="Playfair Display"/>
            </a:endParaRPr>
          </a:p>
        </p:txBody>
      </p:sp>
      <p:sp>
        <p:nvSpPr>
          <p:cNvPr id="910" name="Google Shape;910;p47"/>
          <p:cNvSpPr txBox="1"/>
          <p:nvPr/>
        </p:nvSpPr>
        <p:spPr>
          <a:xfrm>
            <a:off x="5123425" y="2501300"/>
            <a:ext cx="3315000" cy="17547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100" b="1">
                <a:solidFill>
                  <a:srgbClr val="000000"/>
                </a:solidFill>
                <a:latin typeface="Playfair Display"/>
                <a:ea typeface="Playfair Display"/>
                <a:cs typeface="Playfair Display"/>
                <a:sym typeface="Playfair Display"/>
              </a:rPr>
              <a:t>Driving Requirement(s):</a:t>
            </a:r>
            <a:endParaRPr sz="1300">
              <a:latin typeface="PT Serif"/>
              <a:ea typeface="PT Serif"/>
              <a:cs typeface="PT Serif"/>
              <a:sym typeface="PT Serif"/>
            </a:endParaRPr>
          </a:p>
          <a:p>
            <a:pPr marL="457200" lvl="0" indent="-311150" algn="l" rtl="0">
              <a:spcBef>
                <a:spcPts val="0"/>
              </a:spcBef>
              <a:spcAft>
                <a:spcPts val="0"/>
              </a:spcAft>
              <a:buClr>
                <a:srgbClr val="000000"/>
              </a:buClr>
              <a:buSzPts val="1300"/>
              <a:buFont typeface="PT Serif"/>
              <a:buChar char="▣"/>
            </a:pPr>
            <a:r>
              <a:rPr lang="en" sz="1300">
                <a:latin typeface="PT Serif"/>
                <a:ea typeface="PT Serif"/>
                <a:cs typeface="PT Serif"/>
                <a:sym typeface="PT Serif"/>
              </a:rPr>
              <a:t>DR.2 (1m position accuracy)</a:t>
            </a:r>
            <a:endParaRPr sz="1300">
              <a:latin typeface="PT Serif"/>
              <a:ea typeface="PT Serif"/>
              <a:cs typeface="PT Serif"/>
              <a:sym typeface="PT Serif"/>
            </a:endParaRPr>
          </a:p>
          <a:p>
            <a:pPr marL="457200" lvl="0" indent="-311150" algn="l" rtl="0">
              <a:spcBef>
                <a:spcPts val="0"/>
              </a:spcBef>
              <a:spcAft>
                <a:spcPts val="0"/>
              </a:spcAft>
              <a:buClr>
                <a:srgbClr val="000000"/>
              </a:buClr>
              <a:buSzPts val="1300"/>
              <a:buFont typeface="PT Serif"/>
              <a:buChar char="▣"/>
            </a:pPr>
            <a:r>
              <a:rPr lang="en" sz="1300">
                <a:latin typeface="PT Serif"/>
                <a:ea typeface="PT Serif"/>
                <a:cs typeface="PT Serif"/>
                <a:sym typeface="PT Serif"/>
              </a:rPr>
              <a:t>DR.3 (15° attitude accuracy)</a:t>
            </a:r>
            <a:endParaRPr sz="1300">
              <a:latin typeface="PT Serif"/>
              <a:ea typeface="PT Serif"/>
              <a:cs typeface="PT Serif"/>
              <a:sym typeface="PT Serif"/>
            </a:endParaRPr>
          </a:p>
          <a:p>
            <a:pPr marL="457200" lvl="0" indent="-311150" algn="l" rtl="0">
              <a:spcBef>
                <a:spcPts val="0"/>
              </a:spcBef>
              <a:spcAft>
                <a:spcPts val="0"/>
              </a:spcAft>
              <a:buClr>
                <a:srgbClr val="000000"/>
              </a:buClr>
              <a:buSzPts val="1300"/>
              <a:buFont typeface="PT Serif"/>
              <a:buChar char="▣"/>
            </a:pPr>
            <a:r>
              <a:rPr lang="en" sz="1300">
                <a:latin typeface="PT Serif"/>
                <a:ea typeface="PT Serif"/>
                <a:cs typeface="PT Serif"/>
                <a:sym typeface="PT Serif"/>
              </a:rPr>
              <a:t>DR.4 (Subsystem Interface)</a:t>
            </a:r>
            <a:endParaRPr sz="1300">
              <a:latin typeface="PT Serif"/>
              <a:ea typeface="PT Serif"/>
              <a:cs typeface="PT Serif"/>
              <a:sym typeface="PT Serif"/>
            </a:endParaRPr>
          </a:p>
          <a:p>
            <a:pPr marL="457200" lvl="0" indent="-311150" algn="l" rtl="0">
              <a:spcBef>
                <a:spcPts val="0"/>
              </a:spcBef>
              <a:spcAft>
                <a:spcPts val="0"/>
              </a:spcAft>
              <a:buClr>
                <a:srgbClr val="000000"/>
              </a:buClr>
              <a:buSzPts val="1300"/>
              <a:buFont typeface="PT Serif"/>
              <a:buChar char="▣"/>
            </a:pPr>
            <a:r>
              <a:rPr lang="en" sz="1300">
                <a:latin typeface="PT Serif"/>
                <a:ea typeface="PT Serif"/>
                <a:cs typeface="PT Serif"/>
                <a:sym typeface="PT Serif"/>
              </a:rPr>
              <a:t>DR.6 (Relative Measurements)</a:t>
            </a:r>
            <a:endParaRPr sz="1300">
              <a:latin typeface="PT Serif"/>
              <a:ea typeface="PT Serif"/>
              <a:cs typeface="PT Serif"/>
              <a:sym typeface="PT Serif"/>
            </a:endParaRPr>
          </a:p>
          <a:p>
            <a:pPr marL="457200" lvl="0" indent="-311150" algn="l" rtl="0">
              <a:spcBef>
                <a:spcPts val="0"/>
              </a:spcBef>
              <a:spcAft>
                <a:spcPts val="0"/>
              </a:spcAft>
              <a:buClr>
                <a:srgbClr val="000000"/>
              </a:buClr>
              <a:buSzPts val="1300"/>
              <a:buFont typeface="PT Serif"/>
              <a:buChar char="▣"/>
            </a:pPr>
            <a:r>
              <a:rPr lang="en" sz="1300">
                <a:latin typeface="PT Serif"/>
                <a:ea typeface="PT Serif"/>
                <a:cs typeface="PT Serif"/>
                <a:sym typeface="PT Serif"/>
              </a:rPr>
              <a:t>DR.7 (1 Hz data rate)</a:t>
            </a:r>
            <a:endParaRPr sz="1300">
              <a:latin typeface="PT Serif"/>
              <a:ea typeface="PT Serif"/>
              <a:cs typeface="PT Serif"/>
              <a:sym typeface="PT Serif"/>
            </a:endParaRPr>
          </a:p>
          <a:p>
            <a:pPr marL="457200" lvl="0" indent="-311150" algn="l" rtl="0">
              <a:spcBef>
                <a:spcPts val="0"/>
              </a:spcBef>
              <a:spcAft>
                <a:spcPts val="0"/>
              </a:spcAft>
              <a:buClr>
                <a:srgbClr val="000000"/>
              </a:buClr>
              <a:buSzPts val="1300"/>
              <a:buFont typeface="PT Serif"/>
              <a:buChar char="▣"/>
            </a:pPr>
            <a:r>
              <a:rPr lang="en" sz="1300">
                <a:latin typeface="PT Serif"/>
                <a:ea typeface="PT Serif"/>
                <a:cs typeface="PT Serif"/>
                <a:sym typeface="PT Serif"/>
              </a:rPr>
              <a:t>DR.8 (Data Storage)</a:t>
            </a:r>
            <a:endParaRPr sz="1300">
              <a:latin typeface="PT Serif"/>
              <a:ea typeface="PT Serif"/>
              <a:cs typeface="PT Serif"/>
              <a:sym typeface="PT Serif"/>
            </a:endParaRPr>
          </a:p>
          <a:p>
            <a:pPr marL="457200" lvl="0" indent="-311150" algn="l" rtl="0">
              <a:spcBef>
                <a:spcPts val="0"/>
              </a:spcBef>
              <a:spcAft>
                <a:spcPts val="0"/>
              </a:spcAft>
              <a:buClr>
                <a:srgbClr val="000000"/>
              </a:buClr>
              <a:buSzPts val="1300"/>
              <a:buFont typeface="PT Serif"/>
              <a:buChar char="▣"/>
            </a:pPr>
            <a:r>
              <a:rPr lang="en" sz="1300">
                <a:latin typeface="PT Serif"/>
                <a:ea typeface="PT Serif"/>
                <a:cs typeface="PT Serif"/>
                <a:sym typeface="PT Serif"/>
              </a:rPr>
              <a:t>DR.11 (Non-fiducial test object)</a:t>
            </a:r>
            <a:endParaRPr sz="1300">
              <a:latin typeface="PT Serif"/>
              <a:ea typeface="PT Serif"/>
              <a:cs typeface="PT Serif"/>
              <a:sym typeface="PT Serif"/>
            </a:endParaRPr>
          </a:p>
        </p:txBody>
      </p:sp>
      <p:sp>
        <p:nvSpPr>
          <p:cNvPr id="911" name="Google Shape;911;p47"/>
          <p:cNvSpPr txBox="1"/>
          <p:nvPr/>
        </p:nvSpPr>
        <p:spPr>
          <a:xfrm>
            <a:off x="5123425" y="1031388"/>
            <a:ext cx="33150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Test Date: </a:t>
            </a:r>
            <a:r>
              <a:rPr lang="en" sz="1200" b="1">
                <a:solidFill>
                  <a:schemeClr val="dk1"/>
                </a:solidFill>
                <a:latin typeface="Playfair Display"/>
                <a:ea typeface="Playfair Display"/>
                <a:cs typeface="Playfair Display"/>
                <a:sym typeface="Playfair Display"/>
              </a:rPr>
              <a:t>03/06 - 03/22</a:t>
            </a:r>
            <a:endParaRPr sz="1200" b="1">
              <a:solidFill>
                <a:srgbClr val="000000"/>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Deadline: 0</a:t>
            </a:r>
            <a:r>
              <a:rPr lang="en" sz="1200" b="1">
                <a:latin typeface="Playfair Display"/>
                <a:ea typeface="Playfair Display"/>
                <a:cs typeface="Playfair Display"/>
                <a:sym typeface="Playfair Display"/>
              </a:rPr>
              <a:t>4/05</a:t>
            </a:r>
            <a:endParaRPr sz="1200" b="1">
              <a:solidFill>
                <a:srgbClr val="000000"/>
              </a:solidFill>
              <a:latin typeface="Playfair Display"/>
              <a:ea typeface="Playfair Display"/>
              <a:cs typeface="Playfair Display"/>
              <a:sym typeface="Playfair Display"/>
            </a:endParaRPr>
          </a:p>
        </p:txBody>
      </p:sp>
      <p:sp>
        <p:nvSpPr>
          <p:cNvPr id="912" name="Google Shape;912;p47"/>
          <p:cNvSpPr txBox="1"/>
          <p:nvPr/>
        </p:nvSpPr>
        <p:spPr>
          <a:xfrm>
            <a:off x="5123425" y="1919025"/>
            <a:ext cx="3315000" cy="369300"/>
          </a:xfrm>
          <a:prstGeom prst="rect">
            <a:avLst/>
          </a:prstGeom>
          <a:solidFill>
            <a:srgbClr val="F4CCCC"/>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Status: </a:t>
            </a:r>
            <a:r>
              <a:rPr lang="en" sz="1200" b="1">
                <a:latin typeface="Playfair Display"/>
                <a:ea typeface="Playfair Display"/>
                <a:cs typeface="Playfair Display"/>
                <a:sym typeface="Playfair Display"/>
              </a:rPr>
              <a:t>Upcoming</a:t>
            </a:r>
            <a:endParaRPr>
              <a:latin typeface="PT Serif"/>
              <a:ea typeface="PT Serif"/>
              <a:cs typeface="PT Serif"/>
              <a:sym typeface="PT Serif"/>
            </a:endParaRPr>
          </a:p>
        </p:txBody>
      </p:sp>
      <p:pic>
        <p:nvPicPr>
          <p:cNvPr id="913" name="Google Shape;913;p4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914" name="Google Shape;914;p47"/>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915" name="Google Shape;915;p47"/>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916" name="Google Shape;916;p47"/>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917" name="Google Shape;917;p47"/>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918" name="Google Shape;918;p47"/>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919" name="Google Shape;919;p47"/>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21</a:t>
            </a:fld>
            <a:endParaRPr>
              <a:latin typeface="Playfair Display"/>
              <a:ea typeface="Playfair Display"/>
              <a:cs typeface="Playfair Display"/>
              <a:sym typeface="Playfair Display"/>
            </a:endParaRPr>
          </a:p>
        </p:txBody>
      </p:sp>
      <p:pic>
        <p:nvPicPr>
          <p:cNvPr id="920" name="Google Shape;920;p4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3220226" y="2708388"/>
            <a:ext cx="1991900" cy="1267599"/>
          </a:xfrm>
          <a:prstGeom prst="rect">
            <a:avLst/>
          </a:prstGeom>
          <a:noFill/>
          <a:ln>
            <a:noFill/>
          </a:ln>
        </p:spPr>
      </p:pic>
      <p:pic>
        <p:nvPicPr>
          <p:cNvPr id="921" name="Google Shape;921;p47"/>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88400" y="2288325"/>
            <a:ext cx="2773944" cy="20858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48">
            <a:hlinkClick r:id="rId3"/>
          </p:cNvPr>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ASPEN Lab Day in the Life (</a:t>
            </a:r>
            <a:r>
              <a:rPr lang="en" sz="2600" u="sng" dirty="0" err="1">
                <a:latin typeface="Playfair Display SemiBold"/>
                <a:ea typeface="Playfair Display SemiBold"/>
                <a:cs typeface="Playfair Display SemiBold"/>
                <a:sym typeface="Playfair Display SemiBold"/>
              </a:rPr>
              <a:t>DiTL</a:t>
            </a:r>
            <a:r>
              <a:rPr lang="en" sz="2600" u="sng" dirty="0">
                <a:latin typeface="Playfair Display SemiBold"/>
                <a:ea typeface="Playfair Display SemiBold"/>
                <a:cs typeface="Playfair Display SemiBold"/>
                <a:sym typeface="Playfair Display SemiBold"/>
              </a:rPr>
              <a:t>)</a:t>
            </a:r>
            <a:endParaRPr sz="2600" u="sng" dirty="0">
              <a:latin typeface="Playfair Display SemiBold"/>
              <a:ea typeface="Playfair Display SemiBold"/>
              <a:cs typeface="Playfair Display SemiBold"/>
              <a:sym typeface="Playfair Display SemiBold"/>
            </a:endParaRPr>
          </a:p>
        </p:txBody>
      </p:sp>
      <p:sp>
        <p:nvSpPr>
          <p:cNvPr id="927" name="Google Shape;927;p48"/>
          <p:cNvSpPr txBox="1"/>
          <p:nvPr/>
        </p:nvSpPr>
        <p:spPr>
          <a:xfrm>
            <a:off x="5746850" y="2751200"/>
            <a:ext cx="174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T Serif"/>
              <a:ea typeface="PT Serif"/>
              <a:cs typeface="PT Serif"/>
              <a:sym typeface="PT Serif"/>
            </a:endParaRPr>
          </a:p>
        </p:txBody>
      </p:sp>
      <p:pic>
        <p:nvPicPr>
          <p:cNvPr id="928" name="Google Shape;928;p4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929" name="Google Shape;929;p48"/>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930" name="Google Shape;930;p48"/>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931" name="Google Shape;931;p48"/>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932" name="Google Shape;932;p48"/>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933" name="Google Shape;933;p48"/>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934" name="Google Shape;934;p48"/>
          <p:cNvSpPr txBox="1"/>
          <p:nvPr/>
        </p:nvSpPr>
        <p:spPr>
          <a:xfrm>
            <a:off x="388950" y="1062150"/>
            <a:ext cx="3107100" cy="17979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Facility: </a:t>
            </a:r>
            <a:r>
              <a:rPr lang="en" sz="1200">
                <a:solidFill>
                  <a:schemeClr val="dk1"/>
                </a:solidFill>
                <a:latin typeface="Playfair Display"/>
                <a:ea typeface="Playfair Display"/>
                <a:cs typeface="Playfair Display"/>
                <a:sym typeface="Playfair Display"/>
              </a:rPr>
              <a:t>ASPEN Lab (Aerospace Building)</a:t>
            </a:r>
            <a:endParaRPr sz="12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Test Equipment:</a:t>
            </a:r>
            <a:r>
              <a:rPr lang="en" sz="1200">
                <a:solidFill>
                  <a:schemeClr val="dk1"/>
                </a:solidFill>
                <a:latin typeface="Playfair Display"/>
                <a:ea typeface="Playfair Display"/>
                <a:cs typeface="Playfair Display"/>
                <a:sym typeface="Playfair Display"/>
              </a:rPr>
              <a:t> </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60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Marco Sensor Suite (Lidar, NUC)</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Assembled Polo variations</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Tripod/Cart</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Vicon Camera Suite </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Tape</a:t>
            </a:r>
            <a:endParaRPr sz="1200">
              <a:solidFill>
                <a:schemeClr val="dk1"/>
              </a:solidFill>
              <a:latin typeface="Playfair Display"/>
              <a:ea typeface="Playfair Display"/>
              <a:cs typeface="Playfair Display"/>
              <a:sym typeface="Playfair Display"/>
            </a:endParaRPr>
          </a:p>
        </p:txBody>
      </p:sp>
      <p:sp>
        <p:nvSpPr>
          <p:cNvPr id="935" name="Google Shape;935;p48"/>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22</a:t>
            </a:fld>
            <a:endParaRPr>
              <a:latin typeface="Playfair Display"/>
              <a:ea typeface="Playfair Display"/>
              <a:cs typeface="Playfair Display"/>
              <a:sym typeface="Playfair Display"/>
            </a:endParaRPr>
          </a:p>
        </p:txBody>
      </p:sp>
      <p:sp>
        <p:nvSpPr>
          <p:cNvPr id="936" name="Google Shape;936;p48"/>
          <p:cNvSpPr txBox="1"/>
          <p:nvPr/>
        </p:nvSpPr>
        <p:spPr>
          <a:xfrm>
            <a:off x="378900" y="3036525"/>
            <a:ext cx="3127200" cy="11853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latin typeface="Playfair Display"/>
                <a:ea typeface="Playfair Display"/>
                <a:cs typeface="Playfair Display"/>
                <a:sym typeface="Playfair Display"/>
              </a:rPr>
              <a:t>Safety Mitigation:</a:t>
            </a:r>
            <a:endParaRPr sz="1200" b="1">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Char char="▣"/>
            </a:pPr>
            <a:r>
              <a:rPr lang="en" sz="1200">
                <a:latin typeface="Playfair Display"/>
                <a:ea typeface="Playfair Display"/>
                <a:cs typeface="Playfair Display"/>
                <a:sym typeface="Playfair Display"/>
              </a:rPr>
              <a:t>Safety meeting with Bobby for ASPEN lab</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Char char="▣"/>
            </a:pPr>
            <a:r>
              <a:rPr lang="en" sz="1200">
                <a:latin typeface="Playfair Display"/>
                <a:ea typeface="Playfair Display"/>
                <a:cs typeface="Playfair Display"/>
                <a:sym typeface="Playfair Display"/>
              </a:rPr>
              <a:t>Test equipment trade study</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Char char="▣"/>
            </a:pPr>
            <a:r>
              <a:rPr lang="en" sz="1200">
                <a:latin typeface="Playfair Display"/>
                <a:ea typeface="Playfair Display"/>
                <a:cs typeface="Playfair Display"/>
                <a:sym typeface="Playfair Display"/>
              </a:rPr>
              <a:t>Preset trajectory</a:t>
            </a:r>
            <a:endParaRPr>
              <a:latin typeface="PT Serif"/>
              <a:ea typeface="PT Serif"/>
              <a:cs typeface="PT Serif"/>
              <a:sym typeface="PT Serif"/>
            </a:endParaRPr>
          </a:p>
        </p:txBody>
      </p:sp>
      <p:sp>
        <p:nvSpPr>
          <p:cNvPr id="937" name="Google Shape;937;p48"/>
          <p:cNvSpPr txBox="1"/>
          <p:nvPr/>
        </p:nvSpPr>
        <p:spPr>
          <a:xfrm>
            <a:off x="3633150" y="3036550"/>
            <a:ext cx="2162700" cy="11853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Prerequisite Tests:</a:t>
            </a:r>
            <a:endParaRPr sz="1300">
              <a:solidFill>
                <a:schemeClr val="dk1"/>
              </a:solidFill>
              <a:latin typeface="Playfair Display"/>
              <a:ea typeface="Playfair Display"/>
              <a:cs typeface="Playfair Display"/>
              <a:sym typeface="Playfair Display"/>
            </a:endParaRPr>
          </a:p>
          <a:p>
            <a:pPr marL="457200" lvl="0" indent="-304800" algn="l" rtl="0">
              <a:lnSpc>
                <a:spcPct val="115000"/>
              </a:lnSpc>
              <a:spcBef>
                <a:spcPts val="600"/>
              </a:spcBef>
              <a:spcAft>
                <a:spcPts val="0"/>
              </a:spcAft>
              <a:buClr>
                <a:schemeClr val="dk1"/>
              </a:buClr>
              <a:buSzPts val="1200"/>
              <a:buFont typeface="Playfair Display"/>
              <a:buChar char="▣"/>
            </a:pPr>
            <a:r>
              <a:rPr lang="en" sz="1300">
                <a:solidFill>
                  <a:schemeClr val="dk1"/>
                </a:solidFill>
                <a:latin typeface="Playfair Display"/>
                <a:ea typeface="Playfair Display"/>
                <a:cs typeface="Playfair Display"/>
                <a:sym typeface="Playfair Display"/>
              </a:rPr>
              <a:t>Polo Detection</a:t>
            </a:r>
            <a:endParaRPr sz="13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300">
                <a:solidFill>
                  <a:schemeClr val="dk1"/>
                </a:solidFill>
                <a:latin typeface="Playfair Display"/>
                <a:ea typeface="Playfair Display"/>
                <a:cs typeface="Playfair Display"/>
                <a:sym typeface="Playfair Display"/>
              </a:rPr>
              <a:t>Data Frequency</a:t>
            </a:r>
            <a:endParaRPr sz="13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300">
                <a:solidFill>
                  <a:schemeClr val="dk1"/>
                </a:solidFill>
                <a:latin typeface="Playfair Display"/>
                <a:ea typeface="Playfair Display"/>
                <a:cs typeface="Playfair Display"/>
                <a:sym typeface="Playfair Display"/>
              </a:rPr>
              <a:t>Initiation Method</a:t>
            </a:r>
            <a:endParaRPr sz="1300">
              <a:solidFill>
                <a:schemeClr val="dk1"/>
              </a:solidFill>
              <a:latin typeface="Playfair Display"/>
              <a:ea typeface="Playfair Display"/>
              <a:cs typeface="Playfair Display"/>
              <a:sym typeface="Playfair Display"/>
            </a:endParaRPr>
          </a:p>
          <a:p>
            <a:pPr marL="457200" lvl="0" indent="0" algn="l" rtl="0">
              <a:lnSpc>
                <a:spcPct val="115000"/>
              </a:lnSpc>
              <a:spcBef>
                <a:spcPts val="600"/>
              </a:spcBef>
              <a:spcAft>
                <a:spcPts val="0"/>
              </a:spcAft>
              <a:buNone/>
            </a:pPr>
            <a:endParaRPr sz="1300">
              <a:solidFill>
                <a:schemeClr val="dk1"/>
              </a:solidFill>
              <a:latin typeface="Playfair Display"/>
              <a:ea typeface="Playfair Display"/>
              <a:cs typeface="Playfair Display"/>
              <a:sym typeface="Playfair Display"/>
            </a:endParaRPr>
          </a:p>
        </p:txBody>
      </p:sp>
      <p:sp>
        <p:nvSpPr>
          <p:cNvPr id="938" name="Google Shape;938;p48"/>
          <p:cNvSpPr txBox="1"/>
          <p:nvPr/>
        </p:nvSpPr>
        <p:spPr>
          <a:xfrm>
            <a:off x="3588825" y="1062150"/>
            <a:ext cx="4968000" cy="17979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b="1">
                <a:solidFill>
                  <a:schemeClr val="dk1"/>
                </a:solidFill>
                <a:latin typeface="Playfair Display"/>
                <a:ea typeface="Playfair Display"/>
                <a:cs typeface="Playfair Display"/>
                <a:sym typeface="Playfair Display"/>
              </a:rPr>
              <a:t>Outputs:</a:t>
            </a:r>
            <a:endParaRPr sz="1200" u="sng">
              <a:solidFill>
                <a:schemeClr val="dk2"/>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2"/>
              </a:buClr>
              <a:buSzPts val="1200"/>
              <a:buFont typeface="Playfair Display"/>
              <a:buChar char="▣"/>
            </a:pPr>
            <a:r>
              <a:rPr lang="en" sz="1200" b="1">
                <a:solidFill>
                  <a:schemeClr val="dk2"/>
                </a:solidFill>
                <a:latin typeface="Playfair Display"/>
                <a:ea typeface="Playfair Display"/>
                <a:cs typeface="Playfair Display"/>
                <a:sym typeface="Playfair Display"/>
              </a:rPr>
              <a:t>Trust Data:</a:t>
            </a:r>
            <a:r>
              <a:rPr lang="en" sz="1200">
                <a:solidFill>
                  <a:schemeClr val="dk2"/>
                </a:solidFill>
                <a:latin typeface="Playfair Display"/>
                <a:ea typeface="Playfair Display"/>
                <a:cs typeface="Playfair Display"/>
                <a:sym typeface="Playfair Display"/>
              </a:rPr>
              <a:t> </a:t>
            </a:r>
            <a:r>
              <a:rPr lang="en" sz="1200" u="sng">
                <a:solidFill>
                  <a:schemeClr val="dk2"/>
                </a:solidFill>
                <a:latin typeface="Playfair Display"/>
                <a:ea typeface="Playfair Display"/>
                <a:cs typeface="Playfair Display"/>
                <a:sym typeface="Playfair Display"/>
              </a:rPr>
              <a:t>Vicon Suite</a:t>
            </a:r>
            <a:endParaRPr sz="1200" u="sng">
              <a:solidFill>
                <a:schemeClr val="dk2"/>
              </a:solidFill>
              <a:latin typeface="Playfair Display"/>
              <a:ea typeface="Playfair Display"/>
              <a:cs typeface="Playfair Display"/>
              <a:sym typeface="Playfair Display"/>
            </a:endParaRPr>
          </a:p>
          <a:p>
            <a:pPr marL="914400" lvl="1"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RX, RY, RZ: Euler Angles in Radians</a:t>
            </a:r>
            <a:endParaRPr sz="1200">
              <a:solidFill>
                <a:schemeClr val="dk1"/>
              </a:solidFill>
              <a:latin typeface="Playfair Display"/>
              <a:ea typeface="Playfair Display"/>
              <a:cs typeface="Playfair Display"/>
              <a:sym typeface="Playfair Display"/>
            </a:endParaRPr>
          </a:p>
          <a:p>
            <a:pPr marL="914400" lvl="1"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TX, TY, TZ: Global Position in mm</a:t>
            </a:r>
            <a:endParaRPr sz="1200">
              <a:solidFill>
                <a:schemeClr val="dk1"/>
              </a:solidFill>
              <a:latin typeface="Playfair Display"/>
              <a:ea typeface="Playfair Display"/>
              <a:cs typeface="Playfair Display"/>
              <a:sym typeface="Playfair Display"/>
            </a:endParaRPr>
          </a:p>
          <a:p>
            <a:pPr marL="914400" lvl="1"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Conversion to local relative measurements</a:t>
            </a:r>
            <a:endParaRPr sz="1200" u="sng">
              <a:solidFill>
                <a:schemeClr val="dk2"/>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2"/>
              </a:buClr>
              <a:buSzPts val="1200"/>
              <a:buFont typeface="Playfair Display"/>
              <a:buChar char="▣"/>
            </a:pPr>
            <a:r>
              <a:rPr lang="en" sz="1200" b="1">
                <a:solidFill>
                  <a:schemeClr val="dk1"/>
                </a:solidFill>
                <a:latin typeface="Playfair Display"/>
                <a:ea typeface="Playfair Display"/>
                <a:cs typeface="Playfair Display"/>
                <a:sym typeface="Playfair Display"/>
              </a:rPr>
              <a:t>Experimental Data: </a:t>
            </a:r>
            <a:r>
              <a:rPr lang="en" sz="1200" u="sng">
                <a:solidFill>
                  <a:schemeClr val="dk1"/>
                </a:solidFill>
                <a:latin typeface="Playfair Display"/>
                <a:ea typeface="Playfair Display"/>
                <a:cs typeface="Playfair Display"/>
                <a:sym typeface="Playfair Display"/>
              </a:rPr>
              <a:t>Marco Sensor Suite:</a:t>
            </a:r>
            <a:endParaRPr sz="1200" u="sng">
              <a:solidFill>
                <a:schemeClr val="dk1"/>
              </a:solidFill>
              <a:latin typeface="Playfair Display"/>
              <a:ea typeface="Playfair Display"/>
              <a:cs typeface="Playfair Display"/>
              <a:sym typeface="Playfair Display"/>
            </a:endParaRPr>
          </a:p>
          <a:p>
            <a:pPr marL="914400" lvl="1"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Relative 6 DOF measurements between Marco and Polo</a:t>
            </a:r>
            <a:endParaRPr sz="1200">
              <a:solidFill>
                <a:schemeClr val="dk2"/>
              </a:solidFill>
              <a:latin typeface="Playfair Display"/>
              <a:ea typeface="Playfair Display"/>
              <a:cs typeface="Playfair Display"/>
              <a:sym typeface="Playfair Display"/>
            </a:endParaRPr>
          </a:p>
        </p:txBody>
      </p:sp>
      <p:sp>
        <p:nvSpPr>
          <p:cNvPr id="939" name="Google Shape;939;p48"/>
          <p:cNvSpPr txBox="1"/>
          <p:nvPr/>
        </p:nvSpPr>
        <p:spPr>
          <a:xfrm>
            <a:off x="5922900" y="3036525"/>
            <a:ext cx="2634000" cy="1185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Validation: </a:t>
            </a:r>
            <a:endParaRPr sz="12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a:solidFill>
                  <a:schemeClr val="dk1"/>
                </a:solidFill>
                <a:latin typeface="Playfair Display"/>
                <a:ea typeface="Playfair Display"/>
                <a:cs typeface="Playfair Display"/>
                <a:sym typeface="Playfair Display"/>
              </a:rPr>
              <a:t>Comparison between </a:t>
            </a:r>
            <a:r>
              <a:rPr lang="en" sz="1200" b="1">
                <a:solidFill>
                  <a:schemeClr val="dk1"/>
                </a:solidFill>
                <a:latin typeface="Playfair Display"/>
                <a:ea typeface="Playfair Display"/>
                <a:cs typeface="Playfair Display"/>
                <a:sym typeface="Playfair Display"/>
              </a:rPr>
              <a:t>Truth Data</a:t>
            </a:r>
            <a:r>
              <a:rPr lang="en" sz="1200">
                <a:solidFill>
                  <a:schemeClr val="dk1"/>
                </a:solidFill>
                <a:latin typeface="Playfair Display"/>
                <a:ea typeface="Playfair Display"/>
                <a:cs typeface="Playfair Display"/>
                <a:sym typeface="Playfair Display"/>
              </a:rPr>
              <a:t> and </a:t>
            </a:r>
            <a:r>
              <a:rPr lang="en" sz="1200" b="1">
                <a:solidFill>
                  <a:schemeClr val="dk1"/>
                </a:solidFill>
                <a:latin typeface="Playfair Display"/>
                <a:ea typeface="Playfair Display"/>
                <a:cs typeface="Playfair Display"/>
                <a:sym typeface="Playfair Display"/>
              </a:rPr>
              <a:t>Experimental Data</a:t>
            </a:r>
            <a:endParaRPr sz="12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 </a:t>
            </a:r>
            <a:endParaRPr sz="11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endParaRPr sz="1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endParaRPr sz="600" b="1">
              <a:solidFill>
                <a:schemeClr val="dk1"/>
              </a:solidFill>
              <a:latin typeface="Playfair Display"/>
              <a:ea typeface="Playfair Display"/>
              <a:cs typeface="Playfair Display"/>
              <a:sym typeface="Playfair Displ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pic>
        <p:nvPicPr>
          <p:cNvPr id="944" name="Google Shape;944;p4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02900" y="399925"/>
            <a:ext cx="4117275" cy="3174074"/>
          </a:xfrm>
          <a:prstGeom prst="rect">
            <a:avLst/>
          </a:prstGeom>
          <a:noFill/>
          <a:ln>
            <a:noFill/>
          </a:ln>
          <a:effectLst>
            <a:outerShdw blurRad="57150" dist="19050" dir="5400000" algn="bl" rotWithShape="0">
              <a:srgbClr val="000000">
                <a:alpha val="50000"/>
              </a:srgbClr>
            </a:outerShdw>
          </a:effectLst>
        </p:spPr>
      </p:pic>
      <p:sp>
        <p:nvSpPr>
          <p:cNvPr id="945" name="Google Shape;945;p49"/>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ASPEN Lab </a:t>
            </a:r>
            <a:r>
              <a:rPr lang="en" sz="2600" u="sng" dirty="0" err="1">
                <a:latin typeface="Playfair Display SemiBold"/>
                <a:ea typeface="Playfair Display SemiBold"/>
                <a:cs typeface="Playfair Display SemiBold"/>
                <a:sym typeface="Playfair Display SemiBold"/>
              </a:rPr>
              <a:t>DiTL</a:t>
            </a:r>
            <a:endParaRPr sz="2600" u="sng" dirty="0">
              <a:latin typeface="Playfair Display SemiBold"/>
              <a:ea typeface="Playfair Display SemiBold"/>
              <a:cs typeface="Playfair Display SemiBold"/>
              <a:sym typeface="Playfair Display SemiBold"/>
            </a:endParaRPr>
          </a:p>
        </p:txBody>
      </p:sp>
      <p:pic>
        <p:nvPicPr>
          <p:cNvPr id="946" name="Google Shape;946;p4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947" name="Google Shape;947;p49"/>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23</a:t>
            </a:fld>
            <a:endParaRPr>
              <a:latin typeface="Playfair Display"/>
              <a:ea typeface="Playfair Display"/>
              <a:cs typeface="Playfair Display"/>
              <a:sym typeface="Playfair Display"/>
            </a:endParaRPr>
          </a:p>
        </p:txBody>
      </p:sp>
      <p:sp>
        <p:nvSpPr>
          <p:cNvPr id="948" name="Google Shape;948;p49"/>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949" name="Google Shape;949;p49"/>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950" name="Google Shape;950;p49"/>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951" name="Google Shape;951;p49"/>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952" name="Google Shape;952;p49"/>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953" name="Google Shape;953;p49"/>
          <p:cNvSpPr txBox="1"/>
          <p:nvPr/>
        </p:nvSpPr>
        <p:spPr>
          <a:xfrm>
            <a:off x="643950" y="2106525"/>
            <a:ext cx="661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700" b="1">
              <a:solidFill>
                <a:srgbClr val="FF0000"/>
              </a:solidFill>
              <a:latin typeface="PT Serif"/>
              <a:ea typeface="PT Serif"/>
              <a:cs typeface="PT Serif"/>
              <a:sym typeface="PT Serif"/>
            </a:endParaRPr>
          </a:p>
        </p:txBody>
      </p:sp>
      <p:sp>
        <p:nvSpPr>
          <p:cNvPr id="954" name="Google Shape;954;p49"/>
          <p:cNvSpPr txBox="1"/>
          <p:nvPr/>
        </p:nvSpPr>
        <p:spPr>
          <a:xfrm>
            <a:off x="2361100" y="3205500"/>
            <a:ext cx="661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700" b="1">
              <a:solidFill>
                <a:srgbClr val="FF0000"/>
              </a:solidFill>
              <a:latin typeface="PT Serif"/>
              <a:ea typeface="PT Serif"/>
              <a:cs typeface="PT Serif"/>
              <a:sym typeface="PT Serif"/>
            </a:endParaRPr>
          </a:p>
        </p:txBody>
      </p:sp>
      <p:sp>
        <p:nvSpPr>
          <p:cNvPr id="955" name="Google Shape;955;p49"/>
          <p:cNvSpPr txBox="1"/>
          <p:nvPr/>
        </p:nvSpPr>
        <p:spPr>
          <a:xfrm>
            <a:off x="389050" y="3658250"/>
            <a:ext cx="8366100" cy="762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2"/>
              </a:buClr>
              <a:buSzPts val="1200"/>
              <a:buFont typeface="Playfair Display"/>
              <a:buChar char="▣"/>
            </a:pPr>
            <a:r>
              <a:rPr lang="en" sz="1200">
                <a:solidFill>
                  <a:schemeClr val="dk1"/>
                </a:solidFill>
                <a:latin typeface="Playfair Display"/>
                <a:ea typeface="Playfair Display"/>
                <a:cs typeface="Playfair Display"/>
                <a:sym typeface="Playfair Display"/>
              </a:rPr>
              <a:t>Place markers on system(s)</a:t>
            </a:r>
            <a:endParaRPr sz="1200">
              <a:solidFill>
                <a:schemeClr val="dk2"/>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2"/>
              </a:buClr>
              <a:buSzPts val="1200"/>
              <a:buFont typeface="Playfair Display"/>
              <a:buChar char="▣"/>
            </a:pPr>
            <a:r>
              <a:rPr lang="en" sz="1200">
                <a:solidFill>
                  <a:schemeClr val="dk2"/>
                </a:solidFill>
                <a:latin typeface="Playfair Display"/>
                <a:ea typeface="Playfair Display"/>
                <a:cs typeface="Playfair Display"/>
                <a:sym typeface="Playfair Display"/>
              </a:rPr>
              <a:t>Algorithms localize the position of each marker relative to a predefined origin</a:t>
            </a:r>
            <a:endParaRPr sz="1200">
              <a:solidFill>
                <a:schemeClr val="dk2"/>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2"/>
              </a:buClr>
              <a:buSzPts val="1200"/>
              <a:buFont typeface="Playfair Display"/>
              <a:buChar char="▣"/>
            </a:pPr>
            <a:r>
              <a:rPr lang="en" sz="1200">
                <a:solidFill>
                  <a:schemeClr val="dk2"/>
                </a:solidFill>
                <a:latin typeface="Playfair Display"/>
                <a:ea typeface="Playfair Display"/>
                <a:cs typeface="Playfair Display"/>
                <a:sym typeface="Playfair Display"/>
              </a:rPr>
              <a:t>Tracker determines local position and orientation of object</a:t>
            </a:r>
            <a:endParaRPr sz="2200">
              <a:solidFill>
                <a:schemeClr val="dk2"/>
              </a:solidFill>
              <a:latin typeface="Playfair Display"/>
              <a:ea typeface="Playfair Display"/>
              <a:cs typeface="Playfair Display"/>
              <a:sym typeface="Playfair Display"/>
            </a:endParaRPr>
          </a:p>
        </p:txBody>
      </p:sp>
      <p:pic>
        <p:nvPicPr>
          <p:cNvPr id="956" name="Google Shape;956;p4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45700" y="948300"/>
            <a:ext cx="3352100" cy="2520626"/>
          </a:xfrm>
          <a:prstGeom prst="rect">
            <a:avLst/>
          </a:prstGeom>
          <a:noFill/>
          <a:ln>
            <a:noFill/>
          </a:ln>
          <a:effectLst>
            <a:outerShdw blurRad="57150" dist="19050" dir="5400000" algn="bl" rotWithShape="0">
              <a:srgbClr val="000000">
                <a:alpha val="50000"/>
              </a:srgbClr>
            </a:outerShdw>
          </a:effectLst>
        </p:spPr>
      </p:pic>
      <p:cxnSp>
        <p:nvCxnSpPr>
          <p:cNvPr id="957" name="Google Shape;957;p49"/>
          <p:cNvCxnSpPr/>
          <p:nvPr/>
        </p:nvCxnSpPr>
        <p:spPr>
          <a:xfrm>
            <a:off x="6926325" y="1697750"/>
            <a:ext cx="823800" cy="251100"/>
          </a:xfrm>
          <a:prstGeom prst="straightConnector1">
            <a:avLst/>
          </a:prstGeom>
          <a:noFill/>
          <a:ln w="9525" cap="flat" cmpd="sng">
            <a:solidFill>
              <a:srgbClr val="FF0000"/>
            </a:solidFill>
            <a:prstDash val="solid"/>
            <a:round/>
            <a:headEnd type="none" w="med" len="med"/>
            <a:tailEnd type="triangle" w="med" len="med"/>
          </a:ln>
        </p:spPr>
      </p:cxnSp>
      <p:sp>
        <p:nvSpPr>
          <p:cNvPr id="958" name="Google Shape;958;p49"/>
          <p:cNvSpPr txBox="1"/>
          <p:nvPr/>
        </p:nvSpPr>
        <p:spPr>
          <a:xfrm>
            <a:off x="6077750" y="1242850"/>
            <a:ext cx="1220400" cy="615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PT Serif"/>
                <a:ea typeface="PT Serif"/>
                <a:cs typeface="PT Serif"/>
                <a:sym typeface="PT Serif"/>
              </a:rPr>
              <a:t>Vicon Cameras</a:t>
            </a:r>
            <a:endParaRPr>
              <a:solidFill>
                <a:srgbClr val="FF0000"/>
              </a:solidFill>
              <a:latin typeface="PT Serif"/>
              <a:ea typeface="PT Serif"/>
              <a:cs typeface="PT Serif"/>
              <a:sym typeface="PT Serif"/>
            </a:endParaRPr>
          </a:p>
        </p:txBody>
      </p:sp>
      <p:sp>
        <p:nvSpPr>
          <p:cNvPr id="959" name="Google Shape;959;p49"/>
          <p:cNvSpPr txBox="1"/>
          <p:nvPr/>
        </p:nvSpPr>
        <p:spPr>
          <a:xfrm>
            <a:off x="5751353" y="2801675"/>
            <a:ext cx="1471800" cy="400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0000"/>
                </a:solidFill>
                <a:latin typeface="PT Serif"/>
                <a:ea typeface="PT Serif"/>
                <a:cs typeface="PT Serif"/>
                <a:sym typeface="PT Serif"/>
              </a:rPr>
              <a:t>Moving Object</a:t>
            </a:r>
            <a:endParaRPr>
              <a:solidFill>
                <a:srgbClr val="FF0000"/>
              </a:solidFill>
              <a:latin typeface="PT Serif"/>
              <a:ea typeface="PT Serif"/>
              <a:cs typeface="PT Serif"/>
              <a:sym typeface="PT Serif"/>
            </a:endParaRPr>
          </a:p>
        </p:txBody>
      </p:sp>
      <p:cxnSp>
        <p:nvCxnSpPr>
          <p:cNvPr id="960" name="Google Shape;960;p49"/>
          <p:cNvCxnSpPr/>
          <p:nvPr/>
        </p:nvCxnSpPr>
        <p:spPr>
          <a:xfrm rot="10800000" flipH="1">
            <a:off x="6606500" y="2649900"/>
            <a:ext cx="162900" cy="216900"/>
          </a:xfrm>
          <a:prstGeom prst="straightConnector1">
            <a:avLst/>
          </a:prstGeom>
          <a:noFill/>
          <a:ln w="9525" cap="flat" cmpd="sng">
            <a:solidFill>
              <a:srgbClr val="FF0000"/>
            </a:solidFill>
            <a:prstDash val="solid"/>
            <a:round/>
            <a:headEnd type="none" w="med" len="med"/>
            <a:tailEnd type="triangle" w="med" len="med"/>
          </a:ln>
        </p:spPr>
      </p:cxnSp>
      <p:cxnSp>
        <p:nvCxnSpPr>
          <p:cNvPr id="961" name="Google Shape;961;p49"/>
          <p:cNvCxnSpPr/>
          <p:nvPr/>
        </p:nvCxnSpPr>
        <p:spPr>
          <a:xfrm rot="10800000">
            <a:off x="5374425" y="1296075"/>
            <a:ext cx="703200" cy="162300"/>
          </a:xfrm>
          <a:prstGeom prst="straightConnector1">
            <a:avLst/>
          </a:prstGeom>
          <a:noFill/>
          <a:ln w="9525" cap="flat" cmpd="sng">
            <a:solidFill>
              <a:srgbClr val="FF0000"/>
            </a:solidFill>
            <a:prstDash val="solid"/>
            <a:round/>
            <a:headEnd type="none" w="med" len="med"/>
            <a:tailEnd type="triangle" w="med" len="med"/>
          </a:ln>
        </p:spPr>
      </p:cxnSp>
      <p:sp>
        <p:nvSpPr>
          <p:cNvPr id="962" name="Google Shape;962;p49"/>
          <p:cNvSpPr txBox="1"/>
          <p:nvPr/>
        </p:nvSpPr>
        <p:spPr>
          <a:xfrm>
            <a:off x="4386650" y="1581840"/>
            <a:ext cx="13647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FF0000"/>
                </a:solidFill>
                <a:latin typeface="Playfair Display"/>
                <a:ea typeface="Playfair Display"/>
                <a:cs typeface="Playfair Display"/>
                <a:sym typeface="Playfair Display"/>
              </a:rPr>
              <a:t>Vicon Suite Tracking area ~6.1 m x 12.2 m</a:t>
            </a:r>
            <a:endParaRPr sz="1200" b="1">
              <a:solidFill>
                <a:srgbClr val="FF0000"/>
              </a:solidFill>
              <a:latin typeface="Playfair Display"/>
              <a:ea typeface="Playfair Display"/>
              <a:cs typeface="Playfair Display"/>
              <a:sym typeface="Playfair Display"/>
            </a:endParaRPr>
          </a:p>
        </p:txBody>
      </p:sp>
      <p:pic>
        <p:nvPicPr>
          <p:cNvPr id="963" name="Google Shape;963;p4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790273" y="2044300"/>
            <a:ext cx="703199" cy="538538"/>
          </a:xfrm>
          <a:prstGeom prst="rect">
            <a:avLst/>
          </a:prstGeom>
          <a:noFill/>
          <a:ln>
            <a:noFill/>
          </a:ln>
        </p:spPr>
      </p:pic>
      <p:cxnSp>
        <p:nvCxnSpPr>
          <p:cNvPr id="964" name="Google Shape;964;p49"/>
          <p:cNvCxnSpPr/>
          <p:nvPr/>
        </p:nvCxnSpPr>
        <p:spPr>
          <a:xfrm>
            <a:off x="863950" y="2591850"/>
            <a:ext cx="914100" cy="251100"/>
          </a:xfrm>
          <a:prstGeom prst="straightConnector1">
            <a:avLst/>
          </a:prstGeom>
          <a:noFill/>
          <a:ln w="9525" cap="flat" cmpd="sng">
            <a:solidFill>
              <a:schemeClr val="dk2"/>
            </a:solidFill>
            <a:prstDash val="solid"/>
            <a:round/>
            <a:headEnd type="none" w="med" len="med"/>
            <a:tailEnd type="none" w="med" len="med"/>
          </a:ln>
        </p:spPr>
      </p:cxnSp>
      <p:cxnSp>
        <p:nvCxnSpPr>
          <p:cNvPr id="965" name="Google Shape;965;p49"/>
          <p:cNvCxnSpPr>
            <a:stCxn id="963" idx="3"/>
          </p:cNvCxnSpPr>
          <p:nvPr/>
        </p:nvCxnSpPr>
        <p:spPr>
          <a:xfrm>
            <a:off x="1493472" y="2313569"/>
            <a:ext cx="385200" cy="459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50"/>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ASPEN Lab DiTL</a:t>
            </a:r>
            <a:endParaRPr sz="2600" u="sng">
              <a:latin typeface="Playfair Display SemiBold"/>
              <a:ea typeface="Playfair Display SemiBold"/>
              <a:cs typeface="Playfair Display SemiBold"/>
              <a:sym typeface="Playfair Display SemiBold"/>
            </a:endParaRPr>
          </a:p>
        </p:txBody>
      </p:sp>
      <p:sp>
        <p:nvSpPr>
          <p:cNvPr id="971" name="Google Shape;971;p50"/>
          <p:cNvSpPr txBox="1"/>
          <p:nvPr/>
        </p:nvSpPr>
        <p:spPr>
          <a:xfrm>
            <a:off x="580575" y="943425"/>
            <a:ext cx="2601900" cy="948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1200" b="1">
                <a:solidFill>
                  <a:schemeClr val="dk2"/>
                </a:solidFill>
                <a:latin typeface="Playfair Display"/>
                <a:ea typeface="Playfair Display"/>
                <a:cs typeface="Playfair Display"/>
                <a:sym typeface="Playfair Display"/>
              </a:rPr>
              <a:t>Vicon Suite</a:t>
            </a:r>
            <a:endParaRPr sz="1200" b="1">
              <a:solidFill>
                <a:schemeClr val="dk2"/>
              </a:solidFill>
              <a:latin typeface="Playfair Display"/>
              <a:ea typeface="Playfair Display"/>
              <a:cs typeface="Playfair Display"/>
              <a:sym typeface="Playfair Display"/>
            </a:endParaRPr>
          </a:p>
          <a:p>
            <a:pPr marL="0" lvl="0" indent="0" algn="ctr" rtl="0">
              <a:lnSpc>
                <a:spcPct val="115000"/>
              </a:lnSpc>
              <a:spcBef>
                <a:spcPts val="1200"/>
              </a:spcBef>
              <a:spcAft>
                <a:spcPts val="1200"/>
              </a:spcAft>
              <a:buNone/>
            </a:pPr>
            <a:r>
              <a:rPr lang="en" sz="1200">
                <a:solidFill>
                  <a:schemeClr val="dk2"/>
                </a:solidFill>
                <a:latin typeface="Playfair Display"/>
                <a:ea typeface="Playfair Display"/>
                <a:cs typeface="Playfair Display"/>
                <a:sym typeface="Playfair Display"/>
              </a:rPr>
              <a:t>Viewer shows camera orientations and object being tracked</a:t>
            </a:r>
            <a:endParaRPr sz="2200">
              <a:solidFill>
                <a:schemeClr val="dk2"/>
              </a:solidFill>
              <a:latin typeface="Playfair Display"/>
              <a:ea typeface="Playfair Display"/>
              <a:cs typeface="Playfair Display"/>
              <a:sym typeface="Playfair Display"/>
            </a:endParaRPr>
          </a:p>
        </p:txBody>
      </p:sp>
      <p:pic>
        <p:nvPicPr>
          <p:cNvPr id="972" name="Google Shape;972;p50" title="RPReplay_Final1676954989.mov">
            <a:hlinkClick r:id="rId3"/>
          </p:cNvPr>
          <p:cNvPicPr preferRelativeResize="0"/>
          <p:nvPr/>
        </p:nvPicPr>
        <p:blipFill>
          <a:blip r:embed="rId4">
            <a:alphaModFix/>
          </a:blip>
          <a:stretch>
            <a:fillRect/>
          </a:stretch>
        </p:blipFill>
        <p:spPr>
          <a:xfrm>
            <a:off x="3515875" y="388550"/>
            <a:ext cx="5349226" cy="4011913"/>
          </a:xfrm>
          <a:prstGeom prst="rect">
            <a:avLst/>
          </a:prstGeom>
          <a:noFill/>
          <a:ln>
            <a:noFill/>
          </a:ln>
        </p:spPr>
      </p:pic>
      <p:pic>
        <p:nvPicPr>
          <p:cNvPr id="973" name="Google Shape;973;p5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974" name="Google Shape;974;p50"/>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975" name="Google Shape;975;p50"/>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976" name="Google Shape;976;p50"/>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977" name="Google Shape;977;p50"/>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978" name="Google Shape;978;p50"/>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979" name="Google Shape;979;p50"/>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24</a:t>
            </a:fld>
            <a:endParaRPr>
              <a:latin typeface="Playfair Display"/>
              <a:ea typeface="Playfair Display"/>
              <a:cs typeface="Playfair Display"/>
              <a:sym typeface="Playfair Display"/>
            </a:endParaRPr>
          </a:p>
        </p:txBody>
      </p:sp>
      <p:pic>
        <p:nvPicPr>
          <p:cNvPr id="980" name="Google Shape;980;p5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88950" y="1930625"/>
            <a:ext cx="3076901" cy="2440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2"/>
                                        </p:tgtEl>
                                        <p:attrNameLst>
                                          <p:attrName>style.visibility</p:attrName>
                                        </p:attrNameLst>
                                      </p:cBhvr>
                                      <p:to>
                                        <p:strVal val="visible"/>
                                      </p:to>
                                    </p:set>
                                    <p:animEffect transition="in" filter="fade">
                                      <p:cBhvr>
                                        <p:cTn id="7" dur="1000"/>
                                        <p:tgtEl>
                                          <p:spTgt spid="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pic>
        <p:nvPicPr>
          <p:cNvPr id="985" name="Google Shape;985;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78025" y="338322"/>
            <a:ext cx="2933550" cy="1537854"/>
          </a:xfrm>
          <a:prstGeom prst="rect">
            <a:avLst/>
          </a:prstGeom>
          <a:noFill/>
          <a:ln>
            <a:noFill/>
          </a:ln>
        </p:spPr>
      </p:pic>
      <p:sp>
        <p:nvSpPr>
          <p:cNvPr id="986" name="Google Shape;986;p51"/>
          <p:cNvSpPr txBox="1">
            <a:spLocks noGrp="1"/>
          </p:cNvSpPr>
          <p:nvPr>
            <p:ph type="title"/>
          </p:nvPr>
        </p:nvSpPr>
        <p:spPr>
          <a:xfrm>
            <a:off x="388953" y="338300"/>
            <a:ext cx="4022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ASPEN Lab DiTL</a:t>
            </a:r>
            <a:endParaRPr sz="2600" u="sng">
              <a:latin typeface="Playfair Display SemiBold"/>
              <a:ea typeface="Playfair Display SemiBold"/>
              <a:cs typeface="Playfair Display SemiBold"/>
              <a:sym typeface="Playfair Display SemiBold"/>
            </a:endParaRPr>
          </a:p>
        </p:txBody>
      </p:sp>
      <p:sp>
        <p:nvSpPr>
          <p:cNvPr id="987" name="Google Shape;987;p51"/>
          <p:cNvSpPr txBox="1"/>
          <p:nvPr/>
        </p:nvSpPr>
        <p:spPr>
          <a:xfrm>
            <a:off x="5056951" y="1966263"/>
            <a:ext cx="3731400" cy="248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b="1">
                <a:solidFill>
                  <a:schemeClr val="dk2"/>
                </a:solidFill>
                <a:latin typeface="Playfair Display"/>
                <a:ea typeface="Playfair Display"/>
                <a:cs typeface="Playfair Display"/>
                <a:sym typeface="Playfair Display"/>
              </a:rPr>
              <a:t>Objectives</a:t>
            </a:r>
            <a:endParaRPr sz="2000" b="1">
              <a:solidFill>
                <a:schemeClr val="dk2"/>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rgbClr val="59C629"/>
              </a:buClr>
              <a:buSzPts val="1400"/>
              <a:buFont typeface="PT Serif"/>
              <a:buChar char="●"/>
            </a:pPr>
            <a:r>
              <a:rPr lang="en">
                <a:solidFill>
                  <a:srgbClr val="59C629"/>
                </a:solidFill>
                <a:latin typeface="Playfair Display"/>
                <a:ea typeface="Playfair Display"/>
                <a:cs typeface="Playfair Display"/>
                <a:sym typeface="Playfair Display"/>
              </a:rPr>
              <a:t>March 1 -&gt; Learn Vicon Suite and Familiarize with Software</a:t>
            </a:r>
            <a:endParaRPr>
              <a:solidFill>
                <a:srgbClr val="59C629"/>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rgbClr val="4A86E8"/>
              </a:buClr>
              <a:buSzPts val="1400"/>
              <a:buFont typeface="Playfair Display"/>
              <a:buChar char="●"/>
            </a:pPr>
            <a:r>
              <a:rPr lang="en">
                <a:solidFill>
                  <a:srgbClr val="4A86E8"/>
                </a:solidFill>
                <a:latin typeface="Playfair Display"/>
                <a:ea typeface="Playfair Display"/>
                <a:cs typeface="Playfair Display"/>
                <a:sym typeface="Playfair Display"/>
              </a:rPr>
              <a:t>March 6 -&gt; X-Axis - Roll</a:t>
            </a:r>
            <a:endParaRPr>
              <a:solidFill>
                <a:srgbClr val="4A86E8"/>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rgbClr val="4A86E8"/>
              </a:buClr>
              <a:buSzPts val="1400"/>
              <a:buFont typeface="Playfair Display"/>
              <a:buChar char="●"/>
            </a:pPr>
            <a:r>
              <a:rPr lang="en">
                <a:solidFill>
                  <a:srgbClr val="4A86E8"/>
                </a:solidFill>
                <a:latin typeface="Playfair Display"/>
                <a:ea typeface="Playfair Display"/>
                <a:cs typeface="Playfair Display"/>
                <a:sym typeface="Playfair Display"/>
              </a:rPr>
              <a:t>March 8 -&gt; Z-Axis - Pitch</a:t>
            </a:r>
            <a:endParaRPr>
              <a:solidFill>
                <a:srgbClr val="4A86E8"/>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rgbClr val="4A86E8"/>
              </a:buClr>
              <a:buSzPts val="1400"/>
              <a:buFont typeface="Playfair Display"/>
              <a:buChar char="●"/>
            </a:pPr>
            <a:r>
              <a:rPr lang="en">
                <a:solidFill>
                  <a:srgbClr val="4A86E8"/>
                </a:solidFill>
                <a:latin typeface="Playfair Display"/>
                <a:ea typeface="Playfair Display"/>
                <a:cs typeface="Playfair Display"/>
                <a:sym typeface="Playfair Display"/>
              </a:rPr>
              <a:t>March 13 -&gt; Y-Axis - Yaw</a:t>
            </a:r>
            <a:endParaRPr>
              <a:solidFill>
                <a:srgbClr val="4A86E8"/>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rgbClr val="BF9000"/>
              </a:buClr>
              <a:buSzPts val="1400"/>
              <a:buFont typeface="Playfair Display"/>
              <a:buChar char="●"/>
            </a:pPr>
            <a:r>
              <a:rPr lang="en">
                <a:solidFill>
                  <a:srgbClr val="BF9000"/>
                </a:solidFill>
                <a:latin typeface="Playfair Display"/>
                <a:ea typeface="Playfair Display"/>
                <a:cs typeface="Playfair Display"/>
                <a:sym typeface="Playfair Display"/>
              </a:rPr>
              <a:t>March 15 -&gt; All 3 Axes</a:t>
            </a:r>
            <a:endParaRPr>
              <a:solidFill>
                <a:srgbClr val="4A86E8"/>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chemeClr val="dk1"/>
              </a:buClr>
              <a:buSzPts val="1400"/>
              <a:buFont typeface="Playfair Display"/>
              <a:buChar char="●"/>
            </a:pPr>
            <a:r>
              <a:rPr lang="en">
                <a:solidFill>
                  <a:schemeClr val="dk1"/>
                </a:solidFill>
                <a:latin typeface="Playfair Display"/>
                <a:ea typeface="Playfair Display"/>
                <a:cs typeface="Playfair Display"/>
                <a:sym typeface="Playfair Display"/>
              </a:rPr>
              <a:t>March 17 -&gt; BLANK</a:t>
            </a:r>
            <a:endParaRPr>
              <a:solidFill>
                <a:schemeClr val="dk1"/>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chemeClr val="dk1"/>
              </a:buClr>
              <a:buSzPts val="1400"/>
              <a:buFont typeface="Playfair Display"/>
              <a:buChar char="●"/>
            </a:pPr>
            <a:r>
              <a:rPr lang="en">
                <a:solidFill>
                  <a:schemeClr val="dk1"/>
                </a:solidFill>
                <a:latin typeface="Playfair Display"/>
                <a:ea typeface="Playfair Display"/>
                <a:cs typeface="Playfair Display"/>
                <a:sym typeface="Playfair Display"/>
              </a:rPr>
              <a:t>March 22 -&gt; BLANK</a:t>
            </a:r>
            <a:endParaRPr>
              <a:solidFill>
                <a:srgbClr val="BF9000"/>
              </a:solidFill>
              <a:latin typeface="Playfair Display"/>
              <a:ea typeface="Playfair Display"/>
              <a:cs typeface="Playfair Display"/>
              <a:sym typeface="Playfair Display"/>
            </a:endParaRPr>
          </a:p>
        </p:txBody>
      </p:sp>
      <p:pic>
        <p:nvPicPr>
          <p:cNvPr id="988" name="Google Shape;988;p5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989" name="Google Shape;989;p51"/>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25</a:t>
            </a:fld>
            <a:endParaRPr>
              <a:latin typeface="Playfair Display"/>
              <a:ea typeface="Playfair Display"/>
              <a:cs typeface="Playfair Display"/>
              <a:sym typeface="Playfair Display"/>
            </a:endParaRPr>
          </a:p>
        </p:txBody>
      </p:sp>
      <p:sp>
        <p:nvSpPr>
          <p:cNvPr id="990" name="Google Shape;990;p51"/>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991" name="Google Shape;991;p51"/>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992" name="Google Shape;992;p51"/>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993" name="Google Shape;993;p51"/>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994" name="Google Shape;994;p51"/>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grpSp>
        <p:nvGrpSpPr>
          <p:cNvPr id="995" name="Google Shape;995;p51"/>
          <p:cNvGrpSpPr/>
          <p:nvPr/>
        </p:nvGrpSpPr>
        <p:grpSpPr>
          <a:xfrm>
            <a:off x="472750" y="1221086"/>
            <a:ext cx="4437899" cy="3051512"/>
            <a:chOff x="472750" y="1297286"/>
            <a:chExt cx="4437899" cy="3051512"/>
          </a:xfrm>
        </p:grpSpPr>
        <p:pic>
          <p:nvPicPr>
            <p:cNvPr id="996" name="Google Shape;996;p5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72750" y="1297286"/>
              <a:ext cx="4437899" cy="3051512"/>
            </a:xfrm>
            <a:prstGeom prst="rect">
              <a:avLst/>
            </a:prstGeom>
            <a:noFill/>
            <a:ln>
              <a:noFill/>
            </a:ln>
          </p:spPr>
        </p:pic>
        <p:sp>
          <p:nvSpPr>
            <p:cNvPr id="997" name="Google Shape;997;p51"/>
            <p:cNvSpPr txBox="1"/>
            <p:nvPr/>
          </p:nvSpPr>
          <p:spPr>
            <a:xfrm>
              <a:off x="620325" y="2106525"/>
              <a:ext cx="661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4A86E8"/>
                  </a:solidFill>
                  <a:latin typeface="PT Serif"/>
                  <a:ea typeface="PT Serif"/>
                  <a:cs typeface="PT Serif"/>
                  <a:sym typeface="PT Serif"/>
                </a:rPr>
                <a:t>X</a:t>
              </a:r>
              <a:endParaRPr sz="2700" b="1">
                <a:solidFill>
                  <a:srgbClr val="4A86E8"/>
                </a:solidFill>
                <a:latin typeface="PT Serif"/>
                <a:ea typeface="PT Serif"/>
                <a:cs typeface="PT Serif"/>
                <a:sym typeface="PT Serif"/>
              </a:endParaRPr>
            </a:p>
          </p:txBody>
        </p:sp>
        <p:sp>
          <p:nvSpPr>
            <p:cNvPr id="998" name="Google Shape;998;p51"/>
            <p:cNvSpPr txBox="1"/>
            <p:nvPr/>
          </p:nvSpPr>
          <p:spPr>
            <a:xfrm>
              <a:off x="2372913" y="2653863"/>
              <a:ext cx="661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F1C232"/>
                  </a:solidFill>
                  <a:latin typeface="PT Serif"/>
                  <a:ea typeface="PT Serif"/>
                  <a:cs typeface="PT Serif"/>
                  <a:sym typeface="PT Serif"/>
                </a:rPr>
                <a:t>X</a:t>
              </a:r>
              <a:endParaRPr sz="2700" b="1">
                <a:solidFill>
                  <a:srgbClr val="F1C232"/>
                </a:solidFill>
                <a:latin typeface="PT Serif"/>
                <a:ea typeface="PT Serif"/>
                <a:cs typeface="PT Serif"/>
                <a:sym typeface="PT Serif"/>
              </a:endParaRPr>
            </a:p>
          </p:txBody>
        </p:sp>
        <p:sp>
          <p:nvSpPr>
            <p:cNvPr id="999" name="Google Shape;999;p51"/>
            <p:cNvSpPr txBox="1"/>
            <p:nvPr/>
          </p:nvSpPr>
          <p:spPr>
            <a:xfrm>
              <a:off x="620325" y="2653875"/>
              <a:ext cx="661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4A86E8"/>
                  </a:solidFill>
                  <a:latin typeface="PT Serif"/>
                  <a:ea typeface="PT Serif"/>
                  <a:cs typeface="PT Serif"/>
                  <a:sym typeface="PT Serif"/>
                </a:rPr>
                <a:t>X</a:t>
              </a:r>
              <a:endParaRPr sz="2700" b="1">
                <a:solidFill>
                  <a:srgbClr val="4A86E8"/>
                </a:solidFill>
                <a:latin typeface="PT Serif"/>
                <a:ea typeface="PT Serif"/>
                <a:cs typeface="PT Serif"/>
                <a:sym typeface="PT Serif"/>
              </a:endParaRPr>
            </a:p>
          </p:txBody>
        </p:sp>
        <p:sp>
          <p:nvSpPr>
            <p:cNvPr id="1000" name="Google Shape;1000;p51"/>
            <p:cNvSpPr txBox="1"/>
            <p:nvPr/>
          </p:nvSpPr>
          <p:spPr>
            <a:xfrm>
              <a:off x="2361100" y="2106525"/>
              <a:ext cx="661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4A86E8"/>
                  </a:solidFill>
                  <a:latin typeface="PT Serif"/>
                  <a:ea typeface="PT Serif"/>
                  <a:cs typeface="PT Serif"/>
                  <a:sym typeface="PT Serif"/>
                </a:rPr>
                <a:t>X</a:t>
              </a:r>
              <a:endParaRPr sz="2700" b="1">
                <a:solidFill>
                  <a:srgbClr val="4A86E8"/>
                </a:solidFill>
                <a:latin typeface="PT Serif"/>
                <a:ea typeface="PT Serif"/>
                <a:cs typeface="PT Serif"/>
                <a:sym typeface="PT Serif"/>
              </a:endParaRPr>
            </a:p>
          </p:txBody>
        </p:sp>
        <p:sp>
          <p:nvSpPr>
            <p:cNvPr id="1001" name="Google Shape;1001;p51"/>
            <p:cNvSpPr txBox="1"/>
            <p:nvPr/>
          </p:nvSpPr>
          <p:spPr>
            <a:xfrm>
              <a:off x="2372913" y="3210950"/>
              <a:ext cx="661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chemeClr val="dk2"/>
                  </a:solidFill>
                  <a:latin typeface="PT Serif"/>
                  <a:ea typeface="PT Serif"/>
                  <a:cs typeface="PT Serif"/>
                  <a:sym typeface="PT Serif"/>
                </a:rPr>
                <a:t>X</a:t>
              </a:r>
              <a:endParaRPr sz="2700" b="1">
                <a:solidFill>
                  <a:schemeClr val="dk2"/>
                </a:solidFill>
                <a:latin typeface="PT Serif"/>
                <a:ea typeface="PT Serif"/>
                <a:cs typeface="PT Serif"/>
                <a:sym typeface="PT Serif"/>
              </a:endParaRPr>
            </a:p>
          </p:txBody>
        </p:sp>
        <p:sp>
          <p:nvSpPr>
            <p:cNvPr id="1002" name="Google Shape;1002;p51"/>
            <p:cNvSpPr txBox="1"/>
            <p:nvPr/>
          </p:nvSpPr>
          <p:spPr>
            <a:xfrm>
              <a:off x="4125500" y="2653875"/>
              <a:ext cx="661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3C4043"/>
                  </a:solidFill>
                  <a:latin typeface="PT Serif"/>
                  <a:ea typeface="PT Serif"/>
                  <a:cs typeface="PT Serif"/>
                  <a:sym typeface="PT Serif"/>
                </a:rPr>
                <a:t>X</a:t>
              </a:r>
              <a:endParaRPr sz="2700" b="1">
                <a:solidFill>
                  <a:srgbClr val="3C4043"/>
                </a:solidFill>
                <a:latin typeface="PT Serif"/>
                <a:ea typeface="PT Serif"/>
                <a:cs typeface="PT Serif"/>
                <a:sym typeface="PT Serif"/>
              </a:endParaRPr>
            </a:p>
          </p:txBody>
        </p:sp>
        <p:sp>
          <p:nvSpPr>
            <p:cNvPr id="1003" name="Google Shape;1003;p51"/>
            <p:cNvSpPr txBox="1"/>
            <p:nvPr/>
          </p:nvSpPr>
          <p:spPr>
            <a:xfrm>
              <a:off x="2361100" y="1577238"/>
              <a:ext cx="661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rgbClr val="59C629"/>
                  </a:solidFill>
                  <a:latin typeface="PT Serif"/>
                  <a:ea typeface="PT Serif"/>
                  <a:cs typeface="PT Serif"/>
                  <a:sym typeface="PT Serif"/>
                </a:rPr>
                <a:t>X</a:t>
              </a:r>
              <a:endParaRPr sz="2700" b="1">
                <a:solidFill>
                  <a:srgbClr val="59C629"/>
                </a:solidFill>
                <a:latin typeface="PT Serif"/>
                <a:ea typeface="PT Serif"/>
                <a:cs typeface="PT Serif"/>
                <a:sym typeface="PT Serif"/>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grpSp>
        <p:nvGrpSpPr>
          <p:cNvPr id="1008" name="Google Shape;1008;p52"/>
          <p:cNvGrpSpPr/>
          <p:nvPr/>
        </p:nvGrpSpPr>
        <p:grpSpPr>
          <a:xfrm>
            <a:off x="2644936" y="2093157"/>
            <a:ext cx="786661" cy="1894606"/>
            <a:chOff x="3026873" y="2093157"/>
            <a:chExt cx="786661" cy="1894606"/>
          </a:xfrm>
        </p:grpSpPr>
        <p:grpSp>
          <p:nvGrpSpPr>
            <p:cNvPr id="1009" name="Google Shape;1009;p52"/>
            <p:cNvGrpSpPr/>
            <p:nvPr/>
          </p:nvGrpSpPr>
          <p:grpSpPr>
            <a:xfrm>
              <a:off x="3026873" y="2437202"/>
              <a:ext cx="786661" cy="1550560"/>
              <a:chOff x="4846148" y="2346727"/>
              <a:chExt cx="786661" cy="1550560"/>
            </a:xfrm>
          </p:grpSpPr>
          <p:cxnSp>
            <p:nvCxnSpPr>
              <p:cNvPr id="1010" name="Google Shape;1010;p52"/>
              <p:cNvCxnSpPr/>
              <p:nvPr/>
            </p:nvCxnSpPr>
            <p:spPr>
              <a:xfrm>
                <a:off x="4990793" y="3350505"/>
                <a:ext cx="194100" cy="37500"/>
              </a:xfrm>
              <a:prstGeom prst="straightConnector1">
                <a:avLst/>
              </a:prstGeom>
              <a:noFill/>
              <a:ln w="9525" cap="flat" cmpd="sng">
                <a:solidFill>
                  <a:schemeClr val="dk2"/>
                </a:solidFill>
                <a:prstDash val="solid"/>
                <a:round/>
                <a:headEnd type="none" w="med" len="med"/>
                <a:tailEnd type="none" w="med" len="med"/>
              </a:ln>
            </p:spPr>
          </p:cxnSp>
          <p:sp>
            <p:nvSpPr>
              <p:cNvPr id="1011" name="Google Shape;1011;p52"/>
              <p:cNvSpPr/>
              <p:nvPr/>
            </p:nvSpPr>
            <p:spPr>
              <a:xfrm>
                <a:off x="5180100" y="2346727"/>
                <a:ext cx="26700" cy="109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2"/>
              <p:cNvSpPr/>
              <p:nvPr/>
            </p:nvSpPr>
            <p:spPr>
              <a:xfrm rot="290640">
                <a:off x="5127960" y="280027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2"/>
              <p:cNvSpPr/>
              <p:nvPr/>
            </p:nvSpPr>
            <p:spPr>
              <a:xfrm rot="1151931">
                <a:off x="4991559" y="277630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52"/>
              <p:cNvSpPr/>
              <p:nvPr/>
            </p:nvSpPr>
            <p:spPr>
              <a:xfrm rot="-1334941">
                <a:off x="5417132" y="276520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2"/>
              <p:cNvSpPr/>
              <p:nvPr/>
            </p:nvSpPr>
            <p:spPr>
              <a:xfrm rot="-4037276">
                <a:off x="5126490" y="267726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6" name="Google Shape;1016;p52"/>
              <p:cNvCxnSpPr/>
              <p:nvPr/>
            </p:nvCxnSpPr>
            <p:spPr>
              <a:xfrm rot="10800000" flipH="1">
                <a:off x="5157019" y="337419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1017" name="Google Shape;1017;p52"/>
              <p:cNvCxnSpPr/>
              <p:nvPr/>
            </p:nvCxnSpPr>
            <p:spPr>
              <a:xfrm flipH="1">
                <a:off x="5212453" y="337029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1018" name="Google Shape;1018;p52"/>
            <p:cNvGrpSpPr/>
            <p:nvPr/>
          </p:nvGrpSpPr>
          <p:grpSpPr>
            <a:xfrm rot="602331">
              <a:off x="3133219" y="2132409"/>
              <a:ext cx="481156" cy="350613"/>
              <a:chOff x="4285343" y="2635200"/>
              <a:chExt cx="481200" cy="350645"/>
            </a:xfrm>
          </p:grpSpPr>
          <p:grpSp>
            <p:nvGrpSpPr>
              <p:cNvPr id="1019" name="Google Shape;1019;p52"/>
              <p:cNvGrpSpPr/>
              <p:nvPr/>
            </p:nvGrpSpPr>
            <p:grpSpPr>
              <a:xfrm>
                <a:off x="4285343" y="2758635"/>
                <a:ext cx="481200" cy="227210"/>
                <a:chOff x="1656105" y="2388010"/>
                <a:chExt cx="481200" cy="227210"/>
              </a:xfrm>
            </p:grpSpPr>
            <p:sp>
              <p:nvSpPr>
                <p:cNvPr id="1020" name="Google Shape;1020;p52"/>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2"/>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2" name="Google Shape;1022;p52"/>
              <p:cNvSpPr/>
              <p:nvPr/>
            </p:nvSpPr>
            <p:spPr>
              <a:xfrm>
                <a:off x="4667413" y="2816125"/>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52"/>
              <p:cNvSpPr/>
              <p:nvPr/>
            </p:nvSpPr>
            <p:spPr>
              <a:xfrm>
                <a:off x="4417163" y="263520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4" name="Google Shape;1024;p52"/>
          <p:cNvGrpSpPr/>
          <p:nvPr/>
        </p:nvGrpSpPr>
        <p:grpSpPr>
          <a:xfrm>
            <a:off x="2644936" y="1750562"/>
            <a:ext cx="786661" cy="2237188"/>
            <a:chOff x="3026873" y="1750562"/>
            <a:chExt cx="786661" cy="2237188"/>
          </a:xfrm>
        </p:grpSpPr>
        <p:grpSp>
          <p:nvGrpSpPr>
            <p:cNvPr id="1025" name="Google Shape;1025;p52"/>
            <p:cNvGrpSpPr/>
            <p:nvPr/>
          </p:nvGrpSpPr>
          <p:grpSpPr>
            <a:xfrm>
              <a:off x="3026873" y="2084978"/>
              <a:ext cx="786661" cy="1902772"/>
              <a:chOff x="4086873" y="2093153"/>
              <a:chExt cx="786661" cy="1902772"/>
            </a:xfrm>
          </p:grpSpPr>
          <p:cxnSp>
            <p:nvCxnSpPr>
              <p:cNvPr id="1026" name="Google Shape;1026;p52"/>
              <p:cNvCxnSpPr/>
              <p:nvPr/>
            </p:nvCxnSpPr>
            <p:spPr>
              <a:xfrm>
                <a:off x="4231518" y="3449143"/>
                <a:ext cx="194100" cy="37500"/>
              </a:xfrm>
              <a:prstGeom prst="straightConnector1">
                <a:avLst/>
              </a:prstGeom>
              <a:noFill/>
              <a:ln w="9525" cap="flat" cmpd="sng">
                <a:solidFill>
                  <a:schemeClr val="dk2"/>
                </a:solidFill>
                <a:prstDash val="solid"/>
                <a:round/>
                <a:headEnd type="none" w="med" len="med"/>
                <a:tailEnd type="none" w="med" len="med"/>
              </a:ln>
            </p:spPr>
          </p:cxnSp>
          <p:sp>
            <p:nvSpPr>
              <p:cNvPr id="1027" name="Google Shape;1027;p52"/>
              <p:cNvSpPr/>
              <p:nvPr/>
            </p:nvSpPr>
            <p:spPr>
              <a:xfrm>
                <a:off x="4420825" y="2093153"/>
                <a:ext cx="26700" cy="144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2"/>
              <p:cNvSpPr/>
              <p:nvPr/>
            </p:nvSpPr>
            <p:spPr>
              <a:xfrm rot="290640">
                <a:off x="4368685" y="2898910"/>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2"/>
              <p:cNvSpPr/>
              <p:nvPr/>
            </p:nvSpPr>
            <p:spPr>
              <a:xfrm rot="1151931">
                <a:off x="4232284" y="2874946"/>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2"/>
              <p:cNvSpPr/>
              <p:nvPr/>
            </p:nvSpPr>
            <p:spPr>
              <a:xfrm rot="-1334941">
                <a:off x="4657857" y="2863843"/>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2"/>
              <p:cNvSpPr/>
              <p:nvPr/>
            </p:nvSpPr>
            <p:spPr>
              <a:xfrm rot="-4037276">
                <a:off x="4367215" y="2775905"/>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32" name="Google Shape;1032;p52"/>
              <p:cNvCxnSpPr/>
              <p:nvPr/>
            </p:nvCxnSpPr>
            <p:spPr>
              <a:xfrm rot="10800000" flipH="1">
                <a:off x="4397744" y="3472835"/>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1033" name="Google Shape;1033;p52"/>
              <p:cNvCxnSpPr/>
              <p:nvPr/>
            </p:nvCxnSpPr>
            <p:spPr>
              <a:xfrm flipH="1">
                <a:off x="4453178" y="3468932"/>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1034" name="Google Shape;1034;p52"/>
            <p:cNvGrpSpPr/>
            <p:nvPr/>
          </p:nvGrpSpPr>
          <p:grpSpPr>
            <a:xfrm rot="1058367">
              <a:off x="3162947" y="1815221"/>
              <a:ext cx="481158" cy="350615"/>
              <a:chOff x="4285343" y="2635200"/>
              <a:chExt cx="481200" cy="350645"/>
            </a:xfrm>
          </p:grpSpPr>
          <p:grpSp>
            <p:nvGrpSpPr>
              <p:cNvPr id="1035" name="Google Shape;1035;p52"/>
              <p:cNvGrpSpPr/>
              <p:nvPr/>
            </p:nvGrpSpPr>
            <p:grpSpPr>
              <a:xfrm>
                <a:off x="4285343" y="2758635"/>
                <a:ext cx="481200" cy="227210"/>
                <a:chOff x="1656105" y="2388010"/>
                <a:chExt cx="481200" cy="227210"/>
              </a:xfrm>
            </p:grpSpPr>
            <p:sp>
              <p:nvSpPr>
                <p:cNvPr id="1036" name="Google Shape;1036;p52"/>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2"/>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1038;p52"/>
              <p:cNvSpPr/>
              <p:nvPr/>
            </p:nvSpPr>
            <p:spPr>
              <a:xfrm>
                <a:off x="4667413" y="2816125"/>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2"/>
              <p:cNvSpPr/>
              <p:nvPr/>
            </p:nvSpPr>
            <p:spPr>
              <a:xfrm>
                <a:off x="4417163" y="263520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0" name="Google Shape;1040;p52"/>
          <p:cNvGrpSpPr/>
          <p:nvPr/>
        </p:nvGrpSpPr>
        <p:grpSpPr>
          <a:xfrm>
            <a:off x="2965600" y="2230238"/>
            <a:ext cx="30900" cy="521175"/>
            <a:chOff x="4432975" y="2170388"/>
            <a:chExt cx="30900" cy="521175"/>
          </a:xfrm>
        </p:grpSpPr>
        <p:cxnSp>
          <p:nvCxnSpPr>
            <p:cNvPr id="1041" name="Google Shape;1041;p52"/>
            <p:cNvCxnSpPr/>
            <p:nvPr/>
          </p:nvCxnSpPr>
          <p:spPr>
            <a:xfrm rot="10800000">
              <a:off x="4448425" y="2170388"/>
              <a:ext cx="0" cy="502200"/>
            </a:xfrm>
            <a:prstGeom prst="straightConnector1">
              <a:avLst/>
            </a:prstGeom>
            <a:noFill/>
            <a:ln w="9525" cap="flat" cmpd="sng">
              <a:solidFill>
                <a:srgbClr val="FF0000"/>
              </a:solidFill>
              <a:prstDash val="solid"/>
              <a:round/>
              <a:headEnd type="none" w="med" len="med"/>
              <a:tailEnd type="triangle" w="med" len="med"/>
            </a:ln>
          </p:spPr>
        </p:cxnSp>
        <p:sp>
          <p:nvSpPr>
            <p:cNvPr id="1042" name="Google Shape;1042;p52"/>
            <p:cNvSpPr/>
            <p:nvPr/>
          </p:nvSpPr>
          <p:spPr>
            <a:xfrm>
              <a:off x="4432975" y="2660663"/>
              <a:ext cx="30900" cy="30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52"/>
          <p:cNvSpPr txBox="1"/>
          <p:nvPr/>
        </p:nvSpPr>
        <p:spPr>
          <a:xfrm>
            <a:off x="3898325" y="1151850"/>
            <a:ext cx="160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Test 1: </a:t>
            </a:r>
            <a:r>
              <a:rPr lang="en">
                <a:solidFill>
                  <a:srgbClr val="0000FF"/>
                </a:solidFill>
                <a:latin typeface="PT Serif"/>
                <a:ea typeface="PT Serif"/>
                <a:cs typeface="PT Serif"/>
                <a:sym typeface="PT Serif"/>
              </a:rPr>
              <a:t>x</a:t>
            </a:r>
            <a:r>
              <a:rPr lang="en">
                <a:latin typeface="PT Serif"/>
                <a:ea typeface="PT Serif"/>
                <a:cs typeface="PT Serif"/>
                <a:sym typeface="PT Serif"/>
              </a:rPr>
              <a:t>-axis</a:t>
            </a:r>
            <a:endParaRPr>
              <a:latin typeface="PT Serif"/>
              <a:ea typeface="PT Serif"/>
              <a:cs typeface="PT Serif"/>
              <a:sym typeface="PT Serif"/>
            </a:endParaRPr>
          </a:p>
        </p:txBody>
      </p:sp>
      <p:sp>
        <p:nvSpPr>
          <p:cNvPr id="1044" name="Google Shape;1044;p52"/>
          <p:cNvSpPr txBox="1"/>
          <p:nvPr/>
        </p:nvSpPr>
        <p:spPr>
          <a:xfrm>
            <a:off x="3898325" y="1151850"/>
            <a:ext cx="160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Test 2: </a:t>
            </a:r>
            <a:r>
              <a:rPr lang="en">
                <a:solidFill>
                  <a:srgbClr val="FF0000"/>
                </a:solidFill>
                <a:latin typeface="PT Serif"/>
                <a:ea typeface="PT Serif"/>
                <a:cs typeface="PT Serif"/>
                <a:sym typeface="PT Serif"/>
              </a:rPr>
              <a:t>z</a:t>
            </a:r>
            <a:r>
              <a:rPr lang="en">
                <a:latin typeface="PT Serif"/>
                <a:ea typeface="PT Serif"/>
                <a:cs typeface="PT Serif"/>
                <a:sym typeface="PT Serif"/>
              </a:rPr>
              <a:t>-axis</a:t>
            </a:r>
            <a:endParaRPr>
              <a:latin typeface="PT Serif"/>
              <a:ea typeface="PT Serif"/>
              <a:cs typeface="PT Serif"/>
              <a:sym typeface="PT Serif"/>
            </a:endParaRPr>
          </a:p>
        </p:txBody>
      </p:sp>
      <p:grpSp>
        <p:nvGrpSpPr>
          <p:cNvPr id="1045" name="Google Shape;1045;p52"/>
          <p:cNvGrpSpPr/>
          <p:nvPr/>
        </p:nvGrpSpPr>
        <p:grpSpPr>
          <a:xfrm>
            <a:off x="2552177" y="2543688"/>
            <a:ext cx="879150" cy="1452750"/>
            <a:chOff x="2552177" y="2543688"/>
            <a:chExt cx="879150" cy="1452750"/>
          </a:xfrm>
        </p:grpSpPr>
        <p:grpSp>
          <p:nvGrpSpPr>
            <p:cNvPr id="1046" name="Google Shape;1046;p52"/>
            <p:cNvGrpSpPr/>
            <p:nvPr/>
          </p:nvGrpSpPr>
          <p:grpSpPr>
            <a:xfrm>
              <a:off x="2552177" y="2543688"/>
              <a:ext cx="879150" cy="1452750"/>
              <a:chOff x="3145739" y="2535000"/>
              <a:chExt cx="879150" cy="1452750"/>
            </a:xfrm>
          </p:grpSpPr>
          <p:grpSp>
            <p:nvGrpSpPr>
              <p:cNvPr id="1047" name="Google Shape;1047;p52"/>
              <p:cNvGrpSpPr/>
              <p:nvPr/>
            </p:nvGrpSpPr>
            <p:grpSpPr>
              <a:xfrm>
                <a:off x="3145739" y="2535000"/>
                <a:ext cx="879150" cy="1452750"/>
                <a:chOff x="3145739" y="2535000"/>
                <a:chExt cx="879150" cy="1452750"/>
              </a:xfrm>
            </p:grpSpPr>
            <p:sp>
              <p:nvSpPr>
                <p:cNvPr id="1048" name="Google Shape;1048;p52"/>
                <p:cNvSpPr/>
                <p:nvPr/>
              </p:nvSpPr>
              <p:spPr>
                <a:xfrm>
                  <a:off x="3445525" y="2674800"/>
                  <a:ext cx="279600" cy="13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2"/>
                <p:cNvSpPr/>
                <p:nvPr/>
              </p:nvSpPr>
              <p:spPr>
                <a:xfrm>
                  <a:off x="3393325" y="2810400"/>
                  <a:ext cx="38400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2"/>
                <p:cNvSpPr/>
                <p:nvPr/>
              </p:nvSpPr>
              <p:spPr>
                <a:xfrm>
                  <a:off x="3459363" y="253500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2"/>
                <p:cNvSpPr/>
                <p:nvPr/>
              </p:nvSpPr>
              <p:spPr>
                <a:xfrm rot="29133">
                  <a:off x="3567622" y="2890500"/>
                  <a:ext cx="35401" cy="1097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2"/>
                <p:cNvSpPr/>
                <p:nvPr/>
              </p:nvSpPr>
              <p:spPr>
                <a:xfrm rot="-1124480">
                  <a:off x="3806598" y="2850457"/>
                  <a:ext cx="35481" cy="1097178"/>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2"/>
                <p:cNvSpPr/>
                <p:nvPr/>
              </p:nvSpPr>
              <p:spPr>
                <a:xfrm rot="1124480" flipH="1">
                  <a:off x="3328548" y="2850445"/>
                  <a:ext cx="35481" cy="1097178"/>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2"/>
                <p:cNvSpPr/>
                <p:nvPr/>
              </p:nvSpPr>
              <p:spPr>
                <a:xfrm rot="-4072486">
                  <a:off x="3506475" y="2774587"/>
                  <a:ext cx="157714" cy="157714"/>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55" name="Google Shape;1055;p52"/>
              <p:cNvCxnSpPr/>
              <p:nvPr/>
            </p:nvCxnSpPr>
            <p:spPr>
              <a:xfrm rot="10800000">
                <a:off x="3603022" y="3438900"/>
                <a:ext cx="217500" cy="10200"/>
              </a:xfrm>
              <a:prstGeom prst="straightConnector1">
                <a:avLst/>
              </a:prstGeom>
              <a:noFill/>
              <a:ln w="9525" cap="flat" cmpd="sng">
                <a:solidFill>
                  <a:schemeClr val="dk2"/>
                </a:solidFill>
                <a:prstDash val="solid"/>
                <a:round/>
                <a:headEnd type="none" w="med" len="med"/>
                <a:tailEnd type="none" w="med" len="med"/>
              </a:ln>
            </p:spPr>
          </p:cxnSp>
        </p:grpSp>
        <p:cxnSp>
          <p:nvCxnSpPr>
            <p:cNvPr id="1056" name="Google Shape;1056;p52"/>
            <p:cNvCxnSpPr>
              <a:endCxn id="1051" idx="1"/>
            </p:cNvCxnSpPr>
            <p:nvPr/>
          </p:nvCxnSpPr>
          <p:spPr>
            <a:xfrm rot="10800000" flipH="1">
              <a:off x="2756560" y="3447588"/>
              <a:ext cx="217500" cy="10200"/>
            </a:xfrm>
            <a:prstGeom prst="straightConnector1">
              <a:avLst/>
            </a:prstGeom>
            <a:noFill/>
            <a:ln w="9525" cap="flat" cmpd="sng">
              <a:solidFill>
                <a:schemeClr val="dk2"/>
              </a:solidFill>
              <a:prstDash val="solid"/>
              <a:round/>
              <a:headEnd type="none" w="med" len="med"/>
              <a:tailEnd type="none" w="med" len="med"/>
            </a:ln>
          </p:spPr>
        </p:cxnSp>
      </p:grpSp>
      <p:grpSp>
        <p:nvGrpSpPr>
          <p:cNvPr id="1057" name="Google Shape;1057;p52"/>
          <p:cNvGrpSpPr/>
          <p:nvPr/>
        </p:nvGrpSpPr>
        <p:grpSpPr>
          <a:xfrm>
            <a:off x="2653345" y="2515990"/>
            <a:ext cx="676804" cy="590010"/>
            <a:chOff x="3559632" y="2501840"/>
            <a:chExt cx="676804" cy="590010"/>
          </a:xfrm>
        </p:grpSpPr>
        <p:sp>
          <p:nvSpPr>
            <p:cNvPr id="1058" name="Google Shape;1058;p52"/>
            <p:cNvSpPr/>
            <p:nvPr/>
          </p:nvSpPr>
          <p:spPr>
            <a:xfrm rot="3636951">
              <a:off x="4049655" y="2424698"/>
              <a:ext cx="35462" cy="370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2"/>
            <p:cNvSpPr/>
            <p:nvPr/>
          </p:nvSpPr>
          <p:spPr>
            <a:xfrm rot="-3572067">
              <a:off x="3711231" y="2424707"/>
              <a:ext cx="35502" cy="370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2"/>
            <p:cNvSpPr/>
            <p:nvPr/>
          </p:nvSpPr>
          <p:spPr>
            <a:xfrm rot="29133">
              <a:off x="3883299" y="2721500"/>
              <a:ext cx="35401" cy="37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2"/>
            <p:cNvSpPr/>
            <p:nvPr/>
          </p:nvSpPr>
          <p:spPr>
            <a:xfrm>
              <a:off x="3708250" y="2562050"/>
              <a:ext cx="385500" cy="3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2"/>
            <p:cNvSpPr/>
            <p:nvPr/>
          </p:nvSpPr>
          <p:spPr>
            <a:xfrm>
              <a:off x="3762100" y="2619500"/>
              <a:ext cx="277800" cy="19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2"/>
            <p:cNvSpPr/>
            <p:nvPr/>
          </p:nvSpPr>
          <p:spPr>
            <a:xfrm>
              <a:off x="3793950" y="2654850"/>
              <a:ext cx="31800" cy="3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4" name="Google Shape;1064;p52"/>
          <p:cNvSpPr txBox="1"/>
          <p:nvPr/>
        </p:nvSpPr>
        <p:spPr>
          <a:xfrm>
            <a:off x="3898325" y="1151850"/>
            <a:ext cx="160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Test 3: </a:t>
            </a:r>
            <a:r>
              <a:rPr lang="en">
                <a:solidFill>
                  <a:srgbClr val="59C629"/>
                </a:solidFill>
                <a:latin typeface="PT Serif"/>
                <a:ea typeface="PT Serif"/>
                <a:cs typeface="PT Serif"/>
                <a:sym typeface="PT Serif"/>
              </a:rPr>
              <a:t>y</a:t>
            </a:r>
            <a:r>
              <a:rPr lang="en">
                <a:latin typeface="PT Serif"/>
                <a:ea typeface="PT Serif"/>
                <a:cs typeface="PT Serif"/>
                <a:sym typeface="PT Serif"/>
              </a:rPr>
              <a:t>-axis</a:t>
            </a:r>
            <a:endParaRPr>
              <a:latin typeface="PT Serif"/>
              <a:ea typeface="PT Serif"/>
              <a:cs typeface="PT Serif"/>
              <a:sym typeface="PT Serif"/>
            </a:endParaRPr>
          </a:p>
        </p:txBody>
      </p:sp>
      <p:grpSp>
        <p:nvGrpSpPr>
          <p:cNvPr id="1065" name="Google Shape;1065;p52"/>
          <p:cNvGrpSpPr/>
          <p:nvPr/>
        </p:nvGrpSpPr>
        <p:grpSpPr>
          <a:xfrm>
            <a:off x="2644936" y="2501850"/>
            <a:ext cx="786661" cy="1485912"/>
            <a:chOff x="5654836" y="2501850"/>
            <a:chExt cx="786661" cy="1485912"/>
          </a:xfrm>
        </p:grpSpPr>
        <p:grpSp>
          <p:nvGrpSpPr>
            <p:cNvPr id="1066" name="Google Shape;1066;p52"/>
            <p:cNvGrpSpPr/>
            <p:nvPr/>
          </p:nvGrpSpPr>
          <p:grpSpPr>
            <a:xfrm>
              <a:off x="5654836" y="2743408"/>
              <a:ext cx="786661" cy="1244354"/>
              <a:chOff x="1287661" y="2620983"/>
              <a:chExt cx="786661" cy="1244354"/>
            </a:xfrm>
          </p:grpSpPr>
          <p:cxnSp>
            <p:nvCxnSpPr>
              <p:cNvPr id="1067" name="Google Shape;1067;p52"/>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1068" name="Google Shape;1068;p52"/>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2"/>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2"/>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2"/>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2"/>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3" name="Google Shape;1073;p52"/>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1074" name="Google Shape;1074;p52"/>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1075" name="Google Shape;1075;p52"/>
            <p:cNvGrpSpPr/>
            <p:nvPr/>
          </p:nvGrpSpPr>
          <p:grpSpPr>
            <a:xfrm>
              <a:off x="5761505" y="2625285"/>
              <a:ext cx="481200" cy="227210"/>
              <a:chOff x="1656105" y="2388010"/>
              <a:chExt cx="481200" cy="227210"/>
            </a:xfrm>
          </p:grpSpPr>
          <p:sp>
            <p:nvSpPr>
              <p:cNvPr id="1076" name="Google Shape;1076;p52"/>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2"/>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8" name="Google Shape;1078;p52"/>
            <p:cNvSpPr/>
            <p:nvPr/>
          </p:nvSpPr>
          <p:spPr>
            <a:xfrm>
              <a:off x="6142613" y="2682775"/>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2"/>
            <p:cNvSpPr/>
            <p:nvPr/>
          </p:nvSpPr>
          <p:spPr>
            <a:xfrm>
              <a:off x="5892363" y="250185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 name="Google Shape;1080;p52"/>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ASPEN Lab DiTL - Movement</a:t>
            </a:r>
            <a:endParaRPr sz="2600" u="sng">
              <a:latin typeface="Playfair Display SemiBold"/>
              <a:ea typeface="Playfair Display SemiBold"/>
              <a:cs typeface="Playfair Display SemiBold"/>
              <a:sym typeface="Playfair Display SemiBold"/>
            </a:endParaRPr>
          </a:p>
        </p:txBody>
      </p:sp>
      <p:pic>
        <p:nvPicPr>
          <p:cNvPr id="1081" name="Google Shape;1081;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082" name="Google Shape;1082;p52"/>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26</a:t>
            </a:fld>
            <a:endParaRPr>
              <a:latin typeface="Playfair Display"/>
              <a:ea typeface="Playfair Display"/>
              <a:cs typeface="Playfair Display"/>
              <a:sym typeface="Playfair Display"/>
            </a:endParaRPr>
          </a:p>
        </p:txBody>
      </p:sp>
      <p:sp>
        <p:nvSpPr>
          <p:cNvPr id="1083" name="Google Shape;1083;p52"/>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1084" name="Google Shape;1084;p52"/>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1085" name="Google Shape;1085;p52"/>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1086" name="Google Shape;1086;p52"/>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1087" name="Google Shape;1087;p52"/>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grpSp>
        <p:nvGrpSpPr>
          <p:cNvPr id="1088" name="Google Shape;1088;p52"/>
          <p:cNvGrpSpPr/>
          <p:nvPr/>
        </p:nvGrpSpPr>
        <p:grpSpPr>
          <a:xfrm>
            <a:off x="6462625" y="2155424"/>
            <a:ext cx="1436103" cy="1709898"/>
            <a:chOff x="6462625" y="2155424"/>
            <a:chExt cx="1436103" cy="1709898"/>
          </a:xfrm>
        </p:grpSpPr>
        <p:grpSp>
          <p:nvGrpSpPr>
            <p:cNvPr id="1089" name="Google Shape;1089;p52"/>
            <p:cNvGrpSpPr/>
            <p:nvPr/>
          </p:nvGrpSpPr>
          <p:grpSpPr>
            <a:xfrm>
              <a:off x="6462625" y="2674800"/>
              <a:ext cx="1436103" cy="1190523"/>
              <a:chOff x="4273275" y="3183725"/>
              <a:chExt cx="1436103" cy="1190523"/>
            </a:xfrm>
          </p:grpSpPr>
          <p:sp>
            <p:nvSpPr>
              <p:cNvPr id="1090" name="Google Shape;1090;p52"/>
              <p:cNvSpPr/>
              <p:nvPr/>
            </p:nvSpPr>
            <p:spPr>
              <a:xfrm rot="10625534">
                <a:off x="5173842" y="3629474"/>
                <a:ext cx="94622" cy="742847"/>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2"/>
              <p:cNvSpPr/>
              <p:nvPr/>
            </p:nvSpPr>
            <p:spPr>
              <a:xfrm rot="10625534">
                <a:off x="5596067" y="3222949"/>
                <a:ext cx="94622" cy="742847"/>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2"/>
              <p:cNvSpPr/>
              <p:nvPr/>
            </p:nvSpPr>
            <p:spPr>
              <a:xfrm rot="-10658205">
                <a:off x="4751712" y="3222968"/>
                <a:ext cx="94580" cy="742868"/>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2"/>
              <p:cNvSpPr/>
              <p:nvPr/>
            </p:nvSpPr>
            <p:spPr>
              <a:xfrm rot="-10658205">
                <a:off x="4332562" y="3629468"/>
                <a:ext cx="94580" cy="742868"/>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2"/>
              <p:cNvSpPr/>
              <p:nvPr/>
            </p:nvSpPr>
            <p:spPr>
              <a:xfrm>
                <a:off x="4273275" y="3183725"/>
                <a:ext cx="1436100" cy="495300"/>
              </a:xfrm>
              <a:prstGeom prst="cube">
                <a:avLst>
                  <a:gd name="adj" fmla="val 9490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52"/>
            <p:cNvGrpSpPr/>
            <p:nvPr/>
          </p:nvGrpSpPr>
          <p:grpSpPr>
            <a:xfrm>
              <a:off x="6589965" y="2155424"/>
              <a:ext cx="1181443" cy="934668"/>
              <a:chOff x="9249275" y="166325"/>
              <a:chExt cx="1181325" cy="934575"/>
            </a:xfrm>
          </p:grpSpPr>
          <p:grpSp>
            <p:nvGrpSpPr>
              <p:cNvPr id="1096" name="Google Shape;1096;p52"/>
              <p:cNvGrpSpPr/>
              <p:nvPr/>
            </p:nvGrpSpPr>
            <p:grpSpPr>
              <a:xfrm>
                <a:off x="9380775" y="596700"/>
                <a:ext cx="928300" cy="446800"/>
                <a:chOff x="6918725" y="3007525"/>
                <a:chExt cx="928300" cy="446800"/>
              </a:xfrm>
            </p:grpSpPr>
            <p:sp>
              <p:nvSpPr>
                <p:cNvPr id="1097" name="Google Shape;1097;p52"/>
                <p:cNvSpPr/>
                <p:nvPr/>
              </p:nvSpPr>
              <p:spPr>
                <a:xfrm>
                  <a:off x="6918725" y="3010500"/>
                  <a:ext cx="201800" cy="442900"/>
                </a:xfrm>
                <a:custGeom>
                  <a:avLst/>
                  <a:gdLst/>
                  <a:ahLst/>
                  <a:cxnLst/>
                  <a:rect l="l" t="t" r="r" b="b"/>
                  <a:pathLst>
                    <a:path w="8072" h="17716" extrusionOk="0">
                      <a:moveTo>
                        <a:pt x="0" y="17716"/>
                      </a:moveTo>
                      <a:lnTo>
                        <a:pt x="8072" y="9525"/>
                      </a:lnTo>
                      <a:lnTo>
                        <a:pt x="5953" y="0"/>
                      </a:lnTo>
                      <a:lnTo>
                        <a:pt x="2024" y="3786"/>
                      </a:lnTo>
                      <a:close/>
                    </a:path>
                  </a:pathLst>
                </a:custGeom>
                <a:solidFill>
                  <a:schemeClr val="lt2"/>
                </a:solidFill>
                <a:ln w="9525" cap="flat" cmpd="sng">
                  <a:solidFill>
                    <a:schemeClr val="dk2"/>
                  </a:solidFill>
                  <a:prstDash val="solid"/>
                  <a:round/>
                  <a:headEnd type="none" w="med" len="med"/>
                  <a:tailEnd type="none" w="med" len="med"/>
                </a:ln>
              </p:spPr>
            </p:sp>
            <p:sp>
              <p:nvSpPr>
                <p:cNvPr id="1098" name="Google Shape;1098;p52"/>
                <p:cNvSpPr/>
                <p:nvPr/>
              </p:nvSpPr>
              <p:spPr>
                <a:xfrm>
                  <a:off x="6968475" y="3007525"/>
                  <a:ext cx="824100" cy="3915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9" name="Google Shape;1099;p52"/>
                <p:cNvCxnSpPr/>
                <p:nvPr/>
              </p:nvCxnSpPr>
              <p:spPr>
                <a:xfrm rot="10800000" flipH="1">
                  <a:off x="7641825" y="3247325"/>
                  <a:ext cx="205200" cy="207000"/>
                </a:xfrm>
                <a:prstGeom prst="straightConnector1">
                  <a:avLst/>
                </a:prstGeom>
                <a:noFill/>
                <a:ln w="9525" cap="flat" cmpd="sng">
                  <a:solidFill>
                    <a:schemeClr val="dk2"/>
                  </a:solidFill>
                  <a:prstDash val="solid"/>
                  <a:round/>
                  <a:headEnd type="none" w="med" len="med"/>
                  <a:tailEnd type="none" w="med" len="med"/>
                </a:ln>
              </p:spPr>
            </p:cxnSp>
            <p:sp>
              <p:nvSpPr>
                <p:cNvPr id="1100" name="Google Shape;1100;p52"/>
                <p:cNvSpPr/>
                <p:nvPr/>
              </p:nvSpPr>
              <p:spPr>
                <a:xfrm>
                  <a:off x="7643825" y="3010500"/>
                  <a:ext cx="201800" cy="442900"/>
                </a:xfrm>
                <a:custGeom>
                  <a:avLst/>
                  <a:gdLst/>
                  <a:ahLst/>
                  <a:cxnLst/>
                  <a:rect l="l" t="t" r="r" b="b"/>
                  <a:pathLst>
                    <a:path w="8072" h="17716" extrusionOk="0">
                      <a:moveTo>
                        <a:pt x="0" y="17716"/>
                      </a:moveTo>
                      <a:lnTo>
                        <a:pt x="8072" y="9525"/>
                      </a:lnTo>
                      <a:lnTo>
                        <a:pt x="5953" y="0"/>
                      </a:lnTo>
                      <a:lnTo>
                        <a:pt x="2024" y="3786"/>
                      </a:lnTo>
                      <a:close/>
                    </a:path>
                  </a:pathLst>
                </a:custGeom>
                <a:solidFill>
                  <a:srgbClr val="C2C2C2"/>
                </a:solidFill>
                <a:ln w="9525" cap="flat" cmpd="sng">
                  <a:solidFill>
                    <a:schemeClr val="dk2"/>
                  </a:solidFill>
                  <a:prstDash val="solid"/>
                  <a:round/>
                  <a:headEnd type="none" w="med" len="med"/>
                  <a:tailEnd type="none" w="med" len="med"/>
                </a:ln>
              </p:spPr>
            </p:sp>
            <p:sp>
              <p:nvSpPr>
                <p:cNvPr id="1101" name="Google Shape;1101;p52"/>
                <p:cNvSpPr/>
                <p:nvPr/>
              </p:nvSpPr>
              <p:spPr>
                <a:xfrm>
                  <a:off x="6921100" y="3105150"/>
                  <a:ext cx="772800" cy="347700"/>
                </a:xfrm>
                <a:prstGeom prst="parallelogram">
                  <a:avLst>
                    <a:gd name="adj" fmla="val 1404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2" name="Google Shape;1102;p52"/>
              <p:cNvSpPr/>
              <p:nvPr/>
            </p:nvSpPr>
            <p:spPr>
              <a:xfrm>
                <a:off x="9249275" y="654200"/>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2"/>
              <p:cNvSpPr/>
              <p:nvPr/>
            </p:nvSpPr>
            <p:spPr>
              <a:xfrm>
                <a:off x="9744800" y="166325"/>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4" name="Google Shape;1104;p52"/>
          <p:cNvGrpSpPr/>
          <p:nvPr/>
        </p:nvGrpSpPr>
        <p:grpSpPr>
          <a:xfrm>
            <a:off x="757036" y="2479413"/>
            <a:ext cx="786661" cy="1485912"/>
            <a:chOff x="757036" y="2501850"/>
            <a:chExt cx="786661" cy="1485912"/>
          </a:xfrm>
        </p:grpSpPr>
        <p:grpSp>
          <p:nvGrpSpPr>
            <p:cNvPr id="1105" name="Google Shape;1105;p52"/>
            <p:cNvGrpSpPr/>
            <p:nvPr/>
          </p:nvGrpSpPr>
          <p:grpSpPr>
            <a:xfrm>
              <a:off x="757036" y="2743408"/>
              <a:ext cx="786661" cy="1244354"/>
              <a:chOff x="1287661" y="2620983"/>
              <a:chExt cx="786661" cy="1244354"/>
            </a:xfrm>
          </p:grpSpPr>
          <p:cxnSp>
            <p:nvCxnSpPr>
              <p:cNvPr id="1106" name="Google Shape;1106;p52"/>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1107" name="Google Shape;1107;p52"/>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2"/>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2"/>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2"/>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2"/>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2" name="Google Shape;1112;p52"/>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1113" name="Google Shape;1113;p52"/>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1114" name="Google Shape;1114;p52"/>
            <p:cNvGrpSpPr/>
            <p:nvPr/>
          </p:nvGrpSpPr>
          <p:grpSpPr>
            <a:xfrm>
              <a:off x="863705" y="2625285"/>
              <a:ext cx="481200" cy="227210"/>
              <a:chOff x="1656105" y="2388010"/>
              <a:chExt cx="481200" cy="227210"/>
            </a:xfrm>
          </p:grpSpPr>
          <p:sp>
            <p:nvSpPr>
              <p:cNvPr id="1115" name="Google Shape;1115;p52"/>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2"/>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7" name="Google Shape;1117;p52"/>
            <p:cNvSpPr/>
            <p:nvPr/>
          </p:nvSpPr>
          <p:spPr>
            <a:xfrm>
              <a:off x="1246050" y="2682775"/>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2"/>
            <p:cNvSpPr/>
            <p:nvPr/>
          </p:nvSpPr>
          <p:spPr>
            <a:xfrm>
              <a:off x="995800" y="250185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52"/>
          <p:cNvGrpSpPr/>
          <p:nvPr/>
        </p:nvGrpSpPr>
        <p:grpSpPr>
          <a:xfrm>
            <a:off x="1765511" y="2479413"/>
            <a:ext cx="786661" cy="1485912"/>
            <a:chOff x="1765511" y="2501850"/>
            <a:chExt cx="786661" cy="1485912"/>
          </a:xfrm>
        </p:grpSpPr>
        <p:grpSp>
          <p:nvGrpSpPr>
            <p:cNvPr id="1120" name="Google Shape;1120;p52"/>
            <p:cNvGrpSpPr/>
            <p:nvPr/>
          </p:nvGrpSpPr>
          <p:grpSpPr>
            <a:xfrm>
              <a:off x="1765511" y="2743408"/>
              <a:ext cx="786661" cy="1244354"/>
              <a:chOff x="1287661" y="2620983"/>
              <a:chExt cx="786661" cy="1244354"/>
            </a:xfrm>
          </p:grpSpPr>
          <p:cxnSp>
            <p:nvCxnSpPr>
              <p:cNvPr id="1121" name="Google Shape;1121;p52"/>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1122" name="Google Shape;1122;p52"/>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2"/>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2"/>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2"/>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2"/>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7" name="Google Shape;1127;p52"/>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1128" name="Google Shape;1128;p52"/>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1129" name="Google Shape;1129;p52"/>
            <p:cNvGrpSpPr/>
            <p:nvPr/>
          </p:nvGrpSpPr>
          <p:grpSpPr>
            <a:xfrm>
              <a:off x="1872180" y="2625285"/>
              <a:ext cx="481200" cy="227210"/>
              <a:chOff x="1656105" y="2388010"/>
              <a:chExt cx="481200" cy="227210"/>
            </a:xfrm>
          </p:grpSpPr>
          <p:sp>
            <p:nvSpPr>
              <p:cNvPr id="1130" name="Google Shape;1130;p52"/>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2"/>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2" name="Google Shape;1132;p52"/>
            <p:cNvSpPr/>
            <p:nvPr/>
          </p:nvSpPr>
          <p:spPr>
            <a:xfrm>
              <a:off x="2254600" y="2682775"/>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2"/>
            <p:cNvSpPr/>
            <p:nvPr/>
          </p:nvSpPr>
          <p:spPr>
            <a:xfrm>
              <a:off x="2004350" y="250185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52"/>
          <p:cNvGrpSpPr/>
          <p:nvPr/>
        </p:nvGrpSpPr>
        <p:grpSpPr>
          <a:xfrm>
            <a:off x="2738361" y="2479413"/>
            <a:ext cx="786661" cy="1485912"/>
            <a:chOff x="2738361" y="2501850"/>
            <a:chExt cx="786661" cy="1485912"/>
          </a:xfrm>
        </p:grpSpPr>
        <p:grpSp>
          <p:nvGrpSpPr>
            <p:cNvPr id="1135" name="Google Shape;1135;p52"/>
            <p:cNvGrpSpPr/>
            <p:nvPr/>
          </p:nvGrpSpPr>
          <p:grpSpPr>
            <a:xfrm>
              <a:off x="2738361" y="2743408"/>
              <a:ext cx="786661" cy="1244354"/>
              <a:chOff x="1287661" y="2620983"/>
              <a:chExt cx="786661" cy="1244354"/>
            </a:xfrm>
          </p:grpSpPr>
          <p:cxnSp>
            <p:nvCxnSpPr>
              <p:cNvPr id="1136" name="Google Shape;1136;p52"/>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1137" name="Google Shape;1137;p52"/>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2"/>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2"/>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2"/>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2"/>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2" name="Google Shape;1142;p52"/>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1143" name="Google Shape;1143;p52"/>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1144" name="Google Shape;1144;p52"/>
            <p:cNvGrpSpPr/>
            <p:nvPr/>
          </p:nvGrpSpPr>
          <p:grpSpPr>
            <a:xfrm>
              <a:off x="2845030" y="2625285"/>
              <a:ext cx="481200" cy="227210"/>
              <a:chOff x="1656105" y="2388010"/>
              <a:chExt cx="481200" cy="227210"/>
            </a:xfrm>
          </p:grpSpPr>
          <p:sp>
            <p:nvSpPr>
              <p:cNvPr id="1145" name="Google Shape;1145;p52"/>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2"/>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52"/>
            <p:cNvSpPr/>
            <p:nvPr/>
          </p:nvSpPr>
          <p:spPr>
            <a:xfrm>
              <a:off x="3227788" y="2682775"/>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2"/>
            <p:cNvSpPr/>
            <p:nvPr/>
          </p:nvSpPr>
          <p:spPr>
            <a:xfrm>
              <a:off x="2977538" y="250185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 name="Google Shape;1149;p52"/>
          <p:cNvGrpSpPr/>
          <p:nvPr/>
        </p:nvGrpSpPr>
        <p:grpSpPr>
          <a:xfrm>
            <a:off x="3711211" y="2479413"/>
            <a:ext cx="786661" cy="1485912"/>
            <a:chOff x="3711211" y="2501850"/>
            <a:chExt cx="786661" cy="1485912"/>
          </a:xfrm>
        </p:grpSpPr>
        <p:grpSp>
          <p:nvGrpSpPr>
            <p:cNvPr id="1150" name="Google Shape;1150;p52"/>
            <p:cNvGrpSpPr/>
            <p:nvPr/>
          </p:nvGrpSpPr>
          <p:grpSpPr>
            <a:xfrm>
              <a:off x="3711211" y="2743408"/>
              <a:ext cx="786661" cy="1244354"/>
              <a:chOff x="1287661" y="2620983"/>
              <a:chExt cx="786661" cy="1244354"/>
            </a:xfrm>
          </p:grpSpPr>
          <p:cxnSp>
            <p:nvCxnSpPr>
              <p:cNvPr id="1151" name="Google Shape;1151;p52"/>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1152" name="Google Shape;1152;p52"/>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2"/>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2"/>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2"/>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2"/>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57" name="Google Shape;1157;p52"/>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1158" name="Google Shape;1158;p52"/>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1159" name="Google Shape;1159;p52"/>
            <p:cNvGrpSpPr/>
            <p:nvPr/>
          </p:nvGrpSpPr>
          <p:grpSpPr>
            <a:xfrm>
              <a:off x="3817880" y="2625285"/>
              <a:ext cx="481200" cy="227210"/>
              <a:chOff x="1656105" y="2388010"/>
              <a:chExt cx="481200" cy="227210"/>
            </a:xfrm>
          </p:grpSpPr>
          <p:sp>
            <p:nvSpPr>
              <p:cNvPr id="1160" name="Google Shape;1160;p52"/>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2"/>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2" name="Google Shape;1162;p52"/>
            <p:cNvSpPr/>
            <p:nvPr/>
          </p:nvSpPr>
          <p:spPr>
            <a:xfrm>
              <a:off x="4200988" y="2682775"/>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2"/>
            <p:cNvSpPr/>
            <p:nvPr/>
          </p:nvSpPr>
          <p:spPr>
            <a:xfrm>
              <a:off x="3950738" y="250185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4" name="Google Shape;1164;p52"/>
          <p:cNvGrpSpPr/>
          <p:nvPr/>
        </p:nvGrpSpPr>
        <p:grpSpPr>
          <a:xfrm>
            <a:off x="4719686" y="2479413"/>
            <a:ext cx="786661" cy="1485912"/>
            <a:chOff x="4719686" y="2501850"/>
            <a:chExt cx="786661" cy="1485912"/>
          </a:xfrm>
        </p:grpSpPr>
        <p:grpSp>
          <p:nvGrpSpPr>
            <p:cNvPr id="1165" name="Google Shape;1165;p52"/>
            <p:cNvGrpSpPr/>
            <p:nvPr/>
          </p:nvGrpSpPr>
          <p:grpSpPr>
            <a:xfrm>
              <a:off x="4719686" y="2743408"/>
              <a:ext cx="786661" cy="1244354"/>
              <a:chOff x="1287661" y="2620983"/>
              <a:chExt cx="786661" cy="1244354"/>
            </a:xfrm>
          </p:grpSpPr>
          <p:cxnSp>
            <p:nvCxnSpPr>
              <p:cNvPr id="1166" name="Google Shape;1166;p52"/>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1167" name="Google Shape;1167;p52"/>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2"/>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2"/>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2"/>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2"/>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2" name="Google Shape;1172;p52"/>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1173" name="Google Shape;1173;p52"/>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1174" name="Google Shape;1174;p52"/>
            <p:cNvGrpSpPr/>
            <p:nvPr/>
          </p:nvGrpSpPr>
          <p:grpSpPr>
            <a:xfrm>
              <a:off x="4826355" y="2625285"/>
              <a:ext cx="481200" cy="227210"/>
              <a:chOff x="1656105" y="2388010"/>
              <a:chExt cx="481200" cy="227210"/>
            </a:xfrm>
          </p:grpSpPr>
          <p:sp>
            <p:nvSpPr>
              <p:cNvPr id="1175" name="Google Shape;1175;p52"/>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2"/>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7" name="Google Shape;1177;p52"/>
            <p:cNvSpPr/>
            <p:nvPr/>
          </p:nvSpPr>
          <p:spPr>
            <a:xfrm>
              <a:off x="5208425" y="2682775"/>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2"/>
            <p:cNvSpPr/>
            <p:nvPr/>
          </p:nvSpPr>
          <p:spPr>
            <a:xfrm>
              <a:off x="4958175" y="250185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52"/>
          <p:cNvGrpSpPr/>
          <p:nvPr/>
        </p:nvGrpSpPr>
        <p:grpSpPr>
          <a:xfrm>
            <a:off x="5654836" y="2479413"/>
            <a:ext cx="786661" cy="1485912"/>
            <a:chOff x="5654836" y="2501850"/>
            <a:chExt cx="786661" cy="1485912"/>
          </a:xfrm>
        </p:grpSpPr>
        <p:grpSp>
          <p:nvGrpSpPr>
            <p:cNvPr id="1180" name="Google Shape;1180;p52"/>
            <p:cNvGrpSpPr/>
            <p:nvPr/>
          </p:nvGrpSpPr>
          <p:grpSpPr>
            <a:xfrm>
              <a:off x="5654836" y="2743408"/>
              <a:ext cx="786661" cy="1244354"/>
              <a:chOff x="1287661" y="2620983"/>
              <a:chExt cx="786661" cy="1244354"/>
            </a:xfrm>
          </p:grpSpPr>
          <p:cxnSp>
            <p:nvCxnSpPr>
              <p:cNvPr id="1181" name="Google Shape;1181;p52"/>
              <p:cNvCxnSpPr/>
              <p:nvPr/>
            </p:nvCxnSpPr>
            <p:spPr>
              <a:xfrm>
                <a:off x="1432306" y="3318555"/>
                <a:ext cx="194100" cy="37500"/>
              </a:xfrm>
              <a:prstGeom prst="straightConnector1">
                <a:avLst/>
              </a:prstGeom>
              <a:noFill/>
              <a:ln w="9525" cap="flat" cmpd="sng">
                <a:solidFill>
                  <a:schemeClr val="dk2"/>
                </a:solidFill>
                <a:prstDash val="solid"/>
                <a:round/>
                <a:headEnd type="none" w="med" len="med"/>
                <a:tailEnd type="none" w="med" len="med"/>
              </a:ln>
            </p:spPr>
          </p:cxnSp>
          <p:sp>
            <p:nvSpPr>
              <p:cNvPr id="1182" name="Google Shape;1182;p52"/>
              <p:cNvSpPr/>
              <p:nvPr/>
            </p:nvSpPr>
            <p:spPr>
              <a:xfrm>
                <a:off x="1621608" y="2784272"/>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2"/>
              <p:cNvSpPr/>
              <p:nvPr/>
            </p:nvSpPr>
            <p:spPr>
              <a:xfrm rot="290640">
                <a:off x="1569472" y="2768322"/>
                <a:ext cx="35527" cy="10972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2"/>
              <p:cNvSpPr/>
              <p:nvPr/>
            </p:nvSpPr>
            <p:spPr>
              <a:xfrm rot="1151931">
                <a:off x="1433072" y="2744359"/>
                <a:ext cx="35579" cy="903462"/>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2"/>
              <p:cNvSpPr/>
              <p:nvPr/>
            </p:nvSpPr>
            <p:spPr>
              <a:xfrm rot="-1334941">
                <a:off x="1858645" y="2733255"/>
                <a:ext cx="35655" cy="95255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2"/>
              <p:cNvSpPr/>
              <p:nvPr/>
            </p:nvSpPr>
            <p:spPr>
              <a:xfrm rot="-4037276">
                <a:off x="1568002" y="2645318"/>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87" name="Google Shape;1187;p52"/>
              <p:cNvCxnSpPr/>
              <p:nvPr/>
            </p:nvCxnSpPr>
            <p:spPr>
              <a:xfrm rot="10800000" flipH="1">
                <a:off x="1598531" y="3342247"/>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1188" name="Google Shape;1188;p52"/>
              <p:cNvCxnSpPr/>
              <p:nvPr/>
            </p:nvCxnSpPr>
            <p:spPr>
              <a:xfrm flipH="1">
                <a:off x="1653966" y="3338344"/>
                <a:ext cx="259200" cy="19800"/>
              </a:xfrm>
              <a:prstGeom prst="straightConnector1">
                <a:avLst/>
              </a:prstGeom>
              <a:noFill/>
              <a:ln w="9525" cap="flat" cmpd="sng">
                <a:solidFill>
                  <a:schemeClr val="dk2"/>
                </a:solidFill>
                <a:prstDash val="solid"/>
                <a:round/>
                <a:headEnd type="none" w="med" len="med"/>
                <a:tailEnd type="none" w="med" len="med"/>
              </a:ln>
            </p:spPr>
          </p:cxnSp>
        </p:grpSp>
        <p:grpSp>
          <p:nvGrpSpPr>
            <p:cNvPr id="1189" name="Google Shape;1189;p52"/>
            <p:cNvGrpSpPr/>
            <p:nvPr/>
          </p:nvGrpSpPr>
          <p:grpSpPr>
            <a:xfrm>
              <a:off x="5761505" y="2625285"/>
              <a:ext cx="481200" cy="227210"/>
              <a:chOff x="1656105" y="2388010"/>
              <a:chExt cx="481200" cy="227210"/>
            </a:xfrm>
          </p:grpSpPr>
          <p:sp>
            <p:nvSpPr>
              <p:cNvPr id="1190" name="Google Shape;1190;p52"/>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2"/>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52"/>
            <p:cNvSpPr/>
            <p:nvPr/>
          </p:nvSpPr>
          <p:spPr>
            <a:xfrm>
              <a:off x="6142613" y="2682775"/>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2"/>
            <p:cNvSpPr/>
            <p:nvPr/>
          </p:nvSpPr>
          <p:spPr>
            <a:xfrm>
              <a:off x="5892363" y="250185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52"/>
          <p:cNvGrpSpPr/>
          <p:nvPr/>
        </p:nvGrpSpPr>
        <p:grpSpPr>
          <a:xfrm>
            <a:off x="1123400" y="1684750"/>
            <a:ext cx="5710800" cy="478788"/>
            <a:chOff x="1123400" y="5364788"/>
            <a:chExt cx="5710800" cy="478788"/>
          </a:xfrm>
        </p:grpSpPr>
        <p:sp>
          <p:nvSpPr>
            <p:cNvPr id="1195" name="Google Shape;1195;p52"/>
            <p:cNvSpPr/>
            <p:nvPr/>
          </p:nvSpPr>
          <p:spPr>
            <a:xfrm rot="-5400000">
              <a:off x="3905600" y="2914975"/>
              <a:ext cx="146400" cy="57108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2"/>
            <p:cNvSpPr txBox="1"/>
            <p:nvPr/>
          </p:nvSpPr>
          <p:spPr>
            <a:xfrm>
              <a:off x="3738200" y="5364788"/>
              <a:ext cx="481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T Serif"/>
                  <a:ea typeface="PT Serif"/>
                  <a:cs typeface="PT Serif"/>
                  <a:sym typeface="PT Serif"/>
                </a:rPr>
                <a:t>10m</a:t>
              </a:r>
              <a:endParaRPr sz="1200">
                <a:latin typeface="PT Serif"/>
                <a:ea typeface="PT Serif"/>
                <a:cs typeface="PT Serif"/>
                <a:sym typeface="PT Serif"/>
              </a:endParaRPr>
            </a:p>
          </p:txBody>
        </p:sp>
      </p:grpSp>
      <p:grpSp>
        <p:nvGrpSpPr>
          <p:cNvPr id="1197" name="Google Shape;1197;p52"/>
          <p:cNvGrpSpPr/>
          <p:nvPr/>
        </p:nvGrpSpPr>
        <p:grpSpPr>
          <a:xfrm>
            <a:off x="6062675" y="1680750"/>
            <a:ext cx="771600" cy="487438"/>
            <a:chOff x="6062675" y="5360788"/>
            <a:chExt cx="771600" cy="487438"/>
          </a:xfrm>
        </p:grpSpPr>
        <p:sp>
          <p:nvSpPr>
            <p:cNvPr id="1198" name="Google Shape;1198;p52"/>
            <p:cNvSpPr/>
            <p:nvPr/>
          </p:nvSpPr>
          <p:spPr>
            <a:xfrm rot="-5400000">
              <a:off x="6375275" y="5389225"/>
              <a:ext cx="146400" cy="7716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2"/>
            <p:cNvSpPr txBox="1"/>
            <p:nvPr/>
          </p:nvSpPr>
          <p:spPr>
            <a:xfrm>
              <a:off x="6269775" y="5360788"/>
              <a:ext cx="481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PT Serif"/>
                  <a:ea typeface="PT Serif"/>
                  <a:cs typeface="PT Serif"/>
                  <a:sym typeface="PT Serif"/>
                </a:rPr>
                <a:t>1m</a:t>
              </a:r>
              <a:endParaRPr sz="1200">
                <a:latin typeface="PT Serif"/>
                <a:ea typeface="PT Serif"/>
                <a:cs typeface="PT Serif"/>
                <a:sym typeface="PT Serif"/>
              </a:endParaRPr>
            </a:p>
          </p:txBody>
        </p:sp>
      </p:grpSp>
      <p:grpSp>
        <p:nvGrpSpPr>
          <p:cNvPr id="1200" name="Google Shape;1200;p52"/>
          <p:cNvGrpSpPr/>
          <p:nvPr/>
        </p:nvGrpSpPr>
        <p:grpSpPr>
          <a:xfrm>
            <a:off x="6463675" y="2077813"/>
            <a:ext cx="962100" cy="1366550"/>
            <a:chOff x="5307675" y="2476625"/>
            <a:chExt cx="962100" cy="1366550"/>
          </a:xfrm>
        </p:grpSpPr>
        <p:sp>
          <p:nvSpPr>
            <p:cNvPr id="1201" name="Google Shape;1201;p52"/>
            <p:cNvSpPr/>
            <p:nvPr/>
          </p:nvSpPr>
          <p:spPr>
            <a:xfrm>
              <a:off x="5307675" y="2674800"/>
              <a:ext cx="962100" cy="96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2"/>
            <p:cNvSpPr/>
            <p:nvPr/>
          </p:nvSpPr>
          <p:spPr>
            <a:xfrm>
              <a:off x="5392575" y="2918850"/>
              <a:ext cx="792300" cy="474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2"/>
            <p:cNvSpPr/>
            <p:nvPr/>
          </p:nvSpPr>
          <p:spPr>
            <a:xfrm>
              <a:off x="5392575" y="2918850"/>
              <a:ext cx="792300" cy="111600"/>
            </a:xfrm>
            <a:prstGeom prst="rect">
              <a:avLst/>
            </a:prstGeom>
            <a:solidFill>
              <a:srgbClr val="C2C2C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2"/>
            <p:cNvSpPr/>
            <p:nvPr/>
          </p:nvSpPr>
          <p:spPr>
            <a:xfrm>
              <a:off x="5392575" y="3281250"/>
              <a:ext cx="792300" cy="111600"/>
            </a:xfrm>
            <a:prstGeom prst="rect">
              <a:avLst/>
            </a:prstGeom>
            <a:solidFill>
              <a:srgbClr val="9E9E9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2"/>
            <p:cNvSpPr/>
            <p:nvPr/>
          </p:nvSpPr>
          <p:spPr>
            <a:xfrm>
              <a:off x="5654325" y="2476625"/>
              <a:ext cx="268800" cy="58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2"/>
            <p:cNvSpPr/>
            <p:nvPr/>
          </p:nvSpPr>
          <p:spPr>
            <a:xfrm>
              <a:off x="5654325" y="3254275"/>
              <a:ext cx="268800" cy="58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52"/>
          <p:cNvGrpSpPr/>
          <p:nvPr/>
        </p:nvGrpSpPr>
        <p:grpSpPr>
          <a:xfrm>
            <a:off x="6462625" y="2853100"/>
            <a:ext cx="964200" cy="1012225"/>
            <a:chOff x="5449125" y="2853100"/>
            <a:chExt cx="964200" cy="1012225"/>
          </a:xfrm>
        </p:grpSpPr>
        <p:sp>
          <p:nvSpPr>
            <p:cNvPr id="1208" name="Google Shape;1208;p52"/>
            <p:cNvSpPr/>
            <p:nvPr/>
          </p:nvSpPr>
          <p:spPr>
            <a:xfrm>
              <a:off x="5449125" y="3144825"/>
              <a:ext cx="964200" cy="2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2"/>
            <p:cNvSpPr/>
            <p:nvPr/>
          </p:nvSpPr>
          <p:spPr>
            <a:xfrm rot="10800000">
              <a:off x="5477775" y="3167825"/>
              <a:ext cx="67200" cy="697500"/>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2"/>
            <p:cNvSpPr/>
            <p:nvPr/>
          </p:nvSpPr>
          <p:spPr>
            <a:xfrm rot="10800000">
              <a:off x="6327075" y="3167825"/>
              <a:ext cx="67200" cy="697500"/>
            </a:xfrm>
            <a:prstGeom prst="trapezoid">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2"/>
            <p:cNvSpPr/>
            <p:nvPr/>
          </p:nvSpPr>
          <p:spPr>
            <a:xfrm>
              <a:off x="5570325" y="2888325"/>
              <a:ext cx="721800" cy="25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2"/>
            <p:cNvSpPr/>
            <p:nvPr/>
          </p:nvSpPr>
          <p:spPr>
            <a:xfrm>
              <a:off x="5795925" y="2853100"/>
              <a:ext cx="270600" cy="3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52"/>
          <p:cNvGrpSpPr/>
          <p:nvPr/>
        </p:nvGrpSpPr>
        <p:grpSpPr>
          <a:xfrm>
            <a:off x="2653345" y="1834015"/>
            <a:ext cx="676804" cy="590010"/>
            <a:chOff x="2653345" y="1834015"/>
            <a:chExt cx="676804" cy="590010"/>
          </a:xfrm>
        </p:grpSpPr>
        <p:sp>
          <p:nvSpPr>
            <p:cNvPr id="1214" name="Google Shape;1214;p52"/>
            <p:cNvSpPr/>
            <p:nvPr/>
          </p:nvSpPr>
          <p:spPr>
            <a:xfrm rot="3636951">
              <a:off x="3143367" y="1756873"/>
              <a:ext cx="35462" cy="370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2"/>
            <p:cNvSpPr/>
            <p:nvPr/>
          </p:nvSpPr>
          <p:spPr>
            <a:xfrm rot="-3572067">
              <a:off x="2804944" y="1756882"/>
              <a:ext cx="35502" cy="370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2"/>
            <p:cNvSpPr/>
            <p:nvPr/>
          </p:nvSpPr>
          <p:spPr>
            <a:xfrm rot="29133">
              <a:off x="2977012" y="2053675"/>
              <a:ext cx="35401" cy="37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7" name="Google Shape;1217;p52"/>
            <p:cNvGrpSpPr/>
            <p:nvPr/>
          </p:nvGrpSpPr>
          <p:grpSpPr>
            <a:xfrm rot="839923">
              <a:off x="2801852" y="1894317"/>
              <a:ext cx="385500" cy="314700"/>
              <a:chOff x="2801963" y="1894225"/>
              <a:chExt cx="385500" cy="314700"/>
            </a:xfrm>
          </p:grpSpPr>
          <p:sp>
            <p:nvSpPr>
              <p:cNvPr id="1218" name="Google Shape;1218;p52"/>
              <p:cNvSpPr/>
              <p:nvPr/>
            </p:nvSpPr>
            <p:spPr>
              <a:xfrm>
                <a:off x="2801963" y="1894225"/>
                <a:ext cx="385500" cy="3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2"/>
              <p:cNvSpPr/>
              <p:nvPr/>
            </p:nvSpPr>
            <p:spPr>
              <a:xfrm>
                <a:off x="2855813" y="1951675"/>
                <a:ext cx="277800" cy="19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2"/>
              <p:cNvSpPr/>
              <p:nvPr/>
            </p:nvSpPr>
            <p:spPr>
              <a:xfrm>
                <a:off x="2887663" y="1987025"/>
                <a:ext cx="31800" cy="3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1" name="Google Shape;1221;p52"/>
          <p:cNvGrpSpPr/>
          <p:nvPr/>
        </p:nvGrpSpPr>
        <p:grpSpPr>
          <a:xfrm>
            <a:off x="2653345" y="1196103"/>
            <a:ext cx="676804" cy="595472"/>
            <a:chOff x="2653345" y="1196103"/>
            <a:chExt cx="676804" cy="595472"/>
          </a:xfrm>
        </p:grpSpPr>
        <p:sp>
          <p:nvSpPr>
            <p:cNvPr id="1222" name="Google Shape;1222;p52"/>
            <p:cNvSpPr/>
            <p:nvPr/>
          </p:nvSpPr>
          <p:spPr>
            <a:xfrm rot="3636951">
              <a:off x="3143367" y="1124423"/>
              <a:ext cx="35462" cy="370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2"/>
            <p:cNvSpPr/>
            <p:nvPr/>
          </p:nvSpPr>
          <p:spPr>
            <a:xfrm rot="-3572067">
              <a:off x="2804944" y="1124432"/>
              <a:ext cx="35502" cy="370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2"/>
            <p:cNvSpPr/>
            <p:nvPr/>
          </p:nvSpPr>
          <p:spPr>
            <a:xfrm rot="29133">
              <a:off x="2977012" y="1421225"/>
              <a:ext cx="35401" cy="37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5" name="Google Shape;1225;p52"/>
            <p:cNvGrpSpPr/>
            <p:nvPr/>
          </p:nvGrpSpPr>
          <p:grpSpPr>
            <a:xfrm rot="1477049">
              <a:off x="2802054" y="1262100"/>
              <a:ext cx="385539" cy="314731"/>
              <a:chOff x="2801963" y="1261775"/>
              <a:chExt cx="385500" cy="314700"/>
            </a:xfrm>
          </p:grpSpPr>
          <p:sp>
            <p:nvSpPr>
              <p:cNvPr id="1226" name="Google Shape;1226;p52"/>
              <p:cNvSpPr/>
              <p:nvPr/>
            </p:nvSpPr>
            <p:spPr>
              <a:xfrm>
                <a:off x="2801963" y="1261775"/>
                <a:ext cx="385500" cy="3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2"/>
              <p:cNvSpPr/>
              <p:nvPr/>
            </p:nvSpPr>
            <p:spPr>
              <a:xfrm>
                <a:off x="2855813" y="1319225"/>
                <a:ext cx="277800" cy="19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2"/>
              <p:cNvSpPr/>
              <p:nvPr/>
            </p:nvSpPr>
            <p:spPr>
              <a:xfrm>
                <a:off x="2887663" y="1354575"/>
                <a:ext cx="31800" cy="3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9" name="Google Shape;1229;p52"/>
          <p:cNvGrpSpPr/>
          <p:nvPr/>
        </p:nvGrpSpPr>
        <p:grpSpPr>
          <a:xfrm>
            <a:off x="2653345" y="3104027"/>
            <a:ext cx="676804" cy="590010"/>
            <a:chOff x="2653345" y="3104027"/>
            <a:chExt cx="676804" cy="590010"/>
          </a:xfrm>
        </p:grpSpPr>
        <p:sp>
          <p:nvSpPr>
            <p:cNvPr id="1230" name="Google Shape;1230;p52"/>
            <p:cNvSpPr/>
            <p:nvPr/>
          </p:nvSpPr>
          <p:spPr>
            <a:xfrm rot="3636951">
              <a:off x="3143367" y="3026885"/>
              <a:ext cx="35462" cy="370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2"/>
            <p:cNvSpPr/>
            <p:nvPr/>
          </p:nvSpPr>
          <p:spPr>
            <a:xfrm rot="-3572067">
              <a:off x="2804944" y="3026894"/>
              <a:ext cx="35502" cy="370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2"/>
            <p:cNvSpPr/>
            <p:nvPr/>
          </p:nvSpPr>
          <p:spPr>
            <a:xfrm rot="29133">
              <a:off x="2977012" y="3323688"/>
              <a:ext cx="35401" cy="37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3" name="Google Shape;1233;p52"/>
            <p:cNvGrpSpPr/>
            <p:nvPr/>
          </p:nvGrpSpPr>
          <p:grpSpPr>
            <a:xfrm rot="-376881">
              <a:off x="2801702" y="3163944"/>
              <a:ext cx="385463" cy="314669"/>
              <a:chOff x="2801963" y="3164238"/>
              <a:chExt cx="385500" cy="314700"/>
            </a:xfrm>
          </p:grpSpPr>
          <p:sp>
            <p:nvSpPr>
              <p:cNvPr id="1234" name="Google Shape;1234;p52"/>
              <p:cNvSpPr/>
              <p:nvPr/>
            </p:nvSpPr>
            <p:spPr>
              <a:xfrm>
                <a:off x="2801963" y="3164238"/>
                <a:ext cx="385500" cy="3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2"/>
              <p:cNvSpPr/>
              <p:nvPr/>
            </p:nvSpPr>
            <p:spPr>
              <a:xfrm>
                <a:off x="2855813" y="3221688"/>
                <a:ext cx="277800" cy="19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2"/>
              <p:cNvSpPr/>
              <p:nvPr/>
            </p:nvSpPr>
            <p:spPr>
              <a:xfrm>
                <a:off x="2887663" y="3257038"/>
                <a:ext cx="31800" cy="3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7" name="Google Shape;1237;p52"/>
          <p:cNvGrpSpPr/>
          <p:nvPr/>
        </p:nvGrpSpPr>
        <p:grpSpPr>
          <a:xfrm>
            <a:off x="2653345" y="3765590"/>
            <a:ext cx="676804" cy="590010"/>
            <a:chOff x="2653345" y="3765590"/>
            <a:chExt cx="676804" cy="590010"/>
          </a:xfrm>
        </p:grpSpPr>
        <p:sp>
          <p:nvSpPr>
            <p:cNvPr id="1238" name="Google Shape;1238;p52"/>
            <p:cNvSpPr/>
            <p:nvPr/>
          </p:nvSpPr>
          <p:spPr>
            <a:xfrm rot="3636951">
              <a:off x="3143367" y="3688448"/>
              <a:ext cx="35462" cy="370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2"/>
            <p:cNvSpPr/>
            <p:nvPr/>
          </p:nvSpPr>
          <p:spPr>
            <a:xfrm rot="-3572067">
              <a:off x="2804944" y="3688457"/>
              <a:ext cx="35502" cy="37028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2"/>
            <p:cNvSpPr/>
            <p:nvPr/>
          </p:nvSpPr>
          <p:spPr>
            <a:xfrm rot="29133">
              <a:off x="2977012" y="3985250"/>
              <a:ext cx="35401" cy="370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1" name="Google Shape;1241;p52"/>
            <p:cNvGrpSpPr/>
            <p:nvPr/>
          </p:nvGrpSpPr>
          <p:grpSpPr>
            <a:xfrm rot="-1194492">
              <a:off x="2801684" y="3825865"/>
              <a:ext cx="385484" cy="314687"/>
              <a:chOff x="2801963" y="3825800"/>
              <a:chExt cx="385500" cy="314700"/>
            </a:xfrm>
          </p:grpSpPr>
          <p:sp>
            <p:nvSpPr>
              <p:cNvPr id="1242" name="Google Shape;1242;p52"/>
              <p:cNvSpPr/>
              <p:nvPr/>
            </p:nvSpPr>
            <p:spPr>
              <a:xfrm>
                <a:off x="2801963" y="3825800"/>
                <a:ext cx="385500" cy="314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2"/>
              <p:cNvSpPr/>
              <p:nvPr/>
            </p:nvSpPr>
            <p:spPr>
              <a:xfrm>
                <a:off x="2855813" y="3883250"/>
                <a:ext cx="277800" cy="19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2"/>
              <p:cNvSpPr/>
              <p:nvPr/>
            </p:nvSpPr>
            <p:spPr>
              <a:xfrm>
                <a:off x="2887663" y="3918600"/>
                <a:ext cx="31800" cy="31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5" name="Google Shape;1245;p52"/>
          <p:cNvGrpSpPr/>
          <p:nvPr/>
        </p:nvGrpSpPr>
        <p:grpSpPr>
          <a:xfrm>
            <a:off x="2965600" y="2245375"/>
            <a:ext cx="475275" cy="521175"/>
            <a:chOff x="4725125" y="2104675"/>
            <a:chExt cx="475275" cy="521175"/>
          </a:xfrm>
        </p:grpSpPr>
        <p:cxnSp>
          <p:nvCxnSpPr>
            <p:cNvPr id="1246" name="Google Shape;1246;p52"/>
            <p:cNvCxnSpPr/>
            <p:nvPr/>
          </p:nvCxnSpPr>
          <p:spPr>
            <a:xfrm rot="10800000">
              <a:off x="4740575" y="2104675"/>
              <a:ext cx="0" cy="502200"/>
            </a:xfrm>
            <a:prstGeom prst="straightConnector1">
              <a:avLst/>
            </a:prstGeom>
            <a:noFill/>
            <a:ln w="9525" cap="flat" cmpd="sng">
              <a:solidFill>
                <a:srgbClr val="FF0000"/>
              </a:solidFill>
              <a:prstDash val="solid"/>
              <a:round/>
              <a:headEnd type="none" w="med" len="med"/>
              <a:tailEnd type="triangle" w="med" len="med"/>
            </a:ln>
          </p:spPr>
        </p:cxnSp>
        <p:cxnSp>
          <p:nvCxnSpPr>
            <p:cNvPr id="1247" name="Google Shape;1247;p52"/>
            <p:cNvCxnSpPr/>
            <p:nvPr/>
          </p:nvCxnSpPr>
          <p:spPr>
            <a:xfrm>
              <a:off x="4744100" y="2610400"/>
              <a:ext cx="456300" cy="0"/>
            </a:xfrm>
            <a:prstGeom prst="straightConnector1">
              <a:avLst/>
            </a:prstGeom>
            <a:noFill/>
            <a:ln w="9525" cap="flat" cmpd="sng">
              <a:solidFill>
                <a:srgbClr val="0000FF"/>
              </a:solidFill>
              <a:prstDash val="solid"/>
              <a:round/>
              <a:headEnd type="none" w="med" len="med"/>
              <a:tailEnd type="triangle" w="med" len="med"/>
            </a:ln>
          </p:spPr>
        </p:cxnSp>
        <p:sp>
          <p:nvSpPr>
            <p:cNvPr id="1248" name="Google Shape;1248;p52"/>
            <p:cNvSpPr/>
            <p:nvPr/>
          </p:nvSpPr>
          <p:spPr>
            <a:xfrm>
              <a:off x="4725125" y="2594950"/>
              <a:ext cx="30900" cy="30900"/>
            </a:xfrm>
            <a:prstGeom prst="ellipse">
              <a:avLst/>
            </a:prstGeom>
            <a:solidFill>
              <a:srgbClr val="59C629"/>
            </a:solidFill>
            <a:ln w="9525" cap="flat" cmpd="sng">
              <a:solidFill>
                <a:srgbClr val="59C62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9" name="Google Shape;1249;p52"/>
          <p:cNvGrpSpPr/>
          <p:nvPr/>
        </p:nvGrpSpPr>
        <p:grpSpPr>
          <a:xfrm rot="10800000" flipH="1">
            <a:off x="2974050" y="2276150"/>
            <a:ext cx="521175" cy="475275"/>
            <a:chOff x="3830850" y="2413650"/>
            <a:chExt cx="521175" cy="475275"/>
          </a:xfrm>
        </p:grpSpPr>
        <p:cxnSp>
          <p:nvCxnSpPr>
            <p:cNvPr id="1250" name="Google Shape;1250;p52"/>
            <p:cNvCxnSpPr/>
            <p:nvPr/>
          </p:nvCxnSpPr>
          <p:spPr>
            <a:xfrm rot="10800000">
              <a:off x="4100925" y="2178000"/>
              <a:ext cx="0" cy="502200"/>
            </a:xfrm>
            <a:prstGeom prst="straightConnector1">
              <a:avLst/>
            </a:prstGeom>
            <a:noFill/>
            <a:ln w="9525" cap="flat" cmpd="sng">
              <a:solidFill>
                <a:srgbClr val="0000FF"/>
              </a:solidFill>
              <a:prstDash val="solid"/>
              <a:round/>
              <a:headEnd type="none" w="med" len="med"/>
              <a:tailEnd type="triangle" w="med" len="med"/>
            </a:ln>
          </p:spPr>
        </p:cxnSp>
        <p:cxnSp>
          <p:nvCxnSpPr>
            <p:cNvPr id="1251" name="Google Shape;1251;p52"/>
            <p:cNvCxnSpPr/>
            <p:nvPr/>
          </p:nvCxnSpPr>
          <p:spPr>
            <a:xfrm rot="5400000">
              <a:off x="3618150" y="2660775"/>
              <a:ext cx="456300" cy="0"/>
            </a:xfrm>
            <a:prstGeom prst="straightConnector1">
              <a:avLst/>
            </a:prstGeom>
            <a:noFill/>
            <a:ln w="9525" cap="flat" cmpd="sng">
              <a:solidFill>
                <a:srgbClr val="59C629"/>
              </a:solidFill>
              <a:prstDash val="solid"/>
              <a:round/>
              <a:headEnd type="none" w="med" len="med"/>
              <a:tailEnd type="triangle" w="med" len="med"/>
            </a:ln>
          </p:spPr>
        </p:cxnSp>
        <p:sp>
          <p:nvSpPr>
            <p:cNvPr id="1252" name="Google Shape;1252;p52"/>
            <p:cNvSpPr/>
            <p:nvPr/>
          </p:nvSpPr>
          <p:spPr>
            <a:xfrm rot="5400000">
              <a:off x="3830850" y="2413650"/>
              <a:ext cx="30900" cy="309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53" name="Google Shape;1253;p52"/>
          <p:cNvCxnSpPr/>
          <p:nvPr/>
        </p:nvCxnSpPr>
        <p:spPr>
          <a:xfrm rot="-5400000">
            <a:off x="2761100" y="2501600"/>
            <a:ext cx="456300" cy="0"/>
          </a:xfrm>
          <a:prstGeom prst="straightConnector1">
            <a:avLst/>
          </a:prstGeom>
          <a:noFill/>
          <a:ln w="9525" cap="flat" cmpd="sng">
            <a:solidFill>
              <a:srgbClr val="59C629"/>
            </a:solidFill>
            <a:prstDash val="solid"/>
            <a:round/>
            <a:headEnd type="none" w="med" len="med"/>
            <a:tailEnd type="triangle" w="med" len="med"/>
          </a:ln>
        </p:spPr>
      </p:cxnSp>
      <p:grpSp>
        <p:nvGrpSpPr>
          <p:cNvPr id="1254" name="Google Shape;1254;p52"/>
          <p:cNvGrpSpPr/>
          <p:nvPr/>
        </p:nvGrpSpPr>
        <p:grpSpPr>
          <a:xfrm>
            <a:off x="2719066" y="2739345"/>
            <a:ext cx="605047" cy="1248408"/>
            <a:chOff x="3101003" y="2739345"/>
            <a:chExt cx="605047" cy="1248408"/>
          </a:xfrm>
        </p:grpSpPr>
        <p:cxnSp>
          <p:nvCxnSpPr>
            <p:cNvPr id="1255" name="Google Shape;1255;p52"/>
            <p:cNvCxnSpPr/>
            <p:nvPr/>
          </p:nvCxnSpPr>
          <p:spPr>
            <a:xfrm>
              <a:off x="3173831" y="3714880"/>
              <a:ext cx="194100" cy="37500"/>
            </a:xfrm>
            <a:prstGeom prst="straightConnector1">
              <a:avLst/>
            </a:prstGeom>
            <a:noFill/>
            <a:ln w="9525" cap="flat" cmpd="sng">
              <a:solidFill>
                <a:schemeClr val="dk2"/>
              </a:solidFill>
              <a:prstDash val="solid"/>
              <a:round/>
              <a:headEnd type="none" w="med" len="med"/>
              <a:tailEnd type="none" w="med" len="med"/>
            </a:ln>
          </p:spPr>
        </p:cxnSp>
        <p:sp>
          <p:nvSpPr>
            <p:cNvPr id="1256" name="Google Shape;1256;p52"/>
            <p:cNvSpPr/>
            <p:nvPr/>
          </p:nvSpPr>
          <p:spPr>
            <a:xfrm>
              <a:off x="3363133" y="3180597"/>
              <a:ext cx="26700" cy="62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2"/>
            <p:cNvSpPr/>
            <p:nvPr/>
          </p:nvSpPr>
          <p:spPr>
            <a:xfrm rot="290640">
              <a:off x="3321790" y="3165063"/>
              <a:ext cx="35527" cy="82248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2"/>
            <p:cNvSpPr/>
            <p:nvPr/>
          </p:nvSpPr>
          <p:spPr>
            <a:xfrm rot="1151931">
              <a:off x="3217339" y="3147809"/>
              <a:ext cx="35579" cy="63962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2"/>
            <p:cNvSpPr/>
            <p:nvPr/>
          </p:nvSpPr>
          <p:spPr>
            <a:xfrm rot="-1334941">
              <a:off x="3545273" y="3140445"/>
              <a:ext cx="35655" cy="664414"/>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0" name="Google Shape;1260;p52"/>
            <p:cNvCxnSpPr/>
            <p:nvPr/>
          </p:nvCxnSpPr>
          <p:spPr>
            <a:xfrm rot="10800000" flipH="1">
              <a:off x="3340056" y="3738572"/>
              <a:ext cx="39600" cy="108900"/>
            </a:xfrm>
            <a:prstGeom prst="straightConnector1">
              <a:avLst/>
            </a:prstGeom>
            <a:noFill/>
            <a:ln w="9525" cap="flat" cmpd="sng">
              <a:solidFill>
                <a:schemeClr val="dk2"/>
              </a:solidFill>
              <a:prstDash val="solid"/>
              <a:round/>
              <a:headEnd type="none" w="med" len="med"/>
              <a:tailEnd type="none" w="med" len="med"/>
            </a:ln>
          </p:spPr>
        </p:cxnSp>
        <p:cxnSp>
          <p:nvCxnSpPr>
            <p:cNvPr id="1261" name="Google Shape;1261;p52"/>
            <p:cNvCxnSpPr/>
            <p:nvPr/>
          </p:nvCxnSpPr>
          <p:spPr>
            <a:xfrm flipH="1">
              <a:off x="3395491" y="3734669"/>
              <a:ext cx="259200" cy="19800"/>
            </a:xfrm>
            <a:prstGeom prst="straightConnector1">
              <a:avLst/>
            </a:prstGeom>
            <a:noFill/>
            <a:ln w="9525" cap="flat" cmpd="sng">
              <a:solidFill>
                <a:schemeClr val="dk2"/>
              </a:solidFill>
              <a:prstDash val="solid"/>
              <a:round/>
              <a:headEnd type="none" w="med" len="med"/>
              <a:tailEnd type="none" w="med" len="med"/>
            </a:ln>
          </p:spPr>
        </p:cxnSp>
        <p:sp>
          <p:nvSpPr>
            <p:cNvPr id="1262" name="Google Shape;1262;p52"/>
            <p:cNvSpPr/>
            <p:nvPr/>
          </p:nvSpPr>
          <p:spPr>
            <a:xfrm rot="-4037276">
              <a:off x="3309527" y="3041643"/>
              <a:ext cx="157731" cy="157731"/>
            </a:xfrm>
            <a:prstGeom prst="chord">
              <a:avLst>
                <a:gd name="adj1" fmla="val 2700000"/>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52"/>
            <p:cNvGrpSpPr/>
            <p:nvPr/>
          </p:nvGrpSpPr>
          <p:grpSpPr>
            <a:xfrm rot="-388612">
              <a:off x="3119244" y="2765366"/>
              <a:ext cx="481192" cy="350639"/>
              <a:chOff x="3135855" y="2775750"/>
              <a:chExt cx="481200" cy="350645"/>
            </a:xfrm>
          </p:grpSpPr>
          <p:grpSp>
            <p:nvGrpSpPr>
              <p:cNvPr id="1264" name="Google Shape;1264;p52"/>
              <p:cNvGrpSpPr/>
              <p:nvPr/>
            </p:nvGrpSpPr>
            <p:grpSpPr>
              <a:xfrm>
                <a:off x="3135855" y="2899185"/>
                <a:ext cx="481200" cy="227210"/>
                <a:chOff x="1656105" y="2388010"/>
                <a:chExt cx="481200" cy="227210"/>
              </a:xfrm>
            </p:grpSpPr>
            <p:sp>
              <p:nvSpPr>
                <p:cNvPr id="1265" name="Google Shape;1265;p52"/>
                <p:cNvSpPr/>
                <p:nvPr/>
              </p:nvSpPr>
              <p:spPr>
                <a:xfrm rot="-2143">
                  <a:off x="1656105" y="2506170"/>
                  <a:ext cx="481200" cy="108900"/>
                </a:xfrm>
                <a:prstGeom prst="cube">
                  <a:avLst>
                    <a:gd name="adj" fmla="val 894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2"/>
                <p:cNvSpPr/>
                <p:nvPr/>
              </p:nvSpPr>
              <p:spPr>
                <a:xfrm>
                  <a:off x="1745361" y="2388010"/>
                  <a:ext cx="326400" cy="182700"/>
                </a:xfrm>
                <a:prstGeom prst="cube">
                  <a:avLst>
                    <a:gd name="adj" fmla="val 2490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7" name="Google Shape;1267;p52"/>
              <p:cNvSpPr/>
              <p:nvPr/>
            </p:nvSpPr>
            <p:spPr>
              <a:xfrm>
                <a:off x="3516963" y="2956675"/>
                <a:ext cx="23100" cy="76200"/>
              </a:xfrm>
              <a:prstGeom prst="ellipse">
                <a:avLst/>
              </a:prstGeom>
              <a:solidFill>
                <a:srgbClr val="00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2"/>
              <p:cNvSpPr/>
              <p:nvPr/>
            </p:nvSpPr>
            <p:spPr>
              <a:xfrm>
                <a:off x="3266713" y="2775750"/>
                <a:ext cx="31800" cy="1398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9" name="Google Shape;1269;p52"/>
          <p:cNvGrpSpPr/>
          <p:nvPr/>
        </p:nvGrpSpPr>
        <p:grpSpPr>
          <a:xfrm>
            <a:off x="1089025" y="2202950"/>
            <a:ext cx="475275" cy="521175"/>
            <a:chOff x="-219850" y="2201775"/>
            <a:chExt cx="475275" cy="521175"/>
          </a:xfrm>
        </p:grpSpPr>
        <p:cxnSp>
          <p:nvCxnSpPr>
            <p:cNvPr id="1270" name="Google Shape;1270;p52"/>
            <p:cNvCxnSpPr/>
            <p:nvPr/>
          </p:nvCxnSpPr>
          <p:spPr>
            <a:xfrm rot="10800000">
              <a:off x="-204400" y="2201775"/>
              <a:ext cx="0" cy="502200"/>
            </a:xfrm>
            <a:prstGeom prst="straightConnector1">
              <a:avLst/>
            </a:prstGeom>
            <a:noFill/>
            <a:ln w="9525" cap="flat" cmpd="sng">
              <a:solidFill>
                <a:srgbClr val="FF0000"/>
              </a:solidFill>
              <a:prstDash val="solid"/>
              <a:round/>
              <a:headEnd type="none" w="med" len="med"/>
              <a:tailEnd type="triangle" w="med" len="med"/>
            </a:ln>
          </p:spPr>
        </p:cxnSp>
        <p:cxnSp>
          <p:nvCxnSpPr>
            <p:cNvPr id="1271" name="Google Shape;1271;p52"/>
            <p:cNvCxnSpPr/>
            <p:nvPr/>
          </p:nvCxnSpPr>
          <p:spPr>
            <a:xfrm>
              <a:off x="-200875" y="2707500"/>
              <a:ext cx="456300" cy="0"/>
            </a:xfrm>
            <a:prstGeom prst="straightConnector1">
              <a:avLst/>
            </a:prstGeom>
            <a:noFill/>
            <a:ln w="9525" cap="flat" cmpd="sng">
              <a:solidFill>
                <a:srgbClr val="0000FF"/>
              </a:solidFill>
              <a:prstDash val="solid"/>
              <a:round/>
              <a:headEnd type="none" w="med" len="med"/>
              <a:tailEnd type="triangle" w="med" len="med"/>
            </a:ln>
          </p:spPr>
        </p:cxnSp>
        <p:cxnSp>
          <p:nvCxnSpPr>
            <p:cNvPr id="1272" name="Google Shape;1272;p52"/>
            <p:cNvCxnSpPr/>
            <p:nvPr/>
          </p:nvCxnSpPr>
          <p:spPr>
            <a:xfrm rot="10800000" flipH="1">
              <a:off x="-204387" y="2477400"/>
              <a:ext cx="230100" cy="230100"/>
            </a:xfrm>
            <a:prstGeom prst="straightConnector1">
              <a:avLst/>
            </a:prstGeom>
            <a:noFill/>
            <a:ln w="9525" cap="flat" cmpd="sng">
              <a:solidFill>
                <a:srgbClr val="59C629"/>
              </a:solidFill>
              <a:prstDash val="solid"/>
              <a:round/>
              <a:headEnd type="none" w="med" len="med"/>
              <a:tailEnd type="triangle" w="med" len="med"/>
            </a:ln>
          </p:spPr>
        </p:cxnSp>
        <p:sp>
          <p:nvSpPr>
            <p:cNvPr id="1273" name="Google Shape;1273;p52"/>
            <p:cNvSpPr/>
            <p:nvPr/>
          </p:nvSpPr>
          <p:spPr>
            <a:xfrm>
              <a:off x="-219850" y="2692050"/>
              <a:ext cx="30900" cy="30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2"/>
          <p:cNvGrpSpPr/>
          <p:nvPr/>
        </p:nvGrpSpPr>
        <p:grpSpPr>
          <a:xfrm>
            <a:off x="1089025" y="2693225"/>
            <a:ext cx="475275" cy="30900"/>
            <a:chOff x="434875" y="6023938"/>
            <a:chExt cx="475275" cy="30900"/>
          </a:xfrm>
        </p:grpSpPr>
        <p:cxnSp>
          <p:nvCxnSpPr>
            <p:cNvPr id="1275" name="Google Shape;1275;p52"/>
            <p:cNvCxnSpPr/>
            <p:nvPr/>
          </p:nvCxnSpPr>
          <p:spPr>
            <a:xfrm>
              <a:off x="453850" y="6039388"/>
              <a:ext cx="456300" cy="0"/>
            </a:xfrm>
            <a:prstGeom prst="straightConnector1">
              <a:avLst/>
            </a:prstGeom>
            <a:noFill/>
            <a:ln w="9525" cap="flat" cmpd="sng">
              <a:solidFill>
                <a:srgbClr val="0000FF"/>
              </a:solidFill>
              <a:prstDash val="solid"/>
              <a:round/>
              <a:headEnd type="none" w="med" len="med"/>
              <a:tailEnd type="triangle" w="med" len="med"/>
            </a:ln>
          </p:spPr>
        </p:cxnSp>
        <p:sp>
          <p:nvSpPr>
            <p:cNvPr id="1276" name="Google Shape;1276;p52"/>
            <p:cNvSpPr/>
            <p:nvPr/>
          </p:nvSpPr>
          <p:spPr>
            <a:xfrm>
              <a:off x="434875" y="6023938"/>
              <a:ext cx="30900" cy="30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7" name="Google Shape;1277;p52"/>
          <p:cNvSpPr/>
          <p:nvPr/>
        </p:nvSpPr>
        <p:spPr>
          <a:xfrm>
            <a:off x="7881500" y="5610450"/>
            <a:ext cx="615600" cy="750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2"/>
          <p:cNvSpPr txBox="1"/>
          <p:nvPr/>
        </p:nvSpPr>
        <p:spPr>
          <a:xfrm>
            <a:off x="6240125" y="5730725"/>
            <a:ext cx="160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T Serif"/>
                <a:ea typeface="PT Serif"/>
                <a:cs typeface="PT Serif"/>
                <a:sym typeface="PT Serif"/>
              </a:rPr>
              <a:t>Leave this here -&gt;</a:t>
            </a:r>
            <a:endParaRPr>
              <a:latin typeface="PT Serif"/>
              <a:ea typeface="PT Serif"/>
              <a:cs typeface="PT Serif"/>
              <a:sym typeface="PT Serif"/>
            </a:endParaRPr>
          </a:p>
        </p:txBody>
      </p:sp>
      <p:grpSp>
        <p:nvGrpSpPr>
          <p:cNvPr id="1279" name="Google Shape;1279;p52"/>
          <p:cNvGrpSpPr/>
          <p:nvPr/>
        </p:nvGrpSpPr>
        <p:grpSpPr>
          <a:xfrm>
            <a:off x="2965600" y="2245375"/>
            <a:ext cx="475275" cy="521175"/>
            <a:chOff x="-219850" y="2201775"/>
            <a:chExt cx="475275" cy="521175"/>
          </a:xfrm>
        </p:grpSpPr>
        <p:cxnSp>
          <p:nvCxnSpPr>
            <p:cNvPr id="1280" name="Google Shape;1280;p52"/>
            <p:cNvCxnSpPr/>
            <p:nvPr/>
          </p:nvCxnSpPr>
          <p:spPr>
            <a:xfrm rot="10800000">
              <a:off x="-204400" y="2201775"/>
              <a:ext cx="0" cy="502200"/>
            </a:xfrm>
            <a:prstGeom prst="straightConnector1">
              <a:avLst/>
            </a:prstGeom>
            <a:noFill/>
            <a:ln w="9525" cap="flat" cmpd="sng">
              <a:solidFill>
                <a:srgbClr val="FF0000"/>
              </a:solidFill>
              <a:prstDash val="solid"/>
              <a:round/>
              <a:headEnd type="none" w="med" len="med"/>
              <a:tailEnd type="triangle" w="med" len="med"/>
            </a:ln>
          </p:spPr>
        </p:cxnSp>
        <p:cxnSp>
          <p:nvCxnSpPr>
            <p:cNvPr id="1281" name="Google Shape;1281;p52"/>
            <p:cNvCxnSpPr/>
            <p:nvPr/>
          </p:nvCxnSpPr>
          <p:spPr>
            <a:xfrm>
              <a:off x="-200875" y="2707500"/>
              <a:ext cx="456300" cy="0"/>
            </a:xfrm>
            <a:prstGeom prst="straightConnector1">
              <a:avLst/>
            </a:prstGeom>
            <a:noFill/>
            <a:ln w="9525" cap="flat" cmpd="sng">
              <a:solidFill>
                <a:srgbClr val="0000FF"/>
              </a:solidFill>
              <a:prstDash val="solid"/>
              <a:round/>
              <a:headEnd type="none" w="med" len="med"/>
              <a:tailEnd type="triangle" w="med" len="med"/>
            </a:ln>
          </p:spPr>
        </p:cxnSp>
        <p:cxnSp>
          <p:nvCxnSpPr>
            <p:cNvPr id="1282" name="Google Shape;1282;p52"/>
            <p:cNvCxnSpPr/>
            <p:nvPr/>
          </p:nvCxnSpPr>
          <p:spPr>
            <a:xfrm rot="10800000" flipH="1">
              <a:off x="-204387" y="2477400"/>
              <a:ext cx="230100" cy="230100"/>
            </a:xfrm>
            <a:prstGeom prst="straightConnector1">
              <a:avLst/>
            </a:prstGeom>
            <a:noFill/>
            <a:ln w="9525" cap="flat" cmpd="sng">
              <a:solidFill>
                <a:srgbClr val="59C629"/>
              </a:solidFill>
              <a:prstDash val="solid"/>
              <a:round/>
              <a:headEnd type="none" w="med" len="med"/>
              <a:tailEnd type="triangle" w="med" len="med"/>
            </a:ln>
          </p:spPr>
        </p:cxnSp>
        <p:sp>
          <p:nvSpPr>
            <p:cNvPr id="1283" name="Google Shape;1283;p52"/>
            <p:cNvSpPr/>
            <p:nvPr/>
          </p:nvSpPr>
          <p:spPr>
            <a:xfrm>
              <a:off x="-219850" y="2692050"/>
              <a:ext cx="30900" cy="30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52"/>
          <p:cNvGrpSpPr/>
          <p:nvPr/>
        </p:nvGrpSpPr>
        <p:grpSpPr>
          <a:xfrm>
            <a:off x="2965600" y="2230250"/>
            <a:ext cx="475275" cy="521175"/>
            <a:chOff x="-219850" y="2201775"/>
            <a:chExt cx="475275" cy="521175"/>
          </a:xfrm>
        </p:grpSpPr>
        <p:cxnSp>
          <p:nvCxnSpPr>
            <p:cNvPr id="1285" name="Google Shape;1285;p52"/>
            <p:cNvCxnSpPr/>
            <p:nvPr/>
          </p:nvCxnSpPr>
          <p:spPr>
            <a:xfrm rot="10800000">
              <a:off x="-204400" y="2201775"/>
              <a:ext cx="0" cy="502200"/>
            </a:xfrm>
            <a:prstGeom prst="straightConnector1">
              <a:avLst/>
            </a:prstGeom>
            <a:noFill/>
            <a:ln w="9525" cap="flat" cmpd="sng">
              <a:solidFill>
                <a:srgbClr val="FF0000"/>
              </a:solidFill>
              <a:prstDash val="solid"/>
              <a:round/>
              <a:headEnd type="none" w="med" len="med"/>
              <a:tailEnd type="triangle" w="med" len="med"/>
            </a:ln>
          </p:spPr>
        </p:cxnSp>
        <p:cxnSp>
          <p:nvCxnSpPr>
            <p:cNvPr id="1286" name="Google Shape;1286;p52"/>
            <p:cNvCxnSpPr/>
            <p:nvPr/>
          </p:nvCxnSpPr>
          <p:spPr>
            <a:xfrm>
              <a:off x="-200875" y="2707500"/>
              <a:ext cx="456300" cy="0"/>
            </a:xfrm>
            <a:prstGeom prst="straightConnector1">
              <a:avLst/>
            </a:prstGeom>
            <a:noFill/>
            <a:ln w="9525" cap="flat" cmpd="sng">
              <a:solidFill>
                <a:srgbClr val="0000FF"/>
              </a:solidFill>
              <a:prstDash val="solid"/>
              <a:round/>
              <a:headEnd type="none" w="med" len="med"/>
              <a:tailEnd type="triangle" w="med" len="med"/>
            </a:ln>
          </p:spPr>
        </p:cxnSp>
        <p:cxnSp>
          <p:nvCxnSpPr>
            <p:cNvPr id="1287" name="Google Shape;1287;p52"/>
            <p:cNvCxnSpPr/>
            <p:nvPr/>
          </p:nvCxnSpPr>
          <p:spPr>
            <a:xfrm rot="10800000" flipH="1">
              <a:off x="-204387" y="2477400"/>
              <a:ext cx="230100" cy="230100"/>
            </a:xfrm>
            <a:prstGeom prst="straightConnector1">
              <a:avLst/>
            </a:prstGeom>
            <a:noFill/>
            <a:ln w="9525" cap="flat" cmpd="sng">
              <a:solidFill>
                <a:srgbClr val="59C629"/>
              </a:solidFill>
              <a:prstDash val="solid"/>
              <a:round/>
              <a:headEnd type="none" w="med" len="med"/>
              <a:tailEnd type="triangle" w="med" len="med"/>
            </a:ln>
          </p:spPr>
        </p:cxnSp>
        <p:sp>
          <p:nvSpPr>
            <p:cNvPr id="1288" name="Google Shape;1288;p52"/>
            <p:cNvSpPr/>
            <p:nvPr/>
          </p:nvSpPr>
          <p:spPr>
            <a:xfrm>
              <a:off x="-219850" y="2692050"/>
              <a:ext cx="30900" cy="30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269"/>
                                        </p:tgtEl>
                                      </p:cBhvr>
                                    </p:animEffect>
                                    <p:set>
                                      <p:cBhvr>
                                        <p:cTn id="7" dur="1" fill="hold">
                                          <p:stCondLst>
                                            <p:cond delay="1000"/>
                                          </p:stCondLst>
                                        </p:cTn>
                                        <p:tgtEl>
                                          <p:spTgt spid="1269"/>
                                        </p:tgtEl>
                                        <p:attrNameLst>
                                          <p:attrName>style.visibility</p:attrName>
                                        </p:attrNameLst>
                                      </p:cBhvr>
                                      <p:to>
                                        <p:strVal val="hidden"/>
                                      </p:to>
                                    </p:se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1274"/>
                                        </p:tgtEl>
                                      </p:cBhvr>
                                    </p:animEffect>
                                    <p:set>
                                      <p:cBhvr>
                                        <p:cTn id="11" dur="1" fill="hold">
                                          <p:stCondLst>
                                            <p:cond delay="1000"/>
                                          </p:stCondLst>
                                        </p:cTn>
                                        <p:tgtEl>
                                          <p:spTgt spid="1274"/>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1000"/>
                                        <p:tgtEl>
                                          <p:spTgt spid="1194"/>
                                        </p:tgtEl>
                                      </p:cBhvr>
                                    </p:animEffect>
                                    <p:set>
                                      <p:cBhvr>
                                        <p:cTn id="14" dur="1" fill="hold">
                                          <p:stCondLst>
                                            <p:cond delay="1000"/>
                                          </p:stCondLst>
                                        </p:cTn>
                                        <p:tgtEl>
                                          <p:spTgt spid="1194"/>
                                        </p:tgtEl>
                                        <p:attrNameLst>
                                          <p:attrName>style.visibility</p:attrName>
                                        </p:attrNameLst>
                                      </p:cBhvr>
                                      <p:to>
                                        <p:strVal val="hidden"/>
                                      </p:to>
                                    </p:set>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1000"/>
                                        <p:tgtEl>
                                          <p:spTgt spid="1104"/>
                                        </p:tgtEl>
                                      </p:cBhvr>
                                    </p:animEffect>
                                    <p:set>
                                      <p:cBhvr>
                                        <p:cTn id="18" dur="1" fill="hold">
                                          <p:stCondLst>
                                            <p:cond delay="1000"/>
                                          </p:stCondLst>
                                        </p:cTn>
                                        <p:tgtEl>
                                          <p:spTgt spid="110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119"/>
                                        </p:tgtEl>
                                        <p:attrNameLst>
                                          <p:attrName>style.visibility</p:attrName>
                                        </p:attrNameLst>
                                      </p:cBhvr>
                                      <p:to>
                                        <p:strVal val="visible"/>
                                      </p:to>
                                    </p:set>
                                    <p:animEffect transition="in" filter="fade">
                                      <p:cBhvr>
                                        <p:cTn id="21" dur="1000"/>
                                        <p:tgtEl>
                                          <p:spTgt spid="1119"/>
                                        </p:tgtEl>
                                      </p:cBhvr>
                                    </p:animEffect>
                                  </p:childTnLst>
                                </p:cTn>
                              </p:par>
                            </p:childTnLst>
                          </p:cTn>
                        </p:par>
                        <p:par>
                          <p:cTn id="22" fill="hold">
                            <p:stCondLst>
                              <p:cond delay="3000"/>
                            </p:stCondLst>
                            <p:childTnLst>
                              <p:par>
                                <p:cTn id="23" presetID="10" presetClass="exit" presetSubtype="0" fill="hold" nodeType="afterEffect">
                                  <p:stCondLst>
                                    <p:cond delay="0"/>
                                  </p:stCondLst>
                                  <p:childTnLst>
                                    <p:animEffect transition="out" filter="fade">
                                      <p:cBhvr>
                                        <p:cTn id="24" dur="1000"/>
                                        <p:tgtEl>
                                          <p:spTgt spid="1119"/>
                                        </p:tgtEl>
                                      </p:cBhvr>
                                    </p:animEffect>
                                    <p:set>
                                      <p:cBhvr>
                                        <p:cTn id="25" dur="1" fill="hold">
                                          <p:stCondLst>
                                            <p:cond delay="1000"/>
                                          </p:stCondLst>
                                        </p:cTn>
                                        <p:tgtEl>
                                          <p:spTgt spid="111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134"/>
                                        </p:tgtEl>
                                        <p:attrNameLst>
                                          <p:attrName>style.visibility</p:attrName>
                                        </p:attrNameLst>
                                      </p:cBhvr>
                                      <p:to>
                                        <p:strVal val="visible"/>
                                      </p:to>
                                    </p:set>
                                    <p:animEffect transition="in" filter="fade">
                                      <p:cBhvr>
                                        <p:cTn id="28" dur="1000"/>
                                        <p:tgtEl>
                                          <p:spTgt spid="1134"/>
                                        </p:tgtEl>
                                      </p:cBhvr>
                                    </p:animEffect>
                                  </p:childTnLst>
                                </p:cTn>
                              </p:par>
                            </p:childTnLst>
                          </p:cTn>
                        </p:par>
                        <p:par>
                          <p:cTn id="29" fill="hold">
                            <p:stCondLst>
                              <p:cond delay="4000"/>
                            </p:stCondLst>
                            <p:childTnLst>
                              <p:par>
                                <p:cTn id="30" presetID="10" presetClass="exit" presetSubtype="0" fill="hold" nodeType="afterEffect">
                                  <p:stCondLst>
                                    <p:cond delay="0"/>
                                  </p:stCondLst>
                                  <p:childTnLst>
                                    <p:animEffect transition="out" filter="fade">
                                      <p:cBhvr>
                                        <p:cTn id="31" dur="1000"/>
                                        <p:tgtEl>
                                          <p:spTgt spid="1134"/>
                                        </p:tgtEl>
                                      </p:cBhvr>
                                    </p:animEffect>
                                    <p:set>
                                      <p:cBhvr>
                                        <p:cTn id="32" dur="1" fill="hold">
                                          <p:stCondLst>
                                            <p:cond delay="1000"/>
                                          </p:stCondLst>
                                        </p:cTn>
                                        <p:tgtEl>
                                          <p:spTgt spid="1134"/>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149"/>
                                        </p:tgtEl>
                                        <p:attrNameLst>
                                          <p:attrName>style.visibility</p:attrName>
                                        </p:attrNameLst>
                                      </p:cBhvr>
                                      <p:to>
                                        <p:strVal val="visible"/>
                                      </p:to>
                                    </p:set>
                                    <p:animEffect transition="in" filter="fade">
                                      <p:cBhvr>
                                        <p:cTn id="35" dur="1000"/>
                                        <p:tgtEl>
                                          <p:spTgt spid="1149"/>
                                        </p:tgtEl>
                                      </p:cBhvr>
                                    </p:animEffect>
                                  </p:childTnLst>
                                </p:cTn>
                              </p:par>
                            </p:childTnLst>
                          </p:cTn>
                        </p:par>
                        <p:par>
                          <p:cTn id="36" fill="hold">
                            <p:stCondLst>
                              <p:cond delay="5000"/>
                            </p:stCondLst>
                            <p:childTnLst>
                              <p:par>
                                <p:cTn id="37" presetID="10" presetClass="exit" presetSubtype="0" fill="hold" nodeType="afterEffect">
                                  <p:stCondLst>
                                    <p:cond delay="0"/>
                                  </p:stCondLst>
                                  <p:childTnLst>
                                    <p:animEffect transition="out" filter="fade">
                                      <p:cBhvr>
                                        <p:cTn id="38" dur="1000"/>
                                        <p:tgtEl>
                                          <p:spTgt spid="1149"/>
                                        </p:tgtEl>
                                      </p:cBhvr>
                                    </p:animEffect>
                                    <p:set>
                                      <p:cBhvr>
                                        <p:cTn id="39" dur="1" fill="hold">
                                          <p:stCondLst>
                                            <p:cond delay="1000"/>
                                          </p:stCondLst>
                                        </p:cTn>
                                        <p:tgtEl>
                                          <p:spTgt spid="114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164"/>
                                        </p:tgtEl>
                                        <p:attrNameLst>
                                          <p:attrName>style.visibility</p:attrName>
                                        </p:attrNameLst>
                                      </p:cBhvr>
                                      <p:to>
                                        <p:strVal val="visible"/>
                                      </p:to>
                                    </p:set>
                                    <p:animEffect transition="in" filter="fade">
                                      <p:cBhvr>
                                        <p:cTn id="42" dur="1000"/>
                                        <p:tgtEl>
                                          <p:spTgt spid="1164"/>
                                        </p:tgtEl>
                                      </p:cBhvr>
                                    </p:animEffect>
                                  </p:childTnLst>
                                </p:cTn>
                              </p:par>
                            </p:childTnLst>
                          </p:cTn>
                        </p:par>
                        <p:par>
                          <p:cTn id="43" fill="hold">
                            <p:stCondLst>
                              <p:cond delay="6000"/>
                            </p:stCondLst>
                            <p:childTnLst>
                              <p:par>
                                <p:cTn id="44" presetID="10" presetClass="exit" presetSubtype="0" fill="hold" nodeType="afterEffect">
                                  <p:stCondLst>
                                    <p:cond delay="0"/>
                                  </p:stCondLst>
                                  <p:childTnLst>
                                    <p:animEffect transition="out" filter="fade">
                                      <p:cBhvr>
                                        <p:cTn id="45" dur="1000"/>
                                        <p:tgtEl>
                                          <p:spTgt spid="1164"/>
                                        </p:tgtEl>
                                      </p:cBhvr>
                                    </p:animEffect>
                                    <p:set>
                                      <p:cBhvr>
                                        <p:cTn id="46" dur="1" fill="hold">
                                          <p:stCondLst>
                                            <p:cond delay="1000"/>
                                          </p:stCondLst>
                                        </p:cTn>
                                        <p:tgtEl>
                                          <p:spTgt spid="1164"/>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179"/>
                                        </p:tgtEl>
                                        <p:attrNameLst>
                                          <p:attrName>style.visibility</p:attrName>
                                        </p:attrNameLst>
                                      </p:cBhvr>
                                      <p:to>
                                        <p:strVal val="visible"/>
                                      </p:to>
                                    </p:set>
                                    <p:animEffect transition="in" filter="fade">
                                      <p:cBhvr>
                                        <p:cTn id="49" dur="1000"/>
                                        <p:tgtEl>
                                          <p:spTgt spid="1179"/>
                                        </p:tgtEl>
                                      </p:cBhvr>
                                    </p:animEffect>
                                  </p:childTnLst>
                                </p:cTn>
                              </p:par>
                              <p:par>
                                <p:cTn id="50" presetID="10" presetClass="entr" presetSubtype="0" fill="hold" nodeType="withEffect">
                                  <p:stCondLst>
                                    <p:cond delay="0"/>
                                  </p:stCondLst>
                                  <p:childTnLst>
                                    <p:set>
                                      <p:cBhvr>
                                        <p:cTn id="51" dur="1" fill="hold">
                                          <p:stCondLst>
                                            <p:cond delay="0"/>
                                          </p:stCondLst>
                                        </p:cTn>
                                        <p:tgtEl>
                                          <p:spTgt spid="1197"/>
                                        </p:tgtEl>
                                        <p:attrNameLst>
                                          <p:attrName>style.visibility</p:attrName>
                                        </p:attrNameLst>
                                      </p:cBhvr>
                                      <p:to>
                                        <p:strVal val="visible"/>
                                      </p:to>
                                    </p:set>
                                    <p:animEffect transition="in" filter="fade">
                                      <p:cBhvr>
                                        <p:cTn id="52" dur="1000"/>
                                        <p:tgtEl>
                                          <p:spTgt spid="1197"/>
                                        </p:tgtEl>
                                      </p:cBhvr>
                                    </p:animEffect>
                                  </p:childTnLst>
                                </p:cTn>
                              </p:par>
                            </p:childTnLst>
                          </p:cTn>
                        </p:par>
                        <p:par>
                          <p:cTn id="53" fill="hold">
                            <p:stCondLst>
                              <p:cond delay="7000"/>
                            </p:stCondLst>
                            <p:childTnLst>
                              <p:par>
                                <p:cTn id="54" presetID="10" presetClass="entr" presetSubtype="0" fill="hold" nodeType="afterEffect">
                                  <p:stCondLst>
                                    <p:cond delay="0"/>
                                  </p:stCondLst>
                                  <p:childTnLst>
                                    <p:set>
                                      <p:cBhvr>
                                        <p:cTn id="55" dur="1" fill="hold">
                                          <p:stCondLst>
                                            <p:cond delay="0"/>
                                          </p:stCondLst>
                                        </p:cTn>
                                        <p:tgtEl>
                                          <p:spTgt spid="1277"/>
                                        </p:tgtEl>
                                        <p:attrNameLst>
                                          <p:attrName>style.visibility</p:attrName>
                                        </p:attrNameLst>
                                      </p:cBhvr>
                                      <p:to>
                                        <p:strVal val="visible"/>
                                      </p:to>
                                    </p:set>
                                    <p:animEffect transition="in" filter="fade">
                                      <p:cBhvr>
                                        <p:cTn id="56" dur="1000"/>
                                        <p:tgtEl>
                                          <p:spTgt spid="1277"/>
                                        </p:tgtEl>
                                      </p:cBhvr>
                                    </p:animEffect>
                                  </p:childTnLst>
                                </p:cTn>
                              </p:par>
                            </p:childTnLst>
                          </p:cTn>
                        </p:par>
                        <p:par>
                          <p:cTn id="57" fill="hold">
                            <p:stCondLst>
                              <p:cond delay="8000"/>
                            </p:stCondLst>
                            <p:childTnLst>
                              <p:par>
                                <p:cTn id="58" presetID="10" presetClass="exit" presetSubtype="0" fill="hold" nodeType="afterEffect">
                                  <p:stCondLst>
                                    <p:cond delay="0"/>
                                  </p:stCondLst>
                                  <p:childTnLst>
                                    <p:animEffect transition="out" filter="fade">
                                      <p:cBhvr>
                                        <p:cTn id="59" dur="1000"/>
                                        <p:tgtEl>
                                          <p:spTgt spid="1197"/>
                                        </p:tgtEl>
                                      </p:cBhvr>
                                    </p:animEffect>
                                    <p:set>
                                      <p:cBhvr>
                                        <p:cTn id="60" dur="1" fill="hold">
                                          <p:stCondLst>
                                            <p:cond delay="1000"/>
                                          </p:stCondLst>
                                        </p:cTn>
                                        <p:tgtEl>
                                          <p:spTgt spid="1197"/>
                                        </p:tgtEl>
                                        <p:attrNameLst>
                                          <p:attrName>style.visibility</p:attrName>
                                        </p:attrNameLst>
                                      </p:cBhvr>
                                      <p:to>
                                        <p:strVal val="hidden"/>
                                      </p:to>
                                    </p:set>
                                  </p:childTnLst>
                                </p:cTn>
                              </p:par>
                            </p:childTnLst>
                          </p:cTn>
                        </p:par>
                        <p:par>
                          <p:cTn id="61" fill="hold">
                            <p:stCondLst>
                              <p:cond delay="9000"/>
                            </p:stCondLst>
                            <p:childTnLst>
                              <p:par>
                                <p:cTn id="62" presetID="10" presetClass="exit" presetSubtype="0" fill="hold" nodeType="afterEffect">
                                  <p:stCondLst>
                                    <p:cond delay="0"/>
                                  </p:stCondLst>
                                  <p:childTnLst>
                                    <p:animEffect transition="out" filter="fade">
                                      <p:cBhvr>
                                        <p:cTn id="63" dur="1000"/>
                                        <p:tgtEl>
                                          <p:spTgt spid="1179"/>
                                        </p:tgtEl>
                                      </p:cBhvr>
                                    </p:animEffect>
                                    <p:set>
                                      <p:cBhvr>
                                        <p:cTn id="64" dur="1" fill="hold">
                                          <p:stCondLst>
                                            <p:cond delay="1000"/>
                                          </p:stCondLst>
                                        </p:cTn>
                                        <p:tgtEl>
                                          <p:spTgt spid="1179"/>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1164"/>
                                        </p:tgtEl>
                                        <p:attrNameLst>
                                          <p:attrName>style.visibility</p:attrName>
                                        </p:attrNameLst>
                                      </p:cBhvr>
                                      <p:to>
                                        <p:strVal val="visible"/>
                                      </p:to>
                                    </p:set>
                                    <p:animEffect transition="in" filter="fade">
                                      <p:cBhvr>
                                        <p:cTn id="67" dur="1200"/>
                                        <p:tgtEl>
                                          <p:spTgt spid="1164"/>
                                        </p:tgtEl>
                                      </p:cBhvr>
                                    </p:animEffect>
                                  </p:childTnLst>
                                </p:cTn>
                              </p:par>
                            </p:childTnLst>
                          </p:cTn>
                        </p:par>
                        <p:par>
                          <p:cTn id="68" fill="hold">
                            <p:stCondLst>
                              <p:cond delay="10200"/>
                            </p:stCondLst>
                            <p:childTnLst>
                              <p:par>
                                <p:cTn id="69" presetID="10" presetClass="exit" presetSubtype="0" fill="hold" nodeType="afterEffect">
                                  <p:stCondLst>
                                    <p:cond delay="0"/>
                                  </p:stCondLst>
                                  <p:childTnLst>
                                    <p:animEffect transition="out" filter="fade">
                                      <p:cBhvr>
                                        <p:cTn id="70" dur="1100"/>
                                        <p:tgtEl>
                                          <p:spTgt spid="1164"/>
                                        </p:tgtEl>
                                      </p:cBhvr>
                                    </p:animEffect>
                                    <p:set>
                                      <p:cBhvr>
                                        <p:cTn id="71" dur="1" fill="hold">
                                          <p:stCondLst>
                                            <p:cond delay="1100"/>
                                          </p:stCondLst>
                                        </p:cTn>
                                        <p:tgtEl>
                                          <p:spTgt spid="1164"/>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1149"/>
                                        </p:tgtEl>
                                        <p:attrNameLst>
                                          <p:attrName>style.visibility</p:attrName>
                                        </p:attrNameLst>
                                      </p:cBhvr>
                                      <p:to>
                                        <p:strVal val="visible"/>
                                      </p:to>
                                    </p:set>
                                    <p:animEffect transition="in" filter="fade">
                                      <p:cBhvr>
                                        <p:cTn id="74" dur="1000"/>
                                        <p:tgtEl>
                                          <p:spTgt spid="1149"/>
                                        </p:tgtEl>
                                      </p:cBhvr>
                                    </p:animEffect>
                                  </p:childTnLst>
                                </p:cTn>
                              </p:par>
                            </p:childTnLst>
                          </p:cTn>
                        </p:par>
                        <p:par>
                          <p:cTn id="75" fill="hold">
                            <p:stCondLst>
                              <p:cond delay="11300"/>
                            </p:stCondLst>
                            <p:childTnLst>
                              <p:par>
                                <p:cTn id="76" presetID="10" presetClass="exit" presetSubtype="0" fill="hold" nodeType="afterEffect">
                                  <p:stCondLst>
                                    <p:cond delay="0"/>
                                  </p:stCondLst>
                                  <p:childTnLst>
                                    <p:animEffect transition="out" filter="fade">
                                      <p:cBhvr>
                                        <p:cTn id="77" dur="1000"/>
                                        <p:tgtEl>
                                          <p:spTgt spid="1149"/>
                                        </p:tgtEl>
                                      </p:cBhvr>
                                    </p:animEffect>
                                    <p:set>
                                      <p:cBhvr>
                                        <p:cTn id="78" dur="1" fill="hold">
                                          <p:stCondLst>
                                            <p:cond delay="1000"/>
                                          </p:stCondLst>
                                        </p:cTn>
                                        <p:tgtEl>
                                          <p:spTgt spid="1149"/>
                                        </p:tgtEl>
                                        <p:attrNameLst>
                                          <p:attrName>style.visibility</p:attrName>
                                        </p:attrNameLst>
                                      </p:cBhvr>
                                      <p:to>
                                        <p:strVal val="hidden"/>
                                      </p:to>
                                    </p:set>
                                  </p:childTnLst>
                                </p:cTn>
                              </p:par>
                              <p:par>
                                <p:cTn id="79" presetID="10" presetClass="entr" presetSubtype="0" fill="hold" nodeType="withEffect">
                                  <p:stCondLst>
                                    <p:cond delay="0"/>
                                  </p:stCondLst>
                                  <p:childTnLst>
                                    <p:set>
                                      <p:cBhvr>
                                        <p:cTn id="80" dur="1" fill="hold">
                                          <p:stCondLst>
                                            <p:cond delay="0"/>
                                          </p:stCondLst>
                                        </p:cTn>
                                        <p:tgtEl>
                                          <p:spTgt spid="1134"/>
                                        </p:tgtEl>
                                        <p:attrNameLst>
                                          <p:attrName>style.visibility</p:attrName>
                                        </p:attrNameLst>
                                      </p:cBhvr>
                                      <p:to>
                                        <p:strVal val="visible"/>
                                      </p:to>
                                    </p:set>
                                    <p:animEffect transition="in" filter="fade">
                                      <p:cBhvr>
                                        <p:cTn id="81" dur="1000"/>
                                        <p:tgtEl>
                                          <p:spTgt spid="1134"/>
                                        </p:tgtEl>
                                      </p:cBhvr>
                                    </p:animEffect>
                                  </p:childTnLst>
                                </p:cTn>
                              </p:par>
                            </p:childTnLst>
                          </p:cTn>
                        </p:par>
                        <p:par>
                          <p:cTn id="82" fill="hold">
                            <p:stCondLst>
                              <p:cond delay="12300"/>
                            </p:stCondLst>
                            <p:childTnLst>
                              <p:par>
                                <p:cTn id="83" presetID="10" presetClass="exit" presetSubtype="0" fill="hold" nodeType="afterEffect">
                                  <p:stCondLst>
                                    <p:cond delay="0"/>
                                  </p:stCondLst>
                                  <p:childTnLst>
                                    <p:animEffect transition="out" filter="fade">
                                      <p:cBhvr>
                                        <p:cTn id="84" dur="1000"/>
                                        <p:tgtEl>
                                          <p:spTgt spid="1134"/>
                                        </p:tgtEl>
                                      </p:cBhvr>
                                    </p:animEffect>
                                    <p:set>
                                      <p:cBhvr>
                                        <p:cTn id="85" dur="1" fill="hold">
                                          <p:stCondLst>
                                            <p:cond delay="1000"/>
                                          </p:stCondLst>
                                        </p:cTn>
                                        <p:tgtEl>
                                          <p:spTgt spid="1134"/>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1119"/>
                                        </p:tgtEl>
                                        <p:attrNameLst>
                                          <p:attrName>style.visibility</p:attrName>
                                        </p:attrNameLst>
                                      </p:cBhvr>
                                      <p:to>
                                        <p:strVal val="visible"/>
                                      </p:to>
                                    </p:set>
                                    <p:animEffect transition="in" filter="fade">
                                      <p:cBhvr>
                                        <p:cTn id="88" dur="1000"/>
                                        <p:tgtEl>
                                          <p:spTgt spid="1119"/>
                                        </p:tgtEl>
                                      </p:cBhvr>
                                    </p:animEffect>
                                  </p:childTnLst>
                                </p:cTn>
                              </p:par>
                            </p:childTnLst>
                          </p:cTn>
                        </p:par>
                        <p:par>
                          <p:cTn id="89" fill="hold">
                            <p:stCondLst>
                              <p:cond delay="13300"/>
                            </p:stCondLst>
                            <p:childTnLst>
                              <p:par>
                                <p:cTn id="90" presetID="10" presetClass="exit" presetSubtype="0" fill="hold" nodeType="afterEffect">
                                  <p:stCondLst>
                                    <p:cond delay="0"/>
                                  </p:stCondLst>
                                  <p:childTnLst>
                                    <p:animEffect transition="out" filter="fade">
                                      <p:cBhvr>
                                        <p:cTn id="91" dur="1000"/>
                                        <p:tgtEl>
                                          <p:spTgt spid="1119"/>
                                        </p:tgtEl>
                                      </p:cBhvr>
                                    </p:animEffect>
                                    <p:set>
                                      <p:cBhvr>
                                        <p:cTn id="92" dur="1" fill="hold">
                                          <p:stCondLst>
                                            <p:cond delay="1000"/>
                                          </p:stCondLst>
                                        </p:cTn>
                                        <p:tgtEl>
                                          <p:spTgt spid="1119"/>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104"/>
                                        </p:tgtEl>
                                        <p:attrNameLst>
                                          <p:attrName>style.visibility</p:attrName>
                                        </p:attrNameLst>
                                      </p:cBhvr>
                                      <p:to>
                                        <p:strVal val="visible"/>
                                      </p:to>
                                    </p:set>
                                    <p:animEffect transition="in" filter="fade">
                                      <p:cBhvr>
                                        <p:cTn id="95" dur="1000"/>
                                        <p:tgtEl>
                                          <p:spTgt spid="110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1000"/>
                                        <p:tgtEl>
                                          <p:spTgt spid="1043"/>
                                        </p:tgtEl>
                                      </p:cBhvr>
                                    </p:animEffect>
                                    <p:set>
                                      <p:cBhvr>
                                        <p:cTn id="100" dur="1" fill="hold">
                                          <p:stCondLst>
                                            <p:cond delay="1000"/>
                                          </p:stCondLst>
                                        </p:cTn>
                                        <p:tgtEl>
                                          <p:spTgt spid="104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1000"/>
                                        <p:tgtEl>
                                          <p:spTgt spid="1104"/>
                                        </p:tgtEl>
                                      </p:cBhvr>
                                    </p:animEffect>
                                    <p:set>
                                      <p:cBhvr>
                                        <p:cTn id="103" dur="1" fill="hold">
                                          <p:stCondLst>
                                            <p:cond delay="1000"/>
                                          </p:stCondLst>
                                        </p:cTn>
                                        <p:tgtEl>
                                          <p:spTgt spid="1104"/>
                                        </p:tgtEl>
                                        <p:attrNameLst>
                                          <p:attrName>style.visibility</p:attrName>
                                        </p:attrNameLst>
                                      </p:cBhvr>
                                      <p:to>
                                        <p:strVal val="hidden"/>
                                      </p:to>
                                    </p:set>
                                  </p:childTnLst>
                                </p:cTn>
                              </p:par>
                            </p:childTnLst>
                          </p:cTn>
                        </p:par>
                        <p:par>
                          <p:cTn id="104" fill="hold">
                            <p:stCondLst>
                              <p:cond delay="1000"/>
                            </p:stCondLst>
                            <p:childTnLst>
                              <p:par>
                                <p:cTn id="105" presetID="10" presetClass="entr" presetSubtype="0" fill="hold" nodeType="afterEffect">
                                  <p:stCondLst>
                                    <p:cond delay="0"/>
                                  </p:stCondLst>
                                  <p:childTnLst>
                                    <p:set>
                                      <p:cBhvr>
                                        <p:cTn id="106" dur="1" fill="hold">
                                          <p:stCondLst>
                                            <p:cond delay="0"/>
                                          </p:stCondLst>
                                        </p:cTn>
                                        <p:tgtEl>
                                          <p:spTgt spid="1044"/>
                                        </p:tgtEl>
                                        <p:attrNameLst>
                                          <p:attrName>style.visibility</p:attrName>
                                        </p:attrNameLst>
                                      </p:cBhvr>
                                      <p:to>
                                        <p:strVal val="visible"/>
                                      </p:to>
                                    </p:set>
                                    <p:animEffect transition="in" filter="fade">
                                      <p:cBhvr>
                                        <p:cTn id="107" dur="1000"/>
                                        <p:tgtEl>
                                          <p:spTgt spid="1044"/>
                                        </p:tgtEl>
                                      </p:cBhvr>
                                    </p:animEffect>
                                  </p:childTnLst>
                                </p:cTn>
                              </p:par>
                              <p:par>
                                <p:cTn id="108" presetID="10" presetClass="entr" presetSubtype="0" fill="hold" nodeType="withEffect">
                                  <p:stCondLst>
                                    <p:cond delay="0"/>
                                  </p:stCondLst>
                                  <p:childTnLst>
                                    <p:set>
                                      <p:cBhvr>
                                        <p:cTn id="109" dur="1" fill="hold">
                                          <p:stCondLst>
                                            <p:cond delay="0"/>
                                          </p:stCondLst>
                                        </p:cTn>
                                        <p:tgtEl>
                                          <p:spTgt spid="1065"/>
                                        </p:tgtEl>
                                        <p:attrNameLst>
                                          <p:attrName>style.visibility</p:attrName>
                                        </p:attrNameLst>
                                      </p:cBhvr>
                                      <p:to>
                                        <p:strVal val="visible"/>
                                      </p:to>
                                    </p:set>
                                    <p:animEffect transition="in" filter="fade">
                                      <p:cBhvr>
                                        <p:cTn id="110" dur="1000"/>
                                        <p:tgtEl>
                                          <p:spTgt spid="1065"/>
                                        </p:tgtEl>
                                      </p:cBhvr>
                                    </p:animEffect>
                                  </p:childTnLst>
                                </p:cTn>
                              </p:par>
                              <p:par>
                                <p:cTn id="111" presetID="10" presetClass="entr" presetSubtype="0" fill="hold" nodeType="withEffect">
                                  <p:stCondLst>
                                    <p:cond delay="0"/>
                                  </p:stCondLst>
                                  <p:childTnLst>
                                    <p:set>
                                      <p:cBhvr>
                                        <p:cTn id="112" dur="1" fill="hold">
                                          <p:stCondLst>
                                            <p:cond delay="0"/>
                                          </p:stCondLst>
                                        </p:cTn>
                                        <p:tgtEl>
                                          <p:spTgt spid="1284"/>
                                        </p:tgtEl>
                                        <p:attrNameLst>
                                          <p:attrName>style.visibility</p:attrName>
                                        </p:attrNameLst>
                                      </p:cBhvr>
                                      <p:to>
                                        <p:strVal val="visible"/>
                                      </p:to>
                                    </p:set>
                                    <p:animEffect transition="in" filter="fade">
                                      <p:cBhvr>
                                        <p:cTn id="113" dur="1000"/>
                                        <p:tgtEl>
                                          <p:spTgt spid="1284"/>
                                        </p:tgtEl>
                                      </p:cBhvr>
                                    </p:animEffect>
                                  </p:childTnLst>
                                </p:cTn>
                              </p:par>
                            </p:childTnLst>
                          </p:cTn>
                        </p:par>
                        <p:par>
                          <p:cTn id="114" fill="hold">
                            <p:stCondLst>
                              <p:cond delay="2000"/>
                            </p:stCondLst>
                            <p:childTnLst>
                              <p:par>
                                <p:cTn id="115" presetID="10" presetClass="exit" presetSubtype="0" fill="hold" nodeType="afterEffect">
                                  <p:stCondLst>
                                    <p:cond delay="0"/>
                                  </p:stCondLst>
                                  <p:childTnLst>
                                    <p:animEffect transition="out" filter="fade">
                                      <p:cBhvr>
                                        <p:cTn id="116" dur="1000"/>
                                        <p:tgtEl>
                                          <p:spTgt spid="1284"/>
                                        </p:tgtEl>
                                      </p:cBhvr>
                                    </p:animEffect>
                                    <p:set>
                                      <p:cBhvr>
                                        <p:cTn id="117" dur="1" fill="hold">
                                          <p:stCondLst>
                                            <p:cond delay="1000"/>
                                          </p:stCondLst>
                                        </p:cTn>
                                        <p:tgtEl>
                                          <p:spTgt spid="1284"/>
                                        </p:tgtEl>
                                        <p:attrNameLst>
                                          <p:attrName>style.visibility</p:attrName>
                                        </p:attrNameLst>
                                      </p:cBhvr>
                                      <p:to>
                                        <p:strVal val="hidden"/>
                                      </p:to>
                                    </p:set>
                                  </p:childTnLst>
                                </p:cTn>
                              </p:par>
                              <p:par>
                                <p:cTn id="118" presetID="1" presetClass="entr" presetSubtype="0" fill="hold" nodeType="withEffect">
                                  <p:stCondLst>
                                    <p:cond delay="0"/>
                                  </p:stCondLst>
                                  <p:childTnLst>
                                    <p:set>
                                      <p:cBhvr>
                                        <p:cTn id="119" dur="1" fill="hold">
                                          <p:stCondLst>
                                            <p:cond delay="0"/>
                                          </p:stCondLst>
                                        </p:cTn>
                                        <p:tgtEl>
                                          <p:spTgt spid="1040"/>
                                        </p:tgtEl>
                                        <p:attrNameLst>
                                          <p:attrName>style.visibility</p:attrName>
                                        </p:attrNameLst>
                                      </p:cBhvr>
                                      <p:to>
                                        <p:strVal val="visible"/>
                                      </p:to>
                                    </p:set>
                                  </p:childTnLst>
                                </p:cTn>
                              </p:par>
                            </p:childTnLst>
                          </p:cTn>
                        </p:par>
                        <p:par>
                          <p:cTn id="120" fill="hold">
                            <p:stCondLst>
                              <p:cond delay="3000"/>
                            </p:stCondLst>
                            <p:childTnLst>
                              <p:par>
                                <p:cTn id="121" presetID="10" presetClass="exit" presetSubtype="0" fill="hold" nodeType="afterEffect">
                                  <p:stCondLst>
                                    <p:cond delay="0"/>
                                  </p:stCondLst>
                                  <p:childTnLst>
                                    <p:animEffect transition="out" filter="fade">
                                      <p:cBhvr>
                                        <p:cTn id="122" dur="1000"/>
                                        <p:tgtEl>
                                          <p:spTgt spid="1065"/>
                                        </p:tgtEl>
                                      </p:cBhvr>
                                    </p:animEffect>
                                    <p:set>
                                      <p:cBhvr>
                                        <p:cTn id="123" dur="1" fill="hold">
                                          <p:stCondLst>
                                            <p:cond delay="1000"/>
                                          </p:stCondLst>
                                        </p:cTn>
                                        <p:tgtEl>
                                          <p:spTgt spid="1065"/>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1000"/>
                                        <p:tgtEl>
                                          <p:spTgt spid="1040"/>
                                        </p:tgtEl>
                                      </p:cBhvr>
                                    </p:animEffect>
                                    <p:set>
                                      <p:cBhvr>
                                        <p:cTn id="126" dur="1" fill="hold">
                                          <p:stCondLst>
                                            <p:cond delay="1000"/>
                                          </p:stCondLst>
                                        </p:cTn>
                                        <p:tgtEl>
                                          <p:spTgt spid="1040"/>
                                        </p:tgtEl>
                                        <p:attrNameLst>
                                          <p:attrName>style.visibility</p:attrName>
                                        </p:attrNameLst>
                                      </p:cBhvr>
                                      <p:to>
                                        <p:strVal val="hidden"/>
                                      </p:to>
                                    </p:set>
                                  </p:childTnLst>
                                </p:cTn>
                              </p:par>
                            </p:childTnLst>
                          </p:cTn>
                        </p:par>
                        <p:par>
                          <p:cTn id="127" fill="hold">
                            <p:stCondLst>
                              <p:cond delay="4000"/>
                            </p:stCondLst>
                            <p:childTnLst>
                              <p:par>
                                <p:cTn id="128" presetID="10" presetClass="entr" presetSubtype="0" fill="hold" nodeType="afterEffect">
                                  <p:stCondLst>
                                    <p:cond delay="0"/>
                                  </p:stCondLst>
                                  <p:childTnLst>
                                    <p:set>
                                      <p:cBhvr>
                                        <p:cTn id="129" dur="1" fill="hold">
                                          <p:stCondLst>
                                            <p:cond delay="0"/>
                                          </p:stCondLst>
                                        </p:cTn>
                                        <p:tgtEl>
                                          <p:spTgt spid="1008"/>
                                        </p:tgtEl>
                                        <p:attrNameLst>
                                          <p:attrName>style.visibility</p:attrName>
                                        </p:attrNameLst>
                                      </p:cBhvr>
                                      <p:to>
                                        <p:strVal val="visible"/>
                                      </p:to>
                                    </p:set>
                                    <p:animEffect transition="in" filter="fade">
                                      <p:cBhvr>
                                        <p:cTn id="130" dur="1000"/>
                                        <p:tgtEl>
                                          <p:spTgt spid="1008"/>
                                        </p:tgtEl>
                                      </p:cBhvr>
                                    </p:animEffect>
                                  </p:childTnLst>
                                </p:cTn>
                              </p:par>
                            </p:childTnLst>
                          </p:cTn>
                        </p:par>
                        <p:par>
                          <p:cTn id="131" fill="hold">
                            <p:stCondLst>
                              <p:cond delay="5000"/>
                            </p:stCondLst>
                            <p:childTnLst>
                              <p:par>
                                <p:cTn id="132" presetID="10" presetClass="exit" presetSubtype="0" fill="hold" nodeType="afterEffect">
                                  <p:stCondLst>
                                    <p:cond delay="0"/>
                                  </p:stCondLst>
                                  <p:childTnLst>
                                    <p:animEffect transition="out" filter="fade">
                                      <p:cBhvr>
                                        <p:cTn id="133" dur="1000"/>
                                        <p:tgtEl>
                                          <p:spTgt spid="1008"/>
                                        </p:tgtEl>
                                      </p:cBhvr>
                                    </p:animEffect>
                                    <p:set>
                                      <p:cBhvr>
                                        <p:cTn id="134" dur="1" fill="hold">
                                          <p:stCondLst>
                                            <p:cond delay="1000"/>
                                          </p:stCondLst>
                                        </p:cTn>
                                        <p:tgtEl>
                                          <p:spTgt spid="1008"/>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1024"/>
                                        </p:tgtEl>
                                        <p:attrNameLst>
                                          <p:attrName>style.visibility</p:attrName>
                                        </p:attrNameLst>
                                      </p:cBhvr>
                                      <p:to>
                                        <p:strVal val="visible"/>
                                      </p:to>
                                    </p:set>
                                    <p:animEffect transition="in" filter="fade">
                                      <p:cBhvr>
                                        <p:cTn id="137" dur="1000"/>
                                        <p:tgtEl>
                                          <p:spTgt spid="1024"/>
                                        </p:tgtEl>
                                      </p:cBhvr>
                                    </p:animEffect>
                                  </p:childTnLst>
                                </p:cTn>
                              </p:par>
                            </p:childTnLst>
                          </p:cTn>
                        </p:par>
                        <p:par>
                          <p:cTn id="138" fill="hold">
                            <p:stCondLst>
                              <p:cond delay="6000"/>
                            </p:stCondLst>
                            <p:childTnLst>
                              <p:par>
                                <p:cTn id="139" presetID="10" presetClass="exit" presetSubtype="0" fill="hold" nodeType="afterEffect">
                                  <p:stCondLst>
                                    <p:cond delay="0"/>
                                  </p:stCondLst>
                                  <p:childTnLst>
                                    <p:animEffect transition="out" filter="fade">
                                      <p:cBhvr>
                                        <p:cTn id="140" dur="1000"/>
                                        <p:tgtEl>
                                          <p:spTgt spid="1024"/>
                                        </p:tgtEl>
                                      </p:cBhvr>
                                    </p:animEffect>
                                    <p:set>
                                      <p:cBhvr>
                                        <p:cTn id="141" dur="1" fill="hold">
                                          <p:stCondLst>
                                            <p:cond delay="1000"/>
                                          </p:stCondLst>
                                        </p:cTn>
                                        <p:tgtEl>
                                          <p:spTgt spid="1024"/>
                                        </p:tgtEl>
                                        <p:attrNameLst>
                                          <p:attrName>style.visibility</p:attrName>
                                        </p:attrNameLst>
                                      </p:cBhvr>
                                      <p:to>
                                        <p:strVal val="hidden"/>
                                      </p:to>
                                    </p:set>
                                  </p:childTnLst>
                                </p:cTn>
                              </p:par>
                              <p:par>
                                <p:cTn id="142" presetID="10" presetClass="entr" presetSubtype="0" fill="hold" nodeType="withEffect">
                                  <p:stCondLst>
                                    <p:cond delay="0"/>
                                  </p:stCondLst>
                                  <p:childTnLst>
                                    <p:set>
                                      <p:cBhvr>
                                        <p:cTn id="143" dur="1" fill="hold">
                                          <p:stCondLst>
                                            <p:cond delay="0"/>
                                          </p:stCondLst>
                                        </p:cTn>
                                        <p:tgtEl>
                                          <p:spTgt spid="1008"/>
                                        </p:tgtEl>
                                        <p:attrNameLst>
                                          <p:attrName>style.visibility</p:attrName>
                                        </p:attrNameLst>
                                      </p:cBhvr>
                                      <p:to>
                                        <p:strVal val="visible"/>
                                      </p:to>
                                    </p:set>
                                    <p:animEffect transition="in" filter="fade">
                                      <p:cBhvr>
                                        <p:cTn id="144" dur="1000"/>
                                        <p:tgtEl>
                                          <p:spTgt spid="1008"/>
                                        </p:tgtEl>
                                      </p:cBhvr>
                                    </p:animEffect>
                                  </p:childTnLst>
                                </p:cTn>
                              </p:par>
                            </p:childTnLst>
                          </p:cTn>
                        </p:par>
                        <p:par>
                          <p:cTn id="145" fill="hold">
                            <p:stCondLst>
                              <p:cond delay="7000"/>
                            </p:stCondLst>
                            <p:childTnLst>
                              <p:par>
                                <p:cTn id="146" presetID="10" presetClass="exit" presetSubtype="0" fill="hold" nodeType="afterEffect">
                                  <p:stCondLst>
                                    <p:cond delay="0"/>
                                  </p:stCondLst>
                                  <p:childTnLst>
                                    <p:animEffect transition="out" filter="fade">
                                      <p:cBhvr>
                                        <p:cTn id="147" dur="1000"/>
                                        <p:tgtEl>
                                          <p:spTgt spid="1008"/>
                                        </p:tgtEl>
                                      </p:cBhvr>
                                    </p:animEffect>
                                    <p:set>
                                      <p:cBhvr>
                                        <p:cTn id="148" dur="1" fill="hold">
                                          <p:stCondLst>
                                            <p:cond delay="1000"/>
                                          </p:stCondLst>
                                        </p:cTn>
                                        <p:tgtEl>
                                          <p:spTgt spid="1008"/>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1065"/>
                                        </p:tgtEl>
                                        <p:attrNameLst>
                                          <p:attrName>style.visibility</p:attrName>
                                        </p:attrNameLst>
                                      </p:cBhvr>
                                      <p:to>
                                        <p:strVal val="visible"/>
                                      </p:to>
                                    </p:set>
                                    <p:animEffect transition="in" filter="fade">
                                      <p:cBhvr>
                                        <p:cTn id="151" dur="1000"/>
                                        <p:tgtEl>
                                          <p:spTgt spid="1065"/>
                                        </p:tgtEl>
                                      </p:cBhvr>
                                    </p:animEffect>
                                  </p:childTnLst>
                                </p:cTn>
                              </p:par>
                            </p:childTnLst>
                          </p:cTn>
                        </p:par>
                        <p:par>
                          <p:cTn id="152" fill="hold">
                            <p:stCondLst>
                              <p:cond delay="8000"/>
                            </p:stCondLst>
                            <p:childTnLst>
                              <p:par>
                                <p:cTn id="153" presetID="10" presetClass="exit" presetSubtype="0" fill="hold" nodeType="afterEffect">
                                  <p:stCondLst>
                                    <p:cond delay="0"/>
                                  </p:stCondLst>
                                  <p:childTnLst>
                                    <p:animEffect transition="out" filter="fade">
                                      <p:cBhvr>
                                        <p:cTn id="154" dur="1000"/>
                                        <p:tgtEl>
                                          <p:spTgt spid="1065"/>
                                        </p:tgtEl>
                                      </p:cBhvr>
                                    </p:animEffect>
                                    <p:set>
                                      <p:cBhvr>
                                        <p:cTn id="155" dur="1" fill="hold">
                                          <p:stCondLst>
                                            <p:cond delay="1000"/>
                                          </p:stCondLst>
                                        </p:cTn>
                                        <p:tgtEl>
                                          <p:spTgt spid="1065"/>
                                        </p:tgtEl>
                                        <p:attrNameLst>
                                          <p:attrName>style.visibility</p:attrName>
                                        </p:attrNameLst>
                                      </p:cBhvr>
                                      <p:to>
                                        <p:strVal val="hidden"/>
                                      </p:to>
                                    </p:set>
                                  </p:childTnLst>
                                </p:cTn>
                              </p:par>
                              <p:par>
                                <p:cTn id="156" presetID="10" presetClass="entr" presetSubtype="0" fill="hold" nodeType="withEffect">
                                  <p:stCondLst>
                                    <p:cond delay="0"/>
                                  </p:stCondLst>
                                  <p:childTnLst>
                                    <p:set>
                                      <p:cBhvr>
                                        <p:cTn id="157" dur="1" fill="hold">
                                          <p:stCondLst>
                                            <p:cond delay="0"/>
                                          </p:stCondLst>
                                        </p:cTn>
                                        <p:tgtEl>
                                          <p:spTgt spid="1254"/>
                                        </p:tgtEl>
                                        <p:attrNameLst>
                                          <p:attrName>style.visibility</p:attrName>
                                        </p:attrNameLst>
                                      </p:cBhvr>
                                      <p:to>
                                        <p:strVal val="visible"/>
                                      </p:to>
                                    </p:set>
                                    <p:animEffect transition="in" filter="fade">
                                      <p:cBhvr>
                                        <p:cTn id="158" dur="1000"/>
                                        <p:tgtEl>
                                          <p:spTgt spid="1254"/>
                                        </p:tgtEl>
                                      </p:cBhvr>
                                    </p:animEffect>
                                  </p:childTnLst>
                                </p:cTn>
                              </p:par>
                            </p:childTnLst>
                          </p:cTn>
                        </p:par>
                        <p:par>
                          <p:cTn id="159" fill="hold">
                            <p:stCondLst>
                              <p:cond delay="9000"/>
                            </p:stCondLst>
                            <p:childTnLst>
                              <p:par>
                                <p:cTn id="160" presetID="10" presetClass="exit" presetSubtype="0" fill="hold" nodeType="afterEffect">
                                  <p:stCondLst>
                                    <p:cond delay="0"/>
                                  </p:stCondLst>
                                  <p:childTnLst>
                                    <p:animEffect transition="out" filter="fade">
                                      <p:cBhvr>
                                        <p:cTn id="161" dur="1000"/>
                                        <p:tgtEl>
                                          <p:spTgt spid="1254"/>
                                        </p:tgtEl>
                                      </p:cBhvr>
                                    </p:animEffect>
                                    <p:set>
                                      <p:cBhvr>
                                        <p:cTn id="162" dur="1" fill="hold">
                                          <p:stCondLst>
                                            <p:cond delay="1000"/>
                                          </p:stCondLst>
                                        </p:cTn>
                                        <p:tgtEl>
                                          <p:spTgt spid="1254"/>
                                        </p:tgtEl>
                                        <p:attrNameLst>
                                          <p:attrName>style.visibility</p:attrName>
                                        </p:attrNameLst>
                                      </p:cBhvr>
                                      <p:to>
                                        <p:strVal val="hidden"/>
                                      </p:to>
                                    </p:set>
                                  </p:childTnLst>
                                </p:cTn>
                              </p:par>
                              <p:par>
                                <p:cTn id="163" presetID="10" presetClass="entr" presetSubtype="0" fill="hold" nodeType="withEffect">
                                  <p:stCondLst>
                                    <p:cond delay="0"/>
                                  </p:stCondLst>
                                  <p:childTnLst>
                                    <p:set>
                                      <p:cBhvr>
                                        <p:cTn id="164" dur="1" fill="hold">
                                          <p:stCondLst>
                                            <p:cond delay="0"/>
                                          </p:stCondLst>
                                        </p:cTn>
                                        <p:tgtEl>
                                          <p:spTgt spid="1065"/>
                                        </p:tgtEl>
                                        <p:attrNameLst>
                                          <p:attrName>style.visibility</p:attrName>
                                        </p:attrNameLst>
                                      </p:cBhvr>
                                      <p:to>
                                        <p:strVal val="visible"/>
                                      </p:to>
                                    </p:set>
                                    <p:animEffect transition="in" filter="fade">
                                      <p:cBhvr>
                                        <p:cTn id="165" dur="1000"/>
                                        <p:tgtEl>
                                          <p:spTgt spid="1065"/>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xit" presetSubtype="0" fill="hold" nodeType="clickEffect">
                                  <p:stCondLst>
                                    <p:cond delay="0"/>
                                  </p:stCondLst>
                                  <p:childTnLst>
                                    <p:animEffect transition="out" filter="fade">
                                      <p:cBhvr>
                                        <p:cTn id="169" dur="1000"/>
                                        <p:tgtEl>
                                          <p:spTgt spid="1044"/>
                                        </p:tgtEl>
                                      </p:cBhvr>
                                    </p:animEffect>
                                    <p:set>
                                      <p:cBhvr>
                                        <p:cTn id="170" dur="1" fill="hold">
                                          <p:stCondLst>
                                            <p:cond delay="1000"/>
                                          </p:stCondLst>
                                        </p:cTn>
                                        <p:tgtEl>
                                          <p:spTgt spid="1044"/>
                                        </p:tgtEl>
                                        <p:attrNameLst>
                                          <p:attrName>style.visibility</p:attrName>
                                        </p:attrNameLst>
                                      </p:cBhvr>
                                      <p:to>
                                        <p:strVal val="hidden"/>
                                      </p:to>
                                    </p:set>
                                  </p:childTnLst>
                                </p:cTn>
                              </p:par>
                            </p:childTnLst>
                          </p:cTn>
                        </p:par>
                        <p:par>
                          <p:cTn id="171" fill="hold">
                            <p:stCondLst>
                              <p:cond delay="1000"/>
                            </p:stCondLst>
                            <p:childTnLst>
                              <p:par>
                                <p:cTn id="172" presetID="10" presetClass="entr" presetSubtype="0" fill="hold" nodeType="afterEffect">
                                  <p:stCondLst>
                                    <p:cond delay="0"/>
                                  </p:stCondLst>
                                  <p:childTnLst>
                                    <p:set>
                                      <p:cBhvr>
                                        <p:cTn id="173" dur="1" fill="hold">
                                          <p:stCondLst>
                                            <p:cond delay="0"/>
                                          </p:stCondLst>
                                        </p:cTn>
                                        <p:tgtEl>
                                          <p:spTgt spid="1064"/>
                                        </p:tgtEl>
                                        <p:attrNameLst>
                                          <p:attrName>style.visibility</p:attrName>
                                        </p:attrNameLst>
                                      </p:cBhvr>
                                      <p:to>
                                        <p:strVal val="visible"/>
                                      </p:to>
                                    </p:set>
                                    <p:animEffect transition="in" filter="fade">
                                      <p:cBhvr>
                                        <p:cTn id="174" dur="1000"/>
                                        <p:tgtEl>
                                          <p:spTgt spid="1064"/>
                                        </p:tgtEl>
                                      </p:cBhvr>
                                    </p:animEffect>
                                  </p:childTnLst>
                                </p:cTn>
                              </p:par>
                              <p:par>
                                <p:cTn id="175" presetID="10" presetClass="entr" presetSubtype="0" fill="hold" nodeType="withEffect">
                                  <p:stCondLst>
                                    <p:cond delay="0"/>
                                  </p:stCondLst>
                                  <p:childTnLst>
                                    <p:set>
                                      <p:cBhvr>
                                        <p:cTn id="176" dur="1" fill="hold">
                                          <p:stCondLst>
                                            <p:cond delay="0"/>
                                          </p:stCondLst>
                                        </p:cTn>
                                        <p:tgtEl>
                                          <p:spTgt spid="1279"/>
                                        </p:tgtEl>
                                        <p:attrNameLst>
                                          <p:attrName>style.visibility</p:attrName>
                                        </p:attrNameLst>
                                      </p:cBhvr>
                                      <p:to>
                                        <p:strVal val="visible"/>
                                      </p:to>
                                    </p:set>
                                    <p:animEffect transition="in" filter="fade">
                                      <p:cBhvr>
                                        <p:cTn id="177" dur="1000"/>
                                        <p:tgtEl>
                                          <p:spTgt spid="1279"/>
                                        </p:tgtEl>
                                      </p:cBhvr>
                                    </p:animEffect>
                                  </p:childTnLst>
                                </p:cTn>
                              </p:par>
                            </p:childTnLst>
                          </p:cTn>
                        </p:par>
                        <p:par>
                          <p:cTn id="178" fill="hold">
                            <p:stCondLst>
                              <p:cond delay="2000"/>
                            </p:stCondLst>
                            <p:childTnLst>
                              <p:par>
                                <p:cTn id="179" presetID="10" presetClass="exit" presetSubtype="0" fill="hold" nodeType="afterEffect">
                                  <p:stCondLst>
                                    <p:cond delay="0"/>
                                  </p:stCondLst>
                                  <p:childTnLst>
                                    <p:animEffect transition="out" filter="fade">
                                      <p:cBhvr>
                                        <p:cTn id="180" dur="1000"/>
                                        <p:tgtEl>
                                          <p:spTgt spid="1088"/>
                                        </p:tgtEl>
                                      </p:cBhvr>
                                    </p:animEffect>
                                    <p:set>
                                      <p:cBhvr>
                                        <p:cTn id="181" dur="1" fill="hold">
                                          <p:stCondLst>
                                            <p:cond delay="1000"/>
                                          </p:stCondLst>
                                        </p:cTn>
                                        <p:tgtEl>
                                          <p:spTgt spid="1088"/>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1000"/>
                                        <p:tgtEl>
                                          <p:spTgt spid="1065"/>
                                        </p:tgtEl>
                                      </p:cBhvr>
                                    </p:animEffect>
                                    <p:set>
                                      <p:cBhvr>
                                        <p:cTn id="184" dur="1" fill="hold">
                                          <p:stCondLst>
                                            <p:cond delay="1000"/>
                                          </p:stCondLst>
                                        </p:cTn>
                                        <p:tgtEl>
                                          <p:spTgt spid="1065"/>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1000"/>
                                        <p:tgtEl>
                                          <p:spTgt spid="1279"/>
                                        </p:tgtEl>
                                      </p:cBhvr>
                                    </p:animEffect>
                                    <p:set>
                                      <p:cBhvr>
                                        <p:cTn id="187" dur="1" fill="hold">
                                          <p:stCondLst>
                                            <p:cond delay="1000"/>
                                          </p:stCondLst>
                                        </p:cTn>
                                        <p:tgtEl>
                                          <p:spTgt spid="1279"/>
                                        </p:tgtEl>
                                        <p:attrNameLst>
                                          <p:attrName>style.visibility</p:attrName>
                                        </p:attrNameLst>
                                      </p:cBhvr>
                                      <p:to>
                                        <p:strVal val="hidden"/>
                                      </p:to>
                                    </p:set>
                                  </p:childTnLst>
                                </p:cTn>
                              </p:par>
                            </p:childTnLst>
                          </p:cTn>
                        </p:par>
                        <p:par>
                          <p:cTn id="188" fill="hold">
                            <p:stCondLst>
                              <p:cond delay="3000"/>
                            </p:stCondLst>
                            <p:childTnLst>
                              <p:par>
                                <p:cTn id="189" presetID="10" presetClass="entr" presetSubtype="0" fill="hold" nodeType="afterEffect">
                                  <p:stCondLst>
                                    <p:cond delay="0"/>
                                  </p:stCondLst>
                                  <p:childTnLst>
                                    <p:set>
                                      <p:cBhvr>
                                        <p:cTn id="190" dur="1" fill="hold">
                                          <p:stCondLst>
                                            <p:cond delay="0"/>
                                          </p:stCondLst>
                                        </p:cTn>
                                        <p:tgtEl>
                                          <p:spTgt spid="1207"/>
                                        </p:tgtEl>
                                        <p:attrNameLst>
                                          <p:attrName>style.visibility</p:attrName>
                                        </p:attrNameLst>
                                      </p:cBhvr>
                                      <p:to>
                                        <p:strVal val="visible"/>
                                      </p:to>
                                    </p:set>
                                    <p:animEffect transition="in" filter="fade">
                                      <p:cBhvr>
                                        <p:cTn id="191" dur="1000"/>
                                        <p:tgtEl>
                                          <p:spTgt spid="1207"/>
                                        </p:tgtEl>
                                      </p:cBhvr>
                                    </p:animEffect>
                                  </p:childTnLst>
                                </p:cTn>
                              </p:par>
                              <p:par>
                                <p:cTn id="192" presetID="10" presetClass="entr" presetSubtype="0" fill="hold" nodeType="withEffect">
                                  <p:stCondLst>
                                    <p:cond delay="0"/>
                                  </p:stCondLst>
                                  <p:childTnLst>
                                    <p:set>
                                      <p:cBhvr>
                                        <p:cTn id="193" dur="1" fill="hold">
                                          <p:stCondLst>
                                            <p:cond delay="0"/>
                                          </p:stCondLst>
                                        </p:cTn>
                                        <p:tgtEl>
                                          <p:spTgt spid="1045"/>
                                        </p:tgtEl>
                                        <p:attrNameLst>
                                          <p:attrName>style.visibility</p:attrName>
                                        </p:attrNameLst>
                                      </p:cBhvr>
                                      <p:to>
                                        <p:strVal val="visible"/>
                                      </p:to>
                                    </p:set>
                                    <p:animEffect transition="in" filter="fade">
                                      <p:cBhvr>
                                        <p:cTn id="194" dur="1000"/>
                                        <p:tgtEl>
                                          <p:spTgt spid="1045"/>
                                        </p:tgtEl>
                                      </p:cBhvr>
                                    </p:animEffect>
                                  </p:childTnLst>
                                </p:cTn>
                              </p:par>
                              <p:par>
                                <p:cTn id="195" presetID="10" presetClass="entr" presetSubtype="0" fill="hold" nodeType="withEffect">
                                  <p:stCondLst>
                                    <p:cond delay="0"/>
                                  </p:stCondLst>
                                  <p:childTnLst>
                                    <p:set>
                                      <p:cBhvr>
                                        <p:cTn id="196" dur="1" fill="hold">
                                          <p:stCondLst>
                                            <p:cond delay="0"/>
                                          </p:stCondLst>
                                        </p:cTn>
                                        <p:tgtEl>
                                          <p:spTgt spid="1245"/>
                                        </p:tgtEl>
                                        <p:attrNameLst>
                                          <p:attrName>style.visibility</p:attrName>
                                        </p:attrNameLst>
                                      </p:cBhvr>
                                      <p:to>
                                        <p:strVal val="visible"/>
                                      </p:to>
                                    </p:set>
                                    <p:animEffect transition="in" filter="fade">
                                      <p:cBhvr>
                                        <p:cTn id="197" dur="1000"/>
                                        <p:tgtEl>
                                          <p:spTgt spid="1245"/>
                                        </p:tgtEl>
                                      </p:cBhvr>
                                    </p:animEffect>
                                  </p:childTnLst>
                                </p:cTn>
                              </p:par>
                            </p:childTnLst>
                          </p:cTn>
                        </p:par>
                        <p:par>
                          <p:cTn id="198" fill="hold">
                            <p:stCondLst>
                              <p:cond delay="4000"/>
                            </p:stCondLst>
                            <p:childTnLst>
                              <p:par>
                                <p:cTn id="199" presetID="10" presetClass="exit" presetSubtype="0" fill="hold" nodeType="afterEffect">
                                  <p:stCondLst>
                                    <p:cond delay="0"/>
                                  </p:stCondLst>
                                  <p:childTnLst>
                                    <p:animEffect transition="out" filter="fade">
                                      <p:cBhvr>
                                        <p:cTn id="200" dur="1000"/>
                                        <p:tgtEl>
                                          <p:spTgt spid="1207"/>
                                        </p:tgtEl>
                                      </p:cBhvr>
                                    </p:animEffect>
                                    <p:set>
                                      <p:cBhvr>
                                        <p:cTn id="201" dur="1" fill="hold">
                                          <p:stCondLst>
                                            <p:cond delay="1000"/>
                                          </p:stCondLst>
                                        </p:cTn>
                                        <p:tgtEl>
                                          <p:spTgt spid="1207"/>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1000"/>
                                        <p:tgtEl>
                                          <p:spTgt spid="1045"/>
                                        </p:tgtEl>
                                      </p:cBhvr>
                                    </p:animEffect>
                                    <p:set>
                                      <p:cBhvr>
                                        <p:cTn id="204" dur="1" fill="hold">
                                          <p:stCondLst>
                                            <p:cond delay="1000"/>
                                          </p:stCondLst>
                                        </p:cTn>
                                        <p:tgtEl>
                                          <p:spTgt spid="1045"/>
                                        </p:tgtEl>
                                        <p:attrNameLst>
                                          <p:attrName>style.visibility</p:attrName>
                                        </p:attrNameLst>
                                      </p:cBhvr>
                                      <p:to>
                                        <p:strVal val="hidden"/>
                                      </p:to>
                                    </p:set>
                                  </p:childTnLst>
                                </p:cTn>
                              </p:par>
                              <p:par>
                                <p:cTn id="205" presetID="10" presetClass="exit" presetSubtype="0" fill="hold" nodeType="withEffect">
                                  <p:stCondLst>
                                    <p:cond delay="0"/>
                                  </p:stCondLst>
                                  <p:childTnLst>
                                    <p:animEffect transition="out" filter="fade">
                                      <p:cBhvr>
                                        <p:cTn id="206" dur="1000"/>
                                        <p:tgtEl>
                                          <p:spTgt spid="1245"/>
                                        </p:tgtEl>
                                      </p:cBhvr>
                                    </p:animEffect>
                                    <p:set>
                                      <p:cBhvr>
                                        <p:cTn id="207" dur="1" fill="hold">
                                          <p:stCondLst>
                                            <p:cond delay="1000"/>
                                          </p:stCondLst>
                                        </p:cTn>
                                        <p:tgtEl>
                                          <p:spTgt spid="1245"/>
                                        </p:tgtEl>
                                        <p:attrNameLst>
                                          <p:attrName>style.visibility</p:attrName>
                                        </p:attrNameLst>
                                      </p:cBhvr>
                                      <p:to>
                                        <p:strVal val="hidden"/>
                                      </p:to>
                                    </p:set>
                                  </p:childTnLst>
                                </p:cTn>
                              </p:par>
                            </p:childTnLst>
                          </p:cTn>
                        </p:par>
                        <p:par>
                          <p:cTn id="208" fill="hold">
                            <p:stCondLst>
                              <p:cond delay="5000"/>
                            </p:stCondLst>
                            <p:childTnLst>
                              <p:par>
                                <p:cTn id="209" presetID="10" presetClass="entr" presetSubtype="0" fill="hold" nodeType="afterEffect">
                                  <p:stCondLst>
                                    <p:cond delay="0"/>
                                  </p:stCondLst>
                                  <p:childTnLst>
                                    <p:set>
                                      <p:cBhvr>
                                        <p:cTn id="210" dur="1" fill="hold">
                                          <p:stCondLst>
                                            <p:cond delay="0"/>
                                          </p:stCondLst>
                                        </p:cTn>
                                        <p:tgtEl>
                                          <p:spTgt spid="1200"/>
                                        </p:tgtEl>
                                        <p:attrNameLst>
                                          <p:attrName>style.visibility</p:attrName>
                                        </p:attrNameLst>
                                      </p:cBhvr>
                                      <p:to>
                                        <p:strVal val="visible"/>
                                      </p:to>
                                    </p:set>
                                    <p:animEffect transition="in" filter="fade">
                                      <p:cBhvr>
                                        <p:cTn id="211" dur="1000"/>
                                        <p:tgtEl>
                                          <p:spTgt spid="1200"/>
                                        </p:tgtEl>
                                      </p:cBhvr>
                                    </p:animEffect>
                                  </p:childTnLst>
                                </p:cTn>
                              </p:par>
                              <p:par>
                                <p:cTn id="212" presetID="10" presetClass="entr" presetSubtype="0" fill="hold" nodeType="withEffect">
                                  <p:stCondLst>
                                    <p:cond delay="0"/>
                                  </p:stCondLst>
                                  <p:childTnLst>
                                    <p:set>
                                      <p:cBhvr>
                                        <p:cTn id="213" dur="1" fill="hold">
                                          <p:stCondLst>
                                            <p:cond delay="0"/>
                                          </p:stCondLst>
                                        </p:cTn>
                                        <p:tgtEl>
                                          <p:spTgt spid="1057"/>
                                        </p:tgtEl>
                                        <p:attrNameLst>
                                          <p:attrName>style.visibility</p:attrName>
                                        </p:attrNameLst>
                                      </p:cBhvr>
                                      <p:to>
                                        <p:strVal val="visible"/>
                                      </p:to>
                                    </p:set>
                                    <p:animEffect transition="in" filter="fade">
                                      <p:cBhvr>
                                        <p:cTn id="214" dur="1000"/>
                                        <p:tgtEl>
                                          <p:spTgt spid="1057"/>
                                        </p:tgtEl>
                                      </p:cBhvr>
                                    </p:animEffect>
                                  </p:childTnLst>
                                </p:cTn>
                              </p:par>
                              <p:par>
                                <p:cTn id="215" presetID="10" presetClass="entr" presetSubtype="0" fill="hold" nodeType="withEffect">
                                  <p:stCondLst>
                                    <p:cond delay="0"/>
                                  </p:stCondLst>
                                  <p:childTnLst>
                                    <p:set>
                                      <p:cBhvr>
                                        <p:cTn id="216" dur="1" fill="hold">
                                          <p:stCondLst>
                                            <p:cond delay="0"/>
                                          </p:stCondLst>
                                        </p:cTn>
                                        <p:tgtEl>
                                          <p:spTgt spid="1249"/>
                                        </p:tgtEl>
                                        <p:attrNameLst>
                                          <p:attrName>style.visibility</p:attrName>
                                        </p:attrNameLst>
                                      </p:cBhvr>
                                      <p:to>
                                        <p:strVal val="visible"/>
                                      </p:to>
                                    </p:set>
                                    <p:animEffect transition="in" filter="fade">
                                      <p:cBhvr>
                                        <p:cTn id="217" dur="1000"/>
                                        <p:tgtEl>
                                          <p:spTgt spid="1249"/>
                                        </p:tgtEl>
                                      </p:cBhvr>
                                    </p:animEffect>
                                  </p:childTnLst>
                                </p:cTn>
                              </p:par>
                            </p:childTnLst>
                          </p:cTn>
                        </p:par>
                        <p:par>
                          <p:cTn id="218" fill="hold">
                            <p:stCondLst>
                              <p:cond delay="6000"/>
                            </p:stCondLst>
                            <p:childTnLst>
                              <p:par>
                                <p:cTn id="219" presetID="10" presetClass="exit" presetSubtype="0" fill="hold" nodeType="afterEffect">
                                  <p:stCondLst>
                                    <p:cond delay="0"/>
                                  </p:stCondLst>
                                  <p:childTnLst>
                                    <p:animEffect transition="out" filter="fade">
                                      <p:cBhvr>
                                        <p:cTn id="220" dur="1000"/>
                                        <p:tgtEl>
                                          <p:spTgt spid="1249"/>
                                        </p:tgtEl>
                                      </p:cBhvr>
                                    </p:animEffect>
                                    <p:set>
                                      <p:cBhvr>
                                        <p:cTn id="221" dur="1" fill="hold">
                                          <p:stCondLst>
                                            <p:cond delay="1000"/>
                                          </p:stCondLst>
                                        </p:cTn>
                                        <p:tgtEl>
                                          <p:spTgt spid="1249"/>
                                        </p:tgtEl>
                                        <p:attrNameLst>
                                          <p:attrName>style.visibility</p:attrName>
                                        </p:attrNameLst>
                                      </p:cBhvr>
                                      <p:to>
                                        <p:strVal val="hidden"/>
                                      </p:to>
                                    </p:set>
                                  </p:childTnLst>
                                </p:cTn>
                              </p:par>
                              <p:par>
                                <p:cTn id="222" presetID="1" presetClass="entr" presetSubtype="0" fill="hold" nodeType="withEffect">
                                  <p:stCondLst>
                                    <p:cond delay="0"/>
                                  </p:stCondLst>
                                  <p:childTnLst>
                                    <p:set>
                                      <p:cBhvr>
                                        <p:cTn id="223" dur="1" fill="hold">
                                          <p:stCondLst>
                                            <p:cond delay="0"/>
                                          </p:stCondLst>
                                        </p:cTn>
                                        <p:tgtEl>
                                          <p:spTgt spid="1253"/>
                                        </p:tgtEl>
                                        <p:attrNameLst>
                                          <p:attrName>style.visibility</p:attrName>
                                        </p:attrNameLst>
                                      </p:cBhvr>
                                      <p:to>
                                        <p:strVal val="visible"/>
                                      </p:to>
                                    </p:set>
                                  </p:childTnLst>
                                </p:cTn>
                              </p:par>
                            </p:childTnLst>
                          </p:cTn>
                        </p:par>
                        <p:par>
                          <p:cTn id="224" fill="hold">
                            <p:stCondLst>
                              <p:cond delay="7000"/>
                            </p:stCondLst>
                            <p:childTnLst>
                              <p:par>
                                <p:cTn id="225" presetID="10" presetClass="exit" presetSubtype="0" fill="hold" nodeType="afterEffect">
                                  <p:stCondLst>
                                    <p:cond delay="0"/>
                                  </p:stCondLst>
                                  <p:childTnLst>
                                    <p:animEffect transition="out" filter="fade">
                                      <p:cBhvr>
                                        <p:cTn id="226" dur="1000"/>
                                        <p:tgtEl>
                                          <p:spTgt spid="1253"/>
                                        </p:tgtEl>
                                      </p:cBhvr>
                                    </p:animEffect>
                                    <p:set>
                                      <p:cBhvr>
                                        <p:cTn id="227" dur="1" fill="hold">
                                          <p:stCondLst>
                                            <p:cond delay="1000"/>
                                          </p:stCondLst>
                                        </p:cTn>
                                        <p:tgtEl>
                                          <p:spTgt spid="1253"/>
                                        </p:tgtEl>
                                        <p:attrNameLst>
                                          <p:attrName>style.visibility</p:attrName>
                                        </p:attrNameLst>
                                      </p:cBhvr>
                                      <p:to>
                                        <p:strVal val="hidden"/>
                                      </p:to>
                                    </p:set>
                                  </p:childTnLst>
                                </p:cTn>
                              </p:par>
                            </p:childTnLst>
                          </p:cTn>
                        </p:par>
                        <p:par>
                          <p:cTn id="228" fill="hold">
                            <p:stCondLst>
                              <p:cond delay="8000"/>
                            </p:stCondLst>
                            <p:childTnLst>
                              <p:par>
                                <p:cTn id="229" presetID="10" presetClass="exit" presetSubtype="0" fill="hold" nodeType="afterEffect">
                                  <p:stCondLst>
                                    <p:cond delay="0"/>
                                  </p:stCondLst>
                                  <p:childTnLst>
                                    <p:animEffect transition="out" filter="fade">
                                      <p:cBhvr>
                                        <p:cTn id="230" dur="1000"/>
                                        <p:tgtEl>
                                          <p:spTgt spid="1057"/>
                                        </p:tgtEl>
                                      </p:cBhvr>
                                    </p:animEffect>
                                    <p:set>
                                      <p:cBhvr>
                                        <p:cTn id="231" dur="1" fill="hold">
                                          <p:stCondLst>
                                            <p:cond delay="1000"/>
                                          </p:stCondLst>
                                        </p:cTn>
                                        <p:tgtEl>
                                          <p:spTgt spid="1057"/>
                                        </p:tgtEl>
                                        <p:attrNameLst>
                                          <p:attrName>style.visibility</p:attrName>
                                        </p:attrNameLst>
                                      </p:cBhvr>
                                      <p:to>
                                        <p:strVal val="hidden"/>
                                      </p:to>
                                    </p:set>
                                  </p:childTnLst>
                                </p:cTn>
                              </p:par>
                              <p:par>
                                <p:cTn id="232" presetID="10" presetClass="entr" presetSubtype="0" fill="hold" nodeType="withEffect">
                                  <p:stCondLst>
                                    <p:cond delay="0"/>
                                  </p:stCondLst>
                                  <p:childTnLst>
                                    <p:set>
                                      <p:cBhvr>
                                        <p:cTn id="233" dur="1" fill="hold">
                                          <p:stCondLst>
                                            <p:cond delay="0"/>
                                          </p:stCondLst>
                                        </p:cTn>
                                        <p:tgtEl>
                                          <p:spTgt spid="1213"/>
                                        </p:tgtEl>
                                        <p:attrNameLst>
                                          <p:attrName>style.visibility</p:attrName>
                                        </p:attrNameLst>
                                      </p:cBhvr>
                                      <p:to>
                                        <p:strVal val="visible"/>
                                      </p:to>
                                    </p:set>
                                    <p:animEffect transition="in" filter="fade">
                                      <p:cBhvr>
                                        <p:cTn id="234" dur="1000"/>
                                        <p:tgtEl>
                                          <p:spTgt spid="1213"/>
                                        </p:tgtEl>
                                      </p:cBhvr>
                                    </p:animEffect>
                                  </p:childTnLst>
                                </p:cTn>
                              </p:par>
                            </p:childTnLst>
                          </p:cTn>
                        </p:par>
                        <p:par>
                          <p:cTn id="235" fill="hold">
                            <p:stCondLst>
                              <p:cond delay="9000"/>
                            </p:stCondLst>
                            <p:childTnLst>
                              <p:par>
                                <p:cTn id="236" presetID="10" presetClass="exit" presetSubtype="0" fill="hold" nodeType="afterEffect">
                                  <p:stCondLst>
                                    <p:cond delay="0"/>
                                  </p:stCondLst>
                                  <p:childTnLst>
                                    <p:animEffect transition="out" filter="fade">
                                      <p:cBhvr>
                                        <p:cTn id="237" dur="1000"/>
                                        <p:tgtEl>
                                          <p:spTgt spid="1213"/>
                                        </p:tgtEl>
                                      </p:cBhvr>
                                    </p:animEffect>
                                    <p:set>
                                      <p:cBhvr>
                                        <p:cTn id="238" dur="1" fill="hold">
                                          <p:stCondLst>
                                            <p:cond delay="1000"/>
                                          </p:stCondLst>
                                        </p:cTn>
                                        <p:tgtEl>
                                          <p:spTgt spid="1213"/>
                                        </p:tgtEl>
                                        <p:attrNameLst>
                                          <p:attrName>style.visibility</p:attrName>
                                        </p:attrNameLst>
                                      </p:cBhvr>
                                      <p:to>
                                        <p:strVal val="hidden"/>
                                      </p:to>
                                    </p:set>
                                  </p:childTnLst>
                                </p:cTn>
                              </p:par>
                              <p:par>
                                <p:cTn id="239" presetID="10" presetClass="entr" presetSubtype="0" fill="hold" nodeType="withEffect">
                                  <p:stCondLst>
                                    <p:cond delay="0"/>
                                  </p:stCondLst>
                                  <p:childTnLst>
                                    <p:set>
                                      <p:cBhvr>
                                        <p:cTn id="240" dur="1" fill="hold">
                                          <p:stCondLst>
                                            <p:cond delay="0"/>
                                          </p:stCondLst>
                                        </p:cTn>
                                        <p:tgtEl>
                                          <p:spTgt spid="1221"/>
                                        </p:tgtEl>
                                        <p:attrNameLst>
                                          <p:attrName>style.visibility</p:attrName>
                                        </p:attrNameLst>
                                      </p:cBhvr>
                                      <p:to>
                                        <p:strVal val="visible"/>
                                      </p:to>
                                    </p:set>
                                    <p:animEffect transition="in" filter="fade">
                                      <p:cBhvr>
                                        <p:cTn id="241" dur="1000"/>
                                        <p:tgtEl>
                                          <p:spTgt spid="1221"/>
                                        </p:tgtEl>
                                      </p:cBhvr>
                                    </p:animEffect>
                                  </p:childTnLst>
                                </p:cTn>
                              </p:par>
                            </p:childTnLst>
                          </p:cTn>
                        </p:par>
                        <p:par>
                          <p:cTn id="242" fill="hold">
                            <p:stCondLst>
                              <p:cond delay="10000"/>
                            </p:stCondLst>
                            <p:childTnLst>
                              <p:par>
                                <p:cTn id="243" presetID="10" presetClass="exit" presetSubtype="0" fill="hold" nodeType="afterEffect">
                                  <p:stCondLst>
                                    <p:cond delay="0"/>
                                  </p:stCondLst>
                                  <p:childTnLst>
                                    <p:animEffect transition="out" filter="fade">
                                      <p:cBhvr>
                                        <p:cTn id="244" dur="1000"/>
                                        <p:tgtEl>
                                          <p:spTgt spid="1221"/>
                                        </p:tgtEl>
                                      </p:cBhvr>
                                    </p:animEffect>
                                    <p:set>
                                      <p:cBhvr>
                                        <p:cTn id="245" dur="1" fill="hold">
                                          <p:stCondLst>
                                            <p:cond delay="1000"/>
                                          </p:stCondLst>
                                        </p:cTn>
                                        <p:tgtEl>
                                          <p:spTgt spid="1221"/>
                                        </p:tgtEl>
                                        <p:attrNameLst>
                                          <p:attrName>style.visibility</p:attrName>
                                        </p:attrNameLst>
                                      </p:cBhvr>
                                      <p:to>
                                        <p:strVal val="hidden"/>
                                      </p:to>
                                    </p:set>
                                  </p:childTnLst>
                                </p:cTn>
                              </p:par>
                              <p:par>
                                <p:cTn id="246" presetID="10" presetClass="entr" presetSubtype="0" fill="hold" nodeType="withEffect">
                                  <p:stCondLst>
                                    <p:cond delay="0"/>
                                  </p:stCondLst>
                                  <p:childTnLst>
                                    <p:set>
                                      <p:cBhvr>
                                        <p:cTn id="247" dur="1" fill="hold">
                                          <p:stCondLst>
                                            <p:cond delay="0"/>
                                          </p:stCondLst>
                                        </p:cTn>
                                        <p:tgtEl>
                                          <p:spTgt spid="1213"/>
                                        </p:tgtEl>
                                        <p:attrNameLst>
                                          <p:attrName>style.visibility</p:attrName>
                                        </p:attrNameLst>
                                      </p:cBhvr>
                                      <p:to>
                                        <p:strVal val="visible"/>
                                      </p:to>
                                    </p:set>
                                    <p:animEffect transition="in" filter="fade">
                                      <p:cBhvr>
                                        <p:cTn id="248" dur="1000"/>
                                        <p:tgtEl>
                                          <p:spTgt spid="1213"/>
                                        </p:tgtEl>
                                      </p:cBhvr>
                                    </p:animEffect>
                                  </p:childTnLst>
                                </p:cTn>
                              </p:par>
                            </p:childTnLst>
                          </p:cTn>
                        </p:par>
                        <p:par>
                          <p:cTn id="249" fill="hold">
                            <p:stCondLst>
                              <p:cond delay="11000"/>
                            </p:stCondLst>
                            <p:childTnLst>
                              <p:par>
                                <p:cTn id="250" presetID="10" presetClass="exit" presetSubtype="0" fill="hold" nodeType="afterEffect">
                                  <p:stCondLst>
                                    <p:cond delay="0"/>
                                  </p:stCondLst>
                                  <p:childTnLst>
                                    <p:animEffect transition="out" filter="fade">
                                      <p:cBhvr>
                                        <p:cTn id="251" dur="1000"/>
                                        <p:tgtEl>
                                          <p:spTgt spid="1213"/>
                                        </p:tgtEl>
                                      </p:cBhvr>
                                    </p:animEffect>
                                    <p:set>
                                      <p:cBhvr>
                                        <p:cTn id="252" dur="1" fill="hold">
                                          <p:stCondLst>
                                            <p:cond delay="1000"/>
                                          </p:stCondLst>
                                        </p:cTn>
                                        <p:tgtEl>
                                          <p:spTgt spid="1213"/>
                                        </p:tgtEl>
                                        <p:attrNameLst>
                                          <p:attrName>style.visibility</p:attrName>
                                        </p:attrNameLst>
                                      </p:cBhvr>
                                      <p:to>
                                        <p:strVal val="hidden"/>
                                      </p:to>
                                    </p:set>
                                  </p:childTnLst>
                                </p:cTn>
                              </p:par>
                              <p:par>
                                <p:cTn id="253" presetID="10" presetClass="entr" presetSubtype="0" fill="hold" nodeType="withEffect">
                                  <p:stCondLst>
                                    <p:cond delay="0"/>
                                  </p:stCondLst>
                                  <p:childTnLst>
                                    <p:set>
                                      <p:cBhvr>
                                        <p:cTn id="254" dur="1" fill="hold">
                                          <p:stCondLst>
                                            <p:cond delay="0"/>
                                          </p:stCondLst>
                                        </p:cTn>
                                        <p:tgtEl>
                                          <p:spTgt spid="1057"/>
                                        </p:tgtEl>
                                        <p:attrNameLst>
                                          <p:attrName>style.visibility</p:attrName>
                                        </p:attrNameLst>
                                      </p:cBhvr>
                                      <p:to>
                                        <p:strVal val="visible"/>
                                      </p:to>
                                    </p:set>
                                    <p:animEffect transition="in" filter="fade">
                                      <p:cBhvr>
                                        <p:cTn id="255" dur="1000"/>
                                        <p:tgtEl>
                                          <p:spTgt spid="1057"/>
                                        </p:tgtEl>
                                      </p:cBhvr>
                                    </p:animEffect>
                                  </p:childTnLst>
                                </p:cTn>
                              </p:par>
                            </p:childTnLst>
                          </p:cTn>
                        </p:par>
                        <p:par>
                          <p:cTn id="256" fill="hold">
                            <p:stCondLst>
                              <p:cond delay="12000"/>
                            </p:stCondLst>
                            <p:childTnLst>
                              <p:par>
                                <p:cTn id="257" presetID="10" presetClass="exit" presetSubtype="0" fill="hold" nodeType="afterEffect">
                                  <p:stCondLst>
                                    <p:cond delay="0"/>
                                  </p:stCondLst>
                                  <p:childTnLst>
                                    <p:animEffect transition="out" filter="fade">
                                      <p:cBhvr>
                                        <p:cTn id="258" dur="1000"/>
                                        <p:tgtEl>
                                          <p:spTgt spid="1057"/>
                                        </p:tgtEl>
                                      </p:cBhvr>
                                    </p:animEffect>
                                    <p:set>
                                      <p:cBhvr>
                                        <p:cTn id="259" dur="1" fill="hold">
                                          <p:stCondLst>
                                            <p:cond delay="1000"/>
                                          </p:stCondLst>
                                        </p:cTn>
                                        <p:tgtEl>
                                          <p:spTgt spid="1057"/>
                                        </p:tgtEl>
                                        <p:attrNameLst>
                                          <p:attrName>style.visibility</p:attrName>
                                        </p:attrNameLst>
                                      </p:cBhvr>
                                      <p:to>
                                        <p:strVal val="hidden"/>
                                      </p:to>
                                    </p:set>
                                  </p:childTnLst>
                                </p:cTn>
                              </p:par>
                              <p:par>
                                <p:cTn id="260" presetID="10" presetClass="entr" presetSubtype="0" fill="hold" nodeType="withEffect">
                                  <p:stCondLst>
                                    <p:cond delay="0"/>
                                  </p:stCondLst>
                                  <p:childTnLst>
                                    <p:set>
                                      <p:cBhvr>
                                        <p:cTn id="261" dur="1" fill="hold">
                                          <p:stCondLst>
                                            <p:cond delay="0"/>
                                          </p:stCondLst>
                                        </p:cTn>
                                        <p:tgtEl>
                                          <p:spTgt spid="1229"/>
                                        </p:tgtEl>
                                        <p:attrNameLst>
                                          <p:attrName>style.visibility</p:attrName>
                                        </p:attrNameLst>
                                      </p:cBhvr>
                                      <p:to>
                                        <p:strVal val="visible"/>
                                      </p:to>
                                    </p:set>
                                    <p:animEffect transition="in" filter="fade">
                                      <p:cBhvr>
                                        <p:cTn id="262" dur="1000"/>
                                        <p:tgtEl>
                                          <p:spTgt spid="1229"/>
                                        </p:tgtEl>
                                      </p:cBhvr>
                                    </p:animEffect>
                                  </p:childTnLst>
                                </p:cTn>
                              </p:par>
                            </p:childTnLst>
                          </p:cTn>
                        </p:par>
                        <p:par>
                          <p:cTn id="263" fill="hold">
                            <p:stCondLst>
                              <p:cond delay="13000"/>
                            </p:stCondLst>
                            <p:childTnLst>
                              <p:par>
                                <p:cTn id="264" presetID="10" presetClass="exit" presetSubtype="0" fill="hold" nodeType="afterEffect">
                                  <p:stCondLst>
                                    <p:cond delay="0"/>
                                  </p:stCondLst>
                                  <p:childTnLst>
                                    <p:animEffect transition="out" filter="fade">
                                      <p:cBhvr>
                                        <p:cTn id="265" dur="1000"/>
                                        <p:tgtEl>
                                          <p:spTgt spid="1229"/>
                                        </p:tgtEl>
                                      </p:cBhvr>
                                    </p:animEffect>
                                    <p:set>
                                      <p:cBhvr>
                                        <p:cTn id="266" dur="1" fill="hold">
                                          <p:stCondLst>
                                            <p:cond delay="1000"/>
                                          </p:stCondLst>
                                        </p:cTn>
                                        <p:tgtEl>
                                          <p:spTgt spid="1229"/>
                                        </p:tgtEl>
                                        <p:attrNameLst>
                                          <p:attrName>style.visibility</p:attrName>
                                        </p:attrNameLst>
                                      </p:cBhvr>
                                      <p:to>
                                        <p:strVal val="hidden"/>
                                      </p:to>
                                    </p:set>
                                  </p:childTnLst>
                                </p:cTn>
                              </p:par>
                              <p:par>
                                <p:cTn id="267" presetID="10" presetClass="entr" presetSubtype="0" fill="hold" nodeType="withEffect">
                                  <p:stCondLst>
                                    <p:cond delay="0"/>
                                  </p:stCondLst>
                                  <p:childTnLst>
                                    <p:set>
                                      <p:cBhvr>
                                        <p:cTn id="268" dur="1" fill="hold">
                                          <p:stCondLst>
                                            <p:cond delay="0"/>
                                          </p:stCondLst>
                                        </p:cTn>
                                        <p:tgtEl>
                                          <p:spTgt spid="1237"/>
                                        </p:tgtEl>
                                        <p:attrNameLst>
                                          <p:attrName>style.visibility</p:attrName>
                                        </p:attrNameLst>
                                      </p:cBhvr>
                                      <p:to>
                                        <p:strVal val="visible"/>
                                      </p:to>
                                    </p:set>
                                    <p:animEffect transition="in" filter="fade">
                                      <p:cBhvr>
                                        <p:cTn id="269" dur="1000"/>
                                        <p:tgtEl>
                                          <p:spTgt spid="1237"/>
                                        </p:tgtEl>
                                      </p:cBhvr>
                                    </p:animEffect>
                                  </p:childTnLst>
                                </p:cTn>
                              </p:par>
                            </p:childTnLst>
                          </p:cTn>
                        </p:par>
                        <p:par>
                          <p:cTn id="270" fill="hold">
                            <p:stCondLst>
                              <p:cond delay="14000"/>
                            </p:stCondLst>
                            <p:childTnLst>
                              <p:par>
                                <p:cTn id="271" presetID="10" presetClass="exit" presetSubtype="0" fill="hold" nodeType="afterEffect">
                                  <p:stCondLst>
                                    <p:cond delay="0"/>
                                  </p:stCondLst>
                                  <p:childTnLst>
                                    <p:animEffect transition="out" filter="fade">
                                      <p:cBhvr>
                                        <p:cTn id="272" dur="1000"/>
                                        <p:tgtEl>
                                          <p:spTgt spid="1237"/>
                                        </p:tgtEl>
                                      </p:cBhvr>
                                    </p:animEffect>
                                    <p:set>
                                      <p:cBhvr>
                                        <p:cTn id="273" dur="1" fill="hold">
                                          <p:stCondLst>
                                            <p:cond delay="1000"/>
                                          </p:stCondLst>
                                        </p:cTn>
                                        <p:tgtEl>
                                          <p:spTgt spid="1237"/>
                                        </p:tgtEl>
                                        <p:attrNameLst>
                                          <p:attrName>style.visibility</p:attrName>
                                        </p:attrNameLst>
                                      </p:cBhvr>
                                      <p:to>
                                        <p:strVal val="hidden"/>
                                      </p:to>
                                    </p:set>
                                  </p:childTnLst>
                                </p:cTn>
                              </p:par>
                              <p:par>
                                <p:cTn id="274" presetID="10" presetClass="entr" presetSubtype="0" fill="hold" nodeType="withEffect">
                                  <p:stCondLst>
                                    <p:cond delay="0"/>
                                  </p:stCondLst>
                                  <p:childTnLst>
                                    <p:set>
                                      <p:cBhvr>
                                        <p:cTn id="275" dur="1" fill="hold">
                                          <p:stCondLst>
                                            <p:cond delay="0"/>
                                          </p:stCondLst>
                                        </p:cTn>
                                        <p:tgtEl>
                                          <p:spTgt spid="1229"/>
                                        </p:tgtEl>
                                        <p:attrNameLst>
                                          <p:attrName>style.visibility</p:attrName>
                                        </p:attrNameLst>
                                      </p:cBhvr>
                                      <p:to>
                                        <p:strVal val="visible"/>
                                      </p:to>
                                    </p:set>
                                    <p:animEffect transition="in" filter="fade">
                                      <p:cBhvr>
                                        <p:cTn id="276" dur="1000"/>
                                        <p:tgtEl>
                                          <p:spTgt spid="1229"/>
                                        </p:tgtEl>
                                      </p:cBhvr>
                                    </p:animEffect>
                                  </p:childTnLst>
                                </p:cTn>
                              </p:par>
                            </p:childTnLst>
                          </p:cTn>
                        </p:par>
                        <p:par>
                          <p:cTn id="277" fill="hold">
                            <p:stCondLst>
                              <p:cond delay="15000"/>
                            </p:stCondLst>
                            <p:childTnLst>
                              <p:par>
                                <p:cTn id="278" presetID="10" presetClass="exit" presetSubtype="0" fill="hold" nodeType="afterEffect">
                                  <p:stCondLst>
                                    <p:cond delay="0"/>
                                  </p:stCondLst>
                                  <p:childTnLst>
                                    <p:animEffect transition="out" filter="fade">
                                      <p:cBhvr>
                                        <p:cTn id="279" dur="1000"/>
                                        <p:tgtEl>
                                          <p:spTgt spid="1229"/>
                                        </p:tgtEl>
                                      </p:cBhvr>
                                    </p:animEffect>
                                    <p:set>
                                      <p:cBhvr>
                                        <p:cTn id="280" dur="1" fill="hold">
                                          <p:stCondLst>
                                            <p:cond delay="1000"/>
                                          </p:stCondLst>
                                        </p:cTn>
                                        <p:tgtEl>
                                          <p:spTgt spid="1229"/>
                                        </p:tgtEl>
                                        <p:attrNameLst>
                                          <p:attrName>style.visibility</p:attrName>
                                        </p:attrNameLst>
                                      </p:cBhvr>
                                      <p:to>
                                        <p:strVal val="hidden"/>
                                      </p:to>
                                    </p:set>
                                  </p:childTnLst>
                                </p:cTn>
                              </p:par>
                              <p:par>
                                <p:cTn id="281" presetID="10" presetClass="entr" presetSubtype="0" fill="hold" nodeType="withEffect">
                                  <p:stCondLst>
                                    <p:cond delay="0"/>
                                  </p:stCondLst>
                                  <p:childTnLst>
                                    <p:set>
                                      <p:cBhvr>
                                        <p:cTn id="282" dur="1" fill="hold">
                                          <p:stCondLst>
                                            <p:cond delay="0"/>
                                          </p:stCondLst>
                                        </p:cTn>
                                        <p:tgtEl>
                                          <p:spTgt spid="1057"/>
                                        </p:tgtEl>
                                        <p:attrNameLst>
                                          <p:attrName>style.visibility</p:attrName>
                                        </p:attrNameLst>
                                      </p:cBhvr>
                                      <p:to>
                                        <p:strVal val="visible"/>
                                      </p:to>
                                    </p:set>
                                    <p:animEffect transition="in" filter="fade">
                                      <p:cBhvr>
                                        <p:cTn id="283" dur="1000"/>
                                        <p:tgtEl>
                                          <p:spTgt spid="1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53"/>
          <p:cNvSpPr txBox="1"/>
          <p:nvPr/>
        </p:nvSpPr>
        <p:spPr>
          <a:xfrm>
            <a:off x="4642675" y="1032375"/>
            <a:ext cx="4112400" cy="3417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Cart + Rotary Table or Camera Gimbal</a:t>
            </a:r>
            <a:endParaRPr b="1">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pic>
        <p:nvPicPr>
          <p:cNvPr id="1294" name="Google Shape;1294;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31975" y="1396500"/>
            <a:ext cx="1548301" cy="1297398"/>
          </a:xfrm>
          <a:prstGeom prst="rect">
            <a:avLst/>
          </a:prstGeom>
          <a:noFill/>
          <a:ln>
            <a:noFill/>
          </a:ln>
        </p:spPr>
      </p:pic>
      <p:sp>
        <p:nvSpPr>
          <p:cNvPr id="1295" name="Google Shape;1295;p53"/>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ASPEN Lab DiTL - Moving Marco</a:t>
            </a:r>
            <a:endParaRPr sz="2600" u="sng">
              <a:latin typeface="Playfair Display SemiBold"/>
              <a:ea typeface="Playfair Display SemiBold"/>
              <a:cs typeface="Playfair Display SemiBold"/>
              <a:sym typeface="Playfair Display SemiBold"/>
            </a:endParaRPr>
          </a:p>
        </p:txBody>
      </p:sp>
      <p:sp>
        <p:nvSpPr>
          <p:cNvPr id="1296" name="Google Shape;1296;p53"/>
          <p:cNvSpPr txBox="1"/>
          <p:nvPr/>
        </p:nvSpPr>
        <p:spPr>
          <a:xfrm>
            <a:off x="2584258" y="1100900"/>
            <a:ext cx="4437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chemeClr val="dk2"/>
              </a:solidFill>
              <a:latin typeface="Playfair Display"/>
              <a:ea typeface="Playfair Display"/>
              <a:cs typeface="Playfair Display"/>
              <a:sym typeface="Playfair Display"/>
            </a:endParaRPr>
          </a:p>
        </p:txBody>
      </p:sp>
      <p:pic>
        <p:nvPicPr>
          <p:cNvPr id="1297" name="Google Shape;1297;p5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298" name="Google Shape;1298;p53"/>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27</a:t>
            </a:fld>
            <a:endParaRPr>
              <a:latin typeface="Playfair Display"/>
              <a:ea typeface="Playfair Display"/>
              <a:cs typeface="Playfair Display"/>
              <a:sym typeface="Playfair Display"/>
            </a:endParaRPr>
          </a:p>
        </p:txBody>
      </p:sp>
      <p:sp>
        <p:nvSpPr>
          <p:cNvPr id="1299" name="Google Shape;1299;p53"/>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1300" name="Google Shape;1300;p53"/>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1301" name="Google Shape;1301;p53"/>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1302" name="Google Shape;1302;p53"/>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1303" name="Google Shape;1303;p53"/>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1304" name="Google Shape;1304;p53"/>
          <p:cNvSpPr txBox="1"/>
          <p:nvPr/>
        </p:nvSpPr>
        <p:spPr>
          <a:xfrm>
            <a:off x="473475" y="1032375"/>
            <a:ext cx="4026000" cy="3417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Tripod with Wheels</a:t>
            </a:r>
            <a:endParaRPr b="1">
              <a:latin typeface="Playfair Display"/>
              <a:ea typeface="Playfair Display"/>
              <a:cs typeface="Playfair Display"/>
              <a:sym typeface="Playfair Display"/>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a:p>
            <a:pPr marL="0" lvl="0" indent="0" algn="l" rtl="0">
              <a:spcBef>
                <a:spcPts val="0"/>
              </a:spcBef>
              <a:spcAft>
                <a:spcPts val="0"/>
              </a:spcAft>
              <a:buNone/>
            </a:pPr>
            <a:endParaRPr>
              <a:latin typeface="PT Serif"/>
              <a:ea typeface="PT Serif"/>
              <a:cs typeface="PT Serif"/>
              <a:sym typeface="PT Serif"/>
            </a:endParaRPr>
          </a:p>
        </p:txBody>
      </p:sp>
      <p:pic>
        <p:nvPicPr>
          <p:cNvPr id="1305" name="Google Shape;1305;p5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45700" y="1595525"/>
            <a:ext cx="1609774" cy="2677249"/>
          </a:xfrm>
          <a:prstGeom prst="rect">
            <a:avLst/>
          </a:prstGeom>
          <a:noFill/>
          <a:ln>
            <a:noFill/>
          </a:ln>
        </p:spPr>
      </p:pic>
      <p:sp>
        <p:nvSpPr>
          <p:cNvPr id="1306" name="Google Shape;1306;p53"/>
          <p:cNvSpPr txBox="1"/>
          <p:nvPr/>
        </p:nvSpPr>
        <p:spPr>
          <a:xfrm>
            <a:off x="1910400" y="1653188"/>
            <a:ext cx="2523600" cy="233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Pros</a:t>
            </a:r>
            <a:endParaRPr b="1">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Pitch/Yaw Control</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Greater Z-Axis Range</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Cheaper</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Easy Implementation</a:t>
            </a:r>
            <a:endParaRPr>
              <a:latin typeface="Playfair Display"/>
              <a:ea typeface="Playfair Display"/>
              <a:cs typeface="Playfair Display"/>
              <a:sym typeface="Playfair Display"/>
            </a:endParaRPr>
          </a:p>
          <a:p>
            <a:pPr marL="0" lvl="0" indent="0" algn="l" rtl="0">
              <a:spcBef>
                <a:spcPts val="0"/>
              </a:spcBef>
              <a:spcAft>
                <a:spcPts val="0"/>
              </a:spcAft>
              <a:buNone/>
            </a:pPr>
            <a:endParaRPr b="1">
              <a:latin typeface="Playfair Display"/>
              <a:ea typeface="Playfair Display"/>
              <a:cs typeface="Playfair Display"/>
              <a:sym typeface="Playfair Display"/>
            </a:endParaRPr>
          </a:p>
          <a:p>
            <a:pPr marL="0" lvl="0" indent="0" algn="ctr" rtl="0">
              <a:spcBef>
                <a:spcPts val="0"/>
              </a:spcBef>
              <a:spcAft>
                <a:spcPts val="0"/>
              </a:spcAft>
              <a:buNone/>
            </a:pPr>
            <a:r>
              <a:rPr lang="en" b="1">
                <a:latin typeface="Playfair Display"/>
                <a:ea typeface="Playfair Display"/>
                <a:cs typeface="Playfair Display"/>
                <a:sym typeface="Playfair Display"/>
              </a:rPr>
              <a:t>Cons</a:t>
            </a:r>
            <a:endParaRPr b="1">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Human Powered</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Higher safety risk for Marco</a:t>
            </a:r>
            <a:endParaRPr>
              <a:latin typeface="Playfair Display"/>
              <a:ea typeface="Playfair Display"/>
              <a:cs typeface="Playfair Display"/>
              <a:sym typeface="Playfair Display"/>
            </a:endParaRPr>
          </a:p>
        </p:txBody>
      </p:sp>
      <p:sp>
        <p:nvSpPr>
          <p:cNvPr id="1307" name="Google Shape;1307;p53"/>
          <p:cNvSpPr txBox="1"/>
          <p:nvPr/>
        </p:nvSpPr>
        <p:spPr>
          <a:xfrm>
            <a:off x="4572625" y="1506050"/>
            <a:ext cx="39477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latin typeface="Playfair Display"/>
                <a:ea typeface="Playfair Display"/>
                <a:cs typeface="Playfair Display"/>
                <a:sym typeface="Playfair Display"/>
              </a:rPr>
              <a:t>                     </a:t>
            </a:r>
            <a:r>
              <a:rPr lang="en" b="1">
                <a:latin typeface="Playfair Display"/>
                <a:ea typeface="Playfair Display"/>
                <a:cs typeface="Playfair Display"/>
                <a:sym typeface="Playfair Display"/>
              </a:rPr>
              <a:t>Pros</a:t>
            </a:r>
            <a:endParaRPr b="1">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Smooth Yaw/Pitch Control</a:t>
            </a:r>
            <a:endParaRPr>
              <a:solidFill>
                <a:schemeClr val="dk1"/>
              </a:solidFill>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solidFill>
                  <a:schemeClr val="dk1"/>
                </a:solidFill>
                <a:latin typeface="Playfair Display"/>
                <a:ea typeface="Playfair Display"/>
                <a:cs typeface="Playfair Display"/>
                <a:sym typeface="Playfair Display"/>
              </a:rPr>
              <a:t>Electronic Rotation</a:t>
            </a:r>
            <a:endParaRPr>
              <a:solidFill>
                <a:schemeClr val="dk1"/>
              </a:solidFill>
              <a:latin typeface="Playfair Display"/>
              <a:ea typeface="Playfair Display"/>
              <a:cs typeface="Playfair Display"/>
              <a:sym typeface="Playfair Display"/>
            </a:endParaRPr>
          </a:p>
          <a:p>
            <a:pPr marL="457200" lvl="0" indent="-317500" algn="l" rtl="0">
              <a:spcBef>
                <a:spcPts val="0"/>
              </a:spcBef>
              <a:spcAft>
                <a:spcPts val="0"/>
              </a:spcAft>
              <a:buClr>
                <a:schemeClr val="dk1"/>
              </a:buClr>
              <a:buSzPts val="1400"/>
              <a:buFont typeface="Playfair Display"/>
              <a:buChar char="▣"/>
            </a:pPr>
            <a:r>
              <a:rPr lang="en">
                <a:solidFill>
                  <a:schemeClr val="dk1"/>
                </a:solidFill>
                <a:latin typeface="Playfair Display"/>
                <a:ea typeface="Playfair Display"/>
                <a:cs typeface="Playfair Display"/>
                <a:sym typeface="Playfair Display"/>
              </a:rPr>
              <a:t>Less Equipment Risk</a:t>
            </a:r>
            <a:endParaRPr>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endParaRPr b="1">
              <a:latin typeface="Playfair Display"/>
              <a:ea typeface="Playfair Display"/>
              <a:cs typeface="Playfair Display"/>
              <a:sym typeface="Playfair Display"/>
            </a:endParaRPr>
          </a:p>
          <a:p>
            <a:pPr marL="0" lvl="0" indent="0" algn="l" rtl="0">
              <a:spcBef>
                <a:spcPts val="0"/>
              </a:spcBef>
              <a:spcAft>
                <a:spcPts val="0"/>
              </a:spcAft>
              <a:buNone/>
            </a:pPr>
            <a:r>
              <a:rPr lang="en" b="1">
                <a:latin typeface="Playfair Display"/>
                <a:ea typeface="Playfair Display"/>
                <a:cs typeface="Playfair Display"/>
                <a:sym typeface="Playfair Display"/>
              </a:rPr>
              <a:t>                     Cons</a:t>
            </a:r>
            <a:endParaRPr b="1">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Human Powered</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Expensive</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Only mount sensor </a:t>
            </a:r>
            <a:endParaRPr>
              <a:latin typeface="Playfair Display"/>
              <a:ea typeface="Playfair Display"/>
              <a:cs typeface="Playfair Display"/>
              <a:sym typeface="Playfair Display"/>
            </a:endParaRPr>
          </a:p>
          <a:p>
            <a:pPr marL="457200" lvl="0" indent="0" algn="l" rtl="0">
              <a:spcBef>
                <a:spcPts val="0"/>
              </a:spcBef>
              <a:spcAft>
                <a:spcPts val="0"/>
              </a:spcAft>
              <a:buNone/>
            </a:pPr>
            <a:r>
              <a:rPr lang="en">
                <a:latin typeface="Playfair Display"/>
                <a:ea typeface="Playfair Display"/>
                <a:cs typeface="Playfair Display"/>
                <a:sym typeface="Playfair Display"/>
              </a:rPr>
              <a:t>to gimbal</a:t>
            </a:r>
            <a:endParaRPr>
              <a:latin typeface="Playfair Display"/>
              <a:ea typeface="Playfair Display"/>
              <a:cs typeface="Playfair Display"/>
              <a:sym typeface="Playfair Display"/>
            </a:endParaRPr>
          </a:p>
        </p:txBody>
      </p:sp>
      <p:pic>
        <p:nvPicPr>
          <p:cNvPr id="1308" name="Google Shape;1308;p5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926318" y="3043650"/>
            <a:ext cx="1721308" cy="1330476"/>
          </a:xfrm>
          <a:prstGeom prst="rect">
            <a:avLst/>
          </a:prstGeom>
          <a:noFill/>
          <a:ln>
            <a:noFill/>
          </a:ln>
        </p:spPr>
      </p:pic>
      <p:sp>
        <p:nvSpPr>
          <p:cNvPr id="1309" name="Google Shape;1309;p53"/>
          <p:cNvSpPr txBox="1"/>
          <p:nvPr/>
        </p:nvSpPr>
        <p:spPr>
          <a:xfrm>
            <a:off x="1910400" y="1537750"/>
            <a:ext cx="228900" cy="400200"/>
          </a:xfrm>
          <a:prstGeom prst="rect">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T Serif"/>
              <a:ea typeface="PT Serif"/>
              <a:cs typeface="PT Serif"/>
              <a:sym typeface="PT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54">
            <a:hlinkClick r:id="rId3"/>
          </p:cNvPr>
          <p:cNvSpPr txBox="1">
            <a:spLocks noGrp="1"/>
          </p:cNvSpPr>
          <p:nvPr>
            <p:ph type="title"/>
          </p:nvPr>
        </p:nvSpPr>
        <p:spPr>
          <a:xfrm>
            <a:off x="388955" y="17825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SOSC Testing</a:t>
            </a:r>
            <a:endParaRPr sz="2600" u="sng">
              <a:latin typeface="Playfair Display SemiBold"/>
              <a:ea typeface="Playfair Display SemiBold"/>
              <a:cs typeface="Playfair Display SemiBold"/>
              <a:sym typeface="Playfair Display SemiBold"/>
            </a:endParaRPr>
          </a:p>
        </p:txBody>
      </p:sp>
      <p:sp>
        <p:nvSpPr>
          <p:cNvPr id="1315" name="Google Shape;1315;p54"/>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28</a:t>
            </a:fld>
            <a:endParaRPr>
              <a:latin typeface="Playfair Display"/>
              <a:ea typeface="Playfair Display"/>
              <a:cs typeface="Playfair Display"/>
              <a:sym typeface="Playfair Display"/>
            </a:endParaRPr>
          </a:p>
        </p:txBody>
      </p:sp>
      <p:sp>
        <p:nvSpPr>
          <p:cNvPr id="1316" name="Google Shape;1316;p54"/>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1317" name="Google Shape;1317;p54"/>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1318" name="Google Shape;1318;p54"/>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1319" name="Google Shape;1319;p54"/>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1320" name="Google Shape;1320;p54"/>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1321" name="Google Shape;1321;p54"/>
          <p:cNvSpPr txBox="1"/>
          <p:nvPr/>
        </p:nvSpPr>
        <p:spPr>
          <a:xfrm>
            <a:off x="388950" y="845800"/>
            <a:ext cx="5470800" cy="795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100" b="1">
                <a:solidFill>
                  <a:schemeClr val="dk1"/>
                </a:solidFill>
                <a:latin typeface="Playfair Display"/>
                <a:ea typeface="Playfair Display"/>
                <a:cs typeface="Playfair Display"/>
                <a:sym typeface="Playfair Display"/>
              </a:rPr>
              <a:t>Objective:</a:t>
            </a:r>
            <a:r>
              <a:rPr lang="en" sz="1100">
                <a:solidFill>
                  <a:schemeClr val="dk1"/>
                </a:solidFill>
                <a:latin typeface="Playfair Display"/>
                <a:ea typeface="Playfair Display"/>
                <a:cs typeface="Playfair Display"/>
                <a:sym typeface="Playfair Display"/>
              </a:rPr>
              <a:t> Showcase sensor suite capabilities at a large scale</a:t>
            </a:r>
            <a:endParaRPr sz="1100">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Clr>
                <a:schemeClr val="dk1"/>
              </a:buClr>
              <a:buSzPts val="1100"/>
              <a:buFont typeface="Arial"/>
              <a:buNone/>
            </a:pPr>
            <a:r>
              <a:rPr lang="en" sz="1100" b="1">
                <a:solidFill>
                  <a:schemeClr val="dk1"/>
                </a:solidFill>
                <a:latin typeface="Playfair Display"/>
                <a:ea typeface="Playfair Display"/>
                <a:cs typeface="Playfair Display"/>
                <a:sym typeface="Playfair Display"/>
              </a:rPr>
              <a:t>Expected Result:</a:t>
            </a:r>
            <a:r>
              <a:rPr lang="en" sz="1100">
                <a:solidFill>
                  <a:schemeClr val="dk1"/>
                </a:solidFill>
                <a:latin typeface="Playfair Display"/>
                <a:ea typeface="Playfair Display"/>
                <a:cs typeface="Playfair Display"/>
                <a:sym typeface="Playfair Display"/>
              </a:rPr>
              <a:t> Relative measurements from Marco sensor suite and truth data provided by Lockheed</a:t>
            </a:r>
            <a:endParaRPr sz="1100">
              <a:solidFill>
                <a:schemeClr val="dk1"/>
              </a:solidFill>
              <a:latin typeface="Playfair Display"/>
              <a:ea typeface="Playfair Display"/>
              <a:cs typeface="Playfair Display"/>
              <a:sym typeface="Playfair Display"/>
            </a:endParaRPr>
          </a:p>
        </p:txBody>
      </p:sp>
      <p:sp>
        <p:nvSpPr>
          <p:cNvPr id="1322" name="Google Shape;1322;p54"/>
          <p:cNvSpPr txBox="1"/>
          <p:nvPr/>
        </p:nvSpPr>
        <p:spPr>
          <a:xfrm>
            <a:off x="6012650" y="845800"/>
            <a:ext cx="25857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Test Date: </a:t>
            </a:r>
            <a:r>
              <a:rPr lang="en" sz="1200" b="1">
                <a:solidFill>
                  <a:schemeClr val="dk1"/>
                </a:solidFill>
                <a:latin typeface="Playfair Display"/>
                <a:ea typeface="Playfair Display"/>
                <a:cs typeface="Playfair Display"/>
                <a:sym typeface="Playfair Display"/>
              </a:rPr>
              <a:t>04/12 </a:t>
            </a:r>
            <a:endParaRPr sz="1200" b="1">
              <a:solidFill>
                <a:srgbClr val="000000"/>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Deadline: 0</a:t>
            </a:r>
            <a:r>
              <a:rPr lang="en" sz="1200" b="1">
                <a:latin typeface="Playfair Display"/>
                <a:ea typeface="Playfair Display"/>
                <a:cs typeface="Playfair Display"/>
                <a:sym typeface="Playfair Display"/>
              </a:rPr>
              <a:t>4/12</a:t>
            </a:r>
            <a:endParaRPr sz="1200" b="1">
              <a:solidFill>
                <a:srgbClr val="000000"/>
              </a:solidFill>
              <a:latin typeface="Playfair Display"/>
              <a:ea typeface="Playfair Display"/>
              <a:cs typeface="Playfair Display"/>
              <a:sym typeface="Playfair Display"/>
            </a:endParaRPr>
          </a:p>
        </p:txBody>
      </p:sp>
      <p:sp>
        <p:nvSpPr>
          <p:cNvPr id="1323" name="Google Shape;1323;p54"/>
          <p:cNvSpPr txBox="1"/>
          <p:nvPr/>
        </p:nvSpPr>
        <p:spPr>
          <a:xfrm>
            <a:off x="6012653" y="1640800"/>
            <a:ext cx="2585700" cy="369300"/>
          </a:xfrm>
          <a:prstGeom prst="rect">
            <a:avLst/>
          </a:prstGeom>
          <a:solidFill>
            <a:srgbClr val="F4CCCC"/>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Status: </a:t>
            </a:r>
            <a:r>
              <a:rPr lang="en" sz="1200" b="1">
                <a:latin typeface="Playfair Display"/>
                <a:ea typeface="Playfair Display"/>
                <a:cs typeface="Playfair Display"/>
                <a:sym typeface="Playfair Display"/>
              </a:rPr>
              <a:t>Upcoming</a:t>
            </a:r>
            <a:endParaRPr>
              <a:latin typeface="PT Serif"/>
              <a:ea typeface="PT Serif"/>
              <a:cs typeface="PT Serif"/>
              <a:sym typeface="PT Serif"/>
            </a:endParaRPr>
          </a:p>
        </p:txBody>
      </p:sp>
      <p:pic>
        <p:nvPicPr>
          <p:cNvPr id="1324" name="Google Shape;1324;p5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071850" y="2468250"/>
            <a:ext cx="2467302" cy="1951326"/>
          </a:xfrm>
          <a:prstGeom prst="rect">
            <a:avLst/>
          </a:prstGeom>
          <a:noFill/>
          <a:ln>
            <a:noFill/>
          </a:ln>
        </p:spPr>
      </p:pic>
      <p:sp>
        <p:nvSpPr>
          <p:cNvPr id="1325" name="Google Shape;1325;p54"/>
          <p:cNvSpPr txBox="1"/>
          <p:nvPr/>
        </p:nvSpPr>
        <p:spPr>
          <a:xfrm>
            <a:off x="388950" y="1683500"/>
            <a:ext cx="5470800" cy="2790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solidFill>
                  <a:schemeClr val="dk1"/>
                </a:solidFill>
                <a:latin typeface="Playfair Display"/>
                <a:ea typeface="Playfair Display"/>
                <a:cs typeface="Playfair Display"/>
                <a:sym typeface="Playfair Display"/>
              </a:rPr>
              <a:t>Procedure:</a:t>
            </a:r>
            <a:endParaRPr sz="1200" b="1">
              <a:solidFill>
                <a:schemeClr val="dk1"/>
              </a:solidFill>
              <a:latin typeface="Playfair Display"/>
              <a:ea typeface="Playfair Display"/>
              <a:cs typeface="Playfair Display"/>
              <a:sym typeface="Playfair Display"/>
            </a:endParaRPr>
          </a:p>
          <a:p>
            <a:pPr marL="457200" lvl="0" indent="-304800" algn="l" rtl="0">
              <a:spcBef>
                <a:spcPts val="60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Pre-test prior to travelling to SOSC to ensure system is operational</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Package sensor suite in safety travelling case</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Drive to SOSC facility and enter</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Build Polo and attach mount</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Mount Marco to large test robot and plug in</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Set up software</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Begin recording on Lockheed approved cameras</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Activate Marco system</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Watch Large Test Robot approach Polo via docking trajectory (30 min)</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Terminate Marco system</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Reset Large Test Robot to starting position</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Repeat steps 7-11 for the 3 hour window</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Thank Lockheed for the opportunity to test at SOSC</a:t>
            </a:r>
            <a:endParaRPr>
              <a:latin typeface="PT Serif"/>
              <a:ea typeface="PT Serif"/>
              <a:cs typeface="PT Serif"/>
              <a:sym typeface="PT Serif"/>
            </a:endParaRPr>
          </a:p>
        </p:txBody>
      </p:sp>
      <p:pic>
        <p:nvPicPr>
          <p:cNvPr id="1326" name="Google Shape;1326;p5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55">
            <a:hlinkClick r:id="rId3"/>
          </p:cNvPr>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SOSC Testing</a:t>
            </a:r>
            <a:endParaRPr sz="2600" u="sng">
              <a:latin typeface="Playfair Display SemiBold"/>
              <a:ea typeface="Playfair Display SemiBold"/>
              <a:cs typeface="Playfair Display SemiBold"/>
              <a:sym typeface="Playfair Display SemiBold"/>
            </a:endParaRPr>
          </a:p>
        </p:txBody>
      </p:sp>
      <p:pic>
        <p:nvPicPr>
          <p:cNvPr id="1332" name="Google Shape;1332;p5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333" name="Google Shape;1333;p55"/>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29</a:t>
            </a:fld>
            <a:endParaRPr>
              <a:latin typeface="Playfair Display"/>
              <a:ea typeface="Playfair Display"/>
              <a:cs typeface="Playfair Display"/>
              <a:sym typeface="Playfair Display"/>
            </a:endParaRPr>
          </a:p>
        </p:txBody>
      </p:sp>
      <p:sp>
        <p:nvSpPr>
          <p:cNvPr id="1334" name="Google Shape;1334;p55"/>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1335" name="Google Shape;1335;p55"/>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1336" name="Google Shape;1336;p55"/>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1337" name="Google Shape;1337;p55"/>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1338" name="Google Shape;1338;p55"/>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1339" name="Google Shape;1339;p55"/>
          <p:cNvSpPr txBox="1"/>
          <p:nvPr/>
        </p:nvSpPr>
        <p:spPr>
          <a:xfrm>
            <a:off x="4619850" y="1100900"/>
            <a:ext cx="3773700" cy="904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Prerequisite Tests:</a:t>
            </a:r>
            <a:endParaRPr sz="1200" b="1">
              <a:solidFill>
                <a:schemeClr val="dk1"/>
              </a:solidFill>
              <a:latin typeface="Playfair Display"/>
              <a:ea typeface="Playfair Display"/>
              <a:cs typeface="Playfair Display"/>
              <a:sym typeface="Playfair Display"/>
            </a:endParaRPr>
          </a:p>
          <a:p>
            <a:pPr marL="457200" lvl="0" indent="-304800" algn="l" rtl="0">
              <a:lnSpc>
                <a:spcPct val="115000"/>
              </a:lnSpc>
              <a:spcBef>
                <a:spcPts val="600"/>
              </a:spcBef>
              <a:spcAft>
                <a:spcPts val="0"/>
              </a:spcAft>
              <a:buClr>
                <a:schemeClr val="dk1"/>
              </a:buClr>
              <a:buSzPts val="1200"/>
              <a:buFont typeface="Playfair Display"/>
              <a:buChar char="▣"/>
            </a:pPr>
            <a:r>
              <a:rPr lang="en" sz="1300">
                <a:solidFill>
                  <a:schemeClr val="dk1"/>
                </a:solidFill>
                <a:latin typeface="Playfair Display"/>
                <a:ea typeface="Playfair Display"/>
                <a:cs typeface="Playfair Display"/>
                <a:sym typeface="Playfair Display"/>
              </a:rPr>
              <a:t>ASPEN DiTL Testing</a:t>
            </a:r>
            <a:endParaRPr sz="1300">
              <a:solidFill>
                <a:schemeClr val="dk1"/>
              </a:solidFill>
              <a:latin typeface="Playfair Display"/>
              <a:ea typeface="Playfair Display"/>
              <a:cs typeface="Playfair Display"/>
              <a:sym typeface="Playfair Display"/>
            </a:endParaRPr>
          </a:p>
          <a:p>
            <a:pPr marL="457200" lvl="0" indent="-311150" algn="l" rtl="0">
              <a:lnSpc>
                <a:spcPct val="115000"/>
              </a:lnSpc>
              <a:spcBef>
                <a:spcPts val="0"/>
              </a:spcBef>
              <a:spcAft>
                <a:spcPts val="0"/>
              </a:spcAft>
              <a:buClr>
                <a:schemeClr val="dk1"/>
              </a:buClr>
              <a:buSzPts val="1300"/>
              <a:buFont typeface="Playfair Display"/>
              <a:buChar char="▣"/>
            </a:pPr>
            <a:r>
              <a:rPr lang="en" sz="1300">
                <a:solidFill>
                  <a:schemeClr val="dk1"/>
                </a:solidFill>
                <a:latin typeface="Playfair Display"/>
                <a:ea typeface="Playfair Display"/>
                <a:cs typeface="Playfair Display"/>
                <a:sym typeface="Playfair Display"/>
              </a:rPr>
              <a:t>Data Frequency</a:t>
            </a:r>
            <a:endParaRPr sz="1300">
              <a:solidFill>
                <a:schemeClr val="dk1"/>
              </a:solidFill>
              <a:latin typeface="Playfair Display"/>
              <a:ea typeface="Playfair Display"/>
              <a:cs typeface="Playfair Display"/>
              <a:sym typeface="Playfair Display"/>
            </a:endParaRPr>
          </a:p>
        </p:txBody>
      </p:sp>
      <p:sp>
        <p:nvSpPr>
          <p:cNvPr id="1340" name="Google Shape;1340;p55"/>
          <p:cNvSpPr txBox="1"/>
          <p:nvPr/>
        </p:nvSpPr>
        <p:spPr>
          <a:xfrm>
            <a:off x="389025" y="2605700"/>
            <a:ext cx="3980700" cy="10005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latin typeface="Playfair Display"/>
                <a:ea typeface="Playfair Display"/>
                <a:cs typeface="Playfair Display"/>
                <a:sym typeface="Playfair Display"/>
              </a:rPr>
              <a:t>Safety Mitigation:</a:t>
            </a:r>
            <a:endParaRPr sz="1200" b="1">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Char char="●"/>
            </a:pPr>
            <a:r>
              <a:rPr lang="en" sz="1200">
                <a:latin typeface="Playfair Display"/>
                <a:ea typeface="Playfair Display"/>
                <a:cs typeface="Playfair Display"/>
                <a:sym typeface="Playfair Display"/>
              </a:rPr>
              <a:t>Initial SOSC visit in the Fall</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Char char="●"/>
            </a:pPr>
            <a:r>
              <a:rPr lang="en" sz="1200">
                <a:latin typeface="Playfair Display"/>
                <a:ea typeface="Playfair Display"/>
                <a:cs typeface="Playfair Display"/>
                <a:sym typeface="Playfair Display"/>
              </a:rPr>
              <a:t>On-site SOSC staff</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Char char="●"/>
            </a:pPr>
            <a:r>
              <a:rPr lang="en" sz="1200">
                <a:latin typeface="Playfair Display"/>
                <a:ea typeface="Playfair Display"/>
                <a:cs typeface="Playfair Display"/>
                <a:sym typeface="Playfair Display"/>
              </a:rPr>
              <a:t>Taylor and Josh present</a:t>
            </a:r>
            <a:endParaRPr sz="1200">
              <a:latin typeface="Playfair Display"/>
              <a:ea typeface="Playfair Display"/>
              <a:cs typeface="Playfair Display"/>
              <a:sym typeface="Playfair Display"/>
            </a:endParaRPr>
          </a:p>
        </p:txBody>
      </p:sp>
      <p:sp>
        <p:nvSpPr>
          <p:cNvPr id="1341" name="Google Shape;1341;p55"/>
          <p:cNvSpPr txBox="1"/>
          <p:nvPr/>
        </p:nvSpPr>
        <p:spPr>
          <a:xfrm>
            <a:off x="389025" y="1100900"/>
            <a:ext cx="3980700" cy="13731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Facility: </a:t>
            </a:r>
            <a:r>
              <a:rPr lang="en" sz="1200">
                <a:solidFill>
                  <a:schemeClr val="dk1"/>
                </a:solidFill>
                <a:latin typeface="Playfair Display"/>
                <a:ea typeface="Playfair Display"/>
                <a:cs typeface="Playfair Display"/>
                <a:sym typeface="Playfair Display"/>
              </a:rPr>
              <a:t>SOSC Lockheed Facility</a:t>
            </a:r>
            <a:endParaRPr sz="12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Test Equipment:</a:t>
            </a:r>
            <a:r>
              <a:rPr lang="en" sz="1200">
                <a:solidFill>
                  <a:schemeClr val="dk1"/>
                </a:solidFill>
                <a:latin typeface="Playfair Display"/>
                <a:ea typeface="Playfair Display"/>
                <a:cs typeface="Playfair Display"/>
                <a:sym typeface="Playfair Display"/>
              </a:rPr>
              <a:t> </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60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Marco + Mount</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Polos + Fasteners + Mount</a:t>
            </a:r>
            <a:endParaRPr sz="1200">
              <a:solidFill>
                <a:schemeClr val="dk1"/>
              </a:solidFill>
              <a:latin typeface="Playfair Display"/>
              <a:ea typeface="Playfair Display"/>
              <a:cs typeface="Playfair Display"/>
              <a:sym typeface="Playfair Display"/>
            </a:endParaRPr>
          </a:p>
          <a:p>
            <a:pPr marL="457200" lvl="0" indent="-304800" algn="l" rtl="0">
              <a:lnSpc>
                <a:spcPct val="115000"/>
              </a:lnSpc>
              <a:spcBef>
                <a:spcPts val="0"/>
              </a:spcBef>
              <a:spcAft>
                <a:spcPts val="0"/>
              </a:spcAft>
              <a:buClr>
                <a:schemeClr val="dk1"/>
              </a:buClr>
              <a:buSzPts val="1200"/>
              <a:buFont typeface="Playfair Display"/>
              <a:buChar char="▣"/>
            </a:pPr>
            <a:r>
              <a:rPr lang="en" sz="1200">
                <a:solidFill>
                  <a:schemeClr val="dk1"/>
                </a:solidFill>
                <a:latin typeface="Playfair Display"/>
                <a:ea typeface="Playfair Display"/>
                <a:cs typeface="Playfair Display"/>
                <a:sym typeface="Playfair Display"/>
              </a:rPr>
              <a:t>Personal Computer</a:t>
            </a:r>
            <a:endParaRPr sz="1200">
              <a:solidFill>
                <a:schemeClr val="dk1"/>
              </a:solidFill>
              <a:latin typeface="Playfair Display"/>
              <a:ea typeface="Playfair Display"/>
              <a:cs typeface="Playfair Display"/>
              <a:sym typeface="Playfair Display"/>
            </a:endParaRPr>
          </a:p>
        </p:txBody>
      </p:sp>
      <p:pic>
        <p:nvPicPr>
          <p:cNvPr id="1342" name="Google Shape;1342;p55"/>
          <p:cNvPicPr preferRelativeResize="0"/>
          <p:nvPr/>
        </p:nvPicPr>
        <p:blipFill>
          <a:blip r:embed="rId5">
            <a:alphaModFix/>
          </a:blip>
          <a:stretch>
            <a:fillRect/>
          </a:stretch>
        </p:blipFill>
        <p:spPr>
          <a:xfrm>
            <a:off x="4808750" y="2149326"/>
            <a:ext cx="3395905" cy="2251625"/>
          </a:xfrm>
          <a:prstGeom prst="rect">
            <a:avLst/>
          </a:prstGeom>
          <a:noFill/>
          <a:ln>
            <a:noFill/>
          </a:ln>
        </p:spPr>
      </p:pic>
      <p:sp>
        <p:nvSpPr>
          <p:cNvPr id="1343" name="Google Shape;1343;p55"/>
          <p:cNvSpPr txBox="1"/>
          <p:nvPr/>
        </p:nvSpPr>
        <p:spPr>
          <a:xfrm>
            <a:off x="388950" y="3737900"/>
            <a:ext cx="3980700" cy="6675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Validation: </a:t>
            </a:r>
            <a:r>
              <a:rPr lang="en" sz="1200">
                <a:solidFill>
                  <a:schemeClr val="dk1"/>
                </a:solidFill>
                <a:latin typeface="Playfair Display"/>
                <a:ea typeface="Playfair Display"/>
                <a:cs typeface="Playfair Display"/>
                <a:sym typeface="Playfair Display"/>
              </a:rPr>
              <a:t>Meet mission objectives</a:t>
            </a:r>
            <a:endParaRPr sz="1200">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 </a:t>
            </a:r>
            <a:endParaRPr sz="11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endParaRPr sz="1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endParaRPr sz="600" b="1">
              <a:solidFill>
                <a:schemeClr val="dk1"/>
              </a:solidFill>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Acronyms/Terminology</a:t>
            </a:r>
            <a:endParaRPr sz="2600" u="sng" dirty="0">
              <a:latin typeface="Playfair Display SemiBold"/>
              <a:ea typeface="Playfair Display SemiBold"/>
              <a:cs typeface="Playfair Display SemiBold"/>
              <a:sym typeface="Playfair Display SemiBold"/>
            </a:endParaRPr>
          </a:p>
        </p:txBody>
      </p:sp>
      <p:sp>
        <p:nvSpPr>
          <p:cNvPr id="138" name="Google Shape;138;p29"/>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solidFill>
                  <a:schemeClr val="accent1"/>
                </a:solidFill>
              </a:rPr>
              <a:t>3</a:t>
            </a:fld>
            <a:endParaRPr>
              <a:solidFill>
                <a:schemeClr val="accent1"/>
              </a:solidFill>
            </a:endParaRPr>
          </a:p>
        </p:txBody>
      </p:sp>
      <p:graphicFrame>
        <p:nvGraphicFramePr>
          <p:cNvPr id="139" name="Google Shape;139;p29"/>
          <p:cNvGraphicFramePr/>
          <p:nvPr/>
        </p:nvGraphicFramePr>
        <p:xfrm>
          <a:off x="898888" y="1050138"/>
          <a:ext cx="7517300" cy="3530428"/>
        </p:xfrm>
        <a:graphic>
          <a:graphicData uri="http://schemas.openxmlformats.org/drawingml/2006/table">
            <a:tbl>
              <a:tblPr>
                <a:noFill/>
                <a:tableStyleId>{610FCF60-D6A0-4619-BC68-E2CD51C63D48}</a:tableStyleId>
              </a:tblPr>
              <a:tblGrid>
                <a:gridCol w="1634925">
                  <a:extLst>
                    <a:ext uri="{9D8B030D-6E8A-4147-A177-3AD203B41FA5}">
                      <a16:colId xmlns:a16="http://schemas.microsoft.com/office/drawing/2014/main" val="20000"/>
                    </a:ext>
                  </a:extLst>
                </a:gridCol>
                <a:gridCol w="5882375">
                  <a:extLst>
                    <a:ext uri="{9D8B030D-6E8A-4147-A177-3AD203B41FA5}">
                      <a16:colId xmlns:a16="http://schemas.microsoft.com/office/drawing/2014/main" val="20001"/>
                    </a:ext>
                  </a:extLst>
                </a:gridCol>
              </a:tblGrid>
              <a:tr h="442725">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Term</a:t>
                      </a:r>
                      <a:endParaRPr b="1">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 b="1">
                          <a:latin typeface="Playfair Display"/>
                          <a:ea typeface="Playfair Display"/>
                          <a:cs typeface="Playfair Display"/>
                          <a:sym typeface="Playfair Display"/>
                        </a:rPr>
                        <a:t>Definition</a:t>
                      </a:r>
                      <a:endParaRPr b="1">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442725">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ASPEN Lab</a:t>
                      </a:r>
                      <a:endParaRPr>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spcBef>
                          <a:spcPts val="600"/>
                        </a:spcBef>
                        <a:spcAft>
                          <a:spcPts val="0"/>
                        </a:spcAft>
                        <a:buNone/>
                      </a:pPr>
                      <a:r>
                        <a:rPr lang="en" sz="1200">
                          <a:solidFill>
                            <a:schemeClr val="dk1"/>
                          </a:solidFill>
                          <a:latin typeface="Playfair Display"/>
                          <a:ea typeface="Playfair Display"/>
                          <a:cs typeface="Playfair Display"/>
                          <a:sym typeface="Playfair Display"/>
                        </a:rPr>
                        <a:t>Autonomous Systems Programming, Evaluating, and Network Laboratory</a:t>
                      </a:r>
                      <a:endParaRPr sz="1200">
                        <a:solidFill>
                          <a:schemeClr val="dk1"/>
                        </a:solidFill>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1"/>
                  </a:ext>
                </a:extLst>
              </a:tr>
              <a:tr h="442725">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DITL</a:t>
                      </a:r>
                      <a:endParaRPr>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spcBef>
                          <a:spcPts val="600"/>
                        </a:spcBef>
                        <a:spcAft>
                          <a:spcPts val="0"/>
                        </a:spcAft>
                        <a:buNone/>
                      </a:pPr>
                      <a:r>
                        <a:rPr lang="en" sz="1200">
                          <a:solidFill>
                            <a:schemeClr val="dk1"/>
                          </a:solidFill>
                          <a:latin typeface="Playfair Display"/>
                          <a:ea typeface="Playfair Display"/>
                          <a:cs typeface="Playfair Display"/>
                          <a:sym typeface="Playfair Display"/>
                        </a:rPr>
                        <a:t>Day in the Life</a:t>
                      </a:r>
                      <a:endParaRPr sz="1200">
                        <a:solidFill>
                          <a:schemeClr val="dk1"/>
                        </a:solidFill>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2"/>
                  </a:ext>
                </a:extLst>
              </a:tr>
              <a:tr h="442725">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I.C.P.</a:t>
                      </a:r>
                      <a:endParaRPr>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spcBef>
                          <a:spcPts val="600"/>
                        </a:spcBef>
                        <a:spcAft>
                          <a:spcPts val="0"/>
                        </a:spcAft>
                        <a:buNone/>
                      </a:pPr>
                      <a:r>
                        <a:rPr lang="en" sz="1200">
                          <a:solidFill>
                            <a:schemeClr val="dk1"/>
                          </a:solidFill>
                          <a:latin typeface="Playfair Display"/>
                          <a:ea typeface="Playfair Display"/>
                          <a:cs typeface="Playfair Display"/>
                          <a:sym typeface="Playfair Display"/>
                        </a:rPr>
                        <a:t>Iterative Closest Point</a:t>
                      </a:r>
                      <a:endParaRPr sz="1200">
                        <a:solidFill>
                          <a:schemeClr val="dk1"/>
                        </a:solidFill>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3"/>
                  </a:ext>
                </a:extLst>
              </a:tr>
              <a:tr h="442725">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SOSC</a:t>
                      </a:r>
                      <a:endParaRPr>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Playfair Display"/>
                          <a:ea typeface="Playfair Display"/>
                          <a:cs typeface="Playfair Display"/>
                          <a:sym typeface="Playfair Display"/>
                        </a:rPr>
                        <a:t>Space Operation Simulation Center</a:t>
                      </a:r>
                      <a:endParaRPr sz="1200">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4"/>
                  </a:ext>
                </a:extLst>
              </a:tr>
              <a:tr h="442725">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Marco</a:t>
                      </a:r>
                      <a:endParaRPr>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layfair Display"/>
                          <a:ea typeface="Playfair Display"/>
                          <a:cs typeface="Playfair Display"/>
                          <a:sym typeface="Playfair Display"/>
                        </a:rPr>
                        <a:t>The “</a:t>
                      </a:r>
                      <a:r>
                        <a:rPr lang="en" sz="1200" b="1">
                          <a:solidFill>
                            <a:schemeClr val="dk1"/>
                          </a:solidFill>
                          <a:latin typeface="Playfair Display"/>
                          <a:ea typeface="Playfair Display"/>
                          <a:cs typeface="Playfair Display"/>
                          <a:sym typeface="Playfair Display"/>
                        </a:rPr>
                        <a:t>mock cubesat</a:t>
                      </a:r>
                      <a:r>
                        <a:rPr lang="en" sz="1200">
                          <a:solidFill>
                            <a:schemeClr val="dk1"/>
                          </a:solidFill>
                          <a:latin typeface="Playfair Display"/>
                          <a:ea typeface="Playfair Display"/>
                          <a:cs typeface="Playfair Display"/>
                          <a:sym typeface="Playfair Display"/>
                        </a:rPr>
                        <a:t>” that will house the sensor, processor, and mount to the larger  robot at the SOSC. This will be </a:t>
                      </a:r>
                      <a:r>
                        <a:rPr lang="en" sz="1200" b="1">
                          <a:solidFill>
                            <a:schemeClr val="dk1"/>
                          </a:solidFill>
                          <a:latin typeface="Playfair Display"/>
                          <a:ea typeface="Playfair Display"/>
                          <a:cs typeface="Playfair Display"/>
                          <a:sym typeface="Playfair Display"/>
                        </a:rPr>
                        <a:t>moving </a:t>
                      </a:r>
                      <a:r>
                        <a:rPr lang="en" sz="1200">
                          <a:solidFill>
                            <a:schemeClr val="dk1"/>
                          </a:solidFill>
                          <a:latin typeface="Playfair Display"/>
                          <a:ea typeface="Playfair Display"/>
                          <a:cs typeface="Playfair Display"/>
                          <a:sym typeface="Playfair Display"/>
                        </a:rPr>
                        <a:t>at a rate of ~1 cm/s. </a:t>
                      </a:r>
                      <a:endParaRPr sz="1200">
                        <a:solidFill>
                          <a:schemeClr val="dk1"/>
                        </a:solidFill>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5"/>
                  </a:ext>
                </a:extLst>
              </a:tr>
              <a:tr h="680775">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Polo</a:t>
                      </a:r>
                      <a:endParaRPr>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spcBef>
                          <a:spcPts val="600"/>
                        </a:spcBef>
                        <a:spcAft>
                          <a:spcPts val="0"/>
                        </a:spcAft>
                        <a:buClr>
                          <a:schemeClr val="dk1"/>
                        </a:buClr>
                        <a:buSzPts val="1100"/>
                        <a:buFont typeface="Arial"/>
                        <a:buNone/>
                      </a:pPr>
                      <a:r>
                        <a:rPr lang="en" sz="1200">
                          <a:solidFill>
                            <a:schemeClr val="dk1"/>
                          </a:solidFill>
                          <a:latin typeface="Playfair Display"/>
                          <a:ea typeface="Playfair Display"/>
                          <a:cs typeface="Playfair Display"/>
                          <a:sym typeface="Playfair Display"/>
                        </a:rPr>
                        <a:t>A “</a:t>
                      </a:r>
                      <a:r>
                        <a:rPr lang="en" sz="1200" b="1">
                          <a:solidFill>
                            <a:schemeClr val="dk1"/>
                          </a:solidFill>
                          <a:latin typeface="Playfair Display"/>
                          <a:ea typeface="Playfair Display"/>
                          <a:cs typeface="Playfair Display"/>
                          <a:sym typeface="Playfair Display"/>
                        </a:rPr>
                        <a:t>mock satellite</a:t>
                      </a:r>
                      <a:r>
                        <a:rPr lang="en" sz="1200">
                          <a:solidFill>
                            <a:schemeClr val="dk1"/>
                          </a:solidFill>
                          <a:latin typeface="Playfair Display"/>
                          <a:ea typeface="Playfair Display"/>
                          <a:cs typeface="Playfair Display"/>
                          <a:sym typeface="Playfair Display"/>
                        </a:rPr>
                        <a:t>” that houses nothing and will be mounted to the smaller robot at the SOSC. This object is what will be “sensed” by our sensor suite. This will be </a:t>
                      </a:r>
                      <a:r>
                        <a:rPr lang="en" sz="1200" b="1">
                          <a:solidFill>
                            <a:schemeClr val="dk1"/>
                          </a:solidFill>
                          <a:latin typeface="Playfair Display"/>
                          <a:ea typeface="Playfair Display"/>
                          <a:cs typeface="Playfair Display"/>
                          <a:sym typeface="Playfair Display"/>
                        </a:rPr>
                        <a:t>stationary</a:t>
                      </a:r>
                      <a:r>
                        <a:rPr lang="en" sz="1200">
                          <a:solidFill>
                            <a:schemeClr val="dk1"/>
                          </a:solidFill>
                          <a:latin typeface="Playfair Display"/>
                          <a:ea typeface="Playfair Display"/>
                          <a:cs typeface="Playfair Display"/>
                          <a:sym typeface="Playfair Display"/>
                        </a:rPr>
                        <a:t>.</a:t>
                      </a:r>
                      <a:endParaRPr>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140" name="Google Shape;140;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56"/>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SOSC Testing - Key Risks</a:t>
            </a:r>
            <a:endParaRPr sz="2600" u="sng" dirty="0">
              <a:latin typeface="Playfair Display SemiBold"/>
              <a:ea typeface="Playfair Display SemiBold"/>
              <a:cs typeface="Playfair Display SemiBold"/>
              <a:sym typeface="Playfair Display SemiBold"/>
            </a:endParaRPr>
          </a:p>
        </p:txBody>
      </p:sp>
      <p:pic>
        <p:nvPicPr>
          <p:cNvPr id="1349" name="Google Shape;1349;p5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350" name="Google Shape;1350;p56"/>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30</a:t>
            </a:fld>
            <a:endParaRPr>
              <a:latin typeface="Playfair Display"/>
              <a:ea typeface="Playfair Display"/>
              <a:cs typeface="Playfair Display"/>
              <a:sym typeface="Playfair Display"/>
            </a:endParaRPr>
          </a:p>
        </p:txBody>
      </p:sp>
      <p:sp>
        <p:nvSpPr>
          <p:cNvPr id="1351" name="Google Shape;1351;p56"/>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1352" name="Google Shape;1352;p56"/>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1353" name="Google Shape;1353;p56"/>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1354" name="Google Shape;1354;p56"/>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1355" name="Google Shape;1355;p56"/>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graphicFrame>
        <p:nvGraphicFramePr>
          <p:cNvPr id="1356" name="Google Shape;1356;p56"/>
          <p:cNvGraphicFramePr/>
          <p:nvPr/>
        </p:nvGraphicFramePr>
        <p:xfrm>
          <a:off x="388950" y="1305660"/>
          <a:ext cx="3317100" cy="2532165"/>
        </p:xfrm>
        <a:graphic>
          <a:graphicData uri="http://schemas.openxmlformats.org/drawingml/2006/table">
            <a:tbl>
              <a:tblPr>
                <a:noFill/>
                <a:tableStyleId>{C2415804-7E75-49F8-9B45-70BFF9C2A289}</a:tableStyleId>
              </a:tblPr>
              <a:tblGrid>
                <a:gridCol w="432350">
                  <a:extLst>
                    <a:ext uri="{9D8B030D-6E8A-4147-A177-3AD203B41FA5}">
                      <a16:colId xmlns:a16="http://schemas.microsoft.com/office/drawing/2014/main" val="20000"/>
                    </a:ext>
                  </a:extLst>
                </a:gridCol>
                <a:gridCol w="2884750">
                  <a:extLst>
                    <a:ext uri="{9D8B030D-6E8A-4147-A177-3AD203B41FA5}">
                      <a16:colId xmlns:a16="http://schemas.microsoft.com/office/drawing/2014/main" val="20001"/>
                    </a:ext>
                  </a:extLst>
                </a:gridCol>
              </a:tblGrid>
              <a:tr h="3657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Risk Description</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5486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R.1</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Damage to sensor suite and test objects</a:t>
                      </a:r>
                      <a:endParaRPr sz="1200">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1"/>
                  </a:ext>
                </a:extLst>
              </a:tr>
              <a:tr h="3680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R.2</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Malfunctioning hardware</a:t>
                      </a:r>
                      <a:endParaRPr sz="1200"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2"/>
                  </a:ext>
                </a:extLst>
              </a:tr>
              <a:tr h="40195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R.3</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Malfunctioning software</a:t>
                      </a:r>
                      <a:endParaRPr sz="1200"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3"/>
                  </a:ext>
                </a:extLst>
              </a:tr>
              <a:tr h="39995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R.4</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Incompatible mounting</a:t>
                      </a:r>
                      <a:endParaRPr sz="1200"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4"/>
                  </a:ext>
                </a:extLst>
              </a:tr>
              <a:tr h="447925">
                <a:tc>
                  <a:txBody>
                    <a:bodyPr/>
                    <a:lstStyle/>
                    <a:p>
                      <a:pPr marL="0" marR="0" lvl="0" indent="0" algn="l" rtl="0">
                        <a:lnSpc>
                          <a:spcPct val="100000"/>
                        </a:lnSpc>
                        <a:spcBef>
                          <a:spcPts val="0"/>
                        </a:spcBef>
                        <a:spcAft>
                          <a:spcPts val="0"/>
                        </a:spcAft>
                        <a:buNone/>
                      </a:pPr>
                      <a:r>
                        <a:rPr lang="en" sz="1200" b="1">
                          <a:latin typeface="Playfair Display"/>
                          <a:ea typeface="Playfair Display"/>
                          <a:cs typeface="Playfair Display"/>
                          <a:sym typeface="Playfair Display"/>
                        </a:rPr>
                        <a:t>R.5</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a:latin typeface="Playfair Display"/>
                          <a:ea typeface="Playfair Display"/>
                          <a:cs typeface="Playfair Display"/>
                          <a:sym typeface="Playfair Display"/>
                        </a:rPr>
                        <a:t>Limited testing time</a:t>
                      </a:r>
                      <a:endParaRPr sz="1200">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1357" name="Google Shape;1357;p56"/>
          <p:cNvGraphicFramePr/>
          <p:nvPr/>
        </p:nvGraphicFramePr>
        <p:xfrm>
          <a:off x="3807875" y="996925"/>
          <a:ext cx="4950525" cy="3418395"/>
        </p:xfrm>
        <a:graphic>
          <a:graphicData uri="http://schemas.openxmlformats.org/drawingml/2006/table">
            <a:tbl>
              <a:tblPr>
                <a:noFill/>
                <a:tableStyleId>{C2415804-7E75-49F8-9B45-70BFF9C2A289}</a:tableStyleId>
              </a:tblPr>
              <a:tblGrid>
                <a:gridCol w="460425">
                  <a:extLst>
                    <a:ext uri="{9D8B030D-6E8A-4147-A177-3AD203B41FA5}">
                      <a16:colId xmlns:a16="http://schemas.microsoft.com/office/drawing/2014/main" val="20000"/>
                    </a:ext>
                  </a:extLst>
                </a:gridCol>
                <a:gridCol w="705775">
                  <a:extLst>
                    <a:ext uri="{9D8B030D-6E8A-4147-A177-3AD203B41FA5}">
                      <a16:colId xmlns:a16="http://schemas.microsoft.com/office/drawing/2014/main" val="20001"/>
                    </a:ext>
                  </a:extLst>
                </a:gridCol>
                <a:gridCol w="722925">
                  <a:extLst>
                    <a:ext uri="{9D8B030D-6E8A-4147-A177-3AD203B41FA5}">
                      <a16:colId xmlns:a16="http://schemas.microsoft.com/office/drawing/2014/main" val="20002"/>
                    </a:ext>
                  </a:extLst>
                </a:gridCol>
                <a:gridCol w="702575">
                  <a:extLst>
                    <a:ext uri="{9D8B030D-6E8A-4147-A177-3AD203B41FA5}">
                      <a16:colId xmlns:a16="http://schemas.microsoft.com/office/drawing/2014/main" val="20003"/>
                    </a:ext>
                  </a:extLst>
                </a:gridCol>
                <a:gridCol w="792575">
                  <a:extLst>
                    <a:ext uri="{9D8B030D-6E8A-4147-A177-3AD203B41FA5}">
                      <a16:colId xmlns:a16="http://schemas.microsoft.com/office/drawing/2014/main" val="20004"/>
                    </a:ext>
                  </a:extLst>
                </a:gridCol>
                <a:gridCol w="735600">
                  <a:extLst>
                    <a:ext uri="{9D8B030D-6E8A-4147-A177-3AD203B41FA5}">
                      <a16:colId xmlns:a16="http://schemas.microsoft.com/office/drawing/2014/main" val="20005"/>
                    </a:ext>
                  </a:extLst>
                </a:gridCol>
                <a:gridCol w="830650">
                  <a:extLst>
                    <a:ext uri="{9D8B030D-6E8A-4147-A177-3AD203B41FA5}">
                      <a16:colId xmlns:a16="http://schemas.microsoft.com/office/drawing/2014/main" val="20006"/>
                    </a:ext>
                  </a:extLst>
                </a:gridCol>
              </a:tblGrid>
              <a:tr h="456625">
                <a:tc rowSpan="6">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5</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4CCCC"/>
                    </a:solidFill>
                  </a:tcPr>
                </a:tc>
                <a:extLst>
                  <a:ext uri="{0D108BD9-81ED-4DB2-BD59-A6C34878D82A}">
                    <a16:rowId xmlns:a16="http://schemas.microsoft.com/office/drawing/2014/main" val="10000"/>
                  </a:ext>
                </a:extLst>
              </a:tr>
              <a:tr h="4566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4</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Clr>
                          <a:schemeClr val="dk1"/>
                        </a:buClr>
                        <a:buSzPts val="1200"/>
                        <a:buFont typeface="Arial"/>
                        <a:buNone/>
                      </a:pPr>
                      <a:r>
                        <a:rPr lang="en" sz="1200">
                          <a:solidFill>
                            <a:schemeClr val="dk1"/>
                          </a:solidFill>
                          <a:latin typeface="Playfair Display"/>
                          <a:ea typeface="Playfair Display"/>
                          <a:cs typeface="Playfair Display"/>
                          <a:sym typeface="Playfair Display"/>
                        </a:rPr>
                        <a:t>R.5</a:t>
                      </a:r>
                      <a:endParaRPr sz="1200">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4CCCC"/>
                    </a:solidFill>
                  </a:tcPr>
                </a:tc>
                <a:tc>
                  <a:txBody>
                    <a:bodyPr/>
                    <a:lstStyle/>
                    <a:p>
                      <a:pPr marL="0" lvl="0" indent="0" algn="ctr" rtl="0">
                        <a:spcBef>
                          <a:spcPts val="0"/>
                        </a:spcBef>
                        <a:spcAft>
                          <a:spcPts val="0"/>
                        </a:spcAft>
                        <a:buClr>
                          <a:schemeClr val="dk1"/>
                        </a:buClr>
                        <a:buSzPts val="1200"/>
                        <a:buFont typeface="Arial"/>
                        <a:buNone/>
                      </a:pPr>
                      <a:r>
                        <a:rPr lang="en" sz="1200">
                          <a:solidFill>
                            <a:schemeClr val="dk1"/>
                          </a:solidFill>
                          <a:latin typeface="Playfair Display"/>
                          <a:ea typeface="Playfair Display"/>
                          <a:cs typeface="Playfair Display"/>
                          <a:sym typeface="Playfair Display"/>
                        </a:rPr>
                        <a:t>R.1</a:t>
                      </a:r>
                      <a:endParaRPr sz="1200">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4CCCC"/>
                    </a:solidFill>
                  </a:tcPr>
                </a:tc>
                <a:extLst>
                  <a:ext uri="{0D108BD9-81ED-4DB2-BD59-A6C34878D82A}">
                    <a16:rowId xmlns:a16="http://schemas.microsoft.com/office/drawing/2014/main" val="10001"/>
                  </a:ext>
                </a:extLst>
              </a:tr>
              <a:tr h="4511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3</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Clr>
                          <a:schemeClr val="dk1"/>
                        </a:buClr>
                        <a:buSzPts val="1200"/>
                        <a:buFont typeface="Arial"/>
                        <a:buNone/>
                      </a:pPr>
                      <a:r>
                        <a:rPr lang="en" sz="1200">
                          <a:solidFill>
                            <a:schemeClr val="dk1"/>
                          </a:solidFill>
                          <a:latin typeface="Playfair Display"/>
                          <a:ea typeface="Playfair Display"/>
                          <a:cs typeface="Playfair Display"/>
                          <a:sym typeface="Playfair Display"/>
                        </a:rPr>
                        <a:t>R.4</a:t>
                      </a: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R.2</a:t>
                      </a:r>
                      <a:endParaRPr sz="1200">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R.3</a:t>
                      </a:r>
                      <a:endParaRPr sz="1200">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4CCCC"/>
                    </a:solidFill>
                  </a:tcPr>
                </a:tc>
                <a:extLst>
                  <a:ext uri="{0D108BD9-81ED-4DB2-BD59-A6C34878D82A}">
                    <a16:rowId xmlns:a16="http://schemas.microsoft.com/office/drawing/2014/main" val="10002"/>
                  </a:ext>
                </a:extLst>
              </a:tr>
              <a:tr h="456625">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2</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 </a:t>
                      </a: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Clr>
                          <a:schemeClr val="dk1"/>
                        </a:buClr>
                        <a:buSzPts val="1200"/>
                        <a:buFont typeface="Arial"/>
                        <a:buNone/>
                      </a:pPr>
                      <a:endParaRPr sz="1200" b="1">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FF2CC"/>
                    </a:solidFill>
                  </a:tcPr>
                </a:tc>
                <a:extLst>
                  <a:ext uri="{0D108BD9-81ED-4DB2-BD59-A6C34878D82A}">
                    <a16:rowId xmlns:a16="http://schemas.microsoft.com/office/drawing/2014/main" val="10003"/>
                  </a:ext>
                </a:extLst>
              </a:tr>
              <a:tr h="4909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1</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chemeClr val="dk1"/>
                        </a:buClr>
                        <a:buSzPts val="1200"/>
                        <a:buFont typeface="Arial"/>
                        <a:buNone/>
                      </a:pPr>
                      <a:endParaRPr sz="1200">
                        <a:solidFill>
                          <a:schemeClr val="dk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200"/>
                        <a:buFont typeface="Arial"/>
                        <a:buNone/>
                      </a:pPr>
                      <a:endParaRPr sz="1200" b="1">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Playfair Display"/>
                          <a:ea typeface="Playfair Display"/>
                          <a:cs typeface="Playfair Display"/>
                          <a:sym typeface="Playfair Display"/>
                        </a:rPr>
                        <a:t> </a:t>
                      </a:r>
                      <a:endParaRPr sz="12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FF2CC"/>
                    </a:solidFill>
                  </a:tcPr>
                </a:tc>
                <a:extLst>
                  <a:ext uri="{0D108BD9-81ED-4DB2-BD59-A6C34878D82A}">
                    <a16:rowId xmlns:a16="http://schemas.microsoft.com/office/drawing/2014/main" val="10004"/>
                  </a:ext>
                </a:extLst>
              </a:tr>
              <a:tr h="456625">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1</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2</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3</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4</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5</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5"/>
                  </a:ext>
                </a:extLst>
              </a:tr>
              <a:tr h="494675">
                <a:tc>
                  <a:txBody>
                    <a:bodyPr/>
                    <a:lstStyle/>
                    <a:p>
                      <a:pPr marL="0" marR="0" lvl="0" indent="0" algn="l" rtl="0">
                        <a:lnSpc>
                          <a:spcPct val="100000"/>
                        </a:lnSpc>
                        <a:spcBef>
                          <a:spcPts val="0"/>
                        </a:spcBef>
                        <a:spcAft>
                          <a:spcPts val="0"/>
                        </a:spcAft>
                        <a:buClr>
                          <a:srgbClr val="000000"/>
                        </a:buClr>
                        <a:buSzPts val="1200"/>
                        <a:buFont typeface="Arial"/>
                        <a:buNone/>
                      </a:pPr>
                      <a:endParaRPr sz="1200"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gridSpan="6">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Playfair Display"/>
                          <a:ea typeface="Playfair Display"/>
                          <a:cs typeface="Playfair Display"/>
                          <a:sym typeface="Playfair Display"/>
                        </a:rPr>
                        <a:t>CONSEQUENCES</a:t>
                      </a:r>
                      <a:endParaRPr sz="14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1358" name="Google Shape;1358;p56"/>
          <p:cNvSpPr txBox="1"/>
          <p:nvPr/>
        </p:nvSpPr>
        <p:spPr>
          <a:xfrm rot="-5400897">
            <a:off x="2918154" y="2179252"/>
            <a:ext cx="22995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layfair Display"/>
                <a:ea typeface="Playfair Display"/>
                <a:cs typeface="Playfair Display"/>
                <a:sym typeface="Playfair Display"/>
              </a:rPr>
              <a:t>LIKELIHOOD</a:t>
            </a:r>
            <a:endParaRPr sz="1400" b="1" i="0" u="none" strike="noStrike" cap="none">
              <a:solidFill>
                <a:srgbClr val="000000"/>
              </a:solidFill>
              <a:latin typeface="Playfair Display"/>
              <a:ea typeface="Playfair Display"/>
              <a:cs typeface="Playfair Display"/>
              <a:sym typeface="Playfair Display"/>
            </a:endParaRPr>
          </a:p>
        </p:txBody>
      </p:sp>
      <p:cxnSp>
        <p:nvCxnSpPr>
          <p:cNvPr id="1359" name="Google Shape;1359;p56"/>
          <p:cNvCxnSpPr/>
          <p:nvPr/>
        </p:nvCxnSpPr>
        <p:spPr>
          <a:xfrm>
            <a:off x="6047125" y="1763050"/>
            <a:ext cx="0" cy="769500"/>
          </a:xfrm>
          <a:prstGeom prst="straightConnector1">
            <a:avLst/>
          </a:prstGeom>
          <a:noFill/>
          <a:ln w="19050" cap="flat" cmpd="sng">
            <a:solidFill>
              <a:srgbClr val="000000"/>
            </a:solidFill>
            <a:prstDash val="solid"/>
            <a:round/>
            <a:headEnd type="none" w="sm" len="sm"/>
            <a:tailEnd type="triangle" w="med" len="med"/>
          </a:ln>
        </p:spPr>
      </p:cxnSp>
      <p:sp>
        <p:nvSpPr>
          <p:cNvPr id="1360" name="Google Shape;1360;p56"/>
          <p:cNvSpPr txBox="1"/>
          <p:nvPr/>
        </p:nvSpPr>
        <p:spPr>
          <a:xfrm>
            <a:off x="5752275" y="2488438"/>
            <a:ext cx="562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000000"/>
                </a:solidFill>
                <a:latin typeface="Playfair Display"/>
                <a:ea typeface="Playfair Display"/>
                <a:cs typeface="Playfair Display"/>
                <a:sym typeface="Playfair Display"/>
              </a:rPr>
              <a:t>R.5</a:t>
            </a:r>
            <a:endParaRPr sz="1400" b="0" i="0" u="none" strike="noStrike" cap="none">
              <a:solidFill>
                <a:srgbClr val="000000"/>
              </a:solidFill>
              <a:latin typeface="PT Serif"/>
              <a:ea typeface="PT Serif"/>
              <a:cs typeface="PT Serif"/>
              <a:sym typeface="PT Serif"/>
            </a:endParaRPr>
          </a:p>
        </p:txBody>
      </p:sp>
      <p:cxnSp>
        <p:nvCxnSpPr>
          <p:cNvPr id="1361" name="Google Shape;1361;p56"/>
          <p:cNvCxnSpPr/>
          <p:nvPr/>
        </p:nvCxnSpPr>
        <p:spPr>
          <a:xfrm>
            <a:off x="6831275" y="2253525"/>
            <a:ext cx="0" cy="813900"/>
          </a:xfrm>
          <a:prstGeom prst="straightConnector1">
            <a:avLst/>
          </a:prstGeom>
          <a:noFill/>
          <a:ln w="19050" cap="flat" cmpd="sng">
            <a:solidFill>
              <a:srgbClr val="000000"/>
            </a:solidFill>
            <a:prstDash val="solid"/>
            <a:round/>
            <a:headEnd type="none" w="sm" len="sm"/>
            <a:tailEnd type="triangle" w="med" len="med"/>
          </a:ln>
        </p:spPr>
      </p:cxnSp>
      <p:sp>
        <p:nvSpPr>
          <p:cNvPr id="1362" name="Google Shape;1362;p56"/>
          <p:cNvSpPr txBox="1"/>
          <p:nvPr/>
        </p:nvSpPr>
        <p:spPr>
          <a:xfrm>
            <a:off x="6536425" y="3023238"/>
            <a:ext cx="562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000000"/>
                </a:solidFill>
                <a:latin typeface="Playfair Display"/>
                <a:ea typeface="Playfair Display"/>
                <a:cs typeface="Playfair Display"/>
                <a:sym typeface="Playfair Display"/>
              </a:rPr>
              <a:t>R.</a:t>
            </a:r>
            <a:r>
              <a:rPr lang="en" sz="1200" b="1">
                <a:latin typeface="Playfair Display"/>
                <a:ea typeface="Playfair Display"/>
                <a:cs typeface="Playfair Display"/>
                <a:sym typeface="Playfair Display"/>
              </a:rPr>
              <a:t>4</a:t>
            </a:r>
            <a:endParaRPr sz="1400" b="0" i="0" u="none" strike="noStrike" cap="none">
              <a:solidFill>
                <a:srgbClr val="000000"/>
              </a:solidFill>
              <a:latin typeface="PT Serif"/>
              <a:ea typeface="PT Serif"/>
              <a:cs typeface="PT Serif"/>
              <a:sym typeface="PT Serif"/>
            </a:endParaRPr>
          </a:p>
        </p:txBody>
      </p:sp>
      <p:sp>
        <p:nvSpPr>
          <p:cNvPr id="1363" name="Google Shape;1363;p56"/>
          <p:cNvSpPr txBox="1"/>
          <p:nvPr/>
        </p:nvSpPr>
        <p:spPr>
          <a:xfrm>
            <a:off x="8093250" y="3023238"/>
            <a:ext cx="5628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000000"/>
                </a:solidFill>
                <a:latin typeface="Playfair Display"/>
                <a:ea typeface="Playfair Display"/>
                <a:cs typeface="Playfair Display"/>
                <a:sym typeface="Playfair Display"/>
              </a:rPr>
              <a:t>R.</a:t>
            </a:r>
            <a:r>
              <a:rPr lang="en" sz="1200" b="1">
                <a:latin typeface="Playfair Display"/>
                <a:ea typeface="Playfair Display"/>
                <a:cs typeface="Playfair Display"/>
                <a:sym typeface="Playfair Display"/>
              </a:rPr>
              <a:t>1</a:t>
            </a:r>
            <a:endParaRPr sz="1400" b="0" i="0" u="none" strike="noStrike" cap="none">
              <a:solidFill>
                <a:srgbClr val="000000"/>
              </a:solidFill>
              <a:latin typeface="PT Serif"/>
              <a:ea typeface="PT Serif"/>
              <a:cs typeface="PT Serif"/>
              <a:sym typeface="PT Serif"/>
            </a:endParaRPr>
          </a:p>
        </p:txBody>
      </p:sp>
      <p:sp>
        <p:nvSpPr>
          <p:cNvPr id="1364" name="Google Shape;1364;p56"/>
          <p:cNvSpPr txBox="1"/>
          <p:nvPr/>
        </p:nvSpPr>
        <p:spPr>
          <a:xfrm>
            <a:off x="8093250" y="2441975"/>
            <a:ext cx="562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200" b="1" i="0" u="none" strike="noStrike" cap="none">
                <a:solidFill>
                  <a:srgbClr val="000000"/>
                </a:solidFill>
                <a:latin typeface="Playfair Display"/>
                <a:ea typeface="Playfair Display"/>
                <a:cs typeface="Playfair Display"/>
                <a:sym typeface="Playfair Display"/>
              </a:rPr>
              <a:t>R.</a:t>
            </a:r>
            <a:r>
              <a:rPr lang="en" sz="1200" b="1">
                <a:latin typeface="Playfair Display"/>
                <a:ea typeface="Playfair Display"/>
                <a:cs typeface="Playfair Display"/>
                <a:sym typeface="Playfair Display"/>
              </a:rPr>
              <a:t>2 </a:t>
            </a:r>
            <a:endParaRPr sz="1200" b="1">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1100"/>
              <a:buFont typeface="Arial"/>
              <a:buNone/>
            </a:pPr>
            <a:r>
              <a:rPr lang="en" sz="1200" b="1">
                <a:latin typeface="Playfair Display"/>
                <a:ea typeface="Playfair Display"/>
                <a:cs typeface="Playfair Display"/>
                <a:sym typeface="Playfair Display"/>
              </a:rPr>
              <a:t>R.3</a:t>
            </a:r>
            <a:endParaRPr sz="1200" b="1">
              <a:latin typeface="Playfair Display"/>
              <a:ea typeface="Playfair Display"/>
              <a:cs typeface="Playfair Display"/>
              <a:sym typeface="Playfair Display"/>
            </a:endParaRPr>
          </a:p>
        </p:txBody>
      </p:sp>
      <p:cxnSp>
        <p:nvCxnSpPr>
          <p:cNvPr id="1365" name="Google Shape;1365;p56"/>
          <p:cNvCxnSpPr/>
          <p:nvPr/>
        </p:nvCxnSpPr>
        <p:spPr>
          <a:xfrm>
            <a:off x="8084925" y="1738125"/>
            <a:ext cx="0" cy="1387800"/>
          </a:xfrm>
          <a:prstGeom prst="straightConnector1">
            <a:avLst/>
          </a:prstGeom>
          <a:noFill/>
          <a:ln w="19050" cap="flat" cmpd="sng">
            <a:solidFill>
              <a:srgbClr val="000000"/>
            </a:solidFill>
            <a:prstDash val="solid"/>
            <a:round/>
            <a:headEnd type="none" w="sm" len="sm"/>
            <a:tailEnd type="triangle" w="med" len="med"/>
          </a:ln>
        </p:spPr>
      </p:cxnSp>
      <p:cxnSp>
        <p:nvCxnSpPr>
          <p:cNvPr id="1366" name="Google Shape;1366;p56"/>
          <p:cNvCxnSpPr/>
          <p:nvPr/>
        </p:nvCxnSpPr>
        <p:spPr>
          <a:xfrm>
            <a:off x="8596350" y="2245200"/>
            <a:ext cx="0" cy="541200"/>
          </a:xfrm>
          <a:prstGeom prst="straightConnector1">
            <a:avLst/>
          </a:prstGeom>
          <a:noFill/>
          <a:ln w="19050" cap="flat" cmpd="sng">
            <a:solidFill>
              <a:srgbClr val="00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9"/>
                                        </p:tgtEl>
                                        <p:attrNameLst>
                                          <p:attrName>style.visibility</p:attrName>
                                        </p:attrNameLst>
                                      </p:cBhvr>
                                      <p:to>
                                        <p:strVal val="visible"/>
                                      </p:to>
                                    </p:set>
                                    <p:animEffect transition="in" filter="fade">
                                      <p:cBhvr>
                                        <p:cTn id="7" dur="1000"/>
                                        <p:tgtEl>
                                          <p:spTgt spid="1359"/>
                                        </p:tgtEl>
                                      </p:cBhvr>
                                    </p:animEffect>
                                  </p:childTnLst>
                                </p:cTn>
                              </p:par>
                              <p:par>
                                <p:cTn id="8" presetID="10" presetClass="entr" presetSubtype="0" fill="hold" nodeType="withEffect">
                                  <p:stCondLst>
                                    <p:cond delay="0"/>
                                  </p:stCondLst>
                                  <p:childTnLst>
                                    <p:set>
                                      <p:cBhvr>
                                        <p:cTn id="9" dur="1" fill="hold">
                                          <p:stCondLst>
                                            <p:cond delay="0"/>
                                          </p:stCondLst>
                                        </p:cTn>
                                        <p:tgtEl>
                                          <p:spTgt spid="1361"/>
                                        </p:tgtEl>
                                        <p:attrNameLst>
                                          <p:attrName>style.visibility</p:attrName>
                                        </p:attrNameLst>
                                      </p:cBhvr>
                                      <p:to>
                                        <p:strVal val="visible"/>
                                      </p:to>
                                    </p:set>
                                    <p:animEffect transition="in" filter="fade">
                                      <p:cBhvr>
                                        <p:cTn id="10" dur="1000"/>
                                        <p:tgtEl>
                                          <p:spTgt spid="1361"/>
                                        </p:tgtEl>
                                      </p:cBhvr>
                                    </p:animEffect>
                                  </p:childTnLst>
                                </p:cTn>
                              </p:par>
                              <p:par>
                                <p:cTn id="11" presetID="10" presetClass="entr" presetSubtype="0" fill="hold" nodeType="withEffect">
                                  <p:stCondLst>
                                    <p:cond delay="0"/>
                                  </p:stCondLst>
                                  <p:childTnLst>
                                    <p:set>
                                      <p:cBhvr>
                                        <p:cTn id="12" dur="1" fill="hold">
                                          <p:stCondLst>
                                            <p:cond delay="0"/>
                                          </p:stCondLst>
                                        </p:cTn>
                                        <p:tgtEl>
                                          <p:spTgt spid="1362"/>
                                        </p:tgtEl>
                                        <p:attrNameLst>
                                          <p:attrName>style.visibility</p:attrName>
                                        </p:attrNameLst>
                                      </p:cBhvr>
                                      <p:to>
                                        <p:strVal val="visible"/>
                                      </p:to>
                                    </p:set>
                                    <p:animEffect transition="in" filter="fade">
                                      <p:cBhvr>
                                        <p:cTn id="13" dur="1000"/>
                                        <p:tgtEl>
                                          <p:spTgt spid="1362"/>
                                        </p:tgtEl>
                                      </p:cBhvr>
                                    </p:animEffect>
                                  </p:childTnLst>
                                </p:cTn>
                              </p:par>
                              <p:par>
                                <p:cTn id="14" presetID="10" presetClass="entr" presetSubtype="0" fill="hold" nodeType="withEffect">
                                  <p:stCondLst>
                                    <p:cond delay="0"/>
                                  </p:stCondLst>
                                  <p:childTnLst>
                                    <p:set>
                                      <p:cBhvr>
                                        <p:cTn id="15" dur="1" fill="hold">
                                          <p:stCondLst>
                                            <p:cond delay="0"/>
                                          </p:stCondLst>
                                        </p:cTn>
                                        <p:tgtEl>
                                          <p:spTgt spid="1363"/>
                                        </p:tgtEl>
                                        <p:attrNameLst>
                                          <p:attrName>style.visibility</p:attrName>
                                        </p:attrNameLst>
                                      </p:cBhvr>
                                      <p:to>
                                        <p:strVal val="visible"/>
                                      </p:to>
                                    </p:set>
                                    <p:animEffect transition="in" filter="fade">
                                      <p:cBhvr>
                                        <p:cTn id="16" dur="1000"/>
                                        <p:tgtEl>
                                          <p:spTgt spid="1363"/>
                                        </p:tgtEl>
                                      </p:cBhvr>
                                    </p:animEffect>
                                  </p:childTnLst>
                                </p:cTn>
                              </p:par>
                              <p:par>
                                <p:cTn id="17" presetID="10" presetClass="entr" presetSubtype="0" fill="hold" nodeType="withEffect">
                                  <p:stCondLst>
                                    <p:cond delay="0"/>
                                  </p:stCondLst>
                                  <p:childTnLst>
                                    <p:set>
                                      <p:cBhvr>
                                        <p:cTn id="18" dur="1" fill="hold">
                                          <p:stCondLst>
                                            <p:cond delay="0"/>
                                          </p:stCondLst>
                                        </p:cTn>
                                        <p:tgtEl>
                                          <p:spTgt spid="1364"/>
                                        </p:tgtEl>
                                        <p:attrNameLst>
                                          <p:attrName>style.visibility</p:attrName>
                                        </p:attrNameLst>
                                      </p:cBhvr>
                                      <p:to>
                                        <p:strVal val="visible"/>
                                      </p:to>
                                    </p:set>
                                    <p:animEffect transition="in" filter="fade">
                                      <p:cBhvr>
                                        <p:cTn id="19" dur="1000"/>
                                        <p:tgtEl>
                                          <p:spTgt spid="1364"/>
                                        </p:tgtEl>
                                      </p:cBhvr>
                                    </p:animEffect>
                                  </p:childTnLst>
                                </p:cTn>
                              </p:par>
                              <p:par>
                                <p:cTn id="20" presetID="10" presetClass="entr" presetSubtype="0" fill="hold" nodeType="withEffect">
                                  <p:stCondLst>
                                    <p:cond delay="0"/>
                                  </p:stCondLst>
                                  <p:childTnLst>
                                    <p:set>
                                      <p:cBhvr>
                                        <p:cTn id="21" dur="1" fill="hold">
                                          <p:stCondLst>
                                            <p:cond delay="0"/>
                                          </p:stCondLst>
                                        </p:cTn>
                                        <p:tgtEl>
                                          <p:spTgt spid="1365"/>
                                        </p:tgtEl>
                                        <p:attrNameLst>
                                          <p:attrName>style.visibility</p:attrName>
                                        </p:attrNameLst>
                                      </p:cBhvr>
                                      <p:to>
                                        <p:strVal val="visible"/>
                                      </p:to>
                                    </p:set>
                                    <p:animEffect transition="in" filter="fade">
                                      <p:cBhvr>
                                        <p:cTn id="22" dur="1000"/>
                                        <p:tgtEl>
                                          <p:spTgt spid="1365"/>
                                        </p:tgtEl>
                                      </p:cBhvr>
                                    </p:animEffect>
                                  </p:childTnLst>
                                </p:cTn>
                              </p:par>
                              <p:par>
                                <p:cTn id="23" presetID="10" presetClass="entr" presetSubtype="0" fill="hold" nodeType="withEffect">
                                  <p:stCondLst>
                                    <p:cond delay="0"/>
                                  </p:stCondLst>
                                  <p:childTnLst>
                                    <p:set>
                                      <p:cBhvr>
                                        <p:cTn id="24" dur="1" fill="hold">
                                          <p:stCondLst>
                                            <p:cond delay="0"/>
                                          </p:stCondLst>
                                        </p:cTn>
                                        <p:tgtEl>
                                          <p:spTgt spid="1366"/>
                                        </p:tgtEl>
                                        <p:attrNameLst>
                                          <p:attrName>style.visibility</p:attrName>
                                        </p:attrNameLst>
                                      </p:cBhvr>
                                      <p:to>
                                        <p:strVal val="visible"/>
                                      </p:to>
                                    </p:set>
                                    <p:animEffect transition="in" filter="fade">
                                      <p:cBhvr>
                                        <p:cTn id="25" dur="1000"/>
                                        <p:tgtEl>
                                          <p:spTgt spid="1366"/>
                                        </p:tgtEl>
                                      </p:cBhvr>
                                    </p:animEffect>
                                  </p:childTnLst>
                                </p:cTn>
                              </p:par>
                              <p:par>
                                <p:cTn id="26" presetID="10" presetClass="entr" presetSubtype="0" fill="hold" nodeType="withEffect">
                                  <p:stCondLst>
                                    <p:cond delay="0"/>
                                  </p:stCondLst>
                                  <p:childTnLst>
                                    <p:set>
                                      <p:cBhvr>
                                        <p:cTn id="27" dur="1" fill="hold">
                                          <p:stCondLst>
                                            <p:cond delay="0"/>
                                          </p:stCondLst>
                                        </p:cTn>
                                        <p:tgtEl>
                                          <p:spTgt spid="1360"/>
                                        </p:tgtEl>
                                        <p:attrNameLst>
                                          <p:attrName>style.visibility</p:attrName>
                                        </p:attrNameLst>
                                      </p:cBhvr>
                                      <p:to>
                                        <p:strVal val="visible"/>
                                      </p:to>
                                    </p:set>
                                    <p:animEffect transition="in" filter="fade">
                                      <p:cBhvr>
                                        <p:cTn id="28" dur="1000"/>
                                        <p:tgtEl>
                                          <p:spTgt spid="1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57"/>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SOSC - Key Risk Analysis</a:t>
            </a:r>
            <a:endParaRPr sz="2600" u="sng" dirty="0">
              <a:latin typeface="Playfair Display SemiBold"/>
              <a:ea typeface="Playfair Display SemiBold"/>
              <a:cs typeface="Playfair Display SemiBold"/>
              <a:sym typeface="Playfair Display SemiBold"/>
            </a:endParaRPr>
          </a:p>
        </p:txBody>
      </p:sp>
      <p:sp>
        <p:nvSpPr>
          <p:cNvPr id="1372" name="Google Shape;1372;p57"/>
          <p:cNvSpPr txBox="1"/>
          <p:nvPr/>
        </p:nvSpPr>
        <p:spPr>
          <a:xfrm>
            <a:off x="2584258" y="1100900"/>
            <a:ext cx="4437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chemeClr val="dk2"/>
              </a:solidFill>
              <a:latin typeface="Playfair Display"/>
              <a:ea typeface="Playfair Display"/>
              <a:cs typeface="Playfair Display"/>
              <a:sym typeface="Playfair Display"/>
            </a:endParaRPr>
          </a:p>
        </p:txBody>
      </p:sp>
      <p:pic>
        <p:nvPicPr>
          <p:cNvPr id="1373" name="Google Shape;1373;p5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graphicFrame>
        <p:nvGraphicFramePr>
          <p:cNvPr id="1374" name="Google Shape;1374;p57"/>
          <p:cNvGraphicFramePr/>
          <p:nvPr/>
        </p:nvGraphicFramePr>
        <p:xfrm>
          <a:off x="646950" y="1256972"/>
          <a:ext cx="7850100" cy="2578935"/>
        </p:xfrm>
        <a:graphic>
          <a:graphicData uri="http://schemas.openxmlformats.org/drawingml/2006/table">
            <a:tbl>
              <a:tblPr>
                <a:noFill/>
                <a:tableStyleId>{C2415804-7E75-49F8-9B45-70BFF9C2A289}</a:tableStyleId>
              </a:tblPr>
              <a:tblGrid>
                <a:gridCol w="436825">
                  <a:extLst>
                    <a:ext uri="{9D8B030D-6E8A-4147-A177-3AD203B41FA5}">
                      <a16:colId xmlns:a16="http://schemas.microsoft.com/office/drawing/2014/main" val="20000"/>
                    </a:ext>
                  </a:extLst>
                </a:gridCol>
                <a:gridCol w="3155450">
                  <a:extLst>
                    <a:ext uri="{9D8B030D-6E8A-4147-A177-3AD203B41FA5}">
                      <a16:colId xmlns:a16="http://schemas.microsoft.com/office/drawing/2014/main" val="20001"/>
                    </a:ext>
                  </a:extLst>
                </a:gridCol>
                <a:gridCol w="4257825">
                  <a:extLst>
                    <a:ext uri="{9D8B030D-6E8A-4147-A177-3AD203B41FA5}">
                      <a16:colId xmlns:a16="http://schemas.microsoft.com/office/drawing/2014/main" val="20002"/>
                    </a:ext>
                  </a:extLst>
                </a:gridCol>
              </a:tblGrid>
              <a:tr h="40787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Risk Description</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Mitigation Plan</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42107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R.1</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Damage to sensor suite and test objects</a:t>
                      </a:r>
                      <a:endParaRPr sz="1200">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Playfair Display"/>
                          <a:ea typeface="Playfair Display"/>
                          <a:cs typeface="Playfair Display"/>
                          <a:sym typeface="Playfair Display"/>
                        </a:rPr>
                        <a:t>Soft travelling box for Marco and Polo assembly on-site</a:t>
                      </a:r>
                      <a:endParaRPr sz="1200">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1"/>
                  </a:ext>
                </a:extLst>
              </a:tr>
              <a:tr h="3852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R.2</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Malfunctioning hardware</a:t>
                      </a:r>
                      <a:endParaRPr sz="1200"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Playfair Display"/>
                          <a:ea typeface="Playfair Display"/>
                          <a:cs typeface="Playfair Display"/>
                          <a:sym typeface="Playfair Display"/>
                        </a:rPr>
                        <a:t>Multiple Polos, tool box and extra fasteners on hand</a:t>
                      </a:r>
                      <a:endParaRPr sz="1200">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2"/>
                  </a:ext>
                </a:extLst>
              </a:tr>
              <a:tr h="39245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R.3</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Malfunctioning software</a:t>
                      </a:r>
                      <a:endParaRPr sz="1200"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Playfair Display"/>
                          <a:ea typeface="Playfair Display"/>
                          <a:cs typeface="Playfair Display"/>
                          <a:sym typeface="Playfair Display"/>
                        </a:rPr>
                        <a:t>Extensive pre-testing so code is mature and as many unforeseen issues/bugs worked out as possible</a:t>
                      </a:r>
                      <a:endParaRPr sz="1200">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3"/>
                  </a:ext>
                </a:extLst>
              </a:tr>
              <a:tr h="408300">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R.4</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a:latin typeface="Playfair Display"/>
                          <a:ea typeface="Playfair Display"/>
                          <a:cs typeface="Playfair Display"/>
                          <a:sym typeface="Playfair Display"/>
                        </a:rPr>
                        <a:t>Incompatible mounting</a:t>
                      </a:r>
                      <a:endParaRPr sz="1200"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Playfair Display"/>
                          <a:ea typeface="Playfair Display"/>
                          <a:cs typeface="Playfair Display"/>
                          <a:sym typeface="Playfair Display"/>
                        </a:rPr>
                        <a:t>Pre-tested the mounting system at SOSC</a:t>
                      </a:r>
                      <a:endParaRPr sz="1200">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4"/>
                  </a:ext>
                </a:extLst>
              </a:tr>
              <a:tr h="40787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Playfair Display"/>
                          <a:ea typeface="Playfair Display"/>
                          <a:cs typeface="Playfair Display"/>
                          <a:sym typeface="Playfair Display"/>
                        </a:rPr>
                        <a:t>R.5</a:t>
                      </a:r>
                      <a:endParaRPr sz="12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a:latin typeface="Playfair Display"/>
                          <a:ea typeface="Playfair Display"/>
                          <a:cs typeface="Playfair Display"/>
                          <a:sym typeface="Playfair Display"/>
                        </a:rPr>
                        <a:t>Limited testing time</a:t>
                      </a:r>
                      <a:endParaRPr sz="1200">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Playfair Display"/>
                          <a:ea typeface="Playfair Display"/>
                          <a:cs typeface="Playfair Display"/>
                          <a:sym typeface="Playfair Display"/>
                        </a:rPr>
                        <a:t>Multiple 30 minute tests in the span of 3 hours</a:t>
                      </a:r>
                      <a:endParaRPr sz="1200">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75" name="Google Shape;1375;p57"/>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31</a:t>
            </a:fld>
            <a:endParaRPr/>
          </a:p>
        </p:txBody>
      </p:sp>
      <p:sp>
        <p:nvSpPr>
          <p:cNvPr id="1376" name="Google Shape;1376;p57"/>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1377" name="Google Shape;1377;p57"/>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1378" name="Google Shape;1378;p57"/>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1379" name="Google Shape;1379;p57"/>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1380" name="Google Shape;1380;p57"/>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58"/>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SOSC Testing</a:t>
            </a:r>
            <a:endParaRPr sz="2600" u="sng" dirty="0">
              <a:latin typeface="Playfair Display SemiBold"/>
              <a:ea typeface="Playfair Display SemiBold"/>
              <a:cs typeface="Playfair Display SemiBold"/>
              <a:sym typeface="Playfair Display SemiBold"/>
            </a:endParaRPr>
          </a:p>
        </p:txBody>
      </p:sp>
      <p:pic>
        <p:nvPicPr>
          <p:cNvPr id="1386" name="Google Shape;1386;p5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387" name="Google Shape;1387;p58"/>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n" sz="1200">
                <a:solidFill>
                  <a:schemeClr val="accent4"/>
                </a:solidFill>
                <a:latin typeface="Playfair Display"/>
                <a:ea typeface="Playfair Display"/>
                <a:cs typeface="Playfair Display"/>
                <a:sym typeface="Playfair Display"/>
              </a:rPr>
              <a:t>24</a:t>
            </a:r>
            <a:endParaRPr>
              <a:latin typeface="Playfair Display"/>
              <a:ea typeface="Playfair Display"/>
              <a:cs typeface="Playfair Display"/>
              <a:sym typeface="Playfair Display"/>
            </a:endParaRPr>
          </a:p>
        </p:txBody>
      </p:sp>
      <p:sp>
        <p:nvSpPr>
          <p:cNvPr id="1388" name="Google Shape;1388;p58"/>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1389" name="Google Shape;1389;p58"/>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1390" name="Google Shape;1390;p58"/>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1391" name="Google Shape;1391;p58"/>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1392" name="Google Shape;1392;p58"/>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pic>
        <p:nvPicPr>
          <p:cNvPr id="1393" name="Google Shape;1393;p5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92449" y="1100900"/>
            <a:ext cx="2092943" cy="3033750"/>
          </a:xfrm>
          <a:prstGeom prst="rect">
            <a:avLst/>
          </a:prstGeom>
          <a:noFill/>
          <a:ln>
            <a:noFill/>
          </a:ln>
        </p:spPr>
      </p:pic>
      <p:pic>
        <p:nvPicPr>
          <p:cNvPr id="1394" name="Google Shape;1394;p58"/>
          <p:cNvPicPr preferRelativeResize="0"/>
          <p:nvPr/>
        </p:nvPicPr>
        <p:blipFill>
          <a:blip r:embed="rId5">
            <a:alphaModFix/>
          </a:blip>
          <a:stretch>
            <a:fillRect/>
          </a:stretch>
        </p:blipFill>
        <p:spPr>
          <a:xfrm>
            <a:off x="977677" y="1100900"/>
            <a:ext cx="4575500" cy="3033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94"/>
                                        </p:tgtEl>
                                        <p:attrNameLst>
                                          <p:attrName>style.visibility</p:attrName>
                                        </p:attrNameLst>
                                      </p:cBhvr>
                                      <p:to>
                                        <p:strVal val="visible"/>
                                      </p:to>
                                    </p:set>
                                    <p:anim calcmode="lin" valueType="num">
                                      <p:cBhvr additive="base">
                                        <p:cTn id="7" dur="1000"/>
                                        <p:tgtEl>
                                          <p:spTgt spid="139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1393"/>
                                        </p:tgtEl>
                                        <p:attrNameLst>
                                          <p:attrName>style.visibility</p:attrName>
                                        </p:attrNameLst>
                                      </p:cBhvr>
                                      <p:to>
                                        <p:strVal val="visible"/>
                                      </p:to>
                                    </p:set>
                                    <p:anim calcmode="lin" valueType="num">
                                      <p:cBhvr additive="base">
                                        <p:cTn id="10" dur="1000"/>
                                        <p:tgtEl>
                                          <p:spTgt spid="139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8"/>
        <p:cNvGrpSpPr/>
        <p:nvPr/>
      </p:nvGrpSpPr>
      <p:grpSpPr>
        <a:xfrm>
          <a:off x="0" y="0"/>
          <a:ext cx="0" cy="0"/>
          <a:chOff x="0" y="0"/>
          <a:chExt cx="0" cy="0"/>
        </a:xfrm>
      </p:grpSpPr>
      <p:sp>
        <p:nvSpPr>
          <p:cNvPr id="1399" name="Google Shape;1399;p59"/>
          <p:cNvSpPr txBox="1">
            <a:spLocks noGrp="1"/>
          </p:cNvSpPr>
          <p:nvPr>
            <p:ph type="ctrTitle"/>
          </p:nvPr>
        </p:nvSpPr>
        <p:spPr>
          <a:xfrm>
            <a:off x="296375" y="4070275"/>
            <a:ext cx="5658900" cy="76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300" b="1"/>
              <a:t>Project Description</a:t>
            </a:r>
            <a:endParaRPr sz="4300" b="1"/>
          </a:p>
        </p:txBody>
      </p:sp>
      <p:sp>
        <p:nvSpPr>
          <p:cNvPr id="1400" name="Google Shape;1400;p59"/>
          <p:cNvSpPr/>
          <p:nvPr/>
        </p:nvSpPr>
        <p:spPr>
          <a:xfrm>
            <a:off x="0" y="0"/>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1" name="Google Shape;1401;p59"/>
          <p:cNvPicPr preferRelativeResize="0"/>
          <p:nvPr/>
        </p:nvPicPr>
        <p:blipFill>
          <a:blip r:embed="rId3" cstate="email">
            <a:alphaModFix amt="40000"/>
            <a:extLst>
              <a:ext uri="{28A0092B-C50C-407E-A947-70E740481C1C}">
                <a14:useLocalDpi xmlns:a14="http://schemas.microsoft.com/office/drawing/2010/main"/>
              </a:ext>
            </a:extLst>
          </a:blip>
          <a:stretch>
            <a:fillRect/>
          </a:stretch>
        </p:blipFill>
        <p:spPr>
          <a:xfrm>
            <a:off x="2226756" y="226488"/>
            <a:ext cx="4690500" cy="4690525"/>
          </a:xfrm>
          <a:prstGeom prst="rect">
            <a:avLst/>
          </a:prstGeom>
          <a:noFill/>
          <a:ln>
            <a:noFill/>
          </a:ln>
        </p:spPr>
      </p:pic>
      <p:sp>
        <p:nvSpPr>
          <p:cNvPr id="1402" name="Google Shape;1402;p59"/>
          <p:cNvSpPr txBox="1"/>
          <p:nvPr/>
        </p:nvSpPr>
        <p:spPr>
          <a:xfrm>
            <a:off x="1373250" y="2171563"/>
            <a:ext cx="6397500" cy="8004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rgbClr val="FFFFFF"/>
                </a:solidFill>
                <a:latin typeface="PT Serif"/>
                <a:ea typeface="PT Serif"/>
                <a:cs typeface="PT Serif"/>
                <a:sym typeface="PT Serif"/>
              </a:rPr>
              <a:t>Budget</a:t>
            </a:r>
            <a:endParaRPr sz="4000">
              <a:solidFill>
                <a:srgbClr val="FFFFFF"/>
              </a:solidFill>
              <a:latin typeface="PT Serif"/>
              <a:ea typeface="PT Serif"/>
              <a:cs typeface="PT Serif"/>
              <a:sym typeface="PT Serif"/>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60"/>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Cost Plan: Parts Received &amp; Pending</a:t>
            </a:r>
            <a:endParaRPr sz="2600" u="sng" dirty="0">
              <a:latin typeface="Playfair Display SemiBold"/>
              <a:ea typeface="Playfair Display SemiBold"/>
              <a:cs typeface="Playfair Display SemiBold"/>
              <a:sym typeface="Playfair Display SemiBold"/>
            </a:endParaRPr>
          </a:p>
        </p:txBody>
      </p:sp>
      <p:sp>
        <p:nvSpPr>
          <p:cNvPr id="1408" name="Google Shape;1408;p60"/>
          <p:cNvSpPr txBox="1"/>
          <p:nvPr/>
        </p:nvSpPr>
        <p:spPr>
          <a:xfrm>
            <a:off x="2584258" y="1100900"/>
            <a:ext cx="4437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chemeClr val="dk2"/>
              </a:solidFill>
              <a:latin typeface="Playfair Display"/>
              <a:ea typeface="Playfair Display"/>
              <a:cs typeface="Playfair Display"/>
              <a:sym typeface="Playfair Display"/>
            </a:endParaRPr>
          </a:p>
        </p:txBody>
      </p:sp>
      <p:pic>
        <p:nvPicPr>
          <p:cNvPr id="1409" name="Google Shape;1409;p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410" name="Google Shape;1410;p60"/>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34</a:t>
            </a:fld>
            <a:endParaRPr>
              <a:latin typeface="Playfair Display"/>
              <a:ea typeface="Playfair Display"/>
              <a:cs typeface="Playfair Display"/>
              <a:sym typeface="Playfair Display"/>
            </a:endParaRPr>
          </a:p>
        </p:txBody>
      </p:sp>
      <p:sp>
        <p:nvSpPr>
          <p:cNvPr id="1411" name="Google Shape;1411;p60"/>
          <p:cNvSpPr/>
          <p:nvPr/>
        </p:nvSpPr>
        <p:spPr>
          <a:xfrm>
            <a:off x="545700" y="454512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1412" name="Google Shape;1412;p60"/>
          <p:cNvSpPr/>
          <p:nvPr/>
        </p:nvSpPr>
        <p:spPr>
          <a:xfrm>
            <a:off x="2034074" y="45451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1413" name="Google Shape;1413;p60"/>
          <p:cNvSpPr/>
          <p:nvPr/>
        </p:nvSpPr>
        <p:spPr>
          <a:xfrm>
            <a:off x="3706049" y="45451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1414" name="Google Shape;1414;p60"/>
          <p:cNvSpPr/>
          <p:nvPr/>
        </p:nvSpPr>
        <p:spPr>
          <a:xfrm>
            <a:off x="5378024" y="45451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104775"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4.0 Budget</a:t>
            </a:r>
            <a:endParaRPr b="1">
              <a:latin typeface="Playfair Display"/>
              <a:ea typeface="Playfair Display"/>
              <a:cs typeface="Playfair Display"/>
              <a:sym typeface="Playfair Display"/>
            </a:endParaRPr>
          </a:p>
        </p:txBody>
      </p:sp>
      <p:sp>
        <p:nvSpPr>
          <p:cNvPr id="1415" name="Google Shape;1415;p60"/>
          <p:cNvSpPr/>
          <p:nvPr/>
        </p:nvSpPr>
        <p:spPr>
          <a:xfrm>
            <a:off x="7049999" y="45451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1416" name="Google Shape;1416;p60"/>
          <p:cNvSpPr txBox="1"/>
          <p:nvPr/>
        </p:nvSpPr>
        <p:spPr>
          <a:xfrm>
            <a:off x="724825" y="1189225"/>
            <a:ext cx="3743700" cy="31401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Playfair Display"/>
                <a:ea typeface="Playfair Display"/>
                <a:cs typeface="Playfair Display"/>
                <a:sym typeface="Playfair Display"/>
              </a:rPr>
              <a:t>Procured</a:t>
            </a:r>
            <a:endParaRPr sz="1600" b="1">
              <a:latin typeface="Playfair Display"/>
              <a:ea typeface="Playfair Display"/>
              <a:cs typeface="Playfair Display"/>
              <a:sym typeface="Playfair Display"/>
            </a:endParaRPr>
          </a:p>
          <a:p>
            <a:pPr marL="457200" lvl="0"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All critical subsystem components</a:t>
            </a:r>
            <a:endParaRPr sz="1600">
              <a:latin typeface="Playfair Display"/>
              <a:ea typeface="Playfair Display"/>
              <a:cs typeface="Playfair Display"/>
              <a:sym typeface="Playfair Display"/>
            </a:endParaRPr>
          </a:p>
          <a:p>
            <a:pPr marL="457200" lvl="0"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Electrical Components and Sensors</a:t>
            </a:r>
            <a:endParaRPr sz="1600">
              <a:latin typeface="Playfair Display"/>
              <a:ea typeface="Playfair Display"/>
              <a:cs typeface="Playfair Display"/>
              <a:sym typeface="Playfair Display"/>
            </a:endParaRPr>
          </a:p>
          <a:p>
            <a:pPr marL="914400" lvl="1"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Intel NUC</a:t>
            </a:r>
            <a:endParaRPr sz="1600">
              <a:latin typeface="Playfair Display"/>
              <a:ea typeface="Playfair Display"/>
              <a:cs typeface="Playfair Display"/>
              <a:sym typeface="Playfair Display"/>
            </a:endParaRPr>
          </a:p>
          <a:p>
            <a:pPr marL="914400" lvl="1"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Livox Mid-70</a:t>
            </a:r>
            <a:endParaRPr sz="1600">
              <a:latin typeface="Playfair Display"/>
              <a:ea typeface="Playfair Display"/>
              <a:cs typeface="Playfair Display"/>
              <a:sym typeface="Playfair Display"/>
            </a:endParaRPr>
          </a:p>
          <a:p>
            <a:pPr marL="457200" lvl="0"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Mechanical Components</a:t>
            </a:r>
            <a:endParaRPr sz="1600">
              <a:latin typeface="Playfair Display"/>
              <a:ea typeface="Playfair Display"/>
              <a:cs typeface="Playfair Display"/>
              <a:sym typeface="Playfair Display"/>
            </a:endParaRPr>
          </a:p>
          <a:p>
            <a:pPr marL="914400" lvl="1"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Sensor suite enclosure</a:t>
            </a:r>
            <a:endParaRPr sz="1600">
              <a:latin typeface="Playfair Display"/>
              <a:ea typeface="Playfair Display"/>
              <a:cs typeface="Playfair Display"/>
              <a:sym typeface="Playfair Display"/>
            </a:endParaRPr>
          </a:p>
          <a:p>
            <a:pPr marL="914400" lvl="1"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SOSC mounting equipment</a:t>
            </a:r>
            <a:endParaRPr sz="1600">
              <a:latin typeface="Playfair Display"/>
              <a:ea typeface="Playfair Display"/>
              <a:cs typeface="Playfair Display"/>
              <a:sym typeface="Playfair Display"/>
            </a:endParaRPr>
          </a:p>
          <a:p>
            <a:pPr marL="914400" lvl="1"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Test Objects</a:t>
            </a:r>
            <a:endParaRPr sz="1600">
              <a:latin typeface="Playfair Display"/>
              <a:ea typeface="Playfair Display"/>
              <a:cs typeface="Playfair Display"/>
              <a:sym typeface="Playfair Display"/>
            </a:endParaRPr>
          </a:p>
          <a:p>
            <a:pPr marL="457200" lvl="0"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Baseline Testing Equipment</a:t>
            </a:r>
            <a:endParaRPr sz="1600">
              <a:latin typeface="Playfair Display"/>
              <a:ea typeface="Playfair Display"/>
              <a:cs typeface="Playfair Display"/>
              <a:sym typeface="Playfair Display"/>
            </a:endParaRPr>
          </a:p>
        </p:txBody>
      </p:sp>
      <p:sp>
        <p:nvSpPr>
          <p:cNvPr id="1417" name="Google Shape;1417;p60"/>
          <p:cNvSpPr txBox="1"/>
          <p:nvPr/>
        </p:nvSpPr>
        <p:spPr>
          <a:xfrm>
            <a:off x="4725150" y="1222213"/>
            <a:ext cx="3743700" cy="11697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Playfair Display"/>
                <a:ea typeface="Playfair Display"/>
                <a:cs typeface="Playfair Display"/>
                <a:sym typeface="Playfair Display"/>
              </a:rPr>
              <a:t>Remaining Purchases</a:t>
            </a:r>
            <a:endParaRPr sz="1600" b="1">
              <a:latin typeface="Playfair Display"/>
              <a:ea typeface="Playfair Display"/>
              <a:cs typeface="Playfair Display"/>
              <a:sym typeface="Playfair Display"/>
            </a:endParaRPr>
          </a:p>
          <a:p>
            <a:pPr marL="457200" lvl="0"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Testing equipment</a:t>
            </a:r>
            <a:endParaRPr sz="1600">
              <a:latin typeface="Playfair Display"/>
              <a:ea typeface="Playfair Display"/>
              <a:cs typeface="Playfair Display"/>
              <a:sym typeface="Playfair Display"/>
            </a:endParaRPr>
          </a:p>
          <a:p>
            <a:pPr marL="914400" lvl="1"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ASPEN Lab</a:t>
            </a:r>
            <a:endParaRPr sz="1600">
              <a:latin typeface="Playfair Display"/>
              <a:ea typeface="Playfair Display"/>
              <a:cs typeface="Playfair Display"/>
              <a:sym typeface="Playfair Display"/>
            </a:endParaRPr>
          </a:p>
          <a:p>
            <a:pPr marL="914400" lvl="1"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SOSC Facility</a:t>
            </a:r>
            <a:endParaRPr sz="1600">
              <a:latin typeface="Playfair Display"/>
              <a:ea typeface="Playfair Display"/>
              <a:cs typeface="Playfair Display"/>
              <a:sym typeface="Playfair Display"/>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pic>
        <p:nvPicPr>
          <p:cNvPr id="1422" name="Google Shape;1422;p61" title="Char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20500" y="1040000"/>
            <a:ext cx="5535345" cy="3613624"/>
          </a:xfrm>
          <a:prstGeom prst="rect">
            <a:avLst/>
          </a:prstGeom>
          <a:noFill/>
          <a:ln>
            <a:noFill/>
          </a:ln>
        </p:spPr>
      </p:pic>
      <p:pic>
        <p:nvPicPr>
          <p:cNvPr id="1423" name="Google Shape;1423;p61" title="Char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8650" y="1427375"/>
            <a:ext cx="2831851" cy="2838865"/>
          </a:xfrm>
          <a:prstGeom prst="rect">
            <a:avLst/>
          </a:prstGeom>
          <a:noFill/>
          <a:ln>
            <a:noFill/>
          </a:ln>
        </p:spPr>
      </p:pic>
      <p:sp>
        <p:nvSpPr>
          <p:cNvPr id="1424" name="Google Shape;1424;p61"/>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Cost Plan: Financial Budget &amp; Margins</a:t>
            </a:r>
            <a:endParaRPr sz="2600" u="sng" dirty="0">
              <a:latin typeface="Playfair Display SemiBold"/>
              <a:ea typeface="Playfair Display SemiBold"/>
              <a:cs typeface="Playfair Display SemiBold"/>
              <a:sym typeface="Playfair Display SemiBold"/>
            </a:endParaRPr>
          </a:p>
        </p:txBody>
      </p:sp>
      <p:pic>
        <p:nvPicPr>
          <p:cNvPr id="1425" name="Google Shape;1425;p6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426" name="Google Shape;1426;p61"/>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35</a:t>
            </a:fld>
            <a:endParaRPr>
              <a:latin typeface="Playfair Display"/>
              <a:ea typeface="Playfair Display"/>
              <a:cs typeface="Playfair Display"/>
              <a:sym typeface="Playfair Display"/>
            </a:endParaRPr>
          </a:p>
        </p:txBody>
      </p:sp>
      <p:sp>
        <p:nvSpPr>
          <p:cNvPr id="1427" name="Google Shape;1427;p61"/>
          <p:cNvSpPr/>
          <p:nvPr/>
        </p:nvSpPr>
        <p:spPr>
          <a:xfrm>
            <a:off x="545700" y="454512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1428" name="Google Shape;1428;p61"/>
          <p:cNvSpPr/>
          <p:nvPr/>
        </p:nvSpPr>
        <p:spPr>
          <a:xfrm>
            <a:off x="2034074" y="45451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1429" name="Google Shape;1429;p61"/>
          <p:cNvSpPr/>
          <p:nvPr/>
        </p:nvSpPr>
        <p:spPr>
          <a:xfrm>
            <a:off x="3706049" y="45451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1430" name="Google Shape;1430;p61"/>
          <p:cNvSpPr/>
          <p:nvPr/>
        </p:nvSpPr>
        <p:spPr>
          <a:xfrm>
            <a:off x="5378024" y="45451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104775"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4.0 Budget</a:t>
            </a:r>
            <a:endParaRPr b="1">
              <a:latin typeface="Playfair Display"/>
              <a:ea typeface="Playfair Display"/>
              <a:cs typeface="Playfair Display"/>
              <a:sym typeface="Playfair Display"/>
            </a:endParaRPr>
          </a:p>
        </p:txBody>
      </p:sp>
      <p:sp>
        <p:nvSpPr>
          <p:cNvPr id="1431" name="Google Shape;1431;p61"/>
          <p:cNvSpPr/>
          <p:nvPr/>
        </p:nvSpPr>
        <p:spPr>
          <a:xfrm>
            <a:off x="7049999" y="45451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1432" name="Google Shape;1432;p61"/>
          <p:cNvSpPr txBox="1"/>
          <p:nvPr/>
        </p:nvSpPr>
        <p:spPr>
          <a:xfrm>
            <a:off x="799275" y="969500"/>
            <a:ext cx="1887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200" b="1">
                <a:solidFill>
                  <a:schemeClr val="dk1"/>
                </a:solidFill>
                <a:latin typeface="Playfair Display"/>
                <a:ea typeface="Playfair Display"/>
                <a:cs typeface="Playfair Display"/>
                <a:sym typeface="Playfair Display"/>
              </a:rPr>
              <a:t>CDR</a:t>
            </a:r>
            <a:endParaRPr sz="2200" b="1">
              <a:solidFill>
                <a:schemeClr val="dk1"/>
              </a:solidFill>
              <a:latin typeface="Playfair Display"/>
              <a:ea typeface="Playfair Display"/>
              <a:cs typeface="Playfair Display"/>
              <a:sym typeface="Playfair Display"/>
            </a:endParaRPr>
          </a:p>
        </p:txBody>
      </p:sp>
      <p:sp>
        <p:nvSpPr>
          <p:cNvPr id="1433" name="Google Shape;1433;p61"/>
          <p:cNvSpPr txBox="1"/>
          <p:nvPr/>
        </p:nvSpPr>
        <p:spPr>
          <a:xfrm>
            <a:off x="4572000" y="969500"/>
            <a:ext cx="3000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chemeClr val="dk1"/>
                </a:solidFill>
                <a:latin typeface="Playfair Display"/>
                <a:ea typeface="Playfair Display"/>
                <a:cs typeface="Playfair Display"/>
                <a:sym typeface="Playfair Display"/>
              </a:rPr>
              <a:t>TRR</a:t>
            </a:r>
            <a:endParaRPr sz="2200" b="1">
              <a:solidFill>
                <a:schemeClr val="dk1"/>
              </a:solidFill>
              <a:latin typeface="Playfair Display"/>
              <a:ea typeface="Playfair Display"/>
              <a:cs typeface="Playfair Display"/>
              <a:sym typeface="Playfair Display"/>
            </a:endParaRPr>
          </a:p>
        </p:txBody>
      </p:sp>
      <p:sp>
        <p:nvSpPr>
          <p:cNvPr id="1434" name="Google Shape;1434;p61"/>
          <p:cNvSpPr/>
          <p:nvPr/>
        </p:nvSpPr>
        <p:spPr>
          <a:xfrm>
            <a:off x="2686575" y="1128388"/>
            <a:ext cx="2590200" cy="271500"/>
          </a:xfrm>
          <a:prstGeom prst="rightArrow">
            <a:avLst>
              <a:gd name="adj1" fmla="val 50000"/>
              <a:gd name="adj2" fmla="val 50000"/>
            </a:avLst>
          </a:prstGeom>
          <a:solidFill>
            <a:schemeClr val="accent6"/>
          </a:solidFill>
          <a:ln w="9525"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8"/>
        <p:cNvGrpSpPr/>
        <p:nvPr/>
      </p:nvGrpSpPr>
      <p:grpSpPr>
        <a:xfrm>
          <a:off x="0" y="0"/>
          <a:ext cx="0" cy="0"/>
          <a:chOff x="0" y="0"/>
          <a:chExt cx="0" cy="0"/>
        </a:xfrm>
      </p:grpSpPr>
      <p:sp>
        <p:nvSpPr>
          <p:cNvPr id="1439" name="Google Shape;1439;p62"/>
          <p:cNvSpPr txBox="1">
            <a:spLocks noGrp="1"/>
          </p:cNvSpPr>
          <p:nvPr>
            <p:ph type="ctrTitle"/>
          </p:nvPr>
        </p:nvSpPr>
        <p:spPr>
          <a:xfrm>
            <a:off x="296375" y="4070275"/>
            <a:ext cx="5658900" cy="76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300" b="1"/>
              <a:t>Project Description</a:t>
            </a:r>
            <a:endParaRPr sz="4300" b="1"/>
          </a:p>
        </p:txBody>
      </p:sp>
      <p:sp>
        <p:nvSpPr>
          <p:cNvPr id="1440" name="Google Shape;1440;p62"/>
          <p:cNvSpPr/>
          <p:nvPr/>
        </p:nvSpPr>
        <p:spPr>
          <a:xfrm>
            <a:off x="0" y="0"/>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41" name="Google Shape;1441;p62"/>
          <p:cNvPicPr preferRelativeResize="0"/>
          <p:nvPr/>
        </p:nvPicPr>
        <p:blipFill>
          <a:blip r:embed="rId3" cstate="email">
            <a:alphaModFix amt="40000"/>
            <a:extLst>
              <a:ext uri="{28A0092B-C50C-407E-A947-70E740481C1C}">
                <a14:useLocalDpi xmlns:a14="http://schemas.microsoft.com/office/drawing/2010/main"/>
              </a:ext>
            </a:extLst>
          </a:blip>
          <a:stretch>
            <a:fillRect/>
          </a:stretch>
        </p:blipFill>
        <p:spPr>
          <a:xfrm>
            <a:off x="2226756" y="226488"/>
            <a:ext cx="4690500" cy="4690525"/>
          </a:xfrm>
          <a:prstGeom prst="rect">
            <a:avLst/>
          </a:prstGeom>
          <a:noFill/>
          <a:ln>
            <a:noFill/>
          </a:ln>
        </p:spPr>
      </p:pic>
      <p:sp>
        <p:nvSpPr>
          <p:cNvPr id="1442" name="Google Shape;1442;p62"/>
          <p:cNvSpPr txBox="1"/>
          <p:nvPr/>
        </p:nvSpPr>
        <p:spPr>
          <a:xfrm>
            <a:off x="1373250" y="2171563"/>
            <a:ext cx="6397500" cy="8004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rgbClr val="FFFFFF"/>
                </a:solidFill>
                <a:latin typeface="PT Serif"/>
                <a:ea typeface="PT Serif"/>
                <a:cs typeface="PT Serif"/>
                <a:sym typeface="PT Serif"/>
              </a:rPr>
              <a:t>Questions</a:t>
            </a:r>
            <a:endParaRPr sz="4000">
              <a:solidFill>
                <a:srgbClr val="FFFFFF"/>
              </a:solidFill>
              <a:latin typeface="PT Serif"/>
              <a:ea typeface="PT Serif"/>
              <a:cs typeface="PT Serif"/>
              <a:sym typeface="PT Serif"/>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63"/>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Backup Slides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64"/>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Table of Contents</a:t>
            </a:r>
            <a:endParaRPr sz="2600" u="sng">
              <a:latin typeface="Playfair Display SemiBold"/>
              <a:ea typeface="Playfair Display SemiBold"/>
              <a:cs typeface="Playfair Display SemiBold"/>
              <a:sym typeface="Playfair Display SemiBold"/>
            </a:endParaRPr>
          </a:p>
        </p:txBody>
      </p:sp>
      <p:sp>
        <p:nvSpPr>
          <p:cNvPr id="1453" name="Google Shape;1453;p64"/>
          <p:cNvSpPr txBox="1">
            <a:spLocks noGrp="1"/>
          </p:cNvSpPr>
          <p:nvPr>
            <p:ph type="sldNum" idx="12"/>
          </p:nvPr>
        </p:nvSpPr>
        <p:spPr>
          <a:xfrm>
            <a:off x="8827725" y="498950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38</a:t>
            </a:fld>
            <a:endParaRPr/>
          </a:p>
        </p:txBody>
      </p:sp>
      <p:sp>
        <p:nvSpPr>
          <p:cNvPr id="1454" name="Google Shape;1454;p64"/>
          <p:cNvSpPr txBox="1"/>
          <p:nvPr/>
        </p:nvSpPr>
        <p:spPr>
          <a:xfrm>
            <a:off x="525200" y="1116025"/>
            <a:ext cx="8028000" cy="16932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Font typeface="Playfair Display"/>
              <a:buChar char="●"/>
            </a:pPr>
            <a:r>
              <a:rPr lang="en" u="sng">
                <a:solidFill>
                  <a:schemeClr val="hlink"/>
                </a:solidFill>
                <a:latin typeface="Playfair Display"/>
                <a:ea typeface="Playfair Display"/>
                <a:cs typeface="Playfair Display"/>
                <a:sym typeface="Playfair Display"/>
                <a:hlinkClick r:id="rId3" action="ppaction://hlinksldjump"/>
              </a:rPr>
              <a:t>Acknowledgements</a:t>
            </a:r>
            <a:endParaRPr>
              <a:latin typeface="Playfair Display"/>
              <a:ea typeface="Playfair Display"/>
              <a:cs typeface="Playfair Display"/>
              <a:sym typeface="Playfair Display"/>
            </a:endParaRPr>
          </a:p>
          <a:p>
            <a:pPr marL="457200" lvl="0" indent="-317500" algn="l" rtl="0">
              <a:lnSpc>
                <a:spcPct val="150000"/>
              </a:lnSpc>
              <a:spcBef>
                <a:spcPts val="0"/>
              </a:spcBef>
              <a:spcAft>
                <a:spcPts val="0"/>
              </a:spcAft>
              <a:buSzPts val="1400"/>
              <a:buFont typeface="Playfair Display"/>
              <a:buChar char="●"/>
            </a:pPr>
            <a:r>
              <a:rPr lang="en" u="sng">
                <a:solidFill>
                  <a:schemeClr val="hlink"/>
                </a:solidFill>
                <a:latin typeface="Playfair Display"/>
                <a:ea typeface="Playfair Display"/>
                <a:cs typeface="Playfair Display"/>
                <a:sym typeface="Playfair Display"/>
                <a:hlinkClick r:id="rId4" action="ppaction://hlinksldjump"/>
              </a:rPr>
              <a:t>Administrative</a:t>
            </a:r>
            <a:endParaRPr>
              <a:latin typeface="Playfair Display"/>
              <a:ea typeface="Playfair Display"/>
              <a:cs typeface="Playfair Display"/>
              <a:sym typeface="Playfair Display"/>
            </a:endParaRPr>
          </a:p>
          <a:p>
            <a:pPr marL="457200" lvl="0" indent="-317500" algn="l" rtl="0">
              <a:lnSpc>
                <a:spcPct val="150000"/>
              </a:lnSpc>
              <a:spcBef>
                <a:spcPts val="0"/>
              </a:spcBef>
              <a:spcAft>
                <a:spcPts val="0"/>
              </a:spcAft>
              <a:buSzPts val="1400"/>
              <a:buFont typeface="Playfair Display"/>
              <a:buChar char="●"/>
            </a:pPr>
            <a:r>
              <a:rPr lang="en" u="sng">
                <a:solidFill>
                  <a:schemeClr val="hlink"/>
                </a:solidFill>
                <a:latin typeface="Playfair Display"/>
                <a:ea typeface="Playfair Display"/>
                <a:cs typeface="Playfair Display"/>
                <a:sym typeface="Playfair Display"/>
                <a:hlinkClick r:id="rId5" action="ppaction://hlinksldjump"/>
              </a:rPr>
              <a:t>Testing</a:t>
            </a:r>
            <a:endParaRPr>
              <a:latin typeface="Playfair Display"/>
              <a:ea typeface="Playfair Display"/>
              <a:cs typeface="Playfair Display"/>
              <a:sym typeface="Playfair Display"/>
            </a:endParaRPr>
          </a:p>
          <a:p>
            <a:pPr marL="457200" lvl="0" indent="-317500" algn="l" rtl="0">
              <a:lnSpc>
                <a:spcPct val="150000"/>
              </a:lnSpc>
              <a:spcBef>
                <a:spcPts val="0"/>
              </a:spcBef>
              <a:spcAft>
                <a:spcPts val="0"/>
              </a:spcAft>
              <a:buSzPts val="1400"/>
              <a:buFont typeface="Playfair Display"/>
              <a:buChar char="●"/>
            </a:pPr>
            <a:r>
              <a:rPr lang="en" u="sng">
                <a:solidFill>
                  <a:schemeClr val="hlink"/>
                </a:solidFill>
                <a:latin typeface="Playfair Display"/>
                <a:ea typeface="Playfair Display"/>
                <a:cs typeface="Playfair Display"/>
                <a:sym typeface="Playfair Display"/>
                <a:hlinkClick r:id="rId6" action="ppaction://hlinksldjump"/>
              </a:rPr>
              <a:t>Mechanical</a:t>
            </a:r>
            <a:endParaRPr>
              <a:latin typeface="Playfair Display"/>
              <a:ea typeface="Playfair Display"/>
              <a:cs typeface="Playfair Display"/>
              <a:sym typeface="Playfair Display"/>
            </a:endParaRPr>
          </a:p>
          <a:p>
            <a:pPr marL="457200" lvl="0" indent="-317500" algn="l" rtl="0">
              <a:lnSpc>
                <a:spcPct val="150000"/>
              </a:lnSpc>
              <a:spcBef>
                <a:spcPts val="0"/>
              </a:spcBef>
              <a:spcAft>
                <a:spcPts val="0"/>
              </a:spcAft>
              <a:buSzPts val="1400"/>
              <a:buFont typeface="Playfair Display"/>
              <a:buChar char="●"/>
            </a:pPr>
            <a:r>
              <a:rPr lang="en" u="sng">
                <a:solidFill>
                  <a:schemeClr val="hlink"/>
                </a:solidFill>
                <a:latin typeface="Playfair Display"/>
                <a:ea typeface="Playfair Display"/>
                <a:cs typeface="Playfair Display"/>
                <a:sym typeface="Playfair Display"/>
                <a:hlinkClick r:id="rId7" action="ppaction://hlinksldjump"/>
              </a:rPr>
              <a:t>Software</a:t>
            </a:r>
            <a:endParaRPr>
              <a:latin typeface="Playfair Display"/>
              <a:ea typeface="Playfair Display"/>
              <a:cs typeface="Playfair Display"/>
              <a:sym typeface="Playfair Display"/>
            </a:endParaRPr>
          </a:p>
        </p:txBody>
      </p:sp>
      <p:pic>
        <p:nvPicPr>
          <p:cNvPr id="1455" name="Google Shape;1455;p6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65"/>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Acknowledgements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30"/>
          <p:cNvSpPr txBox="1">
            <a:spLocks noGrp="1"/>
          </p:cNvSpPr>
          <p:nvPr>
            <p:ph type="ctrTitle"/>
          </p:nvPr>
        </p:nvSpPr>
        <p:spPr>
          <a:xfrm>
            <a:off x="296375" y="4070275"/>
            <a:ext cx="5658900" cy="76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300" b="1"/>
              <a:t>Project Description</a:t>
            </a:r>
            <a:endParaRPr sz="4300" b="1"/>
          </a:p>
        </p:txBody>
      </p:sp>
      <p:sp>
        <p:nvSpPr>
          <p:cNvPr id="146" name="Google Shape;146;p30"/>
          <p:cNvSpPr/>
          <p:nvPr/>
        </p:nvSpPr>
        <p:spPr>
          <a:xfrm>
            <a:off x="0" y="0"/>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30"/>
          <p:cNvPicPr preferRelativeResize="0"/>
          <p:nvPr/>
        </p:nvPicPr>
        <p:blipFill>
          <a:blip r:embed="rId3" cstate="email">
            <a:alphaModFix amt="40000"/>
            <a:extLst>
              <a:ext uri="{28A0092B-C50C-407E-A947-70E740481C1C}">
                <a14:useLocalDpi xmlns:a14="http://schemas.microsoft.com/office/drawing/2010/main"/>
              </a:ext>
            </a:extLst>
          </a:blip>
          <a:stretch>
            <a:fillRect/>
          </a:stretch>
        </p:blipFill>
        <p:spPr>
          <a:xfrm>
            <a:off x="2226756" y="226488"/>
            <a:ext cx="4690500" cy="4690525"/>
          </a:xfrm>
          <a:prstGeom prst="rect">
            <a:avLst/>
          </a:prstGeom>
          <a:noFill/>
          <a:ln>
            <a:noFill/>
          </a:ln>
        </p:spPr>
      </p:pic>
      <p:sp>
        <p:nvSpPr>
          <p:cNvPr id="148" name="Google Shape;148;p30"/>
          <p:cNvSpPr txBox="1"/>
          <p:nvPr/>
        </p:nvSpPr>
        <p:spPr>
          <a:xfrm>
            <a:off x="1373250" y="2171563"/>
            <a:ext cx="6397500" cy="800400"/>
          </a:xfrm>
          <a:prstGeom prst="rect">
            <a:avLst/>
          </a:prstGeom>
          <a:solidFill>
            <a:srgbClr val="07376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000">
                <a:solidFill>
                  <a:srgbClr val="FFFFFF"/>
                </a:solidFill>
                <a:latin typeface="PT Serif"/>
                <a:ea typeface="PT Serif"/>
                <a:cs typeface="PT Serif"/>
                <a:sym typeface="PT Serif"/>
              </a:rPr>
              <a:t>Project Overview</a:t>
            </a:r>
            <a:endParaRPr sz="4000">
              <a:solidFill>
                <a:srgbClr val="FFFFFF"/>
              </a:solidFill>
              <a:latin typeface="PT Serif"/>
              <a:ea typeface="PT Serif"/>
              <a:cs typeface="PT Serif"/>
              <a:sym typeface="PT Serif"/>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64"/>
        <p:cNvGrpSpPr/>
        <p:nvPr/>
      </p:nvGrpSpPr>
      <p:grpSpPr>
        <a:xfrm>
          <a:off x="0" y="0"/>
          <a:ext cx="0" cy="0"/>
          <a:chOff x="0" y="0"/>
          <a:chExt cx="0" cy="0"/>
        </a:xfrm>
      </p:grpSpPr>
      <p:sp>
        <p:nvSpPr>
          <p:cNvPr id="1465" name="Google Shape;1465;p66"/>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Acknowledgements</a:t>
            </a:r>
            <a:endParaRPr sz="2600" u="sng">
              <a:latin typeface="Playfair Display SemiBold"/>
              <a:ea typeface="Playfair Display SemiBold"/>
              <a:cs typeface="Playfair Display SemiBold"/>
              <a:sym typeface="Playfair Display SemiBold"/>
            </a:endParaRPr>
          </a:p>
        </p:txBody>
      </p:sp>
      <p:sp>
        <p:nvSpPr>
          <p:cNvPr id="1466" name="Google Shape;1466;p66"/>
          <p:cNvSpPr txBox="1">
            <a:spLocks noGrp="1"/>
          </p:cNvSpPr>
          <p:nvPr>
            <p:ph type="sldNum" idx="12"/>
          </p:nvPr>
        </p:nvSpPr>
        <p:spPr>
          <a:xfrm>
            <a:off x="8827725" y="498950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40</a:t>
            </a:fld>
            <a:endParaRPr/>
          </a:p>
        </p:txBody>
      </p:sp>
      <p:sp>
        <p:nvSpPr>
          <p:cNvPr id="1467" name="Google Shape;1467;p66"/>
          <p:cNvSpPr txBox="1"/>
          <p:nvPr/>
        </p:nvSpPr>
        <p:spPr>
          <a:xfrm>
            <a:off x="525200" y="1116025"/>
            <a:ext cx="8028000" cy="3632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Taylor Mauer (LM)</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Josh Nelson (LM)</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Jeffrey Thayer</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Alexandra Le Moine</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Bobby Hodgkinson</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Trudy Schwartz</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Kathryn Wingate </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Scott Palo</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Jasmin Chadha</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Andreas Brecl</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Chris Muldrow</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Matt Rhodes</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Samia Juras</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Shakeeb Ahmad</a:t>
            </a: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Sean Humbert</a:t>
            </a:r>
            <a:endParaRPr>
              <a:latin typeface="Playfair Display"/>
              <a:ea typeface="Playfair Display"/>
              <a:cs typeface="Playfair Display"/>
              <a:sym typeface="Playfair Display"/>
            </a:endParaRPr>
          </a:p>
          <a:p>
            <a:pPr marL="457200" lvl="0" indent="0" algn="l" rtl="0">
              <a:spcBef>
                <a:spcPts val="0"/>
              </a:spcBef>
              <a:spcAft>
                <a:spcPts val="0"/>
              </a:spcAft>
              <a:buNone/>
            </a:pPr>
            <a:endParaRPr>
              <a:latin typeface="Playfair Display"/>
              <a:ea typeface="Playfair Display"/>
              <a:cs typeface="Playfair Display"/>
              <a:sym typeface="Playfair Display"/>
            </a:endParaRPr>
          </a:p>
        </p:txBody>
      </p:sp>
      <p:pic>
        <p:nvPicPr>
          <p:cNvPr id="1468" name="Google Shape;1468;p6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p67"/>
          <p:cNvSpPr txBox="1">
            <a:spLocks noGrp="1"/>
          </p:cNvSpPr>
          <p:nvPr>
            <p:ph type="ctrTitle"/>
          </p:nvPr>
        </p:nvSpPr>
        <p:spPr>
          <a:xfrm>
            <a:off x="1768800" y="1991813"/>
            <a:ext cx="5606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Administrative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68"/>
          <p:cNvSpPr/>
          <p:nvPr/>
        </p:nvSpPr>
        <p:spPr>
          <a:xfrm>
            <a:off x="-1600" y="-19300"/>
            <a:ext cx="9144000" cy="514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8"/>
          <p:cNvSpPr txBox="1">
            <a:spLocks noGrp="1"/>
          </p:cNvSpPr>
          <p:nvPr>
            <p:ph type="sldNum" idx="12"/>
          </p:nvPr>
        </p:nvSpPr>
        <p:spPr>
          <a:xfrm>
            <a:off x="8827725" y="498950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42</a:t>
            </a:fld>
            <a:endParaRPr/>
          </a:p>
        </p:txBody>
      </p:sp>
      <p:pic>
        <p:nvPicPr>
          <p:cNvPr id="1480" name="Google Shape;1480;p6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965850" y="91025"/>
            <a:ext cx="1094501" cy="1094550"/>
          </a:xfrm>
          <a:prstGeom prst="rect">
            <a:avLst/>
          </a:prstGeom>
          <a:noFill/>
          <a:ln>
            <a:noFill/>
          </a:ln>
        </p:spPr>
      </p:pic>
      <p:sp>
        <p:nvSpPr>
          <p:cNvPr id="1481" name="Google Shape;1481;p68"/>
          <p:cNvSpPr txBox="1">
            <a:spLocks noGrp="1"/>
          </p:cNvSpPr>
          <p:nvPr>
            <p:ph type="title"/>
          </p:nvPr>
        </p:nvSpPr>
        <p:spPr>
          <a:xfrm>
            <a:off x="-56095" y="-19294"/>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Organization Chart</a:t>
            </a:r>
            <a:endParaRPr sz="2600" u="sng">
              <a:latin typeface="Playfair Display SemiBold"/>
              <a:ea typeface="Playfair Display SemiBold"/>
              <a:cs typeface="Playfair Display SemiBold"/>
              <a:sym typeface="Playfair Display SemiBold"/>
            </a:endParaRPr>
          </a:p>
        </p:txBody>
      </p:sp>
      <p:grpSp>
        <p:nvGrpSpPr>
          <p:cNvPr id="1482" name="Google Shape;1482;p68"/>
          <p:cNvGrpSpPr/>
          <p:nvPr/>
        </p:nvGrpSpPr>
        <p:grpSpPr>
          <a:xfrm>
            <a:off x="3203175" y="15388"/>
            <a:ext cx="1385700" cy="1482187"/>
            <a:chOff x="5844925" y="240113"/>
            <a:chExt cx="1385700" cy="1482187"/>
          </a:xfrm>
        </p:grpSpPr>
        <p:pic>
          <p:nvPicPr>
            <p:cNvPr id="1483" name="Google Shape;1483;p6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57300" y="240113"/>
              <a:ext cx="960950" cy="958976"/>
            </a:xfrm>
            <a:prstGeom prst="rect">
              <a:avLst/>
            </a:prstGeom>
            <a:noFill/>
            <a:ln>
              <a:noFill/>
            </a:ln>
          </p:spPr>
        </p:pic>
        <p:sp>
          <p:nvSpPr>
            <p:cNvPr id="1484" name="Google Shape;1484;p68"/>
            <p:cNvSpPr txBox="1"/>
            <p:nvPr/>
          </p:nvSpPr>
          <p:spPr>
            <a:xfrm>
              <a:off x="5844925" y="1199100"/>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Kintan Surghani</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Project Manager</a:t>
              </a:r>
              <a:endParaRPr sz="1100" b="1">
                <a:latin typeface="Playfair Display"/>
                <a:ea typeface="Playfair Display"/>
                <a:cs typeface="Playfair Display"/>
                <a:sym typeface="Playfair Display"/>
              </a:endParaRPr>
            </a:p>
          </p:txBody>
        </p:sp>
      </p:grpSp>
      <p:grpSp>
        <p:nvGrpSpPr>
          <p:cNvPr id="1485" name="Google Shape;1485;p68"/>
          <p:cNvGrpSpPr/>
          <p:nvPr/>
        </p:nvGrpSpPr>
        <p:grpSpPr>
          <a:xfrm>
            <a:off x="4775350" y="14825"/>
            <a:ext cx="1385700" cy="1483325"/>
            <a:chOff x="7139238" y="1942100"/>
            <a:chExt cx="1385700" cy="1483325"/>
          </a:xfrm>
        </p:grpSpPr>
        <p:pic>
          <p:nvPicPr>
            <p:cNvPr id="1486" name="Google Shape;1486;p6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52025" y="1942100"/>
              <a:ext cx="960120" cy="960120"/>
            </a:xfrm>
            <a:prstGeom prst="rect">
              <a:avLst/>
            </a:prstGeom>
            <a:noFill/>
            <a:ln>
              <a:noFill/>
            </a:ln>
          </p:spPr>
        </p:pic>
        <p:sp>
          <p:nvSpPr>
            <p:cNvPr id="1487" name="Google Shape;1487;p68"/>
            <p:cNvSpPr txBox="1"/>
            <p:nvPr/>
          </p:nvSpPr>
          <p:spPr>
            <a:xfrm>
              <a:off x="7139238" y="2902225"/>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Brian Byrne</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Systems Engineer</a:t>
              </a:r>
              <a:endParaRPr sz="1100" b="1">
                <a:latin typeface="Playfair Display"/>
                <a:ea typeface="Playfair Display"/>
                <a:cs typeface="Playfair Display"/>
                <a:sym typeface="Playfair Display"/>
              </a:endParaRPr>
            </a:p>
          </p:txBody>
        </p:sp>
      </p:grpSp>
      <p:grpSp>
        <p:nvGrpSpPr>
          <p:cNvPr id="1488" name="Google Shape;1488;p68"/>
          <p:cNvGrpSpPr/>
          <p:nvPr/>
        </p:nvGrpSpPr>
        <p:grpSpPr>
          <a:xfrm>
            <a:off x="7292500" y="3749927"/>
            <a:ext cx="1385700" cy="1483325"/>
            <a:chOff x="3728250" y="892900"/>
            <a:chExt cx="1385700" cy="1483325"/>
          </a:xfrm>
        </p:grpSpPr>
        <p:pic>
          <p:nvPicPr>
            <p:cNvPr id="1489" name="Google Shape;1489;p6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941039" y="892900"/>
              <a:ext cx="960120" cy="960121"/>
            </a:xfrm>
            <a:prstGeom prst="rect">
              <a:avLst/>
            </a:prstGeom>
            <a:noFill/>
            <a:ln>
              <a:noFill/>
            </a:ln>
          </p:spPr>
        </p:pic>
        <p:sp>
          <p:nvSpPr>
            <p:cNvPr id="1490" name="Google Shape;1490;p68"/>
            <p:cNvSpPr txBox="1"/>
            <p:nvPr/>
          </p:nvSpPr>
          <p:spPr>
            <a:xfrm>
              <a:off x="3728250" y="1853025"/>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Tyler Sterrett</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Software</a:t>
              </a:r>
              <a:endParaRPr sz="1100" b="1">
                <a:latin typeface="Playfair Display"/>
                <a:ea typeface="Playfair Display"/>
                <a:cs typeface="Playfair Display"/>
                <a:sym typeface="Playfair Display"/>
              </a:endParaRPr>
            </a:p>
          </p:txBody>
        </p:sp>
      </p:grpSp>
      <p:grpSp>
        <p:nvGrpSpPr>
          <p:cNvPr id="1491" name="Google Shape;1491;p68"/>
          <p:cNvGrpSpPr/>
          <p:nvPr/>
        </p:nvGrpSpPr>
        <p:grpSpPr>
          <a:xfrm>
            <a:off x="524788" y="1862206"/>
            <a:ext cx="1385700" cy="1483325"/>
            <a:chOff x="2424363" y="1215825"/>
            <a:chExt cx="1385700" cy="1483325"/>
          </a:xfrm>
        </p:grpSpPr>
        <p:pic>
          <p:nvPicPr>
            <p:cNvPr id="1492" name="Google Shape;1492;p6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637158" y="1215825"/>
              <a:ext cx="960118" cy="960121"/>
            </a:xfrm>
            <a:prstGeom prst="rect">
              <a:avLst/>
            </a:prstGeom>
            <a:noFill/>
            <a:ln>
              <a:noFill/>
            </a:ln>
          </p:spPr>
        </p:pic>
        <p:sp>
          <p:nvSpPr>
            <p:cNvPr id="1493" name="Google Shape;1493;p68"/>
            <p:cNvSpPr txBox="1"/>
            <p:nvPr/>
          </p:nvSpPr>
          <p:spPr>
            <a:xfrm>
              <a:off x="2424363" y="2175950"/>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Nadia Abuharus</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Mechanical Lead</a:t>
              </a:r>
              <a:endParaRPr sz="1100" b="1">
                <a:latin typeface="Playfair Display"/>
                <a:ea typeface="Playfair Display"/>
                <a:cs typeface="Playfair Display"/>
                <a:sym typeface="Playfair Display"/>
              </a:endParaRPr>
            </a:p>
          </p:txBody>
        </p:sp>
      </p:grpSp>
      <p:grpSp>
        <p:nvGrpSpPr>
          <p:cNvPr id="1494" name="Google Shape;1494;p68"/>
          <p:cNvGrpSpPr/>
          <p:nvPr/>
        </p:nvGrpSpPr>
        <p:grpSpPr>
          <a:xfrm>
            <a:off x="4819788" y="3744080"/>
            <a:ext cx="1385700" cy="1495018"/>
            <a:chOff x="912588" y="1338332"/>
            <a:chExt cx="1385700" cy="1495018"/>
          </a:xfrm>
        </p:grpSpPr>
        <p:pic>
          <p:nvPicPr>
            <p:cNvPr id="1495" name="Google Shape;1495;p6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5400000">
              <a:off x="1125376" y="1338331"/>
              <a:ext cx="960118" cy="960119"/>
            </a:xfrm>
            <a:prstGeom prst="rect">
              <a:avLst/>
            </a:prstGeom>
            <a:noFill/>
            <a:ln>
              <a:noFill/>
            </a:ln>
          </p:spPr>
        </p:pic>
        <p:sp>
          <p:nvSpPr>
            <p:cNvPr id="1496" name="Google Shape;1496;p68"/>
            <p:cNvSpPr txBox="1"/>
            <p:nvPr/>
          </p:nvSpPr>
          <p:spPr>
            <a:xfrm>
              <a:off x="912588" y="2310150"/>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Ray Stine</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Software</a:t>
              </a:r>
              <a:endParaRPr sz="1100" b="1">
                <a:latin typeface="Playfair Display"/>
                <a:ea typeface="Playfair Display"/>
                <a:cs typeface="Playfair Display"/>
                <a:sym typeface="Playfair Display"/>
              </a:endParaRPr>
            </a:p>
          </p:txBody>
        </p:sp>
      </p:grpSp>
      <p:grpSp>
        <p:nvGrpSpPr>
          <p:cNvPr id="1497" name="Google Shape;1497;p68"/>
          <p:cNvGrpSpPr/>
          <p:nvPr/>
        </p:nvGrpSpPr>
        <p:grpSpPr>
          <a:xfrm>
            <a:off x="5959951" y="3749927"/>
            <a:ext cx="1525200" cy="1483325"/>
            <a:chOff x="3015889" y="2814075"/>
            <a:chExt cx="1525200" cy="1483325"/>
          </a:xfrm>
        </p:grpSpPr>
        <p:pic>
          <p:nvPicPr>
            <p:cNvPr id="1498" name="Google Shape;1498;p6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298425" y="2814075"/>
              <a:ext cx="960121" cy="960118"/>
            </a:xfrm>
            <a:prstGeom prst="rect">
              <a:avLst/>
            </a:prstGeom>
            <a:noFill/>
            <a:ln>
              <a:noFill/>
            </a:ln>
          </p:spPr>
        </p:pic>
        <p:sp>
          <p:nvSpPr>
            <p:cNvPr id="1499" name="Google Shape;1499;p68"/>
            <p:cNvSpPr txBox="1"/>
            <p:nvPr/>
          </p:nvSpPr>
          <p:spPr>
            <a:xfrm>
              <a:off x="3015889" y="3774200"/>
              <a:ext cx="1525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Jackson DePenning</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Software</a:t>
              </a:r>
              <a:endParaRPr sz="1100" b="1">
                <a:latin typeface="Playfair Display"/>
                <a:ea typeface="Playfair Display"/>
                <a:cs typeface="Playfair Display"/>
                <a:sym typeface="Playfair Display"/>
              </a:endParaRPr>
            </a:p>
          </p:txBody>
        </p:sp>
      </p:grpSp>
      <p:grpSp>
        <p:nvGrpSpPr>
          <p:cNvPr id="1500" name="Google Shape;1500;p68"/>
          <p:cNvGrpSpPr/>
          <p:nvPr/>
        </p:nvGrpSpPr>
        <p:grpSpPr>
          <a:xfrm>
            <a:off x="2969263" y="1862206"/>
            <a:ext cx="1385700" cy="1483325"/>
            <a:chOff x="5772438" y="3014575"/>
            <a:chExt cx="1385700" cy="1483325"/>
          </a:xfrm>
        </p:grpSpPr>
        <p:pic>
          <p:nvPicPr>
            <p:cNvPr id="1501" name="Google Shape;1501;p68"/>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985231" y="3014575"/>
              <a:ext cx="960121" cy="960118"/>
            </a:xfrm>
            <a:prstGeom prst="rect">
              <a:avLst/>
            </a:prstGeom>
            <a:noFill/>
            <a:ln>
              <a:noFill/>
            </a:ln>
          </p:spPr>
        </p:pic>
        <p:sp>
          <p:nvSpPr>
            <p:cNvPr id="1502" name="Google Shape;1502;p68"/>
            <p:cNvSpPr txBox="1"/>
            <p:nvPr/>
          </p:nvSpPr>
          <p:spPr>
            <a:xfrm>
              <a:off x="5772438" y="3974700"/>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Ben Arnold</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Electrical Lead</a:t>
              </a:r>
              <a:endParaRPr sz="1100" b="1">
                <a:latin typeface="Playfair Display"/>
                <a:ea typeface="Playfair Display"/>
                <a:cs typeface="Playfair Display"/>
                <a:sym typeface="Playfair Display"/>
              </a:endParaRPr>
            </a:p>
          </p:txBody>
        </p:sp>
      </p:grpSp>
      <p:grpSp>
        <p:nvGrpSpPr>
          <p:cNvPr id="1503" name="Google Shape;1503;p68"/>
          <p:cNvGrpSpPr/>
          <p:nvPr/>
        </p:nvGrpSpPr>
        <p:grpSpPr>
          <a:xfrm>
            <a:off x="2292925" y="3746914"/>
            <a:ext cx="1385700" cy="1489350"/>
            <a:chOff x="1661100" y="5048025"/>
            <a:chExt cx="1385700" cy="1489350"/>
          </a:xfrm>
        </p:grpSpPr>
        <p:pic>
          <p:nvPicPr>
            <p:cNvPr id="1504" name="Google Shape;1504;p68"/>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908355" y="5048025"/>
              <a:ext cx="960120" cy="960120"/>
            </a:xfrm>
            <a:prstGeom prst="rect">
              <a:avLst/>
            </a:prstGeom>
            <a:noFill/>
            <a:ln>
              <a:noFill/>
            </a:ln>
          </p:spPr>
        </p:pic>
        <p:sp>
          <p:nvSpPr>
            <p:cNvPr id="1505" name="Google Shape;1505;p68"/>
            <p:cNvSpPr txBox="1"/>
            <p:nvPr/>
          </p:nvSpPr>
          <p:spPr>
            <a:xfrm>
              <a:off x="1661100" y="6014175"/>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Justin Pedersen</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Electrical / Test</a:t>
              </a:r>
              <a:endParaRPr sz="1100" b="1">
                <a:latin typeface="Playfair Display"/>
                <a:ea typeface="Playfair Display"/>
                <a:cs typeface="Playfair Display"/>
                <a:sym typeface="Playfair Display"/>
              </a:endParaRPr>
            </a:p>
          </p:txBody>
        </p:sp>
      </p:grpSp>
      <p:grpSp>
        <p:nvGrpSpPr>
          <p:cNvPr id="1506" name="Google Shape;1506;p68"/>
          <p:cNvGrpSpPr/>
          <p:nvPr/>
        </p:nvGrpSpPr>
        <p:grpSpPr>
          <a:xfrm>
            <a:off x="3565588" y="3749927"/>
            <a:ext cx="1385700" cy="1652825"/>
            <a:chOff x="3014238" y="5054050"/>
            <a:chExt cx="1385700" cy="1652825"/>
          </a:xfrm>
        </p:grpSpPr>
        <p:pic>
          <p:nvPicPr>
            <p:cNvPr id="1507" name="Google Shape;1507;p68"/>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3227025" y="5054050"/>
              <a:ext cx="960119" cy="960119"/>
            </a:xfrm>
            <a:prstGeom prst="rect">
              <a:avLst/>
            </a:prstGeom>
            <a:noFill/>
            <a:ln>
              <a:noFill/>
            </a:ln>
          </p:spPr>
        </p:pic>
        <p:sp>
          <p:nvSpPr>
            <p:cNvPr id="1508" name="Google Shape;1508;p68"/>
            <p:cNvSpPr txBox="1"/>
            <p:nvPr/>
          </p:nvSpPr>
          <p:spPr>
            <a:xfrm>
              <a:off x="3014238" y="6014175"/>
              <a:ext cx="1385700" cy="6927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Matt Davis</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000" b="1">
                  <a:latin typeface="Playfair Display"/>
                  <a:ea typeface="Playfair Display"/>
                  <a:cs typeface="Playfair Display"/>
                  <a:sym typeface="Playfair Display"/>
                </a:rPr>
                <a:t>Electrical / Test Lead</a:t>
              </a:r>
              <a:endParaRPr sz="1000" b="1">
                <a:latin typeface="Playfair Display"/>
                <a:ea typeface="Playfair Display"/>
                <a:cs typeface="Playfair Display"/>
                <a:sym typeface="Playfair Display"/>
              </a:endParaRPr>
            </a:p>
          </p:txBody>
        </p:sp>
      </p:grpSp>
      <p:grpSp>
        <p:nvGrpSpPr>
          <p:cNvPr id="1509" name="Google Shape;1509;p68"/>
          <p:cNvGrpSpPr/>
          <p:nvPr/>
        </p:nvGrpSpPr>
        <p:grpSpPr>
          <a:xfrm>
            <a:off x="5383888" y="1862213"/>
            <a:ext cx="1385700" cy="1483313"/>
            <a:chOff x="5559650" y="4850013"/>
            <a:chExt cx="1385700" cy="1483313"/>
          </a:xfrm>
        </p:grpSpPr>
        <p:pic>
          <p:nvPicPr>
            <p:cNvPr id="1510" name="Google Shape;1510;p68"/>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772438" y="4850013"/>
              <a:ext cx="960120" cy="960120"/>
            </a:xfrm>
            <a:prstGeom prst="rect">
              <a:avLst/>
            </a:prstGeom>
            <a:noFill/>
            <a:ln>
              <a:noFill/>
            </a:ln>
          </p:spPr>
        </p:pic>
        <p:sp>
          <p:nvSpPr>
            <p:cNvPr id="1511" name="Google Shape;1511;p68"/>
            <p:cNvSpPr txBox="1"/>
            <p:nvPr/>
          </p:nvSpPr>
          <p:spPr>
            <a:xfrm>
              <a:off x="5559650" y="5810125"/>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Austin Coleman</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Software Lead</a:t>
              </a:r>
              <a:endParaRPr sz="1100" b="1">
                <a:latin typeface="Playfair Display"/>
                <a:ea typeface="Playfair Display"/>
                <a:cs typeface="Playfair Display"/>
                <a:sym typeface="Playfair Display"/>
              </a:endParaRPr>
            </a:p>
          </p:txBody>
        </p:sp>
      </p:grpSp>
      <p:grpSp>
        <p:nvGrpSpPr>
          <p:cNvPr id="1512" name="Google Shape;1512;p68"/>
          <p:cNvGrpSpPr/>
          <p:nvPr/>
        </p:nvGrpSpPr>
        <p:grpSpPr>
          <a:xfrm>
            <a:off x="-116800" y="3749927"/>
            <a:ext cx="1385700" cy="1483325"/>
            <a:chOff x="301450" y="3503275"/>
            <a:chExt cx="1385700" cy="1483325"/>
          </a:xfrm>
        </p:grpSpPr>
        <p:pic>
          <p:nvPicPr>
            <p:cNvPr id="1513" name="Google Shape;1513;p68"/>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514250" y="3503275"/>
              <a:ext cx="960120" cy="960119"/>
            </a:xfrm>
            <a:prstGeom prst="rect">
              <a:avLst/>
            </a:prstGeom>
            <a:noFill/>
            <a:ln>
              <a:noFill/>
            </a:ln>
          </p:spPr>
        </p:pic>
        <p:sp>
          <p:nvSpPr>
            <p:cNvPr id="1514" name="Google Shape;1514;p68"/>
            <p:cNvSpPr txBox="1"/>
            <p:nvPr/>
          </p:nvSpPr>
          <p:spPr>
            <a:xfrm>
              <a:off x="301450" y="4463400"/>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Kevin Cook</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Mechanical</a:t>
              </a:r>
              <a:endParaRPr sz="1100" b="1">
                <a:latin typeface="Playfair Display"/>
                <a:ea typeface="Playfair Display"/>
                <a:cs typeface="Playfair Display"/>
                <a:sym typeface="Playfair Display"/>
              </a:endParaRPr>
            </a:p>
          </p:txBody>
        </p:sp>
      </p:grpSp>
      <p:grpSp>
        <p:nvGrpSpPr>
          <p:cNvPr id="1515" name="Google Shape;1515;p68"/>
          <p:cNvGrpSpPr/>
          <p:nvPr/>
        </p:nvGrpSpPr>
        <p:grpSpPr>
          <a:xfrm>
            <a:off x="1089200" y="3749927"/>
            <a:ext cx="1385700" cy="1483325"/>
            <a:chOff x="5671300" y="-250875"/>
            <a:chExt cx="1385700" cy="1483325"/>
          </a:xfrm>
        </p:grpSpPr>
        <p:pic>
          <p:nvPicPr>
            <p:cNvPr id="1516" name="Google Shape;1516;p68"/>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5884088" y="-250875"/>
              <a:ext cx="960119" cy="960118"/>
            </a:xfrm>
            <a:prstGeom prst="rect">
              <a:avLst/>
            </a:prstGeom>
            <a:noFill/>
            <a:ln>
              <a:noFill/>
            </a:ln>
          </p:spPr>
        </p:pic>
        <p:sp>
          <p:nvSpPr>
            <p:cNvPr id="1517" name="Google Shape;1517;p68"/>
            <p:cNvSpPr txBox="1"/>
            <p:nvPr/>
          </p:nvSpPr>
          <p:spPr>
            <a:xfrm>
              <a:off x="5671300" y="709250"/>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Tyler Candler</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Mechanical</a:t>
              </a:r>
              <a:endParaRPr sz="1100" b="1">
                <a:latin typeface="Playfair Display"/>
                <a:ea typeface="Playfair Display"/>
                <a:cs typeface="Playfair Display"/>
                <a:sym typeface="Playfair Display"/>
              </a:endParaRPr>
            </a:p>
          </p:txBody>
        </p:sp>
      </p:grpSp>
      <p:grpSp>
        <p:nvGrpSpPr>
          <p:cNvPr id="1518" name="Google Shape;1518;p68"/>
          <p:cNvGrpSpPr/>
          <p:nvPr/>
        </p:nvGrpSpPr>
        <p:grpSpPr>
          <a:xfrm>
            <a:off x="7394850" y="1862206"/>
            <a:ext cx="1385700" cy="1483325"/>
            <a:chOff x="5671300" y="-250875"/>
            <a:chExt cx="1385700" cy="1483325"/>
          </a:xfrm>
        </p:grpSpPr>
        <p:pic>
          <p:nvPicPr>
            <p:cNvPr id="1519" name="Google Shape;1519;p68"/>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5884088" y="-250875"/>
              <a:ext cx="960119" cy="960118"/>
            </a:xfrm>
            <a:prstGeom prst="rect">
              <a:avLst/>
            </a:prstGeom>
            <a:noFill/>
            <a:ln>
              <a:noFill/>
            </a:ln>
          </p:spPr>
        </p:pic>
        <p:sp>
          <p:nvSpPr>
            <p:cNvPr id="1520" name="Google Shape;1520;p68"/>
            <p:cNvSpPr txBox="1"/>
            <p:nvPr/>
          </p:nvSpPr>
          <p:spPr>
            <a:xfrm>
              <a:off x="5671300" y="709250"/>
              <a:ext cx="1385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latin typeface="Playfair Display"/>
                  <a:ea typeface="Playfair Display"/>
                  <a:cs typeface="Playfair Display"/>
                  <a:sym typeface="Playfair Display"/>
                </a:rPr>
                <a:t>Tyler Candler</a:t>
              </a:r>
              <a:endParaRPr sz="1100">
                <a:latin typeface="Playfair Display"/>
                <a:ea typeface="Playfair Display"/>
                <a:cs typeface="Playfair Display"/>
                <a:sym typeface="Playfair Display"/>
              </a:endParaRPr>
            </a:p>
            <a:p>
              <a:pPr marL="0" lvl="0" indent="0" algn="ctr" rtl="0">
                <a:spcBef>
                  <a:spcPts val="0"/>
                </a:spcBef>
                <a:spcAft>
                  <a:spcPts val="0"/>
                </a:spcAft>
                <a:buNone/>
              </a:pPr>
              <a:r>
                <a:rPr lang="en" sz="1100" b="1">
                  <a:latin typeface="Playfair Display"/>
                  <a:ea typeface="Playfair Display"/>
                  <a:cs typeface="Playfair Display"/>
                  <a:sym typeface="Playfair Display"/>
                </a:rPr>
                <a:t>CFO</a:t>
              </a:r>
              <a:endParaRPr sz="1100" b="1">
                <a:latin typeface="Playfair Display"/>
                <a:ea typeface="Playfair Display"/>
                <a:cs typeface="Playfair Display"/>
                <a:sym typeface="Playfair Display"/>
              </a:endParaRPr>
            </a:p>
          </p:txBody>
        </p:sp>
      </p:grpSp>
      <p:cxnSp>
        <p:nvCxnSpPr>
          <p:cNvPr id="1521" name="Google Shape;1521;p68"/>
          <p:cNvCxnSpPr>
            <a:stCxn id="1492" idx="0"/>
          </p:cNvCxnSpPr>
          <p:nvPr/>
        </p:nvCxnSpPr>
        <p:spPr>
          <a:xfrm rot="10800000" flipH="1">
            <a:off x="1217642" y="1667506"/>
            <a:ext cx="4800" cy="194700"/>
          </a:xfrm>
          <a:prstGeom prst="straightConnector1">
            <a:avLst/>
          </a:prstGeom>
          <a:noFill/>
          <a:ln w="9525" cap="flat" cmpd="sng">
            <a:solidFill>
              <a:schemeClr val="dk2"/>
            </a:solidFill>
            <a:prstDash val="solid"/>
            <a:round/>
            <a:headEnd type="none" w="med" len="med"/>
            <a:tailEnd type="none" w="med" len="med"/>
          </a:ln>
        </p:spPr>
      </p:cxnSp>
      <p:cxnSp>
        <p:nvCxnSpPr>
          <p:cNvPr id="1522" name="Google Shape;1522;p68"/>
          <p:cNvCxnSpPr>
            <a:stCxn id="1501" idx="0"/>
          </p:cNvCxnSpPr>
          <p:nvPr/>
        </p:nvCxnSpPr>
        <p:spPr>
          <a:xfrm rot="10800000">
            <a:off x="3662116" y="1648606"/>
            <a:ext cx="0" cy="213600"/>
          </a:xfrm>
          <a:prstGeom prst="straightConnector1">
            <a:avLst/>
          </a:prstGeom>
          <a:noFill/>
          <a:ln w="9525" cap="flat" cmpd="sng">
            <a:solidFill>
              <a:schemeClr val="dk2"/>
            </a:solidFill>
            <a:prstDash val="solid"/>
            <a:round/>
            <a:headEnd type="none" w="med" len="med"/>
            <a:tailEnd type="none" w="med" len="med"/>
          </a:ln>
        </p:spPr>
      </p:cxnSp>
      <p:cxnSp>
        <p:nvCxnSpPr>
          <p:cNvPr id="1523" name="Google Shape;1523;p68"/>
          <p:cNvCxnSpPr/>
          <p:nvPr/>
        </p:nvCxnSpPr>
        <p:spPr>
          <a:xfrm rot="10800000">
            <a:off x="6076741" y="1648606"/>
            <a:ext cx="0" cy="213600"/>
          </a:xfrm>
          <a:prstGeom prst="straightConnector1">
            <a:avLst/>
          </a:prstGeom>
          <a:noFill/>
          <a:ln w="9525" cap="flat" cmpd="sng">
            <a:solidFill>
              <a:schemeClr val="dk2"/>
            </a:solidFill>
            <a:prstDash val="solid"/>
            <a:round/>
            <a:headEnd type="none" w="med" len="med"/>
            <a:tailEnd type="none" w="med" len="med"/>
          </a:ln>
        </p:spPr>
      </p:cxnSp>
      <p:cxnSp>
        <p:nvCxnSpPr>
          <p:cNvPr id="1524" name="Google Shape;1524;p68"/>
          <p:cNvCxnSpPr/>
          <p:nvPr/>
        </p:nvCxnSpPr>
        <p:spPr>
          <a:xfrm rot="10800000">
            <a:off x="8087691" y="1648606"/>
            <a:ext cx="0" cy="213600"/>
          </a:xfrm>
          <a:prstGeom prst="straightConnector1">
            <a:avLst/>
          </a:prstGeom>
          <a:noFill/>
          <a:ln w="9525" cap="flat" cmpd="sng">
            <a:solidFill>
              <a:schemeClr val="dk2"/>
            </a:solidFill>
            <a:prstDash val="solid"/>
            <a:round/>
            <a:headEnd type="none" w="med" len="med"/>
            <a:tailEnd type="none" w="med" len="med"/>
          </a:ln>
        </p:spPr>
      </p:cxnSp>
      <p:cxnSp>
        <p:nvCxnSpPr>
          <p:cNvPr id="1525" name="Google Shape;1525;p68"/>
          <p:cNvCxnSpPr>
            <a:stCxn id="1483" idx="3"/>
            <a:endCxn id="1486" idx="1"/>
          </p:cNvCxnSpPr>
          <p:nvPr/>
        </p:nvCxnSpPr>
        <p:spPr>
          <a:xfrm>
            <a:off x="4376500" y="494876"/>
            <a:ext cx="611700" cy="0"/>
          </a:xfrm>
          <a:prstGeom prst="straightConnector1">
            <a:avLst/>
          </a:prstGeom>
          <a:noFill/>
          <a:ln w="9525" cap="flat" cmpd="sng">
            <a:solidFill>
              <a:schemeClr val="dk2"/>
            </a:solidFill>
            <a:prstDash val="solid"/>
            <a:round/>
            <a:headEnd type="none" w="med" len="med"/>
            <a:tailEnd type="none" w="med" len="med"/>
          </a:ln>
        </p:spPr>
      </p:cxnSp>
      <p:cxnSp>
        <p:nvCxnSpPr>
          <p:cNvPr id="1526" name="Google Shape;1526;p68"/>
          <p:cNvCxnSpPr/>
          <p:nvPr/>
        </p:nvCxnSpPr>
        <p:spPr>
          <a:xfrm>
            <a:off x="4699500" y="494675"/>
            <a:ext cx="10200" cy="1193400"/>
          </a:xfrm>
          <a:prstGeom prst="straightConnector1">
            <a:avLst/>
          </a:prstGeom>
          <a:noFill/>
          <a:ln w="9525" cap="flat" cmpd="sng">
            <a:solidFill>
              <a:schemeClr val="dk2"/>
            </a:solidFill>
            <a:prstDash val="solid"/>
            <a:round/>
            <a:headEnd type="none" w="med" len="med"/>
            <a:tailEnd type="none" w="med" len="med"/>
          </a:ln>
        </p:spPr>
      </p:cxnSp>
      <p:cxnSp>
        <p:nvCxnSpPr>
          <p:cNvPr id="1527" name="Google Shape;1527;p68"/>
          <p:cNvCxnSpPr/>
          <p:nvPr/>
        </p:nvCxnSpPr>
        <p:spPr>
          <a:xfrm>
            <a:off x="1222500" y="1657125"/>
            <a:ext cx="6892200" cy="10200"/>
          </a:xfrm>
          <a:prstGeom prst="straightConnector1">
            <a:avLst/>
          </a:prstGeom>
          <a:noFill/>
          <a:ln w="9525" cap="flat" cmpd="sng">
            <a:solidFill>
              <a:schemeClr val="dk2"/>
            </a:solidFill>
            <a:prstDash val="solid"/>
            <a:round/>
            <a:headEnd type="none" w="med" len="med"/>
            <a:tailEnd type="none" w="med" len="med"/>
          </a:ln>
        </p:spPr>
      </p:cxnSp>
      <p:cxnSp>
        <p:nvCxnSpPr>
          <p:cNvPr id="1528" name="Google Shape;1528;p68"/>
          <p:cNvCxnSpPr>
            <a:stCxn id="1513" idx="0"/>
          </p:cNvCxnSpPr>
          <p:nvPr/>
        </p:nvCxnSpPr>
        <p:spPr>
          <a:xfrm rot="10800000">
            <a:off x="576060" y="3539627"/>
            <a:ext cx="0" cy="210300"/>
          </a:xfrm>
          <a:prstGeom prst="straightConnector1">
            <a:avLst/>
          </a:prstGeom>
          <a:noFill/>
          <a:ln w="9525" cap="flat" cmpd="sng">
            <a:solidFill>
              <a:schemeClr val="dk2"/>
            </a:solidFill>
            <a:prstDash val="solid"/>
            <a:round/>
            <a:headEnd type="none" w="med" len="med"/>
            <a:tailEnd type="none" w="med" len="med"/>
          </a:ln>
        </p:spPr>
      </p:cxnSp>
      <p:cxnSp>
        <p:nvCxnSpPr>
          <p:cNvPr id="1529" name="Google Shape;1529;p68"/>
          <p:cNvCxnSpPr/>
          <p:nvPr/>
        </p:nvCxnSpPr>
        <p:spPr>
          <a:xfrm rot="10800000">
            <a:off x="1782060" y="3540402"/>
            <a:ext cx="0" cy="210300"/>
          </a:xfrm>
          <a:prstGeom prst="straightConnector1">
            <a:avLst/>
          </a:prstGeom>
          <a:noFill/>
          <a:ln w="9525" cap="flat" cmpd="sng">
            <a:solidFill>
              <a:schemeClr val="dk2"/>
            </a:solidFill>
            <a:prstDash val="solid"/>
            <a:round/>
            <a:headEnd type="none" w="med" len="med"/>
            <a:tailEnd type="none" w="med" len="med"/>
          </a:ln>
        </p:spPr>
      </p:cxnSp>
      <p:cxnSp>
        <p:nvCxnSpPr>
          <p:cNvPr id="1530" name="Google Shape;1530;p68"/>
          <p:cNvCxnSpPr/>
          <p:nvPr/>
        </p:nvCxnSpPr>
        <p:spPr>
          <a:xfrm rot="10800000">
            <a:off x="2985785" y="3540402"/>
            <a:ext cx="0" cy="210300"/>
          </a:xfrm>
          <a:prstGeom prst="straightConnector1">
            <a:avLst/>
          </a:prstGeom>
          <a:noFill/>
          <a:ln w="9525" cap="flat" cmpd="sng">
            <a:solidFill>
              <a:schemeClr val="dk2"/>
            </a:solidFill>
            <a:prstDash val="solid"/>
            <a:round/>
            <a:headEnd type="none" w="med" len="med"/>
            <a:tailEnd type="none" w="med" len="med"/>
          </a:ln>
        </p:spPr>
      </p:cxnSp>
      <p:cxnSp>
        <p:nvCxnSpPr>
          <p:cNvPr id="1531" name="Google Shape;1531;p68"/>
          <p:cNvCxnSpPr/>
          <p:nvPr/>
        </p:nvCxnSpPr>
        <p:spPr>
          <a:xfrm rot="10800000">
            <a:off x="4258460" y="3540402"/>
            <a:ext cx="0" cy="210300"/>
          </a:xfrm>
          <a:prstGeom prst="straightConnector1">
            <a:avLst/>
          </a:prstGeom>
          <a:noFill/>
          <a:ln w="9525" cap="flat" cmpd="sng">
            <a:solidFill>
              <a:schemeClr val="dk2"/>
            </a:solidFill>
            <a:prstDash val="solid"/>
            <a:round/>
            <a:headEnd type="none" w="med" len="med"/>
            <a:tailEnd type="none" w="med" len="med"/>
          </a:ln>
        </p:spPr>
      </p:cxnSp>
      <p:cxnSp>
        <p:nvCxnSpPr>
          <p:cNvPr id="1532" name="Google Shape;1532;p68"/>
          <p:cNvCxnSpPr/>
          <p:nvPr/>
        </p:nvCxnSpPr>
        <p:spPr>
          <a:xfrm rot="10800000">
            <a:off x="5468210" y="3540427"/>
            <a:ext cx="0" cy="210300"/>
          </a:xfrm>
          <a:prstGeom prst="straightConnector1">
            <a:avLst/>
          </a:prstGeom>
          <a:noFill/>
          <a:ln w="9525" cap="flat" cmpd="sng">
            <a:solidFill>
              <a:schemeClr val="dk2"/>
            </a:solidFill>
            <a:prstDash val="solid"/>
            <a:round/>
            <a:headEnd type="none" w="med" len="med"/>
            <a:tailEnd type="none" w="med" len="med"/>
          </a:ln>
        </p:spPr>
      </p:cxnSp>
      <p:cxnSp>
        <p:nvCxnSpPr>
          <p:cNvPr id="1533" name="Google Shape;1533;p68"/>
          <p:cNvCxnSpPr/>
          <p:nvPr/>
        </p:nvCxnSpPr>
        <p:spPr>
          <a:xfrm rot="10800000">
            <a:off x="6722560" y="3540427"/>
            <a:ext cx="0" cy="210300"/>
          </a:xfrm>
          <a:prstGeom prst="straightConnector1">
            <a:avLst/>
          </a:prstGeom>
          <a:noFill/>
          <a:ln w="9525" cap="flat" cmpd="sng">
            <a:solidFill>
              <a:schemeClr val="dk2"/>
            </a:solidFill>
            <a:prstDash val="solid"/>
            <a:round/>
            <a:headEnd type="none" w="med" len="med"/>
            <a:tailEnd type="none" w="med" len="med"/>
          </a:ln>
        </p:spPr>
      </p:cxnSp>
      <p:cxnSp>
        <p:nvCxnSpPr>
          <p:cNvPr id="1534" name="Google Shape;1534;p68"/>
          <p:cNvCxnSpPr/>
          <p:nvPr/>
        </p:nvCxnSpPr>
        <p:spPr>
          <a:xfrm rot="10800000">
            <a:off x="7985360" y="3540402"/>
            <a:ext cx="0" cy="210300"/>
          </a:xfrm>
          <a:prstGeom prst="straightConnector1">
            <a:avLst/>
          </a:prstGeom>
          <a:noFill/>
          <a:ln w="9525" cap="flat" cmpd="sng">
            <a:solidFill>
              <a:schemeClr val="dk2"/>
            </a:solidFill>
            <a:prstDash val="solid"/>
            <a:round/>
            <a:headEnd type="none" w="med" len="med"/>
            <a:tailEnd type="none" w="med" len="med"/>
          </a:ln>
        </p:spPr>
      </p:cxnSp>
      <p:cxnSp>
        <p:nvCxnSpPr>
          <p:cNvPr id="1535" name="Google Shape;1535;p68"/>
          <p:cNvCxnSpPr/>
          <p:nvPr/>
        </p:nvCxnSpPr>
        <p:spPr>
          <a:xfrm>
            <a:off x="584700" y="3560200"/>
            <a:ext cx="1234500" cy="0"/>
          </a:xfrm>
          <a:prstGeom prst="straightConnector1">
            <a:avLst/>
          </a:prstGeom>
          <a:noFill/>
          <a:ln w="9525" cap="flat" cmpd="sng">
            <a:solidFill>
              <a:schemeClr val="dk2"/>
            </a:solidFill>
            <a:prstDash val="solid"/>
            <a:round/>
            <a:headEnd type="none" w="med" len="med"/>
            <a:tailEnd type="none" w="med" len="med"/>
          </a:ln>
        </p:spPr>
      </p:cxnSp>
      <p:cxnSp>
        <p:nvCxnSpPr>
          <p:cNvPr id="1536" name="Google Shape;1536;p68"/>
          <p:cNvCxnSpPr/>
          <p:nvPr/>
        </p:nvCxnSpPr>
        <p:spPr>
          <a:xfrm>
            <a:off x="883025" y="3344225"/>
            <a:ext cx="668700" cy="0"/>
          </a:xfrm>
          <a:prstGeom prst="straightConnector1">
            <a:avLst/>
          </a:prstGeom>
          <a:noFill/>
          <a:ln w="9525" cap="flat" cmpd="sng">
            <a:solidFill>
              <a:schemeClr val="dk2"/>
            </a:solidFill>
            <a:prstDash val="solid"/>
            <a:round/>
            <a:headEnd type="none" w="med" len="med"/>
            <a:tailEnd type="none" w="med" len="med"/>
          </a:ln>
        </p:spPr>
      </p:cxnSp>
      <p:cxnSp>
        <p:nvCxnSpPr>
          <p:cNvPr id="1537" name="Google Shape;1537;p68"/>
          <p:cNvCxnSpPr>
            <a:stCxn id="1493" idx="2"/>
          </p:cNvCxnSpPr>
          <p:nvPr/>
        </p:nvCxnSpPr>
        <p:spPr>
          <a:xfrm>
            <a:off x="1217638" y="3345531"/>
            <a:ext cx="0" cy="225000"/>
          </a:xfrm>
          <a:prstGeom prst="straightConnector1">
            <a:avLst/>
          </a:prstGeom>
          <a:noFill/>
          <a:ln w="9525" cap="flat" cmpd="sng">
            <a:solidFill>
              <a:schemeClr val="dk2"/>
            </a:solidFill>
            <a:prstDash val="solid"/>
            <a:round/>
            <a:headEnd type="none" w="med" len="med"/>
            <a:tailEnd type="none" w="med" len="med"/>
          </a:ln>
        </p:spPr>
      </p:cxnSp>
      <p:cxnSp>
        <p:nvCxnSpPr>
          <p:cNvPr id="1538" name="Google Shape;1538;p68"/>
          <p:cNvCxnSpPr/>
          <p:nvPr/>
        </p:nvCxnSpPr>
        <p:spPr>
          <a:xfrm>
            <a:off x="3312850" y="3318750"/>
            <a:ext cx="668700" cy="0"/>
          </a:xfrm>
          <a:prstGeom prst="straightConnector1">
            <a:avLst/>
          </a:prstGeom>
          <a:noFill/>
          <a:ln w="9525" cap="flat" cmpd="sng">
            <a:solidFill>
              <a:schemeClr val="dk2"/>
            </a:solidFill>
            <a:prstDash val="solid"/>
            <a:round/>
            <a:headEnd type="none" w="med" len="med"/>
            <a:tailEnd type="none" w="med" len="med"/>
          </a:ln>
        </p:spPr>
      </p:cxnSp>
      <p:cxnSp>
        <p:nvCxnSpPr>
          <p:cNvPr id="1539" name="Google Shape;1539;p68"/>
          <p:cNvCxnSpPr/>
          <p:nvPr/>
        </p:nvCxnSpPr>
        <p:spPr>
          <a:xfrm rot="10800000" flipH="1">
            <a:off x="3002150" y="3539725"/>
            <a:ext cx="1285800" cy="10200"/>
          </a:xfrm>
          <a:prstGeom prst="straightConnector1">
            <a:avLst/>
          </a:prstGeom>
          <a:noFill/>
          <a:ln w="9525" cap="flat" cmpd="sng">
            <a:solidFill>
              <a:schemeClr val="dk2"/>
            </a:solidFill>
            <a:prstDash val="solid"/>
            <a:round/>
            <a:headEnd type="none" w="med" len="med"/>
            <a:tailEnd type="none" w="med" len="med"/>
          </a:ln>
        </p:spPr>
      </p:cxnSp>
      <p:cxnSp>
        <p:nvCxnSpPr>
          <p:cNvPr id="1540" name="Google Shape;1540;p68"/>
          <p:cNvCxnSpPr/>
          <p:nvPr/>
        </p:nvCxnSpPr>
        <p:spPr>
          <a:xfrm>
            <a:off x="3645038" y="3324931"/>
            <a:ext cx="0" cy="225000"/>
          </a:xfrm>
          <a:prstGeom prst="straightConnector1">
            <a:avLst/>
          </a:prstGeom>
          <a:noFill/>
          <a:ln w="9525" cap="flat" cmpd="sng">
            <a:solidFill>
              <a:schemeClr val="dk2"/>
            </a:solidFill>
            <a:prstDash val="solid"/>
            <a:round/>
            <a:headEnd type="none" w="med" len="med"/>
            <a:tailEnd type="none" w="med" len="med"/>
          </a:ln>
        </p:spPr>
      </p:cxnSp>
      <p:cxnSp>
        <p:nvCxnSpPr>
          <p:cNvPr id="1541" name="Google Shape;1541;p68"/>
          <p:cNvCxnSpPr/>
          <p:nvPr/>
        </p:nvCxnSpPr>
        <p:spPr>
          <a:xfrm rot="10800000" flipH="1">
            <a:off x="5469000" y="3550050"/>
            <a:ext cx="2522400" cy="2100"/>
          </a:xfrm>
          <a:prstGeom prst="straightConnector1">
            <a:avLst/>
          </a:prstGeom>
          <a:noFill/>
          <a:ln w="9525" cap="flat" cmpd="sng">
            <a:solidFill>
              <a:schemeClr val="dk2"/>
            </a:solidFill>
            <a:prstDash val="solid"/>
            <a:round/>
            <a:headEnd type="none" w="med" len="med"/>
            <a:tailEnd type="none" w="med" len="med"/>
          </a:ln>
        </p:spPr>
      </p:cxnSp>
      <p:cxnSp>
        <p:nvCxnSpPr>
          <p:cNvPr id="1542" name="Google Shape;1542;p68"/>
          <p:cNvCxnSpPr/>
          <p:nvPr/>
        </p:nvCxnSpPr>
        <p:spPr>
          <a:xfrm>
            <a:off x="5742400" y="3338925"/>
            <a:ext cx="668700" cy="0"/>
          </a:xfrm>
          <a:prstGeom prst="straightConnector1">
            <a:avLst/>
          </a:prstGeom>
          <a:noFill/>
          <a:ln w="9525" cap="flat" cmpd="sng">
            <a:solidFill>
              <a:schemeClr val="dk2"/>
            </a:solidFill>
            <a:prstDash val="solid"/>
            <a:round/>
            <a:headEnd type="none" w="med" len="med"/>
            <a:tailEnd type="none" w="med" len="med"/>
          </a:ln>
        </p:spPr>
      </p:cxnSp>
      <p:cxnSp>
        <p:nvCxnSpPr>
          <p:cNvPr id="1543" name="Google Shape;1543;p68"/>
          <p:cNvCxnSpPr>
            <a:stCxn id="1511" idx="2"/>
          </p:cNvCxnSpPr>
          <p:nvPr/>
        </p:nvCxnSpPr>
        <p:spPr>
          <a:xfrm>
            <a:off x="6076738" y="3345525"/>
            <a:ext cx="669900" cy="214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p69"/>
          <p:cNvSpPr txBox="1"/>
          <p:nvPr/>
        </p:nvSpPr>
        <p:spPr>
          <a:xfrm>
            <a:off x="1768800" y="357988"/>
            <a:ext cx="5606400" cy="115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Playfair Display"/>
                <a:ea typeface="Playfair Display"/>
                <a:cs typeface="Playfair Display"/>
                <a:sym typeface="Playfair Display"/>
              </a:rPr>
              <a:t>Requirements</a:t>
            </a:r>
            <a:endParaRPr sz="3600">
              <a:solidFill>
                <a:srgbClr val="FFFFFF"/>
              </a:solidFill>
              <a:latin typeface="Playfair Display"/>
              <a:ea typeface="Playfair Display"/>
              <a:cs typeface="Playfair Display"/>
              <a:sym typeface="Playfair Display"/>
            </a:endParaRPr>
          </a:p>
        </p:txBody>
      </p:sp>
      <p:sp>
        <p:nvSpPr>
          <p:cNvPr id="1549" name="Google Shape;1549;p69"/>
          <p:cNvSpPr txBox="1"/>
          <p:nvPr/>
        </p:nvSpPr>
        <p:spPr>
          <a:xfrm>
            <a:off x="884550" y="1407950"/>
            <a:ext cx="7374900" cy="2031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Font typeface="Playfair Display Medium"/>
              <a:buChar char="●"/>
            </a:pPr>
            <a:r>
              <a:rPr lang="en" sz="2400" u="sng">
                <a:solidFill>
                  <a:schemeClr val="lt1"/>
                </a:solidFill>
                <a:latin typeface="Playfair Display Medium"/>
                <a:ea typeface="Playfair Display Medium"/>
                <a:cs typeface="Playfair Display Medium"/>
                <a:sym typeface="Playfair Display Medium"/>
                <a:hlinkClick r:id="rId3" action="ppaction://hlinksldjump">
                  <a:extLst>
                    <a:ext uri="{A12FA001-AC4F-418D-AE19-62706E023703}">
                      <ahyp:hlinkClr xmlns:ahyp="http://schemas.microsoft.com/office/drawing/2018/hyperlinkcolor" xmlns="" val="tx"/>
                    </a:ext>
                  </a:extLst>
                </a:hlinkClick>
              </a:rPr>
              <a:t>Design Requirements</a:t>
            </a:r>
            <a:endParaRPr sz="2400" u="sng">
              <a:solidFill>
                <a:schemeClr val="lt1"/>
              </a:solidFill>
              <a:latin typeface="Playfair Display Medium"/>
              <a:ea typeface="Playfair Display Medium"/>
              <a:cs typeface="Playfair Display Medium"/>
              <a:sym typeface="Playfair Display Medium"/>
            </a:endParaRPr>
          </a:p>
          <a:p>
            <a:pPr marL="457200" lvl="0" indent="-381000" algn="l" rtl="0">
              <a:spcBef>
                <a:spcPts val="0"/>
              </a:spcBef>
              <a:spcAft>
                <a:spcPts val="0"/>
              </a:spcAft>
              <a:buClr>
                <a:schemeClr val="lt1"/>
              </a:buClr>
              <a:buSzPts val="2400"/>
              <a:buFont typeface="Playfair Display Medium"/>
              <a:buChar char="●"/>
            </a:pPr>
            <a:r>
              <a:rPr lang="en" sz="2400" u="sng">
                <a:solidFill>
                  <a:schemeClr val="lt1"/>
                </a:solidFill>
                <a:latin typeface="Playfair Display Medium"/>
                <a:ea typeface="Playfair Display Medium"/>
                <a:cs typeface="Playfair Display Medium"/>
                <a:sym typeface="Playfair Display Medium"/>
                <a:hlinkClick r:id="rId4" action="ppaction://hlinksldjump">
                  <a:extLst>
                    <a:ext uri="{A12FA001-AC4F-418D-AE19-62706E023703}">
                      <ahyp:hlinkClr xmlns:ahyp="http://schemas.microsoft.com/office/drawing/2018/hyperlinkcolor" xmlns="" val="tx"/>
                    </a:ext>
                  </a:extLst>
                </a:hlinkClick>
              </a:rPr>
              <a:t>Requirements (LVL 0)</a:t>
            </a:r>
            <a:endParaRPr sz="2400" u="sng">
              <a:solidFill>
                <a:schemeClr val="lt1"/>
              </a:solidFill>
              <a:latin typeface="Playfair Display Medium"/>
              <a:ea typeface="Playfair Display Medium"/>
              <a:cs typeface="Playfair Display Medium"/>
              <a:sym typeface="Playfair Display Medium"/>
            </a:endParaRPr>
          </a:p>
          <a:p>
            <a:pPr marL="457200" lvl="0" indent="-381000" algn="l" rtl="0">
              <a:spcBef>
                <a:spcPts val="0"/>
              </a:spcBef>
              <a:spcAft>
                <a:spcPts val="0"/>
              </a:spcAft>
              <a:buClr>
                <a:schemeClr val="lt1"/>
              </a:buClr>
              <a:buSzPts val="2400"/>
              <a:buFont typeface="Playfair Display Medium"/>
              <a:buChar char="●"/>
            </a:pPr>
            <a:r>
              <a:rPr lang="en" sz="2400" u="sng">
                <a:solidFill>
                  <a:schemeClr val="lt1"/>
                </a:solidFill>
                <a:latin typeface="Playfair Display Medium"/>
                <a:ea typeface="Playfair Display Medium"/>
                <a:cs typeface="Playfair Display Medium"/>
                <a:sym typeface="Playfair Display Medium"/>
                <a:hlinkClick r:id="rId5" action="ppaction://hlinksldjump">
                  <a:extLst>
                    <a:ext uri="{A12FA001-AC4F-418D-AE19-62706E023703}">
                      <ahyp:hlinkClr xmlns:ahyp="http://schemas.microsoft.com/office/drawing/2018/hyperlinkcolor" xmlns="" val="tx"/>
                    </a:ext>
                  </a:extLst>
                </a:hlinkClick>
              </a:rPr>
              <a:t>Requirements (LVL 1)</a:t>
            </a:r>
            <a:endParaRPr sz="2400" u="sng">
              <a:solidFill>
                <a:schemeClr val="lt1"/>
              </a:solidFill>
              <a:latin typeface="Playfair Display Medium"/>
              <a:ea typeface="Playfair Display Medium"/>
              <a:cs typeface="Playfair Display Medium"/>
              <a:sym typeface="Playfair Display Medium"/>
            </a:endParaRPr>
          </a:p>
          <a:p>
            <a:pPr marL="457200" lvl="0" indent="-381000" algn="l" rtl="0">
              <a:spcBef>
                <a:spcPts val="0"/>
              </a:spcBef>
              <a:spcAft>
                <a:spcPts val="0"/>
              </a:spcAft>
              <a:buClr>
                <a:schemeClr val="lt1"/>
              </a:buClr>
              <a:buSzPts val="2400"/>
              <a:buFont typeface="Playfair Display Medium"/>
              <a:buChar char="●"/>
            </a:pPr>
            <a:r>
              <a:rPr lang="en" sz="2400" u="sng">
                <a:solidFill>
                  <a:schemeClr val="lt1"/>
                </a:solidFill>
                <a:latin typeface="Playfair Display Medium"/>
                <a:ea typeface="Playfair Display Medium"/>
                <a:cs typeface="Playfair Display Medium"/>
                <a:sym typeface="Playfair Display Medium"/>
                <a:hlinkClick r:id="rId6" action="ppaction://hlinksldjump">
                  <a:extLst>
                    <a:ext uri="{A12FA001-AC4F-418D-AE19-62706E023703}">
                      <ahyp:hlinkClr xmlns:ahyp="http://schemas.microsoft.com/office/drawing/2018/hyperlinkcolor" xmlns="" val="tx"/>
                    </a:ext>
                  </a:extLst>
                </a:hlinkClick>
              </a:rPr>
              <a:t>Requirements (LVL 2)</a:t>
            </a:r>
            <a:endParaRPr sz="2400" u="sng">
              <a:solidFill>
                <a:schemeClr val="lt1"/>
              </a:solidFill>
              <a:latin typeface="Playfair Display Medium"/>
              <a:ea typeface="Playfair Display Medium"/>
              <a:cs typeface="Playfair Display Medium"/>
              <a:sym typeface="Playfair Display Medium"/>
            </a:endParaRPr>
          </a:p>
          <a:p>
            <a:pPr marL="457200" lvl="0" indent="-381000" algn="l" rtl="0">
              <a:spcBef>
                <a:spcPts val="0"/>
              </a:spcBef>
              <a:spcAft>
                <a:spcPts val="0"/>
              </a:spcAft>
              <a:buClr>
                <a:schemeClr val="lt1"/>
              </a:buClr>
              <a:buSzPts val="2400"/>
              <a:buFont typeface="Playfair Display Medium"/>
              <a:buChar char="●"/>
            </a:pPr>
            <a:r>
              <a:rPr lang="en" sz="2400" u="sng">
                <a:solidFill>
                  <a:schemeClr val="lt1"/>
                </a:solidFill>
                <a:latin typeface="Playfair Display Medium"/>
                <a:ea typeface="Playfair Display Medium"/>
                <a:cs typeface="Playfair Display Medium"/>
                <a:sym typeface="Playfair Display Medium"/>
                <a:hlinkClick r:id="rId7" action="ppaction://hlinksldjump">
                  <a:extLst>
                    <a:ext uri="{A12FA001-AC4F-418D-AE19-62706E023703}">
                      <ahyp:hlinkClr xmlns:ahyp="http://schemas.microsoft.com/office/drawing/2018/hyperlinkcolor" xmlns="" val="tx"/>
                    </a:ext>
                  </a:extLst>
                </a:hlinkClick>
              </a:rPr>
              <a:t>Requirements (LVL 3)</a:t>
            </a:r>
            <a:endParaRPr sz="2400" u="sng">
              <a:solidFill>
                <a:schemeClr val="lt1"/>
              </a:solidFill>
              <a:latin typeface="Playfair Display Medium"/>
              <a:ea typeface="Playfair Display Medium"/>
              <a:cs typeface="Playfair Display Medium"/>
              <a:sym typeface="Playfair Display Medium"/>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70"/>
          <p:cNvSpPr txBox="1">
            <a:spLocks noGrp="1"/>
          </p:cNvSpPr>
          <p:nvPr>
            <p:ph type="title"/>
          </p:nvPr>
        </p:nvSpPr>
        <p:spPr>
          <a:xfrm>
            <a:off x="5" y="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u="sng">
                <a:latin typeface="Playfair Display SemiBold"/>
                <a:ea typeface="Playfair Display SemiBold"/>
                <a:cs typeface="Playfair Display SemiBold"/>
                <a:sym typeface="Playfair Display SemiBold"/>
              </a:rPr>
              <a:t>Design Requirements</a:t>
            </a:r>
            <a:endParaRPr sz="2300" u="sng">
              <a:latin typeface="Playfair Display SemiBold"/>
              <a:ea typeface="Playfair Display SemiBold"/>
              <a:cs typeface="Playfair Display SemiBold"/>
              <a:sym typeface="Playfair Display SemiBold"/>
            </a:endParaRPr>
          </a:p>
        </p:txBody>
      </p:sp>
      <p:sp>
        <p:nvSpPr>
          <p:cNvPr id="1555" name="Google Shape;1555;p70"/>
          <p:cNvSpPr txBox="1">
            <a:spLocks noGrp="1"/>
          </p:cNvSpPr>
          <p:nvPr>
            <p:ph type="sldNum" idx="12"/>
          </p:nvPr>
        </p:nvSpPr>
        <p:spPr>
          <a:xfrm>
            <a:off x="8827725" y="498950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44</a:t>
            </a:fld>
            <a:endParaRPr/>
          </a:p>
        </p:txBody>
      </p:sp>
      <p:pic>
        <p:nvPicPr>
          <p:cNvPr id="1556" name="Google Shape;1556;p7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555225" y="0"/>
            <a:ext cx="588775" cy="588800"/>
          </a:xfrm>
          <a:prstGeom prst="rect">
            <a:avLst/>
          </a:prstGeom>
          <a:noFill/>
          <a:ln>
            <a:noFill/>
          </a:ln>
        </p:spPr>
      </p:pic>
      <p:graphicFrame>
        <p:nvGraphicFramePr>
          <p:cNvPr id="1557" name="Google Shape;1557;p70"/>
          <p:cNvGraphicFramePr/>
          <p:nvPr/>
        </p:nvGraphicFramePr>
        <p:xfrm>
          <a:off x="1988425" y="623663"/>
          <a:ext cx="5708775" cy="4316810"/>
        </p:xfrm>
        <a:graphic>
          <a:graphicData uri="http://schemas.openxmlformats.org/drawingml/2006/table">
            <a:tbl>
              <a:tblPr>
                <a:noFill/>
                <a:tableStyleId>{C2415804-7E75-49F8-9B45-70BFF9C2A289}</a:tableStyleId>
              </a:tblPr>
              <a:tblGrid>
                <a:gridCol w="472150">
                  <a:extLst>
                    <a:ext uri="{9D8B030D-6E8A-4147-A177-3AD203B41FA5}">
                      <a16:colId xmlns:a16="http://schemas.microsoft.com/office/drawing/2014/main" val="20000"/>
                    </a:ext>
                  </a:extLst>
                </a:gridCol>
                <a:gridCol w="371175">
                  <a:extLst>
                    <a:ext uri="{9D8B030D-6E8A-4147-A177-3AD203B41FA5}">
                      <a16:colId xmlns:a16="http://schemas.microsoft.com/office/drawing/2014/main" val="20001"/>
                    </a:ext>
                  </a:extLst>
                </a:gridCol>
                <a:gridCol w="4865450">
                  <a:extLst>
                    <a:ext uri="{9D8B030D-6E8A-4147-A177-3AD203B41FA5}">
                      <a16:colId xmlns:a16="http://schemas.microsoft.com/office/drawing/2014/main" val="20002"/>
                    </a:ext>
                  </a:extLst>
                </a:gridCol>
              </a:tblGrid>
              <a:tr h="0">
                <a:tc gridSpan="2">
                  <a:txBody>
                    <a:bodyPr/>
                    <a:lstStyle/>
                    <a:p>
                      <a:pPr marL="0" lvl="0" indent="0" algn="ctr" rtl="0">
                        <a:spcBef>
                          <a:spcPts val="0"/>
                        </a:spcBef>
                        <a:spcAft>
                          <a:spcPts val="0"/>
                        </a:spcAft>
                        <a:buNone/>
                      </a:pPr>
                      <a:r>
                        <a:rPr lang="en" sz="1000" b="1">
                          <a:latin typeface="Playfair Display"/>
                          <a:ea typeface="Playfair Display"/>
                          <a:cs typeface="Playfair Display"/>
                          <a:sym typeface="Playfair Display"/>
                        </a:rPr>
                        <a:t>DR</a:t>
                      </a:r>
                      <a:endParaRPr sz="1000" b="1">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C9DAF8"/>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a:latin typeface="Playfair Display"/>
                          <a:ea typeface="Playfair Display"/>
                          <a:cs typeface="Playfair Display"/>
                          <a:sym typeface="Playfair Display"/>
                        </a:rPr>
                        <a:t>Design Requirement</a:t>
                      </a:r>
                      <a:endParaRPr sz="1000" b="1" u="none" strike="noStrike" cap="none">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335575">
                <a:tc gridSpan="2">
                  <a:txBody>
                    <a:bodyPr/>
                    <a:lstStyle/>
                    <a:p>
                      <a:pPr marL="0" lvl="0" indent="0" algn="ctr" rtl="0">
                        <a:spcBef>
                          <a:spcPts val="0"/>
                        </a:spcBef>
                        <a:spcAft>
                          <a:spcPts val="0"/>
                        </a:spcAft>
                        <a:buNone/>
                      </a:pPr>
                      <a:r>
                        <a:rPr lang="en" sz="900" b="1">
                          <a:latin typeface="Playfair Display"/>
                          <a:ea typeface="Playfair Display"/>
                          <a:cs typeface="Playfair Display"/>
                          <a:sym typeface="Playfair Display"/>
                        </a:rPr>
                        <a:t>DR.1</a:t>
                      </a:r>
                      <a:endParaRPr sz="900" b="1">
                        <a:latin typeface="Playfair Display"/>
                        <a:ea typeface="Playfair Display"/>
                        <a:cs typeface="Playfair Display"/>
                        <a:sym typeface="Playfair Display"/>
                      </a:endParaRPr>
                    </a:p>
                  </a:txBody>
                  <a:tcPr marL="91425" marR="91425" marT="91425" marB="91425" anchor="ctr">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D9D2E9"/>
                    </a:solidFill>
                  </a:tcPr>
                </a:tc>
                <a:tc hMerge="1">
                  <a:txBody>
                    <a:bodyPr/>
                    <a:lstStyle/>
                    <a:p>
                      <a:endParaRPr lang="en-US"/>
                    </a:p>
                  </a:txBody>
                  <a:tcPr/>
                </a:tc>
                <a:tc>
                  <a:txBody>
                    <a:bodyPr/>
                    <a:lstStyle/>
                    <a:p>
                      <a:pPr marL="0" lvl="0" indent="0" algn="l" rtl="0">
                        <a:spcBef>
                          <a:spcPts val="0"/>
                        </a:spcBef>
                        <a:spcAft>
                          <a:spcPts val="0"/>
                        </a:spcAft>
                        <a:buNone/>
                      </a:pPr>
                      <a:r>
                        <a:rPr lang="en" sz="900">
                          <a:latin typeface="Playfair Display"/>
                          <a:ea typeface="Playfair Display"/>
                          <a:cs typeface="Playfair Display"/>
                          <a:sym typeface="Playfair Display"/>
                        </a:rPr>
                        <a:t>The sensor shall have a detection range from 1 to 30 meters</a:t>
                      </a:r>
                      <a:endParaRPr sz="900">
                        <a:latin typeface="Playfair Display"/>
                        <a:ea typeface="Playfair Display"/>
                        <a:cs typeface="Playfair Display"/>
                        <a:sym typeface="Playfair Display"/>
                      </a:endParaRPr>
                    </a:p>
                  </a:txBody>
                  <a:tcPr marL="91425" marR="91425" marT="91425" marB="91425">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tcPr>
                </a:tc>
                <a:extLst>
                  <a:ext uri="{0D108BD9-81ED-4DB2-BD59-A6C34878D82A}">
                    <a16:rowId xmlns:a16="http://schemas.microsoft.com/office/drawing/2014/main" val="10001"/>
                  </a:ext>
                </a:extLst>
              </a:tr>
              <a:tr h="338525">
                <a:tc>
                  <a:txBody>
                    <a:bodyPr/>
                    <a:lstStyle/>
                    <a:p>
                      <a:pPr marL="0" lvl="0" indent="0" algn="ctr" rtl="0">
                        <a:spcBef>
                          <a:spcPts val="0"/>
                        </a:spcBef>
                        <a:spcAft>
                          <a:spcPts val="0"/>
                        </a:spcAft>
                        <a:buNone/>
                      </a:pPr>
                      <a:r>
                        <a:rPr lang="en" sz="900" b="1">
                          <a:latin typeface="Playfair Display"/>
                          <a:ea typeface="Playfair Display"/>
                          <a:cs typeface="Playfair Display"/>
                          <a:sym typeface="Playfair Display"/>
                        </a:rPr>
                        <a:t>DR.2</a:t>
                      </a:r>
                      <a:endParaRPr sz="900" b="1">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D2E9"/>
                    </a:solidFill>
                  </a:tcPr>
                </a:tc>
                <a:tc>
                  <a:txBody>
                    <a:bodyPr/>
                    <a:lstStyle/>
                    <a:p>
                      <a:pPr marL="0" lvl="0" indent="0" algn="ctr" rtl="0">
                        <a:spcBef>
                          <a:spcPts val="0"/>
                        </a:spcBef>
                        <a:spcAft>
                          <a:spcPts val="0"/>
                        </a:spcAft>
                        <a:buNone/>
                      </a:pPr>
                      <a:endParaRPr sz="1300"/>
                    </a:p>
                  </a:txBody>
                  <a:tcPr marL="91425" marR="91425" marT="91425" marB="91425" anchor="ctr">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900">
                          <a:latin typeface="Playfair Display"/>
                          <a:ea typeface="Playfair Display"/>
                          <a:cs typeface="Playfair Display"/>
                          <a:sym typeface="Playfair Display"/>
                        </a:rPr>
                        <a:t>The system shall have a position measurement accuracy of at least 1 meter</a:t>
                      </a:r>
                      <a:endParaRPr sz="900">
                        <a:latin typeface="Playfair Display"/>
                        <a:ea typeface="Playfair Display"/>
                        <a:cs typeface="Playfair Display"/>
                        <a:sym typeface="Playfair Display"/>
                      </a:endParaRPr>
                    </a:p>
                  </a:txBody>
                  <a:tcPr marL="91425" marR="91425" marT="91425" marB="91425">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marR="0" lvl="0" indent="0" algn="ctr" rtl="0">
                        <a:lnSpc>
                          <a:spcPct val="100000"/>
                        </a:lnSpc>
                        <a:spcBef>
                          <a:spcPts val="0"/>
                        </a:spcBef>
                        <a:spcAft>
                          <a:spcPts val="0"/>
                        </a:spcAft>
                        <a:buNone/>
                      </a:pPr>
                      <a:r>
                        <a:rPr lang="en" sz="900" b="1">
                          <a:latin typeface="Playfair Display"/>
                          <a:ea typeface="Playfair Display"/>
                          <a:cs typeface="Playfair Display"/>
                          <a:sym typeface="Playfair Display"/>
                        </a:rPr>
                        <a:t>DR.3</a:t>
                      </a:r>
                      <a:endParaRPr sz="900" b="1">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D2E9"/>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900" b="1" u="none" strike="noStrike" cap="none">
                        <a:latin typeface="Playfair Display"/>
                        <a:ea typeface="Playfair Display"/>
                        <a:cs typeface="Playfair Display"/>
                        <a:sym typeface="Playfair Display"/>
                      </a:endParaRPr>
                    </a:p>
                  </a:txBody>
                  <a:tcPr marL="91425" marR="91425" marT="91425" marB="91425" anchor="ctr">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900">
                          <a:latin typeface="Playfair Display"/>
                          <a:ea typeface="Playfair Display"/>
                          <a:cs typeface="Playfair Display"/>
                          <a:sym typeface="Playfair Display"/>
                        </a:rPr>
                        <a:t>The system shall have an attitude measurement accuracy of at least 15 degrees</a:t>
                      </a:r>
                      <a:endParaRPr sz="900">
                        <a:latin typeface="Playfair Display"/>
                        <a:ea typeface="Playfair Display"/>
                        <a:cs typeface="Playfair Display"/>
                        <a:sym typeface="Playfair Display"/>
                      </a:endParaRPr>
                    </a:p>
                  </a:txBody>
                  <a:tcPr marL="91425" marR="91425" marT="91425" marB="91425">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tcPr>
                </a:tc>
                <a:extLst>
                  <a:ext uri="{0D108BD9-81ED-4DB2-BD59-A6C34878D82A}">
                    <a16:rowId xmlns:a16="http://schemas.microsoft.com/office/drawing/2014/main" val="10003"/>
                  </a:ext>
                </a:extLst>
              </a:tr>
              <a:tr h="273800">
                <a:tc>
                  <a:txBody>
                    <a:bodyPr/>
                    <a:lstStyle/>
                    <a:p>
                      <a:pPr marL="0" marR="0" lvl="0" indent="0" algn="ctr" rtl="0">
                        <a:lnSpc>
                          <a:spcPct val="100000"/>
                        </a:lnSpc>
                        <a:spcBef>
                          <a:spcPts val="0"/>
                        </a:spcBef>
                        <a:spcAft>
                          <a:spcPts val="0"/>
                        </a:spcAft>
                        <a:buClr>
                          <a:srgbClr val="000000"/>
                        </a:buClr>
                        <a:buSzPts val="1000"/>
                        <a:buFont typeface="Arial"/>
                        <a:buNone/>
                      </a:pPr>
                      <a:r>
                        <a:rPr lang="en" sz="900" b="1">
                          <a:latin typeface="Playfair Display"/>
                          <a:ea typeface="Playfair Display"/>
                          <a:cs typeface="Playfair Display"/>
                          <a:sym typeface="Playfair Display"/>
                        </a:rPr>
                        <a:t>DR</a:t>
                      </a:r>
                      <a:r>
                        <a:rPr lang="en" sz="900" b="1" u="none" strike="noStrike" cap="none">
                          <a:latin typeface="Playfair Display"/>
                          <a:ea typeface="Playfair Display"/>
                          <a:cs typeface="Playfair Display"/>
                          <a:sym typeface="Playfair Display"/>
                        </a:rPr>
                        <a:t>.4</a:t>
                      </a:r>
                      <a:endParaRPr sz="9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endParaRPr sz="1300"/>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D9EAD3"/>
                    </a:solidFill>
                  </a:tcPr>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Playfair Display"/>
                          <a:ea typeface="Playfair Display"/>
                          <a:cs typeface="Playfair Display"/>
                          <a:sym typeface="Playfair Display"/>
                        </a:rPr>
                        <a:t>The onboard computer shall provide an interface between the sensor and algorithm for data analysis</a:t>
                      </a:r>
                      <a:endParaRPr sz="900">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tcPr>
                </a:tc>
                <a:extLst>
                  <a:ext uri="{0D108BD9-81ED-4DB2-BD59-A6C34878D82A}">
                    <a16:rowId xmlns:a16="http://schemas.microsoft.com/office/drawing/2014/main" val="10004"/>
                  </a:ext>
                </a:extLst>
              </a:tr>
              <a:tr h="338525">
                <a:tc gridSpan="2">
                  <a:txBody>
                    <a:bodyPr/>
                    <a:lstStyle/>
                    <a:p>
                      <a:pPr marL="0" lvl="0" indent="0" algn="ctr" rtl="0">
                        <a:spcBef>
                          <a:spcPts val="0"/>
                        </a:spcBef>
                        <a:spcAft>
                          <a:spcPts val="0"/>
                        </a:spcAft>
                        <a:buNone/>
                      </a:pPr>
                      <a:r>
                        <a:rPr lang="en" sz="900" b="1">
                          <a:latin typeface="Playfair Display"/>
                          <a:ea typeface="Playfair Display"/>
                          <a:cs typeface="Playfair Display"/>
                          <a:sym typeface="Playfair Display"/>
                        </a:rPr>
                        <a:t>DR.5</a:t>
                      </a:r>
                      <a:endParaRPr sz="900" b="1">
                        <a:latin typeface="Playfair Display"/>
                        <a:ea typeface="Playfair Display"/>
                        <a:cs typeface="Playfair Display"/>
                        <a:sym typeface="Playfair Display"/>
                      </a:endParaRPr>
                    </a:p>
                  </a:txBody>
                  <a:tcPr marL="91425" marR="91425" marT="91425" marB="91425" anchor="ctr">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D9EAD3"/>
                    </a:solidFill>
                  </a:tcPr>
                </a:tc>
                <a:tc hMerge="1">
                  <a:txBody>
                    <a:bodyPr/>
                    <a:lstStyle/>
                    <a:p>
                      <a:endParaRPr lang="en-US"/>
                    </a:p>
                  </a:txBody>
                  <a:tcPr/>
                </a:tc>
                <a:tc>
                  <a:txBody>
                    <a:bodyPr/>
                    <a:lstStyle/>
                    <a:p>
                      <a:pPr marL="0" lvl="0" indent="0" algn="l" rtl="0">
                        <a:spcBef>
                          <a:spcPts val="0"/>
                        </a:spcBef>
                        <a:spcAft>
                          <a:spcPts val="0"/>
                        </a:spcAft>
                        <a:buNone/>
                      </a:pPr>
                      <a:r>
                        <a:rPr lang="en" sz="900">
                          <a:latin typeface="Playfair Display"/>
                          <a:ea typeface="Playfair Display"/>
                          <a:cs typeface="Playfair Display"/>
                          <a:sym typeface="Playfair Display"/>
                        </a:rPr>
                        <a:t>A software pipeline shall be implemented to produce a filtered data set from raw sensor data </a:t>
                      </a:r>
                      <a:endParaRPr sz="900">
                        <a:latin typeface="Playfair Display"/>
                        <a:ea typeface="Playfair Display"/>
                        <a:cs typeface="Playfair Display"/>
                        <a:sym typeface="Playfair Display"/>
                      </a:endParaRPr>
                    </a:p>
                  </a:txBody>
                  <a:tcPr marL="91425" marR="91425" marT="91425" marB="91425">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tcPr>
                </a:tc>
                <a:extLst>
                  <a:ext uri="{0D108BD9-81ED-4DB2-BD59-A6C34878D82A}">
                    <a16:rowId xmlns:a16="http://schemas.microsoft.com/office/drawing/2014/main" val="10005"/>
                  </a:ext>
                </a:extLst>
              </a:tr>
              <a:tr h="335575">
                <a:tc gridSpan="2">
                  <a:txBody>
                    <a:bodyPr/>
                    <a:lstStyle/>
                    <a:p>
                      <a:pPr marL="0" lvl="0" indent="0" algn="ctr" rtl="0">
                        <a:spcBef>
                          <a:spcPts val="0"/>
                        </a:spcBef>
                        <a:spcAft>
                          <a:spcPts val="0"/>
                        </a:spcAft>
                        <a:buNone/>
                      </a:pPr>
                      <a:r>
                        <a:rPr lang="en" sz="900" b="1">
                          <a:latin typeface="Playfair Display"/>
                          <a:ea typeface="Playfair Display"/>
                          <a:cs typeface="Playfair Display"/>
                          <a:sym typeface="Playfair Display"/>
                        </a:rPr>
                        <a:t>DR.6</a:t>
                      </a:r>
                      <a:endParaRPr sz="900" b="1">
                        <a:latin typeface="Playfair Display"/>
                        <a:ea typeface="Playfair Display"/>
                        <a:cs typeface="Playfair Display"/>
                        <a:sym typeface="Playfair Display"/>
                      </a:endParaRPr>
                    </a:p>
                  </a:txBody>
                  <a:tcPr marL="91425" marR="91425" marT="91425" marB="91425" anchor="ctr">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D9EAD3"/>
                    </a:solidFill>
                  </a:tcPr>
                </a:tc>
                <a:tc hMerge="1">
                  <a:txBody>
                    <a:bodyPr/>
                    <a:lstStyle/>
                    <a:p>
                      <a:endParaRPr lang="en-US"/>
                    </a:p>
                  </a:txBody>
                  <a:tcPr/>
                </a:tc>
                <a:tc>
                  <a:txBody>
                    <a:bodyPr/>
                    <a:lstStyle/>
                    <a:p>
                      <a:pPr marL="0" lvl="0" indent="0" algn="l" rtl="0">
                        <a:spcBef>
                          <a:spcPts val="0"/>
                        </a:spcBef>
                        <a:spcAft>
                          <a:spcPts val="0"/>
                        </a:spcAft>
                        <a:buClr>
                          <a:srgbClr val="000000"/>
                        </a:buClr>
                        <a:buSzPts val="1100"/>
                        <a:buFont typeface="Arial"/>
                        <a:buNone/>
                      </a:pPr>
                      <a:r>
                        <a:rPr lang="en" sz="900">
                          <a:solidFill>
                            <a:srgbClr val="000000"/>
                          </a:solidFill>
                          <a:latin typeface="Playfair Display"/>
                          <a:ea typeface="Playfair Display"/>
                          <a:cs typeface="Playfair Display"/>
                          <a:sym typeface="Playfair Display"/>
                        </a:rPr>
                        <a:t>An algorithm shall be implemented to produce relative measurements from sensor data</a:t>
                      </a:r>
                      <a:endParaRPr sz="900">
                        <a:latin typeface="Playfair Display"/>
                        <a:ea typeface="Playfair Display"/>
                        <a:cs typeface="Playfair Display"/>
                        <a:sym typeface="Playfair Display"/>
                      </a:endParaRPr>
                    </a:p>
                  </a:txBody>
                  <a:tcPr marL="91425" marR="91425" marT="91425" marB="91425">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tcPr>
                </a:tc>
                <a:extLst>
                  <a:ext uri="{0D108BD9-81ED-4DB2-BD59-A6C34878D82A}">
                    <a16:rowId xmlns:a16="http://schemas.microsoft.com/office/drawing/2014/main" val="10006"/>
                  </a:ext>
                </a:extLst>
              </a:tr>
              <a:tr h="307825">
                <a:tc>
                  <a:txBody>
                    <a:bodyPr/>
                    <a:lstStyle/>
                    <a:p>
                      <a:pPr marL="0" marR="0" lvl="0" indent="0" algn="ctr" rtl="0">
                        <a:lnSpc>
                          <a:spcPct val="100000"/>
                        </a:lnSpc>
                        <a:spcBef>
                          <a:spcPts val="0"/>
                        </a:spcBef>
                        <a:spcAft>
                          <a:spcPts val="0"/>
                        </a:spcAft>
                        <a:buClr>
                          <a:srgbClr val="000000"/>
                        </a:buClr>
                        <a:buSzPts val="1000"/>
                        <a:buFont typeface="Arial"/>
                        <a:buNone/>
                      </a:pPr>
                      <a:r>
                        <a:rPr lang="en" sz="900" b="1">
                          <a:latin typeface="Playfair Display"/>
                          <a:ea typeface="Playfair Display"/>
                          <a:cs typeface="Playfair Display"/>
                          <a:sym typeface="Playfair Display"/>
                        </a:rPr>
                        <a:t>DR</a:t>
                      </a:r>
                      <a:r>
                        <a:rPr lang="en" sz="900" b="1" u="none" strike="noStrike" cap="none">
                          <a:latin typeface="Playfair Display"/>
                          <a:ea typeface="Playfair Display"/>
                          <a:cs typeface="Playfair Display"/>
                          <a:sym typeface="Playfair Display"/>
                        </a:rPr>
                        <a:t>.</a:t>
                      </a:r>
                      <a:r>
                        <a:rPr lang="en" sz="900" b="1">
                          <a:latin typeface="Playfair Display"/>
                          <a:ea typeface="Playfair Display"/>
                          <a:cs typeface="Playfair Display"/>
                          <a:sym typeface="Playfair Display"/>
                        </a:rPr>
                        <a:t>7</a:t>
                      </a:r>
                      <a:endParaRPr sz="900" b="1" u="none" strike="noStrike" cap="none">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CE5CD"/>
                    </a:solidFill>
                  </a:tcPr>
                </a:tc>
                <a:tc>
                  <a:txBody>
                    <a:bodyPr/>
                    <a:lstStyle/>
                    <a:p>
                      <a:pPr marL="0" lvl="0" indent="0" algn="ctr" rtl="0">
                        <a:spcBef>
                          <a:spcPts val="0"/>
                        </a:spcBef>
                        <a:spcAft>
                          <a:spcPts val="0"/>
                        </a:spcAft>
                        <a:buNone/>
                      </a:pPr>
                      <a:endParaRPr sz="1300"/>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900">
                          <a:solidFill>
                            <a:srgbClr val="000000"/>
                          </a:solidFill>
                          <a:latin typeface="Playfair Display"/>
                          <a:ea typeface="Playfair Display"/>
                          <a:cs typeface="Playfair Display"/>
                          <a:sym typeface="Playfair Display"/>
                        </a:rPr>
                        <a:t>The system shall output processed data at a rate of 1 Hz</a:t>
                      </a:r>
                      <a:endParaRPr sz="900">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7"/>
                  </a:ext>
                </a:extLst>
              </a:tr>
              <a:tr h="335575">
                <a:tc gridSpan="2">
                  <a:txBody>
                    <a:bodyPr/>
                    <a:lstStyle/>
                    <a:p>
                      <a:pPr marL="0" lvl="0" indent="0" algn="ctr" rtl="0">
                        <a:spcBef>
                          <a:spcPts val="0"/>
                        </a:spcBef>
                        <a:spcAft>
                          <a:spcPts val="0"/>
                        </a:spcAft>
                        <a:buNone/>
                      </a:pPr>
                      <a:r>
                        <a:rPr lang="en" sz="900" b="1">
                          <a:latin typeface="Playfair Display"/>
                          <a:ea typeface="Playfair Display"/>
                          <a:cs typeface="Playfair Display"/>
                          <a:sym typeface="Playfair Display"/>
                        </a:rPr>
                        <a:t>DR. 8</a:t>
                      </a:r>
                      <a:endParaRPr sz="900" b="1">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FCE5CD"/>
                    </a:solidFill>
                  </a:tcPr>
                </a:tc>
                <a:tc hMerge="1">
                  <a:txBody>
                    <a:bodyPr/>
                    <a:lstStyle/>
                    <a:p>
                      <a:endParaRPr lang="en-US"/>
                    </a:p>
                  </a:txBody>
                  <a:tcPr/>
                </a:tc>
                <a:tc>
                  <a:txBody>
                    <a:bodyPr/>
                    <a:lstStyle/>
                    <a:p>
                      <a:pPr marL="0" lvl="0" indent="0" algn="l" rtl="0">
                        <a:spcBef>
                          <a:spcPts val="0"/>
                        </a:spcBef>
                        <a:spcAft>
                          <a:spcPts val="0"/>
                        </a:spcAft>
                        <a:buNone/>
                      </a:pPr>
                      <a:r>
                        <a:rPr lang="en" sz="900">
                          <a:latin typeface="Playfair Display"/>
                          <a:ea typeface="Playfair Display"/>
                          <a:cs typeface="Playfair Display"/>
                          <a:sym typeface="Playfair Display"/>
                        </a:rPr>
                        <a:t>The system shall store 3 hours worth of processed data</a:t>
                      </a:r>
                      <a:endParaRPr sz="900">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8"/>
                  </a:ext>
                </a:extLst>
              </a:tr>
              <a:tr h="338525">
                <a:tc gridSpan="2">
                  <a:txBody>
                    <a:bodyPr/>
                    <a:lstStyle/>
                    <a:p>
                      <a:pPr marL="0" lvl="0" indent="0" algn="ctr" rtl="0">
                        <a:spcBef>
                          <a:spcPts val="0"/>
                        </a:spcBef>
                        <a:spcAft>
                          <a:spcPts val="0"/>
                        </a:spcAft>
                        <a:buNone/>
                      </a:pPr>
                      <a:r>
                        <a:rPr lang="en" sz="900" b="1">
                          <a:latin typeface="Playfair Display"/>
                          <a:ea typeface="Playfair Display"/>
                          <a:cs typeface="Playfair Display"/>
                          <a:sym typeface="Playfair Display"/>
                        </a:rPr>
                        <a:t>DR.9</a:t>
                      </a:r>
                      <a:endParaRPr sz="900" b="1">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solidFill>
                      <a:srgbClr val="EAD1DC"/>
                    </a:solidFill>
                  </a:tcPr>
                </a:tc>
                <a:tc hMerge="1">
                  <a:txBody>
                    <a:bodyPr/>
                    <a:lstStyle/>
                    <a:p>
                      <a:endParaRPr lang="en-US"/>
                    </a:p>
                  </a:txBody>
                  <a:tcPr/>
                </a:tc>
                <a:tc>
                  <a:txBody>
                    <a:bodyPr/>
                    <a:lstStyle/>
                    <a:p>
                      <a:pPr marL="0" lvl="0" indent="0" algn="l" rtl="0">
                        <a:spcBef>
                          <a:spcPts val="0"/>
                        </a:spcBef>
                        <a:spcAft>
                          <a:spcPts val="0"/>
                        </a:spcAft>
                        <a:buNone/>
                      </a:pPr>
                      <a:r>
                        <a:rPr lang="en" sz="900">
                          <a:latin typeface="Playfair Display"/>
                          <a:ea typeface="Playfair Display"/>
                          <a:cs typeface="Playfair Display"/>
                          <a:sym typeface="Playfair Display"/>
                        </a:rPr>
                        <a:t>The system shall operate with a fixed 120 VAC power supply </a:t>
                      </a:r>
                      <a:endParaRPr sz="900">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9525" cap="flat" cmpd="sng">
                      <a:solidFill>
                        <a:srgbClr val="005BAD"/>
                      </a:solidFill>
                      <a:prstDash val="solid"/>
                      <a:round/>
                      <a:headEnd type="none" w="sm" len="sm"/>
                      <a:tailEnd type="none" w="sm" len="sm"/>
                    </a:lnB>
                  </a:tcPr>
                </a:tc>
                <a:extLst>
                  <a:ext uri="{0D108BD9-81ED-4DB2-BD59-A6C34878D82A}">
                    <a16:rowId xmlns:a16="http://schemas.microsoft.com/office/drawing/2014/main" val="10009"/>
                  </a:ext>
                </a:extLst>
              </a:tr>
              <a:tr h="297525">
                <a:tc gridSpan="2">
                  <a:txBody>
                    <a:bodyPr/>
                    <a:lstStyle/>
                    <a:p>
                      <a:pPr marL="0" lvl="0" indent="0" algn="ctr" rtl="0">
                        <a:spcBef>
                          <a:spcPts val="0"/>
                        </a:spcBef>
                        <a:spcAft>
                          <a:spcPts val="0"/>
                        </a:spcAft>
                        <a:buNone/>
                      </a:pPr>
                      <a:r>
                        <a:rPr lang="en" sz="900" b="1">
                          <a:latin typeface="Playfair Display"/>
                          <a:ea typeface="Playfair Display"/>
                          <a:cs typeface="Playfair Display"/>
                          <a:sym typeface="Playfair Display"/>
                        </a:rPr>
                        <a:t>DR.10</a:t>
                      </a:r>
                      <a:endParaRPr sz="900" b="1">
                        <a:latin typeface="Playfair Display"/>
                        <a:ea typeface="Playfair Display"/>
                        <a:cs typeface="Playfair Display"/>
                        <a:sym typeface="Playfair Display"/>
                      </a:endParaRPr>
                    </a:p>
                  </a:txBody>
                  <a:tcPr marL="91425" marR="91425" marT="91425" marB="91425" anchor="ctr">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EAD1DC"/>
                    </a:solidFill>
                  </a:tcPr>
                </a:tc>
                <a:tc hMerge="1">
                  <a:txBody>
                    <a:bodyPr/>
                    <a:lstStyle/>
                    <a:p>
                      <a:endParaRPr lang="en-US"/>
                    </a:p>
                  </a:txBody>
                  <a:tcPr/>
                </a:tc>
                <a:tc>
                  <a:txBody>
                    <a:bodyPr/>
                    <a:lstStyle/>
                    <a:p>
                      <a:pPr marL="0" lvl="0" indent="0" algn="l" rtl="0">
                        <a:spcBef>
                          <a:spcPts val="0"/>
                        </a:spcBef>
                        <a:spcAft>
                          <a:spcPts val="0"/>
                        </a:spcAft>
                        <a:buNone/>
                      </a:pPr>
                      <a:r>
                        <a:rPr lang="en" sz="900">
                          <a:latin typeface="Playfair Display"/>
                          <a:ea typeface="Playfair Display"/>
                          <a:cs typeface="Playfair Display"/>
                          <a:sym typeface="Playfair Display"/>
                        </a:rPr>
                        <a:t>The system shall interface with the SOSC test environment </a:t>
                      </a:r>
                      <a:endParaRPr sz="900">
                        <a:latin typeface="Playfair Display"/>
                        <a:ea typeface="Playfair Display"/>
                        <a:cs typeface="Playfair Display"/>
                        <a:sym typeface="Playfair Display"/>
                      </a:endParaRPr>
                    </a:p>
                  </a:txBody>
                  <a:tcPr marL="91425" marR="91425" marT="91425" marB="91425">
                    <a:lnL w="9525" cap="flat" cmpd="sng">
                      <a:solidFill>
                        <a:srgbClr val="005BAD"/>
                      </a:solidFill>
                      <a:prstDash val="solid"/>
                      <a:round/>
                      <a:headEnd type="none" w="sm" len="sm"/>
                      <a:tailEnd type="none" w="sm" len="sm"/>
                    </a:lnL>
                    <a:lnR w="9525" cap="flat" cmpd="sng">
                      <a:solidFill>
                        <a:srgbClr val="005BAD"/>
                      </a:solidFill>
                      <a:prstDash val="solid"/>
                      <a:round/>
                      <a:headEnd type="none" w="sm" len="sm"/>
                      <a:tailEnd type="none" w="sm" len="sm"/>
                    </a:lnR>
                    <a:lnT w="952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tcPr>
                </a:tc>
                <a:extLst>
                  <a:ext uri="{0D108BD9-81ED-4DB2-BD59-A6C34878D82A}">
                    <a16:rowId xmlns:a16="http://schemas.microsoft.com/office/drawing/2014/main" val="10010"/>
                  </a:ext>
                </a:extLst>
              </a:tr>
              <a:tr h="297525">
                <a:tc gridSpan="2">
                  <a:txBody>
                    <a:bodyPr/>
                    <a:lstStyle/>
                    <a:p>
                      <a:pPr marL="0" lvl="0" indent="0" algn="ctr" rtl="0">
                        <a:spcBef>
                          <a:spcPts val="0"/>
                        </a:spcBef>
                        <a:spcAft>
                          <a:spcPts val="0"/>
                        </a:spcAft>
                        <a:buNone/>
                      </a:pPr>
                      <a:r>
                        <a:rPr lang="en" sz="900" b="1">
                          <a:latin typeface="Playfair Display"/>
                          <a:ea typeface="Playfair Display"/>
                          <a:cs typeface="Playfair Display"/>
                          <a:sym typeface="Playfair Display"/>
                        </a:rPr>
                        <a:t>DR.11</a:t>
                      </a:r>
                      <a:endParaRPr sz="900" b="1">
                        <a:latin typeface="Playfair Display"/>
                        <a:ea typeface="Playfair Display"/>
                        <a:cs typeface="Playfair Display"/>
                        <a:sym typeface="Playfair Display"/>
                      </a:endParaRPr>
                    </a:p>
                  </a:txBody>
                  <a:tcPr marL="91425" marR="91425" marT="91425" marB="91425" anchor="ctr">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solidFill>
                      <a:srgbClr val="EAD1DC"/>
                    </a:solidFill>
                  </a:tcPr>
                </a:tc>
                <a:tc hMerge="1">
                  <a:txBody>
                    <a:bodyPr/>
                    <a:lstStyle/>
                    <a:p>
                      <a:endParaRPr lang="en-US"/>
                    </a:p>
                  </a:txBody>
                  <a:tcPr/>
                </a:tc>
                <a:tc>
                  <a:txBody>
                    <a:bodyPr/>
                    <a:lstStyle/>
                    <a:p>
                      <a:pPr marL="0" lvl="0" indent="0" algn="l" rtl="0">
                        <a:spcBef>
                          <a:spcPts val="0"/>
                        </a:spcBef>
                        <a:spcAft>
                          <a:spcPts val="0"/>
                        </a:spcAft>
                        <a:buNone/>
                      </a:pPr>
                      <a:r>
                        <a:rPr lang="en" sz="900">
                          <a:latin typeface="Playfair Display"/>
                          <a:ea typeface="Playfair Display"/>
                          <a:cs typeface="Playfair Display"/>
                          <a:sym typeface="Playfair Display"/>
                        </a:rPr>
                        <a:t>The test object shall be non-fiducial </a:t>
                      </a:r>
                      <a:endParaRPr sz="900">
                        <a:latin typeface="Playfair Display"/>
                        <a:ea typeface="Playfair Display"/>
                        <a:cs typeface="Playfair Display"/>
                        <a:sym typeface="Playfair Display"/>
                      </a:endParaRPr>
                    </a:p>
                  </a:txBody>
                  <a:tcPr marL="91425" marR="91425" marT="91425" marB="91425">
                    <a:lnL w="28575" cap="flat" cmpd="sng">
                      <a:solidFill>
                        <a:srgbClr val="005BAD"/>
                      </a:solidFill>
                      <a:prstDash val="solid"/>
                      <a:round/>
                      <a:headEnd type="none" w="sm" len="sm"/>
                      <a:tailEnd type="none" w="sm" len="sm"/>
                    </a:lnL>
                    <a:lnR w="28575" cap="flat" cmpd="sng">
                      <a:solidFill>
                        <a:srgbClr val="005BAD"/>
                      </a:solidFill>
                      <a:prstDash val="solid"/>
                      <a:round/>
                      <a:headEnd type="none" w="sm" len="sm"/>
                      <a:tailEnd type="none" w="sm" len="sm"/>
                    </a:lnR>
                    <a:lnT w="28575" cap="flat" cmpd="sng">
                      <a:solidFill>
                        <a:srgbClr val="005BAD"/>
                      </a:solidFill>
                      <a:prstDash val="solid"/>
                      <a:round/>
                      <a:headEnd type="none" w="sm" len="sm"/>
                      <a:tailEnd type="none" w="sm" len="sm"/>
                    </a:lnT>
                    <a:lnB w="28575" cap="flat" cmpd="sng">
                      <a:solidFill>
                        <a:srgbClr val="005BAD"/>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71"/>
          <p:cNvSpPr txBox="1">
            <a:spLocks noGrp="1"/>
          </p:cNvSpPr>
          <p:nvPr>
            <p:ph type="title"/>
          </p:nvPr>
        </p:nvSpPr>
        <p:spPr>
          <a:xfrm>
            <a:off x="5" y="-49069"/>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300" u="sng">
                <a:latin typeface="Playfair Display SemiBold"/>
                <a:ea typeface="Playfair Display SemiBold"/>
                <a:cs typeface="Playfair Display SemiBold"/>
                <a:sym typeface="Playfair Display SemiBold"/>
              </a:rPr>
              <a:t>Requirements (LVL 0)</a:t>
            </a:r>
            <a:endParaRPr sz="2300" u="sng">
              <a:latin typeface="Playfair Display SemiBold"/>
              <a:ea typeface="Playfair Display SemiBold"/>
              <a:cs typeface="Playfair Display SemiBold"/>
              <a:sym typeface="Playfair Display SemiBold"/>
            </a:endParaRPr>
          </a:p>
        </p:txBody>
      </p:sp>
      <p:sp>
        <p:nvSpPr>
          <p:cNvPr id="1563" name="Google Shape;1563;p71"/>
          <p:cNvSpPr txBox="1">
            <a:spLocks noGrp="1"/>
          </p:cNvSpPr>
          <p:nvPr>
            <p:ph type="sldNum" idx="12"/>
          </p:nvPr>
        </p:nvSpPr>
        <p:spPr>
          <a:xfrm>
            <a:off x="8827725" y="498950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45</a:t>
            </a:fld>
            <a:endParaRPr/>
          </a:p>
        </p:txBody>
      </p:sp>
      <p:pic>
        <p:nvPicPr>
          <p:cNvPr id="1564" name="Google Shape;1564;p7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555225" y="0"/>
            <a:ext cx="588775" cy="588800"/>
          </a:xfrm>
          <a:prstGeom prst="rect">
            <a:avLst/>
          </a:prstGeom>
          <a:noFill/>
          <a:ln>
            <a:noFill/>
          </a:ln>
        </p:spPr>
      </p:pic>
      <p:graphicFrame>
        <p:nvGraphicFramePr>
          <p:cNvPr id="1565" name="Google Shape;1565;p71"/>
          <p:cNvGraphicFramePr/>
          <p:nvPr/>
        </p:nvGraphicFramePr>
        <p:xfrm>
          <a:off x="575813" y="588805"/>
          <a:ext cx="3000000" cy="3000000"/>
        </p:xfrm>
        <a:graphic>
          <a:graphicData uri="http://schemas.openxmlformats.org/drawingml/2006/table">
            <a:tbl>
              <a:tblPr>
                <a:noFill/>
                <a:tableStyleId>{D4357B11-EA24-49EA-B4C6-4030BA2A09B0}</a:tableStyleId>
              </a:tblPr>
              <a:tblGrid>
                <a:gridCol w="846675">
                  <a:extLst>
                    <a:ext uri="{9D8B030D-6E8A-4147-A177-3AD203B41FA5}">
                      <a16:colId xmlns:a16="http://schemas.microsoft.com/office/drawing/2014/main" val="20000"/>
                    </a:ext>
                  </a:extLst>
                </a:gridCol>
                <a:gridCol w="5096775">
                  <a:extLst>
                    <a:ext uri="{9D8B030D-6E8A-4147-A177-3AD203B41FA5}">
                      <a16:colId xmlns:a16="http://schemas.microsoft.com/office/drawing/2014/main" val="20001"/>
                    </a:ext>
                  </a:extLst>
                </a:gridCol>
                <a:gridCol w="846675">
                  <a:extLst>
                    <a:ext uri="{9D8B030D-6E8A-4147-A177-3AD203B41FA5}">
                      <a16:colId xmlns:a16="http://schemas.microsoft.com/office/drawing/2014/main" val="20002"/>
                    </a:ext>
                  </a:extLst>
                </a:gridCol>
                <a:gridCol w="1202250">
                  <a:extLst>
                    <a:ext uri="{9D8B030D-6E8A-4147-A177-3AD203B41FA5}">
                      <a16:colId xmlns:a16="http://schemas.microsoft.com/office/drawing/2014/main" val="20003"/>
                    </a:ext>
                  </a:extLst>
                </a:gridCol>
              </a:tblGrid>
              <a:tr h="139475">
                <a:tc>
                  <a:txBody>
                    <a:bodyPr/>
                    <a:lstStyle/>
                    <a:p>
                      <a:pPr marL="0" lvl="0" indent="0" algn="l" rtl="0">
                        <a:lnSpc>
                          <a:spcPct val="115000"/>
                        </a:lnSpc>
                        <a:spcBef>
                          <a:spcPts val="0"/>
                        </a:spcBef>
                        <a:spcAft>
                          <a:spcPts val="0"/>
                        </a:spcAft>
                        <a:buNone/>
                      </a:pPr>
                      <a:r>
                        <a:rPr lang="en" sz="800" b="1">
                          <a:solidFill>
                            <a:srgbClr val="FFFFFF"/>
                          </a:solidFill>
                          <a:latin typeface="Times New Roman"/>
                          <a:ea typeface="Times New Roman"/>
                          <a:cs typeface="Times New Roman"/>
                          <a:sym typeface="Times New Roman"/>
                        </a:rPr>
                        <a:t>#</a:t>
                      </a:r>
                      <a:endParaRPr sz="8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800" b="1">
                          <a:solidFill>
                            <a:srgbClr val="FFFFFF"/>
                          </a:solidFill>
                          <a:latin typeface="Times New Roman"/>
                          <a:ea typeface="Times New Roman"/>
                          <a:cs typeface="Times New Roman"/>
                          <a:sym typeface="Times New Roman"/>
                        </a:rPr>
                        <a:t>Requirement</a:t>
                      </a:r>
                      <a:endParaRPr sz="8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800" b="1">
                          <a:solidFill>
                            <a:srgbClr val="FFFFFF"/>
                          </a:solidFill>
                          <a:latin typeface="Times New Roman"/>
                          <a:ea typeface="Times New Roman"/>
                          <a:cs typeface="Times New Roman"/>
                          <a:sym typeface="Times New Roman"/>
                        </a:rPr>
                        <a:t>Parent</a:t>
                      </a:r>
                      <a:endParaRPr sz="8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800" b="1">
                          <a:solidFill>
                            <a:srgbClr val="FFFFFF"/>
                          </a:solidFill>
                          <a:latin typeface="Times New Roman"/>
                          <a:ea typeface="Times New Roman"/>
                          <a:cs typeface="Times New Roman"/>
                          <a:sym typeface="Times New Roman"/>
                        </a:rPr>
                        <a:t>Verification Method</a:t>
                      </a:r>
                      <a:endParaRPr sz="8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160675">
                <a:tc>
                  <a:txBody>
                    <a:bodyPr/>
                    <a:lstStyle/>
                    <a:p>
                      <a:pPr marL="0" lvl="0" indent="0" algn="l" rtl="0">
                        <a:lnSpc>
                          <a:spcPct val="115000"/>
                        </a:lnSpc>
                        <a:spcBef>
                          <a:spcPts val="0"/>
                        </a:spcBef>
                        <a:spcAft>
                          <a:spcPts val="0"/>
                        </a:spcAft>
                        <a:buNone/>
                      </a:pPr>
                      <a:r>
                        <a:rPr lang="en" sz="800" b="1">
                          <a:latin typeface="Times New Roman"/>
                          <a:ea typeface="Times New Roman"/>
                          <a:cs typeface="Times New Roman"/>
                          <a:sym typeface="Times New Roman"/>
                        </a:rPr>
                        <a:t>O</a:t>
                      </a:r>
                      <a:endParaRPr sz="8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800" b="1">
                          <a:latin typeface="Times New Roman"/>
                          <a:ea typeface="Times New Roman"/>
                          <a:cs typeface="Times New Roman"/>
                          <a:sym typeface="Times New Roman"/>
                        </a:rPr>
                        <a:t>Mission Objectives</a:t>
                      </a:r>
                      <a:endParaRPr sz="8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endParaRPr sz="12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endParaRPr sz="12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extLst>
                  <a:ext uri="{0D108BD9-81ED-4DB2-BD59-A6C34878D82A}">
                    <a16:rowId xmlns:a16="http://schemas.microsoft.com/office/drawing/2014/main" val="10001"/>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O.1</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Prototype sensor suite to gather data of surrounding objects to determine relative position/orientation</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O.2</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Develop algorithm to refine sensor data into relative position measurements (6 DOF)</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O.3</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Develop processor to run algorithm</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O.4</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Maximize in-situ performance</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88375">
                <a:tc>
                  <a:txBody>
                    <a:bodyPr/>
                    <a:lstStyle/>
                    <a:p>
                      <a:pPr marL="0" lvl="0" indent="0" algn="l" rtl="0">
                        <a:lnSpc>
                          <a:spcPct val="115000"/>
                        </a:lnSpc>
                        <a:spcBef>
                          <a:spcPts val="0"/>
                        </a:spcBef>
                        <a:spcAft>
                          <a:spcPts val="0"/>
                        </a:spcAft>
                        <a:buNone/>
                      </a:pPr>
                      <a:r>
                        <a:rPr lang="en" sz="800" b="1">
                          <a:latin typeface="Times New Roman"/>
                          <a:ea typeface="Times New Roman"/>
                          <a:cs typeface="Times New Roman"/>
                          <a:sym typeface="Times New Roman"/>
                        </a:rPr>
                        <a:t>SC</a:t>
                      </a:r>
                      <a:endParaRPr sz="8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800" b="1">
                          <a:latin typeface="Times New Roman"/>
                          <a:ea typeface="Times New Roman"/>
                          <a:cs typeface="Times New Roman"/>
                          <a:sym typeface="Times New Roman"/>
                        </a:rPr>
                        <a:t>Mission Success Criteria</a:t>
                      </a:r>
                      <a:endParaRPr sz="8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endParaRPr sz="12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endParaRPr sz="12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extLst>
                  <a:ext uri="{0D108BD9-81ED-4DB2-BD59-A6C34878D82A}">
                    <a16:rowId xmlns:a16="http://schemas.microsoft.com/office/drawing/2014/main" val="10006"/>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SC.1</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be capable of measuring objects up to 30 meters away</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O.1</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SC.2</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uFill>
                            <a:noFill/>
                          </a:uFill>
                          <a:latin typeface="Times New Roman"/>
                          <a:ea typeface="Times New Roman"/>
                          <a:cs typeface="Times New Roman"/>
                          <a:sym typeface="Times New Roman"/>
                          <a:hlinkClick r:id="rId4"/>
                        </a:rPr>
                        <a:t>Shall be capable of measuring objects modeled after the LM400 Series</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O.1</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SC.3</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transform raw translational data to target relative measurements</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O.2-3</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SC.4</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transform raw rotational data to target relative measurements</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O.2-3</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SC.5</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be capable of sampling/storing at least 3 hours worth of data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O.3</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SC.6</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record relative position measurements at a minimum rate of 1 Hz</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O.3</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SC.7</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be autonomous with the exception of start and stop</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O.4</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SC.8</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be compatible with SOSC testing facilities</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O.4</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SC.9</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be functionally validated prior to SOSC test day</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O.1-4</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52900">
                <a:tc>
                  <a:txBody>
                    <a:bodyPr/>
                    <a:lstStyle/>
                    <a:p>
                      <a:pPr marL="0" lvl="0" indent="0" algn="l" rtl="0">
                        <a:lnSpc>
                          <a:spcPct val="115000"/>
                        </a:lnSpc>
                        <a:spcBef>
                          <a:spcPts val="0"/>
                        </a:spcBef>
                        <a:spcAft>
                          <a:spcPts val="0"/>
                        </a:spcAft>
                        <a:buNone/>
                      </a:pPr>
                      <a:r>
                        <a:rPr lang="en" sz="800" b="1">
                          <a:latin typeface="Times New Roman"/>
                          <a:ea typeface="Times New Roman"/>
                          <a:cs typeface="Times New Roman"/>
                          <a:sym typeface="Times New Roman"/>
                        </a:rPr>
                        <a:t>C</a:t>
                      </a:r>
                      <a:endParaRPr sz="8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l" rtl="0">
                        <a:lnSpc>
                          <a:spcPct val="115000"/>
                        </a:lnSpc>
                        <a:spcBef>
                          <a:spcPts val="0"/>
                        </a:spcBef>
                        <a:spcAft>
                          <a:spcPts val="0"/>
                        </a:spcAft>
                        <a:buNone/>
                      </a:pPr>
                      <a:r>
                        <a:rPr lang="en" sz="800" b="1">
                          <a:latin typeface="Times New Roman"/>
                          <a:ea typeface="Times New Roman"/>
                          <a:cs typeface="Times New Roman"/>
                          <a:sym typeface="Times New Roman"/>
                        </a:rPr>
                        <a:t>Constraints</a:t>
                      </a:r>
                      <a:endParaRPr sz="8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endParaRPr sz="12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tc>
                  <a:txBody>
                    <a:bodyPr/>
                    <a:lstStyle/>
                    <a:p>
                      <a:pPr marL="0" lvl="0" indent="0" algn="l" rtl="0">
                        <a:spcBef>
                          <a:spcPts val="0"/>
                        </a:spcBef>
                        <a:spcAft>
                          <a:spcPts val="0"/>
                        </a:spcAft>
                        <a:buNone/>
                      </a:pPr>
                      <a:endParaRPr sz="12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AD1DC"/>
                    </a:solidFill>
                  </a:tcPr>
                </a:tc>
                <a:extLst>
                  <a:ext uri="{0D108BD9-81ED-4DB2-BD59-A6C34878D82A}">
                    <a16:rowId xmlns:a16="http://schemas.microsoft.com/office/drawing/2014/main" val="10016"/>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C.1</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not exceed $4000 in total expenses</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C.2</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not exceed TBD size</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I</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C.3</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accept a 120 V AC power supply</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206175">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C.4</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Shall not exceed 450 kg</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800">
                          <a:latin typeface="Times New Roman"/>
                          <a:ea typeface="Times New Roman"/>
                          <a:cs typeface="Times New Roman"/>
                          <a:sym typeface="Times New Roman"/>
                        </a:rPr>
                        <a:t>A</a:t>
                      </a:r>
                      <a:endParaRPr sz="8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sp>
        <p:nvSpPr>
          <p:cNvPr id="1570" name="Google Shape;1570;p72"/>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Requirements (LVL 1)</a:t>
            </a:r>
            <a:endParaRPr sz="2600" u="sng">
              <a:latin typeface="Playfair Display SemiBold"/>
              <a:ea typeface="Playfair Display SemiBold"/>
              <a:cs typeface="Playfair Display SemiBold"/>
              <a:sym typeface="Playfair Display SemiBold"/>
            </a:endParaRPr>
          </a:p>
        </p:txBody>
      </p:sp>
      <p:sp>
        <p:nvSpPr>
          <p:cNvPr id="1571" name="Google Shape;1571;p72"/>
          <p:cNvSpPr txBox="1">
            <a:spLocks noGrp="1"/>
          </p:cNvSpPr>
          <p:nvPr>
            <p:ph type="sldNum" idx="12"/>
          </p:nvPr>
        </p:nvSpPr>
        <p:spPr>
          <a:xfrm>
            <a:off x="8827725" y="498950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46</a:t>
            </a:fld>
            <a:endParaRPr/>
          </a:p>
        </p:txBody>
      </p:sp>
      <p:pic>
        <p:nvPicPr>
          <p:cNvPr id="1572" name="Google Shape;1572;p7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graphicFrame>
        <p:nvGraphicFramePr>
          <p:cNvPr id="1573" name="Google Shape;1573;p72"/>
          <p:cNvGraphicFramePr/>
          <p:nvPr/>
        </p:nvGraphicFramePr>
        <p:xfrm>
          <a:off x="388950" y="975667"/>
          <a:ext cx="3000000" cy="3000000"/>
        </p:xfrm>
        <a:graphic>
          <a:graphicData uri="http://schemas.openxmlformats.org/drawingml/2006/table">
            <a:tbl>
              <a:tblPr>
                <a:noFill/>
                <a:tableStyleId>{D4357B11-EA24-49EA-B4C6-4030BA2A09B0}</a:tableStyleId>
              </a:tblPr>
              <a:tblGrid>
                <a:gridCol w="869850">
                  <a:extLst>
                    <a:ext uri="{9D8B030D-6E8A-4147-A177-3AD203B41FA5}">
                      <a16:colId xmlns:a16="http://schemas.microsoft.com/office/drawing/2014/main" val="20000"/>
                    </a:ext>
                  </a:extLst>
                </a:gridCol>
                <a:gridCol w="5236500">
                  <a:extLst>
                    <a:ext uri="{9D8B030D-6E8A-4147-A177-3AD203B41FA5}">
                      <a16:colId xmlns:a16="http://schemas.microsoft.com/office/drawing/2014/main" val="20001"/>
                    </a:ext>
                  </a:extLst>
                </a:gridCol>
                <a:gridCol w="869850">
                  <a:extLst>
                    <a:ext uri="{9D8B030D-6E8A-4147-A177-3AD203B41FA5}">
                      <a16:colId xmlns:a16="http://schemas.microsoft.com/office/drawing/2014/main" val="20002"/>
                    </a:ext>
                  </a:extLst>
                </a:gridCol>
                <a:gridCol w="1235200">
                  <a:extLst>
                    <a:ext uri="{9D8B030D-6E8A-4147-A177-3AD203B41FA5}">
                      <a16:colId xmlns:a16="http://schemas.microsoft.com/office/drawing/2014/main" val="20003"/>
                    </a:ext>
                  </a:extLst>
                </a:gridCol>
              </a:tblGrid>
              <a:tr h="194625">
                <a:tc>
                  <a:txBody>
                    <a:bodyPr/>
                    <a:lstStyle/>
                    <a:p>
                      <a:pPr marL="0" lvl="0" indent="0" algn="l" rtl="0">
                        <a:lnSpc>
                          <a:spcPct val="115000"/>
                        </a:lnSpc>
                        <a:spcBef>
                          <a:spcPts val="0"/>
                        </a:spcBef>
                        <a:spcAft>
                          <a:spcPts val="0"/>
                        </a:spcAft>
                        <a:buNone/>
                      </a:pPr>
                      <a:r>
                        <a:rPr lang="en" sz="1000" b="1">
                          <a:solidFill>
                            <a:srgbClr val="FFFFFF"/>
                          </a:solidFill>
                          <a:latin typeface="Times New Roman"/>
                          <a:ea typeface="Times New Roman"/>
                          <a:cs typeface="Times New Roman"/>
                          <a:sym typeface="Times New Roman"/>
                        </a:rPr>
                        <a:t>#</a:t>
                      </a:r>
                      <a:endParaRPr sz="10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1000" b="1">
                          <a:solidFill>
                            <a:srgbClr val="FFFFFF"/>
                          </a:solidFill>
                          <a:latin typeface="Times New Roman"/>
                          <a:ea typeface="Times New Roman"/>
                          <a:cs typeface="Times New Roman"/>
                          <a:sym typeface="Times New Roman"/>
                        </a:rPr>
                        <a:t>Requirement</a:t>
                      </a:r>
                      <a:endParaRPr sz="10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1000" b="1">
                          <a:solidFill>
                            <a:srgbClr val="FFFFFF"/>
                          </a:solidFill>
                          <a:latin typeface="Times New Roman"/>
                          <a:ea typeface="Times New Roman"/>
                          <a:cs typeface="Times New Roman"/>
                          <a:sym typeface="Times New Roman"/>
                        </a:rPr>
                        <a:t>Parent</a:t>
                      </a:r>
                      <a:endParaRPr sz="10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1000" b="1">
                          <a:solidFill>
                            <a:srgbClr val="FFFFFF"/>
                          </a:solidFill>
                          <a:latin typeface="Times New Roman"/>
                          <a:ea typeface="Times New Roman"/>
                          <a:cs typeface="Times New Roman"/>
                          <a:sym typeface="Times New Roman"/>
                        </a:rPr>
                        <a:t>Verification Method</a:t>
                      </a:r>
                      <a:endParaRPr sz="10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233550">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1.1</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Mission Design</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1.1.1</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be capable of locating unknown object of TBD size up to 30 meters away</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O.1, SC.2-3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transform raw translational data to target relative measurements at an accuracy of 1 meter</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O.2-3, SC.3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transform raw rotational data to target relative measurements at an accuracy of 15 degrees</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O.2-3, SC.4</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1.1.4</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record relative position measurements at a minimum rate of 1 Hz</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SC.5,6</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1.1.5</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be compatible with SOSC testing facility</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O.4, SC.8</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1.1.6</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survive travel to SOSC</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O.4, SC.8</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33550">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1.2</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Prototype System</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08"/>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1.2.1</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house sensor(s)</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O.1</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house the processor</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be electronically compatible with testing stand</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SC.8</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1.2.4</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be mechanically compatible with testing stand</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SC.8</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1.2.5</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be autonomous except for activation and termination</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O.4, SC.7,9</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1.2.6</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meet functionality and accuracy requirements prior to SOSC test day</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O.1-4, SC.5-9</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D/A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33550">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1.3</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Testing Facility</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FE2F3"/>
                    </a:solidFill>
                  </a:tcPr>
                </a:tc>
                <a:extLst>
                  <a:ext uri="{0D108BD9-81ED-4DB2-BD59-A6C34878D82A}">
                    <a16:rowId xmlns:a16="http://schemas.microsoft.com/office/drawing/2014/main" val="10015"/>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1.3.1</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test at Lockheed Martin Space Operations Simulation Center (SOSC)</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O.4, SC.8</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1946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1.3.2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be capable of 3 hours of autonomous testing</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O.4, SC.5</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73"/>
          <p:cNvSpPr txBox="1">
            <a:spLocks noGrp="1"/>
          </p:cNvSpPr>
          <p:nvPr>
            <p:ph type="title"/>
          </p:nvPr>
        </p:nvSpPr>
        <p:spPr>
          <a:xfrm>
            <a:off x="388955" y="130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Requirements (LVL 2)</a:t>
            </a:r>
            <a:endParaRPr sz="2600" u="sng">
              <a:latin typeface="Playfair Display SemiBold"/>
              <a:ea typeface="Playfair Display SemiBold"/>
              <a:cs typeface="Playfair Display SemiBold"/>
              <a:sym typeface="Playfair Display SemiBold"/>
            </a:endParaRPr>
          </a:p>
        </p:txBody>
      </p:sp>
      <p:sp>
        <p:nvSpPr>
          <p:cNvPr id="1579" name="Google Shape;1579;p73"/>
          <p:cNvSpPr txBox="1">
            <a:spLocks noGrp="1"/>
          </p:cNvSpPr>
          <p:nvPr>
            <p:ph type="sldNum" idx="12"/>
          </p:nvPr>
        </p:nvSpPr>
        <p:spPr>
          <a:xfrm>
            <a:off x="8827725" y="498950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47</a:t>
            </a:fld>
            <a:endParaRPr/>
          </a:p>
        </p:txBody>
      </p:sp>
      <p:pic>
        <p:nvPicPr>
          <p:cNvPr id="1580" name="Google Shape;1580;p7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353325" y="304100"/>
            <a:ext cx="474401" cy="474424"/>
          </a:xfrm>
          <a:prstGeom prst="rect">
            <a:avLst/>
          </a:prstGeom>
          <a:noFill/>
          <a:ln>
            <a:noFill/>
          </a:ln>
        </p:spPr>
      </p:pic>
      <p:graphicFrame>
        <p:nvGraphicFramePr>
          <p:cNvPr id="1581" name="Google Shape;1581;p73"/>
          <p:cNvGraphicFramePr/>
          <p:nvPr/>
        </p:nvGraphicFramePr>
        <p:xfrm>
          <a:off x="424038" y="822560"/>
          <a:ext cx="3000000" cy="3000000"/>
        </p:xfrm>
        <a:graphic>
          <a:graphicData uri="http://schemas.openxmlformats.org/drawingml/2006/table">
            <a:tbl>
              <a:tblPr>
                <a:noFill/>
                <a:tableStyleId>{D4357B11-EA24-49EA-B4C6-4030BA2A09B0}</a:tableStyleId>
              </a:tblPr>
              <a:tblGrid>
                <a:gridCol w="882525">
                  <a:extLst>
                    <a:ext uri="{9D8B030D-6E8A-4147-A177-3AD203B41FA5}">
                      <a16:colId xmlns:a16="http://schemas.microsoft.com/office/drawing/2014/main" val="20000"/>
                    </a:ext>
                  </a:extLst>
                </a:gridCol>
                <a:gridCol w="5312750">
                  <a:extLst>
                    <a:ext uri="{9D8B030D-6E8A-4147-A177-3AD203B41FA5}">
                      <a16:colId xmlns:a16="http://schemas.microsoft.com/office/drawing/2014/main" val="20001"/>
                    </a:ext>
                  </a:extLst>
                </a:gridCol>
                <a:gridCol w="882525">
                  <a:extLst>
                    <a:ext uri="{9D8B030D-6E8A-4147-A177-3AD203B41FA5}">
                      <a16:colId xmlns:a16="http://schemas.microsoft.com/office/drawing/2014/main" val="20002"/>
                    </a:ext>
                  </a:extLst>
                </a:gridCol>
                <a:gridCol w="1253200">
                  <a:extLst>
                    <a:ext uri="{9D8B030D-6E8A-4147-A177-3AD203B41FA5}">
                      <a16:colId xmlns:a16="http://schemas.microsoft.com/office/drawing/2014/main" val="20003"/>
                    </a:ext>
                  </a:extLst>
                </a:gridCol>
              </a:tblGrid>
              <a:tr h="207950">
                <a:tc>
                  <a:txBody>
                    <a:bodyPr/>
                    <a:lstStyle/>
                    <a:p>
                      <a:pPr marL="0" lvl="0" indent="0" algn="l" rtl="0">
                        <a:lnSpc>
                          <a:spcPct val="115000"/>
                        </a:lnSpc>
                        <a:spcBef>
                          <a:spcPts val="0"/>
                        </a:spcBef>
                        <a:spcAft>
                          <a:spcPts val="0"/>
                        </a:spcAft>
                        <a:buNone/>
                      </a:pPr>
                      <a:r>
                        <a:rPr lang="en" sz="1000" b="1">
                          <a:solidFill>
                            <a:srgbClr val="FFFFFF"/>
                          </a:solidFill>
                          <a:latin typeface="Times New Roman"/>
                          <a:ea typeface="Times New Roman"/>
                          <a:cs typeface="Times New Roman"/>
                          <a:sym typeface="Times New Roman"/>
                        </a:rPr>
                        <a:t>#</a:t>
                      </a:r>
                      <a:endParaRPr sz="10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1000" b="1">
                          <a:solidFill>
                            <a:srgbClr val="FFFFFF"/>
                          </a:solidFill>
                          <a:latin typeface="Times New Roman"/>
                          <a:ea typeface="Times New Roman"/>
                          <a:cs typeface="Times New Roman"/>
                          <a:sym typeface="Times New Roman"/>
                        </a:rPr>
                        <a:t>Requirement</a:t>
                      </a:r>
                      <a:endParaRPr sz="10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1000" b="1">
                          <a:solidFill>
                            <a:srgbClr val="FFFFFF"/>
                          </a:solidFill>
                          <a:latin typeface="Times New Roman"/>
                          <a:ea typeface="Times New Roman"/>
                          <a:cs typeface="Times New Roman"/>
                          <a:sym typeface="Times New Roman"/>
                        </a:rPr>
                        <a:t>Parent</a:t>
                      </a:r>
                      <a:endParaRPr sz="10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1000" b="1">
                          <a:solidFill>
                            <a:srgbClr val="FFFFFF"/>
                          </a:solidFill>
                          <a:latin typeface="Times New Roman"/>
                          <a:ea typeface="Times New Roman"/>
                          <a:cs typeface="Times New Roman"/>
                          <a:sym typeface="Times New Roman"/>
                        </a:rPr>
                        <a:t>Verification Method</a:t>
                      </a:r>
                      <a:endParaRPr sz="10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249550">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2.1</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Software</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2.1.1</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collect raw target object data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1.1.2-3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2.1.2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be capable of autonomous computation</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1.2.6, 1.3.2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2.1.3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determine object state at a rate of 1 Hz</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1.1.2-3, 1.2.3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2.1.4</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determine target object's position relative to sensor with an accuracy of 1m</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2.1.5</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determine target object's attitude relative to the sensor with an accuracy of 15 degrees</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2.1.6</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validate relative measurement accuracies</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1.2.6</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D/A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49550">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2.2</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Electronics</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8"/>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2.2.1</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be capable of autonomous data transfer</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1.2.5, 1.3.2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2.2.2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be capable of storing data at a minimum rate of 1 Hz</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1.1.4</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78125">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2.2.3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interface sensor suite critical components together</a:t>
                      </a:r>
                      <a:endParaRPr sz="10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1000" i="1">
                          <a:latin typeface="Times New Roman"/>
                          <a:ea typeface="Times New Roman"/>
                          <a:cs typeface="Times New Roman"/>
                          <a:sym typeface="Times New Roman"/>
                        </a:rPr>
                        <a:t>Sensor, Processor, and Data Storage are critical components</a:t>
                      </a:r>
                      <a:endParaRPr sz="1000" i="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1.2.3,6</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2.2.4</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regulate and control electrical power for sensor suite components</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1.2.3-4</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49550">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2.3</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lnSpc>
                          <a:spcPct val="115000"/>
                        </a:lnSpc>
                        <a:spcBef>
                          <a:spcPts val="0"/>
                        </a:spcBef>
                        <a:spcAft>
                          <a:spcPts val="0"/>
                        </a:spcAft>
                        <a:buNone/>
                      </a:pPr>
                      <a:r>
                        <a:rPr lang="en" sz="1000" b="1">
                          <a:latin typeface="Times New Roman"/>
                          <a:ea typeface="Times New Roman"/>
                          <a:cs typeface="Times New Roman"/>
                          <a:sym typeface="Times New Roman"/>
                        </a:rPr>
                        <a:t>Mechanical</a:t>
                      </a:r>
                      <a:endParaRPr sz="10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3"/>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2.3.1</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securely house all components</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1.2.1-2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2.3.2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interface with SOSC test stand</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1.1.5-6, 1.2.3,6</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2.3.3</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withstand testing duration and movement</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1.1.5,1.2.4,1.3.2</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T/A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207950">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2.3.4</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Shall model heritage satellite as test object</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1.1.1,1.3.1</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000">
                          <a:latin typeface="Times New Roman"/>
                          <a:ea typeface="Times New Roman"/>
                          <a:cs typeface="Times New Roman"/>
                          <a:sym typeface="Times New Roman"/>
                        </a:rPr>
                        <a:t>I/A</a:t>
                      </a:r>
                      <a:endParaRPr sz="10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74"/>
          <p:cNvSpPr txBox="1">
            <a:spLocks noGrp="1"/>
          </p:cNvSpPr>
          <p:nvPr>
            <p:ph type="title"/>
          </p:nvPr>
        </p:nvSpPr>
        <p:spPr>
          <a:xfrm>
            <a:off x="5" y="-205219"/>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u="sng">
                <a:latin typeface="Playfair Display SemiBold"/>
                <a:ea typeface="Playfair Display SemiBold"/>
                <a:cs typeface="Playfair Display SemiBold"/>
                <a:sym typeface="Playfair Display SemiBold"/>
              </a:rPr>
              <a:t>Requirements (LVL 3)</a:t>
            </a:r>
            <a:endParaRPr sz="2200" u="sng">
              <a:latin typeface="Playfair Display SemiBold"/>
              <a:ea typeface="Playfair Display SemiBold"/>
              <a:cs typeface="Playfair Display SemiBold"/>
              <a:sym typeface="Playfair Display SemiBold"/>
            </a:endParaRPr>
          </a:p>
        </p:txBody>
      </p:sp>
      <p:sp>
        <p:nvSpPr>
          <p:cNvPr id="1587" name="Google Shape;1587;p74"/>
          <p:cNvSpPr txBox="1">
            <a:spLocks noGrp="1"/>
          </p:cNvSpPr>
          <p:nvPr>
            <p:ph type="sldNum" idx="12"/>
          </p:nvPr>
        </p:nvSpPr>
        <p:spPr>
          <a:xfrm>
            <a:off x="8827725" y="498950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48</a:t>
            </a:fld>
            <a:endParaRPr/>
          </a:p>
        </p:txBody>
      </p:sp>
      <p:pic>
        <p:nvPicPr>
          <p:cNvPr id="1588" name="Google Shape;1588;p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623222" y="0"/>
            <a:ext cx="520778" cy="520799"/>
          </a:xfrm>
          <a:prstGeom prst="rect">
            <a:avLst/>
          </a:prstGeom>
          <a:noFill/>
          <a:ln>
            <a:noFill/>
          </a:ln>
        </p:spPr>
      </p:pic>
      <p:graphicFrame>
        <p:nvGraphicFramePr>
          <p:cNvPr id="1589" name="Google Shape;1589;p74"/>
          <p:cNvGraphicFramePr/>
          <p:nvPr/>
        </p:nvGraphicFramePr>
        <p:xfrm>
          <a:off x="573800" y="394860"/>
          <a:ext cx="3000000" cy="3000000"/>
        </p:xfrm>
        <a:graphic>
          <a:graphicData uri="http://schemas.openxmlformats.org/drawingml/2006/table">
            <a:tbl>
              <a:tblPr>
                <a:noFill/>
                <a:tableStyleId>{D4357B11-EA24-49EA-B4C6-4030BA2A09B0}</a:tableStyleId>
              </a:tblPr>
              <a:tblGrid>
                <a:gridCol w="847075">
                  <a:extLst>
                    <a:ext uri="{9D8B030D-6E8A-4147-A177-3AD203B41FA5}">
                      <a16:colId xmlns:a16="http://schemas.microsoft.com/office/drawing/2014/main" val="20000"/>
                    </a:ext>
                  </a:extLst>
                </a:gridCol>
                <a:gridCol w="5099375">
                  <a:extLst>
                    <a:ext uri="{9D8B030D-6E8A-4147-A177-3AD203B41FA5}">
                      <a16:colId xmlns:a16="http://schemas.microsoft.com/office/drawing/2014/main" val="20001"/>
                    </a:ext>
                  </a:extLst>
                </a:gridCol>
                <a:gridCol w="847075">
                  <a:extLst>
                    <a:ext uri="{9D8B030D-6E8A-4147-A177-3AD203B41FA5}">
                      <a16:colId xmlns:a16="http://schemas.microsoft.com/office/drawing/2014/main" val="20002"/>
                    </a:ext>
                  </a:extLst>
                </a:gridCol>
                <a:gridCol w="1202850">
                  <a:extLst>
                    <a:ext uri="{9D8B030D-6E8A-4147-A177-3AD203B41FA5}">
                      <a16:colId xmlns:a16="http://schemas.microsoft.com/office/drawing/2014/main" val="20003"/>
                    </a:ext>
                  </a:extLst>
                </a:gridCol>
              </a:tblGrid>
              <a:tr h="162525">
                <a:tc>
                  <a:txBody>
                    <a:bodyPr/>
                    <a:lstStyle/>
                    <a:p>
                      <a:pPr marL="0" lvl="0" indent="0" algn="l" rtl="0">
                        <a:lnSpc>
                          <a:spcPct val="115000"/>
                        </a:lnSpc>
                        <a:spcBef>
                          <a:spcPts val="0"/>
                        </a:spcBef>
                        <a:spcAft>
                          <a:spcPts val="0"/>
                        </a:spcAft>
                        <a:buNone/>
                      </a:pPr>
                      <a:r>
                        <a:rPr lang="en" sz="700" b="1">
                          <a:solidFill>
                            <a:srgbClr val="FFFFFF"/>
                          </a:solidFill>
                          <a:latin typeface="Times New Roman"/>
                          <a:ea typeface="Times New Roman"/>
                          <a:cs typeface="Times New Roman"/>
                          <a:sym typeface="Times New Roman"/>
                        </a:rPr>
                        <a:t>#</a:t>
                      </a:r>
                      <a:endParaRPr sz="7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700" b="1">
                          <a:solidFill>
                            <a:srgbClr val="FFFFFF"/>
                          </a:solidFill>
                          <a:latin typeface="Times New Roman"/>
                          <a:ea typeface="Times New Roman"/>
                          <a:cs typeface="Times New Roman"/>
                          <a:sym typeface="Times New Roman"/>
                        </a:rPr>
                        <a:t>Requirement</a:t>
                      </a:r>
                      <a:endParaRPr sz="7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700" b="1">
                          <a:solidFill>
                            <a:srgbClr val="FFFFFF"/>
                          </a:solidFill>
                          <a:latin typeface="Times New Roman"/>
                          <a:ea typeface="Times New Roman"/>
                          <a:cs typeface="Times New Roman"/>
                          <a:sym typeface="Times New Roman"/>
                        </a:rPr>
                        <a:t>Parent</a:t>
                      </a:r>
                      <a:endParaRPr sz="7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 sz="700" b="1">
                          <a:solidFill>
                            <a:srgbClr val="FFFFFF"/>
                          </a:solidFill>
                          <a:latin typeface="Times New Roman"/>
                          <a:ea typeface="Times New Roman"/>
                          <a:cs typeface="Times New Roman"/>
                          <a:sym typeface="Times New Roman"/>
                        </a:rPr>
                        <a:t>Verification Method</a:t>
                      </a:r>
                      <a:endParaRPr sz="700" b="1">
                        <a:solidFill>
                          <a:srgbClr val="FFFFFF"/>
                        </a:solidFill>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198475">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3.1</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Sensor</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01"/>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3.1.1</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sample at a minimum rate of 1 Hz</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2.1.1</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3.1.2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Sensors shall collect raw target object data in TBD form</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2.1.1</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3.1.3</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be capable of measuring objects at a resolution of TBD</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2.1.1,4-5</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5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98475">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3.2</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Chassis</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05"/>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3.2.1</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house a processor, sensors, storage device, and all connecting wires</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2.3.1</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I</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3.2.2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be designed to be compatible with the SOSC mounting system (TBD)</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2.3.2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3.2.3</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be designed to withstand test duration</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2.3.3</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198475">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3.3</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Test Object</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09"/>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3.3.1</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be designed to be compatible with SOSC mounting system (TBD)</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2.3.2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3.3.2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be designed to withstand test duration</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2.3.3</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3.3.3</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be modeled after a Lockheed satellite</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2.3.4</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I/A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198475">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3.4</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Processing System</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13"/>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3.3.1</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be electronically compatible with sensor suite</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2.2.3-4</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3.3.2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implement algorithms to transform raw sensor data to translational and rotational relative measurements</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2.1.2,4-5</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3.3.3</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store relative measurement data at a minimum rate of TBD Hz</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2.1.3,2.2.2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6"/>
                  </a:ext>
                </a:extLst>
              </a:tr>
              <a:tr h="198475">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3.5</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Algorithms</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17"/>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3.5.1</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convert raw data into a TBD format</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2.1.1-6</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3.5.2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be developed in TBD language(s)</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2.1.1-6</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3.5.3</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convert raw data into position data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2.1.4</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3.5.4</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convert raw data into attitude data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2.1.5</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98475">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3.6</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lnSpc>
                          <a:spcPct val="115000"/>
                        </a:lnSpc>
                        <a:spcBef>
                          <a:spcPts val="0"/>
                        </a:spcBef>
                        <a:spcAft>
                          <a:spcPts val="0"/>
                        </a:spcAft>
                        <a:buNone/>
                      </a:pPr>
                      <a:r>
                        <a:rPr lang="en" sz="700" b="1">
                          <a:latin typeface="Times New Roman"/>
                          <a:ea typeface="Times New Roman"/>
                          <a:cs typeface="Times New Roman"/>
                          <a:sym typeface="Times New Roman"/>
                        </a:rPr>
                        <a:t>Data Storage</a:t>
                      </a:r>
                      <a:endParaRPr sz="700" b="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tc>
                  <a:txBody>
                    <a:bodyPr/>
                    <a:lstStyle/>
                    <a:p>
                      <a:pPr marL="0" lvl="0" indent="0" algn="l" rtl="0">
                        <a:spcBef>
                          <a:spcPts val="0"/>
                        </a:spcBef>
                        <a:spcAft>
                          <a:spcPts val="0"/>
                        </a:spcAft>
                        <a:buNone/>
                      </a:pPr>
                      <a:endParaRPr sz="11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2E9"/>
                    </a:solidFill>
                  </a:tcPr>
                </a:tc>
                <a:extLst>
                  <a:ext uri="{0D108BD9-81ED-4DB2-BD59-A6C34878D82A}">
                    <a16:rowId xmlns:a16="http://schemas.microsoft.com/office/drawing/2014/main" val="10022"/>
                  </a:ext>
                </a:extLst>
              </a:tr>
              <a:tr h="290850">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3.6.1</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be capable of storing TBD (amount of) processed data</a:t>
                      </a:r>
                      <a:endParaRPr sz="7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700" i="1">
                          <a:latin typeface="Times New Roman"/>
                          <a:ea typeface="Times New Roman"/>
                          <a:cs typeface="Times New Roman"/>
                          <a:sym typeface="Times New Roman"/>
                        </a:rPr>
                        <a:t>Determined by processor, TBD data type, and test duration</a:t>
                      </a:r>
                      <a:endParaRPr sz="700" i="1">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2.2.2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3"/>
                  </a:ext>
                </a:extLst>
              </a:tr>
              <a:tr h="162525">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3.6.2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Shall be stored in TBD format</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2.2.2</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700">
                          <a:latin typeface="Times New Roman"/>
                          <a:ea typeface="Times New Roman"/>
                          <a:cs typeface="Times New Roman"/>
                          <a:sym typeface="Times New Roman"/>
                        </a:rPr>
                        <a:t>A</a:t>
                      </a:r>
                      <a:endParaRPr sz="700">
                        <a:latin typeface="Times New Roman"/>
                        <a:ea typeface="Times New Roman"/>
                        <a:cs typeface="Times New Roman"/>
                        <a:sym typeface="Times New Roman"/>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2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sp>
        <p:nvSpPr>
          <p:cNvPr id="1594" name="Google Shape;1594;p75"/>
          <p:cNvSpPr txBox="1"/>
          <p:nvPr/>
        </p:nvSpPr>
        <p:spPr>
          <a:xfrm>
            <a:off x="1768800" y="357988"/>
            <a:ext cx="5606400" cy="115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Playfair Display"/>
                <a:ea typeface="Playfair Display"/>
                <a:cs typeface="Playfair Display"/>
                <a:sym typeface="Playfair Display"/>
              </a:rPr>
              <a:t>Testing</a:t>
            </a:r>
            <a:endParaRPr sz="3600">
              <a:solidFill>
                <a:srgbClr val="FFFFFF"/>
              </a:solidFill>
              <a:latin typeface="Playfair Display"/>
              <a:ea typeface="Playfair Display"/>
              <a:cs typeface="Playfair Display"/>
              <a:sym typeface="Playfair Display"/>
            </a:endParaRPr>
          </a:p>
        </p:txBody>
      </p:sp>
      <p:sp>
        <p:nvSpPr>
          <p:cNvPr id="1595" name="Google Shape;1595;p75"/>
          <p:cNvSpPr txBox="1"/>
          <p:nvPr/>
        </p:nvSpPr>
        <p:spPr>
          <a:xfrm>
            <a:off x="884550" y="1309500"/>
            <a:ext cx="3687600" cy="32631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3" action="ppaction://hlinksldjump">
                  <a:extLst>
                    <a:ext uri="{A12FA001-AC4F-418D-AE19-62706E023703}">
                      <ahyp:hlinkClr xmlns:ahyp="http://schemas.microsoft.com/office/drawing/2018/hyperlinkcolor" xmlns="" val="tx"/>
                    </a:ext>
                  </a:extLst>
                </a:hlinkClick>
              </a:rPr>
              <a:t>Testing Logistics</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4" action="ppaction://hlinksldjump">
                  <a:extLst>
                    <a:ext uri="{A12FA001-AC4F-418D-AE19-62706E023703}">
                      <ahyp:hlinkClr xmlns:ahyp="http://schemas.microsoft.com/office/drawing/2018/hyperlinkcolor" xmlns="" val="tx"/>
                    </a:ext>
                  </a:extLst>
                </a:hlinkClick>
              </a:rPr>
              <a:t>Sensor Power</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5" action="ppaction://hlinksldjump">
                  <a:extLst>
                    <a:ext uri="{A12FA001-AC4F-418D-AE19-62706E023703}">
                      <ahyp:hlinkClr xmlns:ahyp="http://schemas.microsoft.com/office/drawing/2018/hyperlinkcolor" xmlns="" val="tx"/>
                    </a:ext>
                  </a:extLst>
                </a:hlinkClick>
              </a:rPr>
              <a:t>Sensor Range</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6" action="ppaction://hlinksldjump">
                  <a:extLst>
                    <a:ext uri="{A12FA001-AC4F-418D-AE19-62706E023703}">
                      <ahyp:hlinkClr xmlns:ahyp="http://schemas.microsoft.com/office/drawing/2018/hyperlinkcolor" xmlns="" val="tx"/>
                    </a:ext>
                  </a:extLst>
                </a:hlinkClick>
              </a:rPr>
              <a:t>Sensor FOV</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7" action="ppaction://hlinksldjump">
                  <a:extLst>
                    <a:ext uri="{A12FA001-AC4F-418D-AE19-62706E023703}">
                      <ahyp:hlinkClr xmlns:ahyp="http://schemas.microsoft.com/office/drawing/2018/hyperlinkcolor" xmlns="" val="tx"/>
                    </a:ext>
                  </a:extLst>
                </a:hlinkClick>
              </a:rPr>
              <a:t>Sensor Accuracy</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8" action="ppaction://hlinksldjump">
                  <a:extLst>
                    <a:ext uri="{A12FA001-AC4F-418D-AE19-62706E023703}">
                      <ahyp:hlinkClr xmlns:ahyp="http://schemas.microsoft.com/office/drawing/2018/hyperlinkcolor" xmlns="" val="tx"/>
                    </a:ext>
                  </a:extLst>
                </a:hlinkClick>
              </a:rPr>
              <a:t>Reflectivity + Lighting</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9" action="ppaction://hlinksldjump">
                  <a:extLst>
                    <a:ext uri="{A12FA001-AC4F-418D-AE19-62706E023703}">
                      <ahyp:hlinkClr xmlns:ahyp="http://schemas.microsoft.com/office/drawing/2018/hyperlinkcolor" xmlns="" val="tx"/>
                    </a:ext>
                  </a:extLst>
                </a:hlinkClick>
              </a:rPr>
              <a:t>Initiation Method</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10" action="ppaction://hlinksldjump">
                  <a:extLst>
                    <a:ext uri="{A12FA001-AC4F-418D-AE19-62706E023703}">
                      <ahyp:hlinkClr xmlns:ahyp="http://schemas.microsoft.com/office/drawing/2018/hyperlinkcolor" xmlns="" val="tx"/>
                    </a:ext>
                  </a:extLst>
                </a:hlinkClick>
              </a:rPr>
              <a:t>Processor in the Loop</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11" action="ppaction://hlinksldjump">
                  <a:extLst>
                    <a:ext uri="{A12FA001-AC4F-418D-AE19-62706E023703}">
                      <ahyp:hlinkClr xmlns:ahyp="http://schemas.microsoft.com/office/drawing/2018/hyperlinkcolor" xmlns="" val="tx"/>
                    </a:ext>
                  </a:extLst>
                </a:hlinkClick>
              </a:rPr>
              <a:t>Software in the Loop</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12" action="ppaction://hlinksldjump">
                  <a:extLst>
                    <a:ext uri="{A12FA001-AC4F-418D-AE19-62706E023703}">
                      <ahyp:hlinkClr xmlns:ahyp="http://schemas.microsoft.com/office/drawing/2018/hyperlinkcolor" xmlns="" val="tx"/>
                    </a:ext>
                  </a:extLst>
                </a:hlinkClick>
              </a:rPr>
              <a:t>Data Storage</a:t>
            </a:r>
            <a:endParaRPr sz="2000" u="sng">
              <a:solidFill>
                <a:schemeClr val="lt1"/>
              </a:solidFill>
              <a:latin typeface="Playfair Display Medium"/>
              <a:ea typeface="Playfair Display Medium"/>
              <a:cs typeface="Playfair Display Medium"/>
              <a:sym typeface="Playfair Display Medium"/>
            </a:endParaRPr>
          </a:p>
        </p:txBody>
      </p:sp>
      <p:sp>
        <p:nvSpPr>
          <p:cNvPr id="1596" name="Google Shape;1596;p75"/>
          <p:cNvSpPr txBox="1"/>
          <p:nvPr/>
        </p:nvSpPr>
        <p:spPr>
          <a:xfrm>
            <a:off x="4938225" y="1309500"/>
            <a:ext cx="3687600" cy="17238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13" action="ppaction://hlinksldjump">
                  <a:extLst>
                    <a:ext uri="{A12FA001-AC4F-418D-AE19-62706E023703}">
                      <ahyp:hlinkClr xmlns:ahyp="http://schemas.microsoft.com/office/drawing/2018/hyperlinkcolor" xmlns="" val="tx"/>
                    </a:ext>
                  </a:extLst>
                </a:hlinkClick>
              </a:rPr>
              <a:t>Marco Electronics</a:t>
            </a:r>
            <a:endParaRPr>
              <a:solidFill>
                <a:schemeClr val="lt1"/>
              </a:solidFill>
              <a:latin typeface="Playfair Display"/>
              <a:ea typeface="Playfair Display"/>
              <a:cs typeface="Playfair Display"/>
              <a:sym typeface="Playfair Display"/>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14" action="ppaction://hlinksldjump">
                  <a:extLst>
                    <a:ext uri="{A12FA001-AC4F-418D-AE19-62706E023703}">
                      <ahyp:hlinkClr xmlns:ahyp="http://schemas.microsoft.com/office/drawing/2018/hyperlinkcolor" xmlns="" val="tx"/>
                    </a:ext>
                  </a:extLst>
                </a:hlinkClick>
              </a:rPr>
              <a:t>How to use LiDAR</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15" action="ppaction://hlinksldjump">
                  <a:extLst>
                    <a:ext uri="{A12FA001-AC4F-418D-AE19-62706E023703}">
                      <ahyp:hlinkClr xmlns:ahyp="http://schemas.microsoft.com/office/drawing/2018/hyperlinkcolor" xmlns="" val="tx"/>
                    </a:ext>
                  </a:extLst>
                </a:hlinkClick>
              </a:rPr>
              <a:t>System Communication</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16" action="ppaction://hlinksldjump">
                  <a:extLst>
                    <a:ext uri="{A12FA001-AC4F-418D-AE19-62706E023703}">
                      <ahyp:hlinkClr xmlns:ahyp="http://schemas.microsoft.com/office/drawing/2018/hyperlinkcolor" xmlns="" val="tx"/>
                    </a:ext>
                  </a:extLst>
                </a:hlinkClick>
              </a:rPr>
              <a:t>ASPEN DiTL</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17" action="ppaction://hlinksldjump">
                  <a:extLst>
                    <a:ext uri="{A12FA001-AC4F-418D-AE19-62706E023703}">
                      <ahyp:hlinkClr xmlns:ahyp="http://schemas.microsoft.com/office/drawing/2018/hyperlinkcolor" xmlns="" val="tx"/>
                    </a:ext>
                  </a:extLst>
                </a:hlinkClick>
              </a:rPr>
              <a:t>SOSC Day</a:t>
            </a:r>
            <a:endParaRPr sz="2000" u="sng">
              <a:solidFill>
                <a:schemeClr val="lt1"/>
              </a:solidFill>
              <a:latin typeface="Playfair Display Medium"/>
              <a:ea typeface="Playfair Display Medium"/>
              <a:cs typeface="Playfair Display Medium"/>
              <a:sym typeface="Playfair Display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1"/>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Motivation: On-Orbit Servicing is the Future!</a:t>
            </a:r>
            <a:endParaRPr sz="2600" u="sng" dirty="0">
              <a:latin typeface="Playfair Display SemiBold"/>
              <a:ea typeface="Playfair Display SemiBold"/>
              <a:cs typeface="Playfair Display SemiBold"/>
              <a:sym typeface="Playfair Display SemiBold"/>
            </a:endParaRPr>
          </a:p>
        </p:txBody>
      </p:sp>
      <p:sp>
        <p:nvSpPr>
          <p:cNvPr id="154" name="Google Shape;154;p31"/>
          <p:cNvSpPr txBox="1"/>
          <p:nvPr/>
        </p:nvSpPr>
        <p:spPr>
          <a:xfrm>
            <a:off x="2584258" y="1100900"/>
            <a:ext cx="4437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chemeClr val="dk2"/>
              </a:solidFill>
              <a:latin typeface="Playfair Display"/>
              <a:ea typeface="Playfair Display"/>
              <a:cs typeface="Playfair Display"/>
              <a:sym typeface="Playfair Display"/>
            </a:endParaRPr>
          </a:p>
        </p:txBody>
      </p:sp>
      <p:sp>
        <p:nvSpPr>
          <p:cNvPr id="155" name="Google Shape;155;p31"/>
          <p:cNvSpPr txBox="1">
            <a:spLocks noGrp="1"/>
          </p:cNvSpPr>
          <p:nvPr>
            <p:ph type="body" idx="1"/>
          </p:nvPr>
        </p:nvSpPr>
        <p:spPr>
          <a:xfrm>
            <a:off x="388950" y="1100900"/>
            <a:ext cx="4135500" cy="14586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600" b="1">
                <a:latin typeface="Playfair Display"/>
                <a:ea typeface="Playfair Display"/>
                <a:cs typeface="Playfair Display"/>
                <a:sym typeface="Playfair Display"/>
              </a:rPr>
              <a:t>Primary Mission:</a:t>
            </a:r>
            <a:r>
              <a:rPr lang="en">
                <a:latin typeface="Playfair Display"/>
                <a:ea typeface="Playfair Display"/>
                <a:cs typeface="Playfair Display"/>
                <a:sym typeface="Playfair Display"/>
              </a:rPr>
              <a:t> </a:t>
            </a:r>
            <a:r>
              <a:rPr lang="en" sz="1400">
                <a:latin typeface="Playfair Display"/>
                <a:ea typeface="Playfair Display"/>
                <a:cs typeface="Playfair Display"/>
                <a:sym typeface="Playfair Display"/>
              </a:rPr>
              <a:t>Extend the design life of on-orbit spacecrafts</a:t>
            </a:r>
            <a:endParaRPr sz="1400">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Char char="▣"/>
            </a:pPr>
            <a:r>
              <a:rPr lang="en" sz="1200" b="1">
                <a:latin typeface="Playfair Display"/>
                <a:ea typeface="Playfair Display"/>
                <a:cs typeface="Playfair Display"/>
                <a:sym typeface="Playfair Display"/>
              </a:rPr>
              <a:t>Goal:</a:t>
            </a:r>
            <a:r>
              <a:rPr lang="en" sz="1200">
                <a:latin typeface="Playfair Display"/>
                <a:ea typeface="Playfair Display"/>
                <a:cs typeface="Playfair Display"/>
                <a:sym typeface="Playfair Display"/>
              </a:rPr>
              <a:t> Dock with malfunctioning satellite to perform the needed maintenance or upgrades</a:t>
            </a:r>
            <a:endParaRPr sz="1200">
              <a:latin typeface="Playfair Display"/>
              <a:ea typeface="Playfair Display"/>
              <a:cs typeface="Playfair Display"/>
              <a:sym typeface="Playfair Display"/>
            </a:endParaRPr>
          </a:p>
          <a:p>
            <a:pPr marL="457200" lvl="0" indent="0" algn="l" rtl="0">
              <a:spcBef>
                <a:spcPts val="600"/>
              </a:spcBef>
              <a:spcAft>
                <a:spcPts val="0"/>
              </a:spcAft>
              <a:buNone/>
            </a:pPr>
            <a:endParaRPr>
              <a:latin typeface="Playfair Display"/>
              <a:ea typeface="Playfair Display"/>
              <a:cs typeface="Playfair Display"/>
              <a:sym typeface="Playfair Display"/>
            </a:endParaRPr>
          </a:p>
        </p:txBody>
      </p:sp>
      <p:sp>
        <p:nvSpPr>
          <p:cNvPr id="156" name="Google Shape;156;p31"/>
          <p:cNvSpPr txBox="1">
            <a:spLocks noGrp="1"/>
          </p:cNvSpPr>
          <p:nvPr>
            <p:ph type="body" idx="2"/>
          </p:nvPr>
        </p:nvSpPr>
        <p:spPr>
          <a:xfrm>
            <a:off x="388950" y="2841100"/>
            <a:ext cx="4135500" cy="14586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600" b="1">
                <a:latin typeface="Playfair Display"/>
                <a:ea typeface="Playfair Display"/>
                <a:cs typeface="Playfair Display"/>
                <a:sym typeface="Playfair Display"/>
              </a:rPr>
              <a:t>Solution:</a:t>
            </a:r>
            <a:r>
              <a:rPr lang="en" sz="1600">
                <a:latin typeface="Playfair Display"/>
                <a:ea typeface="Playfair Display"/>
                <a:cs typeface="Playfair Display"/>
                <a:sym typeface="Playfair Display"/>
              </a:rPr>
              <a:t> </a:t>
            </a:r>
            <a:r>
              <a:rPr lang="en" sz="1400">
                <a:latin typeface="Playfair Display"/>
                <a:ea typeface="Playfair Display"/>
                <a:cs typeface="Playfair Display"/>
                <a:sym typeface="Playfair Display"/>
              </a:rPr>
              <a:t>Low-cost CubeSats equipped to perform satellite servicing</a:t>
            </a:r>
            <a:endParaRPr sz="1400">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Char char="▣"/>
            </a:pPr>
            <a:r>
              <a:rPr lang="en" sz="1200" b="1">
                <a:latin typeface="Playfair Display"/>
                <a:ea typeface="Playfair Display"/>
                <a:cs typeface="Playfair Display"/>
                <a:sym typeface="Playfair Display"/>
              </a:rPr>
              <a:t>Project Description:</a:t>
            </a:r>
            <a:r>
              <a:rPr lang="en" sz="1200">
                <a:latin typeface="Playfair Display"/>
                <a:ea typeface="Playfair Display"/>
                <a:cs typeface="Playfair Display"/>
                <a:sym typeface="Playfair Display"/>
              </a:rPr>
              <a:t> To </a:t>
            </a:r>
            <a:r>
              <a:rPr lang="en" sz="1200" b="1" i="1">
                <a:latin typeface="Playfair Display"/>
                <a:ea typeface="Playfair Display"/>
                <a:cs typeface="Playfair Display"/>
                <a:sym typeface="Playfair Display"/>
              </a:rPr>
              <a:t>design</a:t>
            </a:r>
            <a:r>
              <a:rPr lang="en" sz="1200">
                <a:latin typeface="Playfair Display"/>
                <a:ea typeface="Playfair Display"/>
                <a:cs typeface="Playfair Display"/>
                <a:sym typeface="Playfair Display"/>
              </a:rPr>
              <a:t>, </a:t>
            </a:r>
            <a:r>
              <a:rPr lang="en" sz="1200" b="1" i="1">
                <a:latin typeface="Playfair Display"/>
                <a:ea typeface="Playfair Display"/>
                <a:cs typeface="Playfair Display"/>
                <a:sym typeface="Playfair Display"/>
              </a:rPr>
              <a:t>build</a:t>
            </a:r>
            <a:r>
              <a:rPr lang="en" sz="1200">
                <a:latin typeface="Playfair Display"/>
                <a:ea typeface="Playfair Display"/>
                <a:cs typeface="Playfair Display"/>
                <a:sym typeface="Playfair Display"/>
              </a:rPr>
              <a:t>, and </a:t>
            </a:r>
            <a:r>
              <a:rPr lang="en" sz="1200" b="1" i="1">
                <a:latin typeface="Playfair Display"/>
                <a:ea typeface="Playfair Display"/>
                <a:cs typeface="Playfair Display"/>
                <a:sym typeface="Playfair Display"/>
              </a:rPr>
              <a:t>test </a:t>
            </a:r>
            <a:r>
              <a:rPr lang="en" sz="1200">
                <a:latin typeface="Playfair Display"/>
                <a:ea typeface="Playfair Display"/>
                <a:cs typeface="Playfair Display"/>
                <a:sym typeface="Playfair Display"/>
              </a:rPr>
              <a:t>a prototype capable of the relative navigation processing system</a:t>
            </a:r>
            <a:endParaRPr sz="1200">
              <a:latin typeface="Playfair Display"/>
              <a:ea typeface="Playfair Display"/>
              <a:cs typeface="Playfair Display"/>
              <a:sym typeface="Playfair Display"/>
            </a:endParaRPr>
          </a:p>
          <a:p>
            <a:pPr marL="457200" lvl="0" indent="0" algn="l" rtl="0">
              <a:spcBef>
                <a:spcPts val="600"/>
              </a:spcBef>
              <a:spcAft>
                <a:spcPts val="0"/>
              </a:spcAft>
              <a:buNone/>
            </a:pPr>
            <a:endParaRPr sz="1200">
              <a:latin typeface="Playfair Display"/>
              <a:ea typeface="Playfair Display"/>
              <a:cs typeface="Playfair Display"/>
              <a:sym typeface="Playfair Display"/>
            </a:endParaRPr>
          </a:p>
          <a:p>
            <a:pPr marL="0" lvl="0" indent="0" algn="l" rtl="0">
              <a:spcBef>
                <a:spcPts val="600"/>
              </a:spcBef>
              <a:spcAft>
                <a:spcPts val="0"/>
              </a:spcAft>
              <a:buNone/>
            </a:pPr>
            <a:endParaRPr>
              <a:latin typeface="Playfair Display"/>
              <a:ea typeface="Playfair Display"/>
              <a:cs typeface="Playfair Display"/>
              <a:sym typeface="Playfair Display"/>
            </a:endParaRPr>
          </a:p>
        </p:txBody>
      </p:sp>
      <p:pic>
        <p:nvPicPr>
          <p:cNvPr id="157" name="Google Shape;157;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58" name="Google Shape;158;p31"/>
          <p:cNvSpPr txBox="1">
            <a:spLocks noGrp="1"/>
          </p:cNvSpPr>
          <p:nvPr>
            <p:ph type="sldNum" idx="12"/>
          </p:nvPr>
        </p:nvSpPr>
        <p:spPr>
          <a:xfrm>
            <a:off x="8873700" y="4893902"/>
            <a:ext cx="2703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solidFill>
                  <a:schemeClr val="accent1"/>
                </a:solidFill>
              </a:rPr>
              <a:t>5</a:t>
            </a:fld>
            <a:endParaRPr>
              <a:solidFill>
                <a:schemeClr val="accent1"/>
              </a:solidFill>
            </a:endParaRPr>
          </a:p>
        </p:txBody>
      </p:sp>
      <p:pic>
        <p:nvPicPr>
          <p:cNvPr id="159" name="Google Shape;159;p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10800000">
            <a:off x="4693900" y="1363450"/>
            <a:ext cx="3978599" cy="2652399"/>
          </a:xfrm>
          <a:prstGeom prst="rect">
            <a:avLst/>
          </a:prstGeom>
          <a:noFill/>
          <a:ln>
            <a:noFill/>
          </a:ln>
        </p:spPr>
      </p:pic>
      <p:sp>
        <p:nvSpPr>
          <p:cNvPr id="160" name="Google Shape;160;p31"/>
          <p:cNvSpPr/>
          <p:nvPr/>
        </p:nvSpPr>
        <p:spPr>
          <a:xfrm>
            <a:off x="545700" y="456322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a:effectLst>
            <a:outerShdw dist="95250" dir="348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Overview</a:t>
            </a:r>
            <a:endParaRPr sz="1300">
              <a:latin typeface="Playfair Display"/>
              <a:ea typeface="Playfair Display"/>
              <a:cs typeface="Playfair Display"/>
              <a:sym typeface="Playfair Display"/>
            </a:endParaRPr>
          </a:p>
        </p:txBody>
      </p:sp>
      <p:sp>
        <p:nvSpPr>
          <p:cNvPr id="161" name="Google Shape;161;p31"/>
          <p:cNvSpPr/>
          <p:nvPr/>
        </p:nvSpPr>
        <p:spPr>
          <a:xfrm>
            <a:off x="203407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162" name="Google Shape;162;p31"/>
          <p:cNvSpPr/>
          <p:nvPr/>
        </p:nvSpPr>
        <p:spPr>
          <a:xfrm>
            <a:off x="370604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163" name="Google Shape;163;p31"/>
          <p:cNvSpPr/>
          <p:nvPr/>
        </p:nvSpPr>
        <p:spPr>
          <a:xfrm>
            <a:off x="537802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164" name="Google Shape;164;p31"/>
          <p:cNvSpPr/>
          <p:nvPr/>
        </p:nvSpPr>
        <p:spPr>
          <a:xfrm>
            <a:off x="704999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76"/>
          <p:cNvSpPr txBox="1">
            <a:spLocks noGrp="1"/>
          </p:cNvSpPr>
          <p:nvPr>
            <p:ph type="ctrTitle" idx="4294967295"/>
          </p:nvPr>
        </p:nvSpPr>
        <p:spPr>
          <a:xfrm>
            <a:off x="1768800" y="1991813"/>
            <a:ext cx="5606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u="sng">
                <a:solidFill>
                  <a:schemeClr val="hlink"/>
                </a:solidFill>
                <a:hlinkClick r:id="rId3"/>
              </a:rPr>
              <a:t>Link to Testing Logistics</a:t>
            </a:r>
            <a:endParaRPr sz="3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77"/>
          <p:cNvSpPr txBox="1">
            <a:spLocks noGrp="1"/>
          </p:cNvSpPr>
          <p:nvPr>
            <p:ph type="title"/>
          </p:nvPr>
        </p:nvSpPr>
        <p:spPr>
          <a:xfrm>
            <a:off x="388955" y="2621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Sensor Power</a:t>
            </a:r>
            <a:endParaRPr sz="2600" u="sng">
              <a:latin typeface="Playfair Display SemiBold"/>
              <a:ea typeface="Playfair Display SemiBold"/>
              <a:cs typeface="Playfair Display SemiBold"/>
              <a:sym typeface="Playfair Display SemiBold"/>
            </a:endParaRPr>
          </a:p>
        </p:txBody>
      </p:sp>
      <p:sp>
        <p:nvSpPr>
          <p:cNvPr id="1607" name="Google Shape;1607;p77"/>
          <p:cNvSpPr txBox="1">
            <a:spLocks noGrp="1"/>
          </p:cNvSpPr>
          <p:nvPr>
            <p:ph type="body" idx="1"/>
          </p:nvPr>
        </p:nvSpPr>
        <p:spPr>
          <a:xfrm>
            <a:off x="388950" y="982650"/>
            <a:ext cx="5087100" cy="35976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Objective:</a:t>
            </a:r>
            <a:r>
              <a:rPr lang="en" sz="1200">
                <a:latin typeface="Playfair Display"/>
                <a:ea typeface="Playfair Display"/>
                <a:cs typeface="Playfair Display"/>
                <a:sym typeface="Playfair Display"/>
              </a:rPr>
              <a:t> Ensure the AC/DC power regulator supplies the correct voltage to the Livox Mid-70 LiDAR and secure it to the Livox power cable.</a:t>
            </a:r>
            <a:endParaRPr sz="1200">
              <a:latin typeface="Playfair Display"/>
              <a:ea typeface="Playfair Display"/>
              <a:cs typeface="Playfair Display"/>
              <a:sym typeface="Playfair Display"/>
            </a:endParaRPr>
          </a:p>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Procedure:</a:t>
            </a:r>
            <a:endParaRPr sz="1200" b="1">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AutoNum type="arabicPeriod"/>
            </a:pPr>
            <a:r>
              <a:rPr lang="en" sz="1200">
                <a:latin typeface="Playfair Display"/>
                <a:ea typeface="Playfair Display"/>
                <a:cs typeface="Playfair Display"/>
                <a:sym typeface="Playfair Display"/>
              </a:rPr>
              <a:t>Cut and strip the power regulator to expose wire ends</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Plug the power regulator into a 120 VAC power outlet</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Connect voltmeter to wire ends and check voltage</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If step 3 reads optimal voltage, then continue to step 4.</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Power down power regulator by connecting it to a capacitor</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Using voltmeter, occasionally check voltage in power regulator. Wait till voltage reaches zero.</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Solder wire ends of power regulator to wire ends of Livox power supply</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Wrap solder point with electrical tape. </a:t>
            </a:r>
            <a:endParaRPr sz="1200">
              <a:latin typeface="Playfair Display"/>
              <a:ea typeface="Playfair Display"/>
              <a:cs typeface="Playfair Display"/>
              <a:sym typeface="Playfair Display"/>
            </a:endParaRPr>
          </a:p>
          <a:p>
            <a:pPr marL="457200" lvl="0" indent="0" algn="l" rtl="0">
              <a:spcBef>
                <a:spcPts val="0"/>
              </a:spcBef>
              <a:spcAft>
                <a:spcPts val="0"/>
              </a:spcAft>
              <a:buNone/>
            </a:pPr>
            <a:endParaRPr sz="1200">
              <a:latin typeface="Playfair Display"/>
              <a:ea typeface="Playfair Display"/>
              <a:cs typeface="Playfair Display"/>
              <a:sym typeface="Playfair Display"/>
            </a:endParaRPr>
          </a:p>
        </p:txBody>
      </p:sp>
      <p:pic>
        <p:nvPicPr>
          <p:cNvPr id="1608" name="Google Shape;1608;p7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609" name="Google Shape;1609;p77"/>
          <p:cNvSpPr txBox="1">
            <a:spLocks noGrp="1"/>
          </p:cNvSpPr>
          <p:nvPr>
            <p:ph type="sldNum" idx="12"/>
          </p:nvPr>
        </p:nvSpPr>
        <p:spPr>
          <a:xfrm>
            <a:off x="8774500" y="4893900"/>
            <a:ext cx="3696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51</a:t>
            </a:fld>
            <a:endParaRPr/>
          </a:p>
        </p:txBody>
      </p:sp>
      <p:sp>
        <p:nvSpPr>
          <p:cNvPr id="1610" name="Google Shape;1610;p77"/>
          <p:cNvSpPr txBox="1"/>
          <p:nvPr/>
        </p:nvSpPr>
        <p:spPr>
          <a:xfrm>
            <a:off x="5943325" y="2330850"/>
            <a:ext cx="2698500" cy="8004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chemeClr val="dk1"/>
                </a:solidFill>
                <a:latin typeface="Playfair Display"/>
                <a:ea typeface="Playfair Display"/>
                <a:cs typeface="Playfair Display"/>
                <a:sym typeface="Playfair Display"/>
              </a:rPr>
              <a:t>Driving Requirement(s):</a:t>
            </a:r>
            <a:endParaRPr sz="1200" b="1">
              <a:solidFill>
                <a:schemeClr val="dk1"/>
              </a:solidFill>
              <a:latin typeface="Playfair Display"/>
              <a:ea typeface="Playfair Display"/>
              <a:cs typeface="Playfair Display"/>
              <a:sym typeface="Playfair Display"/>
            </a:endParaRPr>
          </a:p>
          <a:p>
            <a:pPr marL="457200" lvl="0" indent="-317500" algn="l" rtl="0">
              <a:spcBef>
                <a:spcPts val="0"/>
              </a:spcBef>
              <a:spcAft>
                <a:spcPts val="0"/>
              </a:spcAft>
              <a:buClr>
                <a:schemeClr val="dk1"/>
              </a:buClr>
              <a:buSzPts val="1400"/>
              <a:buFont typeface="Playfair Display"/>
              <a:buChar char="▣"/>
            </a:pPr>
            <a:r>
              <a:rPr lang="en">
                <a:latin typeface="PT Serif"/>
                <a:ea typeface="PT Serif"/>
                <a:cs typeface="PT Serif"/>
                <a:sym typeface="PT Serif"/>
              </a:rPr>
              <a:t>DR.9</a:t>
            </a:r>
            <a:endParaRPr>
              <a:latin typeface="PT Serif"/>
              <a:ea typeface="PT Serif"/>
              <a:cs typeface="PT Serif"/>
              <a:sym typeface="PT Serif"/>
            </a:endParaRPr>
          </a:p>
          <a:p>
            <a:pPr marL="457200" lvl="0" indent="-317500" algn="l" rtl="0">
              <a:spcBef>
                <a:spcPts val="0"/>
              </a:spcBef>
              <a:spcAft>
                <a:spcPts val="0"/>
              </a:spcAft>
              <a:buClr>
                <a:schemeClr val="dk1"/>
              </a:buClr>
              <a:buSzPts val="1400"/>
              <a:buFont typeface="PT Serif"/>
              <a:buChar char="▣"/>
            </a:pPr>
            <a:r>
              <a:rPr lang="en">
                <a:latin typeface="PT Serif"/>
                <a:ea typeface="PT Serif"/>
                <a:cs typeface="PT Serif"/>
                <a:sym typeface="PT Serif"/>
              </a:rPr>
              <a:t>DR.10</a:t>
            </a:r>
            <a:endParaRPr>
              <a:latin typeface="PT Serif"/>
              <a:ea typeface="PT Serif"/>
              <a:cs typeface="PT Serif"/>
              <a:sym typeface="PT Serif"/>
            </a:endParaRPr>
          </a:p>
        </p:txBody>
      </p:sp>
      <p:sp>
        <p:nvSpPr>
          <p:cNvPr id="1611" name="Google Shape;1611;p77"/>
          <p:cNvSpPr txBox="1"/>
          <p:nvPr/>
        </p:nvSpPr>
        <p:spPr>
          <a:xfrm>
            <a:off x="5943050" y="982650"/>
            <a:ext cx="26985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Test Date: 12/13/22</a:t>
            </a:r>
            <a:endParaRPr sz="12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Deadline: 01/31/23</a:t>
            </a:r>
            <a:endParaRPr sz="1200" b="1">
              <a:solidFill>
                <a:schemeClr val="dk1"/>
              </a:solidFill>
              <a:latin typeface="Playfair Display"/>
              <a:ea typeface="Playfair Display"/>
              <a:cs typeface="Playfair Display"/>
              <a:sym typeface="Playfair Display"/>
            </a:endParaRPr>
          </a:p>
        </p:txBody>
      </p:sp>
      <p:sp>
        <p:nvSpPr>
          <p:cNvPr id="1612" name="Google Shape;1612;p77"/>
          <p:cNvSpPr txBox="1"/>
          <p:nvPr/>
        </p:nvSpPr>
        <p:spPr>
          <a:xfrm>
            <a:off x="5943325" y="1801500"/>
            <a:ext cx="2698500" cy="3693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chemeClr val="dk1"/>
                </a:solidFill>
                <a:latin typeface="Playfair Display"/>
                <a:ea typeface="Playfair Display"/>
                <a:cs typeface="Playfair Display"/>
                <a:sym typeface="Playfair Display"/>
              </a:rPr>
              <a:t>Status: Complete</a:t>
            </a:r>
            <a:endParaRPr>
              <a:latin typeface="PT Serif"/>
              <a:ea typeface="PT Serif"/>
              <a:cs typeface="PT Serif"/>
              <a:sym typeface="PT Serif"/>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78"/>
          <p:cNvSpPr txBox="1">
            <a:spLocks noGrp="1"/>
          </p:cNvSpPr>
          <p:nvPr>
            <p:ph type="title"/>
          </p:nvPr>
        </p:nvSpPr>
        <p:spPr>
          <a:xfrm>
            <a:off x="389054" y="217200"/>
            <a:ext cx="26658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Sensor Power</a:t>
            </a:r>
            <a:endParaRPr sz="2600" u="sng">
              <a:latin typeface="Playfair Display SemiBold"/>
              <a:ea typeface="Playfair Display SemiBold"/>
              <a:cs typeface="Playfair Display SemiBold"/>
              <a:sym typeface="Playfair Display SemiBold"/>
            </a:endParaRPr>
          </a:p>
        </p:txBody>
      </p:sp>
      <p:sp>
        <p:nvSpPr>
          <p:cNvPr id="1618" name="Google Shape;1618;p78"/>
          <p:cNvSpPr txBox="1">
            <a:spLocks noGrp="1"/>
          </p:cNvSpPr>
          <p:nvPr>
            <p:ph type="sldNum" idx="12"/>
          </p:nvPr>
        </p:nvSpPr>
        <p:spPr>
          <a:xfrm>
            <a:off x="8827725" y="498950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52</a:t>
            </a:fld>
            <a:endParaRPr/>
          </a:p>
        </p:txBody>
      </p:sp>
      <p:pic>
        <p:nvPicPr>
          <p:cNvPr id="1619" name="Google Shape;1619;p7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8000" y="801400"/>
            <a:ext cx="2716851" cy="2037650"/>
          </a:xfrm>
          <a:prstGeom prst="rect">
            <a:avLst/>
          </a:prstGeom>
          <a:noFill/>
          <a:ln>
            <a:noFill/>
          </a:ln>
        </p:spPr>
      </p:pic>
      <p:pic>
        <p:nvPicPr>
          <p:cNvPr id="1620" name="Google Shape;1620;p7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14913" y="801404"/>
            <a:ext cx="2716851" cy="2037646"/>
          </a:xfrm>
          <a:prstGeom prst="rect">
            <a:avLst/>
          </a:prstGeom>
          <a:noFill/>
          <a:ln>
            <a:noFill/>
          </a:ln>
        </p:spPr>
      </p:pic>
      <p:pic>
        <p:nvPicPr>
          <p:cNvPr id="1621" name="Google Shape;1621;p78"/>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891849" y="801405"/>
            <a:ext cx="2716851" cy="2037646"/>
          </a:xfrm>
          <a:prstGeom prst="rect">
            <a:avLst/>
          </a:prstGeom>
          <a:noFill/>
          <a:ln>
            <a:noFill/>
          </a:ln>
        </p:spPr>
      </p:pic>
      <p:pic>
        <p:nvPicPr>
          <p:cNvPr id="1622" name="Google Shape;1622;p7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38000" y="2839038"/>
            <a:ext cx="2716851" cy="2037661"/>
          </a:xfrm>
          <a:prstGeom prst="rect">
            <a:avLst/>
          </a:prstGeom>
          <a:noFill/>
          <a:ln>
            <a:noFill/>
          </a:ln>
        </p:spPr>
      </p:pic>
      <p:pic>
        <p:nvPicPr>
          <p:cNvPr id="1623" name="Google Shape;1623;p78"/>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114913" y="2839050"/>
            <a:ext cx="2716867" cy="2037650"/>
          </a:xfrm>
          <a:prstGeom prst="rect">
            <a:avLst/>
          </a:prstGeom>
          <a:noFill/>
          <a:ln>
            <a:noFill/>
          </a:ln>
        </p:spPr>
      </p:pic>
      <p:pic>
        <p:nvPicPr>
          <p:cNvPr id="1624" name="Google Shape;1624;p7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891850" y="2839050"/>
            <a:ext cx="2716851" cy="2037638"/>
          </a:xfrm>
          <a:prstGeom prst="rect">
            <a:avLst/>
          </a:prstGeom>
          <a:noFill/>
          <a:ln>
            <a:noFill/>
          </a:ln>
        </p:spPr>
      </p:pic>
      <p:pic>
        <p:nvPicPr>
          <p:cNvPr id="1625" name="Google Shape;1625;p78"/>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79"/>
          <p:cNvSpPr txBox="1">
            <a:spLocks noGrp="1"/>
          </p:cNvSpPr>
          <p:nvPr>
            <p:ph type="title"/>
          </p:nvPr>
        </p:nvSpPr>
        <p:spPr>
          <a:xfrm>
            <a:off x="389054" y="217200"/>
            <a:ext cx="26658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Sensor Power</a:t>
            </a:r>
            <a:endParaRPr sz="2600" u="sng">
              <a:latin typeface="Playfair Display SemiBold"/>
              <a:ea typeface="Playfair Display SemiBold"/>
              <a:cs typeface="Playfair Display SemiBold"/>
              <a:sym typeface="Playfair Display SemiBold"/>
            </a:endParaRPr>
          </a:p>
        </p:txBody>
      </p:sp>
      <p:sp>
        <p:nvSpPr>
          <p:cNvPr id="1631" name="Google Shape;1631;p79"/>
          <p:cNvSpPr txBox="1">
            <a:spLocks noGrp="1"/>
          </p:cNvSpPr>
          <p:nvPr>
            <p:ph type="sldNum" idx="12"/>
          </p:nvPr>
        </p:nvSpPr>
        <p:spPr>
          <a:xfrm>
            <a:off x="8827725" y="498950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53</a:t>
            </a:fld>
            <a:endParaRPr/>
          </a:p>
        </p:txBody>
      </p:sp>
      <p:pic>
        <p:nvPicPr>
          <p:cNvPr id="1632" name="Google Shape;1632;p7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63525" y="801400"/>
            <a:ext cx="2716851" cy="2037642"/>
          </a:xfrm>
          <a:prstGeom prst="rect">
            <a:avLst/>
          </a:prstGeom>
          <a:noFill/>
          <a:ln>
            <a:noFill/>
          </a:ln>
        </p:spPr>
      </p:pic>
      <p:pic>
        <p:nvPicPr>
          <p:cNvPr id="1633" name="Google Shape;1633;p7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182513" y="801393"/>
            <a:ext cx="2716851" cy="2037658"/>
          </a:xfrm>
          <a:prstGeom prst="rect">
            <a:avLst/>
          </a:prstGeom>
          <a:noFill/>
          <a:ln>
            <a:noFill/>
          </a:ln>
        </p:spPr>
      </p:pic>
      <p:pic>
        <p:nvPicPr>
          <p:cNvPr id="1634" name="Google Shape;1634;p7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001525" y="801394"/>
            <a:ext cx="2716851" cy="2037658"/>
          </a:xfrm>
          <a:prstGeom prst="rect">
            <a:avLst/>
          </a:prstGeom>
          <a:noFill/>
          <a:ln>
            <a:noFill/>
          </a:ln>
        </p:spPr>
      </p:pic>
      <p:pic>
        <p:nvPicPr>
          <p:cNvPr id="1635" name="Google Shape;1635;p79"/>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63525" y="2839050"/>
            <a:ext cx="2716851" cy="2037650"/>
          </a:xfrm>
          <a:prstGeom prst="rect">
            <a:avLst/>
          </a:prstGeom>
          <a:noFill/>
          <a:ln>
            <a:noFill/>
          </a:ln>
        </p:spPr>
      </p:pic>
      <p:pic>
        <p:nvPicPr>
          <p:cNvPr id="1636" name="Google Shape;1636;p7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pic>
        <p:nvPicPr>
          <p:cNvPr id="1637" name="Google Shape;1637;p79"/>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3182525" y="2808350"/>
            <a:ext cx="2716851" cy="203762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pic>
        <p:nvPicPr>
          <p:cNvPr id="1642" name="Google Shape;1642;p8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643" name="Google Shape;1643;p80"/>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54</a:t>
            </a:fld>
            <a:endParaRPr>
              <a:latin typeface="Playfair Display"/>
              <a:ea typeface="Playfair Display"/>
              <a:cs typeface="Playfair Display"/>
              <a:sym typeface="Playfair Display"/>
            </a:endParaRPr>
          </a:p>
        </p:txBody>
      </p:sp>
      <p:sp>
        <p:nvSpPr>
          <p:cNvPr id="1644" name="Google Shape;1644;p80"/>
          <p:cNvSpPr txBox="1"/>
          <p:nvPr/>
        </p:nvSpPr>
        <p:spPr>
          <a:xfrm>
            <a:off x="388955" y="262106"/>
            <a:ext cx="8366100" cy="7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u="sng">
                <a:solidFill>
                  <a:srgbClr val="000000"/>
                </a:solidFill>
                <a:latin typeface="Playfair Display SemiBold"/>
                <a:ea typeface="Playfair Display SemiBold"/>
                <a:cs typeface="Playfair Display SemiBold"/>
                <a:sym typeface="Playfair Display SemiBold"/>
              </a:rPr>
              <a:t>Sensor Range </a:t>
            </a:r>
            <a:endParaRPr sz="2600" u="sng">
              <a:solidFill>
                <a:srgbClr val="000000"/>
              </a:solidFill>
              <a:latin typeface="Playfair Display SemiBold"/>
              <a:ea typeface="Playfair Display SemiBold"/>
              <a:cs typeface="Playfair Display SemiBold"/>
              <a:sym typeface="Playfair Display SemiBold"/>
            </a:endParaRPr>
          </a:p>
        </p:txBody>
      </p:sp>
      <p:sp>
        <p:nvSpPr>
          <p:cNvPr id="1645" name="Google Shape;1645;p80"/>
          <p:cNvSpPr txBox="1"/>
          <p:nvPr/>
        </p:nvSpPr>
        <p:spPr>
          <a:xfrm>
            <a:off x="388950" y="982650"/>
            <a:ext cx="5087100" cy="25587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Objective:</a:t>
            </a:r>
            <a:r>
              <a:rPr lang="en" sz="1200">
                <a:solidFill>
                  <a:srgbClr val="000000"/>
                </a:solidFill>
                <a:latin typeface="Playfair Display"/>
                <a:ea typeface="Playfair Display"/>
                <a:cs typeface="Playfair Display"/>
                <a:sym typeface="Playfair Display"/>
              </a:rPr>
              <a:t> Ensure that the Livox Mid-70 LiDAR has a detection range of 30 m. </a:t>
            </a:r>
            <a:endParaRPr sz="1200">
              <a:solidFill>
                <a:srgbClr val="000000"/>
              </a:solidFill>
              <a:latin typeface="Playfair Display"/>
              <a:ea typeface="Playfair Display"/>
              <a:cs typeface="Playfair Display"/>
              <a:sym typeface="Playfair Display"/>
            </a:endParaRPr>
          </a:p>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Procedure:</a:t>
            </a:r>
            <a:endParaRPr sz="1200" b="1">
              <a:solidFill>
                <a:srgbClr val="000000"/>
              </a:solidFill>
              <a:latin typeface="Playfair Display"/>
              <a:ea typeface="Playfair Display"/>
              <a:cs typeface="Playfair Display"/>
              <a:sym typeface="Playfair Display"/>
            </a:endParaRPr>
          </a:p>
          <a:p>
            <a:pPr marL="457200" lvl="0" indent="-304800" algn="l" rtl="0">
              <a:spcBef>
                <a:spcPts val="60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Set up Livox Mid-70 LiDAR in courtyard </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Run Mid-70 LiDAR</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In LVS, change the scale from </a:t>
            </a:r>
            <a:r>
              <a:rPr lang="en" sz="1200" b="1">
                <a:solidFill>
                  <a:srgbClr val="000000"/>
                </a:solidFill>
                <a:latin typeface="Playfair Display"/>
                <a:ea typeface="Playfair Display"/>
                <a:cs typeface="Playfair Display"/>
                <a:sym typeface="Playfair Display"/>
              </a:rPr>
              <a:t>Reflectivity </a:t>
            </a:r>
            <a:r>
              <a:rPr lang="en" sz="1200">
                <a:solidFill>
                  <a:srgbClr val="000000"/>
                </a:solidFill>
                <a:latin typeface="Playfair Display"/>
                <a:ea typeface="Playfair Display"/>
                <a:cs typeface="Playfair Display"/>
                <a:sym typeface="Playfair Display"/>
              </a:rPr>
              <a:t>to </a:t>
            </a:r>
            <a:r>
              <a:rPr lang="en" sz="1200" b="1">
                <a:solidFill>
                  <a:srgbClr val="000000"/>
                </a:solidFill>
                <a:latin typeface="Playfair Display"/>
                <a:ea typeface="Playfair Display"/>
                <a:cs typeface="Playfair Display"/>
                <a:sym typeface="Playfair Display"/>
              </a:rPr>
              <a:t>Distance</a:t>
            </a:r>
            <a:endParaRPr sz="1200" b="1">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Observe what colors appear</a:t>
            </a:r>
            <a:endParaRPr sz="1200">
              <a:solidFill>
                <a:srgbClr val="000000"/>
              </a:solidFill>
              <a:latin typeface="Playfair Display"/>
              <a:ea typeface="Playfair Display"/>
              <a:cs typeface="Playfair Display"/>
              <a:sym typeface="Playfair Display"/>
            </a:endParaRPr>
          </a:p>
          <a:p>
            <a:pPr marL="914400" lvl="1" indent="-304800" algn="l" rtl="0">
              <a:spcBef>
                <a:spcPts val="0"/>
              </a:spcBef>
              <a:spcAft>
                <a:spcPts val="0"/>
              </a:spcAft>
              <a:buClr>
                <a:srgbClr val="000000"/>
              </a:buClr>
              <a:buSzPts val="1200"/>
              <a:buFont typeface="Playfair Display"/>
              <a:buAutoNum type="alphaLcPeriod"/>
            </a:pPr>
            <a:r>
              <a:rPr lang="en" sz="1200">
                <a:solidFill>
                  <a:srgbClr val="000000"/>
                </a:solidFill>
                <a:latin typeface="Playfair Display"/>
                <a:ea typeface="Playfair Display"/>
                <a:cs typeface="Playfair Display"/>
                <a:sym typeface="Playfair Display"/>
              </a:rPr>
              <a:t>30 m ~ Light Blue</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In LVS, select the </a:t>
            </a:r>
            <a:r>
              <a:rPr lang="en" sz="1200" b="1">
                <a:solidFill>
                  <a:srgbClr val="000000"/>
                </a:solidFill>
                <a:latin typeface="Playfair Display"/>
                <a:ea typeface="Playfair Display"/>
                <a:cs typeface="Playfair Display"/>
                <a:sym typeface="Playfair Display"/>
              </a:rPr>
              <a:t>Measure Distance </a:t>
            </a:r>
            <a:r>
              <a:rPr lang="en" sz="1200">
                <a:solidFill>
                  <a:srgbClr val="000000"/>
                </a:solidFill>
                <a:latin typeface="Playfair Display"/>
                <a:ea typeface="Playfair Display"/>
                <a:cs typeface="Playfair Display"/>
                <a:sym typeface="Playfair Display"/>
              </a:rPr>
              <a:t>tool</a:t>
            </a:r>
            <a:endParaRPr sz="1200">
              <a:solidFill>
                <a:srgbClr val="000000"/>
              </a:solidFill>
              <a:latin typeface="Playfair Display"/>
              <a:ea typeface="Playfair Display"/>
              <a:cs typeface="Playfair Display"/>
              <a:sym typeface="Playfair Display"/>
            </a:endParaRPr>
          </a:p>
          <a:p>
            <a:pPr marL="914400" lvl="1" indent="-304800" algn="l" rtl="0">
              <a:spcBef>
                <a:spcPts val="0"/>
              </a:spcBef>
              <a:spcAft>
                <a:spcPts val="0"/>
              </a:spcAft>
              <a:buClr>
                <a:srgbClr val="000000"/>
              </a:buClr>
              <a:buSzPts val="1200"/>
              <a:buFont typeface="Playfair Display"/>
              <a:buAutoNum type="alphaLcPeriod"/>
            </a:pPr>
            <a:r>
              <a:rPr lang="en" sz="1200">
                <a:solidFill>
                  <a:srgbClr val="000000"/>
                </a:solidFill>
                <a:latin typeface="Playfair Display"/>
                <a:ea typeface="Playfair Display"/>
                <a:cs typeface="Playfair Display"/>
                <a:sym typeface="Playfair Display"/>
              </a:rPr>
              <a:t>Start from the origin and extend outwards</a:t>
            </a:r>
            <a:endParaRPr sz="1200">
              <a:solidFill>
                <a:srgbClr val="000000"/>
              </a:solidFill>
              <a:latin typeface="Playfair Display"/>
              <a:ea typeface="Playfair Display"/>
              <a:cs typeface="Playfair Display"/>
              <a:sym typeface="Playfair Display"/>
            </a:endParaRPr>
          </a:p>
          <a:p>
            <a:pPr marL="914400" lvl="1" indent="-304800" algn="l" rtl="0">
              <a:spcBef>
                <a:spcPts val="0"/>
              </a:spcBef>
              <a:spcAft>
                <a:spcPts val="0"/>
              </a:spcAft>
              <a:buClr>
                <a:srgbClr val="000000"/>
              </a:buClr>
              <a:buSzPts val="1200"/>
              <a:buFont typeface="Playfair Display"/>
              <a:buAutoNum type="alphaLcPeriod"/>
            </a:pPr>
            <a:r>
              <a:rPr lang="en" sz="1200">
                <a:solidFill>
                  <a:srgbClr val="000000"/>
                </a:solidFill>
                <a:latin typeface="Playfair Display"/>
                <a:ea typeface="Playfair Display"/>
                <a:cs typeface="Playfair Display"/>
                <a:sym typeface="Playfair Display"/>
              </a:rPr>
              <a:t>Ensure that the Mid-70 LiDAR is generating points from   1 m - 30 m</a:t>
            </a:r>
            <a:endParaRPr sz="1200">
              <a:solidFill>
                <a:srgbClr val="000000"/>
              </a:solidFill>
              <a:latin typeface="Playfair Display"/>
              <a:ea typeface="Playfair Display"/>
              <a:cs typeface="Playfair Display"/>
              <a:sym typeface="Playfair Display"/>
            </a:endParaRPr>
          </a:p>
          <a:p>
            <a:pPr marL="0" lvl="0" indent="0" algn="l" rtl="0">
              <a:spcBef>
                <a:spcPts val="600"/>
              </a:spcBef>
              <a:spcAft>
                <a:spcPts val="0"/>
              </a:spcAft>
              <a:buNone/>
            </a:pPr>
            <a:endParaRPr sz="1200">
              <a:solidFill>
                <a:srgbClr val="000000"/>
              </a:solidFill>
              <a:latin typeface="Playfair Display"/>
              <a:ea typeface="Playfair Display"/>
              <a:cs typeface="Playfair Display"/>
              <a:sym typeface="Playfair Display"/>
            </a:endParaRPr>
          </a:p>
          <a:p>
            <a:pPr marL="457200" lvl="0" indent="0" algn="l" rtl="0">
              <a:spcBef>
                <a:spcPts val="600"/>
              </a:spcBef>
              <a:spcAft>
                <a:spcPts val="0"/>
              </a:spcAft>
              <a:buNone/>
            </a:pPr>
            <a:endParaRPr sz="1200">
              <a:solidFill>
                <a:srgbClr val="000000"/>
              </a:solidFill>
              <a:latin typeface="Playfair Display"/>
              <a:ea typeface="Playfair Display"/>
              <a:cs typeface="Playfair Display"/>
              <a:sym typeface="Playfair Display"/>
            </a:endParaRPr>
          </a:p>
          <a:p>
            <a:pPr marL="457200" lvl="0" indent="0" algn="l" rtl="0">
              <a:spcBef>
                <a:spcPts val="0"/>
              </a:spcBef>
              <a:spcAft>
                <a:spcPts val="0"/>
              </a:spcAft>
              <a:buNone/>
            </a:pPr>
            <a:endParaRPr sz="1200">
              <a:solidFill>
                <a:srgbClr val="000000"/>
              </a:solidFill>
              <a:latin typeface="Playfair Display"/>
              <a:ea typeface="Playfair Display"/>
              <a:cs typeface="Playfair Display"/>
              <a:sym typeface="Playfair Display"/>
            </a:endParaRPr>
          </a:p>
        </p:txBody>
      </p:sp>
      <p:sp>
        <p:nvSpPr>
          <p:cNvPr id="1646" name="Google Shape;1646;p80"/>
          <p:cNvSpPr txBox="1"/>
          <p:nvPr/>
        </p:nvSpPr>
        <p:spPr>
          <a:xfrm>
            <a:off x="5943325" y="2330850"/>
            <a:ext cx="2698500" cy="585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Driving Requirement(s):</a:t>
            </a:r>
            <a:endParaRPr sz="1200" b="1">
              <a:solidFill>
                <a:srgbClr val="000000"/>
              </a:solidFill>
              <a:latin typeface="Playfair Display"/>
              <a:ea typeface="Playfair Display"/>
              <a:cs typeface="Playfair Display"/>
              <a:sym typeface="Playfair Display"/>
            </a:endParaRPr>
          </a:p>
          <a:p>
            <a:pPr marL="457200" lvl="0" indent="-317500" algn="l" rtl="0">
              <a:spcBef>
                <a:spcPts val="0"/>
              </a:spcBef>
              <a:spcAft>
                <a:spcPts val="0"/>
              </a:spcAft>
              <a:buClr>
                <a:srgbClr val="000000"/>
              </a:buClr>
              <a:buSzPts val="1400"/>
              <a:buFont typeface="PT Serif"/>
              <a:buChar char="▣"/>
            </a:pPr>
            <a:r>
              <a:rPr lang="en">
                <a:latin typeface="PT Serif"/>
                <a:ea typeface="PT Serif"/>
                <a:cs typeface="PT Serif"/>
                <a:sym typeface="PT Serif"/>
              </a:rPr>
              <a:t>DR.1 </a:t>
            </a:r>
            <a:endParaRPr>
              <a:latin typeface="PT Serif"/>
              <a:ea typeface="PT Serif"/>
              <a:cs typeface="PT Serif"/>
              <a:sym typeface="PT Serif"/>
            </a:endParaRPr>
          </a:p>
        </p:txBody>
      </p:sp>
      <p:sp>
        <p:nvSpPr>
          <p:cNvPr id="1647" name="Google Shape;1647;p80"/>
          <p:cNvSpPr txBox="1"/>
          <p:nvPr/>
        </p:nvSpPr>
        <p:spPr>
          <a:xfrm>
            <a:off x="5943050" y="982650"/>
            <a:ext cx="26985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Test Date: 01/25/23</a:t>
            </a:r>
            <a:endParaRPr sz="1200" b="1">
              <a:solidFill>
                <a:srgbClr val="000000"/>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Deadline: 01/31/23</a:t>
            </a:r>
            <a:endParaRPr sz="1200" b="1">
              <a:solidFill>
                <a:srgbClr val="000000"/>
              </a:solidFill>
              <a:latin typeface="Playfair Display"/>
              <a:ea typeface="Playfair Display"/>
              <a:cs typeface="Playfair Display"/>
              <a:sym typeface="Playfair Display"/>
            </a:endParaRPr>
          </a:p>
        </p:txBody>
      </p:sp>
      <p:sp>
        <p:nvSpPr>
          <p:cNvPr id="1648" name="Google Shape;1648;p80"/>
          <p:cNvSpPr txBox="1"/>
          <p:nvPr/>
        </p:nvSpPr>
        <p:spPr>
          <a:xfrm>
            <a:off x="5943325" y="1801500"/>
            <a:ext cx="2698500" cy="3693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Status: Complete</a:t>
            </a:r>
            <a:endParaRPr>
              <a:latin typeface="PT Serif"/>
              <a:ea typeface="PT Serif"/>
              <a:cs typeface="PT Serif"/>
              <a:sym typeface="PT Serif"/>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52"/>
        <p:cNvGrpSpPr/>
        <p:nvPr/>
      </p:nvGrpSpPr>
      <p:grpSpPr>
        <a:xfrm>
          <a:off x="0" y="0"/>
          <a:ext cx="0" cy="0"/>
          <a:chOff x="0" y="0"/>
          <a:chExt cx="0" cy="0"/>
        </a:xfrm>
      </p:grpSpPr>
      <p:sp>
        <p:nvSpPr>
          <p:cNvPr id="1653" name="Google Shape;1653;p81"/>
          <p:cNvSpPr txBox="1">
            <a:spLocks noGrp="1"/>
          </p:cNvSpPr>
          <p:nvPr>
            <p:ph type="title"/>
          </p:nvPr>
        </p:nvSpPr>
        <p:spPr>
          <a:xfrm>
            <a:off x="388950" y="338300"/>
            <a:ext cx="55527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solidFill>
                  <a:schemeClr val="lt1"/>
                </a:solidFill>
                <a:latin typeface="Playfair Display SemiBold"/>
                <a:ea typeface="Playfair Display SemiBold"/>
                <a:cs typeface="Playfair Display SemiBold"/>
                <a:sym typeface="Playfair Display SemiBold"/>
              </a:rPr>
              <a:t>Sensor Range</a:t>
            </a:r>
            <a:endParaRPr sz="2600" u="sng">
              <a:solidFill>
                <a:schemeClr val="lt1"/>
              </a:solidFill>
              <a:latin typeface="Playfair Display SemiBold"/>
              <a:ea typeface="Playfair Display SemiBold"/>
              <a:cs typeface="Playfair Display SemiBold"/>
              <a:sym typeface="Playfair Display SemiBold"/>
            </a:endParaRPr>
          </a:p>
        </p:txBody>
      </p:sp>
      <p:pic>
        <p:nvPicPr>
          <p:cNvPr id="1654" name="Google Shape;1654;p8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655" name="Google Shape;1655;p81"/>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55</a:t>
            </a:fld>
            <a:endParaRPr/>
          </a:p>
        </p:txBody>
      </p:sp>
      <p:pic>
        <p:nvPicPr>
          <p:cNvPr id="1656" name="Google Shape;1656;p8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87700" y="892900"/>
            <a:ext cx="6368576" cy="38931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60"/>
        <p:cNvGrpSpPr/>
        <p:nvPr/>
      </p:nvGrpSpPr>
      <p:grpSpPr>
        <a:xfrm>
          <a:off x="0" y="0"/>
          <a:ext cx="0" cy="0"/>
          <a:chOff x="0" y="0"/>
          <a:chExt cx="0" cy="0"/>
        </a:xfrm>
      </p:grpSpPr>
      <p:sp>
        <p:nvSpPr>
          <p:cNvPr id="1661" name="Google Shape;1661;p82"/>
          <p:cNvSpPr txBox="1">
            <a:spLocks noGrp="1"/>
          </p:cNvSpPr>
          <p:nvPr>
            <p:ph type="title"/>
          </p:nvPr>
        </p:nvSpPr>
        <p:spPr>
          <a:xfrm>
            <a:off x="388950" y="338300"/>
            <a:ext cx="55527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solidFill>
                  <a:schemeClr val="lt1"/>
                </a:solidFill>
                <a:latin typeface="Playfair Display SemiBold"/>
                <a:ea typeface="Playfair Display SemiBold"/>
                <a:cs typeface="Playfair Display SemiBold"/>
                <a:sym typeface="Playfair Display SemiBold"/>
              </a:rPr>
              <a:t>Sensor Range</a:t>
            </a:r>
            <a:endParaRPr sz="2600" u="sng">
              <a:solidFill>
                <a:schemeClr val="lt1"/>
              </a:solidFill>
              <a:latin typeface="Playfair Display SemiBold"/>
              <a:ea typeface="Playfair Display SemiBold"/>
              <a:cs typeface="Playfair Display SemiBold"/>
              <a:sym typeface="Playfair Display SemiBold"/>
            </a:endParaRPr>
          </a:p>
        </p:txBody>
      </p:sp>
      <p:pic>
        <p:nvPicPr>
          <p:cNvPr id="1662" name="Google Shape;1662;p8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663" name="Google Shape;1663;p82"/>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56</a:t>
            </a:fld>
            <a:endParaRPr/>
          </a:p>
        </p:txBody>
      </p:sp>
      <p:pic>
        <p:nvPicPr>
          <p:cNvPr id="1664" name="Google Shape;1664;p8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87713" y="892900"/>
            <a:ext cx="6368577" cy="387737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68"/>
        <p:cNvGrpSpPr/>
        <p:nvPr/>
      </p:nvGrpSpPr>
      <p:grpSpPr>
        <a:xfrm>
          <a:off x="0" y="0"/>
          <a:ext cx="0" cy="0"/>
          <a:chOff x="0" y="0"/>
          <a:chExt cx="0" cy="0"/>
        </a:xfrm>
      </p:grpSpPr>
      <p:sp>
        <p:nvSpPr>
          <p:cNvPr id="1669" name="Google Shape;1669;p83"/>
          <p:cNvSpPr txBox="1">
            <a:spLocks noGrp="1"/>
          </p:cNvSpPr>
          <p:nvPr>
            <p:ph type="title"/>
          </p:nvPr>
        </p:nvSpPr>
        <p:spPr>
          <a:xfrm>
            <a:off x="388950" y="338300"/>
            <a:ext cx="55527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solidFill>
                  <a:schemeClr val="lt1"/>
                </a:solidFill>
                <a:latin typeface="Playfair Display SemiBold"/>
                <a:ea typeface="Playfair Display SemiBold"/>
                <a:cs typeface="Playfair Display SemiBold"/>
                <a:sym typeface="Playfair Display SemiBold"/>
              </a:rPr>
              <a:t>Sensor Range</a:t>
            </a:r>
            <a:endParaRPr sz="2600" u="sng" dirty="0">
              <a:solidFill>
                <a:schemeClr val="lt1"/>
              </a:solidFill>
              <a:latin typeface="Playfair Display SemiBold"/>
              <a:ea typeface="Playfair Display SemiBold"/>
              <a:cs typeface="Playfair Display SemiBold"/>
              <a:sym typeface="Playfair Display SemiBold"/>
            </a:endParaRPr>
          </a:p>
        </p:txBody>
      </p:sp>
      <p:pic>
        <p:nvPicPr>
          <p:cNvPr id="1670" name="Google Shape;1670;p8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671" name="Google Shape;1671;p83"/>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57</a:t>
            </a:fld>
            <a:endParaRPr/>
          </a:p>
        </p:txBody>
      </p:sp>
      <p:pic>
        <p:nvPicPr>
          <p:cNvPr id="1672" name="Google Shape;1672;p8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87714" y="892908"/>
            <a:ext cx="6368576" cy="385424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676"/>
        <p:cNvGrpSpPr/>
        <p:nvPr/>
      </p:nvGrpSpPr>
      <p:grpSpPr>
        <a:xfrm>
          <a:off x="0" y="0"/>
          <a:ext cx="0" cy="0"/>
          <a:chOff x="0" y="0"/>
          <a:chExt cx="0" cy="0"/>
        </a:xfrm>
      </p:grpSpPr>
      <p:pic>
        <p:nvPicPr>
          <p:cNvPr id="1677" name="Google Shape;1677;p8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678" name="Google Shape;1678;p84"/>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58</a:t>
            </a:fld>
            <a:endParaRPr>
              <a:latin typeface="Playfair Display"/>
              <a:ea typeface="Playfair Display"/>
              <a:cs typeface="Playfair Display"/>
              <a:sym typeface="Playfair Display"/>
            </a:endParaRPr>
          </a:p>
        </p:txBody>
      </p:sp>
      <p:sp>
        <p:nvSpPr>
          <p:cNvPr id="1679" name="Google Shape;1679;p84"/>
          <p:cNvSpPr txBox="1"/>
          <p:nvPr/>
        </p:nvSpPr>
        <p:spPr>
          <a:xfrm>
            <a:off x="5943325" y="1801500"/>
            <a:ext cx="2698500" cy="3693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Status: Complete</a:t>
            </a:r>
            <a:endParaRPr>
              <a:latin typeface="PT Serif"/>
              <a:ea typeface="PT Serif"/>
              <a:cs typeface="PT Serif"/>
              <a:sym typeface="PT Serif"/>
            </a:endParaRPr>
          </a:p>
        </p:txBody>
      </p:sp>
      <p:sp>
        <p:nvSpPr>
          <p:cNvPr id="1680" name="Google Shape;1680;p84"/>
          <p:cNvSpPr txBox="1"/>
          <p:nvPr/>
        </p:nvSpPr>
        <p:spPr>
          <a:xfrm>
            <a:off x="388955" y="262106"/>
            <a:ext cx="8366100" cy="7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u="sng">
                <a:solidFill>
                  <a:srgbClr val="000000"/>
                </a:solidFill>
                <a:latin typeface="Playfair Display SemiBold"/>
                <a:ea typeface="Playfair Display SemiBold"/>
                <a:cs typeface="Playfair Display SemiBold"/>
                <a:sym typeface="Playfair Display SemiBold"/>
              </a:rPr>
              <a:t>Sensor FOV</a:t>
            </a:r>
            <a:endParaRPr sz="2600" u="sng">
              <a:solidFill>
                <a:srgbClr val="000000"/>
              </a:solidFill>
              <a:latin typeface="Playfair Display SemiBold"/>
              <a:ea typeface="Playfair Display SemiBold"/>
              <a:cs typeface="Playfair Display SemiBold"/>
              <a:sym typeface="Playfair Display SemiBold"/>
            </a:endParaRPr>
          </a:p>
        </p:txBody>
      </p:sp>
      <p:sp>
        <p:nvSpPr>
          <p:cNvPr id="1681" name="Google Shape;1681;p84"/>
          <p:cNvSpPr txBox="1"/>
          <p:nvPr/>
        </p:nvSpPr>
        <p:spPr>
          <a:xfrm>
            <a:off x="388950" y="982650"/>
            <a:ext cx="5087100" cy="23451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Objective:</a:t>
            </a:r>
            <a:r>
              <a:rPr lang="en" sz="1200">
                <a:solidFill>
                  <a:srgbClr val="000000"/>
                </a:solidFill>
                <a:latin typeface="Playfair Display"/>
                <a:ea typeface="Playfair Display"/>
                <a:cs typeface="Playfair Display"/>
                <a:sym typeface="Playfair Display"/>
              </a:rPr>
              <a:t> Ensure the Livox Mid-70 LiDAR has the same FOV as stated on it’s spec-sheet.</a:t>
            </a:r>
            <a:endParaRPr sz="1200">
              <a:solidFill>
                <a:srgbClr val="000000"/>
              </a:solidFill>
              <a:latin typeface="Playfair Display"/>
              <a:ea typeface="Playfair Display"/>
              <a:cs typeface="Playfair Display"/>
              <a:sym typeface="Playfair Display"/>
            </a:endParaRPr>
          </a:p>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Procedure:</a:t>
            </a:r>
            <a:endParaRPr sz="1200" b="1">
              <a:solidFill>
                <a:srgbClr val="000000"/>
              </a:solidFill>
              <a:latin typeface="Playfair Display"/>
              <a:ea typeface="Playfair Display"/>
              <a:cs typeface="Playfair Display"/>
              <a:sym typeface="Playfair Display"/>
            </a:endParaRPr>
          </a:p>
          <a:p>
            <a:pPr marL="457200" lvl="0" indent="-304800" algn="l" rtl="0">
              <a:spcBef>
                <a:spcPts val="60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Set up Livox Mid-70 LiDAR in courtyard </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Run Mid-70 LiDAR</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In LVS, select the </a:t>
            </a:r>
            <a:r>
              <a:rPr lang="en" sz="1200" b="1">
                <a:solidFill>
                  <a:srgbClr val="000000"/>
                </a:solidFill>
                <a:latin typeface="Playfair Display"/>
                <a:ea typeface="Playfair Display"/>
                <a:cs typeface="Playfair Display"/>
                <a:sym typeface="Playfair Display"/>
              </a:rPr>
              <a:t>Measure Distance </a:t>
            </a:r>
            <a:r>
              <a:rPr lang="en" sz="1200">
                <a:solidFill>
                  <a:srgbClr val="000000"/>
                </a:solidFill>
                <a:latin typeface="Playfair Display"/>
                <a:ea typeface="Playfair Display"/>
                <a:cs typeface="Playfair Display"/>
                <a:sym typeface="Playfair Display"/>
              </a:rPr>
              <a:t>tool</a:t>
            </a:r>
            <a:endParaRPr sz="1200">
              <a:solidFill>
                <a:srgbClr val="000000"/>
              </a:solidFill>
              <a:latin typeface="Playfair Display"/>
              <a:ea typeface="Playfair Display"/>
              <a:cs typeface="Playfair Display"/>
              <a:sym typeface="Playfair Display"/>
            </a:endParaRPr>
          </a:p>
          <a:p>
            <a:pPr marL="914400" lvl="1" indent="-304800" algn="l" rtl="0">
              <a:spcBef>
                <a:spcPts val="0"/>
              </a:spcBef>
              <a:spcAft>
                <a:spcPts val="0"/>
              </a:spcAft>
              <a:buClr>
                <a:srgbClr val="000000"/>
              </a:buClr>
              <a:buSzPts val="1200"/>
              <a:buFont typeface="Playfair Display"/>
              <a:buAutoNum type="alphaLcPeriod"/>
            </a:pPr>
            <a:r>
              <a:rPr lang="en" sz="1200">
                <a:solidFill>
                  <a:srgbClr val="000000"/>
                </a:solidFill>
                <a:latin typeface="Playfair Display"/>
                <a:ea typeface="Playfair Display"/>
                <a:cs typeface="Playfair Display"/>
                <a:sym typeface="Playfair Display"/>
              </a:rPr>
              <a:t>Start from the origin and extend outwards</a:t>
            </a:r>
            <a:endParaRPr sz="1200">
              <a:solidFill>
                <a:srgbClr val="000000"/>
              </a:solidFill>
              <a:latin typeface="Playfair Display"/>
              <a:ea typeface="Playfair Display"/>
              <a:cs typeface="Playfair Display"/>
              <a:sym typeface="Playfair Display"/>
            </a:endParaRPr>
          </a:p>
          <a:p>
            <a:pPr marL="914400" lvl="1" indent="-304800" algn="l" rtl="0">
              <a:spcBef>
                <a:spcPts val="0"/>
              </a:spcBef>
              <a:spcAft>
                <a:spcPts val="0"/>
              </a:spcAft>
              <a:buClr>
                <a:srgbClr val="000000"/>
              </a:buClr>
              <a:buSzPts val="1200"/>
              <a:buFont typeface="Playfair Display"/>
              <a:buAutoNum type="alphaLcPeriod"/>
            </a:pPr>
            <a:r>
              <a:rPr lang="en" sz="1200">
                <a:solidFill>
                  <a:srgbClr val="000000"/>
                </a:solidFill>
                <a:latin typeface="Playfair Display"/>
                <a:ea typeface="Playfair Display"/>
                <a:cs typeface="Playfair Display"/>
                <a:sym typeface="Playfair Display"/>
              </a:rPr>
              <a:t>Using trig, obtain necessary measurements</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Calculate FOV based off of trig measurements</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Ensure that the Mid-70 LiDAR has an FOV of 70</a:t>
            </a:r>
            <a:r>
              <a:rPr lang="en" sz="1200" baseline="30000">
                <a:solidFill>
                  <a:srgbClr val="000000"/>
                </a:solidFill>
                <a:latin typeface="Playfair Display"/>
                <a:ea typeface="Playfair Display"/>
                <a:cs typeface="Playfair Display"/>
                <a:sym typeface="Playfair Display"/>
              </a:rPr>
              <a:t>0</a:t>
            </a:r>
            <a:endParaRPr sz="1300" baseline="30000">
              <a:solidFill>
                <a:srgbClr val="000000"/>
              </a:solidFill>
              <a:latin typeface="Playfair Display"/>
              <a:ea typeface="Playfair Display"/>
              <a:cs typeface="Playfair Display"/>
              <a:sym typeface="Playfair Display"/>
            </a:endParaRPr>
          </a:p>
          <a:p>
            <a:pPr marL="457200" lvl="0" indent="0" algn="l" rtl="0">
              <a:spcBef>
                <a:spcPts val="0"/>
              </a:spcBef>
              <a:spcAft>
                <a:spcPts val="0"/>
              </a:spcAft>
              <a:buNone/>
            </a:pPr>
            <a:endParaRPr sz="1200">
              <a:solidFill>
                <a:srgbClr val="000000"/>
              </a:solidFill>
              <a:latin typeface="Playfair Display"/>
              <a:ea typeface="Playfair Display"/>
              <a:cs typeface="Playfair Display"/>
              <a:sym typeface="Playfair Display"/>
            </a:endParaRPr>
          </a:p>
        </p:txBody>
      </p:sp>
      <p:sp>
        <p:nvSpPr>
          <p:cNvPr id="1682" name="Google Shape;1682;p84"/>
          <p:cNvSpPr txBox="1"/>
          <p:nvPr/>
        </p:nvSpPr>
        <p:spPr>
          <a:xfrm>
            <a:off x="5943325" y="2330850"/>
            <a:ext cx="2698500" cy="585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Driving Requirement(s):</a:t>
            </a:r>
            <a:endParaRPr sz="1200" b="1">
              <a:solidFill>
                <a:srgbClr val="000000"/>
              </a:solidFill>
              <a:latin typeface="Playfair Display"/>
              <a:ea typeface="Playfair Display"/>
              <a:cs typeface="Playfair Display"/>
              <a:sym typeface="Playfair Display"/>
            </a:endParaRPr>
          </a:p>
          <a:p>
            <a:pPr marL="457200" lvl="0" indent="-317500" algn="l" rtl="0">
              <a:spcBef>
                <a:spcPts val="0"/>
              </a:spcBef>
              <a:spcAft>
                <a:spcPts val="0"/>
              </a:spcAft>
              <a:buClr>
                <a:srgbClr val="000000"/>
              </a:buClr>
              <a:buSzPts val="1400"/>
              <a:buFont typeface="PT Serif"/>
              <a:buChar char="▣"/>
            </a:pPr>
            <a:r>
              <a:rPr lang="en">
                <a:latin typeface="PT Serif"/>
                <a:ea typeface="PT Serif"/>
                <a:cs typeface="PT Serif"/>
                <a:sym typeface="PT Serif"/>
              </a:rPr>
              <a:t>DR.1</a:t>
            </a:r>
            <a:endParaRPr>
              <a:latin typeface="PT Serif"/>
              <a:ea typeface="PT Serif"/>
              <a:cs typeface="PT Serif"/>
              <a:sym typeface="PT Serif"/>
            </a:endParaRPr>
          </a:p>
        </p:txBody>
      </p:sp>
      <p:sp>
        <p:nvSpPr>
          <p:cNvPr id="1683" name="Google Shape;1683;p84"/>
          <p:cNvSpPr txBox="1"/>
          <p:nvPr/>
        </p:nvSpPr>
        <p:spPr>
          <a:xfrm>
            <a:off x="5943050" y="982650"/>
            <a:ext cx="26985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Test Date: 01/25/23</a:t>
            </a:r>
            <a:endParaRPr sz="1200" b="1">
              <a:solidFill>
                <a:srgbClr val="000000"/>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Deadline: 01/31/23</a:t>
            </a:r>
            <a:endParaRPr sz="1200" b="1">
              <a:solidFill>
                <a:srgbClr val="000000"/>
              </a:solidFill>
              <a:latin typeface="Playfair Display"/>
              <a:ea typeface="Playfair Display"/>
              <a:cs typeface="Playfair Display"/>
              <a:sym typeface="Playfair Display"/>
            </a:endParaRPr>
          </a:p>
        </p:txBody>
      </p:sp>
      <p:sp>
        <p:nvSpPr>
          <p:cNvPr id="1684" name="Google Shape;1684;p84"/>
          <p:cNvSpPr txBox="1"/>
          <p:nvPr/>
        </p:nvSpPr>
        <p:spPr>
          <a:xfrm>
            <a:off x="5943325" y="1801500"/>
            <a:ext cx="2698500" cy="3693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Status: Complete</a:t>
            </a:r>
            <a:endParaRPr>
              <a:latin typeface="PT Serif"/>
              <a:ea typeface="PT Serif"/>
              <a:cs typeface="PT Serif"/>
              <a:sym typeface="PT Serif"/>
            </a:endParaRPr>
          </a:p>
        </p:txBody>
      </p:sp>
      <p:sp>
        <p:nvSpPr>
          <p:cNvPr id="1685" name="Google Shape;1685;p84"/>
          <p:cNvSpPr txBox="1">
            <a:spLocks noGrp="1"/>
          </p:cNvSpPr>
          <p:nvPr>
            <p:ph type="body" idx="4294967295"/>
          </p:nvPr>
        </p:nvSpPr>
        <p:spPr>
          <a:xfrm>
            <a:off x="388950" y="3522825"/>
            <a:ext cx="8233200" cy="12357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baseline="30000">
                <a:latin typeface="Playfair Display"/>
                <a:ea typeface="Playfair Display"/>
                <a:cs typeface="Playfair Display"/>
                <a:sym typeface="Playfair Display"/>
              </a:rPr>
              <a:t>Hypotenuse = 10.3 m		Opposite = 11.8 m / 2 = 5.9 m		FOV = Theta = ?	</a:t>
            </a:r>
            <a:endParaRPr baseline="30000">
              <a:latin typeface="Playfair Display"/>
              <a:ea typeface="Playfair Display"/>
              <a:cs typeface="Playfair Display"/>
              <a:sym typeface="Playfair Display"/>
            </a:endParaRPr>
          </a:p>
          <a:p>
            <a:pPr marL="0" lvl="0" indent="0" algn="l" rtl="0">
              <a:spcBef>
                <a:spcPts val="600"/>
              </a:spcBef>
              <a:spcAft>
                <a:spcPts val="0"/>
              </a:spcAft>
              <a:buNone/>
            </a:pPr>
            <a:r>
              <a:rPr lang="en" baseline="30000">
                <a:latin typeface="Playfair Display"/>
                <a:ea typeface="Playfair Display"/>
                <a:cs typeface="Playfair Display"/>
                <a:sym typeface="Playfair Display"/>
              </a:rPr>
              <a:t>Theta = sin(Opposite/Hypotenuse) = sin(5.9 m / 10.3 m) = 34.95 deg</a:t>
            </a:r>
            <a:endParaRPr baseline="30000">
              <a:latin typeface="Playfair Display"/>
              <a:ea typeface="Playfair Display"/>
              <a:cs typeface="Playfair Display"/>
              <a:sym typeface="Playfair Display"/>
            </a:endParaRPr>
          </a:p>
          <a:p>
            <a:pPr marL="0" lvl="0" indent="0" algn="l" rtl="0">
              <a:spcBef>
                <a:spcPts val="600"/>
              </a:spcBef>
              <a:spcAft>
                <a:spcPts val="0"/>
              </a:spcAft>
              <a:buNone/>
            </a:pPr>
            <a:r>
              <a:rPr lang="en" baseline="30000">
                <a:latin typeface="Playfair Display"/>
                <a:ea typeface="Playfair Display"/>
                <a:cs typeface="Playfair Display"/>
                <a:sym typeface="Playfair Display"/>
              </a:rPr>
              <a:t>FOV = Theta x 2 = 34.95 deg x 2 = 70 deg</a:t>
            </a:r>
            <a:endParaRPr baseline="30000">
              <a:latin typeface="Playfair Display"/>
              <a:ea typeface="Playfair Display"/>
              <a:cs typeface="Playfair Display"/>
              <a:sym typeface="Playfair Display"/>
            </a:endParaRPr>
          </a:p>
          <a:p>
            <a:pPr marL="0" lvl="0" indent="0" algn="l" rtl="0">
              <a:spcBef>
                <a:spcPts val="600"/>
              </a:spcBef>
              <a:spcAft>
                <a:spcPts val="0"/>
              </a:spcAft>
              <a:buNone/>
            </a:pPr>
            <a:endParaRPr baseline="30000">
              <a:latin typeface="Playfair Display"/>
              <a:ea typeface="Playfair Display"/>
              <a:cs typeface="Playfair Display"/>
              <a:sym typeface="Playfair Display"/>
            </a:endParaRPr>
          </a:p>
          <a:p>
            <a:pPr marL="914400" lvl="0" indent="0" algn="l" rtl="0">
              <a:spcBef>
                <a:spcPts val="600"/>
              </a:spcBef>
              <a:spcAft>
                <a:spcPts val="0"/>
              </a:spcAft>
              <a:buNone/>
            </a:pPr>
            <a:endParaRPr baseline="30000">
              <a:latin typeface="Playfair Display"/>
              <a:ea typeface="Playfair Display"/>
              <a:cs typeface="Playfair Display"/>
              <a:sym typeface="Playfair Display"/>
            </a:endParaRPr>
          </a:p>
          <a:p>
            <a:pPr marL="0" lvl="0" indent="0" algn="l" rtl="0">
              <a:spcBef>
                <a:spcPts val="600"/>
              </a:spcBef>
              <a:spcAft>
                <a:spcPts val="0"/>
              </a:spcAft>
              <a:buNone/>
            </a:pPr>
            <a:endParaRPr baseline="30000">
              <a:latin typeface="Playfair Display"/>
              <a:ea typeface="Playfair Display"/>
              <a:cs typeface="Playfair Display"/>
              <a:sym typeface="Playfair Display"/>
            </a:endParaRPr>
          </a:p>
          <a:p>
            <a:pPr marL="457200" lvl="0" indent="0" algn="l" rtl="0">
              <a:spcBef>
                <a:spcPts val="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89"/>
        <p:cNvGrpSpPr/>
        <p:nvPr/>
      </p:nvGrpSpPr>
      <p:grpSpPr>
        <a:xfrm>
          <a:off x="0" y="0"/>
          <a:ext cx="0" cy="0"/>
          <a:chOff x="0" y="0"/>
          <a:chExt cx="0" cy="0"/>
        </a:xfrm>
      </p:grpSpPr>
      <p:sp>
        <p:nvSpPr>
          <p:cNvPr id="1690" name="Google Shape;1690;p85"/>
          <p:cNvSpPr txBox="1">
            <a:spLocks noGrp="1"/>
          </p:cNvSpPr>
          <p:nvPr>
            <p:ph type="title"/>
          </p:nvPr>
        </p:nvSpPr>
        <p:spPr>
          <a:xfrm>
            <a:off x="388950" y="338300"/>
            <a:ext cx="55527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solidFill>
                  <a:schemeClr val="lt1"/>
                </a:solidFill>
                <a:latin typeface="Playfair Display SemiBold"/>
                <a:ea typeface="Playfair Display SemiBold"/>
                <a:cs typeface="Playfair Display SemiBold"/>
                <a:sym typeface="Playfair Display SemiBold"/>
              </a:rPr>
              <a:t>Sensor FOV</a:t>
            </a:r>
            <a:endParaRPr sz="2600" u="sng" dirty="0">
              <a:solidFill>
                <a:schemeClr val="lt1"/>
              </a:solidFill>
              <a:latin typeface="Playfair Display SemiBold"/>
              <a:ea typeface="Playfair Display SemiBold"/>
              <a:cs typeface="Playfair Display SemiBold"/>
              <a:sym typeface="Playfair Display SemiBold"/>
            </a:endParaRPr>
          </a:p>
        </p:txBody>
      </p:sp>
      <p:pic>
        <p:nvPicPr>
          <p:cNvPr id="1691" name="Google Shape;1691;p8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692" name="Google Shape;1692;p85"/>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59</a:t>
            </a:fld>
            <a:endParaRPr/>
          </a:p>
        </p:txBody>
      </p:sp>
      <p:pic>
        <p:nvPicPr>
          <p:cNvPr id="1693" name="Google Shape;1693;p8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5000" y="1244300"/>
            <a:ext cx="8233999" cy="26548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307155" y="147306"/>
            <a:ext cx="8366100" cy="7626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solidFill>
                  <a:schemeClr val="lt1"/>
                </a:solidFill>
                <a:latin typeface="Playfair Display SemiBold"/>
                <a:ea typeface="Playfair Display SemiBold"/>
                <a:cs typeface="Playfair Display SemiBold"/>
                <a:sym typeface="Playfair Display SemiBold"/>
              </a:rPr>
              <a:t>High Level Mission CONOPs </a:t>
            </a:r>
            <a:endParaRPr sz="2600" u="sng" dirty="0">
              <a:solidFill>
                <a:schemeClr val="lt1"/>
              </a:solidFill>
              <a:latin typeface="Playfair Display SemiBold"/>
              <a:ea typeface="Playfair Display SemiBold"/>
              <a:cs typeface="Playfair Display SemiBold"/>
              <a:sym typeface="Playfair Display SemiBold"/>
            </a:endParaRPr>
          </a:p>
        </p:txBody>
      </p:sp>
      <p:pic>
        <p:nvPicPr>
          <p:cNvPr id="170" name="Google Shape;170;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913275" y="317000"/>
            <a:ext cx="927000" cy="927040"/>
          </a:xfrm>
          <a:prstGeom prst="rect">
            <a:avLst/>
          </a:prstGeom>
          <a:noFill/>
          <a:ln>
            <a:noFill/>
          </a:ln>
        </p:spPr>
      </p:pic>
      <p:sp>
        <p:nvSpPr>
          <p:cNvPr id="171" name="Google Shape;171;p32"/>
          <p:cNvSpPr txBox="1">
            <a:spLocks noGrp="1"/>
          </p:cNvSpPr>
          <p:nvPr>
            <p:ph type="sldNum" idx="12"/>
          </p:nvPr>
        </p:nvSpPr>
        <p:spPr>
          <a:xfrm>
            <a:off x="8798025" y="4944050"/>
            <a:ext cx="3891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solidFill>
                  <a:schemeClr val="lt1"/>
                </a:solidFill>
              </a:rPr>
              <a:t>6</a:t>
            </a:fld>
            <a:endParaRPr>
              <a:solidFill>
                <a:schemeClr val="lt1"/>
              </a:solidFill>
            </a:endParaRPr>
          </a:p>
        </p:txBody>
      </p:sp>
      <p:sp>
        <p:nvSpPr>
          <p:cNvPr id="172" name="Google Shape;172;p32"/>
          <p:cNvSpPr txBox="1"/>
          <p:nvPr/>
        </p:nvSpPr>
        <p:spPr>
          <a:xfrm>
            <a:off x="0" y="2117525"/>
            <a:ext cx="2370600" cy="677100"/>
          </a:xfrm>
          <a:prstGeom prst="rect">
            <a:avLst/>
          </a:prstGeom>
          <a:noFill/>
          <a:ln>
            <a:noFill/>
          </a:ln>
        </p:spPr>
        <p:txBody>
          <a:bodyPr spcFirstLastPara="1" wrap="square" lIns="91425" tIns="91425" rIns="91425" bIns="91425" anchor="t" anchorCtr="0">
            <a:spAutoFit/>
          </a:bodyPr>
          <a:lstStyle/>
          <a:p>
            <a:pPr marL="457200" lvl="0" indent="-330200" algn="ctr" rtl="0">
              <a:spcBef>
                <a:spcPts val="0"/>
              </a:spcBef>
              <a:spcAft>
                <a:spcPts val="0"/>
              </a:spcAft>
              <a:buClr>
                <a:schemeClr val="lt1"/>
              </a:buClr>
              <a:buSzPts val="1600"/>
              <a:buFont typeface="Playfair Display"/>
              <a:buAutoNum type="arabicPeriod"/>
            </a:pPr>
            <a:r>
              <a:rPr lang="en" sz="1600" b="1">
                <a:solidFill>
                  <a:schemeClr val="lt1"/>
                </a:solidFill>
                <a:latin typeface="Playfair Display"/>
                <a:ea typeface="Playfair Display"/>
                <a:cs typeface="Playfair Display"/>
                <a:sym typeface="Playfair Display"/>
              </a:rPr>
              <a:t>Maintenance request received</a:t>
            </a:r>
            <a:endParaRPr sz="1600" b="1">
              <a:solidFill>
                <a:schemeClr val="lt1"/>
              </a:solidFill>
              <a:latin typeface="Playfair Display"/>
              <a:ea typeface="Playfair Display"/>
              <a:cs typeface="Playfair Display"/>
              <a:sym typeface="Playfair Display"/>
            </a:endParaRPr>
          </a:p>
        </p:txBody>
      </p:sp>
      <p:sp>
        <p:nvSpPr>
          <p:cNvPr id="173" name="Google Shape;173;p32"/>
          <p:cNvSpPr txBox="1"/>
          <p:nvPr/>
        </p:nvSpPr>
        <p:spPr>
          <a:xfrm>
            <a:off x="2107363" y="2386050"/>
            <a:ext cx="2166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lt1"/>
                </a:solidFill>
                <a:latin typeface="Playfair Display"/>
                <a:ea typeface="Playfair Display"/>
                <a:cs typeface="Playfair Display"/>
                <a:sym typeface="Playfair Display"/>
              </a:rPr>
              <a:t>2.) Marco placed on orbit</a:t>
            </a:r>
            <a:endParaRPr sz="1600" b="1">
              <a:solidFill>
                <a:schemeClr val="lt1"/>
              </a:solidFill>
              <a:latin typeface="Playfair Display"/>
              <a:ea typeface="Playfair Display"/>
              <a:cs typeface="Playfair Display"/>
              <a:sym typeface="Playfair Display"/>
            </a:endParaRPr>
          </a:p>
        </p:txBody>
      </p:sp>
      <p:pic>
        <p:nvPicPr>
          <p:cNvPr id="174" name="Google Shape;174;p3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06425" y="1244050"/>
            <a:ext cx="1639899" cy="961475"/>
          </a:xfrm>
          <a:prstGeom prst="rect">
            <a:avLst/>
          </a:prstGeom>
          <a:noFill/>
          <a:ln>
            <a:noFill/>
          </a:ln>
        </p:spPr>
      </p:pic>
      <p:pic>
        <p:nvPicPr>
          <p:cNvPr id="175" name="Google Shape;175;p3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3507764">
            <a:off x="6626663" y="3054957"/>
            <a:ext cx="1185648" cy="695161"/>
          </a:xfrm>
          <a:prstGeom prst="rect">
            <a:avLst/>
          </a:prstGeom>
          <a:noFill/>
          <a:ln>
            <a:noFill/>
          </a:ln>
        </p:spPr>
      </p:pic>
      <p:pic>
        <p:nvPicPr>
          <p:cNvPr id="176" name="Google Shape;176;p32"/>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rot="4774672">
            <a:off x="5946996" y="1780579"/>
            <a:ext cx="3311280" cy="2042244"/>
          </a:xfrm>
          <a:prstGeom prst="rect">
            <a:avLst/>
          </a:prstGeom>
          <a:noFill/>
          <a:ln>
            <a:noFill/>
          </a:ln>
        </p:spPr>
      </p:pic>
      <p:pic>
        <p:nvPicPr>
          <p:cNvPr id="177" name="Google Shape;177;p3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rot="3507764">
            <a:off x="6312338" y="3199657"/>
            <a:ext cx="1185648" cy="695161"/>
          </a:xfrm>
          <a:prstGeom prst="rect">
            <a:avLst/>
          </a:prstGeom>
          <a:noFill/>
          <a:ln>
            <a:noFill/>
          </a:ln>
        </p:spPr>
      </p:pic>
      <p:sp>
        <p:nvSpPr>
          <p:cNvPr id="178" name="Google Shape;178;p32"/>
          <p:cNvSpPr txBox="1"/>
          <p:nvPr/>
        </p:nvSpPr>
        <p:spPr>
          <a:xfrm>
            <a:off x="4866023" y="3343400"/>
            <a:ext cx="2030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lt1"/>
                </a:solidFill>
                <a:latin typeface="Playfair Display"/>
                <a:ea typeface="Playfair Display"/>
                <a:cs typeface="Playfair Display"/>
                <a:sym typeface="Playfair Display"/>
              </a:rPr>
              <a:t>4.) Docking </a:t>
            </a:r>
            <a:endParaRPr sz="1600" b="1">
              <a:solidFill>
                <a:schemeClr val="lt1"/>
              </a:solidFill>
              <a:latin typeface="Playfair Display"/>
              <a:ea typeface="Playfair Display"/>
              <a:cs typeface="Playfair Display"/>
              <a:sym typeface="Playfair Display"/>
            </a:endParaRPr>
          </a:p>
          <a:p>
            <a:pPr marL="0" lvl="0" indent="0" algn="ctr" rtl="0">
              <a:spcBef>
                <a:spcPts val="0"/>
              </a:spcBef>
              <a:spcAft>
                <a:spcPts val="0"/>
              </a:spcAft>
              <a:buNone/>
            </a:pPr>
            <a:r>
              <a:rPr lang="en" sz="1600" b="1">
                <a:solidFill>
                  <a:schemeClr val="lt1"/>
                </a:solidFill>
                <a:latin typeface="Playfair Display"/>
                <a:ea typeface="Playfair Display"/>
                <a:cs typeface="Playfair Display"/>
                <a:sym typeface="Playfair Display"/>
              </a:rPr>
              <a:t>and Servicing</a:t>
            </a:r>
            <a:endParaRPr sz="1600" b="1">
              <a:solidFill>
                <a:schemeClr val="lt1"/>
              </a:solidFill>
              <a:latin typeface="Playfair Display"/>
              <a:ea typeface="Playfair Display"/>
              <a:cs typeface="Playfair Display"/>
              <a:sym typeface="Playfair Display"/>
            </a:endParaRPr>
          </a:p>
        </p:txBody>
      </p:sp>
      <p:sp>
        <p:nvSpPr>
          <p:cNvPr id="179" name="Google Shape;179;p32"/>
          <p:cNvSpPr txBox="1"/>
          <p:nvPr/>
        </p:nvSpPr>
        <p:spPr>
          <a:xfrm>
            <a:off x="307150" y="3195550"/>
            <a:ext cx="44934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FF0000"/>
                </a:solidFill>
                <a:latin typeface="Playfair Display"/>
                <a:ea typeface="Playfair Display"/>
                <a:cs typeface="Playfair Display"/>
                <a:sym typeface="Playfair Display"/>
              </a:rPr>
              <a:t>!! This is the MARCo PoLo Focus !!</a:t>
            </a:r>
            <a:endParaRPr sz="2100" b="1">
              <a:solidFill>
                <a:srgbClr val="FF0000"/>
              </a:solidFill>
              <a:latin typeface="Playfair Display"/>
              <a:ea typeface="Playfair Display"/>
              <a:cs typeface="Playfair Display"/>
              <a:sym typeface="Playfair Display"/>
            </a:endParaRPr>
          </a:p>
        </p:txBody>
      </p:sp>
      <p:sp>
        <p:nvSpPr>
          <p:cNvPr id="180" name="Google Shape;180;p32"/>
          <p:cNvSpPr txBox="1"/>
          <p:nvPr/>
        </p:nvSpPr>
        <p:spPr>
          <a:xfrm>
            <a:off x="5524525" y="4168350"/>
            <a:ext cx="20787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a:solidFill>
                  <a:schemeClr val="lt1"/>
                </a:solidFill>
                <a:latin typeface="Playfair Display"/>
                <a:ea typeface="Playfair Display"/>
                <a:cs typeface="Playfair Display"/>
                <a:sym typeface="Playfair Display"/>
              </a:rPr>
              <a:t>1 - 30 meters</a:t>
            </a:r>
            <a:endParaRPr sz="1700" b="1">
              <a:solidFill>
                <a:schemeClr val="lt1"/>
              </a:solidFill>
              <a:latin typeface="Playfair Display"/>
              <a:ea typeface="Playfair Display"/>
              <a:cs typeface="Playfair Display"/>
              <a:sym typeface="Playfair Display"/>
            </a:endParaRPr>
          </a:p>
        </p:txBody>
      </p:sp>
      <p:pic>
        <p:nvPicPr>
          <p:cNvPr id="181" name="Google Shape;181;p3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370563" y="1431988"/>
            <a:ext cx="1639899" cy="961475"/>
          </a:xfrm>
          <a:prstGeom prst="rect">
            <a:avLst/>
          </a:prstGeom>
          <a:noFill/>
          <a:ln>
            <a:noFill/>
          </a:ln>
        </p:spPr>
      </p:pic>
      <p:pic>
        <p:nvPicPr>
          <p:cNvPr id="182" name="Google Shape;182;p3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334700" y="1774875"/>
            <a:ext cx="1639899" cy="961475"/>
          </a:xfrm>
          <a:prstGeom prst="rect">
            <a:avLst/>
          </a:prstGeom>
          <a:noFill/>
          <a:ln>
            <a:noFill/>
          </a:ln>
        </p:spPr>
      </p:pic>
      <p:sp>
        <p:nvSpPr>
          <p:cNvPr id="183" name="Google Shape;183;p32"/>
          <p:cNvSpPr/>
          <p:nvPr/>
        </p:nvSpPr>
        <p:spPr>
          <a:xfrm rot="5400000">
            <a:off x="6402925" y="2439200"/>
            <a:ext cx="321900" cy="3395700"/>
          </a:xfrm>
          <a:prstGeom prst="rightBrace">
            <a:avLst>
              <a:gd name="adj1" fmla="val 50000"/>
              <a:gd name="adj2" fmla="val 50000"/>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txBox="1"/>
          <p:nvPr/>
        </p:nvSpPr>
        <p:spPr>
          <a:xfrm>
            <a:off x="4071488" y="2518450"/>
            <a:ext cx="2166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lt1"/>
                </a:solidFill>
                <a:latin typeface="Playfair Display"/>
                <a:ea typeface="Playfair Display"/>
                <a:cs typeface="Playfair Display"/>
                <a:sym typeface="Playfair Display"/>
              </a:rPr>
              <a:t>3.) Short range sensing begins</a:t>
            </a:r>
            <a:endParaRPr sz="1600" b="1">
              <a:solidFill>
                <a:schemeClr val="lt1"/>
              </a:solidFill>
              <a:latin typeface="Playfair Display"/>
              <a:ea typeface="Playfair Display"/>
              <a:cs typeface="Playfair Display"/>
              <a:sym typeface="Playfair Display"/>
            </a:endParaRPr>
          </a:p>
        </p:txBody>
      </p:sp>
      <p:sp>
        <p:nvSpPr>
          <p:cNvPr id="185" name="Google Shape;185;p32"/>
          <p:cNvSpPr txBox="1"/>
          <p:nvPr/>
        </p:nvSpPr>
        <p:spPr>
          <a:xfrm>
            <a:off x="4071488" y="2518450"/>
            <a:ext cx="2166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lt1"/>
                </a:solidFill>
                <a:latin typeface="Playfair Display"/>
                <a:ea typeface="Playfair Display"/>
                <a:cs typeface="Playfair Display"/>
                <a:sym typeface="Playfair Display"/>
              </a:rPr>
              <a:t>3.) Short range sensing  continues</a:t>
            </a:r>
            <a:endParaRPr sz="1600" b="1">
              <a:solidFill>
                <a:schemeClr val="lt1"/>
              </a:solidFill>
              <a:latin typeface="Playfair Display"/>
              <a:ea typeface="Playfair Display"/>
              <a:cs typeface="Playfair Display"/>
              <a:sym typeface="Playfair Display"/>
            </a:endParaRPr>
          </a:p>
        </p:txBody>
      </p:sp>
      <p:pic>
        <p:nvPicPr>
          <p:cNvPr id="186" name="Google Shape;186;p3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511475" y="1421415"/>
            <a:ext cx="1459799" cy="1215309"/>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1000"/>
                                        <p:tgtEl>
                                          <p:spTgt spid="186"/>
                                        </p:tgtEl>
                                        <p:attrNameLst>
                                          <p:attrName>ppt_w</p:attrName>
                                        </p:attrNameLst>
                                      </p:cBhvr>
                                      <p:tavLst>
                                        <p:tav tm="0">
                                          <p:val>
                                            <p:strVal val="0"/>
                                          </p:val>
                                        </p:tav>
                                        <p:tav tm="100000">
                                          <p:val>
                                            <p:strVal val="#ppt_w"/>
                                          </p:val>
                                        </p:tav>
                                      </p:tavLst>
                                    </p:anim>
                                    <p:anim calcmode="lin" valueType="num">
                                      <p:cBhvr additive="base">
                                        <p:cTn id="8" dur="1000"/>
                                        <p:tgtEl>
                                          <p:spTgt spid="18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700"/>
                                        <p:tgtEl>
                                          <p:spTgt spid="174"/>
                                        </p:tgtEl>
                                      </p:cBhvr>
                                    </p:animEffect>
                                    <p:set>
                                      <p:cBhvr>
                                        <p:cTn id="13" dur="1" fill="hold">
                                          <p:stCondLst>
                                            <p:cond delay="700"/>
                                          </p:stCondLst>
                                        </p:cTn>
                                        <p:tgtEl>
                                          <p:spTgt spid="17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700"/>
                                        <p:tgtEl>
                                          <p:spTgt spid="172"/>
                                        </p:tgtEl>
                                      </p:cBhvr>
                                    </p:animEffect>
                                    <p:set>
                                      <p:cBhvr>
                                        <p:cTn id="16" dur="1" fill="hold">
                                          <p:stCondLst>
                                            <p:cond delay="700"/>
                                          </p:stCondLst>
                                        </p:cTn>
                                        <p:tgtEl>
                                          <p:spTgt spid="172"/>
                                        </p:tgtEl>
                                        <p:attrNameLst>
                                          <p:attrName>style.visibility</p:attrName>
                                        </p:attrNameLst>
                                      </p:cBhvr>
                                      <p:to>
                                        <p:strVal val="hidden"/>
                                      </p:to>
                                    </p:set>
                                  </p:childTnLst>
                                </p:cTn>
                              </p:par>
                            </p:childTnLst>
                          </p:cTn>
                        </p:par>
                        <p:par>
                          <p:cTn id="17" fill="hold">
                            <p:stCondLst>
                              <p:cond delay="700"/>
                            </p:stCondLst>
                            <p:childTnLst>
                              <p:par>
                                <p:cTn id="18" presetID="10" presetClass="entr" presetSubtype="0" fill="hold" nodeType="afterEffect">
                                  <p:stCondLst>
                                    <p:cond delay="0"/>
                                  </p:stCondLst>
                                  <p:childTnLst>
                                    <p:set>
                                      <p:cBhvr>
                                        <p:cTn id="19" dur="1" fill="hold">
                                          <p:stCondLst>
                                            <p:cond delay="0"/>
                                          </p:stCondLst>
                                        </p:cTn>
                                        <p:tgtEl>
                                          <p:spTgt spid="181"/>
                                        </p:tgtEl>
                                        <p:attrNameLst>
                                          <p:attrName>style.visibility</p:attrName>
                                        </p:attrNameLst>
                                      </p:cBhvr>
                                      <p:to>
                                        <p:strVal val="visible"/>
                                      </p:to>
                                    </p:set>
                                    <p:animEffect transition="in" filter="fade">
                                      <p:cBhvr>
                                        <p:cTn id="20" dur="700"/>
                                        <p:tgtEl>
                                          <p:spTgt spid="181"/>
                                        </p:tgtEl>
                                      </p:cBhvr>
                                    </p:animEffect>
                                  </p:childTnLst>
                                </p:cTn>
                              </p:par>
                              <p:par>
                                <p:cTn id="21" presetID="10" presetClass="entr" presetSubtype="0" fill="hold" nodeType="withEffect">
                                  <p:stCondLst>
                                    <p:cond delay="0"/>
                                  </p:stCondLst>
                                  <p:childTnLst>
                                    <p:set>
                                      <p:cBhvr>
                                        <p:cTn id="22" dur="1" fill="hold">
                                          <p:stCondLst>
                                            <p:cond delay="0"/>
                                          </p:stCondLst>
                                        </p:cTn>
                                        <p:tgtEl>
                                          <p:spTgt spid="173"/>
                                        </p:tgtEl>
                                        <p:attrNameLst>
                                          <p:attrName>style.visibility</p:attrName>
                                        </p:attrNameLst>
                                      </p:cBhvr>
                                      <p:to>
                                        <p:strVal val="visible"/>
                                      </p:to>
                                    </p:set>
                                    <p:animEffect transition="in" filter="fade">
                                      <p:cBhvr>
                                        <p:cTn id="23" dur="700"/>
                                        <p:tgtEl>
                                          <p:spTgt spid="173"/>
                                        </p:tgtEl>
                                      </p:cBhvr>
                                    </p:animEffect>
                                  </p:childTnLst>
                                </p:cTn>
                              </p:par>
                            </p:childTnLst>
                          </p:cTn>
                        </p:par>
                        <p:par>
                          <p:cTn id="24" fill="hold">
                            <p:stCondLst>
                              <p:cond delay="1400"/>
                            </p:stCondLst>
                            <p:childTnLst>
                              <p:par>
                                <p:cTn id="25" presetID="10" presetClass="exit" presetSubtype="0" fill="hold" nodeType="afterEffect">
                                  <p:stCondLst>
                                    <p:cond delay="0"/>
                                  </p:stCondLst>
                                  <p:childTnLst>
                                    <p:animEffect transition="out" filter="fade">
                                      <p:cBhvr>
                                        <p:cTn id="26" dur="1000"/>
                                        <p:tgtEl>
                                          <p:spTgt spid="186"/>
                                        </p:tgtEl>
                                      </p:cBhvr>
                                    </p:animEffect>
                                    <p:set>
                                      <p:cBhvr>
                                        <p:cTn id="27" dur="1" fill="hold">
                                          <p:stCondLst>
                                            <p:cond delay="1000"/>
                                          </p:stCondLst>
                                        </p:cTn>
                                        <p:tgtEl>
                                          <p:spTgt spid="18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700"/>
                                        <p:tgtEl>
                                          <p:spTgt spid="181"/>
                                        </p:tgtEl>
                                      </p:cBhvr>
                                    </p:animEffect>
                                    <p:set>
                                      <p:cBhvr>
                                        <p:cTn id="32" dur="1" fill="hold">
                                          <p:stCondLst>
                                            <p:cond delay="700"/>
                                          </p:stCondLst>
                                        </p:cTn>
                                        <p:tgtEl>
                                          <p:spTgt spid="18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700"/>
                                        <p:tgtEl>
                                          <p:spTgt spid="173"/>
                                        </p:tgtEl>
                                      </p:cBhvr>
                                    </p:animEffect>
                                    <p:set>
                                      <p:cBhvr>
                                        <p:cTn id="35" dur="1" fill="hold">
                                          <p:stCondLst>
                                            <p:cond delay="700"/>
                                          </p:stCondLst>
                                        </p:cTn>
                                        <p:tgtEl>
                                          <p:spTgt spid="173"/>
                                        </p:tgtEl>
                                        <p:attrNameLst>
                                          <p:attrName>style.visibility</p:attrName>
                                        </p:attrNameLst>
                                      </p:cBhvr>
                                      <p:to>
                                        <p:strVal val="hidden"/>
                                      </p:to>
                                    </p:set>
                                  </p:childTnLst>
                                </p:cTn>
                              </p:par>
                            </p:childTnLst>
                          </p:cTn>
                        </p:par>
                        <p:par>
                          <p:cTn id="36" fill="hold">
                            <p:stCondLst>
                              <p:cond delay="700"/>
                            </p:stCondLst>
                            <p:childTnLst>
                              <p:par>
                                <p:cTn id="37" presetID="10" presetClass="entr" presetSubtype="0" fill="hold" nodeType="afterEffect">
                                  <p:stCondLst>
                                    <p:cond delay="0"/>
                                  </p:stCondLst>
                                  <p:childTnLst>
                                    <p:set>
                                      <p:cBhvr>
                                        <p:cTn id="38" dur="1" fill="hold">
                                          <p:stCondLst>
                                            <p:cond delay="0"/>
                                          </p:stCondLst>
                                        </p:cTn>
                                        <p:tgtEl>
                                          <p:spTgt spid="182"/>
                                        </p:tgtEl>
                                        <p:attrNameLst>
                                          <p:attrName>style.visibility</p:attrName>
                                        </p:attrNameLst>
                                      </p:cBhvr>
                                      <p:to>
                                        <p:strVal val="visible"/>
                                      </p:to>
                                    </p:set>
                                    <p:animEffect transition="in" filter="fade">
                                      <p:cBhvr>
                                        <p:cTn id="39" dur="700"/>
                                        <p:tgtEl>
                                          <p:spTgt spid="182"/>
                                        </p:tgtEl>
                                      </p:cBhvr>
                                    </p:animEffect>
                                  </p:childTnLst>
                                </p:cTn>
                              </p:par>
                              <p:par>
                                <p:cTn id="40" presetID="10" presetClass="entr" presetSubtype="0" fill="hold" nodeType="withEffect">
                                  <p:stCondLst>
                                    <p:cond delay="0"/>
                                  </p:stCondLst>
                                  <p:childTnLst>
                                    <p:set>
                                      <p:cBhvr>
                                        <p:cTn id="41" dur="1" fill="hold">
                                          <p:stCondLst>
                                            <p:cond delay="0"/>
                                          </p:stCondLst>
                                        </p:cTn>
                                        <p:tgtEl>
                                          <p:spTgt spid="184"/>
                                        </p:tgtEl>
                                        <p:attrNameLst>
                                          <p:attrName>style.visibility</p:attrName>
                                        </p:attrNameLst>
                                      </p:cBhvr>
                                      <p:to>
                                        <p:strVal val="visible"/>
                                      </p:to>
                                    </p:set>
                                    <p:animEffect transition="in" filter="fade">
                                      <p:cBhvr>
                                        <p:cTn id="42" dur="700"/>
                                        <p:tgtEl>
                                          <p:spTgt spid="184"/>
                                        </p:tgtEl>
                                      </p:cBhvr>
                                    </p:animEffect>
                                  </p:childTnLst>
                                </p:cTn>
                              </p:par>
                              <p:par>
                                <p:cTn id="43" presetID="10" presetClass="entr" presetSubtype="0" fill="hold" nodeType="withEffect">
                                  <p:stCondLst>
                                    <p:cond delay="0"/>
                                  </p:stCondLst>
                                  <p:childTnLst>
                                    <p:set>
                                      <p:cBhvr>
                                        <p:cTn id="44" dur="1" fill="hold">
                                          <p:stCondLst>
                                            <p:cond delay="0"/>
                                          </p:stCondLst>
                                        </p:cTn>
                                        <p:tgtEl>
                                          <p:spTgt spid="180"/>
                                        </p:tgtEl>
                                        <p:attrNameLst>
                                          <p:attrName>style.visibility</p:attrName>
                                        </p:attrNameLst>
                                      </p:cBhvr>
                                      <p:to>
                                        <p:strVal val="visible"/>
                                      </p:to>
                                    </p:set>
                                    <p:animEffect transition="in" filter="fade">
                                      <p:cBhvr>
                                        <p:cTn id="45" dur="700"/>
                                        <p:tgtEl>
                                          <p:spTgt spid="180"/>
                                        </p:tgtEl>
                                      </p:cBhvr>
                                    </p:animEffect>
                                  </p:childTnLst>
                                </p:cTn>
                              </p:par>
                              <p:par>
                                <p:cTn id="46" presetID="10" presetClass="entr" presetSubtype="0" fill="hold" nodeType="with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700"/>
                                        <p:tgtEl>
                                          <p:spTgt spid="183"/>
                                        </p:tgtEl>
                                      </p:cBhvr>
                                    </p:animEffect>
                                  </p:childTnLst>
                                </p:cTn>
                              </p:par>
                            </p:childTnLst>
                          </p:cTn>
                        </p:par>
                        <p:par>
                          <p:cTn id="49" fill="hold">
                            <p:stCondLst>
                              <p:cond delay="1400"/>
                            </p:stCondLst>
                            <p:childTnLst>
                              <p:par>
                                <p:cTn id="50" presetID="23" presetClass="entr" presetSubtype="16" fill="hold" nodeType="afterEffect">
                                  <p:stCondLst>
                                    <p:cond delay="0"/>
                                  </p:stCondLst>
                                  <p:childTnLst>
                                    <p:set>
                                      <p:cBhvr>
                                        <p:cTn id="51" dur="1" fill="hold">
                                          <p:stCondLst>
                                            <p:cond delay="0"/>
                                          </p:stCondLst>
                                        </p:cTn>
                                        <p:tgtEl>
                                          <p:spTgt spid="179"/>
                                        </p:tgtEl>
                                        <p:attrNameLst>
                                          <p:attrName>style.visibility</p:attrName>
                                        </p:attrNameLst>
                                      </p:cBhvr>
                                      <p:to>
                                        <p:strVal val="visible"/>
                                      </p:to>
                                    </p:set>
                                    <p:anim calcmode="lin" valueType="num">
                                      <p:cBhvr additive="base">
                                        <p:cTn id="52" dur="1000"/>
                                        <p:tgtEl>
                                          <p:spTgt spid="179"/>
                                        </p:tgtEl>
                                        <p:attrNameLst>
                                          <p:attrName>ppt_w</p:attrName>
                                        </p:attrNameLst>
                                      </p:cBhvr>
                                      <p:tavLst>
                                        <p:tav tm="0">
                                          <p:val>
                                            <p:strVal val="0"/>
                                          </p:val>
                                        </p:tav>
                                        <p:tav tm="100000">
                                          <p:val>
                                            <p:strVal val="#ppt_w"/>
                                          </p:val>
                                        </p:tav>
                                      </p:tavLst>
                                    </p:anim>
                                    <p:anim calcmode="lin" valueType="num">
                                      <p:cBhvr additive="base">
                                        <p:cTn id="53" dur="1000"/>
                                        <p:tgtEl>
                                          <p:spTgt spid="179"/>
                                        </p:tgtEl>
                                        <p:attrNameLst>
                                          <p:attrName>ppt_h</p:attrName>
                                        </p:attrNameLst>
                                      </p:cBhvr>
                                      <p:tavLst>
                                        <p:tav tm="0">
                                          <p:val>
                                            <p:str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700"/>
                                        <p:tgtEl>
                                          <p:spTgt spid="184"/>
                                        </p:tgtEl>
                                      </p:cBhvr>
                                    </p:animEffect>
                                    <p:set>
                                      <p:cBhvr>
                                        <p:cTn id="58" dur="1" fill="hold">
                                          <p:stCondLst>
                                            <p:cond delay="700"/>
                                          </p:stCondLst>
                                        </p:cTn>
                                        <p:tgtEl>
                                          <p:spTgt spid="184"/>
                                        </p:tgtEl>
                                        <p:attrNameLst>
                                          <p:attrName>style.visibility</p:attrName>
                                        </p:attrNameLst>
                                      </p:cBhvr>
                                      <p:to>
                                        <p:strVal val="hidden"/>
                                      </p:to>
                                    </p:set>
                                  </p:childTnLst>
                                </p:cTn>
                              </p:par>
                              <p:par>
                                <p:cTn id="59" presetID="23" presetClass="exit" presetSubtype="32" fill="hold" nodeType="withEffect">
                                  <p:stCondLst>
                                    <p:cond delay="0"/>
                                  </p:stCondLst>
                                  <p:childTnLst>
                                    <p:anim calcmode="lin" valueType="num">
                                      <p:cBhvr additive="base">
                                        <p:cTn id="60" dur="700"/>
                                        <p:tgtEl>
                                          <p:spTgt spid="182"/>
                                        </p:tgtEl>
                                        <p:attrNameLst>
                                          <p:attrName>ppt_w</p:attrName>
                                        </p:attrNameLst>
                                      </p:cBhvr>
                                      <p:tavLst>
                                        <p:tav tm="0">
                                          <p:val>
                                            <p:strVal val="#ppt_w"/>
                                          </p:val>
                                        </p:tav>
                                        <p:tav tm="100000">
                                          <p:val>
                                            <p:strVal val="0"/>
                                          </p:val>
                                        </p:tav>
                                      </p:tavLst>
                                    </p:anim>
                                    <p:anim calcmode="lin" valueType="num">
                                      <p:cBhvr additive="base">
                                        <p:cTn id="61" dur="700"/>
                                        <p:tgtEl>
                                          <p:spTgt spid="182"/>
                                        </p:tgtEl>
                                        <p:attrNameLst>
                                          <p:attrName>ppt_h</p:attrName>
                                        </p:attrNameLst>
                                      </p:cBhvr>
                                      <p:tavLst>
                                        <p:tav tm="0">
                                          <p:val>
                                            <p:strVal val="#ppt_h"/>
                                          </p:val>
                                        </p:tav>
                                        <p:tav tm="100000">
                                          <p:val>
                                            <p:strVal val="0"/>
                                          </p:val>
                                        </p:tav>
                                      </p:tavLst>
                                    </p:anim>
                                    <p:set>
                                      <p:cBhvr>
                                        <p:cTn id="62" dur="1" fill="hold">
                                          <p:stCondLst>
                                            <p:cond delay="700"/>
                                          </p:stCondLst>
                                        </p:cTn>
                                        <p:tgtEl>
                                          <p:spTgt spid="182"/>
                                        </p:tgtEl>
                                        <p:attrNameLst>
                                          <p:attrName>style.visibility</p:attrName>
                                        </p:attrNameLst>
                                      </p:cBhvr>
                                      <p:to>
                                        <p:strVal val="hidden"/>
                                      </p:to>
                                    </p:set>
                                  </p:childTnLst>
                                </p:cTn>
                              </p:par>
                            </p:childTnLst>
                          </p:cTn>
                        </p:par>
                        <p:par>
                          <p:cTn id="63" fill="hold">
                            <p:stCondLst>
                              <p:cond delay="700"/>
                            </p:stCondLst>
                            <p:childTnLst>
                              <p:par>
                                <p:cTn id="64" presetID="10" presetClass="entr" presetSubtype="0" fill="hold" nodeType="afterEffect">
                                  <p:stCondLst>
                                    <p:cond delay="0"/>
                                  </p:stCondLst>
                                  <p:childTnLst>
                                    <p:set>
                                      <p:cBhvr>
                                        <p:cTn id="65" dur="1" fill="hold">
                                          <p:stCondLst>
                                            <p:cond delay="0"/>
                                          </p:stCondLst>
                                        </p:cTn>
                                        <p:tgtEl>
                                          <p:spTgt spid="185"/>
                                        </p:tgtEl>
                                        <p:attrNameLst>
                                          <p:attrName>style.visibility</p:attrName>
                                        </p:attrNameLst>
                                      </p:cBhvr>
                                      <p:to>
                                        <p:strVal val="visible"/>
                                      </p:to>
                                    </p:set>
                                    <p:animEffect transition="in" filter="fade">
                                      <p:cBhvr>
                                        <p:cTn id="66" dur="700"/>
                                        <p:tgtEl>
                                          <p:spTgt spid="185"/>
                                        </p:tgtEl>
                                      </p:cBhvr>
                                    </p:animEffect>
                                  </p:childTnLst>
                                </p:cTn>
                              </p:par>
                              <p:par>
                                <p:cTn id="67" presetID="23" presetClass="entr" presetSubtype="16" fill="hold" nodeType="withEffect">
                                  <p:stCondLst>
                                    <p:cond delay="0"/>
                                  </p:stCondLst>
                                  <p:childTnLst>
                                    <p:set>
                                      <p:cBhvr>
                                        <p:cTn id="68" dur="1" fill="hold">
                                          <p:stCondLst>
                                            <p:cond delay="0"/>
                                          </p:stCondLst>
                                        </p:cTn>
                                        <p:tgtEl>
                                          <p:spTgt spid="177"/>
                                        </p:tgtEl>
                                        <p:attrNameLst>
                                          <p:attrName>style.visibility</p:attrName>
                                        </p:attrNameLst>
                                      </p:cBhvr>
                                      <p:to>
                                        <p:strVal val="visible"/>
                                      </p:to>
                                    </p:set>
                                    <p:anim calcmode="lin" valueType="num">
                                      <p:cBhvr additive="base">
                                        <p:cTn id="69" dur="700"/>
                                        <p:tgtEl>
                                          <p:spTgt spid="177"/>
                                        </p:tgtEl>
                                        <p:attrNameLst>
                                          <p:attrName>ppt_w</p:attrName>
                                        </p:attrNameLst>
                                      </p:cBhvr>
                                      <p:tavLst>
                                        <p:tav tm="0">
                                          <p:val>
                                            <p:strVal val="0"/>
                                          </p:val>
                                        </p:tav>
                                        <p:tav tm="100000">
                                          <p:val>
                                            <p:strVal val="#ppt_w"/>
                                          </p:val>
                                        </p:tav>
                                      </p:tavLst>
                                    </p:anim>
                                    <p:anim calcmode="lin" valueType="num">
                                      <p:cBhvr additive="base">
                                        <p:cTn id="70" dur="700"/>
                                        <p:tgtEl>
                                          <p:spTgt spid="177"/>
                                        </p:tgtEl>
                                        <p:attrNameLst>
                                          <p:attrName>ppt_h</p:attrName>
                                        </p:attrNameLst>
                                      </p:cBhvr>
                                      <p:tavLst>
                                        <p:tav tm="0">
                                          <p:val>
                                            <p:str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700"/>
                                        <p:tgtEl>
                                          <p:spTgt spid="177"/>
                                        </p:tgtEl>
                                      </p:cBhvr>
                                    </p:animEffect>
                                    <p:set>
                                      <p:cBhvr>
                                        <p:cTn id="75" dur="1" fill="hold">
                                          <p:stCondLst>
                                            <p:cond delay="700"/>
                                          </p:stCondLst>
                                        </p:cTn>
                                        <p:tgtEl>
                                          <p:spTgt spid="177"/>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700"/>
                                        <p:tgtEl>
                                          <p:spTgt spid="185"/>
                                        </p:tgtEl>
                                      </p:cBhvr>
                                    </p:animEffect>
                                    <p:set>
                                      <p:cBhvr>
                                        <p:cTn id="78" dur="1" fill="hold">
                                          <p:stCondLst>
                                            <p:cond delay="700"/>
                                          </p:stCondLst>
                                        </p:cTn>
                                        <p:tgtEl>
                                          <p:spTgt spid="18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700"/>
                                        <p:tgtEl>
                                          <p:spTgt spid="180"/>
                                        </p:tgtEl>
                                      </p:cBhvr>
                                    </p:animEffect>
                                    <p:set>
                                      <p:cBhvr>
                                        <p:cTn id="81" dur="1" fill="hold">
                                          <p:stCondLst>
                                            <p:cond delay="700"/>
                                          </p:stCondLst>
                                        </p:cTn>
                                        <p:tgtEl>
                                          <p:spTgt spid="18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700"/>
                                        <p:tgtEl>
                                          <p:spTgt spid="183"/>
                                        </p:tgtEl>
                                      </p:cBhvr>
                                    </p:animEffect>
                                    <p:set>
                                      <p:cBhvr>
                                        <p:cTn id="84" dur="1" fill="hold">
                                          <p:stCondLst>
                                            <p:cond delay="700"/>
                                          </p:stCondLst>
                                        </p:cTn>
                                        <p:tgtEl>
                                          <p:spTgt spid="18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700"/>
                                        <p:tgtEl>
                                          <p:spTgt spid="179"/>
                                        </p:tgtEl>
                                      </p:cBhvr>
                                    </p:animEffect>
                                    <p:set>
                                      <p:cBhvr>
                                        <p:cTn id="87" dur="1" fill="hold">
                                          <p:stCondLst>
                                            <p:cond delay="700"/>
                                          </p:stCondLst>
                                        </p:cTn>
                                        <p:tgtEl>
                                          <p:spTgt spid="179"/>
                                        </p:tgtEl>
                                        <p:attrNameLst>
                                          <p:attrName>style.visibility</p:attrName>
                                        </p:attrNameLst>
                                      </p:cBhvr>
                                      <p:to>
                                        <p:strVal val="hidden"/>
                                      </p:to>
                                    </p:set>
                                  </p:childTnLst>
                                </p:cTn>
                              </p:par>
                            </p:childTnLst>
                          </p:cTn>
                        </p:par>
                        <p:par>
                          <p:cTn id="88" fill="hold">
                            <p:stCondLst>
                              <p:cond delay="700"/>
                            </p:stCondLst>
                            <p:childTnLst>
                              <p:par>
                                <p:cTn id="89" presetID="10" presetClass="entr" presetSubtype="0" fill="hold" nodeType="afterEffect">
                                  <p:stCondLst>
                                    <p:cond delay="0"/>
                                  </p:stCondLst>
                                  <p:childTnLst>
                                    <p:set>
                                      <p:cBhvr>
                                        <p:cTn id="90" dur="1" fill="hold">
                                          <p:stCondLst>
                                            <p:cond delay="0"/>
                                          </p:stCondLst>
                                        </p:cTn>
                                        <p:tgtEl>
                                          <p:spTgt spid="175"/>
                                        </p:tgtEl>
                                        <p:attrNameLst>
                                          <p:attrName>style.visibility</p:attrName>
                                        </p:attrNameLst>
                                      </p:cBhvr>
                                      <p:to>
                                        <p:strVal val="visible"/>
                                      </p:to>
                                    </p:set>
                                    <p:animEffect transition="in" filter="fade">
                                      <p:cBhvr>
                                        <p:cTn id="91" dur="700"/>
                                        <p:tgtEl>
                                          <p:spTgt spid="175"/>
                                        </p:tgtEl>
                                      </p:cBhvr>
                                    </p:animEffect>
                                  </p:childTnLst>
                                </p:cTn>
                              </p:par>
                              <p:par>
                                <p:cTn id="92" presetID="10" presetClass="entr" presetSubtype="0" fill="hold" nodeType="withEffect">
                                  <p:stCondLst>
                                    <p:cond delay="0"/>
                                  </p:stCondLst>
                                  <p:childTnLst>
                                    <p:set>
                                      <p:cBhvr>
                                        <p:cTn id="93" dur="1" fill="hold">
                                          <p:stCondLst>
                                            <p:cond delay="0"/>
                                          </p:stCondLst>
                                        </p:cTn>
                                        <p:tgtEl>
                                          <p:spTgt spid="178"/>
                                        </p:tgtEl>
                                        <p:attrNameLst>
                                          <p:attrName>style.visibility</p:attrName>
                                        </p:attrNameLst>
                                      </p:cBhvr>
                                      <p:to>
                                        <p:strVal val="visible"/>
                                      </p:to>
                                    </p:set>
                                    <p:animEffect transition="in" filter="fade">
                                      <p:cBhvr>
                                        <p:cTn id="94" dur="7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97"/>
        <p:cNvGrpSpPr/>
        <p:nvPr/>
      </p:nvGrpSpPr>
      <p:grpSpPr>
        <a:xfrm>
          <a:off x="0" y="0"/>
          <a:ext cx="0" cy="0"/>
          <a:chOff x="0" y="0"/>
          <a:chExt cx="0" cy="0"/>
        </a:xfrm>
      </p:grpSpPr>
      <p:sp>
        <p:nvSpPr>
          <p:cNvPr id="1698" name="Google Shape;1698;p86"/>
          <p:cNvSpPr txBox="1">
            <a:spLocks noGrp="1"/>
          </p:cNvSpPr>
          <p:nvPr>
            <p:ph type="title"/>
          </p:nvPr>
        </p:nvSpPr>
        <p:spPr>
          <a:xfrm>
            <a:off x="388950" y="338300"/>
            <a:ext cx="55527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solidFill>
                  <a:schemeClr val="lt1"/>
                </a:solidFill>
                <a:latin typeface="Playfair Display SemiBold"/>
                <a:ea typeface="Playfair Display SemiBold"/>
                <a:cs typeface="Playfair Display SemiBold"/>
                <a:sym typeface="Playfair Display SemiBold"/>
              </a:rPr>
              <a:t>Sensor FOV</a:t>
            </a:r>
            <a:endParaRPr sz="2600" u="sng">
              <a:solidFill>
                <a:schemeClr val="lt1"/>
              </a:solidFill>
              <a:latin typeface="Playfair Display SemiBold"/>
              <a:ea typeface="Playfair Display SemiBold"/>
              <a:cs typeface="Playfair Display SemiBold"/>
              <a:sym typeface="Playfair Display SemiBold"/>
            </a:endParaRPr>
          </a:p>
        </p:txBody>
      </p:sp>
      <p:pic>
        <p:nvPicPr>
          <p:cNvPr id="1699" name="Google Shape;1699;p8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700" name="Google Shape;1700;p86"/>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60</a:t>
            </a:fld>
            <a:endParaRPr/>
          </a:p>
        </p:txBody>
      </p:sp>
      <p:pic>
        <p:nvPicPr>
          <p:cNvPr id="1701" name="Google Shape;1701;p8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6638" y="1244300"/>
            <a:ext cx="8350722" cy="26549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pic>
        <p:nvPicPr>
          <p:cNvPr id="1706" name="Google Shape;1706;p8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707" name="Google Shape;1707;p87"/>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61</a:t>
            </a:fld>
            <a:endParaRPr>
              <a:latin typeface="Playfair Display"/>
              <a:ea typeface="Playfair Display"/>
              <a:cs typeface="Playfair Display"/>
              <a:sym typeface="Playfair Display"/>
            </a:endParaRPr>
          </a:p>
        </p:txBody>
      </p:sp>
      <p:sp>
        <p:nvSpPr>
          <p:cNvPr id="1708" name="Google Shape;1708;p87"/>
          <p:cNvSpPr txBox="1"/>
          <p:nvPr/>
        </p:nvSpPr>
        <p:spPr>
          <a:xfrm>
            <a:off x="5943325" y="1801500"/>
            <a:ext cx="2698500" cy="3693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Status: Complete</a:t>
            </a:r>
            <a:endParaRPr>
              <a:latin typeface="PT Serif"/>
              <a:ea typeface="PT Serif"/>
              <a:cs typeface="PT Serif"/>
              <a:sym typeface="PT Serif"/>
            </a:endParaRPr>
          </a:p>
        </p:txBody>
      </p:sp>
      <p:sp>
        <p:nvSpPr>
          <p:cNvPr id="1709" name="Google Shape;1709;p87"/>
          <p:cNvSpPr txBox="1"/>
          <p:nvPr/>
        </p:nvSpPr>
        <p:spPr>
          <a:xfrm>
            <a:off x="388955" y="262106"/>
            <a:ext cx="8366100" cy="7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u="sng">
                <a:solidFill>
                  <a:srgbClr val="000000"/>
                </a:solidFill>
                <a:latin typeface="Playfair Display SemiBold"/>
                <a:ea typeface="Playfair Display SemiBold"/>
                <a:cs typeface="Playfair Display SemiBold"/>
                <a:sym typeface="Playfair Display SemiBold"/>
              </a:rPr>
              <a:t>Sensor </a:t>
            </a:r>
            <a:r>
              <a:rPr lang="en" sz="2600" u="sng">
                <a:latin typeface="Playfair Display SemiBold"/>
                <a:ea typeface="Playfair Display SemiBold"/>
                <a:cs typeface="Playfair Display SemiBold"/>
                <a:sym typeface="Playfair Display SemiBold"/>
              </a:rPr>
              <a:t>Accuracy (3 DOF)</a:t>
            </a:r>
            <a:endParaRPr sz="2600" u="sng">
              <a:solidFill>
                <a:srgbClr val="000000"/>
              </a:solidFill>
              <a:latin typeface="Playfair Display SemiBold"/>
              <a:ea typeface="Playfair Display SemiBold"/>
              <a:cs typeface="Playfair Display SemiBold"/>
              <a:sym typeface="Playfair Display SemiBold"/>
            </a:endParaRPr>
          </a:p>
        </p:txBody>
      </p:sp>
      <p:sp>
        <p:nvSpPr>
          <p:cNvPr id="1710" name="Google Shape;1710;p87"/>
          <p:cNvSpPr txBox="1"/>
          <p:nvPr/>
        </p:nvSpPr>
        <p:spPr>
          <a:xfrm>
            <a:off x="388950" y="982650"/>
            <a:ext cx="5087100" cy="20571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Objective:</a:t>
            </a:r>
            <a:r>
              <a:rPr lang="en" sz="1200">
                <a:solidFill>
                  <a:srgbClr val="000000"/>
                </a:solidFill>
                <a:latin typeface="Playfair Display"/>
                <a:ea typeface="Playfair Display"/>
                <a:cs typeface="Playfair Display"/>
                <a:sym typeface="Playfair Display"/>
              </a:rPr>
              <a:t> </a:t>
            </a:r>
            <a:r>
              <a:rPr lang="en" sz="1200">
                <a:solidFill>
                  <a:schemeClr val="dk1"/>
                </a:solidFill>
                <a:latin typeface="Playfair Display"/>
                <a:ea typeface="Playfair Display"/>
                <a:cs typeface="Playfair Display"/>
                <a:sym typeface="Playfair Display"/>
              </a:rPr>
              <a:t>Determine sensor accuracy at 1-30m </a:t>
            </a:r>
            <a:endParaRPr sz="1200">
              <a:solidFill>
                <a:srgbClr val="000000"/>
              </a:solidFill>
              <a:latin typeface="Playfair Display"/>
              <a:ea typeface="Playfair Display"/>
              <a:cs typeface="Playfair Display"/>
              <a:sym typeface="Playfair Display"/>
            </a:endParaRPr>
          </a:p>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Procedure:</a:t>
            </a:r>
            <a:endParaRPr sz="1200" b="1">
              <a:solidFill>
                <a:srgbClr val="000000"/>
              </a:solidFill>
              <a:latin typeface="Playfair Display"/>
              <a:ea typeface="Playfair Display"/>
              <a:cs typeface="Playfair Display"/>
              <a:sym typeface="Playfair Display"/>
            </a:endParaRPr>
          </a:p>
          <a:p>
            <a:pPr marL="457200" lvl="0" indent="-304800" algn="l" rtl="0">
              <a:spcBef>
                <a:spcPts val="60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Connect Livox sensor (on tripod) to NUC in AERO hallway</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Use laser pointer to point sensor at center of Polo face.</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Setup Polo face at 1m </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Open MATLAB on NUC</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Run script to capture point cloud data</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Save data in appropriate folder</a:t>
            </a:r>
            <a:endParaRPr sz="1200">
              <a:solidFill>
                <a:schemeClr val="dk1"/>
              </a:solidFill>
              <a:latin typeface="Playfair Display"/>
              <a:ea typeface="Playfair Display"/>
              <a:cs typeface="Playfair Display"/>
              <a:sym typeface="Playfair Display"/>
            </a:endParaRPr>
          </a:p>
          <a:p>
            <a:pPr marL="457200" lvl="0" indent="-304800" algn="l" rtl="0">
              <a:spcBef>
                <a:spcPts val="0"/>
              </a:spcBef>
              <a:spcAft>
                <a:spcPts val="0"/>
              </a:spcAft>
              <a:buClr>
                <a:schemeClr val="dk1"/>
              </a:buClr>
              <a:buSzPts val="1200"/>
              <a:buFont typeface="Playfair Display"/>
              <a:buAutoNum type="arabicPeriod"/>
            </a:pPr>
            <a:r>
              <a:rPr lang="en" sz="1200">
                <a:solidFill>
                  <a:schemeClr val="dk1"/>
                </a:solidFill>
                <a:latin typeface="Playfair Display"/>
                <a:ea typeface="Playfair Display"/>
                <a:cs typeface="Playfair Display"/>
                <a:sym typeface="Playfair Display"/>
              </a:rPr>
              <a:t>Repeat steps 2-5 for 30m test</a:t>
            </a:r>
            <a:endParaRPr sz="1300" baseline="30000">
              <a:latin typeface="Playfair Display"/>
              <a:ea typeface="Playfair Display"/>
              <a:cs typeface="Playfair Display"/>
              <a:sym typeface="Playfair Display"/>
            </a:endParaRPr>
          </a:p>
          <a:p>
            <a:pPr marL="457200" lvl="0" indent="0" algn="l" rtl="0">
              <a:spcBef>
                <a:spcPts val="0"/>
              </a:spcBef>
              <a:spcAft>
                <a:spcPts val="0"/>
              </a:spcAft>
              <a:buNone/>
            </a:pPr>
            <a:endParaRPr sz="1200">
              <a:solidFill>
                <a:srgbClr val="000000"/>
              </a:solidFill>
              <a:latin typeface="Playfair Display"/>
              <a:ea typeface="Playfair Display"/>
              <a:cs typeface="Playfair Display"/>
              <a:sym typeface="Playfair Display"/>
            </a:endParaRPr>
          </a:p>
        </p:txBody>
      </p:sp>
      <p:sp>
        <p:nvSpPr>
          <p:cNvPr id="1711" name="Google Shape;1711;p87"/>
          <p:cNvSpPr txBox="1"/>
          <p:nvPr/>
        </p:nvSpPr>
        <p:spPr>
          <a:xfrm>
            <a:off x="5943325" y="2330850"/>
            <a:ext cx="2698500" cy="585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Driving Requirement(s):</a:t>
            </a:r>
            <a:endParaRPr sz="1200" b="1">
              <a:solidFill>
                <a:srgbClr val="000000"/>
              </a:solidFill>
              <a:latin typeface="Playfair Display"/>
              <a:ea typeface="Playfair Display"/>
              <a:cs typeface="Playfair Display"/>
              <a:sym typeface="Playfair Display"/>
            </a:endParaRPr>
          </a:p>
          <a:p>
            <a:pPr marL="457200" lvl="0" indent="-317500" algn="l" rtl="0">
              <a:spcBef>
                <a:spcPts val="0"/>
              </a:spcBef>
              <a:spcAft>
                <a:spcPts val="0"/>
              </a:spcAft>
              <a:buClr>
                <a:srgbClr val="000000"/>
              </a:buClr>
              <a:buSzPts val="1400"/>
              <a:buFont typeface="PT Serif"/>
              <a:buChar char="▣"/>
            </a:pPr>
            <a:r>
              <a:rPr lang="en">
                <a:latin typeface="PT Serif"/>
                <a:ea typeface="PT Serif"/>
                <a:cs typeface="PT Serif"/>
                <a:sym typeface="PT Serif"/>
              </a:rPr>
              <a:t>DR.1</a:t>
            </a:r>
            <a:endParaRPr>
              <a:latin typeface="PT Serif"/>
              <a:ea typeface="PT Serif"/>
              <a:cs typeface="PT Serif"/>
              <a:sym typeface="PT Serif"/>
            </a:endParaRPr>
          </a:p>
        </p:txBody>
      </p:sp>
      <p:sp>
        <p:nvSpPr>
          <p:cNvPr id="1712" name="Google Shape;1712;p87"/>
          <p:cNvSpPr txBox="1"/>
          <p:nvPr/>
        </p:nvSpPr>
        <p:spPr>
          <a:xfrm>
            <a:off x="5943050" y="982650"/>
            <a:ext cx="26985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Test Date: </a:t>
            </a:r>
            <a:r>
              <a:rPr lang="en" sz="1200" b="1">
                <a:solidFill>
                  <a:schemeClr val="dk1"/>
                </a:solidFill>
                <a:latin typeface="Playfair Display"/>
                <a:ea typeface="Playfair Display"/>
                <a:cs typeface="Playfair Display"/>
                <a:sym typeface="Playfair Display"/>
              </a:rPr>
              <a:t>02/06-02/15</a:t>
            </a:r>
            <a:endParaRPr sz="1200" b="1">
              <a:solidFill>
                <a:srgbClr val="000000"/>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Deadline: 01/31/23</a:t>
            </a:r>
            <a:endParaRPr sz="1200" b="1">
              <a:solidFill>
                <a:srgbClr val="000000"/>
              </a:solidFill>
              <a:latin typeface="Playfair Display"/>
              <a:ea typeface="Playfair Display"/>
              <a:cs typeface="Playfair Display"/>
              <a:sym typeface="Playfair Display"/>
            </a:endParaRPr>
          </a:p>
        </p:txBody>
      </p:sp>
      <p:sp>
        <p:nvSpPr>
          <p:cNvPr id="1713" name="Google Shape;1713;p87"/>
          <p:cNvSpPr txBox="1"/>
          <p:nvPr/>
        </p:nvSpPr>
        <p:spPr>
          <a:xfrm>
            <a:off x="5943325" y="1801500"/>
            <a:ext cx="2698500" cy="369300"/>
          </a:xfrm>
          <a:prstGeom prst="rect">
            <a:avLst/>
          </a:prstGeom>
          <a:solidFill>
            <a:srgbClr val="FFF2CC"/>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Status: </a:t>
            </a:r>
            <a:r>
              <a:rPr lang="en" sz="1200" b="1">
                <a:latin typeface="Playfair Display"/>
                <a:ea typeface="Playfair Display"/>
                <a:cs typeface="Playfair Display"/>
                <a:sym typeface="Playfair Display"/>
              </a:rPr>
              <a:t>In Progress</a:t>
            </a:r>
            <a:endParaRPr>
              <a:latin typeface="PT Serif"/>
              <a:ea typeface="PT Serif"/>
              <a:cs typeface="PT Serif"/>
              <a:sym typeface="PT Serif"/>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88"/>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Reflectivity Material + Lighting </a:t>
            </a:r>
            <a:endParaRPr sz="2600" u="sng">
              <a:latin typeface="Playfair Display SemiBold"/>
              <a:ea typeface="Playfair Display SemiBold"/>
              <a:cs typeface="Playfair Display SemiBold"/>
              <a:sym typeface="Playfair Display SemiBold"/>
            </a:endParaRPr>
          </a:p>
        </p:txBody>
      </p:sp>
      <p:pic>
        <p:nvPicPr>
          <p:cNvPr id="1719" name="Google Shape;1719;p8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720" name="Google Shape;1720;p88"/>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62</a:t>
            </a:fld>
            <a:endParaRPr>
              <a:latin typeface="Playfair Display"/>
              <a:ea typeface="Playfair Display"/>
              <a:cs typeface="Playfair Display"/>
              <a:sym typeface="Playfair Display"/>
            </a:endParaRPr>
          </a:p>
        </p:txBody>
      </p:sp>
      <p:sp>
        <p:nvSpPr>
          <p:cNvPr id="1721" name="Google Shape;1721;p88"/>
          <p:cNvSpPr txBox="1"/>
          <p:nvPr/>
        </p:nvSpPr>
        <p:spPr>
          <a:xfrm>
            <a:off x="388950" y="982650"/>
            <a:ext cx="5278200" cy="25587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Objective:</a:t>
            </a:r>
            <a:r>
              <a:rPr lang="en" sz="1200">
                <a:solidFill>
                  <a:srgbClr val="000000"/>
                </a:solidFill>
                <a:latin typeface="Playfair Display"/>
                <a:ea typeface="Playfair Display"/>
                <a:cs typeface="Playfair Display"/>
                <a:sym typeface="Playfair Display"/>
              </a:rPr>
              <a:t> Determine the amount of reflectivity produced by varying materials when exposed to the SOSC lighting, and how well the Lidar can detect these materials.</a:t>
            </a:r>
            <a:endParaRPr sz="1200">
              <a:solidFill>
                <a:srgbClr val="000000"/>
              </a:solidFill>
              <a:latin typeface="Playfair Display"/>
              <a:ea typeface="Playfair Display"/>
              <a:cs typeface="Playfair Display"/>
              <a:sym typeface="Playfair Display"/>
            </a:endParaRPr>
          </a:p>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Procedure:</a:t>
            </a:r>
            <a:endParaRPr sz="1200" b="1">
              <a:solidFill>
                <a:srgbClr val="000000"/>
              </a:solidFill>
              <a:latin typeface="Playfair Display"/>
              <a:ea typeface="Playfair Display"/>
              <a:cs typeface="Playfair Display"/>
              <a:sym typeface="Playfair Display"/>
            </a:endParaRPr>
          </a:p>
          <a:p>
            <a:pPr marL="457200" lvl="0" indent="-304800" algn="l" rtl="0">
              <a:spcBef>
                <a:spcPts val="60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Set up Livox Mid-70 LiDAR in room with minimal lighting conditions.</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Run Mid-70 LiDAR</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In LVS, pause the live point cloud data and open </a:t>
            </a:r>
            <a:r>
              <a:rPr lang="en" sz="1200" b="1">
                <a:solidFill>
                  <a:srgbClr val="000000"/>
                </a:solidFill>
                <a:latin typeface="Playfair Display"/>
                <a:ea typeface="Playfair Display"/>
                <a:cs typeface="Playfair Display"/>
                <a:sym typeface="Playfair Display"/>
              </a:rPr>
              <a:t>Data Viewer</a:t>
            </a:r>
            <a:r>
              <a:rPr lang="en" sz="1200">
                <a:solidFill>
                  <a:srgbClr val="000000"/>
                </a:solidFill>
                <a:latin typeface="Playfair Display"/>
                <a:ea typeface="Playfair Display"/>
                <a:cs typeface="Playfair Display"/>
                <a:sym typeface="Playfair Display"/>
              </a:rPr>
              <a:t> tab</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Select range of data points and save file</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Repeat steps 3-4 for each material at each lighting condition</a:t>
            </a:r>
            <a:endParaRPr sz="1200">
              <a:solidFill>
                <a:srgbClr val="000000"/>
              </a:solidFill>
              <a:latin typeface="Playfair Display"/>
              <a:ea typeface="Playfair Display"/>
              <a:cs typeface="Playfair Display"/>
              <a:sym typeface="Playfair Display"/>
            </a:endParaRPr>
          </a:p>
          <a:p>
            <a:pPr marL="457200" lvl="0" indent="-304800" algn="l" rtl="0">
              <a:spcBef>
                <a:spcPts val="0"/>
              </a:spcBef>
              <a:spcAft>
                <a:spcPts val="0"/>
              </a:spcAft>
              <a:buClr>
                <a:srgbClr val="000000"/>
              </a:buClr>
              <a:buSzPts val="1200"/>
              <a:buFont typeface="Playfair Display"/>
              <a:buAutoNum type="arabicPeriod"/>
            </a:pPr>
            <a:r>
              <a:rPr lang="en" sz="1200">
                <a:solidFill>
                  <a:srgbClr val="000000"/>
                </a:solidFill>
                <a:latin typeface="Playfair Display"/>
                <a:ea typeface="Playfair Display"/>
                <a:cs typeface="Playfair Display"/>
                <a:sym typeface="Playfair Display"/>
              </a:rPr>
              <a:t>Obtain reflectivity data and average over selected range to determine best option for material to be used with Polo.</a:t>
            </a:r>
            <a:endParaRPr sz="1200">
              <a:solidFill>
                <a:srgbClr val="000000"/>
              </a:solidFill>
              <a:latin typeface="Playfair Display"/>
              <a:ea typeface="Playfair Display"/>
              <a:cs typeface="Playfair Display"/>
              <a:sym typeface="Playfair Display"/>
            </a:endParaRPr>
          </a:p>
          <a:p>
            <a:pPr marL="457200" lvl="0" indent="0" algn="l" rtl="0">
              <a:spcBef>
                <a:spcPts val="0"/>
              </a:spcBef>
              <a:spcAft>
                <a:spcPts val="0"/>
              </a:spcAft>
              <a:buNone/>
            </a:pPr>
            <a:endParaRPr sz="1200">
              <a:solidFill>
                <a:srgbClr val="000000"/>
              </a:solidFill>
              <a:latin typeface="Playfair Display"/>
              <a:ea typeface="Playfair Display"/>
              <a:cs typeface="Playfair Display"/>
              <a:sym typeface="Playfair Display"/>
            </a:endParaRPr>
          </a:p>
        </p:txBody>
      </p:sp>
      <p:sp>
        <p:nvSpPr>
          <p:cNvPr id="1722" name="Google Shape;1722;p88"/>
          <p:cNvSpPr txBox="1"/>
          <p:nvPr/>
        </p:nvSpPr>
        <p:spPr>
          <a:xfrm>
            <a:off x="5943325" y="2330850"/>
            <a:ext cx="2698500" cy="585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Driving Requirement(s):</a:t>
            </a:r>
            <a:endParaRPr sz="1200" b="1">
              <a:solidFill>
                <a:srgbClr val="000000"/>
              </a:solidFill>
              <a:latin typeface="Playfair Display"/>
              <a:ea typeface="Playfair Display"/>
              <a:cs typeface="Playfair Display"/>
              <a:sym typeface="Playfair Display"/>
            </a:endParaRPr>
          </a:p>
          <a:p>
            <a:pPr marL="457200" lvl="0" indent="-317500" algn="l" rtl="0">
              <a:spcBef>
                <a:spcPts val="0"/>
              </a:spcBef>
              <a:spcAft>
                <a:spcPts val="0"/>
              </a:spcAft>
              <a:buClr>
                <a:srgbClr val="000000"/>
              </a:buClr>
              <a:buSzPts val="1400"/>
              <a:buFont typeface="PT Serif"/>
              <a:buChar char="▣"/>
            </a:pPr>
            <a:r>
              <a:rPr lang="en">
                <a:latin typeface="PT Serif"/>
                <a:ea typeface="PT Serif"/>
                <a:cs typeface="PT Serif"/>
                <a:sym typeface="PT Serif"/>
              </a:rPr>
              <a:t>DR.1</a:t>
            </a:r>
            <a:endParaRPr>
              <a:latin typeface="PT Serif"/>
              <a:ea typeface="PT Serif"/>
              <a:cs typeface="PT Serif"/>
              <a:sym typeface="PT Serif"/>
            </a:endParaRPr>
          </a:p>
        </p:txBody>
      </p:sp>
      <p:sp>
        <p:nvSpPr>
          <p:cNvPr id="1723" name="Google Shape;1723;p88"/>
          <p:cNvSpPr txBox="1"/>
          <p:nvPr/>
        </p:nvSpPr>
        <p:spPr>
          <a:xfrm>
            <a:off x="5943050" y="982650"/>
            <a:ext cx="26985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Test Date: </a:t>
            </a:r>
            <a:r>
              <a:rPr lang="en" sz="1200" b="1">
                <a:solidFill>
                  <a:schemeClr val="dk1"/>
                </a:solidFill>
                <a:latin typeface="Playfair Display"/>
                <a:ea typeface="Playfair Display"/>
                <a:cs typeface="Playfair Display"/>
                <a:sym typeface="Playfair Display"/>
              </a:rPr>
              <a:t>02/01</a:t>
            </a:r>
            <a:endParaRPr sz="1200" b="1">
              <a:solidFill>
                <a:srgbClr val="000000"/>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rgbClr val="000000"/>
                </a:solidFill>
                <a:latin typeface="Playfair Display"/>
                <a:ea typeface="Playfair Display"/>
                <a:cs typeface="Playfair Display"/>
                <a:sym typeface="Playfair Display"/>
              </a:rPr>
              <a:t>Deadline: 01/31/23</a:t>
            </a:r>
            <a:endParaRPr sz="1200" b="1">
              <a:solidFill>
                <a:srgbClr val="000000"/>
              </a:solidFill>
              <a:latin typeface="Playfair Display"/>
              <a:ea typeface="Playfair Display"/>
              <a:cs typeface="Playfair Display"/>
              <a:sym typeface="Playfair Display"/>
            </a:endParaRPr>
          </a:p>
        </p:txBody>
      </p:sp>
      <p:sp>
        <p:nvSpPr>
          <p:cNvPr id="1724" name="Google Shape;1724;p88"/>
          <p:cNvSpPr txBox="1"/>
          <p:nvPr/>
        </p:nvSpPr>
        <p:spPr>
          <a:xfrm>
            <a:off x="5943325" y="1801500"/>
            <a:ext cx="2698500" cy="3693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rgbClr val="000000"/>
                </a:solidFill>
                <a:latin typeface="Playfair Display"/>
                <a:ea typeface="Playfair Display"/>
                <a:cs typeface="Playfair Display"/>
                <a:sym typeface="Playfair Display"/>
              </a:rPr>
              <a:t>Status: </a:t>
            </a:r>
            <a:r>
              <a:rPr lang="en" sz="1200" b="1">
                <a:latin typeface="Playfair Display"/>
                <a:ea typeface="Playfair Display"/>
                <a:cs typeface="Playfair Display"/>
                <a:sym typeface="Playfair Display"/>
              </a:rPr>
              <a:t>Complete</a:t>
            </a:r>
            <a:endParaRPr>
              <a:latin typeface="PT Serif"/>
              <a:ea typeface="PT Serif"/>
              <a:cs typeface="PT Serif"/>
              <a:sym typeface="PT Serif"/>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sp>
        <p:nvSpPr>
          <p:cNvPr id="1729" name="Google Shape;1729;p89"/>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Reflectivity Material + Lighting </a:t>
            </a:r>
            <a:endParaRPr sz="2600" u="sng">
              <a:latin typeface="Playfair Display SemiBold"/>
              <a:ea typeface="Playfair Display SemiBold"/>
              <a:cs typeface="Playfair Display SemiBold"/>
              <a:sym typeface="Playfair Display SemiBold"/>
            </a:endParaRPr>
          </a:p>
        </p:txBody>
      </p:sp>
      <p:sp>
        <p:nvSpPr>
          <p:cNvPr id="1730" name="Google Shape;1730;p89"/>
          <p:cNvSpPr txBox="1"/>
          <p:nvPr/>
        </p:nvSpPr>
        <p:spPr>
          <a:xfrm>
            <a:off x="2584258" y="1100900"/>
            <a:ext cx="4437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chemeClr val="dk2"/>
              </a:solidFill>
              <a:latin typeface="Playfair Display"/>
              <a:ea typeface="Playfair Display"/>
              <a:cs typeface="Playfair Display"/>
              <a:sym typeface="Playfair Display"/>
            </a:endParaRPr>
          </a:p>
        </p:txBody>
      </p:sp>
      <p:pic>
        <p:nvPicPr>
          <p:cNvPr id="1731" name="Google Shape;1731;p8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732" name="Google Shape;1732;p89"/>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63</a:t>
            </a:fld>
            <a:endParaRPr>
              <a:latin typeface="Playfair Display"/>
              <a:ea typeface="Playfair Display"/>
              <a:cs typeface="Playfair Display"/>
              <a:sym typeface="Playfair Display"/>
            </a:endParaRPr>
          </a:p>
        </p:txBody>
      </p:sp>
      <p:graphicFrame>
        <p:nvGraphicFramePr>
          <p:cNvPr id="1733" name="Google Shape;1733;p89"/>
          <p:cNvGraphicFramePr/>
          <p:nvPr/>
        </p:nvGraphicFramePr>
        <p:xfrm>
          <a:off x="581325" y="1160275"/>
          <a:ext cx="3000000" cy="3000000"/>
        </p:xfrm>
        <a:graphic>
          <a:graphicData uri="http://schemas.openxmlformats.org/drawingml/2006/table">
            <a:tbl>
              <a:tblPr>
                <a:noFill/>
                <a:tableStyleId>{610FCF60-D6A0-4619-BC68-E2CD51C63D48}</a:tableStyleId>
              </a:tblPr>
              <a:tblGrid>
                <a:gridCol w="928275">
                  <a:extLst>
                    <a:ext uri="{9D8B030D-6E8A-4147-A177-3AD203B41FA5}">
                      <a16:colId xmlns:a16="http://schemas.microsoft.com/office/drawing/2014/main" val="20000"/>
                    </a:ext>
                  </a:extLst>
                </a:gridCol>
                <a:gridCol w="1074900">
                  <a:extLst>
                    <a:ext uri="{9D8B030D-6E8A-4147-A177-3AD203B41FA5}">
                      <a16:colId xmlns:a16="http://schemas.microsoft.com/office/drawing/2014/main" val="20001"/>
                    </a:ext>
                  </a:extLst>
                </a:gridCol>
                <a:gridCol w="1145800">
                  <a:extLst>
                    <a:ext uri="{9D8B030D-6E8A-4147-A177-3AD203B41FA5}">
                      <a16:colId xmlns:a16="http://schemas.microsoft.com/office/drawing/2014/main" val="20002"/>
                    </a:ext>
                  </a:extLst>
                </a:gridCol>
                <a:gridCol w="1208200">
                  <a:extLst>
                    <a:ext uri="{9D8B030D-6E8A-4147-A177-3AD203B41FA5}">
                      <a16:colId xmlns:a16="http://schemas.microsoft.com/office/drawing/2014/main" val="20003"/>
                    </a:ext>
                  </a:extLst>
                </a:gridCol>
                <a:gridCol w="1101925">
                  <a:extLst>
                    <a:ext uri="{9D8B030D-6E8A-4147-A177-3AD203B41FA5}">
                      <a16:colId xmlns:a16="http://schemas.microsoft.com/office/drawing/2014/main" val="20004"/>
                    </a:ext>
                  </a:extLst>
                </a:gridCol>
                <a:gridCol w="1099250">
                  <a:extLst>
                    <a:ext uri="{9D8B030D-6E8A-4147-A177-3AD203B41FA5}">
                      <a16:colId xmlns:a16="http://schemas.microsoft.com/office/drawing/2014/main" val="20005"/>
                    </a:ext>
                  </a:extLst>
                </a:gridCol>
                <a:gridCol w="1099275">
                  <a:extLst>
                    <a:ext uri="{9D8B030D-6E8A-4147-A177-3AD203B41FA5}">
                      <a16:colId xmlns:a16="http://schemas.microsoft.com/office/drawing/2014/main" val="20006"/>
                    </a:ext>
                  </a:extLst>
                </a:gridCol>
              </a:tblGrid>
              <a:tr h="381000">
                <a:tc>
                  <a:txBody>
                    <a:bodyPr/>
                    <a:lstStyle/>
                    <a:p>
                      <a:pPr marL="0" lvl="0" indent="0" algn="ctr" rtl="0">
                        <a:spcBef>
                          <a:spcPts val="0"/>
                        </a:spcBef>
                        <a:spcAft>
                          <a:spcPts val="0"/>
                        </a:spcAft>
                        <a:buNone/>
                      </a:pPr>
                      <a:r>
                        <a:rPr lang="en" sz="1300">
                          <a:latin typeface="Playfair Display"/>
                          <a:ea typeface="Playfair Display"/>
                          <a:cs typeface="Playfair Display"/>
                          <a:sym typeface="Playfair Display"/>
                        </a:rPr>
                        <a:t>Lumens</a:t>
                      </a:r>
                      <a:endParaRPr sz="1300">
                        <a:latin typeface="Playfair Display"/>
                        <a:ea typeface="Playfair Display"/>
                        <a:cs typeface="Playfair Display"/>
                        <a:sym typeface="Playfair Display"/>
                      </a:endParaRPr>
                    </a:p>
                  </a:txBody>
                  <a:tcPr marL="91425" marR="91425" marT="91425" marB="91425" anchor="ctr"/>
                </a:tc>
                <a:tc>
                  <a:txBody>
                    <a:bodyPr/>
                    <a:lstStyle/>
                    <a:p>
                      <a:pPr marL="0" lvl="0" indent="0" algn="ctr" rtl="0">
                        <a:spcBef>
                          <a:spcPts val="0"/>
                        </a:spcBef>
                        <a:spcAft>
                          <a:spcPts val="0"/>
                        </a:spcAft>
                        <a:buNone/>
                      </a:pPr>
                      <a:r>
                        <a:rPr lang="en" sz="1300">
                          <a:latin typeface="Playfair Display"/>
                          <a:ea typeface="Playfair Display"/>
                          <a:cs typeface="Playfair Display"/>
                          <a:sym typeface="Playfair Display"/>
                        </a:rPr>
                        <a:t>Aluminum Tape Reflectivity</a:t>
                      </a:r>
                      <a:endParaRPr sz="1300">
                        <a:latin typeface="Playfair Display"/>
                        <a:ea typeface="Playfair Display"/>
                        <a:cs typeface="Playfair Display"/>
                        <a:sym typeface="Playfair Display"/>
                      </a:endParaRPr>
                    </a:p>
                  </a:txBody>
                  <a:tcPr marL="91425" marR="91425" marT="91425" marB="91425" anchor="ctr"/>
                </a:tc>
                <a:tc>
                  <a:txBody>
                    <a:bodyPr/>
                    <a:lstStyle/>
                    <a:p>
                      <a:pPr marL="0" lvl="0" indent="0" algn="ctr" rtl="0">
                        <a:spcBef>
                          <a:spcPts val="0"/>
                        </a:spcBef>
                        <a:spcAft>
                          <a:spcPts val="0"/>
                        </a:spcAft>
                        <a:buNone/>
                      </a:pPr>
                      <a:r>
                        <a:rPr lang="en" sz="1300">
                          <a:latin typeface="Playfair Display"/>
                          <a:ea typeface="Playfair Display"/>
                          <a:cs typeface="Playfair Display"/>
                          <a:sym typeface="Playfair Display"/>
                        </a:rPr>
                        <a:t>White Paint Reflectivity</a:t>
                      </a:r>
                      <a:endParaRPr sz="1300">
                        <a:latin typeface="Playfair Display"/>
                        <a:ea typeface="Playfair Display"/>
                        <a:cs typeface="Playfair Display"/>
                        <a:sym typeface="Playfair Display"/>
                      </a:endParaRPr>
                    </a:p>
                  </a:txBody>
                  <a:tcPr marL="91425" marR="91425" marT="91425" marB="91425" anchor="ctr"/>
                </a:tc>
                <a:tc>
                  <a:txBody>
                    <a:bodyPr/>
                    <a:lstStyle/>
                    <a:p>
                      <a:pPr marL="0" lvl="0" indent="0" algn="ctr" rtl="0">
                        <a:spcBef>
                          <a:spcPts val="0"/>
                        </a:spcBef>
                        <a:spcAft>
                          <a:spcPts val="0"/>
                        </a:spcAft>
                        <a:buNone/>
                      </a:pPr>
                      <a:r>
                        <a:rPr lang="en" sz="1300">
                          <a:latin typeface="Playfair Display"/>
                          <a:ea typeface="Playfair Display"/>
                          <a:cs typeface="Playfair Display"/>
                          <a:sym typeface="Playfair Display"/>
                        </a:rPr>
                        <a:t>White Paper Reflectivity</a:t>
                      </a:r>
                      <a:endParaRPr sz="1300">
                        <a:latin typeface="Playfair Display"/>
                        <a:ea typeface="Playfair Display"/>
                        <a:cs typeface="Playfair Display"/>
                        <a:sym typeface="Playfair Display"/>
                      </a:endParaRPr>
                    </a:p>
                  </a:txBody>
                  <a:tcPr marL="91425" marR="91425" marT="91425" marB="91425" anchor="ctr"/>
                </a:tc>
                <a:tc>
                  <a:txBody>
                    <a:bodyPr/>
                    <a:lstStyle/>
                    <a:p>
                      <a:pPr marL="0" lvl="0" indent="0" algn="ctr" rtl="0">
                        <a:spcBef>
                          <a:spcPts val="0"/>
                        </a:spcBef>
                        <a:spcAft>
                          <a:spcPts val="0"/>
                        </a:spcAft>
                        <a:buNone/>
                      </a:pPr>
                      <a:r>
                        <a:rPr lang="en" sz="1300">
                          <a:latin typeface="Playfair Display"/>
                          <a:ea typeface="Playfair Display"/>
                          <a:cs typeface="Playfair Display"/>
                          <a:sym typeface="Playfair Display"/>
                        </a:rPr>
                        <a:t>Black Paint Reflectivity</a:t>
                      </a:r>
                      <a:endParaRPr sz="1300">
                        <a:latin typeface="Playfair Display"/>
                        <a:ea typeface="Playfair Display"/>
                        <a:cs typeface="Playfair Display"/>
                        <a:sym typeface="Playfair Display"/>
                      </a:endParaRPr>
                    </a:p>
                  </a:txBody>
                  <a:tcPr marL="91425" marR="91425" marT="91425" marB="91425" anchor="ctr"/>
                </a:tc>
                <a:tc>
                  <a:txBody>
                    <a:bodyPr/>
                    <a:lstStyle/>
                    <a:p>
                      <a:pPr marL="0" lvl="0" indent="0" algn="ctr" rtl="0">
                        <a:spcBef>
                          <a:spcPts val="0"/>
                        </a:spcBef>
                        <a:spcAft>
                          <a:spcPts val="0"/>
                        </a:spcAft>
                        <a:buNone/>
                      </a:pPr>
                      <a:r>
                        <a:rPr lang="en" sz="1300">
                          <a:latin typeface="Playfair Display"/>
                          <a:ea typeface="Playfair Display"/>
                          <a:cs typeface="Playfair Display"/>
                          <a:sym typeface="Playfair Display"/>
                        </a:rPr>
                        <a:t>Foam Reflectivity</a:t>
                      </a:r>
                      <a:endParaRPr sz="1300">
                        <a:latin typeface="Playfair Display"/>
                        <a:ea typeface="Playfair Display"/>
                        <a:cs typeface="Playfair Display"/>
                        <a:sym typeface="Playfair Display"/>
                      </a:endParaRPr>
                    </a:p>
                  </a:txBody>
                  <a:tcPr marL="91425" marR="91425" marT="91425" marB="91425" anchor="ctr"/>
                </a:tc>
                <a:tc>
                  <a:txBody>
                    <a:bodyPr/>
                    <a:lstStyle/>
                    <a:p>
                      <a:pPr marL="0" lvl="0" indent="0" algn="ctr" rtl="0">
                        <a:spcBef>
                          <a:spcPts val="0"/>
                        </a:spcBef>
                        <a:spcAft>
                          <a:spcPts val="0"/>
                        </a:spcAft>
                        <a:buNone/>
                      </a:pPr>
                      <a:r>
                        <a:rPr lang="en" sz="1300">
                          <a:latin typeface="Playfair Display"/>
                          <a:ea typeface="Playfair Display"/>
                          <a:cs typeface="Playfair Display"/>
                          <a:sym typeface="Playfair Display"/>
                        </a:rPr>
                        <a:t>Cardboard Reflectivity</a:t>
                      </a:r>
                      <a:endParaRPr sz="1300">
                        <a:latin typeface="Playfair Display"/>
                        <a:ea typeface="Playfair Display"/>
                        <a:cs typeface="Playfair Display"/>
                        <a:sym typeface="Playfair Display"/>
                      </a:endParaRPr>
                    </a:p>
                  </a:txBody>
                  <a:tcPr marL="91425" marR="91425" marT="91425" marB="91425" anchor="ct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0.12</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153.31</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136.42</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140.21</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5.69</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42.26</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112.09</a:t>
                      </a:r>
                      <a:endParaRPr>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4.0</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150.34</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130.14</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137.99</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8.60</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23.28</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107.13</a:t>
                      </a:r>
                      <a:endParaRPr>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100</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156.45</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131.42</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137.82</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1.66</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34.45</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102.36</a:t>
                      </a:r>
                      <a:endParaRPr>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300</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156.49</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135.24</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129.47</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6.93</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22.76</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93.27</a:t>
                      </a:r>
                      <a:endParaRPr>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600</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156.92</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130.21</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137.87</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8.53</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35.67</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98.25</a:t>
                      </a:r>
                      <a:endParaRPr>
                        <a:latin typeface="Playfair Display"/>
                        <a:ea typeface="Playfair Display"/>
                        <a:cs typeface="Playfair Display"/>
                        <a:sym typeface="Playfair Display"/>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Average</a:t>
                      </a:r>
                      <a:endParaRPr>
                        <a:latin typeface="Playfair Display"/>
                        <a:ea typeface="Playfair Display"/>
                        <a:cs typeface="Playfair Display"/>
                        <a:sym typeface="Playfair Display"/>
                      </a:endParaRPr>
                    </a:p>
                  </a:txBody>
                  <a:tcPr marL="91425" marR="91425" marT="91425" marB="91425"/>
                </a:tc>
                <a:tc>
                  <a:txBody>
                    <a:bodyPr/>
                    <a:lstStyle/>
                    <a:p>
                      <a:pPr marL="0" lvl="0" indent="0" algn="l" rtl="0">
                        <a:spcBef>
                          <a:spcPts val="0"/>
                        </a:spcBef>
                        <a:spcAft>
                          <a:spcPts val="0"/>
                        </a:spcAft>
                        <a:buNone/>
                      </a:pPr>
                      <a:r>
                        <a:rPr lang="en">
                          <a:solidFill>
                            <a:srgbClr val="000000"/>
                          </a:solidFill>
                          <a:latin typeface="Playfair Display"/>
                          <a:ea typeface="Playfair Display"/>
                          <a:cs typeface="Playfair Display"/>
                          <a:sym typeface="Playfair Display"/>
                        </a:rPr>
                        <a:t>154.90</a:t>
                      </a:r>
                      <a:endParaRPr>
                        <a:latin typeface="Playfair Display"/>
                        <a:ea typeface="Playfair Display"/>
                        <a:cs typeface="Playfair Display"/>
                        <a:sym typeface="Playfair Display"/>
                      </a:endParaRPr>
                    </a:p>
                  </a:txBody>
                  <a:tcPr marL="91425" marR="91425" marT="91425" marB="91425">
                    <a:solidFill>
                      <a:srgbClr val="D9EAD3"/>
                    </a:solidFill>
                  </a:tcPr>
                </a:tc>
                <a:tc>
                  <a:txBody>
                    <a:bodyPr/>
                    <a:lstStyle/>
                    <a:p>
                      <a:pPr marL="0" lvl="0" indent="0" algn="l" rtl="0">
                        <a:spcBef>
                          <a:spcPts val="0"/>
                        </a:spcBef>
                        <a:spcAft>
                          <a:spcPts val="0"/>
                        </a:spcAft>
                        <a:buNone/>
                      </a:pPr>
                      <a:r>
                        <a:rPr lang="en">
                          <a:solidFill>
                            <a:srgbClr val="000000"/>
                          </a:solidFill>
                          <a:latin typeface="Playfair Display"/>
                          <a:ea typeface="Playfair Display"/>
                          <a:cs typeface="Playfair Display"/>
                          <a:sym typeface="Playfair Display"/>
                        </a:rPr>
                        <a:t>132.09</a:t>
                      </a:r>
                      <a:endParaRPr>
                        <a:latin typeface="Playfair Display"/>
                        <a:ea typeface="Playfair Display"/>
                        <a:cs typeface="Playfair Display"/>
                        <a:sym typeface="Playfair Display"/>
                      </a:endParaRPr>
                    </a:p>
                  </a:txBody>
                  <a:tcPr marL="91425" marR="91425" marT="91425" marB="91425">
                    <a:solidFill>
                      <a:srgbClr val="D9EAD3"/>
                    </a:solidFill>
                  </a:tcPr>
                </a:tc>
                <a:tc>
                  <a:txBody>
                    <a:bodyPr/>
                    <a:lstStyle/>
                    <a:p>
                      <a:pPr marL="0" lvl="0" indent="0" algn="l" rtl="0">
                        <a:spcBef>
                          <a:spcPts val="0"/>
                        </a:spcBef>
                        <a:spcAft>
                          <a:spcPts val="0"/>
                        </a:spcAft>
                        <a:buNone/>
                      </a:pPr>
                      <a:r>
                        <a:rPr lang="en">
                          <a:solidFill>
                            <a:srgbClr val="000000"/>
                          </a:solidFill>
                          <a:latin typeface="Playfair Display"/>
                          <a:ea typeface="Playfair Display"/>
                          <a:cs typeface="Playfair Display"/>
                          <a:sym typeface="Playfair Display"/>
                        </a:rPr>
                        <a:t>136.67</a:t>
                      </a:r>
                      <a:endParaRPr>
                        <a:latin typeface="Playfair Display"/>
                        <a:ea typeface="Playfair Display"/>
                        <a:cs typeface="Playfair Display"/>
                        <a:sym typeface="Playfair Display"/>
                      </a:endParaRPr>
                    </a:p>
                  </a:txBody>
                  <a:tcPr marL="91425" marR="91425" marT="91425" marB="91425">
                    <a:solidFill>
                      <a:srgbClr val="D9EAD3"/>
                    </a:solidFill>
                  </a:tcPr>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6.28</a:t>
                      </a:r>
                      <a:endParaRPr>
                        <a:latin typeface="Playfair Display"/>
                        <a:ea typeface="Playfair Display"/>
                        <a:cs typeface="Playfair Display"/>
                        <a:sym typeface="Playfair Display"/>
                      </a:endParaRPr>
                    </a:p>
                  </a:txBody>
                  <a:tcPr marL="91425" marR="91425" marT="91425" marB="91425">
                    <a:solidFill>
                      <a:srgbClr val="F4CCCC"/>
                    </a:solidFill>
                  </a:tcPr>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31.68</a:t>
                      </a:r>
                      <a:endParaRPr>
                        <a:latin typeface="Playfair Display"/>
                        <a:ea typeface="Playfair Display"/>
                        <a:cs typeface="Playfair Display"/>
                        <a:sym typeface="Playfair Display"/>
                      </a:endParaRPr>
                    </a:p>
                  </a:txBody>
                  <a:tcPr marL="91425" marR="91425" marT="91425" marB="91425">
                    <a:solidFill>
                      <a:srgbClr val="F4CCCC"/>
                    </a:solidFill>
                  </a:tcPr>
                </a:tc>
                <a:tc>
                  <a:txBody>
                    <a:bodyPr/>
                    <a:lstStyle/>
                    <a:p>
                      <a:pPr marL="0" lvl="0" indent="0" algn="l" rtl="0">
                        <a:spcBef>
                          <a:spcPts val="0"/>
                        </a:spcBef>
                        <a:spcAft>
                          <a:spcPts val="0"/>
                        </a:spcAft>
                        <a:buNone/>
                      </a:pPr>
                      <a:r>
                        <a:rPr lang="en">
                          <a:latin typeface="Playfair Display"/>
                          <a:ea typeface="Playfair Display"/>
                          <a:cs typeface="Playfair Display"/>
                          <a:sym typeface="Playfair Display"/>
                        </a:rPr>
                        <a:t>102.62</a:t>
                      </a:r>
                      <a:endParaRPr>
                        <a:latin typeface="Playfair Display"/>
                        <a:ea typeface="Playfair Display"/>
                        <a:cs typeface="Playfair Display"/>
                        <a:sym typeface="Playfair Display"/>
                      </a:endParaRPr>
                    </a:p>
                  </a:txBody>
                  <a:tcPr marL="91425" marR="91425" marT="91425" marB="91425">
                    <a:solidFill>
                      <a:srgbClr val="F4CCC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pic>
        <p:nvPicPr>
          <p:cNvPr id="1738" name="Google Shape;1738;p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59350" y="1100900"/>
            <a:ext cx="3458601" cy="2192601"/>
          </a:xfrm>
          <a:prstGeom prst="rect">
            <a:avLst/>
          </a:prstGeom>
          <a:noFill/>
          <a:ln>
            <a:noFill/>
          </a:ln>
        </p:spPr>
      </p:pic>
      <p:sp>
        <p:nvSpPr>
          <p:cNvPr id="1739" name="Google Shape;1739;p90"/>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Reflectivity Material + Lighting </a:t>
            </a:r>
            <a:endParaRPr sz="2600" u="sng">
              <a:latin typeface="Playfair Display SemiBold"/>
              <a:ea typeface="Playfair Display SemiBold"/>
              <a:cs typeface="Playfair Display SemiBold"/>
              <a:sym typeface="Playfair Display SemiBold"/>
            </a:endParaRPr>
          </a:p>
        </p:txBody>
      </p:sp>
      <p:pic>
        <p:nvPicPr>
          <p:cNvPr id="1740" name="Google Shape;1740;p9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741" name="Google Shape;1741;p90"/>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64</a:t>
            </a:fld>
            <a:endParaRPr>
              <a:latin typeface="Playfair Display"/>
              <a:ea typeface="Playfair Display"/>
              <a:cs typeface="Playfair Display"/>
              <a:sym typeface="Playfair Display"/>
            </a:endParaRPr>
          </a:p>
        </p:txBody>
      </p:sp>
      <p:pic>
        <p:nvPicPr>
          <p:cNvPr id="1742" name="Google Shape;1742;p9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88950" y="1031925"/>
            <a:ext cx="3458598" cy="2192602"/>
          </a:xfrm>
          <a:prstGeom prst="rect">
            <a:avLst/>
          </a:prstGeom>
          <a:noFill/>
          <a:ln>
            <a:noFill/>
          </a:ln>
        </p:spPr>
      </p:pic>
      <p:pic>
        <p:nvPicPr>
          <p:cNvPr id="1743" name="Google Shape;1743;p90"/>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916000" y="2662250"/>
            <a:ext cx="2641327" cy="209629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sp>
        <p:nvSpPr>
          <p:cNvPr id="1748" name="Google Shape;1748;p91"/>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Initiation Method</a:t>
            </a:r>
            <a:endParaRPr sz="2600" u="sng">
              <a:latin typeface="Playfair Display SemiBold"/>
              <a:ea typeface="Playfair Display SemiBold"/>
              <a:cs typeface="Playfair Display SemiBold"/>
              <a:sym typeface="Playfair Display SemiBold"/>
            </a:endParaRPr>
          </a:p>
        </p:txBody>
      </p:sp>
      <p:sp>
        <p:nvSpPr>
          <p:cNvPr id="1749" name="Google Shape;1749;p91"/>
          <p:cNvSpPr txBox="1"/>
          <p:nvPr/>
        </p:nvSpPr>
        <p:spPr>
          <a:xfrm>
            <a:off x="2584258" y="1100900"/>
            <a:ext cx="4437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chemeClr val="dk2"/>
              </a:solidFill>
              <a:latin typeface="Playfair Display"/>
              <a:ea typeface="Playfair Display"/>
              <a:cs typeface="Playfair Display"/>
              <a:sym typeface="Playfair Display"/>
            </a:endParaRPr>
          </a:p>
        </p:txBody>
      </p:sp>
      <p:pic>
        <p:nvPicPr>
          <p:cNvPr id="1750" name="Google Shape;1750;p9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751" name="Google Shape;1751;p91"/>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65</a:t>
            </a:fld>
            <a:endParaRPr>
              <a:latin typeface="Playfair Display"/>
              <a:ea typeface="Playfair Display"/>
              <a:cs typeface="Playfair Display"/>
              <a:sym typeface="Playfair Display"/>
            </a:endParaRPr>
          </a:p>
        </p:txBody>
      </p:sp>
      <p:pic>
        <p:nvPicPr>
          <p:cNvPr id="1752" name="Google Shape;1752;p9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942400" y="2936689"/>
            <a:ext cx="3851499" cy="1073025"/>
          </a:xfrm>
          <a:prstGeom prst="rect">
            <a:avLst/>
          </a:prstGeom>
          <a:noFill/>
          <a:ln>
            <a:noFill/>
          </a:ln>
        </p:spPr>
      </p:pic>
      <p:pic>
        <p:nvPicPr>
          <p:cNvPr id="1753" name="Google Shape;1753;p9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903550" y="1041250"/>
            <a:ext cx="3694751" cy="1427801"/>
          </a:xfrm>
          <a:prstGeom prst="rect">
            <a:avLst/>
          </a:prstGeom>
          <a:noFill/>
          <a:ln>
            <a:noFill/>
          </a:ln>
        </p:spPr>
      </p:pic>
      <p:sp>
        <p:nvSpPr>
          <p:cNvPr id="1754" name="Google Shape;1754;p91"/>
          <p:cNvSpPr txBox="1"/>
          <p:nvPr/>
        </p:nvSpPr>
        <p:spPr>
          <a:xfrm>
            <a:off x="5741650" y="2469050"/>
            <a:ext cx="225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PT Serif"/>
                <a:ea typeface="PT Serif"/>
                <a:cs typeface="PT Serif"/>
                <a:sym typeface="PT Serif"/>
              </a:rPr>
              <a:t>Connection Option A</a:t>
            </a:r>
            <a:endParaRPr>
              <a:latin typeface="PT Serif"/>
              <a:ea typeface="PT Serif"/>
              <a:cs typeface="PT Serif"/>
              <a:sym typeface="PT Serif"/>
            </a:endParaRPr>
          </a:p>
        </p:txBody>
      </p:sp>
      <p:sp>
        <p:nvSpPr>
          <p:cNvPr id="1755" name="Google Shape;1755;p91"/>
          <p:cNvSpPr txBox="1"/>
          <p:nvPr/>
        </p:nvSpPr>
        <p:spPr>
          <a:xfrm>
            <a:off x="5741650" y="4009725"/>
            <a:ext cx="2253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PT Serif"/>
                <a:ea typeface="PT Serif"/>
                <a:cs typeface="PT Serif"/>
                <a:sym typeface="PT Serif"/>
              </a:rPr>
              <a:t>Connection Option B</a:t>
            </a:r>
            <a:endParaRPr>
              <a:latin typeface="PT Serif"/>
              <a:ea typeface="PT Serif"/>
              <a:cs typeface="PT Serif"/>
              <a:sym typeface="PT Serif"/>
            </a:endParaRPr>
          </a:p>
        </p:txBody>
      </p:sp>
      <p:sp>
        <p:nvSpPr>
          <p:cNvPr id="1756" name="Google Shape;1756;p91"/>
          <p:cNvSpPr txBox="1"/>
          <p:nvPr/>
        </p:nvSpPr>
        <p:spPr>
          <a:xfrm>
            <a:off x="341850" y="2469050"/>
            <a:ext cx="4437900" cy="1693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PT Serif"/>
              <a:buChar char="●"/>
            </a:pPr>
            <a:r>
              <a:rPr lang="en">
                <a:latin typeface="PT Serif"/>
                <a:ea typeface="PT Serif"/>
                <a:cs typeface="PT Serif"/>
                <a:sym typeface="PT Serif"/>
              </a:rPr>
              <a:t>PRIMARY</a:t>
            </a:r>
            <a:endParaRPr>
              <a:latin typeface="PT Serif"/>
              <a:ea typeface="PT Serif"/>
              <a:cs typeface="PT Serif"/>
              <a:sym typeface="PT Serif"/>
            </a:endParaRPr>
          </a:p>
          <a:p>
            <a:pPr marL="914400" lvl="1" indent="-317500" algn="l" rtl="0">
              <a:spcBef>
                <a:spcPts val="0"/>
              </a:spcBef>
              <a:spcAft>
                <a:spcPts val="0"/>
              </a:spcAft>
              <a:buSzPts val="1400"/>
              <a:buFont typeface="PT Serif"/>
              <a:buChar char="○"/>
            </a:pPr>
            <a:r>
              <a:rPr lang="en">
                <a:latin typeface="PT Serif"/>
                <a:ea typeface="PT Serif"/>
                <a:cs typeface="PT Serif"/>
                <a:sym typeface="PT Serif"/>
              </a:rPr>
              <a:t>Remote desktop, all actions through GUI </a:t>
            </a:r>
            <a:endParaRPr>
              <a:latin typeface="PT Serif"/>
              <a:ea typeface="PT Serif"/>
              <a:cs typeface="PT Serif"/>
              <a:sym typeface="PT Serif"/>
            </a:endParaRPr>
          </a:p>
          <a:p>
            <a:pPr marL="1371600" lvl="2" indent="-317500" algn="l" rtl="0">
              <a:spcBef>
                <a:spcPts val="0"/>
              </a:spcBef>
              <a:spcAft>
                <a:spcPts val="0"/>
              </a:spcAft>
              <a:buSzPts val="1400"/>
              <a:buFont typeface="PT Serif"/>
              <a:buChar char="■"/>
            </a:pPr>
            <a:r>
              <a:rPr lang="en">
                <a:latin typeface="PT Serif"/>
                <a:ea typeface="PT Serif"/>
                <a:cs typeface="PT Serif"/>
                <a:sym typeface="PT Serif"/>
              </a:rPr>
              <a:t>Command line in NUC desktop</a:t>
            </a:r>
            <a:endParaRPr>
              <a:latin typeface="PT Serif"/>
              <a:ea typeface="PT Serif"/>
              <a:cs typeface="PT Serif"/>
              <a:sym typeface="PT Serif"/>
            </a:endParaRPr>
          </a:p>
          <a:p>
            <a:pPr marL="1371600" lvl="2" indent="-317500" algn="l" rtl="0">
              <a:spcBef>
                <a:spcPts val="0"/>
              </a:spcBef>
              <a:spcAft>
                <a:spcPts val="0"/>
              </a:spcAft>
              <a:buSzPts val="1400"/>
              <a:buFont typeface="PT Serif"/>
              <a:buChar char="■"/>
            </a:pPr>
            <a:r>
              <a:rPr lang="en">
                <a:latin typeface="PT Serif"/>
                <a:ea typeface="PT Serif"/>
                <a:cs typeface="PT Serif"/>
                <a:sym typeface="PT Serif"/>
              </a:rPr>
              <a:t>Test progress visible</a:t>
            </a:r>
            <a:endParaRPr>
              <a:latin typeface="PT Serif"/>
              <a:ea typeface="PT Serif"/>
              <a:cs typeface="PT Serif"/>
              <a:sym typeface="PT Serif"/>
            </a:endParaRPr>
          </a:p>
          <a:p>
            <a:pPr marL="457200" lvl="0" indent="-317500" algn="l" rtl="0">
              <a:spcBef>
                <a:spcPts val="0"/>
              </a:spcBef>
              <a:spcAft>
                <a:spcPts val="0"/>
              </a:spcAft>
              <a:buSzPts val="1400"/>
              <a:buFont typeface="PT Serif"/>
              <a:buChar char="●"/>
            </a:pPr>
            <a:r>
              <a:rPr lang="en">
                <a:latin typeface="PT Serif"/>
                <a:ea typeface="PT Serif"/>
                <a:cs typeface="PT Serif"/>
                <a:sym typeface="PT Serif"/>
              </a:rPr>
              <a:t>BACKUP:</a:t>
            </a:r>
            <a:endParaRPr>
              <a:latin typeface="PT Serif"/>
              <a:ea typeface="PT Serif"/>
              <a:cs typeface="PT Serif"/>
              <a:sym typeface="PT Serif"/>
            </a:endParaRPr>
          </a:p>
          <a:p>
            <a:pPr marL="914400" lvl="1" indent="-317500" algn="l" rtl="0">
              <a:spcBef>
                <a:spcPts val="0"/>
              </a:spcBef>
              <a:spcAft>
                <a:spcPts val="0"/>
              </a:spcAft>
              <a:buSzPts val="1400"/>
              <a:buFont typeface="PT Serif"/>
              <a:buChar char="○"/>
            </a:pPr>
            <a:r>
              <a:rPr lang="en">
                <a:latin typeface="PT Serif"/>
                <a:ea typeface="PT Serif"/>
                <a:cs typeface="PT Serif"/>
                <a:sym typeface="PT Serif"/>
              </a:rPr>
              <a:t>Secure Socket Shell (SSH)</a:t>
            </a:r>
            <a:endParaRPr>
              <a:latin typeface="PT Serif"/>
              <a:ea typeface="PT Serif"/>
              <a:cs typeface="PT Serif"/>
              <a:sym typeface="PT Serif"/>
            </a:endParaRPr>
          </a:p>
          <a:p>
            <a:pPr marL="1371600" lvl="2" indent="-317500" algn="l" rtl="0">
              <a:spcBef>
                <a:spcPts val="0"/>
              </a:spcBef>
              <a:spcAft>
                <a:spcPts val="0"/>
              </a:spcAft>
              <a:buSzPts val="1400"/>
              <a:buFont typeface="PT Serif"/>
              <a:buChar char="■"/>
            </a:pPr>
            <a:r>
              <a:rPr lang="en">
                <a:latin typeface="PT Serif"/>
                <a:ea typeface="PT Serif"/>
                <a:cs typeface="PT Serif"/>
                <a:sym typeface="PT Serif"/>
              </a:rPr>
              <a:t>Command line communication only</a:t>
            </a:r>
            <a:endParaRPr>
              <a:latin typeface="PT Serif"/>
              <a:ea typeface="PT Serif"/>
              <a:cs typeface="PT Serif"/>
              <a:sym typeface="PT Serif"/>
            </a:endParaRPr>
          </a:p>
        </p:txBody>
      </p:sp>
      <p:sp>
        <p:nvSpPr>
          <p:cNvPr id="1757" name="Google Shape;1757;p91"/>
          <p:cNvSpPr txBox="1"/>
          <p:nvPr/>
        </p:nvSpPr>
        <p:spPr>
          <a:xfrm>
            <a:off x="341800" y="1048800"/>
            <a:ext cx="4437900" cy="12621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PT Serif"/>
              <a:buChar char="●"/>
            </a:pPr>
            <a:r>
              <a:rPr lang="en">
                <a:latin typeface="PT Serif"/>
                <a:ea typeface="PT Serif"/>
                <a:cs typeface="PT Serif"/>
                <a:sym typeface="PT Serif"/>
              </a:rPr>
              <a:t>Pre-defined startup procedure</a:t>
            </a:r>
            <a:endParaRPr>
              <a:latin typeface="PT Serif"/>
              <a:ea typeface="PT Serif"/>
              <a:cs typeface="PT Serif"/>
              <a:sym typeface="PT Serif"/>
            </a:endParaRPr>
          </a:p>
          <a:p>
            <a:pPr marL="914400" lvl="1" indent="-317500" algn="l" rtl="0">
              <a:spcBef>
                <a:spcPts val="0"/>
              </a:spcBef>
              <a:spcAft>
                <a:spcPts val="0"/>
              </a:spcAft>
              <a:buSzPts val="1400"/>
              <a:buFont typeface="PT Serif"/>
              <a:buChar char="○"/>
            </a:pPr>
            <a:r>
              <a:rPr lang="en">
                <a:latin typeface="PT Serif"/>
                <a:ea typeface="PT Serif"/>
                <a:cs typeface="PT Serif"/>
                <a:sym typeface="PT Serif"/>
              </a:rPr>
              <a:t>Terminal commands to to initiate each component</a:t>
            </a:r>
            <a:endParaRPr>
              <a:latin typeface="PT Serif"/>
              <a:ea typeface="PT Serif"/>
              <a:cs typeface="PT Serif"/>
              <a:sym typeface="PT Serif"/>
            </a:endParaRPr>
          </a:p>
          <a:p>
            <a:pPr marL="1371600" lvl="2" indent="-317500" algn="l" rtl="0">
              <a:spcBef>
                <a:spcPts val="0"/>
              </a:spcBef>
              <a:spcAft>
                <a:spcPts val="0"/>
              </a:spcAft>
              <a:buSzPts val="1400"/>
              <a:buFont typeface="PT Serif"/>
              <a:buChar char="■"/>
            </a:pPr>
            <a:r>
              <a:rPr lang="en">
                <a:latin typeface="PT Serif"/>
                <a:ea typeface="PT Serif"/>
                <a:cs typeface="PT Serif"/>
                <a:sym typeface="PT Serif"/>
              </a:rPr>
              <a:t>Livox Camera</a:t>
            </a:r>
            <a:endParaRPr>
              <a:latin typeface="PT Serif"/>
              <a:ea typeface="PT Serif"/>
              <a:cs typeface="PT Serif"/>
              <a:sym typeface="PT Serif"/>
            </a:endParaRPr>
          </a:p>
          <a:p>
            <a:pPr marL="1371600" lvl="2" indent="-317500" algn="l" rtl="0">
              <a:spcBef>
                <a:spcPts val="0"/>
              </a:spcBef>
              <a:spcAft>
                <a:spcPts val="0"/>
              </a:spcAft>
              <a:buSzPts val="1400"/>
              <a:buFont typeface="PT Serif"/>
              <a:buChar char="■"/>
            </a:pPr>
            <a:r>
              <a:rPr lang="en">
                <a:latin typeface="PT Serif"/>
                <a:ea typeface="PT Serif"/>
                <a:cs typeface="PT Serif"/>
                <a:sym typeface="PT Serif"/>
              </a:rPr>
              <a:t>MATLAB</a:t>
            </a:r>
            <a:endParaRPr>
              <a:latin typeface="PT Serif"/>
              <a:ea typeface="PT Serif"/>
              <a:cs typeface="PT Serif"/>
              <a:sym typeface="PT Serif"/>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92"/>
          <p:cNvSpPr txBox="1">
            <a:spLocks noGrp="1"/>
          </p:cNvSpPr>
          <p:nvPr>
            <p:ph type="title"/>
          </p:nvPr>
        </p:nvSpPr>
        <p:spPr>
          <a:xfrm>
            <a:off x="388955" y="2621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Processor in the Loop</a:t>
            </a:r>
            <a:endParaRPr sz="2600" u="sng">
              <a:latin typeface="Playfair Display SemiBold"/>
              <a:ea typeface="Playfair Display SemiBold"/>
              <a:cs typeface="Playfair Display SemiBold"/>
              <a:sym typeface="Playfair Display SemiBold"/>
            </a:endParaRPr>
          </a:p>
        </p:txBody>
      </p:sp>
      <p:sp>
        <p:nvSpPr>
          <p:cNvPr id="1763" name="Google Shape;1763;p92"/>
          <p:cNvSpPr txBox="1">
            <a:spLocks noGrp="1"/>
          </p:cNvSpPr>
          <p:nvPr>
            <p:ph type="body" idx="1"/>
          </p:nvPr>
        </p:nvSpPr>
        <p:spPr>
          <a:xfrm>
            <a:off x="388950" y="982650"/>
            <a:ext cx="5087100" cy="35976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Objective: </a:t>
            </a:r>
            <a:r>
              <a:rPr lang="en" sz="1200">
                <a:latin typeface="Playfair Display"/>
                <a:ea typeface="Playfair Display"/>
                <a:cs typeface="Playfair Display"/>
                <a:sym typeface="Playfair Display"/>
              </a:rPr>
              <a:t>Ensure that the software and LiDAR are compatible with the NUC </a:t>
            </a:r>
            <a:endParaRPr sz="1200">
              <a:latin typeface="Playfair Display"/>
              <a:ea typeface="Playfair Display"/>
              <a:cs typeface="Playfair Display"/>
              <a:sym typeface="Playfair Display"/>
            </a:endParaRPr>
          </a:p>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Procedure:</a:t>
            </a:r>
            <a:endParaRPr sz="1200" b="1">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AutoNum type="arabicPeriod"/>
            </a:pPr>
            <a:r>
              <a:rPr lang="en" sz="1200">
                <a:latin typeface="Playfair Display"/>
                <a:ea typeface="Playfair Display"/>
                <a:cs typeface="Playfair Display"/>
                <a:sym typeface="Playfair Display"/>
              </a:rPr>
              <a:t>Set up a testing environment where LiDAR can safely gather data</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Connect NUC and LiDAR via Livox Converter ethernet port</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Plug in both power cords to supply system with power</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Initiate system via remote desktop and ensure functionality and proper outputs</a:t>
            </a:r>
            <a:endParaRPr sz="1200">
              <a:latin typeface="Playfair Display"/>
              <a:ea typeface="Playfair Display"/>
              <a:cs typeface="Playfair Display"/>
              <a:sym typeface="Playfair Display"/>
            </a:endParaRPr>
          </a:p>
          <a:p>
            <a:pPr marL="457200" lvl="0" indent="0" algn="l" rtl="0">
              <a:spcBef>
                <a:spcPts val="0"/>
              </a:spcBef>
              <a:spcAft>
                <a:spcPts val="0"/>
              </a:spcAft>
              <a:buNone/>
            </a:pPr>
            <a:endParaRPr sz="1200">
              <a:latin typeface="Playfair Display"/>
              <a:ea typeface="Playfair Display"/>
              <a:cs typeface="Playfair Display"/>
              <a:sym typeface="Playfair Display"/>
            </a:endParaRPr>
          </a:p>
        </p:txBody>
      </p:sp>
      <p:pic>
        <p:nvPicPr>
          <p:cNvPr id="1764" name="Google Shape;1764;p9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765" name="Google Shape;1765;p92"/>
          <p:cNvSpPr txBox="1">
            <a:spLocks noGrp="1"/>
          </p:cNvSpPr>
          <p:nvPr>
            <p:ph type="sldNum" idx="12"/>
          </p:nvPr>
        </p:nvSpPr>
        <p:spPr>
          <a:xfrm>
            <a:off x="8774500" y="4893900"/>
            <a:ext cx="3696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66</a:t>
            </a:fld>
            <a:endParaRPr/>
          </a:p>
        </p:txBody>
      </p:sp>
      <p:sp>
        <p:nvSpPr>
          <p:cNvPr id="1766" name="Google Shape;1766;p92"/>
          <p:cNvSpPr txBox="1"/>
          <p:nvPr/>
        </p:nvSpPr>
        <p:spPr>
          <a:xfrm>
            <a:off x="5943325" y="2330850"/>
            <a:ext cx="2698500" cy="8004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chemeClr val="dk1"/>
                </a:solidFill>
                <a:latin typeface="Playfair Display"/>
                <a:ea typeface="Playfair Display"/>
                <a:cs typeface="Playfair Display"/>
                <a:sym typeface="Playfair Display"/>
              </a:rPr>
              <a:t>Driving Requirement(s):</a:t>
            </a:r>
            <a:endParaRPr sz="1200" b="1">
              <a:solidFill>
                <a:schemeClr val="dk1"/>
              </a:solidFill>
              <a:latin typeface="Playfair Display"/>
              <a:ea typeface="Playfair Display"/>
              <a:cs typeface="Playfair Display"/>
              <a:sym typeface="Playfair Display"/>
            </a:endParaRPr>
          </a:p>
          <a:p>
            <a:pPr marL="457200" lvl="0" indent="-317500" algn="l" rtl="0">
              <a:spcBef>
                <a:spcPts val="0"/>
              </a:spcBef>
              <a:spcAft>
                <a:spcPts val="0"/>
              </a:spcAft>
              <a:buClr>
                <a:schemeClr val="dk1"/>
              </a:buClr>
              <a:buSzPts val="1400"/>
              <a:buFont typeface="Playfair Display"/>
              <a:buChar char="▣"/>
            </a:pPr>
            <a:r>
              <a:rPr lang="en">
                <a:solidFill>
                  <a:schemeClr val="dk1"/>
                </a:solidFill>
                <a:latin typeface="PT Serif"/>
                <a:ea typeface="PT Serif"/>
                <a:cs typeface="PT Serif"/>
                <a:sym typeface="PT Serif"/>
              </a:rPr>
              <a:t>LiDAR gathering data and NUC processing data</a:t>
            </a:r>
            <a:endParaRPr>
              <a:latin typeface="PT Serif"/>
              <a:ea typeface="PT Serif"/>
              <a:cs typeface="PT Serif"/>
              <a:sym typeface="PT Serif"/>
            </a:endParaRPr>
          </a:p>
        </p:txBody>
      </p:sp>
      <p:sp>
        <p:nvSpPr>
          <p:cNvPr id="1767" name="Google Shape;1767;p92"/>
          <p:cNvSpPr txBox="1"/>
          <p:nvPr/>
        </p:nvSpPr>
        <p:spPr>
          <a:xfrm>
            <a:off x="5943050" y="982650"/>
            <a:ext cx="26985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Test Date: 02/24/23</a:t>
            </a:r>
            <a:endParaRPr sz="12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Deadline: 02/27/23</a:t>
            </a:r>
            <a:endParaRPr sz="1200" b="1">
              <a:solidFill>
                <a:schemeClr val="dk1"/>
              </a:solidFill>
              <a:latin typeface="Playfair Display"/>
              <a:ea typeface="Playfair Display"/>
              <a:cs typeface="Playfair Display"/>
              <a:sym typeface="Playfair Display"/>
            </a:endParaRPr>
          </a:p>
        </p:txBody>
      </p:sp>
      <p:sp>
        <p:nvSpPr>
          <p:cNvPr id="1768" name="Google Shape;1768;p92"/>
          <p:cNvSpPr txBox="1"/>
          <p:nvPr/>
        </p:nvSpPr>
        <p:spPr>
          <a:xfrm>
            <a:off x="5943325" y="1801500"/>
            <a:ext cx="2698500" cy="3693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chemeClr val="dk1"/>
                </a:solidFill>
                <a:latin typeface="Playfair Display"/>
                <a:ea typeface="Playfair Display"/>
                <a:cs typeface="Playfair Display"/>
                <a:sym typeface="Playfair Display"/>
              </a:rPr>
              <a:t>Status: Complete</a:t>
            </a:r>
            <a:endParaRPr>
              <a:latin typeface="PT Serif"/>
              <a:ea typeface="PT Serif"/>
              <a:cs typeface="PT Serif"/>
              <a:sym typeface="PT Serif"/>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sp>
        <p:nvSpPr>
          <p:cNvPr id="1773" name="Google Shape;1773;p93"/>
          <p:cNvSpPr txBox="1">
            <a:spLocks noGrp="1"/>
          </p:cNvSpPr>
          <p:nvPr>
            <p:ph type="title"/>
          </p:nvPr>
        </p:nvSpPr>
        <p:spPr>
          <a:xfrm>
            <a:off x="388955" y="2621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Software in the Loop</a:t>
            </a:r>
            <a:endParaRPr sz="2600" u="sng">
              <a:latin typeface="Playfair Display SemiBold"/>
              <a:ea typeface="Playfair Display SemiBold"/>
              <a:cs typeface="Playfair Display SemiBold"/>
              <a:sym typeface="Playfair Display SemiBold"/>
            </a:endParaRPr>
          </a:p>
        </p:txBody>
      </p:sp>
      <p:sp>
        <p:nvSpPr>
          <p:cNvPr id="1774" name="Google Shape;1774;p93"/>
          <p:cNvSpPr txBox="1">
            <a:spLocks noGrp="1"/>
          </p:cNvSpPr>
          <p:nvPr>
            <p:ph type="body" idx="1"/>
          </p:nvPr>
        </p:nvSpPr>
        <p:spPr>
          <a:xfrm>
            <a:off x="388950" y="982650"/>
            <a:ext cx="5087100" cy="35976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Objective:</a:t>
            </a:r>
            <a:r>
              <a:rPr lang="en" sz="1200">
                <a:latin typeface="Playfair Display"/>
                <a:ea typeface="Playfair Display"/>
                <a:cs typeface="Playfair Display"/>
                <a:sym typeface="Playfair Display"/>
              </a:rPr>
              <a:t> Verify operation of software using captured lidar data</a:t>
            </a:r>
            <a:endParaRPr sz="1200">
              <a:latin typeface="Playfair Display"/>
              <a:ea typeface="Playfair Display"/>
              <a:cs typeface="Playfair Display"/>
              <a:sym typeface="Playfair Display"/>
            </a:endParaRPr>
          </a:p>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Procedure:</a:t>
            </a:r>
            <a:endParaRPr sz="1200" b="1">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AutoNum type="arabicPeriod"/>
            </a:pPr>
            <a:r>
              <a:rPr lang="en" sz="1200">
                <a:latin typeface="Playfair Display"/>
                <a:ea typeface="Playfair Display"/>
                <a:cs typeface="Playfair Display"/>
                <a:sym typeface="Playfair Display"/>
              </a:rPr>
              <a:t>Capture 20 second scene of test object with measured changes to lidar position and angle</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Run through data frame by frame to allow measurement of processing time</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Apply filtering algorithms to data to verify functionality</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Apply ICP algorithm to data to verify functionality</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Extract state vector from ICP output </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Compare state vector to known reference data and check processing time</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Load data at set rate to simulate live data acquisition and repeat steps 3-6</a:t>
            </a:r>
            <a:endParaRPr sz="1200">
              <a:latin typeface="Playfair Display"/>
              <a:ea typeface="Playfair Display"/>
              <a:cs typeface="Playfair Display"/>
              <a:sym typeface="Playfair Display"/>
            </a:endParaRPr>
          </a:p>
          <a:p>
            <a:pPr marL="457200" lvl="0" indent="0" algn="l" rtl="0">
              <a:spcBef>
                <a:spcPts val="0"/>
              </a:spcBef>
              <a:spcAft>
                <a:spcPts val="0"/>
              </a:spcAft>
              <a:buNone/>
            </a:pPr>
            <a:endParaRPr sz="1200">
              <a:latin typeface="Playfair Display"/>
              <a:ea typeface="Playfair Display"/>
              <a:cs typeface="Playfair Display"/>
              <a:sym typeface="Playfair Display"/>
            </a:endParaRPr>
          </a:p>
        </p:txBody>
      </p:sp>
      <p:pic>
        <p:nvPicPr>
          <p:cNvPr id="1775" name="Google Shape;1775;p9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776" name="Google Shape;1776;p93"/>
          <p:cNvSpPr txBox="1">
            <a:spLocks noGrp="1"/>
          </p:cNvSpPr>
          <p:nvPr>
            <p:ph type="sldNum" idx="12"/>
          </p:nvPr>
        </p:nvSpPr>
        <p:spPr>
          <a:xfrm>
            <a:off x="8774500" y="4893900"/>
            <a:ext cx="3696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67</a:t>
            </a:fld>
            <a:endParaRPr/>
          </a:p>
        </p:txBody>
      </p:sp>
      <p:sp>
        <p:nvSpPr>
          <p:cNvPr id="1777" name="Google Shape;1777;p93"/>
          <p:cNvSpPr txBox="1"/>
          <p:nvPr/>
        </p:nvSpPr>
        <p:spPr>
          <a:xfrm>
            <a:off x="5943325" y="2330850"/>
            <a:ext cx="2698500" cy="585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chemeClr val="dk1"/>
                </a:solidFill>
                <a:latin typeface="Playfair Display"/>
                <a:ea typeface="Playfair Display"/>
                <a:cs typeface="Playfair Display"/>
                <a:sym typeface="Playfair Display"/>
              </a:rPr>
              <a:t>Driving Requirement(s):</a:t>
            </a:r>
            <a:endParaRPr sz="1200" b="1">
              <a:solidFill>
                <a:schemeClr val="dk1"/>
              </a:solidFill>
              <a:latin typeface="Playfair Display"/>
              <a:ea typeface="Playfair Display"/>
              <a:cs typeface="Playfair Display"/>
              <a:sym typeface="Playfair Display"/>
            </a:endParaRPr>
          </a:p>
          <a:p>
            <a:pPr marL="457200" lvl="0" indent="-317500" algn="l" rtl="0">
              <a:spcBef>
                <a:spcPts val="0"/>
              </a:spcBef>
              <a:spcAft>
                <a:spcPts val="0"/>
              </a:spcAft>
              <a:buClr>
                <a:schemeClr val="dk1"/>
              </a:buClr>
              <a:buSzPts val="1400"/>
              <a:buFont typeface="Playfair Display"/>
              <a:buChar char="▣"/>
            </a:pPr>
            <a:r>
              <a:rPr lang="en">
                <a:latin typeface="PT Serif"/>
                <a:ea typeface="PT Serif"/>
                <a:cs typeface="PT Serif"/>
                <a:sym typeface="PT Serif"/>
              </a:rPr>
              <a:t>DR.5 DR.6 DR.7</a:t>
            </a:r>
            <a:endParaRPr>
              <a:latin typeface="PT Serif"/>
              <a:ea typeface="PT Serif"/>
              <a:cs typeface="PT Serif"/>
              <a:sym typeface="PT Serif"/>
            </a:endParaRPr>
          </a:p>
        </p:txBody>
      </p:sp>
      <p:sp>
        <p:nvSpPr>
          <p:cNvPr id="1778" name="Google Shape;1778;p93"/>
          <p:cNvSpPr txBox="1"/>
          <p:nvPr/>
        </p:nvSpPr>
        <p:spPr>
          <a:xfrm>
            <a:off x="5943050" y="982650"/>
            <a:ext cx="26985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Test Date: 02/22/23</a:t>
            </a:r>
            <a:endParaRPr sz="12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Deadline: 02/27/23</a:t>
            </a:r>
            <a:endParaRPr sz="1200" b="1">
              <a:solidFill>
                <a:schemeClr val="dk1"/>
              </a:solidFill>
              <a:latin typeface="Playfair Display"/>
              <a:ea typeface="Playfair Display"/>
              <a:cs typeface="Playfair Display"/>
              <a:sym typeface="Playfair Display"/>
            </a:endParaRPr>
          </a:p>
        </p:txBody>
      </p:sp>
      <p:sp>
        <p:nvSpPr>
          <p:cNvPr id="1779" name="Google Shape;1779;p93"/>
          <p:cNvSpPr txBox="1"/>
          <p:nvPr/>
        </p:nvSpPr>
        <p:spPr>
          <a:xfrm>
            <a:off x="5943325" y="1801500"/>
            <a:ext cx="2698500" cy="3693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chemeClr val="dk1"/>
                </a:solidFill>
                <a:latin typeface="Playfair Display"/>
                <a:ea typeface="Playfair Display"/>
                <a:cs typeface="Playfair Display"/>
                <a:sym typeface="Playfair Display"/>
              </a:rPr>
              <a:t>Status: Complete</a:t>
            </a:r>
            <a:endParaRPr>
              <a:latin typeface="PT Serif"/>
              <a:ea typeface="PT Serif"/>
              <a:cs typeface="PT Serif"/>
              <a:sym typeface="PT Serif"/>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83"/>
        <p:cNvGrpSpPr/>
        <p:nvPr/>
      </p:nvGrpSpPr>
      <p:grpSpPr>
        <a:xfrm>
          <a:off x="0" y="0"/>
          <a:ext cx="0" cy="0"/>
          <a:chOff x="0" y="0"/>
          <a:chExt cx="0" cy="0"/>
        </a:xfrm>
      </p:grpSpPr>
      <p:sp>
        <p:nvSpPr>
          <p:cNvPr id="1784" name="Google Shape;1784;p94"/>
          <p:cNvSpPr txBox="1">
            <a:spLocks noGrp="1"/>
          </p:cNvSpPr>
          <p:nvPr>
            <p:ph type="title"/>
          </p:nvPr>
        </p:nvSpPr>
        <p:spPr>
          <a:xfrm>
            <a:off x="388955" y="2621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Data Storage  </a:t>
            </a:r>
            <a:endParaRPr sz="2600" u="sng">
              <a:latin typeface="Playfair Display SemiBold"/>
              <a:ea typeface="Playfair Display SemiBold"/>
              <a:cs typeface="Playfair Display SemiBold"/>
              <a:sym typeface="Playfair Display SemiBold"/>
            </a:endParaRPr>
          </a:p>
        </p:txBody>
      </p:sp>
      <p:sp>
        <p:nvSpPr>
          <p:cNvPr id="1785" name="Google Shape;1785;p94"/>
          <p:cNvSpPr txBox="1">
            <a:spLocks noGrp="1"/>
          </p:cNvSpPr>
          <p:nvPr>
            <p:ph type="body" idx="1"/>
          </p:nvPr>
        </p:nvSpPr>
        <p:spPr>
          <a:xfrm>
            <a:off x="388950" y="982650"/>
            <a:ext cx="5461800" cy="22335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Objective:</a:t>
            </a:r>
            <a:r>
              <a:rPr lang="en" sz="1200">
                <a:latin typeface="Playfair Display"/>
                <a:ea typeface="Playfair Display"/>
                <a:cs typeface="Playfair Display"/>
                <a:sym typeface="Playfair Display"/>
              </a:rPr>
              <a:t> Ensure that data storage amount on the NUC Mini Computer will have enough space to store all necessary data.</a:t>
            </a:r>
            <a:endParaRPr sz="1200">
              <a:latin typeface="Playfair Display"/>
              <a:ea typeface="Playfair Display"/>
              <a:cs typeface="Playfair Display"/>
              <a:sym typeface="Playfair Display"/>
            </a:endParaRPr>
          </a:p>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Procedure:</a:t>
            </a:r>
            <a:endParaRPr sz="1200" b="1">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AutoNum type="arabicPeriod"/>
            </a:pPr>
            <a:r>
              <a:rPr lang="en" sz="1200">
                <a:latin typeface="Playfair Display"/>
                <a:ea typeface="Playfair Display"/>
                <a:cs typeface="Playfair Display"/>
                <a:sym typeface="Playfair Display"/>
              </a:rPr>
              <a:t>Set up Livox Mid-70 LiDAR </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Run Mid-70 LiDAR</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Wait 3 hours</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Save Data</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Click the </a:t>
            </a:r>
            <a:r>
              <a:rPr lang="en" sz="1200" b="1">
                <a:latin typeface="Playfair Display"/>
                <a:ea typeface="Playfair Display"/>
                <a:cs typeface="Playfair Display"/>
                <a:sym typeface="Playfair Display"/>
              </a:rPr>
              <a:t>record button</a:t>
            </a:r>
            <a:r>
              <a:rPr lang="en" sz="1200">
                <a:latin typeface="Playfair Display"/>
                <a:ea typeface="Playfair Display"/>
                <a:cs typeface="Playfair Display"/>
                <a:sym typeface="Playfair Display"/>
              </a:rPr>
              <a:t> in LVS</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Save data file to laptop</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Check file size and compare to NUC data storage amount</a:t>
            </a:r>
            <a:endParaRPr sz="1200">
              <a:latin typeface="Playfair Display"/>
              <a:ea typeface="Playfair Display"/>
              <a:cs typeface="Playfair Display"/>
              <a:sym typeface="Playfair Display"/>
            </a:endParaRPr>
          </a:p>
          <a:p>
            <a:pPr marL="457200" lvl="0" indent="0" algn="l" rtl="0">
              <a:spcBef>
                <a:spcPts val="0"/>
              </a:spcBef>
              <a:spcAft>
                <a:spcPts val="0"/>
              </a:spcAft>
              <a:buNone/>
            </a:pPr>
            <a:endParaRPr sz="1200">
              <a:latin typeface="Playfair Display"/>
              <a:ea typeface="Playfair Display"/>
              <a:cs typeface="Playfair Display"/>
              <a:sym typeface="Playfair Display"/>
            </a:endParaRPr>
          </a:p>
        </p:txBody>
      </p:sp>
      <p:pic>
        <p:nvPicPr>
          <p:cNvPr id="1786" name="Google Shape;1786;p9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787" name="Google Shape;1787;p94"/>
          <p:cNvSpPr txBox="1">
            <a:spLocks noGrp="1"/>
          </p:cNvSpPr>
          <p:nvPr>
            <p:ph type="sldNum" idx="12"/>
          </p:nvPr>
        </p:nvSpPr>
        <p:spPr>
          <a:xfrm>
            <a:off x="8774500" y="4893900"/>
            <a:ext cx="3696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68</a:t>
            </a:fld>
            <a:endParaRPr/>
          </a:p>
        </p:txBody>
      </p:sp>
      <p:sp>
        <p:nvSpPr>
          <p:cNvPr id="1788" name="Google Shape;1788;p94"/>
          <p:cNvSpPr txBox="1"/>
          <p:nvPr/>
        </p:nvSpPr>
        <p:spPr>
          <a:xfrm>
            <a:off x="5943325" y="2330850"/>
            <a:ext cx="2698500" cy="5850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chemeClr val="dk1"/>
                </a:solidFill>
                <a:latin typeface="Playfair Display"/>
                <a:ea typeface="Playfair Display"/>
                <a:cs typeface="Playfair Display"/>
                <a:sym typeface="Playfair Display"/>
              </a:rPr>
              <a:t>Driving Requirement(s):</a:t>
            </a:r>
            <a:endParaRPr sz="1200" b="1">
              <a:solidFill>
                <a:schemeClr val="dk1"/>
              </a:solidFill>
              <a:latin typeface="Playfair Display"/>
              <a:ea typeface="Playfair Display"/>
              <a:cs typeface="Playfair Display"/>
              <a:sym typeface="Playfair Display"/>
            </a:endParaRPr>
          </a:p>
          <a:p>
            <a:pPr marL="457200" lvl="0" indent="-317500" algn="l" rtl="0">
              <a:spcBef>
                <a:spcPts val="0"/>
              </a:spcBef>
              <a:spcAft>
                <a:spcPts val="0"/>
              </a:spcAft>
              <a:buClr>
                <a:schemeClr val="dk1"/>
              </a:buClr>
              <a:buSzPts val="1400"/>
              <a:buFont typeface="PT Serif"/>
              <a:buChar char="▣"/>
            </a:pPr>
            <a:r>
              <a:rPr lang="en">
                <a:latin typeface="PT Serif"/>
                <a:ea typeface="PT Serif"/>
                <a:cs typeface="PT Serif"/>
                <a:sym typeface="PT Serif"/>
              </a:rPr>
              <a:t>DR.8</a:t>
            </a:r>
            <a:endParaRPr>
              <a:latin typeface="PT Serif"/>
              <a:ea typeface="PT Serif"/>
              <a:cs typeface="PT Serif"/>
              <a:sym typeface="PT Serif"/>
            </a:endParaRPr>
          </a:p>
        </p:txBody>
      </p:sp>
      <p:sp>
        <p:nvSpPr>
          <p:cNvPr id="1789" name="Google Shape;1789;p94"/>
          <p:cNvSpPr txBox="1"/>
          <p:nvPr/>
        </p:nvSpPr>
        <p:spPr>
          <a:xfrm>
            <a:off x="5943050" y="982650"/>
            <a:ext cx="26985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Test Date: 1/27/23</a:t>
            </a:r>
            <a:endParaRPr sz="12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Deadline: 01/31/23</a:t>
            </a:r>
            <a:endParaRPr sz="1200" b="1">
              <a:solidFill>
                <a:schemeClr val="dk1"/>
              </a:solidFill>
              <a:latin typeface="Playfair Display"/>
              <a:ea typeface="Playfair Display"/>
              <a:cs typeface="Playfair Display"/>
              <a:sym typeface="Playfair Display"/>
            </a:endParaRPr>
          </a:p>
        </p:txBody>
      </p:sp>
      <p:sp>
        <p:nvSpPr>
          <p:cNvPr id="1790" name="Google Shape;1790;p94"/>
          <p:cNvSpPr txBox="1"/>
          <p:nvPr/>
        </p:nvSpPr>
        <p:spPr>
          <a:xfrm>
            <a:off x="5943325" y="1801500"/>
            <a:ext cx="2698500" cy="3693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chemeClr val="dk1"/>
                </a:solidFill>
                <a:latin typeface="Playfair Display"/>
                <a:ea typeface="Playfair Display"/>
                <a:cs typeface="Playfair Display"/>
                <a:sym typeface="Playfair Display"/>
              </a:rPr>
              <a:t>Status: Complete</a:t>
            </a:r>
            <a:endParaRPr>
              <a:latin typeface="PT Serif"/>
              <a:ea typeface="PT Serif"/>
              <a:cs typeface="PT Serif"/>
              <a:sym typeface="PT Serif"/>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794"/>
        <p:cNvGrpSpPr/>
        <p:nvPr/>
      </p:nvGrpSpPr>
      <p:grpSpPr>
        <a:xfrm>
          <a:off x="0" y="0"/>
          <a:ext cx="0" cy="0"/>
          <a:chOff x="0" y="0"/>
          <a:chExt cx="0" cy="0"/>
        </a:xfrm>
      </p:grpSpPr>
      <p:sp>
        <p:nvSpPr>
          <p:cNvPr id="1795" name="Google Shape;1795;p95"/>
          <p:cNvSpPr txBox="1">
            <a:spLocks noGrp="1"/>
          </p:cNvSpPr>
          <p:nvPr>
            <p:ph type="title"/>
          </p:nvPr>
        </p:nvSpPr>
        <p:spPr>
          <a:xfrm>
            <a:off x="388955" y="2621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Data Storage </a:t>
            </a:r>
            <a:endParaRPr sz="2600" u="sng">
              <a:latin typeface="Playfair Display SemiBold"/>
              <a:ea typeface="Playfair Display SemiBold"/>
              <a:cs typeface="Playfair Display SemiBold"/>
              <a:sym typeface="Playfair Display SemiBold"/>
            </a:endParaRPr>
          </a:p>
        </p:txBody>
      </p:sp>
      <p:pic>
        <p:nvPicPr>
          <p:cNvPr id="1796" name="Google Shape;1796;p9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797" name="Google Shape;1797;p95"/>
          <p:cNvSpPr txBox="1">
            <a:spLocks noGrp="1"/>
          </p:cNvSpPr>
          <p:nvPr>
            <p:ph type="sldNum" idx="12"/>
          </p:nvPr>
        </p:nvSpPr>
        <p:spPr>
          <a:xfrm>
            <a:off x="8774500" y="4893900"/>
            <a:ext cx="3696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69</a:t>
            </a:fld>
            <a:endParaRPr/>
          </a:p>
        </p:txBody>
      </p:sp>
      <p:pic>
        <p:nvPicPr>
          <p:cNvPr id="1798" name="Google Shape;1798;p9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3788" y="1581213"/>
            <a:ext cx="8236425" cy="1981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aphicFrame>
        <p:nvGraphicFramePr>
          <p:cNvPr id="191" name="Google Shape;191;p33"/>
          <p:cNvGraphicFramePr/>
          <p:nvPr/>
        </p:nvGraphicFramePr>
        <p:xfrm>
          <a:off x="2208300" y="1614225"/>
          <a:ext cx="1679850" cy="1584840"/>
        </p:xfrm>
        <a:graphic>
          <a:graphicData uri="http://schemas.openxmlformats.org/drawingml/2006/table">
            <a:tbl>
              <a:tblPr>
                <a:noFill/>
                <a:tableStyleId>{610FCF60-D6A0-4619-BC68-E2CD51C63D48}</a:tableStyleId>
              </a:tblPr>
              <a:tblGrid>
                <a:gridCol w="559950">
                  <a:extLst>
                    <a:ext uri="{9D8B030D-6E8A-4147-A177-3AD203B41FA5}">
                      <a16:colId xmlns:a16="http://schemas.microsoft.com/office/drawing/2014/main" val="20000"/>
                    </a:ext>
                  </a:extLst>
                </a:gridCol>
                <a:gridCol w="559950">
                  <a:extLst>
                    <a:ext uri="{9D8B030D-6E8A-4147-A177-3AD203B41FA5}">
                      <a16:colId xmlns:a16="http://schemas.microsoft.com/office/drawing/2014/main" val="20001"/>
                    </a:ext>
                  </a:extLst>
                </a:gridCol>
                <a:gridCol w="55995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10</a:t>
                      </a:r>
                      <a:endParaRPr>
                        <a:latin typeface="Playfair Display"/>
                        <a:ea typeface="Playfair Display"/>
                        <a:cs typeface="Playfair Display"/>
                        <a:sym typeface="Playfair Display"/>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10</a:t>
                      </a:r>
                      <a:endParaRPr>
                        <a:latin typeface="Playfair Display"/>
                        <a:ea typeface="Playfair Display"/>
                        <a:cs typeface="Playfair Display"/>
                        <a:sym typeface="Playfair Display"/>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Playfair Display"/>
                          <a:ea typeface="Playfair Display"/>
                          <a:cs typeface="Playfair Display"/>
                          <a:sym typeface="Playfair Display"/>
                        </a:rPr>
                        <a:t>✅</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0.5</a:t>
                      </a:r>
                      <a:endParaRPr>
                        <a:latin typeface="Playfair Display"/>
                        <a:ea typeface="Playfair Display"/>
                        <a:cs typeface="Playfair Display"/>
                        <a:sym typeface="Playfair Display"/>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0.5</a:t>
                      </a:r>
                      <a:endParaRPr>
                        <a:latin typeface="Playfair Display"/>
                        <a:ea typeface="Playfair Display"/>
                        <a:cs typeface="Playfair Display"/>
                        <a:sym typeface="Playfair Display"/>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Playfair Display"/>
                          <a:ea typeface="Playfair Display"/>
                          <a:cs typeface="Playfair Display"/>
                          <a:sym typeface="Playfair Display"/>
                        </a:rPr>
                        <a:t>✅</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12.2</a:t>
                      </a:r>
                      <a:endParaRPr>
                        <a:latin typeface="Playfair Display"/>
                        <a:ea typeface="Playfair Display"/>
                        <a:cs typeface="Playfair Display"/>
                        <a:sym typeface="Playfair Display"/>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12.2</a:t>
                      </a:r>
                      <a:endParaRPr>
                        <a:latin typeface="Playfair Display"/>
                        <a:ea typeface="Playfair Display"/>
                        <a:cs typeface="Playfair Display"/>
                        <a:sym typeface="Playfair Display"/>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Playfair Display"/>
                          <a:ea typeface="Playfair Display"/>
                          <a:cs typeface="Playfair Display"/>
                          <a:sym typeface="Playfair Display"/>
                        </a:rPr>
                        <a:t>✅</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
                          <a:latin typeface="Playfair Display"/>
                          <a:ea typeface="Playfair Display"/>
                          <a:cs typeface="Playfair Display"/>
                          <a:sym typeface="Playfair Display"/>
                        </a:rPr>
                        <a:t>3</a:t>
                      </a:r>
                      <a:endParaRPr>
                        <a:latin typeface="Playfair Display"/>
                        <a:ea typeface="Playfair Display"/>
                        <a:cs typeface="Playfair Display"/>
                        <a:sym typeface="Playfair Display"/>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chemeClr val="dk1"/>
                          </a:solidFill>
                          <a:latin typeface="Playfair Display"/>
                          <a:ea typeface="Playfair Display"/>
                          <a:cs typeface="Playfair Display"/>
                          <a:sym typeface="Playfair Display"/>
                        </a:rPr>
                        <a:t>✅</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2" name="Google Shape;192;p33"/>
          <p:cNvSpPr txBox="1"/>
          <p:nvPr/>
        </p:nvSpPr>
        <p:spPr>
          <a:xfrm>
            <a:off x="1606028" y="913800"/>
            <a:ext cx="2716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2"/>
                </a:solidFill>
                <a:latin typeface="Playfair Display"/>
                <a:ea typeface="Playfair Display"/>
                <a:cs typeface="Playfair Display"/>
                <a:sym typeface="Playfair Display"/>
              </a:rPr>
              <a:t>5.)	</a:t>
            </a:r>
            <a:r>
              <a:rPr lang="en" b="1">
                <a:solidFill>
                  <a:schemeClr val="dk1"/>
                </a:solidFill>
                <a:latin typeface="Playfair Display"/>
                <a:ea typeface="Playfair Display"/>
                <a:cs typeface="Playfair Display"/>
                <a:sym typeface="Playfair Display"/>
              </a:rPr>
              <a:t>Compare </a:t>
            </a:r>
            <a:r>
              <a:rPr lang="en">
                <a:solidFill>
                  <a:schemeClr val="dk1"/>
                </a:solidFill>
                <a:latin typeface="Playfair Display"/>
                <a:ea typeface="Playfair Display"/>
                <a:cs typeface="Playfair Display"/>
                <a:sym typeface="Playfair Display"/>
              </a:rPr>
              <a:t>Results with Truth Data</a:t>
            </a:r>
            <a:endParaRPr b="1">
              <a:solidFill>
                <a:schemeClr val="dk1"/>
              </a:solidFill>
              <a:latin typeface="Playfair Display"/>
              <a:ea typeface="Playfair Display"/>
              <a:cs typeface="Playfair Display"/>
              <a:sym typeface="Playfair Display"/>
            </a:endParaRPr>
          </a:p>
        </p:txBody>
      </p:sp>
      <p:sp>
        <p:nvSpPr>
          <p:cNvPr id="193" name="Google Shape;193;p33"/>
          <p:cNvSpPr txBox="1"/>
          <p:nvPr/>
        </p:nvSpPr>
        <p:spPr>
          <a:xfrm>
            <a:off x="1606025" y="374925"/>
            <a:ext cx="2716800" cy="646500"/>
          </a:xfrm>
          <a:prstGeom prst="rect">
            <a:avLst/>
          </a:prstGeom>
          <a:noFill/>
          <a:ln>
            <a:noFill/>
          </a:ln>
        </p:spPr>
        <p:txBody>
          <a:bodyPr spcFirstLastPara="1" wrap="square" lIns="91425" tIns="91425" rIns="91425" bIns="91425" anchor="t" anchorCtr="0">
            <a:spAutoFit/>
          </a:bodyPr>
          <a:lstStyle/>
          <a:p>
            <a:pPr marL="457200" lvl="0" indent="-330200" algn="ctr" rtl="0">
              <a:spcBef>
                <a:spcPts val="0"/>
              </a:spcBef>
              <a:spcAft>
                <a:spcPts val="0"/>
              </a:spcAft>
              <a:buClr>
                <a:schemeClr val="dk1"/>
              </a:buClr>
              <a:buSzPts val="1600"/>
              <a:buFont typeface="Playfair Display"/>
              <a:buAutoNum type="arabicPeriod"/>
            </a:pPr>
            <a:r>
              <a:rPr lang="en" b="1">
                <a:solidFill>
                  <a:schemeClr val="dk1"/>
                </a:solidFill>
                <a:latin typeface="Playfair Display"/>
                <a:ea typeface="Playfair Display"/>
                <a:cs typeface="Playfair Display"/>
                <a:sym typeface="Playfair Display"/>
              </a:rPr>
              <a:t>Mount </a:t>
            </a:r>
            <a:r>
              <a:rPr lang="en">
                <a:solidFill>
                  <a:schemeClr val="dk1"/>
                </a:solidFill>
                <a:latin typeface="Playfair Display"/>
                <a:ea typeface="Playfair Display"/>
                <a:cs typeface="Playfair Display"/>
                <a:sym typeface="Playfair Display"/>
              </a:rPr>
              <a:t>Marco and Polo to respective stands</a:t>
            </a:r>
            <a:endParaRPr sz="1600" b="1">
              <a:solidFill>
                <a:schemeClr val="dk1"/>
              </a:solidFill>
              <a:latin typeface="Playfair Display"/>
              <a:ea typeface="Playfair Display"/>
              <a:cs typeface="Playfair Display"/>
              <a:sym typeface="Playfair Display"/>
            </a:endParaRPr>
          </a:p>
        </p:txBody>
      </p:sp>
      <p:cxnSp>
        <p:nvCxnSpPr>
          <p:cNvPr id="194" name="Google Shape;194;p33"/>
          <p:cNvCxnSpPr/>
          <p:nvPr/>
        </p:nvCxnSpPr>
        <p:spPr>
          <a:xfrm>
            <a:off x="290075" y="3657750"/>
            <a:ext cx="8553900" cy="0"/>
          </a:xfrm>
          <a:prstGeom prst="straightConnector1">
            <a:avLst/>
          </a:prstGeom>
          <a:noFill/>
          <a:ln w="9525" cap="flat" cmpd="sng">
            <a:solidFill>
              <a:schemeClr val="dk2"/>
            </a:solidFill>
            <a:prstDash val="solid"/>
            <a:round/>
            <a:headEnd type="none" w="med" len="med"/>
            <a:tailEnd type="none" w="med" len="med"/>
          </a:ln>
        </p:spPr>
      </p:cxnSp>
      <p:cxnSp>
        <p:nvCxnSpPr>
          <p:cNvPr id="195" name="Google Shape;195;p33"/>
          <p:cNvCxnSpPr/>
          <p:nvPr/>
        </p:nvCxnSpPr>
        <p:spPr>
          <a:xfrm>
            <a:off x="290075" y="3697600"/>
            <a:ext cx="8553900" cy="0"/>
          </a:xfrm>
          <a:prstGeom prst="straightConnector1">
            <a:avLst/>
          </a:prstGeom>
          <a:noFill/>
          <a:ln w="9525" cap="flat" cmpd="sng">
            <a:solidFill>
              <a:schemeClr val="dk2"/>
            </a:solidFill>
            <a:prstDash val="solid"/>
            <a:round/>
            <a:headEnd type="none" w="med" len="med"/>
            <a:tailEnd type="none" w="med" len="med"/>
          </a:ln>
        </p:spPr>
      </p:cxnSp>
      <p:grpSp>
        <p:nvGrpSpPr>
          <p:cNvPr id="196" name="Google Shape;196;p33"/>
          <p:cNvGrpSpPr/>
          <p:nvPr/>
        </p:nvGrpSpPr>
        <p:grpSpPr>
          <a:xfrm>
            <a:off x="3857613" y="374925"/>
            <a:ext cx="3146700" cy="5493575"/>
            <a:chOff x="-373200" y="374925"/>
            <a:chExt cx="3146700" cy="5493575"/>
          </a:xfrm>
        </p:grpSpPr>
        <p:sp>
          <p:nvSpPr>
            <p:cNvPr id="197" name="Google Shape;197;p33"/>
            <p:cNvSpPr/>
            <p:nvPr/>
          </p:nvSpPr>
          <p:spPr>
            <a:xfrm>
              <a:off x="-373200" y="2917100"/>
              <a:ext cx="3146700" cy="2951400"/>
            </a:xfrm>
            <a:prstGeom prst="cube">
              <a:avLst>
                <a:gd name="adj" fmla="val 8180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p:nvPr/>
          </p:nvSpPr>
          <p:spPr>
            <a:xfrm>
              <a:off x="860625" y="374925"/>
              <a:ext cx="588600" cy="3937500"/>
            </a:xfrm>
            <a:prstGeom prst="cube">
              <a:avLst>
                <a:gd name="adj" fmla="val 2525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3"/>
            <p:cNvSpPr/>
            <p:nvPr/>
          </p:nvSpPr>
          <p:spPr>
            <a:xfrm>
              <a:off x="860624" y="523550"/>
              <a:ext cx="452700" cy="378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 name="Google Shape;200;p33"/>
            <p:cNvCxnSpPr>
              <a:stCxn id="199" idx="0"/>
              <a:endCxn id="199" idx="2"/>
            </p:cNvCxnSpPr>
            <p:nvPr/>
          </p:nvCxnSpPr>
          <p:spPr>
            <a:xfrm>
              <a:off x="1086974" y="523550"/>
              <a:ext cx="0" cy="3789000"/>
            </a:xfrm>
            <a:prstGeom prst="straightConnector1">
              <a:avLst/>
            </a:prstGeom>
            <a:noFill/>
            <a:ln w="9525" cap="flat" cmpd="sng">
              <a:solidFill>
                <a:schemeClr val="dk2"/>
              </a:solidFill>
              <a:prstDash val="solid"/>
              <a:round/>
              <a:headEnd type="none" w="med" len="med"/>
              <a:tailEnd type="none" w="med" len="med"/>
            </a:ln>
          </p:spPr>
        </p:cxnSp>
        <p:cxnSp>
          <p:nvCxnSpPr>
            <p:cNvPr id="201" name="Google Shape;201;p33"/>
            <p:cNvCxnSpPr>
              <a:stCxn id="199" idx="1"/>
              <a:endCxn id="199" idx="3"/>
            </p:cNvCxnSpPr>
            <p:nvPr/>
          </p:nvCxnSpPr>
          <p:spPr>
            <a:xfrm>
              <a:off x="860624" y="2418050"/>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02" name="Google Shape;202;p33"/>
            <p:cNvCxnSpPr/>
            <p:nvPr/>
          </p:nvCxnSpPr>
          <p:spPr>
            <a:xfrm>
              <a:off x="860624" y="147142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03" name="Google Shape;203;p33"/>
            <p:cNvCxnSpPr>
              <a:stCxn id="199" idx="0"/>
            </p:cNvCxnSpPr>
            <p:nvPr/>
          </p:nvCxnSpPr>
          <p:spPr>
            <a:xfrm>
              <a:off x="1086974" y="52355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04" name="Google Shape;204;p33"/>
            <p:cNvCxnSpPr/>
            <p:nvPr/>
          </p:nvCxnSpPr>
          <p:spPr>
            <a:xfrm>
              <a:off x="860624" y="99593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05" name="Google Shape;205;p33"/>
            <p:cNvCxnSpPr/>
            <p:nvPr/>
          </p:nvCxnSpPr>
          <p:spPr>
            <a:xfrm>
              <a:off x="860624" y="76097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06" name="Google Shape;206;p33"/>
            <p:cNvCxnSpPr/>
            <p:nvPr/>
          </p:nvCxnSpPr>
          <p:spPr>
            <a:xfrm>
              <a:off x="860624" y="1233818"/>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07" name="Google Shape;207;p33"/>
            <p:cNvCxnSpPr/>
            <p:nvPr/>
          </p:nvCxnSpPr>
          <p:spPr>
            <a:xfrm>
              <a:off x="1086945" y="1469691"/>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08" name="Google Shape;208;p33"/>
            <p:cNvCxnSpPr/>
            <p:nvPr/>
          </p:nvCxnSpPr>
          <p:spPr>
            <a:xfrm>
              <a:off x="860624" y="170711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09" name="Google Shape;209;p33"/>
            <p:cNvCxnSpPr/>
            <p:nvPr/>
          </p:nvCxnSpPr>
          <p:spPr>
            <a:xfrm>
              <a:off x="1086945" y="170720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10" name="Google Shape;210;p33"/>
            <p:cNvCxnSpPr/>
            <p:nvPr/>
          </p:nvCxnSpPr>
          <p:spPr>
            <a:xfrm>
              <a:off x="860624" y="194463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11" name="Google Shape;211;p33"/>
            <p:cNvCxnSpPr/>
            <p:nvPr/>
          </p:nvCxnSpPr>
          <p:spPr>
            <a:xfrm>
              <a:off x="1086945" y="194385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12" name="Google Shape;212;p33"/>
            <p:cNvCxnSpPr/>
            <p:nvPr/>
          </p:nvCxnSpPr>
          <p:spPr>
            <a:xfrm>
              <a:off x="860624" y="2181284"/>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13" name="Google Shape;213;p33"/>
            <p:cNvCxnSpPr/>
            <p:nvPr/>
          </p:nvCxnSpPr>
          <p:spPr>
            <a:xfrm>
              <a:off x="1086945" y="2418025"/>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14" name="Google Shape;214;p33"/>
            <p:cNvCxnSpPr/>
            <p:nvPr/>
          </p:nvCxnSpPr>
          <p:spPr>
            <a:xfrm>
              <a:off x="860624" y="2655451"/>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15" name="Google Shape;215;p33"/>
            <p:cNvCxnSpPr/>
            <p:nvPr/>
          </p:nvCxnSpPr>
          <p:spPr>
            <a:xfrm>
              <a:off x="1086945" y="265257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16" name="Google Shape;216;p33"/>
            <p:cNvCxnSpPr/>
            <p:nvPr/>
          </p:nvCxnSpPr>
          <p:spPr>
            <a:xfrm>
              <a:off x="860624" y="288999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17" name="Google Shape;217;p33"/>
            <p:cNvCxnSpPr/>
            <p:nvPr/>
          </p:nvCxnSpPr>
          <p:spPr>
            <a:xfrm>
              <a:off x="1086945" y="288999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18" name="Google Shape;218;p33"/>
            <p:cNvCxnSpPr/>
            <p:nvPr/>
          </p:nvCxnSpPr>
          <p:spPr>
            <a:xfrm>
              <a:off x="860624" y="312742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19" name="Google Shape;219;p33"/>
            <p:cNvCxnSpPr/>
            <p:nvPr/>
          </p:nvCxnSpPr>
          <p:spPr>
            <a:xfrm>
              <a:off x="1086945" y="312674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20" name="Google Shape;220;p33"/>
            <p:cNvCxnSpPr/>
            <p:nvPr/>
          </p:nvCxnSpPr>
          <p:spPr>
            <a:xfrm>
              <a:off x="860624" y="336416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21" name="Google Shape;221;p33"/>
            <p:cNvCxnSpPr/>
            <p:nvPr/>
          </p:nvCxnSpPr>
          <p:spPr>
            <a:xfrm>
              <a:off x="1086945" y="336197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22" name="Google Shape;222;p33"/>
            <p:cNvCxnSpPr/>
            <p:nvPr/>
          </p:nvCxnSpPr>
          <p:spPr>
            <a:xfrm>
              <a:off x="860624" y="359939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23" name="Google Shape;223;p33"/>
            <p:cNvCxnSpPr/>
            <p:nvPr/>
          </p:nvCxnSpPr>
          <p:spPr>
            <a:xfrm>
              <a:off x="1086945" y="359939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24" name="Google Shape;224;p33"/>
            <p:cNvCxnSpPr/>
            <p:nvPr/>
          </p:nvCxnSpPr>
          <p:spPr>
            <a:xfrm>
              <a:off x="860624" y="383682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25" name="Google Shape;225;p33"/>
            <p:cNvCxnSpPr/>
            <p:nvPr/>
          </p:nvCxnSpPr>
          <p:spPr>
            <a:xfrm>
              <a:off x="1086945" y="3833946"/>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26" name="Google Shape;226;p33"/>
            <p:cNvCxnSpPr/>
            <p:nvPr/>
          </p:nvCxnSpPr>
          <p:spPr>
            <a:xfrm>
              <a:off x="860624" y="4071373"/>
              <a:ext cx="452700" cy="0"/>
            </a:xfrm>
            <a:prstGeom prst="straightConnector1">
              <a:avLst/>
            </a:prstGeom>
            <a:noFill/>
            <a:ln w="9525" cap="flat" cmpd="sng">
              <a:solidFill>
                <a:schemeClr val="dk2"/>
              </a:solidFill>
              <a:prstDash val="solid"/>
              <a:round/>
              <a:headEnd type="none" w="med" len="med"/>
              <a:tailEnd type="none" w="med" len="med"/>
            </a:ln>
          </p:spPr>
        </p:cxnSp>
      </p:grpSp>
      <p:grpSp>
        <p:nvGrpSpPr>
          <p:cNvPr id="227" name="Google Shape;227;p33"/>
          <p:cNvGrpSpPr/>
          <p:nvPr/>
        </p:nvGrpSpPr>
        <p:grpSpPr>
          <a:xfrm>
            <a:off x="4551700" y="374913"/>
            <a:ext cx="3146700" cy="5493575"/>
            <a:chOff x="-373200" y="374925"/>
            <a:chExt cx="3146700" cy="5493575"/>
          </a:xfrm>
        </p:grpSpPr>
        <p:sp>
          <p:nvSpPr>
            <p:cNvPr id="228" name="Google Shape;228;p33"/>
            <p:cNvSpPr/>
            <p:nvPr/>
          </p:nvSpPr>
          <p:spPr>
            <a:xfrm>
              <a:off x="-373200" y="2917100"/>
              <a:ext cx="3146700" cy="2951400"/>
            </a:xfrm>
            <a:prstGeom prst="cube">
              <a:avLst>
                <a:gd name="adj" fmla="val 8180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3"/>
            <p:cNvSpPr/>
            <p:nvPr/>
          </p:nvSpPr>
          <p:spPr>
            <a:xfrm>
              <a:off x="860625" y="374925"/>
              <a:ext cx="588600" cy="3937500"/>
            </a:xfrm>
            <a:prstGeom prst="cube">
              <a:avLst>
                <a:gd name="adj" fmla="val 2525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3"/>
            <p:cNvSpPr/>
            <p:nvPr/>
          </p:nvSpPr>
          <p:spPr>
            <a:xfrm>
              <a:off x="860624" y="523550"/>
              <a:ext cx="452700" cy="378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33"/>
            <p:cNvCxnSpPr>
              <a:stCxn id="230" idx="0"/>
              <a:endCxn id="230" idx="2"/>
            </p:cNvCxnSpPr>
            <p:nvPr/>
          </p:nvCxnSpPr>
          <p:spPr>
            <a:xfrm>
              <a:off x="1086974" y="523550"/>
              <a:ext cx="0" cy="3789000"/>
            </a:xfrm>
            <a:prstGeom prst="straightConnector1">
              <a:avLst/>
            </a:prstGeom>
            <a:noFill/>
            <a:ln w="9525" cap="flat" cmpd="sng">
              <a:solidFill>
                <a:schemeClr val="dk2"/>
              </a:solidFill>
              <a:prstDash val="solid"/>
              <a:round/>
              <a:headEnd type="none" w="med" len="med"/>
              <a:tailEnd type="none" w="med" len="med"/>
            </a:ln>
          </p:spPr>
        </p:cxnSp>
        <p:cxnSp>
          <p:nvCxnSpPr>
            <p:cNvPr id="232" name="Google Shape;232;p33"/>
            <p:cNvCxnSpPr>
              <a:stCxn id="230" idx="1"/>
              <a:endCxn id="230" idx="3"/>
            </p:cNvCxnSpPr>
            <p:nvPr/>
          </p:nvCxnSpPr>
          <p:spPr>
            <a:xfrm>
              <a:off x="860624" y="2418050"/>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33" name="Google Shape;233;p33"/>
            <p:cNvCxnSpPr/>
            <p:nvPr/>
          </p:nvCxnSpPr>
          <p:spPr>
            <a:xfrm>
              <a:off x="860624" y="147142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34" name="Google Shape;234;p33"/>
            <p:cNvCxnSpPr>
              <a:stCxn id="230" idx="0"/>
            </p:cNvCxnSpPr>
            <p:nvPr/>
          </p:nvCxnSpPr>
          <p:spPr>
            <a:xfrm>
              <a:off x="1086974" y="52355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35" name="Google Shape;235;p33"/>
            <p:cNvCxnSpPr/>
            <p:nvPr/>
          </p:nvCxnSpPr>
          <p:spPr>
            <a:xfrm>
              <a:off x="860624" y="99593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36" name="Google Shape;236;p33"/>
            <p:cNvCxnSpPr/>
            <p:nvPr/>
          </p:nvCxnSpPr>
          <p:spPr>
            <a:xfrm>
              <a:off x="860624" y="76097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37" name="Google Shape;237;p33"/>
            <p:cNvCxnSpPr/>
            <p:nvPr/>
          </p:nvCxnSpPr>
          <p:spPr>
            <a:xfrm>
              <a:off x="860624" y="1233818"/>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38" name="Google Shape;238;p33"/>
            <p:cNvCxnSpPr/>
            <p:nvPr/>
          </p:nvCxnSpPr>
          <p:spPr>
            <a:xfrm>
              <a:off x="1086945" y="1469691"/>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39" name="Google Shape;239;p33"/>
            <p:cNvCxnSpPr/>
            <p:nvPr/>
          </p:nvCxnSpPr>
          <p:spPr>
            <a:xfrm>
              <a:off x="860624" y="170711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40" name="Google Shape;240;p33"/>
            <p:cNvCxnSpPr/>
            <p:nvPr/>
          </p:nvCxnSpPr>
          <p:spPr>
            <a:xfrm>
              <a:off x="1086945" y="170720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41" name="Google Shape;241;p33"/>
            <p:cNvCxnSpPr/>
            <p:nvPr/>
          </p:nvCxnSpPr>
          <p:spPr>
            <a:xfrm>
              <a:off x="860624" y="194463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42" name="Google Shape;242;p33"/>
            <p:cNvCxnSpPr/>
            <p:nvPr/>
          </p:nvCxnSpPr>
          <p:spPr>
            <a:xfrm>
              <a:off x="1086945" y="194385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43" name="Google Shape;243;p33"/>
            <p:cNvCxnSpPr/>
            <p:nvPr/>
          </p:nvCxnSpPr>
          <p:spPr>
            <a:xfrm>
              <a:off x="860624" y="2181284"/>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44" name="Google Shape;244;p33"/>
            <p:cNvCxnSpPr/>
            <p:nvPr/>
          </p:nvCxnSpPr>
          <p:spPr>
            <a:xfrm>
              <a:off x="1086945" y="2418025"/>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45" name="Google Shape;245;p33"/>
            <p:cNvCxnSpPr/>
            <p:nvPr/>
          </p:nvCxnSpPr>
          <p:spPr>
            <a:xfrm>
              <a:off x="860624" y="2655451"/>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46" name="Google Shape;246;p33"/>
            <p:cNvCxnSpPr/>
            <p:nvPr/>
          </p:nvCxnSpPr>
          <p:spPr>
            <a:xfrm>
              <a:off x="1086945" y="265257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47" name="Google Shape;247;p33"/>
            <p:cNvCxnSpPr/>
            <p:nvPr/>
          </p:nvCxnSpPr>
          <p:spPr>
            <a:xfrm>
              <a:off x="860624" y="288999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48" name="Google Shape;248;p33"/>
            <p:cNvCxnSpPr/>
            <p:nvPr/>
          </p:nvCxnSpPr>
          <p:spPr>
            <a:xfrm>
              <a:off x="1086945" y="288999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49" name="Google Shape;249;p33"/>
            <p:cNvCxnSpPr/>
            <p:nvPr/>
          </p:nvCxnSpPr>
          <p:spPr>
            <a:xfrm>
              <a:off x="860624" y="312742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50" name="Google Shape;250;p33"/>
            <p:cNvCxnSpPr/>
            <p:nvPr/>
          </p:nvCxnSpPr>
          <p:spPr>
            <a:xfrm>
              <a:off x="1086945" y="312674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51" name="Google Shape;251;p33"/>
            <p:cNvCxnSpPr/>
            <p:nvPr/>
          </p:nvCxnSpPr>
          <p:spPr>
            <a:xfrm>
              <a:off x="860624" y="336416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52" name="Google Shape;252;p33"/>
            <p:cNvCxnSpPr/>
            <p:nvPr/>
          </p:nvCxnSpPr>
          <p:spPr>
            <a:xfrm>
              <a:off x="1086945" y="336197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53" name="Google Shape;253;p33"/>
            <p:cNvCxnSpPr/>
            <p:nvPr/>
          </p:nvCxnSpPr>
          <p:spPr>
            <a:xfrm>
              <a:off x="860624" y="359939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54" name="Google Shape;254;p33"/>
            <p:cNvCxnSpPr/>
            <p:nvPr/>
          </p:nvCxnSpPr>
          <p:spPr>
            <a:xfrm>
              <a:off x="1086945" y="359939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55" name="Google Shape;255;p33"/>
            <p:cNvCxnSpPr/>
            <p:nvPr/>
          </p:nvCxnSpPr>
          <p:spPr>
            <a:xfrm>
              <a:off x="860624" y="383682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56" name="Google Shape;256;p33"/>
            <p:cNvCxnSpPr/>
            <p:nvPr/>
          </p:nvCxnSpPr>
          <p:spPr>
            <a:xfrm>
              <a:off x="1086945" y="3833946"/>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57" name="Google Shape;257;p33"/>
            <p:cNvCxnSpPr/>
            <p:nvPr/>
          </p:nvCxnSpPr>
          <p:spPr>
            <a:xfrm>
              <a:off x="860624" y="4071373"/>
              <a:ext cx="452700" cy="0"/>
            </a:xfrm>
            <a:prstGeom prst="straightConnector1">
              <a:avLst/>
            </a:prstGeom>
            <a:noFill/>
            <a:ln w="9525" cap="flat" cmpd="sng">
              <a:solidFill>
                <a:schemeClr val="dk2"/>
              </a:solidFill>
              <a:prstDash val="solid"/>
              <a:round/>
              <a:headEnd type="none" w="med" len="med"/>
              <a:tailEnd type="none" w="med" len="med"/>
            </a:ln>
          </p:spPr>
        </p:cxnSp>
      </p:grpSp>
      <p:grpSp>
        <p:nvGrpSpPr>
          <p:cNvPr id="258" name="Google Shape;258;p33"/>
          <p:cNvGrpSpPr/>
          <p:nvPr/>
        </p:nvGrpSpPr>
        <p:grpSpPr>
          <a:xfrm>
            <a:off x="5596486" y="3028704"/>
            <a:ext cx="1407843" cy="473696"/>
            <a:chOff x="5596486" y="3028704"/>
            <a:chExt cx="1407843" cy="473696"/>
          </a:xfrm>
        </p:grpSpPr>
        <p:grpSp>
          <p:nvGrpSpPr>
            <p:cNvPr id="259" name="Google Shape;259;p33"/>
            <p:cNvGrpSpPr/>
            <p:nvPr/>
          </p:nvGrpSpPr>
          <p:grpSpPr>
            <a:xfrm>
              <a:off x="5596486" y="3028704"/>
              <a:ext cx="1407843" cy="473696"/>
              <a:chOff x="672174" y="995917"/>
              <a:chExt cx="1407843" cy="473696"/>
            </a:xfrm>
          </p:grpSpPr>
          <p:grpSp>
            <p:nvGrpSpPr>
              <p:cNvPr id="260" name="Google Shape;260;p33"/>
              <p:cNvGrpSpPr/>
              <p:nvPr/>
            </p:nvGrpSpPr>
            <p:grpSpPr>
              <a:xfrm>
                <a:off x="672174" y="996392"/>
                <a:ext cx="1407843" cy="473221"/>
                <a:chOff x="672174" y="996392"/>
                <a:chExt cx="1407843" cy="473221"/>
              </a:xfrm>
            </p:grpSpPr>
            <p:sp>
              <p:nvSpPr>
                <p:cNvPr id="261" name="Google Shape;261;p33"/>
                <p:cNvSpPr/>
                <p:nvPr/>
              </p:nvSpPr>
              <p:spPr>
                <a:xfrm>
                  <a:off x="672174" y="1205833"/>
                  <a:ext cx="956891" cy="239620"/>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3"/>
                <p:cNvSpPr/>
                <p:nvPr/>
              </p:nvSpPr>
              <p:spPr>
                <a:xfrm>
                  <a:off x="1512741" y="1289065"/>
                  <a:ext cx="168000" cy="16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3"/>
                <p:cNvSpPr/>
                <p:nvPr/>
              </p:nvSpPr>
              <p:spPr>
                <a:xfrm>
                  <a:off x="1583817" y="1346913"/>
                  <a:ext cx="496200" cy="122700"/>
                </a:xfrm>
                <a:prstGeom prst="parallelogram">
                  <a:avLst>
                    <a:gd name="adj" fmla="val 10123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3"/>
                <p:cNvSpPr/>
                <p:nvPr/>
              </p:nvSpPr>
              <p:spPr>
                <a:xfrm>
                  <a:off x="1680802" y="1264116"/>
                  <a:ext cx="341100" cy="1680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738575" y="1228600"/>
                  <a:ext cx="824100" cy="3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p:nvPr/>
              </p:nvSpPr>
              <p:spPr>
                <a:xfrm>
                  <a:off x="8704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
                <p:cNvSpPr/>
                <p:nvPr/>
              </p:nvSpPr>
              <p:spPr>
                <a:xfrm>
                  <a:off x="10966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3"/>
                <p:cNvSpPr/>
                <p:nvPr/>
              </p:nvSpPr>
              <p:spPr>
                <a:xfrm>
                  <a:off x="1322850" y="1182400"/>
                  <a:ext cx="117000" cy="66300"/>
                </a:xfrm>
                <a:prstGeom prst="rect">
                  <a:avLst/>
                </a:prstGeom>
                <a:solidFill>
                  <a:srgbClr val="C2C2C2"/>
                </a:solidFill>
                <a:ln w="9525" cap="flat" cmpd="sng">
                  <a:solidFill>
                    <a:srgbClr val="C2C2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9" name="Google Shape;269;p33"/>
                <p:cNvCxnSpPr/>
                <p:nvPr/>
              </p:nvCxnSpPr>
              <p:spPr>
                <a:xfrm>
                  <a:off x="1086945" y="996392"/>
                  <a:ext cx="0" cy="266400"/>
                </a:xfrm>
                <a:prstGeom prst="straightConnector1">
                  <a:avLst/>
                </a:prstGeom>
                <a:noFill/>
                <a:ln w="9525" cap="flat" cmpd="sng">
                  <a:solidFill>
                    <a:schemeClr val="dk2"/>
                  </a:solidFill>
                  <a:prstDash val="solid"/>
                  <a:round/>
                  <a:headEnd type="none" w="med" len="med"/>
                  <a:tailEnd type="none" w="med" len="med"/>
                </a:ln>
              </p:spPr>
            </p:cxnSp>
            <p:cxnSp>
              <p:nvCxnSpPr>
                <p:cNvPr id="270" name="Google Shape;270;p33"/>
                <p:cNvCxnSpPr/>
                <p:nvPr/>
              </p:nvCxnSpPr>
              <p:spPr>
                <a:xfrm>
                  <a:off x="861025" y="1027650"/>
                  <a:ext cx="0" cy="231300"/>
                </a:xfrm>
                <a:prstGeom prst="straightConnector1">
                  <a:avLst/>
                </a:prstGeom>
                <a:noFill/>
                <a:ln w="9525" cap="flat" cmpd="sng">
                  <a:solidFill>
                    <a:schemeClr val="dk2"/>
                  </a:solidFill>
                  <a:prstDash val="solid"/>
                  <a:round/>
                  <a:headEnd type="none" w="med" len="med"/>
                  <a:tailEnd type="none" w="med" len="med"/>
                </a:ln>
              </p:spPr>
            </p:cxnSp>
            <p:cxnSp>
              <p:nvCxnSpPr>
                <p:cNvPr id="271" name="Google Shape;271;p33"/>
                <p:cNvCxnSpPr/>
                <p:nvPr/>
              </p:nvCxnSpPr>
              <p:spPr>
                <a:xfrm>
                  <a:off x="1313320" y="996392"/>
                  <a:ext cx="0" cy="266400"/>
                </a:xfrm>
                <a:prstGeom prst="straightConnector1">
                  <a:avLst/>
                </a:prstGeom>
                <a:noFill/>
                <a:ln w="9525" cap="flat" cmpd="sng">
                  <a:solidFill>
                    <a:schemeClr val="dk2"/>
                  </a:solidFill>
                  <a:prstDash val="solid"/>
                  <a:round/>
                  <a:headEnd type="none" w="med" len="med"/>
                  <a:tailEnd type="none" w="med" len="med"/>
                </a:ln>
              </p:spPr>
            </p:cxnSp>
          </p:grpSp>
          <p:cxnSp>
            <p:nvCxnSpPr>
              <p:cNvPr id="272" name="Google Shape;272;p33"/>
              <p:cNvCxnSpPr/>
              <p:nvPr/>
            </p:nvCxnSpPr>
            <p:spPr>
              <a:xfrm>
                <a:off x="1449220" y="995917"/>
                <a:ext cx="0" cy="266400"/>
              </a:xfrm>
              <a:prstGeom prst="straightConnector1">
                <a:avLst/>
              </a:prstGeom>
              <a:noFill/>
              <a:ln w="9525" cap="flat" cmpd="sng">
                <a:solidFill>
                  <a:schemeClr val="dk2"/>
                </a:solidFill>
                <a:prstDash val="solid"/>
                <a:round/>
                <a:headEnd type="none" w="med" len="med"/>
                <a:tailEnd type="none" w="med" len="med"/>
              </a:ln>
            </p:spPr>
          </p:cxnSp>
        </p:grpSp>
        <p:sp>
          <p:nvSpPr>
            <p:cNvPr id="273" name="Google Shape;273;p33"/>
            <p:cNvSpPr/>
            <p:nvPr/>
          </p:nvSpPr>
          <p:spPr>
            <a:xfrm>
              <a:off x="6643375" y="3182125"/>
              <a:ext cx="26100" cy="1344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p33"/>
          <p:cNvGrpSpPr/>
          <p:nvPr/>
        </p:nvGrpSpPr>
        <p:grpSpPr>
          <a:xfrm>
            <a:off x="7218100" y="3095200"/>
            <a:ext cx="928300" cy="446800"/>
            <a:chOff x="6918725" y="3007525"/>
            <a:chExt cx="928300" cy="446800"/>
          </a:xfrm>
        </p:grpSpPr>
        <p:sp>
          <p:nvSpPr>
            <p:cNvPr id="275" name="Google Shape;275;p33"/>
            <p:cNvSpPr/>
            <p:nvPr/>
          </p:nvSpPr>
          <p:spPr>
            <a:xfrm>
              <a:off x="6918725" y="3010500"/>
              <a:ext cx="201800" cy="442900"/>
            </a:xfrm>
            <a:custGeom>
              <a:avLst/>
              <a:gdLst/>
              <a:ahLst/>
              <a:cxnLst/>
              <a:rect l="l" t="t" r="r" b="b"/>
              <a:pathLst>
                <a:path w="8072" h="17716" extrusionOk="0">
                  <a:moveTo>
                    <a:pt x="0" y="17716"/>
                  </a:moveTo>
                  <a:lnTo>
                    <a:pt x="8072" y="9525"/>
                  </a:lnTo>
                  <a:lnTo>
                    <a:pt x="5953" y="0"/>
                  </a:lnTo>
                  <a:lnTo>
                    <a:pt x="2024" y="3786"/>
                  </a:lnTo>
                  <a:close/>
                </a:path>
              </a:pathLst>
            </a:custGeom>
            <a:solidFill>
              <a:schemeClr val="lt2"/>
            </a:solidFill>
            <a:ln w="9525" cap="flat" cmpd="sng">
              <a:solidFill>
                <a:schemeClr val="dk2"/>
              </a:solidFill>
              <a:prstDash val="solid"/>
              <a:round/>
              <a:headEnd type="none" w="med" len="med"/>
              <a:tailEnd type="none" w="med" len="med"/>
            </a:ln>
          </p:spPr>
        </p:sp>
        <p:sp>
          <p:nvSpPr>
            <p:cNvPr id="276" name="Google Shape;276;p33"/>
            <p:cNvSpPr/>
            <p:nvPr/>
          </p:nvSpPr>
          <p:spPr>
            <a:xfrm>
              <a:off x="6968475" y="3007525"/>
              <a:ext cx="824100" cy="3915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 name="Google Shape;277;p33"/>
            <p:cNvCxnSpPr/>
            <p:nvPr/>
          </p:nvCxnSpPr>
          <p:spPr>
            <a:xfrm rot="10800000" flipH="1">
              <a:off x="7641825" y="3247325"/>
              <a:ext cx="205200" cy="207000"/>
            </a:xfrm>
            <a:prstGeom prst="straightConnector1">
              <a:avLst/>
            </a:prstGeom>
            <a:noFill/>
            <a:ln w="9525" cap="flat" cmpd="sng">
              <a:solidFill>
                <a:schemeClr val="dk2"/>
              </a:solidFill>
              <a:prstDash val="solid"/>
              <a:round/>
              <a:headEnd type="none" w="med" len="med"/>
              <a:tailEnd type="none" w="med" len="med"/>
            </a:ln>
          </p:spPr>
        </p:cxnSp>
        <p:sp>
          <p:nvSpPr>
            <p:cNvPr id="278" name="Google Shape;278;p33"/>
            <p:cNvSpPr/>
            <p:nvPr/>
          </p:nvSpPr>
          <p:spPr>
            <a:xfrm>
              <a:off x="7643825" y="3010500"/>
              <a:ext cx="201800" cy="442900"/>
            </a:xfrm>
            <a:custGeom>
              <a:avLst/>
              <a:gdLst/>
              <a:ahLst/>
              <a:cxnLst/>
              <a:rect l="l" t="t" r="r" b="b"/>
              <a:pathLst>
                <a:path w="8072" h="17716" extrusionOk="0">
                  <a:moveTo>
                    <a:pt x="0" y="17716"/>
                  </a:moveTo>
                  <a:lnTo>
                    <a:pt x="8072" y="9525"/>
                  </a:lnTo>
                  <a:lnTo>
                    <a:pt x="5953" y="0"/>
                  </a:lnTo>
                  <a:lnTo>
                    <a:pt x="2024" y="3786"/>
                  </a:lnTo>
                  <a:close/>
                </a:path>
              </a:pathLst>
            </a:custGeom>
            <a:solidFill>
              <a:srgbClr val="C2C2C2"/>
            </a:solidFill>
            <a:ln w="9525" cap="flat" cmpd="sng">
              <a:solidFill>
                <a:schemeClr val="dk2"/>
              </a:solidFill>
              <a:prstDash val="solid"/>
              <a:round/>
              <a:headEnd type="none" w="med" len="med"/>
              <a:tailEnd type="none" w="med" len="med"/>
            </a:ln>
          </p:spPr>
        </p:sp>
        <p:sp>
          <p:nvSpPr>
            <p:cNvPr id="279" name="Google Shape;279;p33"/>
            <p:cNvSpPr/>
            <p:nvPr/>
          </p:nvSpPr>
          <p:spPr>
            <a:xfrm>
              <a:off x="6921100" y="3105150"/>
              <a:ext cx="772800" cy="347700"/>
            </a:xfrm>
            <a:prstGeom prst="parallelogram">
              <a:avLst>
                <a:gd name="adj" fmla="val 1404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 name="Google Shape;280;p33"/>
          <p:cNvGrpSpPr/>
          <p:nvPr/>
        </p:nvGrpSpPr>
        <p:grpSpPr>
          <a:xfrm>
            <a:off x="-373200" y="374925"/>
            <a:ext cx="3146700" cy="5493575"/>
            <a:chOff x="-373200" y="374925"/>
            <a:chExt cx="3146700" cy="5493575"/>
          </a:xfrm>
        </p:grpSpPr>
        <p:sp>
          <p:nvSpPr>
            <p:cNvPr id="281" name="Google Shape;281;p33"/>
            <p:cNvSpPr/>
            <p:nvPr/>
          </p:nvSpPr>
          <p:spPr>
            <a:xfrm>
              <a:off x="-373200" y="2917100"/>
              <a:ext cx="3146700" cy="2951400"/>
            </a:xfrm>
            <a:prstGeom prst="cube">
              <a:avLst>
                <a:gd name="adj" fmla="val 8180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860625" y="374925"/>
              <a:ext cx="588600" cy="3937500"/>
            </a:xfrm>
            <a:prstGeom prst="cube">
              <a:avLst>
                <a:gd name="adj" fmla="val 2525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a:off x="860624" y="523550"/>
              <a:ext cx="452700" cy="378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4" name="Google Shape;284;p33"/>
            <p:cNvCxnSpPr>
              <a:stCxn id="283" idx="0"/>
              <a:endCxn id="283" idx="2"/>
            </p:cNvCxnSpPr>
            <p:nvPr/>
          </p:nvCxnSpPr>
          <p:spPr>
            <a:xfrm>
              <a:off x="1086974" y="523550"/>
              <a:ext cx="0" cy="3789000"/>
            </a:xfrm>
            <a:prstGeom prst="straightConnector1">
              <a:avLst/>
            </a:prstGeom>
            <a:noFill/>
            <a:ln w="9525" cap="flat" cmpd="sng">
              <a:solidFill>
                <a:schemeClr val="dk2"/>
              </a:solidFill>
              <a:prstDash val="solid"/>
              <a:round/>
              <a:headEnd type="none" w="med" len="med"/>
              <a:tailEnd type="none" w="med" len="med"/>
            </a:ln>
          </p:spPr>
        </p:cxnSp>
        <p:cxnSp>
          <p:nvCxnSpPr>
            <p:cNvPr id="285" name="Google Shape;285;p33"/>
            <p:cNvCxnSpPr>
              <a:stCxn id="283" idx="1"/>
              <a:endCxn id="283" idx="3"/>
            </p:cNvCxnSpPr>
            <p:nvPr/>
          </p:nvCxnSpPr>
          <p:spPr>
            <a:xfrm>
              <a:off x="860624" y="2418050"/>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86" name="Google Shape;286;p33"/>
            <p:cNvCxnSpPr/>
            <p:nvPr/>
          </p:nvCxnSpPr>
          <p:spPr>
            <a:xfrm>
              <a:off x="860624" y="147142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87" name="Google Shape;287;p33"/>
            <p:cNvCxnSpPr>
              <a:stCxn id="283" idx="0"/>
            </p:cNvCxnSpPr>
            <p:nvPr/>
          </p:nvCxnSpPr>
          <p:spPr>
            <a:xfrm>
              <a:off x="1086974" y="52355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33"/>
            <p:cNvCxnSpPr/>
            <p:nvPr/>
          </p:nvCxnSpPr>
          <p:spPr>
            <a:xfrm>
              <a:off x="860624" y="99593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89" name="Google Shape;289;p33"/>
            <p:cNvCxnSpPr/>
            <p:nvPr/>
          </p:nvCxnSpPr>
          <p:spPr>
            <a:xfrm>
              <a:off x="860624" y="76097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90" name="Google Shape;290;p33"/>
            <p:cNvCxnSpPr/>
            <p:nvPr/>
          </p:nvCxnSpPr>
          <p:spPr>
            <a:xfrm>
              <a:off x="860624" y="1233818"/>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91" name="Google Shape;291;p33"/>
            <p:cNvCxnSpPr/>
            <p:nvPr/>
          </p:nvCxnSpPr>
          <p:spPr>
            <a:xfrm>
              <a:off x="1086945" y="1469691"/>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92" name="Google Shape;292;p33"/>
            <p:cNvCxnSpPr/>
            <p:nvPr/>
          </p:nvCxnSpPr>
          <p:spPr>
            <a:xfrm>
              <a:off x="860624" y="170711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93" name="Google Shape;293;p33"/>
            <p:cNvCxnSpPr/>
            <p:nvPr/>
          </p:nvCxnSpPr>
          <p:spPr>
            <a:xfrm>
              <a:off x="1086945" y="170720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94" name="Google Shape;294;p33"/>
            <p:cNvCxnSpPr/>
            <p:nvPr/>
          </p:nvCxnSpPr>
          <p:spPr>
            <a:xfrm>
              <a:off x="860624" y="194463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95" name="Google Shape;295;p33"/>
            <p:cNvCxnSpPr/>
            <p:nvPr/>
          </p:nvCxnSpPr>
          <p:spPr>
            <a:xfrm>
              <a:off x="1086945" y="194385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96" name="Google Shape;296;p33"/>
            <p:cNvCxnSpPr/>
            <p:nvPr/>
          </p:nvCxnSpPr>
          <p:spPr>
            <a:xfrm>
              <a:off x="860624" y="2181284"/>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97" name="Google Shape;297;p33"/>
            <p:cNvCxnSpPr/>
            <p:nvPr/>
          </p:nvCxnSpPr>
          <p:spPr>
            <a:xfrm>
              <a:off x="1086945" y="2418025"/>
              <a:ext cx="0" cy="239700"/>
            </a:xfrm>
            <a:prstGeom prst="straightConnector1">
              <a:avLst/>
            </a:prstGeom>
            <a:noFill/>
            <a:ln w="9525" cap="flat" cmpd="sng">
              <a:solidFill>
                <a:schemeClr val="dk2"/>
              </a:solidFill>
              <a:prstDash val="solid"/>
              <a:round/>
              <a:headEnd type="none" w="med" len="med"/>
              <a:tailEnd type="none" w="med" len="med"/>
            </a:ln>
          </p:spPr>
        </p:cxnSp>
        <p:cxnSp>
          <p:nvCxnSpPr>
            <p:cNvPr id="298" name="Google Shape;298;p33"/>
            <p:cNvCxnSpPr/>
            <p:nvPr/>
          </p:nvCxnSpPr>
          <p:spPr>
            <a:xfrm>
              <a:off x="860624" y="2655451"/>
              <a:ext cx="452700" cy="0"/>
            </a:xfrm>
            <a:prstGeom prst="straightConnector1">
              <a:avLst/>
            </a:prstGeom>
            <a:noFill/>
            <a:ln w="9525" cap="flat" cmpd="sng">
              <a:solidFill>
                <a:schemeClr val="dk2"/>
              </a:solidFill>
              <a:prstDash val="solid"/>
              <a:round/>
              <a:headEnd type="none" w="med" len="med"/>
              <a:tailEnd type="none" w="med" len="med"/>
            </a:ln>
          </p:spPr>
        </p:cxnSp>
        <p:cxnSp>
          <p:nvCxnSpPr>
            <p:cNvPr id="299" name="Google Shape;299;p33"/>
            <p:cNvCxnSpPr/>
            <p:nvPr/>
          </p:nvCxnSpPr>
          <p:spPr>
            <a:xfrm>
              <a:off x="1086945" y="265257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00" name="Google Shape;300;p33"/>
            <p:cNvCxnSpPr/>
            <p:nvPr/>
          </p:nvCxnSpPr>
          <p:spPr>
            <a:xfrm>
              <a:off x="860624" y="288999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01" name="Google Shape;301;p33"/>
            <p:cNvCxnSpPr/>
            <p:nvPr/>
          </p:nvCxnSpPr>
          <p:spPr>
            <a:xfrm>
              <a:off x="1086945" y="288999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02" name="Google Shape;302;p33"/>
            <p:cNvCxnSpPr/>
            <p:nvPr/>
          </p:nvCxnSpPr>
          <p:spPr>
            <a:xfrm>
              <a:off x="860624" y="312742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33"/>
            <p:cNvCxnSpPr/>
            <p:nvPr/>
          </p:nvCxnSpPr>
          <p:spPr>
            <a:xfrm>
              <a:off x="1086945" y="312674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04" name="Google Shape;304;p33"/>
            <p:cNvCxnSpPr/>
            <p:nvPr/>
          </p:nvCxnSpPr>
          <p:spPr>
            <a:xfrm>
              <a:off x="860624" y="336416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05" name="Google Shape;305;p33"/>
            <p:cNvCxnSpPr/>
            <p:nvPr/>
          </p:nvCxnSpPr>
          <p:spPr>
            <a:xfrm>
              <a:off x="1086945" y="336197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06" name="Google Shape;306;p33"/>
            <p:cNvCxnSpPr/>
            <p:nvPr/>
          </p:nvCxnSpPr>
          <p:spPr>
            <a:xfrm>
              <a:off x="860624" y="359939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07" name="Google Shape;307;p33"/>
            <p:cNvCxnSpPr/>
            <p:nvPr/>
          </p:nvCxnSpPr>
          <p:spPr>
            <a:xfrm>
              <a:off x="1086945" y="359939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08" name="Google Shape;308;p33"/>
            <p:cNvCxnSpPr/>
            <p:nvPr/>
          </p:nvCxnSpPr>
          <p:spPr>
            <a:xfrm>
              <a:off x="860624" y="383682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09" name="Google Shape;309;p33"/>
            <p:cNvCxnSpPr/>
            <p:nvPr/>
          </p:nvCxnSpPr>
          <p:spPr>
            <a:xfrm>
              <a:off x="1086945" y="3833946"/>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10" name="Google Shape;310;p33"/>
            <p:cNvCxnSpPr/>
            <p:nvPr/>
          </p:nvCxnSpPr>
          <p:spPr>
            <a:xfrm>
              <a:off x="860624" y="4071373"/>
              <a:ext cx="452700" cy="0"/>
            </a:xfrm>
            <a:prstGeom prst="straightConnector1">
              <a:avLst/>
            </a:prstGeom>
            <a:noFill/>
            <a:ln w="9525" cap="flat" cmpd="sng">
              <a:solidFill>
                <a:schemeClr val="dk2"/>
              </a:solidFill>
              <a:prstDash val="solid"/>
              <a:round/>
              <a:headEnd type="none" w="med" len="med"/>
              <a:tailEnd type="none" w="med" len="med"/>
            </a:ln>
          </p:spPr>
        </p:cxnSp>
      </p:grpSp>
      <p:sp>
        <p:nvSpPr>
          <p:cNvPr id="311" name="Google Shape;311;p33"/>
          <p:cNvSpPr/>
          <p:nvPr/>
        </p:nvSpPr>
        <p:spPr>
          <a:xfrm>
            <a:off x="8018936" y="4163930"/>
            <a:ext cx="628500" cy="6315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8107851" y="4108611"/>
            <a:ext cx="438419" cy="181229"/>
          </a:xfrm>
          <a:prstGeom prst="flowChartMagneticDisk">
            <a:avLst/>
          </a:prstGeom>
          <a:solidFill>
            <a:srgbClr val="FF99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rot="1301147">
            <a:off x="8363577" y="3604389"/>
            <a:ext cx="110415" cy="479206"/>
          </a:xfrm>
          <a:prstGeom prst="rect">
            <a:avLst/>
          </a:prstGeom>
          <a:solidFill>
            <a:srgbClr val="FF99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3"/>
          <p:cNvSpPr/>
          <p:nvPr/>
        </p:nvSpPr>
        <p:spPr>
          <a:xfrm rot="6761087">
            <a:off x="8221157" y="3976531"/>
            <a:ext cx="224031" cy="224031"/>
          </a:xfrm>
          <a:prstGeom prst="chord">
            <a:avLst>
              <a:gd name="adj1" fmla="val 2700000"/>
              <a:gd name="adj2" fmla="val 16200000"/>
            </a:avLst>
          </a:prstGeom>
          <a:solidFill>
            <a:srgbClr val="FF99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rot="-3011666">
            <a:off x="8281914" y="3226646"/>
            <a:ext cx="110125" cy="479024"/>
          </a:xfrm>
          <a:prstGeom prst="rect">
            <a:avLst/>
          </a:prstGeom>
          <a:solidFill>
            <a:srgbClr val="FF99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8434826" y="3542000"/>
            <a:ext cx="157500" cy="157500"/>
          </a:xfrm>
          <a:prstGeom prst="ellipse">
            <a:avLst/>
          </a:prstGeom>
          <a:solidFill>
            <a:srgbClr val="FF99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p:nvPr/>
        </p:nvSpPr>
        <p:spPr>
          <a:xfrm rot="-9475051">
            <a:off x="8056166" y="3221406"/>
            <a:ext cx="147630" cy="147630"/>
          </a:xfrm>
          <a:prstGeom prst="chord">
            <a:avLst>
              <a:gd name="adj1" fmla="val 2700000"/>
              <a:gd name="adj2" fmla="val 16200000"/>
            </a:avLst>
          </a:prstGeom>
          <a:solidFill>
            <a:srgbClr val="FF99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p:nvPr/>
        </p:nvSpPr>
        <p:spPr>
          <a:xfrm>
            <a:off x="8070050" y="3083000"/>
            <a:ext cx="26100" cy="365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flipH="1">
            <a:off x="2604625" y="1233825"/>
            <a:ext cx="453200" cy="832558"/>
          </a:xfrm>
          <a:prstGeom prst="rect">
            <a:avLst/>
          </a:prstGeom>
          <a:noFill/>
          <a:ln>
            <a:noFill/>
          </a:ln>
        </p:spPr>
      </p:pic>
      <p:sp>
        <p:nvSpPr>
          <p:cNvPr id="320" name="Google Shape;320;p33"/>
          <p:cNvSpPr/>
          <p:nvPr/>
        </p:nvSpPr>
        <p:spPr>
          <a:xfrm>
            <a:off x="7086600" y="3152700"/>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7593025" y="2666650"/>
            <a:ext cx="685800" cy="446700"/>
          </a:xfrm>
          <a:prstGeom prst="cube">
            <a:avLst>
              <a:gd name="adj" fmla="val 9284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2" name="Google Shape;322;p3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515725" y="1751475"/>
            <a:ext cx="437037" cy="801653"/>
          </a:xfrm>
          <a:prstGeom prst="rect">
            <a:avLst/>
          </a:prstGeom>
          <a:noFill/>
          <a:ln>
            <a:noFill/>
          </a:ln>
        </p:spPr>
      </p:pic>
      <p:sp>
        <p:nvSpPr>
          <p:cNvPr id="323" name="Google Shape;323;p33"/>
          <p:cNvSpPr txBox="1"/>
          <p:nvPr/>
        </p:nvSpPr>
        <p:spPr>
          <a:xfrm>
            <a:off x="1606025" y="1420200"/>
            <a:ext cx="84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T Serif"/>
                <a:ea typeface="PT Serif"/>
                <a:cs typeface="PT Serif"/>
                <a:sym typeface="PT Serif"/>
              </a:rPr>
              <a:t>Marco</a:t>
            </a:r>
            <a:endParaRPr sz="1000">
              <a:latin typeface="PT Serif"/>
              <a:ea typeface="PT Serif"/>
              <a:cs typeface="PT Serif"/>
              <a:sym typeface="PT Serif"/>
            </a:endParaRPr>
          </a:p>
        </p:txBody>
      </p:sp>
      <p:sp>
        <p:nvSpPr>
          <p:cNvPr id="324" name="Google Shape;324;p33"/>
          <p:cNvSpPr txBox="1"/>
          <p:nvPr/>
        </p:nvSpPr>
        <p:spPr>
          <a:xfrm>
            <a:off x="7261350" y="2755650"/>
            <a:ext cx="84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T Serif"/>
                <a:ea typeface="PT Serif"/>
                <a:cs typeface="PT Serif"/>
                <a:sym typeface="PT Serif"/>
              </a:rPr>
              <a:t>Polo</a:t>
            </a:r>
            <a:endParaRPr sz="1000">
              <a:latin typeface="PT Serif"/>
              <a:ea typeface="PT Serif"/>
              <a:cs typeface="PT Serif"/>
              <a:sym typeface="PT Serif"/>
            </a:endParaRPr>
          </a:p>
        </p:txBody>
      </p:sp>
      <p:sp>
        <p:nvSpPr>
          <p:cNvPr id="325" name="Google Shape;325;p33"/>
          <p:cNvSpPr txBox="1"/>
          <p:nvPr/>
        </p:nvSpPr>
        <p:spPr>
          <a:xfrm>
            <a:off x="1477513" y="374925"/>
            <a:ext cx="2166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2"/>
                </a:solidFill>
                <a:latin typeface="Playfair Display"/>
                <a:ea typeface="Playfair Display"/>
                <a:cs typeface="Playfair Display"/>
                <a:sym typeface="Playfair Display"/>
              </a:rPr>
              <a:t>2.)	</a:t>
            </a:r>
            <a:r>
              <a:rPr lang="en" b="1">
                <a:solidFill>
                  <a:schemeClr val="dk1"/>
                </a:solidFill>
                <a:latin typeface="Playfair Display"/>
                <a:ea typeface="Playfair Display"/>
                <a:cs typeface="Playfair Display"/>
                <a:sym typeface="Playfair Display"/>
              </a:rPr>
              <a:t>Activate </a:t>
            </a:r>
            <a:r>
              <a:rPr lang="en">
                <a:solidFill>
                  <a:schemeClr val="dk1"/>
                </a:solidFill>
                <a:latin typeface="Playfair Display"/>
                <a:ea typeface="Playfair Display"/>
                <a:cs typeface="Playfair Display"/>
                <a:sym typeface="Playfair Display"/>
              </a:rPr>
              <a:t>Marco</a:t>
            </a:r>
            <a:endParaRPr sz="1600" b="1">
              <a:solidFill>
                <a:schemeClr val="dk2"/>
              </a:solidFill>
              <a:latin typeface="Playfair Display"/>
              <a:ea typeface="Playfair Display"/>
              <a:cs typeface="Playfair Display"/>
              <a:sym typeface="Playfair Display"/>
            </a:endParaRPr>
          </a:p>
        </p:txBody>
      </p:sp>
      <p:grpSp>
        <p:nvGrpSpPr>
          <p:cNvPr id="326" name="Google Shape;326;p33"/>
          <p:cNvGrpSpPr/>
          <p:nvPr/>
        </p:nvGrpSpPr>
        <p:grpSpPr>
          <a:xfrm>
            <a:off x="672961" y="1000192"/>
            <a:ext cx="1407843" cy="473696"/>
            <a:chOff x="672174" y="995917"/>
            <a:chExt cx="1407843" cy="473696"/>
          </a:xfrm>
        </p:grpSpPr>
        <p:grpSp>
          <p:nvGrpSpPr>
            <p:cNvPr id="327" name="Google Shape;327;p33"/>
            <p:cNvGrpSpPr/>
            <p:nvPr/>
          </p:nvGrpSpPr>
          <p:grpSpPr>
            <a:xfrm>
              <a:off x="672174" y="996392"/>
              <a:ext cx="1407843" cy="473221"/>
              <a:chOff x="672174" y="996392"/>
              <a:chExt cx="1407843" cy="473221"/>
            </a:xfrm>
          </p:grpSpPr>
          <p:sp>
            <p:nvSpPr>
              <p:cNvPr id="328" name="Google Shape;328;p33"/>
              <p:cNvSpPr/>
              <p:nvPr/>
            </p:nvSpPr>
            <p:spPr>
              <a:xfrm>
                <a:off x="672174" y="1205833"/>
                <a:ext cx="956891" cy="239620"/>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1512741" y="1289065"/>
                <a:ext cx="168000" cy="16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1583817" y="1346913"/>
                <a:ext cx="496200" cy="122700"/>
              </a:xfrm>
              <a:prstGeom prst="parallelogram">
                <a:avLst>
                  <a:gd name="adj" fmla="val 10123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1680802" y="1264116"/>
                <a:ext cx="341100" cy="1680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738575" y="1228600"/>
                <a:ext cx="824100" cy="3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8704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10966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1322850" y="1182400"/>
                <a:ext cx="117000" cy="66300"/>
              </a:xfrm>
              <a:prstGeom prst="rect">
                <a:avLst/>
              </a:prstGeom>
              <a:solidFill>
                <a:srgbClr val="C2C2C2"/>
              </a:solidFill>
              <a:ln w="9525" cap="flat" cmpd="sng">
                <a:solidFill>
                  <a:srgbClr val="C2C2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6" name="Google Shape;336;p33"/>
              <p:cNvCxnSpPr/>
              <p:nvPr/>
            </p:nvCxnSpPr>
            <p:spPr>
              <a:xfrm>
                <a:off x="1086945" y="996392"/>
                <a:ext cx="0" cy="266400"/>
              </a:xfrm>
              <a:prstGeom prst="straightConnector1">
                <a:avLst/>
              </a:prstGeom>
              <a:noFill/>
              <a:ln w="9525" cap="flat" cmpd="sng">
                <a:solidFill>
                  <a:schemeClr val="dk2"/>
                </a:solidFill>
                <a:prstDash val="solid"/>
                <a:round/>
                <a:headEnd type="none" w="med" len="med"/>
                <a:tailEnd type="none" w="med" len="med"/>
              </a:ln>
            </p:spPr>
          </p:cxnSp>
          <p:cxnSp>
            <p:nvCxnSpPr>
              <p:cNvPr id="337" name="Google Shape;337;p33"/>
              <p:cNvCxnSpPr/>
              <p:nvPr/>
            </p:nvCxnSpPr>
            <p:spPr>
              <a:xfrm>
                <a:off x="861025" y="1027650"/>
                <a:ext cx="0" cy="231300"/>
              </a:xfrm>
              <a:prstGeom prst="straightConnector1">
                <a:avLst/>
              </a:prstGeom>
              <a:noFill/>
              <a:ln w="9525" cap="flat" cmpd="sng">
                <a:solidFill>
                  <a:schemeClr val="dk2"/>
                </a:solidFill>
                <a:prstDash val="solid"/>
                <a:round/>
                <a:headEnd type="none" w="med" len="med"/>
                <a:tailEnd type="none" w="med" len="med"/>
              </a:ln>
            </p:spPr>
          </p:cxnSp>
          <p:cxnSp>
            <p:nvCxnSpPr>
              <p:cNvPr id="338" name="Google Shape;338;p33"/>
              <p:cNvCxnSpPr/>
              <p:nvPr/>
            </p:nvCxnSpPr>
            <p:spPr>
              <a:xfrm>
                <a:off x="1313320" y="996392"/>
                <a:ext cx="0" cy="266400"/>
              </a:xfrm>
              <a:prstGeom prst="straightConnector1">
                <a:avLst/>
              </a:prstGeom>
              <a:noFill/>
              <a:ln w="9525" cap="flat" cmpd="sng">
                <a:solidFill>
                  <a:schemeClr val="dk2"/>
                </a:solidFill>
                <a:prstDash val="solid"/>
                <a:round/>
                <a:headEnd type="none" w="med" len="med"/>
                <a:tailEnd type="none" w="med" len="med"/>
              </a:ln>
            </p:spPr>
          </p:cxnSp>
        </p:grpSp>
        <p:cxnSp>
          <p:nvCxnSpPr>
            <p:cNvPr id="339" name="Google Shape;339;p33"/>
            <p:cNvCxnSpPr/>
            <p:nvPr/>
          </p:nvCxnSpPr>
          <p:spPr>
            <a:xfrm>
              <a:off x="1449220" y="995917"/>
              <a:ext cx="0" cy="266400"/>
            </a:xfrm>
            <a:prstGeom prst="straightConnector1">
              <a:avLst/>
            </a:prstGeom>
            <a:noFill/>
            <a:ln w="9525" cap="flat" cmpd="sng">
              <a:solidFill>
                <a:schemeClr val="dk2"/>
              </a:solidFill>
              <a:prstDash val="solid"/>
              <a:round/>
              <a:headEnd type="none" w="med" len="med"/>
              <a:tailEnd type="none" w="med" len="med"/>
            </a:ln>
          </p:spPr>
        </p:cxnSp>
      </p:grpSp>
      <p:sp>
        <p:nvSpPr>
          <p:cNvPr id="340" name="Google Shape;340;p33"/>
          <p:cNvSpPr/>
          <p:nvPr/>
        </p:nvSpPr>
        <p:spPr>
          <a:xfrm>
            <a:off x="1719850" y="1153613"/>
            <a:ext cx="26100" cy="1344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33"/>
          <p:cNvGrpSpPr/>
          <p:nvPr/>
        </p:nvGrpSpPr>
        <p:grpSpPr>
          <a:xfrm>
            <a:off x="1630850" y="1085425"/>
            <a:ext cx="376550" cy="297875"/>
            <a:chOff x="1630850" y="1085425"/>
            <a:chExt cx="376550" cy="297875"/>
          </a:xfrm>
        </p:grpSpPr>
        <p:sp>
          <p:nvSpPr>
            <p:cNvPr id="342" name="Google Shape;342;p33"/>
            <p:cNvSpPr/>
            <p:nvPr/>
          </p:nvSpPr>
          <p:spPr>
            <a:xfrm>
              <a:off x="1996900" y="1307100"/>
              <a:ext cx="10500" cy="76200"/>
            </a:xfrm>
            <a:prstGeom prst="ellipse">
              <a:avLst/>
            </a:prstGeom>
            <a:solidFill>
              <a:srgbClr val="00FF00"/>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33"/>
            <p:cNvGrpSpPr/>
            <p:nvPr/>
          </p:nvGrpSpPr>
          <p:grpSpPr>
            <a:xfrm>
              <a:off x="1723425" y="1085425"/>
              <a:ext cx="110675" cy="131700"/>
              <a:chOff x="1723425" y="1085425"/>
              <a:chExt cx="110675" cy="131700"/>
            </a:xfrm>
          </p:grpSpPr>
          <p:sp>
            <p:nvSpPr>
              <p:cNvPr id="344" name="Google Shape;344;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33"/>
            <p:cNvGrpSpPr/>
            <p:nvPr/>
          </p:nvGrpSpPr>
          <p:grpSpPr>
            <a:xfrm flipH="1">
              <a:off x="1630850" y="1085425"/>
              <a:ext cx="110675" cy="131700"/>
              <a:chOff x="1723425" y="1085425"/>
              <a:chExt cx="110675" cy="131700"/>
            </a:xfrm>
          </p:grpSpPr>
          <p:sp>
            <p:nvSpPr>
              <p:cNvPr id="348" name="Google Shape;348;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1" name="Google Shape;351;p33"/>
          <p:cNvGrpSpPr/>
          <p:nvPr/>
        </p:nvGrpSpPr>
        <p:grpSpPr>
          <a:xfrm>
            <a:off x="768000" y="374925"/>
            <a:ext cx="3146700" cy="5493575"/>
            <a:chOff x="-373200" y="374925"/>
            <a:chExt cx="3146700" cy="5493575"/>
          </a:xfrm>
        </p:grpSpPr>
        <p:sp>
          <p:nvSpPr>
            <p:cNvPr id="352" name="Google Shape;352;p33"/>
            <p:cNvSpPr/>
            <p:nvPr/>
          </p:nvSpPr>
          <p:spPr>
            <a:xfrm>
              <a:off x="-373200" y="2917100"/>
              <a:ext cx="3146700" cy="2951400"/>
            </a:xfrm>
            <a:prstGeom prst="cube">
              <a:avLst>
                <a:gd name="adj" fmla="val 8180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860625" y="374925"/>
              <a:ext cx="588600" cy="3937500"/>
            </a:xfrm>
            <a:prstGeom prst="cube">
              <a:avLst>
                <a:gd name="adj" fmla="val 2525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860624" y="523550"/>
              <a:ext cx="452700" cy="378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5" name="Google Shape;355;p33"/>
            <p:cNvCxnSpPr>
              <a:stCxn id="354" idx="0"/>
              <a:endCxn id="354" idx="2"/>
            </p:cNvCxnSpPr>
            <p:nvPr/>
          </p:nvCxnSpPr>
          <p:spPr>
            <a:xfrm>
              <a:off x="1086974" y="523550"/>
              <a:ext cx="0" cy="3789000"/>
            </a:xfrm>
            <a:prstGeom prst="straightConnector1">
              <a:avLst/>
            </a:prstGeom>
            <a:noFill/>
            <a:ln w="9525" cap="flat" cmpd="sng">
              <a:solidFill>
                <a:schemeClr val="dk2"/>
              </a:solidFill>
              <a:prstDash val="solid"/>
              <a:round/>
              <a:headEnd type="none" w="med" len="med"/>
              <a:tailEnd type="none" w="med" len="med"/>
            </a:ln>
          </p:spPr>
        </p:cxnSp>
        <p:cxnSp>
          <p:nvCxnSpPr>
            <p:cNvPr id="356" name="Google Shape;356;p33"/>
            <p:cNvCxnSpPr>
              <a:stCxn id="354" idx="1"/>
              <a:endCxn id="354" idx="3"/>
            </p:cNvCxnSpPr>
            <p:nvPr/>
          </p:nvCxnSpPr>
          <p:spPr>
            <a:xfrm>
              <a:off x="860624" y="2418050"/>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57" name="Google Shape;357;p33"/>
            <p:cNvCxnSpPr/>
            <p:nvPr/>
          </p:nvCxnSpPr>
          <p:spPr>
            <a:xfrm>
              <a:off x="860624" y="147142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58" name="Google Shape;358;p33"/>
            <p:cNvCxnSpPr>
              <a:stCxn id="354" idx="0"/>
            </p:cNvCxnSpPr>
            <p:nvPr/>
          </p:nvCxnSpPr>
          <p:spPr>
            <a:xfrm>
              <a:off x="1086974" y="52355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59" name="Google Shape;359;p33"/>
            <p:cNvCxnSpPr/>
            <p:nvPr/>
          </p:nvCxnSpPr>
          <p:spPr>
            <a:xfrm>
              <a:off x="860624" y="99593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60" name="Google Shape;360;p33"/>
            <p:cNvCxnSpPr/>
            <p:nvPr/>
          </p:nvCxnSpPr>
          <p:spPr>
            <a:xfrm>
              <a:off x="860624" y="76097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61" name="Google Shape;361;p33"/>
            <p:cNvCxnSpPr/>
            <p:nvPr/>
          </p:nvCxnSpPr>
          <p:spPr>
            <a:xfrm>
              <a:off x="860624" y="1233818"/>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62" name="Google Shape;362;p33"/>
            <p:cNvCxnSpPr/>
            <p:nvPr/>
          </p:nvCxnSpPr>
          <p:spPr>
            <a:xfrm>
              <a:off x="1086945" y="1469691"/>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63" name="Google Shape;363;p33"/>
            <p:cNvCxnSpPr/>
            <p:nvPr/>
          </p:nvCxnSpPr>
          <p:spPr>
            <a:xfrm>
              <a:off x="860624" y="170711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64" name="Google Shape;364;p33"/>
            <p:cNvCxnSpPr/>
            <p:nvPr/>
          </p:nvCxnSpPr>
          <p:spPr>
            <a:xfrm>
              <a:off x="1086945" y="170720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65" name="Google Shape;365;p33"/>
            <p:cNvCxnSpPr/>
            <p:nvPr/>
          </p:nvCxnSpPr>
          <p:spPr>
            <a:xfrm>
              <a:off x="860624" y="194463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66" name="Google Shape;366;p33"/>
            <p:cNvCxnSpPr/>
            <p:nvPr/>
          </p:nvCxnSpPr>
          <p:spPr>
            <a:xfrm>
              <a:off x="1086945" y="194385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67" name="Google Shape;367;p33"/>
            <p:cNvCxnSpPr/>
            <p:nvPr/>
          </p:nvCxnSpPr>
          <p:spPr>
            <a:xfrm>
              <a:off x="860624" y="2181284"/>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68" name="Google Shape;368;p33"/>
            <p:cNvCxnSpPr/>
            <p:nvPr/>
          </p:nvCxnSpPr>
          <p:spPr>
            <a:xfrm>
              <a:off x="1086945" y="2418025"/>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69" name="Google Shape;369;p33"/>
            <p:cNvCxnSpPr/>
            <p:nvPr/>
          </p:nvCxnSpPr>
          <p:spPr>
            <a:xfrm>
              <a:off x="860624" y="2655451"/>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70" name="Google Shape;370;p33"/>
            <p:cNvCxnSpPr/>
            <p:nvPr/>
          </p:nvCxnSpPr>
          <p:spPr>
            <a:xfrm>
              <a:off x="1086945" y="265257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71" name="Google Shape;371;p33"/>
            <p:cNvCxnSpPr/>
            <p:nvPr/>
          </p:nvCxnSpPr>
          <p:spPr>
            <a:xfrm>
              <a:off x="860624" y="288999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72" name="Google Shape;372;p33"/>
            <p:cNvCxnSpPr/>
            <p:nvPr/>
          </p:nvCxnSpPr>
          <p:spPr>
            <a:xfrm>
              <a:off x="1086945" y="288999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73" name="Google Shape;373;p33"/>
            <p:cNvCxnSpPr/>
            <p:nvPr/>
          </p:nvCxnSpPr>
          <p:spPr>
            <a:xfrm>
              <a:off x="860624" y="312742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74" name="Google Shape;374;p33"/>
            <p:cNvCxnSpPr/>
            <p:nvPr/>
          </p:nvCxnSpPr>
          <p:spPr>
            <a:xfrm>
              <a:off x="1086945" y="312674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75" name="Google Shape;375;p33"/>
            <p:cNvCxnSpPr/>
            <p:nvPr/>
          </p:nvCxnSpPr>
          <p:spPr>
            <a:xfrm>
              <a:off x="860624" y="336416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76" name="Google Shape;376;p33"/>
            <p:cNvCxnSpPr/>
            <p:nvPr/>
          </p:nvCxnSpPr>
          <p:spPr>
            <a:xfrm>
              <a:off x="1086945" y="336197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77" name="Google Shape;377;p33"/>
            <p:cNvCxnSpPr/>
            <p:nvPr/>
          </p:nvCxnSpPr>
          <p:spPr>
            <a:xfrm>
              <a:off x="860624" y="359939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78" name="Google Shape;378;p33"/>
            <p:cNvCxnSpPr/>
            <p:nvPr/>
          </p:nvCxnSpPr>
          <p:spPr>
            <a:xfrm>
              <a:off x="1086945" y="359939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79" name="Google Shape;379;p33"/>
            <p:cNvCxnSpPr/>
            <p:nvPr/>
          </p:nvCxnSpPr>
          <p:spPr>
            <a:xfrm>
              <a:off x="860624" y="383682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80" name="Google Shape;380;p33"/>
            <p:cNvCxnSpPr/>
            <p:nvPr/>
          </p:nvCxnSpPr>
          <p:spPr>
            <a:xfrm>
              <a:off x="1086945" y="3833946"/>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81" name="Google Shape;381;p33"/>
            <p:cNvCxnSpPr/>
            <p:nvPr/>
          </p:nvCxnSpPr>
          <p:spPr>
            <a:xfrm>
              <a:off x="860624" y="4071373"/>
              <a:ext cx="452700" cy="0"/>
            </a:xfrm>
            <a:prstGeom prst="straightConnector1">
              <a:avLst/>
            </a:prstGeom>
            <a:noFill/>
            <a:ln w="9525" cap="flat" cmpd="sng">
              <a:solidFill>
                <a:schemeClr val="dk2"/>
              </a:solidFill>
              <a:prstDash val="solid"/>
              <a:round/>
              <a:headEnd type="none" w="med" len="med"/>
              <a:tailEnd type="none" w="med" len="med"/>
            </a:ln>
          </p:spPr>
        </p:cxnSp>
      </p:grpSp>
      <p:sp>
        <p:nvSpPr>
          <p:cNvPr id="382" name="Google Shape;382;p33"/>
          <p:cNvSpPr/>
          <p:nvPr/>
        </p:nvSpPr>
        <p:spPr>
          <a:xfrm>
            <a:off x="1567950" y="2917100"/>
            <a:ext cx="3146700" cy="2951400"/>
          </a:xfrm>
          <a:prstGeom prst="cube">
            <a:avLst>
              <a:gd name="adj" fmla="val 8180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383;p33"/>
          <p:cNvGrpSpPr/>
          <p:nvPr/>
        </p:nvGrpSpPr>
        <p:grpSpPr>
          <a:xfrm>
            <a:off x="3382699" y="-238125"/>
            <a:ext cx="588601" cy="3937625"/>
            <a:chOff x="3382699" y="-238125"/>
            <a:chExt cx="588601" cy="3937625"/>
          </a:xfrm>
        </p:grpSpPr>
        <p:grpSp>
          <p:nvGrpSpPr>
            <p:cNvPr id="384" name="Google Shape;384;p33"/>
            <p:cNvGrpSpPr/>
            <p:nvPr/>
          </p:nvGrpSpPr>
          <p:grpSpPr>
            <a:xfrm>
              <a:off x="3382699" y="-238125"/>
              <a:ext cx="588601" cy="3937625"/>
              <a:chOff x="3382699" y="-238125"/>
              <a:chExt cx="588601" cy="3937625"/>
            </a:xfrm>
          </p:grpSpPr>
          <p:sp>
            <p:nvSpPr>
              <p:cNvPr id="385" name="Google Shape;385;p33"/>
              <p:cNvSpPr/>
              <p:nvPr/>
            </p:nvSpPr>
            <p:spPr>
              <a:xfrm>
                <a:off x="3382700" y="-238125"/>
                <a:ext cx="588600" cy="3937500"/>
              </a:xfrm>
              <a:prstGeom prst="cube">
                <a:avLst>
                  <a:gd name="adj" fmla="val 2525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3382699" y="-89500"/>
                <a:ext cx="452700" cy="378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7" name="Google Shape;387;p33"/>
              <p:cNvCxnSpPr>
                <a:stCxn id="386" idx="0"/>
                <a:endCxn id="386" idx="2"/>
              </p:cNvCxnSpPr>
              <p:nvPr/>
            </p:nvCxnSpPr>
            <p:spPr>
              <a:xfrm>
                <a:off x="3609049" y="-89500"/>
                <a:ext cx="0" cy="3789000"/>
              </a:xfrm>
              <a:prstGeom prst="straightConnector1">
                <a:avLst/>
              </a:prstGeom>
              <a:noFill/>
              <a:ln w="9525" cap="flat" cmpd="sng">
                <a:solidFill>
                  <a:schemeClr val="dk2"/>
                </a:solidFill>
                <a:prstDash val="solid"/>
                <a:round/>
                <a:headEnd type="none" w="med" len="med"/>
                <a:tailEnd type="none" w="med" len="med"/>
              </a:ln>
            </p:spPr>
          </p:cxnSp>
          <p:cxnSp>
            <p:nvCxnSpPr>
              <p:cNvPr id="388" name="Google Shape;388;p33"/>
              <p:cNvCxnSpPr>
                <a:stCxn id="386" idx="1"/>
                <a:endCxn id="386" idx="3"/>
              </p:cNvCxnSpPr>
              <p:nvPr/>
            </p:nvCxnSpPr>
            <p:spPr>
              <a:xfrm>
                <a:off x="3382699" y="1805000"/>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89" name="Google Shape;389;p33"/>
              <p:cNvCxnSpPr/>
              <p:nvPr/>
            </p:nvCxnSpPr>
            <p:spPr>
              <a:xfrm>
                <a:off x="3382699" y="85837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90" name="Google Shape;390;p33"/>
              <p:cNvCxnSpPr>
                <a:stCxn id="386" idx="0"/>
              </p:cNvCxnSpPr>
              <p:nvPr/>
            </p:nvCxnSpPr>
            <p:spPr>
              <a:xfrm>
                <a:off x="3609049" y="-8950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391" name="Google Shape;391;p33"/>
              <p:cNvCxnSpPr/>
              <p:nvPr/>
            </p:nvCxnSpPr>
            <p:spPr>
              <a:xfrm>
                <a:off x="3382699" y="38288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92" name="Google Shape;392;p33"/>
              <p:cNvCxnSpPr/>
              <p:nvPr/>
            </p:nvCxnSpPr>
            <p:spPr>
              <a:xfrm>
                <a:off x="3382699" y="14792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93" name="Google Shape;393;p33"/>
              <p:cNvCxnSpPr/>
              <p:nvPr/>
            </p:nvCxnSpPr>
            <p:spPr>
              <a:xfrm>
                <a:off x="3382699" y="620768"/>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94" name="Google Shape;394;p33"/>
              <p:cNvCxnSpPr/>
              <p:nvPr/>
            </p:nvCxnSpPr>
            <p:spPr>
              <a:xfrm>
                <a:off x="3382699" y="109406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95" name="Google Shape;395;p33"/>
              <p:cNvCxnSpPr/>
              <p:nvPr/>
            </p:nvCxnSpPr>
            <p:spPr>
              <a:xfrm>
                <a:off x="3382699" y="133158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96" name="Google Shape;396;p33"/>
              <p:cNvCxnSpPr/>
              <p:nvPr/>
            </p:nvCxnSpPr>
            <p:spPr>
              <a:xfrm>
                <a:off x="3382699" y="1568234"/>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97" name="Google Shape;397;p33"/>
              <p:cNvCxnSpPr/>
              <p:nvPr/>
            </p:nvCxnSpPr>
            <p:spPr>
              <a:xfrm>
                <a:off x="3382699" y="2042401"/>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33"/>
              <p:cNvCxnSpPr/>
              <p:nvPr/>
            </p:nvCxnSpPr>
            <p:spPr>
              <a:xfrm>
                <a:off x="3382699" y="227694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33"/>
              <p:cNvCxnSpPr/>
              <p:nvPr/>
            </p:nvCxnSpPr>
            <p:spPr>
              <a:xfrm>
                <a:off x="3382699" y="298634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33"/>
              <p:cNvCxnSpPr/>
              <p:nvPr/>
            </p:nvCxnSpPr>
            <p:spPr>
              <a:xfrm>
                <a:off x="3382699" y="322377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33"/>
              <p:cNvCxnSpPr/>
              <p:nvPr/>
            </p:nvCxnSpPr>
            <p:spPr>
              <a:xfrm>
                <a:off x="3382699" y="3458323"/>
                <a:ext cx="452700" cy="0"/>
              </a:xfrm>
              <a:prstGeom prst="straightConnector1">
                <a:avLst/>
              </a:prstGeom>
              <a:noFill/>
              <a:ln w="9525" cap="flat" cmpd="sng">
                <a:solidFill>
                  <a:schemeClr val="dk2"/>
                </a:solidFill>
                <a:prstDash val="solid"/>
                <a:round/>
                <a:headEnd type="none" w="med" len="med"/>
                <a:tailEnd type="none" w="med" len="med"/>
              </a:ln>
            </p:spPr>
          </p:cxnSp>
        </p:grpSp>
        <p:cxnSp>
          <p:nvCxnSpPr>
            <p:cNvPr id="402" name="Google Shape;402;p33"/>
            <p:cNvCxnSpPr/>
            <p:nvPr/>
          </p:nvCxnSpPr>
          <p:spPr>
            <a:xfrm>
              <a:off x="3609020" y="856641"/>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03" name="Google Shape;403;p33"/>
            <p:cNvCxnSpPr/>
            <p:nvPr/>
          </p:nvCxnSpPr>
          <p:spPr>
            <a:xfrm>
              <a:off x="3609020" y="109415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04" name="Google Shape;404;p33"/>
            <p:cNvCxnSpPr/>
            <p:nvPr/>
          </p:nvCxnSpPr>
          <p:spPr>
            <a:xfrm>
              <a:off x="3609020" y="133080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05" name="Google Shape;405;p33"/>
            <p:cNvCxnSpPr/>
            <p:nvPr/>
          </p:nvCxnSpPr>
          <p:spPr>
            <a:xfrm>
              <a:off x="3609020" y="1804975"/>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06" name="Google Shape;406;p33"/>
            <p:cNvCxnSpPr/>
            <p:nvPr/>
          </p:nvCxnSpPr>
          <p:spPr>
            <a:xfrm>
              <a:off x="3609020" y="203952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07" name="Google Shape;407;p33"/>
            <p:cNvCxnSpPr/>
            <p:nvPr/>
          </p:nvCxnSpPr>
          <p:spPr>
            <a:xfrm>
              <a:off x="3609020" y="227694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08" name="Google Shape;408;p33"/>
            <p:cNvCxnSpPr/>
            <p:nvPr/>
          </p:nvCxnSpPr>
          <p:spPr>
            <a:xfrm>
              <a:off x="3382699" y="251437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09" name="Google Shape;409;p33"/>
            <p:cNvCxnSpPr/>
            <p:nvPr/>
          </p:nvCxnSpPr>
          <p:spPr>
            <a:xfrm>
              <a:off x="3609020" y="251369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10" name="Google Shape;410;p33"/>
            <p:cNvCxnSpPr/>
            <p:nvPr/>
          </p:nvCxnSpPr>
          <p:spPr>
            <a:xfrm>
              <a:off x="3382699" y="275111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11" name="Google Shape;411;p33"/>
            <p:cNvCxnSpPr/>
            <p:nvPr/>
          </p:nvCxnSpPr>
          <p:spPr>
            <a:xfrm>
              <a:off x="3609020" y="274892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12" name="Google Shape;412;p33"/>
            <p:cNvCxnSpPr/>
            <p:nvPr/>
          </p:nvCxnSpPr>
          <p:spPr>
            <a:xfrm>
              <a:off x="3609020" y="298634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13" name="Google Shape;413;p33"/>
            <p:cNvCxnSpPr/>
            <p:nvPr/>
          </p:nvCxnSpPr>
          <p:spPr>
            <a:xfrm>
              <a:off x="3609020" y="3220896"/>
              <a:ext cx="0" cy="239700"/>
            </a:xfrm>
            <a:prstGeom prst="straightConnector1">
              <a:avLst/>
            </a:prstGeom>
            <a:noFill/>
            <a:ln w="9525" cap="flat" cmpd="sng">
              <a:solidFill>
                <a:schemeClr val="dk2"/>
              </a:solidFill>
              <a:prstDash val="solid"/>
              <a:round/>
              <a:headEnd type="none" w="med" len="med"/>
              <a:tailEnd type="none" w="med" len="med"/>
            </a:ln>
          </p:spPr>
        </p:cxnSp>
      </p:grpSp>
      <p:grpSp>
        <p:nvGrpSpPr>
          <p:cNvPr id="414" name="Google Shape;414;p33"/>
          <p:cNvGrpSpPr/>
          <p:nvPr/>
        </p:nvGrpSpPr>
        <p:grpSpPr>
          <a:xfrm>
            <a:off x="2842925" y="374925"/>
            <a:ext cx="3146700" cy="5493575"/>
            <a:chOff x="-373200" y="374925"/>
            <a:chExt cx="3146700" cy="5493575"/>
          </a:xfrm>
        </p:grpSpPr>
        <p:sp>
          <p:nvSpPr>
            <p:cNvPr id="415" name="Google Shape;415;p33"/>
            <p:cNvSpPr/>
            <p:nvPr/>
          </p:nvSpPr>
          <p:spPr>
            <a:xfrm>
              <a:off x="-373200" y="2917100"/>
              <a:ext cx="3146700" cy="2951400"/>
            </a:xfrm>
            <a:prstGeom prst="cube">
              <a:avLst>
                <a:gd name="adj" fmla="val 8180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3"/>
            <p:cNvSpPr/>
            <p:nvPr/>
          </p:nvSpPr>
          <p:spPr>
            <a:xfrm>
              <a:off x="860625" y="374925"/>
              <a:ext cx="588600" cy="3937500"/>
            </a:xfrm>
            <a:prstGeom prst="cube">
              <a:avLst>
                <a:gd name="adj" fmla="val 2525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860624" y="523550"/>
              <a:ext cx="452700" cy="3789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8" name="Google Shape;418;p33"/>
            <p:cNvCxnSpPr>
              <a:stCxn id="417" idx="0"/>
              <a:endCxn id="417" idx="2"/>
            </p:cNvCxnSpPr>
            <p:nvPr/>
          </p:nvCxnSpPr>
          <p:spPr>
            <a:xfrm>
              <a:off x="1086974" y="523550"/>
              <a:ext cx="0" cy="3789000"/>
            </a:xfrm>
            <a:prstGeom prst="straightConnector1">
              <a:avLst/>
            </a:prstGeom>
            <a:noFill/>
            <a:ln w="9525" cap="flat" cmpd="sng">
              <a:solidFill>
                <a:schemeClr val="dk2"/>
              </a:solidFill>
              <a:prstDash val="solid"/>
              <a:round/>
              <a:headEnd type="none" w="med" len="med"/>
              <a:tailEnd type="none" w="med" len="med"/>
            </a:ln>
          </p:spPr>
        </p:cxnSp>
        <p:cxnSp>
          <p:nvCxnSpPr>
            <p:cNvPr id="419" name="Google Shape;419;p33"/>
            <p:cNvCxnSpPr>
              <a:stCxn id="417" idx="1"/>
              <a:endCxn id="417" idx="3"/>
            </p:cNvCxnSpPr>
            <p:nvPr/>
          </p:nvCxnSpPr>
          <p:spPr>
            <a:xfrm>
              <a:off x="860624" y="2418050"/>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20" name="Google Shape;420;p33"/>
            <p:cNvCxnSpPr/>
            <p:nvPr/>
          </p:nvCxnSpPr>
          <p:spPr>
            <a:xfrm>
              <a:off x="860624" y="147142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21" name="Google Shape;421;p33"/>
            <p:cNvCxnSpPr>
              <a:stCxn id="417" idx="0"/>
            </p:cNvCxnSpPr>
            <p:nvPr/>
          </p:nvCxnSpPr>
          <p:spPr>
            <a:xfrm>
              <a:off x="1086974" y="52355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22" name="Google Shape;422;p33"/>
            <p:cNvCxnSpPr/>
            <p:nvPr/>
          </p:nvCxnSpPr>
          <p:spPr>
            <a:xfrm>
              <a:off x="860624" y="99593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23" name="Google Shape;423;p33"/>
            <p:cNvCxnSpPr/>
            <p:nvPr/>
          </p:nvCxnSpPr>
          <p:spPr>
            <a:xfrm>
              <a:off x="860624" y="76097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24" name="Google Shape;424;p33"/>
            <p:cNvCxnSpPr/>
            <p:nvPr/>
          </p:nvCxnSpPr>
          <p:spPr>
            <a:xfrm>
              <a:off x="860624" y="1233818"/>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25" name="Google Shape;425;p33"/>
            <p:cNvCxnSpPr/>
            <p:nvPr/>
          </p:nvCxnSpPr>
          <p:spPr>
            <a:xfrm>
              <a:off x="1086945" y="1469691"/>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26" name="Google Shape;426;p33"/>
            <p:cNvCxnSpPr/>
            <p:nvPr/>
          </p:nvCxnSpPr>
          <p:spPr>
            <a:xfrm>
              <a:off x="860624" y="1707117"/>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27" name="Google Shape;427;p33"/>
            <p:cNvCxnSpPr/>
            <p:nvPr/>
          </p:nvCxnSpPr>
          <p:spPr>
            <a:xfrm>
              <a:off x="1086945" y="170720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28" name="Google Shape;428;p33"/>
            <p:cNvCxnSpPr/>
            <p:nvPr/>
          </p:nvCxnSpPr>
          <p:spPr>
            <a:xfrm>
              <a:off x="860624" y="194463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29" name="Google Shape;429;p33"/>
            <p:cNvCxnSpPr/>
            <p:nvPr/>
          </p:nvCxnSpPr>
          <p:spPr>
            <a:xfrm>
              <a:off x="1086945" y="1943858"/>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30" name="Google Shape;430;p33"/>
            <p:cNvCxnSpPr/>
            <p:nvPr/>
          </p:nvCxnSpPr>
          <p:spPr>
            <a:xfrm>
              <a:off x="860624" y="2181284"/>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31" name="Google Shape;431;p33"/>
            <p:cNvCxnSpPr/>
            <p:nvPr/>
          </p:nvCxnSpPr>
          <p:spPr>
            <a:xfrm>
              <a:off x="1086945" y="2418025"/>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32" name="Google Shape;432;p33"/>
            <p:cNvCxnSpPr/>
            <p:nvPr/>
          </p:nvCxnSpPr>
          <p:spPr>
            <a:xfrm>
              <a:off x="860624" y="2655451"/>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33"/>
            <p:cNvCxnSpPr/>
            <p:nvPr/>
          </p:nvCxnSpPr>
          <p:spPr>
            <a:xfrm>
              <a:off x="1086945" y="265257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34" name="Google Shape;434;p33"/>
            <p:cNvCxnSpPr/>
            <p:nvPr/>
          </p:nvCxnSpPr>
          <p:spPr>
            <a:xfrm>
              <a:off x="860624" y="288999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35" name="Google Shape;435;p33"/>
            <p:cNvCxnSpPr/>
            <p:nvPr/>
          </p:nvCxnSpPr>
          <p:spPr>
            <a:xfrm>
              <a:off x="1086945" y="288999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36" name="Google Shape;436;p33"/>
            <p:cNvCxnSpPr/>
            <p:nvPr/>
          </p:nvCxnSpPr>
          <p:spPr>
            <a:xfrm>
              <a:off x="860624" y="312742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37" name="Google Shape;437;p33"/>
            <p:cNvCxnSpPr/>
            <p:nvPr/>
          </p:nvCxnSpPr>
          <p:spPr>
            <a:xfrm>
              <a:off x="1086945" y="3126740"/>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38" name="Google Shape;438;p33"/>
            <p:cNvCxnSpPr/>
            <p:nvPr/>
          </p:nvCxnSpPr>
          <p:spPr>
            <a:xfrm>
              <a:off x="860624" y="3364166"/>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39" name="Google Shape;439;p33"/>
            <p:cNvCxnSpPr/>
            <p:nvPr/>
          </p:nvCxnSpPr>
          <p:spPr>
            <a:xfrm>
              <a:off x="1086945" y="3361973"/>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40" name="Google Shape;440;p33"/>
            <p:cNvCxnSpPr/>
            <p:nvPr/>
          </p:nvCxnSpPr>
          <p:spPr>
            <a:xfrm>
              <a:off x="860624" y="3599399"/>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41" name="Google Shape;441;p33"/>
            <p:cNvCxnSpPr/>
            <p:nvPr/>
          </p:nvCxnSpPr>
          <p:spPr>
            <a:xfrm>
              <a:off x="1086945" y="3599399"/>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42" name="Google Shape;442;p33"/>
            <p:cNvCxnSpPr/>
            <p:nvPr/>
          </p:nvCxnSpPr>
          <p:spPr>
            <a:xfrm>
              <a:off x="860624" y="3836825"/>
              <a:ext cx="452700" cy="0"/>
            </a:xfrm>
            <a:prstGeom prst="straightConnector1">
              <a:avLst/>
            </a:prstGeom>
            <a:noFill/>
            <a:ln w="9525" cap="flat" cmpd="sng">
              <a:solidFill>
                <a:schemeClr val="dk2"/>
              </a:solidFill>
              <a:prstDash val="solid"/>
              <a:round/>
              <a:headEnd type="none" w="med" len="med"/>
              <a:tailEnd type="none" w="med" len="med"/>
            </a:ln>
          </p:spPr>
        </p:cxnSp>
        <p:cxnSp>
          <p:nvCxnSpPr>
            <p:cNvPr id="443" name="Google Shape;443;p33"/>
            <p:cNvCxnSpPr/>
            <p:nvPr/>
          </p:nvCxnSpPr>
          <p:spPr>
            <a:xfrm>
              <a:off x="1086945" y="3833946"/>
              <a:ext cx="0" cy="239700"/>
            </a:xfrm>
            <a:prstGeom prst="straightConnector1">
              <a:avLst/>
            </a:prstGeom>
            <a:noFill/>
            <a:ln w="9525" cap="flat" cmpd="sng">
              <a:solidFill>
                <a:schemeClr val="dk2"/>
              </a:solidFill>
              <a:prstDash val="solid"/>
              <a:round/>
              <a:headEnd type="none" w="med" len="med"/>
              <a:tailEnd type="none" w="med" len="med"/>
            </a:ln>
          </p:spPr>
        </p:cxnSp>
        <p:cxnSp>
          <p:nvCxnSpPr>
            <p:cNvPr id="444" name="Google Shape;444;p33"/>
            <p:cNvCxnSpPr/>
            <p:nvPr/>
          </p:nvCxnSpPr>
          <p:spPr>
            <a:xfrm>
              <a:off x="860624" y="4071373"/>
              <a:ext cx="452700" cy="0"/>
            </a:xfrm>
            <a:prstGeom prst="straightConnector1">
              <a:avLst/>
            </a:prstGeom>
            <a:noFill/>
            <a:ln w="9525" cap="flat" cmpd="sng">
              <a:solidFill>
                <a:schemeClr val="dk2"/>
              </a:solidFill>
              <a:prstDash val="solid"/>
              <a:round/>
              <a:headEnd type="none" w="med" len="med"/>
              <a:tailEnd type="none" w="med" len="med"/>
            </a:ln>
          </p:spPr>
        </p:cxnSp>
      </p:grpSp>
      <p:grpSp>
        <p:nvGrpSpPr>
          <p:cNvPr id="445" name="Google Shape;445;p33"/>
          <p:cNvGrpSpPr/>
          <p:nvPr/>
        </p:nvGrpSpPr>
        <p:grpSpPr>
          <a:xfrm>
            <a:off x="3193361" y="2324992"/>
            <a:ext cx="1407843" cy="473696"/>
            <a:chOff x="672961" y="1000192"/>
            <a:chExt cx="1407843" cy="473696"/>
          </a:xfrm>
        </p:grpSpPr>
        <p:grpSp>
          <p:nvGrpSpPr>
            <p:cNvPr id="446" name="Google Shape;446;p33"/>
            <p:cNvGrpSpPr/>
            <p:nvPr/>
          </p:nvGrpSpPr>
          <p:grpSpPr>
            <a:xfrm>
              <a:off x="672961" y="1000192"/>
              <a:ext cx="1407843" cy="473696"/>
              <a:chOff x="672174" y="995917"/>
              <a:chExt cx="1407843" cy="473696"/>
            </a:xfrm>
          </p:grpSpPr>
          <p:grpSp>
            <p:nvGrpSpPr>
              <p:cNvPr id="447" name="Google Shape;447;p33"/>
              <p:cNvGrpSpPr/>
              <p:nvPr/>
            </p:nvGrpSpPr>
            <p:grpSpPr>
              <a:xfrm>
                <a:off x="672174" y="996392"/>
                <a:ext cx="1407843" cy="473221"/>
                <a:chOff x="672174" y="996392"/>
                <a:chExt cx="1407843" cy="473221"/>
              </a:xfrm>
            </p:grpSpPr>
            <p:sp>
              <p:nvSpPr>
                <p:cNvPr id="448" name="Google Shape;448;p33"/>
                <p:cNvSpPr/>
                <p:nvPr/>
              </p:nvSpPr>
              <p:spPr>
                <a:xfrm>
                  <a:off x="672174" y="1205833"/>
                  <a:ext cx="956891" cy="239620"/>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1512741" y="1289065"/>
                  <a:ext cx="168000" cy="16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1583817" y="1346913"/>
                  <a:ext cx="496200" cy="122700"/>
                </a:xfrm>
                <a:prstGeom prst="parallelogram">
                  <a:avLst>
                    <a:gd name="adj" fmla="val 10123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1680802" y="1264116"/>
                  <a:ext cx="341100" cy="1680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738575" y="1228600"/>
                  <a:ext cx="824100" cy="3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8704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10966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1322850" y="1182400"/>
                  <a:ext cx="117000" cy="66300"/>
                </a:xfrm>
                <a:prstGeom prst="rect">
                  <a:avLst/>
                </a:prstGeom>
                <a:solidFill>
                  <a:srgbClr val="C2C2C2"/>
                </a:solidFill>
                <a:ln w="9525" cap="flat" cmpd="sng">
                  <a:solidFill>
                    <a:srgbClr val="C2C2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6" name="Google Shape;456;p33"/>
                <p:cNvCxnSpPr/>
                <p:nvPr/>
              </p:nvCxnSpPr>
              <p:spPr>
                <a:xfrm>
                  <a:off x="1086945" y="996392"/>
                  <a:ext cx="0" cy="266400"/>
                </a:xfrm>
                <a:prstGeom prst="straightConnector1">
                  <a:avLst/>
                </a:prstGeom>
                <a:noFill/>
                <a:ln w="9525" cap="flat" cmpd="sng">
                  <a:solidFill>
                    <a:schemeClr val="dk2"/>
                  </a:solidFill>
                  <a:prstDash val="solid"/>
                  <a:round/>
                  <a:headEnd type="none" w="med" len="med"/>
                  <a:tailEnd type="none" w="med" len="med"/>
                </a:ln>
              </p:spPr>
            </p:cxnSp>
            <p:cxnSp>
              <p:nvCxnSpPr>
                <p:cNvPr id="457" name="Google Shape;457;p33"/>
                <p:cNvCxnSpPr/>
                <p:nvPr/>
              </p:nvCxnSpPr>
              <p:spPr>
                <a:xfrm>
                  <a:off x="861025" y="1027650"/>
                  <a:ext cx="0" cy="231300"/>
                </a:xfrm>
                <a:prstGeom prst="straightConnector1">
                  <a:avLst/>
                </a:prstGeom>
                <a:noFill/>
                <a:ln w="9525" cap="flat" cmpd="sng">
                  <a:solidFill>
                    <a:schemeClr val="dk2"/>
                  </a:solidFill>
                  <a:prstDash val="solid"/>
                  <a:round/>
                  <a:headEnd type="none" w="med" len="med"/>
                  <a:tailEnd type="none" w="med" len="med"/>
                </a:ln>
              </p:spPr>
            </p:cxnSp>
            <p:cxnSp>
              <p:nvCxnSpPr>
                <p:cNvPr id="458" name="Google Shape;458;p33"/>
                <p:cNvCxnSpPr/>
                <p:nvPr/>
              </p:nvCxnSpPr>
              <p:spPr>
                <a:xfrm>
                  <a:off x="1313320" y="996392"/>
                  <a:ext cx="0" cy="266400"/>
                </a:xfrm>
                <a:prstGeom prst="straightConnector1">
                  <a:avLst/>
                </a:prstGeom>
                <a:noFill/>
                <a:ln w="9525" cap="flat" cmpd="sng">
                  <a:solidFill>
                    <a:schemeClr val="dk2"/>
                  </a:solidFill>
                  <a:prstDash val="solid"/>
                  <a:round/>
                  <a:headEnd type="none" w="med" len="med"/>
                  <a:tailEnd type="none" w="med" len="med"/>
                </a:ln>
              </p:spPr>
            </p:cxnSp>
          </p:grpSp>
          <p:cxnSp>
            <p:nvCxnSpPr>
              <p:cNvPr id="459" name="Google Shape;459;p33"/>
              <p:cNvCxnSpPr/>
              <p:nvPr/>
            </p:nvCxnSpPr>
            <p:spPr>
              <a:xfrm>
                <a:off x="1449220" y="995917"/>
                <a:ext cx="0" cy="266400"/>
              </a:xfrm>
              <a:prstGeom prst="straightConnector1">
                <a:avLst/>
              </a:prstGeom>
              <a:noFill/>
              <a:ln w="9525" cap="flat" cmpd="sng">
                <a:solidFill>
                  <a:schemeClr val="dk2"/>
                </a:solidFill>
                <a:prstDash val="solid"/>
                <a:round/>
                <a:headEnd type="none" w="med" len="med"/>
                <a:tailEnd type="none" w="med" len="med"/>
              </a:ln>
            </p:spPr>
          </p:cxnSp>
        </p:grpSp>
        <p:sp>
          <p:nvSpPr>
            <p:cNvPr id="460" name="Google Shape;460;p33"/>
            <p:cNvSpPr/>
            <p:nvPr/>
          </p:nvSpPr>
          <p:spPr>
            <a:xfrm>
              <a:off x="1996900" y="1307100"/>
              <a:ext cx="10500" cy="76200"/>
            </a:xfrm>
            <a:prstGeom prst="ellipse">
              <a:avLst/>
            </a:prstGeom>
            <a:solidFill>
              <a:srgbClr val="00FF00"/>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p:nvPr/>
          </p:nvSpPr>
          <p:spPr>
            <a:xfrm>
              <a:off x="1719850" y="1153613"/>
              <a:ext cx="26100" cy="1344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33"/>
            <p:cNvGrpSpPr/>
            <p:nvPr/>
          </p:nvGrpSpPr>
          <p:grpSpPr>
            <a:xfrm>
              <a:off x="1723425" y="1085425"/>
              <a:ext cx="110675" cy="131700"/>
              <a:chOff x="1723425" y="1085425"/>
              <a:chExt cx="110675" cy="131700"/>
            </a:xfrm>
          </p:grpSpPr>
          <p:sp>
            <p:nvSpPr>
              <p:cNvPr id="463" name="Google Shape;463;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3"/>
            <p:cNvGrpSpPr/>
            <p:nvPr/>
          </p:nvGrpSpPr>
          <p:grpSpPr>
            <a:xfrm flipH="1">
              <a:off x="1630850" y="1085425"/>
              <a:ext cx="110675" cy="131700"/>
              <a:chOff x="1723425" y="1085425"/>
              <a:chExt cx="110675" cy="131700"/>
            </a:xfrm>
          </p:grpSpPr>
          <p:sp>
            <p:nvSpPr>
              <p:cNvPr id="467" name="Google Shape;467;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0" name="Google Shape;470;p33"/>
          <p:cNvGrpSpPr/>
          <p:nvPr/>
        </p:nvGrpSpPr>
        <p:grpSpPr>
          <a:xfrm>
            <a:off x="1814486" y="1426217"/>
            <a:ext cx="1407843" cy="473696"/>
            <a:chOff x="672961" y="1000192"/>
            <a:chExt cx="1407843" cy="473696"/>
          </a:xfrm>
        </p:grpSpPr>
        <p:grpSp>
          <p:nvGrpSpPr>
            <p:cNvPr id="471" name="Google Shape;471;p33"/>
            <p:cNvGrpSpPr/>
            <p:nvPr/>
          </p:nvGrpSpPr>
          <p:grpSpPr>
            <a:xfrm>
              <a:off x="672961" y="1000192"/>
              <a:ext cx="1407843" cy="473696"/>
              <a:chOff x="672174" y="995917"/>
              <a:chExt cx="1407843" cy="473696"/>
            </a:xfrm>
          </p:grpSpPr>
          <p:grpSp>
            <p:nvGrpSpPr>
              <p:cNvPr id="472" name="Google Shape;472;p33"/>
              <p:cNvGrpSpPr/>
              <p:nvPr/>
            </p:nvGrpSpPr>
            <p:grpSpPr>
              <a:xfrm>
                <a:off x="672174" y="996392"/>
                <a:ext cx="1407843" cy="473221"/>
                <a:chOff x="672174" y="996392"/>
                <a:chExt cx="1407843" cy="473221"/>
              </a:xfrm>
            </p:grpSpPr>
            <p:sp>
              <p:nvSpPr>
                <p:cNvPr id="473" name="Google Shape;473;p33"/>
                <p:cNvSpPr/>
                <p:nvPr/>
              </p:nvSpPr>
              <p:spPr>
                <a:xfrm>
                  <a:off x="672174" y="1205833"/>
                  <a:ext cx="956891" cy="239620"/>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p:nvPr/>
              </p:nvSpPr>
              <p:spPr>
                <a:xfrm>
                  <a:off x="1512741" y="1289065"/>
                  <a:ext cx="168000" cy="16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1583817" y="1346913"/>
                  <a:ext cx="496200" cy="122700"/>
                </a:xfrm>
                <a:prstGeom prst="parallelogram">
                  <a:avLst>
                    <a:gd name="adj" fmla="val 10123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a:off x="1680802" y="1264116"/>
                  <a:ext cx="341100" cy="1680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p:nvPr/>
              </p:nvSpPr>
              <p:spPr>
                <a:xfrm>
                  <a:off x="738575" y="1228600"/>
                  <a:ext cx="824100" cy="3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8704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10966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1322850" y="1182400"/>
                  <a:ext cx="117000" cy="66300"/>
                </a:xfrm>
                <a:prstGeom prst="rect">
                  <a:avLst/>
                </a:prstGeom>
                <a:solidFill>
                  <a:srgbClr val="C2C2C2"/>
                </a:solidFill>
                <a:ln w="9525" cap="flat" cmpd="sng">
                  <a:solidFill>
                    <a:srgbClr val="C2C2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1" name="Google Shape;481;p33"/>
                <p:cNvCxnSpPr/>
                <p:nvPr/>
              </p:nvCxnSpPr>
              <p:spPr>
                <a:xfrm>
                  <a:off x="1086945" y="996392"/>
                  <a:ext cx="0" cy="266400"/>
                </a:xfrm>
                <a:prstGeom prst="straightConnector1">
                  <a:avLst/>
                </a:prstGeom>
                <a:noFill/>
                <a:ln w="9525" cap="flat" cmpd="sng">
                  <a:solidFill>
                    <a:schemeClr val="dk2"/>
                  </a:solidFill>
                  <a:prstDash val="solid"/>
                  <a:round/>
                  <a:headEnd type="none" w="med" len="med"/>
                  <a:tailEnd type="none" w="med" len="med"/>
                </a:ln>
              </p:spPr>
            </p:cxnSp>
            <p:cxnSp>
              <p:nvCxnSpPr>
                <p:cNvPr id="482" name="Google Shape;482;p33"/>
                <p:cNvCxnSpPr/>
                <p:nvPr/>
              </p:nvCxnSpPr>
              <p:spPr>
                <a:xfrm>
                  <a:off x="861025" y="1027650"/>
                  <a:ext cx="0" cy="231300"/>
                </a:xfrm>
                <a:prstGeom prst="straightConnector1">
                  <a:avLst/>
                </a:prstGeom>
                <a:noFill/>
                <a:ln w="9525" cap="flat" cmpd="sng">
                  <a:solidFill>
                    <a:schemeClr val="dk2"/>
                  </a:solidFill>
                  <a:prstDash val="solid"/>
                  <a:round/>
                  <a:headEnd type="none" w="med" len="med"/>
                  <a:tailEnd type="none" w="med" len="med"/>
                </a:ln>
              </p:spPr>
            </p:cxnSp>
            <p:cxnSp>
              <p:nvCxnSpPr>
                <p:cNvPr id="483" name="Google Shape;483;p33"/>
                <p:cNvCxnSpPr/>
                <p:nvPr/>
              </p:nvCxnSpPr>
              <p:spPr>
                <a:xfrm>
                  <a:off x="1313320" y="996392"/>
                  <a:ext cx="0" cy="266400"/>
                </a:xfrm>
                <a:prstGeom prst="straightConnector1">
                  <a:avLst/>
                </a:prstGeom>
                <a:noFill/>
                <a:ln w="9525" cap="flat" cmpd="sng">
                  <a:solidFill>
                    <a:schemeClr val="dk2"/>
                  </a:solidFill>
                  <a:prstDash val="solid"/>
                  <a:round/>
                  <a:headEnd type="none" w="med" len="med"/>
                  <a:tailEnd type="none" w="med" len="med"/>
                </a:ln>
              </p:spPr>
            </p:cxnSp>
          </p:grpSp>
          <p:cxnSp>
            <p:nvCxnSpPr>
              <p:cNvPr id="484" name="Google Shape;484;p33"/>
              <p:cNvCxnSpPr/>
              <p:nvPr/>
            </p:nvCxnSpPr>
            <p:spPr>
              <a:xfrm>
                <a:off x="1449220" y="995917"/>
                <a:ext cx="0" cy="266400"/>
              </a:xfrm>
              <a:prstGeom prst="straightConnector1">
                <a:avLst/>
              </a:prstGeom>
              <a:noFill/>
              <a:ln w="9525" cap="flat" cmpd="sng">
                <a:solidFill>
                  <a:schemeClr val="dk2"/>
                </a:solidFill>
                <a:prstDash val="solid"/>
                <a:round/>
                <a:headEnd type="none" w="med" len="med"/>
                <a:tailEnd type="none" w="med" len="med"/>
              </a:ln>
            </p:spPr>
          </p:cxnSp>
        </p:grpSp>
        <p:sp>
          <p:nvSpPr>
            <p:cNvPr id="485" name="Google Shape;485;p33"/>
            <p:cNvSpPr/>
            <p:nvPr/>
          </p:nvSpPr>
          <p:spPr>
            <a:xfrm>
              <a:off x="1996900" y="1307100"/>
              <a:ext cx="10500" cy="76200"/>
            </a:xfrm>
            <a:prstGeom prst="ellipse">
              <a:avLst/>
            </a:prstGeom>
            <a:solidFill>
              <a:srgbClr val="00FF00"/>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a:off x="1719850" y="1153613"/>
              <a:ext cx="26100" cy="1344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7" name="Google Shape;487;p33"/>
            <p:cNvGrpSpPr/>
            <p:nvPr/>
          </p:nvGrpSpPr>
          <p:grpSpPr>
            <a:xfrm>
              <a:off x="1723425" y="1085425"/>
              <a:ext cx="110675" cy="131700"/>
              <a:chOff x="1723425" y="1085425"/>
              <a:chExt cx="110675" cy="131700"/>
            </a:xfrm>
          </p:grpSpPr>
          <p:sp>
            <p:nvSpPr>
              <p:cNvPr id="488" name="Google Shape;488;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33"/>
            <p:cNvGrpSpPr/>
            <p:nvPr/>
          </p:nvGrpSpPr>
          <p:grpSpPr>
            <a:xfrm flipH="1">
              <a:off x="1630850" y="1085425"/>
              <a:ext cx="110675" cy="131700"/>
              <a:chOff x="1723425" y="1085425"/>
              <a:chExt cx="110675" cy="131700"/>
            </a:xfrm>
          </p:grpSpPr>
          <p:sp>
            <p:nvSpPr>
              <p:cNvPr id="492" name="Google Shape;492;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5" name="Google Shape;495;p33"/>
          <p:cNvGrpSpPr/>
          <p:nvPr/>
        </p:nvGrpSpPr>
        <p:grpSpPr>
          <a:xfrm>
            <a:off x="3888161" y="1915442"/>
            <a:ext cx="1407843" cy="473696"/>
            <a:chOff x="672961" y="1000192"/>
            <a:chExt cx="1407843" cy="473696"/>
          </a:xfrm>
        </p:grpSpPr>
        <p:grpSp>
          <p:nvGrpSpPr>
            <p:cNvPr id="496" name="Google Shape;496;p33"/>
            <p:cNvGrpSpPr/>
            <p:nvPr/>
          </p:nvGrpSpPr>
          <p:grpSpPr>
            <a:xfrm>
              <a:off x="672961" y="1000192"/>
              <a:ext cx="1407843" cy="473696"/>
              <a:chOff x="672174" y="995917"/>
              <a:chExt cx="1407843" cy="473696"/>
            </a:xfrm>
          </p:grpSpPr>
          <p:grpSp>
            <p:nvGrpSpPr>
              <p:cNvPr id="497" name="Google Shape;497;p33"/>
              <p:cNvGrpSpPr/>
              <p:nvPr/>
            </p:nvGrpSpPr>
            <p:grpSpPr>
              <a:xfrm>
                <a:off x="672174" y="996392"/>
                <a:ext cx="1407843" cy="473221"/>
                <a:chOff x="672174" y="996392"/>
                <a:chExt cx="1407843" cy="473221"/>
              </a:xfrm>
            </p:grpSpPr>
            <p:sp>
              <p:nvSpPr>
                <p:cNvPr id="498" name="Google Shape;498;p33"/>
                <p:cNvSpPr/>
                <p:nvPr/>
              </p:nvSpPr>
              <p:spPr>
                <a:xfrm>
                  <a:off x="672174" y="1205833"/>
                  <a:ext cx="956891" cy="239620"/>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512741" y="1289065"/>
                  <a:ext cx="168000" cy="16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583817" y="1346913"/>
                  <a:ext cx="496200" cy="122700"/>
                </a:xfrm>
                <a:prstGeom prst="parallelogram">
                  <a:avLst>
                    <a:gd name="adj" fmla="val 10123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1680802" y="1264116"/>
                  <a:ext cx="341100" cy="1680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738575" y="1228600"/>
                  <a:ext cx="824100" cy="3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8704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0966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1322850" y="1182400"/>
                  <a:ext cx="117000" cy="66300"/>
                </a:xfrm>
                <a:prstGeom prst="rect">
                  <a:avLst/>
                </a:prstGeom>
                <a:solidFill>
                  <a:srgbClr val="C2C2C2"/>
                </a:solidFill>
                <a:ln w="9525" cap="flat" cmpd="sng">
                  <a:solidFill>
                    <a:srgbClr val="C2C2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6" name="Google Shape;506;p33"/>
                <p:cNvCxnSpPr/>
                <p:nvPr/>
              </p:nvCxnSpPr>
              <p:spPr>
                <a:xfrm>
                  <a:off x="1086945" y="996392"/>
                  <a:ext cx="0" cy="266400"/>
                </a:xfrm>
                <a:prstGeom prst="straightConnector1">
                  <a:avLst/>
                </a:prstGeom>
                <a:noFill/>
                <a:ln w="9525" cap="flat" cmpd="sng">
                  <a:solidFill>
                    <a:schemeClr val="dk2"/>
                  </a:solidFill>
                  <a:prstDash val="solid"/>
                  <a:round/>
                  <a:headEnd type="none" w="med" len="med"/>
                  <a:tailEnd type="none" w="med" len="med"/>
                </a:ln>
              </p:spPr>
            </p:cxnSp>
            <p:cxnSp>
              <p:nvCxnSpPr>
                <p:cNvPr id="507" name="Google Shape;507;p33"/>
                <p:cNvCxnSpPr/>
                <p:nvPr/>
              </p:nvCxnSpPr>
              <p:spPr>
                <a:xfrm>
                  <a:off x="861025" y="1027650"/>
                  <a:ext cx="0" cy="231300"/>
                </a:xfrm>
                <a:prstGeom prst="straightConnector1">
                  <a:avLst/>
                </a:prstGeom>
                <a:noFill/>
                <a:ln w="9525" cap="flat" cmpd="sng">
                  <a:solidFill>
                    <a:schemeClr val="dk2"/>
                  </a:solidFill>
                  <a:prstDash val="solid"/>
                  <a:round/>
                  <a:headEnd type="none" w="med" len="med"/>
                  <a:tailEnd type="none" w="med" len="med"/>
                </a:ln>
              </p:spPr>
            </p:cxnSp>
            <p:cxnSp>
              <p:nvCxnSpPr>
                <p:cNvPr id="508" name="Google Shape;508;p33"/>
                <p:cNvCxnSpPr/>
                <p:nvPr/>
              </p:nvCxnSpPr>
              <p:spPr>
                <a:xfrm>
                  <a:off x="1313320" y="996392"/>
                  <a:ext cx="0" cy="266400"/>
                </a:xfrm>
                <a:prstGeom prst="straightConnector1">
                  <a:avLst/>
                </a:prstGeom>
                <a:noFill/>
                <a:ln w="9525" cap="flat" cmpd="sng">
                  <a:solidFill>
                    <a:schemeClr val="dk2"/>
                  </a:solidFill>
                  <a:prstDash val="solid"/>
                  <a:round/>
                  <a:headEnd type="none" w="med" len="med"/>
                  <a:tailEnd type="none" w="med" len="med"/>
                </a:ln>
              </p:spPr>
            </p:cxnSp>
          </p:grpSp>
          <p:cxnSp>
            <p:nvCxnSpPr>
              <p:cNvPr id="509" name="Google Shape;509;p33"/>
              <p:cNvCxnSpPr/>
              <p:nvPr/>
            </p:nvCxnSpPr>
            <p:spPr>
              <a:xfrm>
                <a:off x="1449220" y="995917"/>
                <a:ext cx="0" cy="266400"/>
              </a:xfrm>
              <a:prstGeom prst="straightConnector1">
                <a:avLst/>
              </a:prstGeom>
              <a:noFill/>
              <a:ln w="9525" cap="flat" cmpd="sng">
                <a:solidFill>
                  <a:schemeClr val="dk2"/>
                </a:solidFill>
                <a:prstDash val="solid"/>
                <a:round/>
                <a:headEnd type="none" w="med" len="med"/>
                <a:tailEnd type="none" w="med" len="med"/>
              </a:ln>
            </p:spPr>
          </p:cxnSp>
        </p:grpSp>
        <p:sp>
          <p:nvSpPr>
            <p:cNvPr id="510" name="Google Shape;510;p33"/>
            <p:cNvSpPr/>
            <p:nvPr/>
          </p:nvSpPr>
          <p:spPr>
            <a:xfrm>
              <a:off x="1996900" y="1307100"/>
              <a:ext cx="10500" cy="76200"/>
            </a:xfrm>
            <a:prstGeom prst="ellipse">
              <a:avLst/>
            </a:prstGeom>
            <a:solidFill>
              <a:srgbClr val="00FF00"/>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9850" y="1153613"/>
              <a:ext cx="26100" cy="1344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33"/>
            <p:cNvGrpSpPr/>
            <p:nvPr/>
          </p:nvGrpSpPr>
          <p:grpSpPr>
            <a:xfrm>
              <a:off x="1723425" y="1085425"/>
              <a:ext cx="110675" cy="131700"/>
              <a:chOff x="1723425" y="1085425"/>
              <a:chExt cx="110675" cy="131700"/>
            </a:xfrm>
          </p:grpSpPr>
          <p:sp>
            <p:nvSpPr>
              <p:cNvPr id="513" name="Google Shape;513;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33"/>
            <p:cNvGrpSpPr/>
            <p:nvPr/>
          </p:nvGrpSpPr>
          <p:grpSpPr>
            <a:xfrm flipH="1">
              <a:off x="1630850" y="1085425"/>
              <a:ext cx="110675" cy="131700"/>
              <a:chOff x="1723425" y="1085425"/>
              <a:chExt cx="110675" cy="131700"/>
            </a:xfrm>
          </p:grpSpPr>
          <p:sp>
            <p:nvSpPr>
              <p:cNvPr id="517" name="Google Shape;517;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 name="Google Shape;520;p33"/>
          <p:cNvGrpSpPr/>
          <p:nvPr/>
        </p:nvGrpSpPr>
        <p:grpSpPr>
          <a:xfrm>
            <a:off x="4903774" y="3298867"/>
            <a:ext cx="1407843" cy="473696"/>
            <a:chOff x="672961" y="1000192"/>
            <a:chExt cx="1407843" cy="473696"/>
          </a:xfrm>
        </p:grpSpPr>
        <p:grpSp>
          <p:nvGrpSpPr>
            <p:cNvPr id="521" name="Google Shape;521;p33"/>
            <p:cNvGrpSpPr/>
            <p:nvPr/>
          </p:nvGrpSpPr>
          <p:grpSpPr>
            <a:xfrm>
              <a:off x="672961" y="1000192"/>
              <a:ext cx="1407843" cy="473696"/>
              <a:chOff x="672174" y="995917"/>
              <a:chExt cx="1407843" cy="473696"/>
            </a:xfrm>
          </p:grpSpPr>
          <p:grpSp>
            <p:nvGrpSpPr>
              <p:cNvPr id="522" name="Google Shape;522;p33"/>
              <p:cNvGrpSpPr/>
              <p:nvPr/>
            </p:nvGrpSpPr>
            <p:grpSpPr>
              <a:xfrm>
                <a:off x="672174" y="996392"/>
                <a:ext cx="1407843" cy="473221"/>
                <a:chOff x="672174" y="996392"/>
                <a:chExt cx="1407843" cy="473221"/>
              </a:xfrm>
            </p:grpSpPr>
            <p:sp>
              <p:nvSpPr>
                <p:cNvPr id="523" name="Google Shape;523;p33"/>
                <p:cNvSpPr/>
                <p:nvPr/>
              </p:nvSpPr>
              <p:spPr>
                <a:xfrm>
                  <a:off x="672174" y="1205833"/>
                  <a:ext cx="956891" cy="239620"/>
                </a:xfrm>
                <a:prstGeom prst="flowChartMagneticDisk">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1512741" y="1289065"/>
                  <a:ext cx="168000" cy="168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1583817" y="1346913"/>
                  <a:ext cx="496200" cy="122700"/>
                </a:xfrm>
                <a:prstGeom prst="parallelogram">
                  <a:avLst>
                    <a:gd name="adj" fmla="val 10123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1680802" y="1264116"/>
                  <a:ext cx="341100" cy="168000"/>
                </a:xfrm>
                <a:prstGeom prst="cube">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738575" y="1228600"/>
                  <a:ext cx="824100" cy="3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8704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1096638" y="1182400"/>
                  <a:ext cx="207000" cy="663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1322850" y="1182400"/>
                  <a:ext cx="117000" cy="66300"/>
                </a:xfrm>
                <a:prstGeom prst="rect">
                  <a:avLst/>
                </a:prstGeom>
                <a:solidFill>
                  <a:srgbClr val="C2C2C2"/>
                </a:solidFill>
                <a:ln w="9525" cap="flat" cmpd="sng">
                  <a:solidFill>
                    <a:srgbClr val="C2C2C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1" name="Google Shape;531;p33"/>
                <p:cNvCxnSpPr/>
                <p:nvPr/>
              </p:nvCxnSpPr>
              <p:spPr>
                <a:xfrm>
                  <a:off x="1086945" y="996392"/>
                  <a:ext cx="0" cy="266400"/>
                </a:xfrm>
                <a:prstGeom prst="straightConnector1">
                  <a:avLst/>
                </a:prstGeom>
                <a:noFill/>
                <a:ln w="9525" cap="flat" cmpd="sng">
                  <a:solidFill>
                    <a:schemeClr val="dk2"/>
                  </a:solidFill>
                  <a:prstDash val="solid"/>
                  <a:round/>
                  <a:headEnd type="none" w="med" len="med"/>
                  <a:tailEnd type="none" w="med" len="med"/>
                </a:ln>
              </p:spPr>
            </p:cxnSp>
            <p:cxnSp>
              <p:nvCxnSpPr>
                <p:cNvPr id="532" name="Google Shape;532;p33"/>
                <p:cNvCxnSpPr/>
                <p:nvPr/>
              </p:nvCxnSpPr>
              <p:spPr>
                <a:xfrm>
                  <a:off x="861025" y="1027650"/>
                  <a:ext cx="0" cy="231300"/>
                </a:xfrm>
                <a:prstGeom prst="straightConnector1">
                  <a:avLst/>
                </a:prstGeom>
                <a:noFill/>
                <a:ln w="9525" cap="flat" cmpd="sng">
                  <a:solidFill>
                    <a:schemeClr val="dk2"/>
                  </a:solidFill>
                  <a:prstDash val="solid"/>
                  <a:round/>
                  <a:headEnd type="none" w="med" len="med"/>
                  <a:tailEnd type="none" w="med" len="med"/>
                </a:ln>
              </p:spPr>
            </p:cxnSp>
            <p:cxnSp>
              <p:nvCxnSpPr>
                <p:cNvPr id="533" name="Google Shape;533;p33"/>
                <p:cNvCxnSpPr/>
                <p:nvPr/>
              </p:nvCxnSpPr>
              <p:spPr>
                <a:xfrm>
                  <a:off x="1313320" y="996392"/>
                  <a:ext cx="0" cy="266400"/>
                </a:xfrm>
                <a:prstGeom prst="straightConnector1">
                  <a:avLst/>
                </a:prstGeom>
                <a:noFill/>
                <a:ln w="9525" cap="flat" cmpd="sng">
                  <a:solidFill>
                    <a:schemeClr val="dk2"/>
                  </a:solidFill>
                  <a:prstDash val="solid"/>
                  <a:round/>
                  <a:headEnd type="none" w="med" len="med"/>
                  <a:tailEnd type="none" w="med" len="med"/>
                </a:ln>
              </p:spPr>
            </p:cxnSp>
          </p:grpSp>
          <p:cxnSp>
            <p:nvCxnSpPr>
              <p:cNvPr id="534" name="Google Shape;534;p33"/>
              <p:cNvCxnSpPr/>
              <p:nvPr/>
            </p:nvCxnSpPr>
            <p:spPr>
              <a:xfrm>
                <a:off x="1449220" y="995917"/>
                <a:ext cx="0" cy="266400"/>
              </a:xfrm>
              <a:prstGeom prst="straightConnector1">
                <a:avLst/>
              </a:prstGeom>
              <a:noFill/>
              <a:ln w="9525" cap="flat" cmpd="sng">
                <a:solidFill>
                  <a:schemeClr val="dk2"/>
                </a:solidFill>
                <a:prstDash val="solid"/>
                <a:round/>
                <a:headEnd type="none" w="med" len="med"/>
                <a:tailEnd type="none" w="med" len="med"/>
              </a:ln>
            </p:spPr>
          </p:cxnSp>
        </p:grpSp>
        <p:sp>
          <p:nvSpPr>
            <p:cNvPr id="535" name="Google Shape;535;p33"/>
            <p:cNvSpPr/>
            <p:nvPr/>
          </p:nvSpPr>
          <p:spPr>
            <a:xfrm>
              <a:off x="1996900" y="1307100"/>
              <a:ext cx="10500" cy="76200"/>
            </a:xfrm>
            <a:prstGeom prst="ellipse">
              <a:avLst/>
            </a:prstGeom>
            <a:solidFill>
              <a:srgbClr val="00FF00"/>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3"/>
            <p:cNvSpPr/>
            <p:nvPr/>
          </p:nvSpPr>
          <p:spPr>
            <a:xfrm>
              <a:off x="1719850" y="1153613"/>
              <a:ext cx="26100" cy="134400"/>
            </a:xfrm>
            <a:prstGeom prst="round2SameRect">
              <a:avLst>
                <a:gd name="adj1" fmla="val 50000"/>
                <a:gd name="adj2"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33"/>
            <p:cNvGrpSpPr/>
            <p:nvPr/>
          </p:nvGrpSpPr>
          <p:grpSpPr>
            <a:xfrm>
              <a:off x="1723425" y="1085425"/>
              <a:ext cx="110675" cy="131700"/>
              <a:chOff x="1723425" y="1085425"/>
              <a:chExt cx="110675" cy="131700"/>
            </a:xfrm>
          </p:grpSpPr>
          <p:sp>
            <p:nvSpPr>
              <p:cNvPr id="538" name="Google Shape;538;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33"/>
            <p:cNvGrpSpPr/>
            <p:nvPr/>
          </p:nvGrpSpPr>
          <p:grpSpPr>
            <a:xfrm flipH="1">
              <a:off x="1630850" y="1085425"/>
              <a:ext cx="110675" cy="131700"/>
              <a:chOff x="1723425" y="1085425"/>
              <a:chExt cx="110675" cy="131700"/>
            </a:xfrm>
          </p:grpSpPr>
          <p:sp>
            <p:nvSpPr>
              <p:cNvPr id="542" name="Google Shape;542;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5" name="Google Shape;545;p33"/>
          <p:cNvSpPr txBox="1"/>
          <p:nvPr/>
        </p:nvSpPr>
        <p:spPr>
          <a:xfrm>
            <a:off x="6291403" y="427425"/>
            <a:ext cx="2716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2"/>
                </a:solidFill>
                <a:latin typeface="Playfair Display"/>
                <a:ea typeface="Playfair Display"/>
                <a:cs typeface="Playfair Display"/>
                <a:sym typeface="Playfair Display"/>
              </a:rPr>
              <a:t>3.)	</a:t>
            </a:r>
            <a:r>
              <a:rPr lang="en" b="1">
                <a:solidFill>
                  <a:schemeClr val="dk1"/>
                </a:solidFill>
                <a:latin typeface="Playfair Display"/>
                <a:ea typeface="Playfair Display"/>
                <a:cs typeface="Playfair Display"/>
                <a:sym typeface="Playfair Display"/>
              </a:rPr>
              <a:t>Collect</a:t>
            </a:r>
            <a:r>
              <a:rPr lang="en">
                <a:solidFill>
                  <a:schemeClr val="dk1"/>
                </a:solidFill>
                <a:latin typeface="Playfair Display"/>
                <a:ea typeface="Playfair Display"/>
                <a:cs typeface="Playfair Display"/>
                <a:sym typeface="Playfair Display"/>
              </a:rPr>
              <a:t>, </a:t>
            </a:r>
            <a:r>
              <a:rPr lang="en" b="1">
                <a:solidFill>
                  <a:schemeClr val="dk1"/>
                </a:solidFill>
                <a:latin typeface="Playfair Display"/>
                <a:ea typeface="Playfair Display"/>
                <a:cs typeface="Playfair Display"/>
                <a:sym typeface="Playfair Display"/>
              </a:rPr>
              <a:t>Process</a:t>
            </a:r>
            <a:r>
              <a:rPr lang="en">
                <a:solidFill>
                  <a:schemeClr val="dk1"/>
                </a:solidFill>
                <a:latin typeface="Playfair Display"/>
                <a:ea typeface="Playfair Display"/>
                <a:cs typeface="Playfair Display"/>
                <a:sym typeface="Playfair Display"/>
              </a:rPr>
              <a:t>, and </a:t>
            </a:r>
            <a:r>
              <a:rPr lang="en" b="1">
                <a:solidFill>
                  <a:schemeClr val="dk1"/>
                </a:solidFill>
                <a:latin typeface="Playfair Display"/>
                <a:ea typeface="Playfair Display"/>
                <a:cs typeface="Playfair Display"/>
                <a:sym typeface="Playfair Display"/>
              </a:rPr>
              <a:t>Store </a:t>
            </a:r>
            <a:r>
              <a:rPr lang="en">
                <a:solidFill>
                  <a:schemeClr val="dk1"/>
                </a:solidFill>
                <a:latin typeface="Playfair Display"/>
                <a:ea typeface="Playfair Display"/>
                <a:cs typeface="Playfair Display"/>
                <a:sym typeface="Playfair Display"/>
              </a:rPr>
              <a:t>Necessary Data </a:t>
            </a:r>
            <a:endParaRPr>
              <a:solidFill>
                <a:schemeClr val="dk1"/>
              </a:solidFill>
              <a:latin typeface="Playfair Display"/>
              <a:ea typeface="Playfair Display"/>
              <a:cs typeface="Playfair Display"/>
              <a:sym typeface="Playfair Display"/>
            </a:endParaRPr>
          </a:p>
          <a:p>
            <a:pPr marL="0" lvl="0" indent="0" algn="ctr" rtl="0">
              <a:spcBef>
                <a:spcPts val="0"/>
              </a:spcBef>
              <a:spcAft>
                <a:spcPts val="0"/>
              </a:spcAft>
              <a:buClr>
                <a:schemeClr val="dk1"/>
              </a:buClr>
              <a:buSzPts val="1100"/>
              <a:buFont typeface="Arial"/>
              <a:buNone/>
            </a:pPr>
            <a:r>
              <a:rPr lang="en">
                <a:solidFill>
                  <a:schemeClr val="dk1"/>
                </a:solidFill>
                <a:latin typeface="Playfair Display"/>
                <a:ea typeface="Playfair Display"/>
                <a:cs typeface="Playfair Display"/>
                <a:sym typeface="Playfair Display"/>
              </a:rPr>
              <a:t>During Marco’s Trajectory</a:t>
            </a:r>
            <a:endParaRPr b="1">
              <a:solidFill>
                <a:schemeClr val="dk1"/>
              </a:solidFill>
              <a:latin typeface="Playfair Display"/>
              <a:ea typeface="Playfair Display"/>
              <a:cs typeface="Playfair Display"/>
              <a:sym typeface="Playfair Display"/>
            </a:endParaRPr>
          </a:p>
        </p:txBody>
      </p:sp>
      <p:sp>
        <p:nvSpPr>
          <p:cNvPr id="546" name="Google Shape;546;p33"/>
          <p:cNvSpPr txBox="1"/>
          <p:nvPr/>
        </p:nvSpPr>
        <p:spPr>
          <a:xfrm>
            <a:off x="6323853" y="1317100"/>
            <a:ext cx="27168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solidFill>
                  <a:schemeClr val="dk2"/>
                </a:solidFill>
                <a:latin typeface="Playfair Display"/>
                <a:ea typeface="Playfair Display"/>
                <a:cs typeface="Playfair Display"/>
                <a:sym typeface="Playfair Display"/>
              </a:rPr>
              <a:t>4.)	</a:t>
            </a:r>
            <a:r>
              <a:rPr lang="en" b="1">
                <a:solidFill>
                  <a:schemeClr val="dk1"/>
                </a:solidFill>
                <a:latin typeface="Playfair Display"/>
                <a:ea typeface="Playfair Display"/>
                <a:cs typeface="Playfair Display"/>
                <a:sym typeface="Playfair Display"/>
              </a:rPr>
              <a:t>Deactivate </a:t>
            </a:r>
            <a:r>
              <a:rPr lang="en">
                <a:solidFill>
                  <a:schemeClr val="dk1"/>
                </a:solidFill>
                <a:latin typeface="Playfair Display"/>
                <a:ea typeface="Playfair Display"/>
                <a:cs typeface="Playfair Display"/>
                <a:sym typeface="Playfair Display"/>
              </a:rPr>
              <a:t>Marco</a:t>
            </a:r>
            <a:endParaRPr b="1">
              <a:solidFill>
                <a:schemeClr val="dk1"/>
              </a:solidFill>
              <a:latin typeface="Playfair Display"/>
              <a:ea typeface="Playfair Display"/>
              <a:cs typeface="Playfair Display"/>
              <a:sym typeface="Playfair Display"/>
            </a:endParaRPr>
          </a:p>
        </p:txBody>
      </p:sp>
      <p:sp>
        <p:nvSpPr>
          <p:cNvPr id="547" name="Google Shape;547;p33"/>
          <p:cNvSpPr/>
          <p:nvPr/>
        </p:nvSpPr>
        <p:spPr>
          <a:xfrm>
            <a:off x="6916375" y="3330450"/>
            <a:ext cx="18600" cy="91200"/>
          </a:xfrm>
          <a:prstGeom prst="ellipse">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33"/>
          <p:cNvGrpSpPr/>
          <p:nvPr/>
        </p:nvGrpSpPr>
        <p:grpSpPr>
          <a:xfrm>
            <a:off x="6554375" y="3113938"/>
            <a:ext cx="376550" cy="297875"/>
            <a:chOff x="6554375" y="3113938"/>
            <a:chExt cx="376550" cy="297875"/>
          </a:xfrm>
        </p:grpSpPr>
        <p:sp>
          <p:nvSpPr>
            <p:cNvPr id="549" name="Google Shape;549;p33"/>
            <p:cNvSpPr/>
            <p:nvPr/>
          </p:nvSpPr>
          <p:spPr>
            <a:xfrm>
              <a:off x="6920425" y="3335613"/>
              <a:ext cx="10500" cy="76200"/>
            </a:xfrm>
            <a:prstGeom prst="ellipse">
              <a:avLst/>
            </a:prstGeom>
            <a:solidFill>
              <a:srgbClr val="00FF00"/>
            </a:solidFill>
            <a:ln w="1905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33"/>
            <p:cNvGrpSpPr/>
            <p:nvPr/>
          </p:nvGrpSpPr>
          <p:grpSpPr>
            <a:xfrm>
              <a:off x="6646950" y="3113938"/>
              <a:ext cx="110675" cy="131700"/>
              <a:chOff x="1723425" y="1085425"/>
              <a:chExt cx="110675" cy="131700"/>
            </a:xfrm>
          </p:grpSpPr>
          <p:sp>
            <p:nvSpPr>
              <p:cNvPr id="551" name="Google Shape;551;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33"/>
            <p:cNvGrpSpPr/>
            <p:nvPr/>
          </p:nvGrpSpPr>
          <p:grpSpPr>
            <a:xfrm flipH="1">
              <a:off x="6554375" y="3113938"/>
              <a:ext cx="110675" cy="131700"/>
              <a:chOff x="1723425" y="1085425"/>
              <a:chExt cx="110675" cy="131700"/>
            </a:xfrm>
          </p:grpSpPr>
          <p:sp>
            <p:nvSpPr>
              <p:cNvPr id="555" name="Google Shape;555;p33"/>
              <p:cNvSpPr/>
              <p:nvPr/>
            </p:nvSpPr>
            <p:spPr>
              <a:xfrm rot="5400000">
                <a:off x="1713075" y="1124775"/>
                <a:ext cx="79800" cy="591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3"/>
              <p:cNvSpPr/>
              <p:nvPr/>
            </p:nvSpPr>
            <p:spPr>
              <a:xfrm rot="5400000">
                <a:off x="1718025" y="1111975"/>
                <a:ext cx="105900" cy="786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3"/>
              <p:cNvSpPr/>
              <p:nvPr/>
            </p:nvSpPr>
            <p:spPr>
              <a:xfrm rot="5400000">
                <a:off x="1719350" y="1102375"/>
                <a:ext cx="131700" cy="97800"/>
              </a:xfrm>
              <a:prstGeom prst="arc">
                <a:avLst>
                  <a:gd name="adj1" fmla="val 12853402"/>
                  <a:gd name="adj2" fmla="val 20370432"/>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8" name="Google Shape;558;p33"/>
          <p:cNvSpPr txBox="1">
            <a:spLocks noGrp="1"/>
          </p:cNvSpPr>
          <p:nvPr>
            <p:ph type="sldNum" idx="12"/>
          </p:nvPr>
        </p:nvSpPr>
        <p:spPr>
          <a:xfrm>
            <a:off x="8873700" y="4893902"/>
            <a:ext cx="2703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solidFill>
                  <a:schemeClr val="accent1"/>
                </a:solidFill>
              </a:rPr>
              <a:t>7</a:t>
            </a:fld>
            <a:endParaRPr>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93"/>
                                        </p:tgtEl>
                                      </p:cBhvr>
                                    </p:animEffect>
                                    <p:set>
                                      <p:cBhvr>
                                        <p:cTn id="7" dur="1" fill="hold">
                                          <p:stCondLst>
                                            <p:cond delay="1000"/>
                                          </p:stCondLst>
                                        </p:cTn>
                                        <p:tgtEl>
                                          <p:spTgt spid="19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childTnLst>
                                </p:cTn>
                              </p:par>
                              <p:par>
                                <p:cTn id="12" presetID="10" presetClass="entr" presetSubtype="0" fill="hold" nodeType="withEffect">
                                  <p:stCondLst>
                                    <p:cond delay="0"/>
                                  </p:stCondLst>
                                  <p:childTnLst>
                                    <p:set>
                                      <p:cBhvr>
                                        <p:cTn id="13" dur="1" fill="hold">
                                          <p:stCondLst>
                                            <p:cond delay="0"/>
                                          </p:stCondLst>
                                        </p:cTn>
                                        <p:tgtEl>
                                          <p:spTgt spid="341"/>
                                        </p:tgtEl>
                                        <p:attrNameLst>
                                          <p:attrName>style.visibility</p:attrName>
                                        </p:attrNameLst>
                                      </p:cBhvr>
                                      <p:to>
                                        <p:strVal val="visible"/>
                                      </p:to>
                                    </p:set>
                                    <p:animEffect transition="in" filter="fade">
                                      <p:cBhvr>
                                        <p:cTn id="14" dur="1000"/>
                                        <p:tgtEl>
                                          <p:spTgt spid="341"/>
                                        </p:tgtEl>
                                      </p:cBhvr>
                                    </p:animEffect>
                                  </p:childTnLst>
                                </p:cTn>
                              </p:par>
                              <p:par>
                                <p:cTn id="15" presetID="10" presetClass="entr" presetSubtype="0" fill="hold" nodeType="withEffect">
                                  <p:stCondLst>
                                    <p:cond delay="0"/>
                                  </p:stCondLst>
                                  <p:childTnLst>
                                    <p:set>
                                      <p:cBhvr>
                                        <p:cTn id="16" dur="1" fill="hold">
                                          <p:stCondLst>
                                            <p:cond delay="0"/>
                                          </p:stCondLst>
                                        </p:cTn>
                                        <p:tgtEl>
                                          <p:spTgt spid="319"/>
                                        </p:tgtEl>
                                        <p:attrNameLst>
                                          <p:attrName>style.visibility</p:attrName>
                                        </p:attrNameLst>
                                      </p:cBhvr>
                                      <p:to>
                                        <p:strVal val="visible"/>
                                      </p:to>
                                    </p:set>
                                    <p:animEffect transition="in" filter="fade">
                                      <p:cBhvr>
                                        <p:cTn id="17" dur="1000"/>
                                        <p:tgtEl>
                                          <p:spTgt spid="3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325"/>
                                        </p:tgtEl>
                                      </p:cBhvr>
                                    </p:animEffect>
                                    <p:set>
                                      <p:cBhvr>
                                        <p:cTn id="22" dur="1" fill="hold">
                                          <p:stCondLst>
                                            <p:cond delay="1000"/>
                                          </p:stCondLst>
                                        </p:cTn>
                                        <p:tgtEl>
                                          <p:spTgt spid="32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319"/>
                                        </p:tgtEl>
                                      </p:cBhvr>
                                    </p:animEffect>
                                    <p:set>
                                      <p:cBhvr>
                                        <p:cTn id="25" dur="1" fill="hold">
                                          <p:stCondLst>
                                            <p:cond delay="1000"/>
                                          </p:stCondLst>
                                        </p:cTn>
                                        <p:tgtEl>
                                          <p:spTgt spid="31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323"/>
                                        </p:tgtEl>
                                      </p:cBhvr>
                                    </p:animEffect>
                                    <p:set>
                                      <p:cBhvr>
                                        <p:cTn id="28" dur="1" fill="hold">
                                          <p:stCondLst>
                                            <p:cond delay="1000"/>
                                          </p:stCondLst>
                                        </p:cTn>
                                        <p:tgtEl>
                                          <p:spTgt spid="32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324"/>
                                        </p:tgtEl>
                                      </p:cBhvr>
                                    </p:animEffect>
                                    <p:set>
                                      <p:cBhvr>
                                        <p:cTn id="31" dur="1" fill="hold">
                                          <p:stCondLst>
                                            <p:cond delay="1000"/>
                                          </p:stCondLst>
                                        </p:cTn>
                                        <p:tgtEl>
                                          <p:spTgt spid="324"/>
                                        </p:tgtEl>
                                        <p:attrNameLst>
                                          <p:attrName>style.visibility</p:attrName>
                                        </p:attrNameLst>
                                      </p:cBhvr>
                                      <p:to>
                                        <p:strVal val="hidden"/>
                                      </p:to>
                                    </p:se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545"/>
                                        </p:tgtEl>
                                        <p:attrNameLst>
                                          <p:attrName>style.visibility</p:attrName>
                                        </p:attrNameLst>
                                      </p:cBhvr>
                                      <p:to>
                                        <p:strVal val="visible"/>
                                      </p:to>
                                    </p:set>
                                    <p:animEffect transition="in" filter="fade">
                                      <p:cBhvr>
                                        <p:cTn id="35" dur="1000"/>
                                        <p:tgtEl>
                                          <p:spTgt spid="545"/>
                                        </p:tgtEl>
                                      </p:cBhvr>
                                    </p:animEffect>
                                  </p:childTnLst>
                                </p:cTn>
                              </p:par>
                            </p:childTnLst>
                          </p:cTn>
                        </p:par>
                        <p:par>
                          <p:cTn id="36" fill="hold">
                            <p:stCondLst>
                              <p:cond delay="2000"/>
                            </p:stCondLst>
                            <p:childTnLst>
                              <p:par>
                                <p:cTn id="37" presetID="10" presetClass="exit" presetSubtype="0" fill="hold" nodeType="afterEffect">
                                  <p:stCondLst>
                                    <p:cond delay="0"/>
                                  </p:stCondLst>
                                  <p:childTnLst>
                                    <p:animEffect transition="out" filter="fade">
                                      <p:cBhvr>
                                        <p:cTn id="38" dur="1000"/>
                                        <p:tgtEl>
                                          <p:spTgt spid="326"/>
                                        </p:tgtEl>
                                      </p:cBhvr>
                                    </p:animEffect>
                                    <p:set>
                                      <p:cBhvr>
                                        <p:cTn id="39" dur="1" fill="hold">
                                          <p:stCondLst>
                                            <p:cond delay="1000"/>
                                          </p:stCondLst>
                                        </p:cTn>
                                        <p:tgtEl>
                                          <p:spTgt spid="32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000"/>
                                        <p:tgtEl>
                                          <p:spTgt spid="280"/>
                                        </p:tgtEl>
                                      </p:cBhvr>
                                    </p:animEffect>
                                    <p:set>
                                      <p:cBhvr>
                                        <p:cTn id="42" dur="1" fill="hold">
                                          <p:stCondLst>
                                            <p:cond delay="1000"/>
                                          </p:stCondLst>
                                        </p:cTn>
                                        <p:tgtEl>
                                          <p:spTgt spid="28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341"/>
                                        </p:tgtEl>
                                      </p:cBhvr>
                                    </p:animEffect>
                                    <p:set>
                                      <p:cBhvr>
                                        <p:cTn id="45" dur="1" fill="hold">
                                          <p:stCondLst>
                                            <p:cond delay="1000"/>
                                          </p:stCondLst>
                                        </p:cTn>
                                        <p:tgtEl>
                                          <p:spTgt spid="34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340"/>
                                        </p:tgtEl>
                                      </p:cBhvr>
                                    </p:animEffect>
                                    <p:set>
                                      <p:cBhvr>
                                        <p:cTn id="48" dur="1" fill="hold">
                                          <p:stCondLst>
                                            <p:cond delay="1000"/>
                                          </p:stCondLst>
                                        </p:cTn>
                                        <p:tgtEl>
                                          <p:spTgt spid="340"/>
                                        </p:tgtEl>
                                        <p:attrNameLst>
                                          <p:attrName>style.visibility</p:attrName>
                                        </p:attrNameLst>
                                      </p:cBhvr>
                                      <p:to>
                                        <p:strVal val="hidden"/>
                                      </p:to>
                                    </p:se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470"/>
                                        </p:tgtEl>
                                        <p:attrNameLst>
                                          <p:attrName>style.visibility</p:attrName>
                                        </p:attrNameLst>
                                      </p:cBhvr>
                                      <p:to>
                                        <p:strVal val="visible"/>
                                      </p:to>
                                    </p:set>
                                    <p:animEffect transition="in" filter="fade">
                                      <p:cBhvr>
                                        <p:cTn id="52" dur="1000"/>
                                        <p:tgtEl>
                                          <p:spTgt spid="470"/>
                                        </p:tgtEl>
                                      </p:cBhvr>
                                    </p:animEffect>
                                  </p:childTnLst>
                                </p:cTn>
                              </p:par>
                              <p:par>
                                <p:cTn id="53" presetID="10" presetClass="entr" presetSubtype="0" fill="hold" nodeType="withEffect">
                                  <p:stCondLst>
                                    <p:cond delay="0"/>
                                  </p:stCondLst>
                                  <p:childTnLst>
                                    <p:set>
                                      <p:cBhvr>
                                        <p:cTn id="54" dur="1" fill="hold">
                                          <p:stCondLst>
                                            <p:cond delay="0"/>
                                          </p:stCondLst>
                                        </p:cTn>
                                        <p:tgtEl>
                                          <p:spTgt spid="351"/>
                                        </p:tgtEl>
                                        <p:attrNameLst>
                                          <p:attrName>style.visibility</p:attrName>
                                        </p:attrNameLst>
                                      </p:cBhvr>
                                      <p:to>
                                        <p:strVal val="visible"/>
                                      </p:to>
                                    </p:set>
                                    <p:animEffect transition="in" filter="fade">
                                      <p:cBhvr>
                                        <p:cTn id="55" dur="1000"/>
                                        <p:tgtEl>
                                          <p:spTgt spid="351"/>
                                        </p:tgtEl>
                                      </p:cBhvr>
                                    </p:animEffect>
                                  </p:childTnLst>
                                </p:cTn>
                              </p:par>
                            </p:childTnLst>
                          </p:cTn>
                        </p:par>
                        <p:par>
                          <p:cTn id="56" fill="hold">
                            <p:stCondLst>
                              <p:cond delay="4000"/>
                            </p:stCondLst>
                            <p:childTnLst>
                              <p:par>
                                <p:cTn id="57" presetID="10" presetClass="exit" presetSubtype="0" fill="hold" nodeType="afterEffect">
                                  <p:stCondLst>
                                    <p:cond delay="0"/>
                                  </p:stCondLst>
                                  <p:childTnLst>
                                    <p:animEffect transition="out" filter="fade">
                                      <p:cBhvr>
                                        <p:cTn id="58" dur="1000"/>
                                        <p:tgtEl>
                                          <p:spTgt spid="470"/>
                                        </p:tgtEl>
                                      </p:cBhvr>
                                    </p:animEffect>
                                    <p:set>
                                      <p:cBhvr>
                                        <p:cTn id="59" dur="1" fill="hold">
                                          <p:stCondLst>
                                            <p:cond delay="1000"/>
                                          </p:stCondLst>
                                        </p:cTn>
                                        <p:tgtEl>
                                          <p:spTgt spid="47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1000"/>
                                        <p:tgtEl>
                                          <p:spTgt spid="351"/>
                                        </p:tgtEl>
                                      </p:cBhvr>
                                    </p:animEffect>
                                    <p:set>
                                      <p:cBhvr>
                                        <p:cTn id="62" dur="1" fill="hold">
                                          <p:stCondLst>
                                            <p:cond delay="1000"/>
                                          </p:stCondLst>
                                        </p:cTn>
                                        <p:tgtEl>
                                          <p:spTgt spid="351"/>
                                        </p:tgtEl>
                                        <p:attrNameLst>
                                          <p:attrName>style.visibility</p:attrName>
                                        </p:attrNameLst>
                                      </p:cBhvr>
                                      <p:to>
                                        <p:strVal val="hidden"/>
                                      </p:to>
                                    </p:set>
                                  </p:childTnLst>
                                </p:cTn>
                              </p:par>
                            </p:childTnLst>
                          </p:cTn>
                        </p:par>
                        <p:par>
                          <p:cTn id="63" fill="hold">
                            <p:stCondLst>
                              <p:cond delay="5000"/>
                            </p:stCondLst>
                            <p:childTnLst>
                              <p:par>
                                <p:cTn id="64" presetID="10" presetClass="entr" presetSubtype="0" fill="hold" nodeType="afterEffect">
                                  <p:stCondLst>
                                    <p:cond delay="0"/>
                                  </p:stCondLst>
                                  <p:childTnLst>
                                    <p:set>
                                      <p:cBhvr>
                                        <p:cTn id="65" dur="1" fill="hold">
                                          <p:stCondLst>
                                            <p:cond delay="0"/>
                                          </p:stCondLst>
                                        </p:cTn>
                                        <p:tgtEl>
                                          <p:spTgt spid="383"/>
                                        </p:tgtEl>
                                        <p:attrNameLst>
                                          <p:attrName>style.visibility</p:attrName>
                                        </p:attrNameLst>
                                      </p:cBhvr>
                                      <p:to>
                                        <p:strVal val="visible"/>
                                      </p:to>
                                    </p:set>
                                    <p:animEffect transition="in" filter="fade">
                                      <p:cBhvr>
                                        <p:cTn id="66" dur="1000"/>
                                        <p:tgtEl>
                                          <p:spTgt spid="383"/>
                                        </p:tgtEl>
                                      </p:cBhvr>
                                    </p:animEffect>
                                  </p:childTnLst>
                                </p:cTn>
                              </p:par>
                              <p:par>
                                <p:cTn id="67" presetID="10" presetClass="entr" presetSubtype="0" fill="hold" nodeType="withEffect">
                                  <p:stCondLst>
                                    <p:cond delay="0"/>
                                  </p:stCondLst>
                                  <p:childTnLst>
                                    <p:set>
                                      <p:cBhvr>
                                        <p:cTn id="68" dur="1" fill="hold">
                                          <p:stCondLst>
                                            <p:cond delay="0"/>
                                          </p:stCondLst>
                                        </p:cTn>
                                        <p:tgtEl>
                                          <p:spTgt spid="445"/>
                                        </p:tgtEl>
                                        <p:attrNameLst>
                                          <p:attrName>style.visibility</p:attrName>
                                        </p:attrNameLst>
                                      </p:cBhvr>
                                      <p:to>
                                        <p:strVal val="visible"/>
                                      </p:to>
                                    </p:set>
                                    <p:animEffect transition="in" filter="fade">
                                      <p:cBhvr>
                                        <p:cTn id="69" dur="1000"/>
                                        <p:tgtEl>
                                          <p:spTgt spid="445"/>
                                        </p:tgtEl>
                                      </p:cBhvr>
                                    </p:animEffect>
                                  </p:childTnLst>
                                </p:cTn>
                              </p:par>
                              <p:par>
                                <p:cTn id="70" presetID="10" presetClass="entr" presetSubtype="0" fill="hold" nodeType="withEffect">
                                  <p:stCondLst>
                                    <p:cond delay="0"/>
                                  </p:stCondLst>
                                  <p:childTnLst>
                                    <p:set>
                                      <p:cBhvr>
                                        <p:cTn id="71" dur="1" fill="hold">
                                          <p:stCondLst>
                                            <p:cond delay="0"/>
                                          </p:stCondLst>
                                        </p:cTn>
                                        <p:tgtEl>
                                          <p:spTgt spid="382"/>
                                        </p:tgtEl>
                                        <p:attrNameLst>
                                          <p:attrName>style.visibility</p:attrName>
                                        </p:attrNameLst>
                                      </p:cBhvr>
                                      <p:to>
                                        <p:strVal val="visible"/>
                                      </p:to>
                                    </p:set>
                                    <p:animEffect transition="in" filter="fade">
                                      <p:cBhvr>
                                        <p:cTn id="72" dur="1000"/>
                                        <p:tgtEl>
                                          <p:spTgt spid="382"/>
                                        </p:tgtEl>
                                      </p:cBhvr>
                                    </p:animEffect>
                                  </p:childTnLst>
                                </p:cTn>
                              </p:par>
                            </p:childTnLst>
                          </p:cTn>
                        </p:par>
                        <p:par>
                          <p:cTn id="73" fill="hold">
                            <p:stCondLst>
                              <p:cond delay="6000"/>
                            </p:stCondLst>
                            <p:childTnLst>
                              <p:par>
                                <p:cTn id="74" presetID="10" presetClass="exit" presetSubtype="0" fill="hold" nodeType="afterEffect">
                                  <p:stCondLst>
                                    <p:cond delay="0"/>
                                  </p:stCondLst>
                                  <p:childTnLst>
                                    <p:animEffect transition="out" filter="fade">
                                      <p:cBhvr>
                                        <p:cTn id="75" dur="1000"/>
                                        <p:tgtEl>
                                          <p:spTgt spid="383"/>
                                        </p:tgtEl>
                                      </p:cBhvr>
                                    </p:animEffect>
                                    <p:set>
                                      <p:cBhvr>
                                        <p:cTn id="76" dur="1" fill="hold">
                                          <p:stCondLst>
                                            <p:cond delay="1000"/>
                                          </p:stCondLst>
                                        </p:cTn>
                                        <p:tgtEl>
                                          <p:spTgt spid="383"/>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000"/>
                                        <p:tgtEl>
                                          <p:spTgt spid="445"/>
                                        </p:tgtEl>
                                      </p:cBhvr>
                                    </p:animEffect>
                                    <p:set>
                                      <p:cBhvr>
                                        <p:cTn id="79" dur="1" fill="hold">
                                          <p:stCondLst>
                                            <p:cond delay="1000"/>
                                          </p:stCondLst>
                                        </p:cTn>
                                        <p:tgtEl>
                                          <p:spTgt spid="44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00"/>
                                        <p:tgtEl>
                                          <p:spTgt spid="382"/>
                                        </p:tgtEl>
                                      </p:cBhvr>
                                    </p:animEffect>
                                    <p:set>
                                      <p:cBhvr>
                                        <p:cTn id="82" dur="1" fill="hold">
                                          <p:stCondLst>
                                            <p:cond delay="1000"/>
                                          </p:stCondLst>
                                        </p:cTn>
                                        <p:tgtEl>
                                          <p:spTgt spid="382"/>
                                        </p:tgtEl>
                                        <p:attrNameLst>
                                          <p:attrName>style.visibility</p:attrName>
                                        </p:attrNameLst>
                                      </p:cBhvr>
                                      <p:to>
                                        <p:strVal val="hidden"/>
                                      </p:to>
                                    </p:set>
                                  </p:childTnLst>
                                </p:cTn>
                              </p:par>
                            </p:childTnLst>
                          </p:cTn>
                        </p:par>
                        <p:par>
                          <p:cTn id="83" fill="hold">
                            <p:stCondLst>
                              <p:cond delay="7000"/>
                            </p:stCondLst>
                            <p:childTnLst>
                              <p:par>
                                <p:cTn id="84" presetID="10" presetClass="entr" presetSubtype="0" fill="hold" nodeType="afterEffect">
                                  <p:stCondLst>
                                    <p:cond delay="0"/>
                                  </p:stCondLst>
                                  <p:childTnLst>
                                    <p:set>
                                      <p:cBhvr>
                                        <p:cTn id="85" dur="1" fill="hold">
                                          <p:stCondLst>
                                            <p:cond delay="0"/>
                                          </p:stCondLst>
                                        </p:cTn>
                                        <p:tgtEl>
                                          <p:spTgt spid="495"/>
                                        </p:tgtEl>
                                        <p:attrNameLst>
                                          <p:attrName>style.visibility</p:attrName>
                                        </p:attrNameLst>
                                      </p:cBhvr>
                                      <p:to>
                                        <p:strVal val="visible"/>
                                      </p:to>
                                    </p:set>
                                    <p:animEffect transition="in" filter="fade">
                                      <p:cBhvr>
                                        <p:cTn id="86" dur="1000"/>
                                        <p:tgtEl>
                                          <p:spTgt spid="495"/>
                                        </p:tgtEl>
                                      </p:cBhvr>
                                    </p:animEffect>
                                  </p:childTnLst>
                                </p:cTn>
                              </p:par>
                              <p:par>
                                <p:cTn id="87" presetID="10" presetClass="entr" presetSubtype="0" fill="hold" nodeType="withEffect">
                                  <p:stCondLst>
                                    <p:cond delay="0"/>
                                  </p:stCondLst>
                                  <p:childTnLst>
                                    <p:set>
                                      <p:cBhvr>
                                        <p:cTn id="88" dur="1" fill="hold">
                                          <p:stCondLst>
                                            <p:cond delay="0"/>
                                          </p:stCondLst>
                                        </p:cTn>
                                        <p:tgtEl>
                                          <p:spTgt spid="414"/>
                                        </p:tgtEl>
                                        <p:attrNameLst>
                                          <p:attrName>style.visibility</p:attrName>
                                        </p:attrNameLst>
                                      </p:cBhvr>
                                      <p:to>
                                        <p:strVal val="visible"/>
                                      </p:to>
                                    </p:set>
                                    <p:animEffect transition="in" filter="fade">
                                      <p:cBhvr>
                                        <p:cTn id="89" dur="1000"/>
                                        <p:tgtEl>
                                          <p:spTgt spid="414"/>
                                        </p:tgtEl>
                                      </p:cBhvr>
                                    </p:animEffect>
                                  </p:childTnLst>
                                </p:cTn>
                              </p:par>
                            </p:childTnLst>
                          </p:cTn>
                        </p:par>
                        <p:par>
                          <p:cTn id="90" fill="hold">
                            <p:stCondLst>
                              <p:cond delay="8000"/>
                            </p:stCondLst>
                            <p:childTnLst>
                              <p:par>
                                <p:cTn id="91" presetID="10" presetClass="exit" presetSubtype="0" fill="hold" nodeType="afterEffect">
                                  <p:stCondLst>
                                    <p:cond delay="0"/>
                                  </p:stCondLst>
                                  <p:childTnLst>
                                    <p:animEffect transition="out" filter="fade">
                                      <p:cBhvr>
                                        <p:cTn id="92" dur="1000"/>
                                        <p:tgtEl>
                                          <p:spTgt spid="495"/>
                                        </p:tgtEl>
                                      </p:cBhvr>
                                    </p:animEffect>
                                    <p:set>
                                      <p:cBhvr>
                                        <p:cTn id="93" dur="1" fill="hold">
                                          <p:stCondLst>
                                            <p:cond delay="1000"/>
                                          </p:stCondLst>
                                        </p:cTn>
                                        <p:tgtEl>
                                          <p:spTgt spid="49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1000"/>
                                        <p:tgtEl>
                                          <p:spTgt spid="414"/>
                                        </p:tgtEl>
                                      </p:cBhvr>
                                    </p:animEffect>
                                    <p:set>
                                      <p:cBhvr>
                                        <p:cTn id="96" dur="1" fill="hold">
                                          <p:stCondLst>
                                            <p:cond delay="1000"/>
                                          </p:stCondLst>
                                        </p:cTn>
                                        <p:tgtEl>
                                          <p:spTgt spid="414"/>
                                        </p:tgtEl>
                                        <p:attrNameLst>
                                          <p:attrName>style.visibility</p:attrName>
                                        </p:attrNameLst>
                                      </p:cBhvr>
                                      <p:to>
                                        <p:strVal val="hidden"/>
                                      </p:to>
                                    </p:set>
                                  </p:childTnLst>
                                </p:cTn>
                              </p:par>
                            </p:childTnLst>
                          </p:cTn>
                        </p:par>
                        <p:par>
                          <p:cTn id="97" fill="hold">
                            <p:stCondLst>
                              <p:cond delay="9000"/>
                            </p:stCondLst>
                            <p:childTnLst>
                              <p:par>
                                <p:cTn id="98" presetID="10" presetClass="entr" presetSubtype="0" fill="hold" nodeType="afterEffect">
                                  <p:stCondLst>
                                    <p:cond delay="0"/>
                                  </p:stCondLst>
                                  <p:childTnLst>
                                    <p:set>
                                      <p:cBhvr>
                                        <p:cTn id="99" dur="1" fill="hold">
                                          <p:stCondLst>
                                            <p:cond delay="0"/>
                                          </p:stCondLst>
                                        </p:cTn>
                                        <p:tgtEl>
                                          <p:spTgt spid="520"/>
                                        </p:tgtEl>
                                        <p:attrNameLst>
                                          <p:attrName>style.visibility</p:attrName>
                                        </p:attrNameLst>
                                      </p:cBhvr>
                                      <p:to>
                                        <p:strVal val="visible"/>
                                      </p:to>
                                    </p:set>
                                    <p:animEffect transition="in" filter="fade">
                                      <p:cBhvr>
                                        <p:cTn id="100" dur="1000"/>
                                        <p:tgtEl>
                                          <p:spTgt spid="520"/>
                                        </p:tgtEl>
                                      </p:cBhvr>
                                    </p:animEffect>
                                  </p:childTnLst>
                                </p:cTn>
                              </p:par>
                              <p:par>
                                <p:cTn id="101" presetID="10" presetClass="entr" presetSubtype="0" fill="hold" nodeType="withEffect">
                                  <p:stCondLst>
                                    <p:cond delay="0"/>
                                  </p:stCondLst>
                                  <p:childTnLst>
                                    <p:set>
                                      <p:cBhvr>
                                        <p:cTn id="102" dur="1" fill="hold">
                                          <p:stCondLst>
                                            <p:cond delay="0"/>
                                          </p:stCondLst>
                                        </p:cTn>
                                        <p:tgtEl>
                                          <p:spTgt spid="196"/>
                                        </p:tgtEl>
                                        <p:attrNameLst>
                                          <p:attrName>style.visibility</p:attrName>
                                        </p:attrNameLst>
                                      </p:cBhvr>
                                      <p:to>
                                        <p:strVal val="visible"/>
                                      </p:to>
                                    </p:set>
                                    <p:animEffect transition="in" filter="fade">
                                      <p:cBhvr>
                                        <p:cTn id="103" dur="1000"/>
                                        <p:tgtEl>
                                          <p:spTgt spid="196"/>
                                        </p:tgtEl>
                                      </p:cBhvr>
                                    </p:animEffect>
                                  </p:childTnLst>
                                </p:cTn>
                              </p:par>
                            </p:childTnLst>
                          </p:cTn>
                        </p:par>
                        <p:par>
                          <p:cTn id="104" fill="hold">
                            <p:stCondLst>
                              <p:cond delay="10000"/>
                            </p:stCondLst>
                            <p:childTnLst>
                              <p:par>
                                <p:cTn id="105" presetID="10" presetClass="exit" presetSubtype="0" fill="hold" nodeType="afterEffect">
                                  <p:stCondLst>
                                    <p:cond delay="0"/>
                                  </p:stCondLst>
                                  <p:childTnLst>
                                    <p:animEffect transition="out" filter="fade">
                                      <p:cBhvr>
                                        <p:cTn id="106" dur="1000"/>
                                        <p:tgtEl>
                                          <p:spTgt spid="520"/>
                                        </p:tgtEl>
                                      </p:cBhvr>
                                    </p:animEffect>
                                    <p:set>
                                      <p:cBhvr>
                                        <p:cTn id="107" dur="1" fill="hold">
                                          <p:stCondLst>
                                            <p:cond delay="1000"/>
                                          </p:stCondLst>
                                        </p:cTn>
                                        <p:tgtEl>
                                          <p:spTgt spid="520"/>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1000"/>
                                        <p:tgtEl>
                                          <p:spTgt spid="196"/>
                                        </p:tgtEl>
                                      </p:cBhvr>
                                    </p:animEffect>
                                    <p:set>
                                      <p:cBhvr>
                                        <p:cTn id="110" dur="1" fill="hold">
                                          <p:stCondLst>
                                            <p:cond delay="1000"/>
                                          </p:stCondLst>
                                        </p:cTn>
                                        <p:tgtEl>
                                          <p:spTgt spid="196"/>
                                        </p:tgtEl>
                                        <p:attrNameLst>
                                          <p:attrName>style.visibility</p:attrName>
                                        </p:attrNameLst>
                                      </p:cBhvr>
                                      <p:to>
                                        <p:strVal val="hidden"/>
                                      </p:to>
                                    </p:set>
                                  </p:childTnLst>
                                </p:cTn>
                              </p:par>
                            </p:childTnLst>
                          </p:cTn>
                        </p:par>
                        <p:par>
                          <p:cTn id="111" fill="hold">
                            <p:stCondLst>
                              <p:cond delay="11000"/>
                            </p:stCondLst>
                            <p:childTnLst>
                              <p:par>
                                <p:cTn id="112" presetID="10" presetClass="entr" presetSubtype="0" fill="hold" nodeType="afterEffect">
                                  <p:stCondLst>
                                    <p:cond delay="0"/>
                                  </p:stCondLst>
                                  <p:childTnLst>
                                    <p:set>
                                      <p:cBhvr>
                                        <p:cTn id="113" dur="1" fill="hold">
                                          <p:stCondLst>
                                            <p:cond delay="0"/>
                                          </p:stCondLst>
                                        </p:cTn>
                                        <p:tgtEl>
                                          <p:spTgt spid="258"/>
                                        </p:tgtEl>
                                        <p:attrNameLst>
                                          <p:attrName>style.visibility</p:attrName>
                                        </p:attrNameLst>
                                      </p:cBhvr>
                                      <p:to>
                                        <p:strVal val="visible"/>
                                      </p:to>
                                    </p:set>
                                    <p:animEffect transition="in" filter="fade">
                                      <p:cBhvr>
                                        <p:cTn id="114" dur="1000"/>
                                        <p:tgtEl>
                                          <p:spTgt spid="258"/>
                                        </p:tgtEl>
                                      </p:cBhvr>
                                    </p:animEffect>
                                  </p:childTnLst>
                                </p:cTn>
                              </p:par>
                              <p:par>
                                <p:cTn id="115" presetID="10" presetClass="entr" presetSubtype="0" fill="hold" nodeType="withEffect">
                                  <p:stCondLst>
                                    <p:cond delay="0"/>
                                  </p:stCondLst>
                                  <p:childTnLst>
                                    <p:set>
                                      <p:cBhvr>
                                        <p:cTn id="116" dur="1" fill="hold">
                                          <p:stCondLst>
                                            <p:cond delay="0"/>
                                          </p:stCondLst>
                                        </p:cTn>
                                        <p:tgtEl>
                                          <p:spTgt spid="227"/>
                                        </p:tgtEl>
                                        <p:attrNameLst>
                                          <p:attrName>style.visibility</p:attrName>
                                        </p:attrNameLst>
                                      </p:cBhvr>
                                      <p:to>
                                        <p:strVal val="visible"/>
                                      </p:to>
                                    </p:set>
                                    <p:animEffect transition="in" filter="fade">
                                      <p:cBhvr>
                                        <p:cTn id="117" dur="1000"/>
                                        <p:tgtEl>
                                          <p:spTgt spid="227"/>
                                        </p:tgtEl>
                                      </p:cBhvr>
                                    </p:animEffect>
                                  </p:childTnLst>
                                </p:cTn>
                              </p:par>
                              <p:par>
                                <p:cTn id="118" presetID="10" presetClass="entr" presetSubtype="0" fill="hold" nodeType="withEffect">
                                  <p:stCondLst>
                                    <p:cond delay="0"/>
                                  </p:stCondLst>
                                  <p:childTnLst>
                                    <p:set>
                                      <p:cBhvr>
                                        <p:cTn id="119" dur="1" fill="hold">
                                          <p:stCondLst>
                                            <p:cond delay="0"/>
                                          </p:stCondLst>
                                        </p:cTn>
                                        <p:tgtEl>
                                          <p:spTgt spid="548"/>
                                        </p:tgtEl>
                                        <p:attrNameLst>
                                          <p:attrName>style.visibility</p:attrName>
                                        </p:attrNameLst>
                                      </p:cBhvr>
                                      <p:to>
                                        <p:strVal val="visible"/>
                                      </p:to>
                                    </p:set>
                                    <p:animEffect transition="in" filter="fade">
                                      <p:cBhvr>
                                        <p:cTn id="120" dur="1000"/>
                                        <p:tgtEl>
                                          <p:spTgt spid="5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1000"/>
                                        <p:tgtEl>
                                          <p:spTgt spid="545"/>
                                        </p:tgtEl>
                                      </p:cBhvr>
                                    </p:animEffect>
                                    <p:set>
                                      <p:cBhvr>
                                        <p:cTn id="125" dur="1" fill="hold">
                                          <p:stCondLst>
                                            <p:cond delay="1000"/>
                                          </p:stCondLst>
                                        </p:cTn>
                                        <p:tgtEl>
                                          <p:spTgt spid="545"/>
                                        </p:tgtEl>
                                        <p:attrNameLst>
                                          <p:attrName>style.visibility</p:attrName>
                                        </p:attrNameLst>
                                      </p:cBhvr>
                                      <p:to>
                                        <p:strVal val="hidden"/>
                                      </p:to>
                                    </p:set>
                                  </p:childTnLst>
                                </p:cTn>
                              </p:par>
                            </p:childTnLst>
                          </p:cTn>
                        </p:par>
                        <p:par>
                          <p:cTn id="126" fill="hold">
                            <p:stCondLst>
                              <p:cond delay="1000"/>
                            </p:stCondLst>
                            <p:childTnLst>
                              <p:par>
                                <p:cTn id="127" presetID="10" presetClass="entr" presetSubtype="0" fill="hold" nodeType="afterEffect">
                                  <p:stCondLst>
                                    <p:cond delay="0"/>
                                  </p:stCondLst>
                                  <p:childTnLst>
                                    <p:set>
                                      <p:cBhvr>
                                        <p:cTn id="128" dur="1" fill="hold">
                                          <p:stCondLst>
                                            <p:cond delay="0"/>
                                          </p:stCondLst>
                                        </p:cTn>
                                        <p:tgtEl>
                                          <p:spTgt spid="546"/>
                                        </p:tgtEl>
                                        <p:attrNameLst>
                                          <p:attrName>style.visibility</p:attrName>
                                        </p:attrNameLst>
                                      </p:cBhvr>
                                      <p:to>
                                        <p:strVal val="visible"/>
                                      </p:to>
                                    </p:set>
                                    <p:animEffect transition="in" filter="fade">
                                      <p:cBhvr>
                                        <p:cTn id="129" dur="1000"/>
                                        <p:tgtEl>
                                          <p:spTgt spid="546"/>
                                        </p:tgtEl>
                                      </p:cBhvr>
                                    </p:animEffect>
                                  </p:childTnLst>
                                </p:cTn>
                              </p:par>
                              <p:par>
                                <p:cTn id="130" presetID="10" presetClass="exit" presetSubtype="0" fill="hold" nodeType="withEffect">
                                  <p:stCondLst>
                                    <p:cond delay="0"/>
                                  </p:stCondLst>
                                  <p:childTnLst>
                                    <p:animEffect transition="out" filter="fade">
                                      <p:cBhvr>
                                        <p:cTn id="131" dur="1000"/>
                                        <p:tgtEl>
                                          <p:spTgt spid="548"/>
                                        </p:tgtEl>
                                      </p:cBhvr>
                                    </p:animEffect>
                                    <p:set>
                                      <p:cBhvr>
                                        <p:cTn id="132" dur="1" fill="hold">
                                          <p:stCondLst>
                                            <p:cond delay="1000"/>
                                          </p:stCondLst>
                                        </p:cTn>
                                        <p:tgtEl>
                                          <p:spTgt spid="548"/>
                                        </p:tgtEl>
                                        <p:attrNameLst>
                                          <p:attrName>style.visibility</p:attrName>
                                        </p:attrNameLst>
                                      </p:cBhvr>
                                      <p:to>
                                        <p:strVal val="hidden"/>
                                      </p:to>
                                    </p:set>
                                  </p:childTnLst>
                                </p:cTn>
                              </p:par>
                            </p:childTnLst>
                          </p:cTn>
                        </p:par>
                        <p:par>
                          <p:cTn id="133" fill="hold">
                            <p:stCondLst>
                              <p:cond delay="2000"/>
                            </p:stCondLst>
                            <p:childTnLst>
                              <p:par>
                                <p:cTn id="134" presetID="10" presetClass="entr" presetSubtype="0" fill="hold" nodeType="afterEffect">
                                  <p:stCondLst>
                                    <p:cond delay="0"/>
                                  </p:stCondLst>
                                  <p:childTnLst>
                                    <p:set>
                                      <p:cBhvr>
                                        <p:cTn id="135" dur="1" fill="hold">
                                          <p:stCondLst>
                                            <p:cond delay="0"/>
                                          </p:stCondLst>
                                        </p:cTn>
                                        <p:tgtEl>
                                          <p:spTgt spid="322"/>
                                        </p:tgtEl>
                                        <p:attrNameLst>
                                          <p:attrName>style.visibility</p:attrName>
                                        </p:attrNameLst>
                                      </p:cBhvr>
                                      <p:to>
                                        <p:strVal val="visible"/>
                                      </p:to>
                                    </p:set>
                                    <p:animEffect transition="in" filter="fade">
                                      <p:cBhvr>
                                        <p:cTn id="136" dur="1000"/>
                                        <p:tgtEl>
                                          <p:spTgt spid="322"/>
                                        </p:tgtEl>
                                      </p:cBhvr>
                                    </p:animEffect>
                                  </p:childTnLst>
                                </p:cTn>
                              </p:par>
                              <p:par>
                                <p:cTn id="137" presetID="10" presetClass="entr" presetSubtype="0" fill="hold" nodeType="withEffect">
                                  <p:stCondLst>
                                    <p:cond delay="0"/>
                                  </p:stCondLst>
                                  <p:childTnLst>
                                    <p:set>
                                      <p:cBhvr>
                                        <p:cTn id="138" dur="1" fill="hold">
                                          <p:stCondLst>
                                            <p:cond delay="0"/>
                                          </p:stCondLst>
                                        </p:cTn>
                                        <p:tgtEl>
                                          <p:spTgt spid="547"/>
                                        </p:tgtEl>
                                        <p:attrNameLst>
                                          <p:attrName>style.visibility</p:attrName>
                                        </p:attrNameLst>
                                      </p:cBhvr>
                                      <p:to>
                                        <p:strVal val="visible"/>
                                      </p:to>
                                    </p:set>
                                    <p:animEffect transition="in" filter="fade">
                                      <p:cBhvr>
                                        <p:cTn id="139" dur="1000"/>
                                        <p:tgtEl>
                                          <p:spTgt spid="547"/>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1000"/>
                                        <p:tgtEl>
                                          <p:spTgt spid="546"/>
                                        </p:tgtEl>
                                      </p:cBhvr>
                                    </p:animEffect>
                                    <p:set>
                                      <p:cBhvr>
                                        <p:cTn id="144" dur="1" fill="hold">
                                          <p:stCondLst>
                                            <p:cond delay="1000"/>
                                          </p:stCondLst>
                                        </p:cTn>
                                        <p:tgtEl>
                                          <p:spTgt spid="546"/>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1000"/>
                                        <p:tgtEl>
                                          <p:spTgt spid="322"/>
                                        </p:tgtEl>
                                      </p:cBhvr>
                                    </p:animEffect>
                                    <p:set>
                                      <p:cBhvr>
                                        <p:cTn id="147" dur="1" fill="hold">
                                          <p:stCondLst>
                                            <p:cond delay="1000"/>
                                          </p:stCondLst>
                                        </p:cTn>
                                        <p:tgtEl>
                                          <p:spTgt spid="322"/>
                                        </p:tgtEl>
                                        <p:attrNameLst>
                                          <p:attrName>style.visibility</p:attrName>
                                        </p:attrNameLst>
                                      </p:cBhvr>
                                      <p:to>
                                        <p:strVal val="hidden"/>
                                      </p:to>
                                    </p:set>
                                  </p:childTnLst>
                                </p:cTn>
                              </p:par>
                            </p:childTnLst>
                          </p:cTn>
                        </p:par>
                        <p:par>
                          <p:cTn id="148" fill="hold">
                            <p:stCondLst>
                              <p:cond delay="1000"/>
                            </p:stCondLst>
                            <p:childTnLst>
                              <p:par>
                                <p:cTn id="149" presetID="10" presetClass="entr" presetSubtype="0" fill="hold" nodeType="afterEffect">
                                  <p:stCondLst>
                                    <p:cond delay="0"/>
                                  </p:stCondLst>
                                  <p:childTnLst>
                                    <p:set>
                                      <p:cBhvr>
                                        <p:cTn id="150" dur="1" fill="hold">
                                          <p:stCondLst>
                                            <p:cond delay="0"/>
                                          </p:stCondLst>
                                        </p:cTn>
                                        <p:tgtEl>
                                          <p:spTgt spid="192"/>
                                        </p:tgtEl>
                                        <p:attrNameLst>
                                          <p:attrName>style.visibility</p:attrName>
                                        </p:attrNameLst>
                                      </p:cBhvr>
                                      <p:to>
                                        <p:strVal val="visible"/>
                                      </p:to>
                                    </p:set>
                                    <p:animEffect transition="in" filter="fade">
                                      <p:cBhvr>
                                        <p:cTn id="151" dur="1000"/>
                                        <p:tgtEl>
                                          <p:spTgt spid="192"/>
                                        </p:tgtEl>
                                      </p:cBhvr>
                                    </p:animEffect>
                                  </p:childTnLst>
                                </p:cTn>
                              </p:par>
                              <p:par>
                                <p:cTn id="152" presetID="10" presetClass="entr" presetSubtype="0" fill="hold" nodeType="withEffect">
                                  <p:stCondLst>
                                    <p:cond delay="0"/>
                                  </p:stCondLst>
                                  <p:childTnLst>
                                    <p:set>
                                      <p:cBhvr>
                                        <p:cTn id="153" dur="1" fill="hold">
                                          <p:stCondLst>
                                            <p:cond delay="0"/>
                                          </p:stCondLst>
                                        </p:cTn>
                                        <p:tgtEl>
                                          <p:spTgt spid="191"/>
                                        </p:tgtEl>
                                        <p:attrNameLst>
                                          <p:attrName>style.visibility</p:attrName>
                                        </p:attrNameLst>
                                      </p:cBhvr>
                                      <p:to>
                                        <p:strVal val="visible"/>
                                      </p:to>
                                    </p:set>
                                    <p:animEffect transition="in" filter="fade">
                                      <p:cBhvr>
                                        <p:cTn id="154"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96"/>
          <p:cNvSpPr txBox="1">
            <a:spLocks noGrp="1"/>
          </p:cNvSpPr>
          <p:nvPr>
            <p:ph type="title"/>
          </p:nvPr>
        </p:nvSpPr>
        <p:spPr>
          <a:xfrm>
            <a:off x="388955" y="2621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Marco Electronics Regulation</a:t>
            </a:r>
            <a:endParaRPr sz="2600" u="sng">
              <a:latin typeface="Playfair Display SemiBold"/>
              <a:ea typeface="Playfair Display SemiBold"/>
              <a:cs typeface="Playfair Display SemiBold"/>
              <a:sym typeface="Playfair Display SemiBold"/>
            </a:endParaRPr>
          </a:p>
        </p:txBody>
      </p:sp>
      <p:sp>
        <p:nvSpPr>
          <p:cNvPr id="1804" name="Google Shape;1804;p96"/>
          <p:cNvSpPr txBox="1">
            <a:spLocks noGrp="1"/>
          </p:cNvSpPr>
          <p:nvPr>
            <p:ph type="body" idx="1"/>
          </p:nvPr>
        </p:nvSpPr>
        <p:spPr>
          <a:xfrm>
            <a:off x="388950" y="982650"/>
            <a:ext cx="5087100" cy="35976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Objective:</a:t>
            </a:r>
            <a:r>
              <a:rPr lang="en" sz="1200">
                <a:latin typeface="Playfair Display"/>
                <a:ea typeface="Playfair Display"/>
                <a:cs typeface="Playfair Display"/>
                <a:sym typeface="Playfair Display"/>
              </a:rPr>
              <a:t> Ensure that power regulation is supplying the correct DC Voltage to the LiDAR and NUC</a:t>
            </a:r>
            <a:endParaRPr sz="1200">
              <a:latin typeface="Playfair Display"/>
              <a:ea typeface="Playfair Display"/>
              <a:cs typeface="Playfair Display"/>
              <a:sym typeface="Playfair Display"/>
            </a:endParaRPr>
          </a:p>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Procedure:</a:t>
            </a:r>
            <a:endParaRPr sz="1200" b="1">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AutoNum type="arabicPeriod"/>
            </a:pPr>
            <a:r>
              <a:rPr lang="en" sz="1200">
                <a:latin typeface="Playfair Display"/>
                <a:ea typeface="Playfair Display"/>
                <a:cs typeface="Playfair Display"/>
                <a:sym typeface="Playfair Display"/>
              </a:rPr>
              <a:t>Plug in LiDAR power converter</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Measure the output voltage with a digital multimeter and ensure that it is 12V before connecting to LiDAR</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Plug in NUC power converter</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Measure the output voltage with a digital multimeter and ensure that it is 19V before connecting to NUC</a:t>
            </a:r>
            <a:endParaRPr sz="1200">
              <a:latin typeface="Playfair Display"/>
              <a:ea typeface="Playfair Display"/>
              <a:cs typeface="Playfair Display"/>
              <a:sym typeface="Playfair Display"/>
            </a:endParaRPr>
          </a:p>
          <a:p>
            <a:pPr marL="457200" lvl="0" indent="0" algn="l" rtl="0">
              <a:spcBef>
                <a:spcPts val="0"/>
              </a:spcBef>
              <a:spcAft>
                <a:spcPts val="0"/>
              </a:spcAft>
              <a:buNone/>
            </a:pPr>
            <a:endParaRPr sz="1200">
              <a:latin typeface="Playfair Display"/>
              <a:ea typeface="Playfair Display"/>
              <a:cs typeface="Playfair Display"/>
              <a:sym typeface="Playfair Display"/>
            </a:endParaRPr>
          </a:p>
        </p:txBody>
      </p:sp>
      <p:pic>
        <p:nvPicPr>
          <p:cNvPr id="1805" name="Google Shape;1805;p9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806" name="Google Shape;1806;p96"/>
          <p:cNvSpPr txBox="1">
            <a:spLocks noGrp="1"/>
          </p:cNvSpPr>
          <p:nvPr>
            <p:ph type="sldNum" idx="12"/>
          </p:nvPr>
        </p:nvSpPr>
        <p:spPr>
          <a:xfrm>
            <a:off x="8774500" y="4893900"/>
            <a:ext cx="3696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70</a:t>
            </a:fld>
            <a:endParaRPr/>
          </a:p>
        </p:txBody>
      </p:sp>
      <p:sp>
        <p:nvSpPr>
          <p:cNvPr id="1807" name="Google Shape;1807;p96"/>
          <p:cNvSpPr txBox="1"/>
          <p:nvPr/>
        </p:nvSpPr>
        <p:spPr>
          <a:xfrm>
            <a:off x="5943325" y="2330850"/>
            <a:ext cx="2698500" cy="8004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chemeClr val="dk1"/>
                </a:solidFill>
                <a:latin typeface="Playfair Display"/>
                <a:ea typeface="Playfair Display"/>
                <a:cs typeface="Playfair Display"/>
                <a:sym typeface="Playfair Display"/>
              </a:rPr>
              <a:t>Driving Requirement(s):</a:t>
            </a:r>
            <a:endParaRPr sz="1200" b="1">
              <a:solidFill>
                <a:schemeClr val="dk1"/>
              </a:solidFill>
              <a:latin typeface="Playfair Display"/>
              <a:ea typeface="Playfair Display"/>
              <a:cs typeface="Playfair Display"/>
              <a:sym typeface="Playfair Display"/>
            </a:endParaRPr>
          </a:p>
          <a:p>
            <a:pPr marL="457200" lvl="0" indent="-317500" algn="l" rtl="0">
              <a:spcBef>
                <a:spcPts val="0"/>
              </a:spcBef>
              <a:spcAft>
                <a:spcPts val="0"/>
              </a:spcAft>
              <a:buClr>
                <a:schemeClr val="dk1"/>
              </a:buClr>
              <a:buSzPts val="1400"/>
              <a:buFont typeface="Playfair Display"/>
              <a:buChar char="▣"/>
            </a:pPr>
            <a:r>
              <a:rPr lang="en">
                <a:latin typeface="PT Serif"/>
                <a:ea typeface="PT Serif"/>
                <a:cs typeface="PT Serif"/>
                <a:sym typeface="PT Serif"/>
              </a:rPr>
              <a:t>LiDAR gathering data and NUC processing data</a:t>
            </a:r>
            <a:endParaRPr>
              <a:latin typeface="PT Serif"/>
              <a:ea typeface="PT Serif"/>
              <a:cs typeface="PT Serif"/>
              <a:sym typeface="PT Serif"/>
            </a:endParaRPr>
          </a:p>
        </p:txBody>
      </p:sp>
      <p:sp>
        <p:nvSpPr>
          <p:cNvPr id="1808" name="Google Shape;1808;p96"/>
          <p:cNvSpPr txBox="1"/>
          <p:nvPr/>
        </p:nvSpPr>
        <p:spPr>
          <a:xfrm>
            <a:off x="5943050" y="982650"/>
            <a:ext cx="2698500" cy="6588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Test Date: 02/01/23</a:t>
            </a:r>
            <a:endParaRPr sz="1200" b="1">
              <a:solidFill>
                <a:schemeClr val="dk1"/>
              </a:solidFill>
              <a:latin typeface="Playfair Display"/>
              <a:ea typeface="Playfair Display"/>
              <a:cs typeface="Playfair Display"/>
              <a:sym typeface="Playfair Display"/>
            </a:endParaRPr>
          </a:p>
          <a:p>
            <a:pPr marL="0" lvl="0" indent="0" algn="l" rtl="0">
              <a:lnSpc>
                <a:spcPct val="115000"/>
              </a:lnSpc>
              <a:spcBef>
                <a:spcPts val="600"/>
              </a:spcBef>
              <a:spcAft>
                <a:spcPts val="0"/>
              </a:spcAft>
              <a:buNone/>
            </a:pPr>
            <a:r>
              <a:rPr lang="en" sz="1200" b="1">
                <a:solidFill>
                  <a:schemeClr val="dk1"/>
                </a:solidFill>
                <a:latin typeface="Playfair Display"/>
                <a:ea typeface="Playfair Display"/>
                <a:cs typeface="Playfair Display"/>
                <a:sym typeface="Playfair Display"/>
              </a:rPr>
              <a:t>Deadline: 01/31/23</a:t>
            </a:r>
            <a:endParaRPr sz="1200" b="1">
              <a:solidFill>
                <a:schemeClr val="dk1"/>
              </a:solidFill>
              <a:latin typeface="Playfair Display"/>
              <a:ea typeface="Playfair Display"/>
              <a:cs typeface="Playfair Display"/>
              <a:sym typeface="Playfair Display"/>
            </a:endParaRPr>
          </a:p>
        </p:txBody>
      </p:sp>
      <p:sp>
        <p:nvSpPr>
          <p:cNvPr id="1809" name="Google Shape;1809;p96"/>
          <p:cNvSpPr txBox="1"/>
          <p:nvPr/>
        </p:nvSpPr>
        <p:spPr>
          <a:xfrm>
            <a:off x="5943325" y="1801500"/>
            <a:ext cx="2698500" cy="369300"/>
          </a:xfrm>
          <a:prstGeom prst="rect">
            <a:avLst/>
          </a:prstGeom>
          <a:solidFill>
            <a:srgbClr val="D9EAD3"/>
          </a:solid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600"/>
              </a:spcBef>
              <a:spcAft>
                <a:spcPts val="0"/>
              </a:spcAft>
              <a:buNone/>
            </a:pPr>
            <a:r>
              <a:rPr lang="en" sz="1200" b="1">
                <a:solidFill>
                  <a:schemeClr val="dk1"/>
                </a:solidFill>
                <a:latin typeface="Playfair Display"/>
                <a:ea typeface="Playfair Display"/>
                <a:cs typeface="Playfair Display"/>
                <a:sym typeface="Playfair Display"/>
              </a:rPr>
              <a:t>Status: Complete</a:t>
            </a:r>
            <a:endParaRPr>
              <a:latin typeface="PT Serif"/>
              <a:ea typeface="PT Serif"/>
              <a:cs typeface="PT Serif"/>
              <a:sym typeface="PT Serif"/>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813"/>
        <p:cNvGrpSpPr/>
        <p:nvPr/>
      </p:nvGrpSpPr>
      <p:grpSpPr>
        <a:xfrm>
          <a:off x="0" y="0"/>
          <a:ext cx="0" cy="0"/>
          <a:chOff x="0" y="0"/>
          <a:chExt cx="0" cy="0"/>
        </a:xfrm>
      </p:grpSpPr>
      <p:sp>
        <p:nvSpPr>
          <p:cNvPr id="1814" name="Google Shape;1814;p97"/>
          <p:cNvSpPr txBox="1">
            <a:spLocks noGrp="1"/>
          </p:cNvSpPr>
          <p:nvPr>
            <p:ph type="title"/>
          </p:nvPr>
        </p:nvSpPr>
        <p:spPr>
          <a:xfrm>
            <a:off x="388955" y="2621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How to Use the LiDAR</a:t>
            </a:r>
            <a:endParaRPr sz="2600" u="sng">
              <a:latin typeface="Playfair Display SemiBold"/>
              <a:ea typeface="Playfair Display SemiBold"/>
              <a:cs typeface="Playfair Display SemiBold"/>
              <a:sym typeface="Playfair Display SemiBold"/>
            </a:endParaRPr>
          </a:p>
        </p:txBody>
      </p:sp>
      <p:sp>
        <p:nvSpPr>
          <p:cNvPr id="1815" name="Google Shape;1815;p97"/>
          <p:cNvSpPr txBox="1">
            <a:spLocks noGrp="1"/>
          </p:cNvSpPr>
          <p:nvPr>
            <p:ph type="body" idx="1"/>
          </p:nvPr>
        </p:nvSpPr>
        <p:spPr>
          <a:xfrm>
            <a:off x="388950" y="982650"/>
            <a:ext cx="7850100" cy="38265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Objective:</a:t>
            </a:r>
            <a:r>
              <a:rPr lang="en" sz="1200">
                <a:latin typeface="Playfair Display"/>
                <a:ea typeface="Playfair Display"/>
                <a:cs typeface="Playfair Display"/>
                <a:sym typeface="Playfair Display"/>
              </a:rPr>
              <a:t> Setting up the Livox Mid-70 LiDAR for testing </a:t>
            </a:r>
            <a:endParaRPr sz="1200">
              <a:latin typeface="Playfair Display"/>
              <a:ea typeface="Playfair Display"/>
              <a:cs typeface="Playfair Display"/>
              <a:sym typeface="Playfair Display"/>
            </a:endParaRPr>
          </a:p>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Procedure: (</a:t>
            </a:r>
            <a:r>
              <a:rPr lang="en" sz="1200">
                <a:latin typeface="Playfair Display"/>
                <a:ea typeface="Playfair Display"/>
                <a:cs typeface="Playfair Display"/>
                <a:sym typeface="Playfair Display"/>
              </a:rPr>
              <a:t>0. Download Livox Viewer Software</a:t>
            </a:r>
            <a:r>
              <a:rPr lang="en" sz="1200" b="1">
                <a:latin typeface="Playfair Display"/>
                <a:ea typeface="Playfair Display"/>
                <a:cs typeface="Playfair Display"/>
                <a:sym typeface="Playfair Display"/>
              </a:rPr>
              <a:t>)</a:t>
            </a:r>
            <a:endParaRPr sz="1200" b="1">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AutoNum type="arabicPeriod"/>
            </a:pPr>
            <a:r>
              <a:rPr lang="en" sz="1200">
                <a:latin typeface="Playfair Display"/>
                <a:ea typeface="Playfair Display"/>
                <a:cs typeface="Playfair Display"/>
                <a:sym typeface="Playfair Display"/>
              </a:rPr>
              <a:t>Set up Livox Mid-70 LiDAR </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Plug Mid-70 power supply into a 120 VAC wall outlet</a:t>
            </a:r>
            <a:endParaRPr sz="1200">
              <a:latin typeface="Playfair Display"/>
              <a:ea typeface="Playfair Display"/>
              <a:cs typeface="Playfair Display"/>
              <a:sym typeface="Playfair Display"/>
            </a:endParaRPr>
          </a:p>
          <a:p>
            <a:pPr marL="1371600" lvl="2" indent="-304800" algn="l" rtl="0">
              <a:spcBef>
                <a:spcPts val="0"/>
              </a:spcBef>
              <a:spcAft>
                <a:spcPts val="0"/>
              </a:spcAft>
              <a:buSzPts val="1200"/>
              <a:buFont typeface="Playfair Display"/>
              <a:buAutoNum type="romanLcPeriod"/>
            </a:pPr>
            <a:r>
              <a:rPr lang="en" sz="1200">
                <a:latin typeface="Playfair Display"/>
                <a:ea typeface="Playfair Display"/>
                <a:cs typeface="Playfair Display"/>
                <a:sym typeface="Playfair Display"/>
              </a:rPr>
              <a:t>Connect power supply to Livox Converter 2.0</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Connect Mid-70 to Livox Converter 2.0</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Connect Livox Converter 2.o to a laptop via ethernet cable</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On laptop, set up necessary IP address</a:t>
            </a:r>
            <a:endParaRPr sz="1200">
              <a:latin typeface="Playfair Display"/>
              <a:ea typeface="Playfair Display"/>
              <a:cs typeface="Playfair Display"/>
              <a:sym typeface="Playfair Display"/>
            </a:endParaRPr>
          </a:p>
          <a:p>
            <a:pPr marL="1371600" lvl="2" indent="-304800" algn="l" rtl="0">
              <a:spcBef>
                <a:spcPts val="0"/>
              </a:spcBef>
              <a:spcAft>
                <a:spcPts val="0"/>
              </a:spcAft>
              <a:buSzPts val="1200"/>
              <a:buFont typeface="Playfair Display"/>
              <a:buAutoNum type="romanLcPeriod"/>
            </a:pPr>
            <a:r>
              <a:rPr lang="en" sz="1200">
                <a:latin typeface="Playfair Display"/>
                <a:ea typeface="Playfair Display"/>
                <a:cs typeface="Playfair Display"/>
                <a:sym typeface="Playfair Display"/>
              </a:rPr>
              <a:t>IP: 192.168.1.2</a:t>
            </a:r>
            <a:endParaRPr sz="1200">
              <a:latin typeface="Playfair Display"/>
              <a:ea typeface="Playfair Display"/>
              <a:cs typeface="Playfair Display"/>
              <a:sym typeface="Playfair Display"/>
            </a:endParaRPr>
          </a:p>
          <a:p>
            <a:pPr marL="1371600" lvl="2" indent="-304800" algn="l" rtl="0">
              <a:spcBef>
                <a:spcPts val="0"/>
              </a:spcBef>
              <a:spcAft>
                <a:spcPts val="0"/>
              </a:spcAft>
              <a:buSzPts val="1200"/>
              <a:buFont typeface="Playfair Display"/>
              <a:buAutoNum type="romanLcPeriod"/>
            </a:pPr>
            <a:r>
              <a:rPr lang="en" sz="1200">
                <a:latin typeface="Playfair Display"/>
                <a:ea typeface="Playfair Display"/>
                <a:cs typeface="Playfair Display"/>
                <a:sym typeface="Playfair Display"/>
              </a:rPr>
              <a:t>Subnet: 192.168.1.1</a:t>
            </a:r>
            <a:endParaRPr sz="1200">
              <a:latin typeface="Playfair Display"/>
              <a:ea typeface="Playfair Display"/>
              <a:cs typeface="Playfair Display"/>
              <a:sym typeface="Playfair Display"/>
            </a:endParaRPr>
          </a:p>
          <a:p>
            <a:pPr marL="1371600" lvl="2" indent="-304800" algn="l" rtl="0">
              <a:spcBef>
                <a:spcPts val="0"/>
              </a:spcBef>
              <a:spcAft>
                <a:spcPts val="0"/>
              </a:spcAft>
              <a:buSzPts val="1200"/>
              <a:buFont typeface="Playfair Display"/>
              <a:buAutoNum type="romanLcPeriod"/>
            </a:pPr>
            <a:r>
              <a:rPr lang="en" sz="1200">
                <a:latin typeface="Playfair Display"/>
                <a:ea typeface="Playfair Display"/>
                <a:cs typeface="Playfair Display"/>
                <a:sym typeface="Playfair Display"/>
              </a:rPr>
              <a:t>Gateway: 255.255.0.0 or 255.255.255.0</a:t>
            </a:r>
            <a:endParaRPr sz="1200">
              <a:latin typeface="Playfair Display"/>
              <a:ea typeface="Playfair Display"/>
              <a:cs typeface="Playfair Display"/>
              <a:sym typeface="Playfair Display"/>
            </a:endParaRPr>
          </a:p>
          <a:p>
            <a:pPr marL="1371600" lvl="2" indent="-304800" algn="l" rtl="0">
              <a:spcBef>
                <a:spcPts val="0"/>
              </a:spcBef>
              <a:spcAft>
                <a:spcPts val="0"/>
              </a:spcAft>
              <a:buSzPts val="1200"/>
              <a:buFont typeface="Playfair Display"/>
              <a:buAutoNum type="romanLcPeriod"/>
            </a:pPr>
            <a:r>
              <a:rPr lang="en" sz="1200">
                <a:latin typeface="Playfair Display"/>
                <a:ea typeface="Playfair Display"/>
                <a:cs typeface="Playfair Display"/>
                <a:sym typeface="Playfair Display"/>
              </a:rPr>
              <a:t>DNS: 1.1.1.1 or 8.8.8.8</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On laptop, launch the Livox Viewer Software</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Initiate Livox Viewer Software</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In LVS, select </a:t>
            </a:r>
            <a:r>
              <a:rPr lang="en" sz="1200" b="1">
                <a:latin typeface="Playfair Display"/>
                <a:ea typeface="Playfair Display"/>
                <a:cs typeface="Playfair Display"/>
                <a:sym typeface="Playfair Display"/>
              </a:rPr>
              <a:t>Mid-70 LiDAR  tab</a:t>
            </a:r>
            <a:r>
              <a:rPr lang="en" sz="1200">
                <a:latin typeface="Playfair Display"/>
                <a:ea typeface="Playfair Display"/>
                <a:cs typeface="Playfair Display"/>
                <a:sym typeface="Playfair Display"/>
              </a:rPr>
              <a:t> and connect</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Click the </a:t>
            </a:r>
            <a:r>
              <a:rPr lang="en" sz="1200" b="1">
                <a:latin typeface="Playfair Display"/>
                <a:ea typeface="Playfair Display"/>
                <a:cs typeface="Playfair Display"/>
                <a:sym typeface="Playfair Display"/>
              </a:rPr>
              <a:t>play button</a:t>
            </a:r>
            <a:r>
              <a:rPr lang="en" sz="1200">
                <a:latin typeface="Playfair Display"/>
                <a:ea typeface="Playfair Display"/>
                <a:cs typeface="Playfair Display"/>
                <a:sym typeface="Playfair Display"/>
              </a:rPr>
              <a:t> in LVS </a:t>
            </a:r>
            <a:endParaRPr sz="1200">
              <a:latin typeface="Playfair Display"/>
              <a:ea typeface="Playfair Display"/>
              <a:cs typeface="Playfair Display"/>
              <a:sym typeface="Playfair Display"/>
            </a:endParaRPr>
          </a:p>
          <a:p>
            <a:pPr marL="1371600" lvl="2" indent="-304800" algn="l" rtl="0">
              <a:spcBef>
                <a:spcPts val="0"/>
              </a:spcBef>
              <a:spcAft>
                <a:spcPts val="0"/>
              </a:spcAft>
              <a:buSzPts val="1200"/>
              <a:buFont typeface="Playfair Display"/>
              <a:buAutoNum type="romanLcPeriod"/>
            </a:pPr>
            <a:r>
              <a:rPr lang="en" sz="1200">
                <a:latin typeface="Playfair Display"/>
                <a:ea typeface="Playfair Display"/>
                <a:cs typeface="Playfair Display"/>
                <a:sym typeface="Playfair Display"/>
              </a:rPr>
              <a:t>Observe screen and ensure real-time point cloud is being generated</a:t>
            </a:r>
            <a:endParaRPr sz="1200">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a:latin typeface="Playfair Display"/>
                <a:ea typeface="Playfair Display"/>
                <a:cs typeface="Playfair Display"/>
                <a:sym typeface="Playfair Display"/>
              </a:rPr>
              <a:t>Run Mid-70 LiDAR</a:t>
            </a:r>
            <a:endParaRPr sz="1200">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a:latin typeface="Playfair Display"/>
                <a:ea typeface="Playfair Display"/>
                <a:cs typeface="Playfair Display"/>
                <a:sym typeface="Playfair Display"/>
              </a:rPr>
              <a:t>Click the </a:t>
            </a:r>
            <a:r>
              <a:rPr lang="en" sz="1200" b="1">
                <a:latin typeface="Playfair Display"/>
                <a:ea typeface="Playfair Display"/>
                <a:cs typeface="Playfair Display"/>
                <a:sym typeface="Playfair Display"/>
              </a:rPr>
              <a:t>record button</a:t>
            </a:r>
            <a:r>
              <a:rPr lang="en" sz="1200">
                <a:latin typeface="Playfair Display"/>
                <a:ea typeface="Playfair Display"/>
                <a:cs typeface="Playfair Display"/>
                <a:sym typeface="Playfair Display"/>
              </a:rPr>
              <a:t> in LVS</a:t>
            </a:r>
            <a:endParaRPr sz="1400">
              <a:latin typeface="Playfair Display"/>
              <a:ea typeface="Playfair Display"/>
              <a:cs typeface="Playfair Display"/>
              <a:sym typeface="Playfair Display"/>
            </a:endParaRPr>
          </a:p>
          <a:p>
            <a:pPr marL="457200" lvl="0" indent="0" algn="l" rtl="0">
              <a:spcBef>
                <a:spcPts val="0"/>
              </a:spcBef>
              <a:spcAft>
                <a:spcPts val="0"/>
              </a:spcAft>
              <a:buNone/>
            </a:pPr>
            <a:endParaRPr sz="1200">
              <a:latin typeface="Playfair Display"/>
              <a:ea typeface="Playfair Display"/>
              <a:cs typeface="Playfair Display"/>
              <a:sym typeface="Playfair Display"/>
            </a:endParaRPr>
          </a:p>
        </p:txBody>
      </p:sp>
      <p:pic>
        <p:nvPicPr>
          <p:cNvPr id="1816" name="Google Shape;1816;p9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817" name="Google Shape;1817;p97"/>
          <p:cNvSpPr txBox="1">
            <a:spLocks noGrp="1"/>
          </p:cNvSpPr>
          <p:nvPr>
            <p:ph type="sldNum" idx="12"/>
          </p:nvPr>
        </p:nvSpPr>
        <p:spPr>
          <a:xfrm>
            <a:off x="8774500" y="4893900"/>
            <a:ext cx="3696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2" name="Google Shape;1822;p98"/>
          <p:cNvSpPr txBox="1">
            <a:spLocks noGrp="1"/>
          </p:cNvSpPr>
          <p:nvPr>
            <p:ph type="title"/>
          </p:nvPr>
        </p:nvSpPr>
        <p:spPr>
          <a:xfrm>
            <a:off x="388955" y="2621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How to Get Systems Talking</a:t>
            </a:r>
            <a:endParaRPr sz="2600" u="sng">
              <a:latin typeface="Playfair Display SemiBold"/>
              <a:ea typeface="Playfair Display SemiBold"/>
              <a:cs typeface="Playfair Display SemiBold"/>
              <a:sym typeface="Playfair Display SemiBold"/>
            </a:endParaRPr>
          </a:p>
        </p:txBody>
      </p:sp>
      <p:pic>
        <p:nvPicPr>
          <p:cNvPr id="1823" name="Google Shape;1823;p9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824" name="Google Shape;1824;p98"/>
          <p:cNvSpPr txBox="1">
            <a:spLocks noGrp="1"/>
          </p:cNvSpPr>
          <p:nvPr>
            <p:ph type="sldNum" idx="12"/>
          </p:nvPr>
        </p:nvSpPr>
        <p:spPr>
          <a:xfrm>
            <a:off x="8774500" y="4893900"/>
            <a:ext cx="369600" cy="24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72</a:t>
            </a:fld>
            <a:endParaRPr/>
          </a:p>
        </p:txBody>
      </p:sp>
      <p:sp>
        <p:nvSpPr>
          <p:cNvPr id="1825" name="Google Shape;1825;p98"/>
          <p:cNvSpPr txBox="1">
            <a:spLocks noGrp="1"/>
          </p:cNvSpPr>
          <p:nvPr>
            <p:ph type="body" idx="1"/>
          </p:nvPr>
        </p:nvSpPr>
        <p:spPr>
          <a:xfrm>
            <a:off x="295725" y="1126500"/>
            <a:ext cx="4276200" cy="37212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Procedure Option 1 (WIFI)</a:t>
            </a:r>
            <a:endParaRPr sz="1200" b="1">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AutoNum type="arabicPeriod"/>
            </a:pPr>
            <a:r>
              <a:rPr lang="en" sz="1200" b="1">
                <a:latin typeface="Playfair Display"/>
                <a:ea typeface="Playfair Display"/>
                <a:cs typeface="Playfair Display"/>
                <a:sym typeface="Playfair Display"/>
              </a:rPr>
              <a:t>Assemble sensor package and power on</a:t>
            </a:r>
            <a:endParaRPr sz="1200" b="1">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b="1">
                <a:latin typeface="Playfair Display"/>
                <a:ea typeface="Playfair Display"/>
                <a:cs typeface="Playfair Display"/>
                <a:sym typeface="Playfair Display"/>
              </a:rPr>
              <a:t>Connect NUC PC to Livox camera via ethernet cable using dedicated ethernet port on NUC PC</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Power on external computer</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Power on pre-programmed WiFi router</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External Computer connect to broadcasted WiFi signal MAXWELL</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Verify External Computer is set for DHCP on WiFi interface</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Start Remote Desktop</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Connect to IP: 172.16.1.50</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Login using Intel NUC profile</a:t>
            </a:r>
            <a:endParaRPr sz="1200" b="1">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b="1">
                <a:latin typeface="Playfair Display"/>
                <a:ea typeface="Playfair Display"/>
                <a:cs typeface="Playfair Display"/>
                <a:sym typeface="Playfair Display"/>
              </a:rPr>
              <a:t>User: marco</a:t>
            </a:r>
            <a:endParaRPr sz="1200" b="1">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b="1">
                <a:latin typeface="Playfair Display"/>
                <a:ea typeface="Playfair Display"/>
                <a:cs typeface="Playfair Display"/>
                <a:sym typeface="Playfair Display"/>
              </a:rPr>
              <a:t>Password: ‘single space’</a:t>
            </a:r>
            <a:endParaRPr sz="1200" b="1">
              <a:latin typeface="Playfair Display"/>
              <a:ea typeface="Playfair Display"/>
              <a:cs typeface="Playfair Display"/>
              <a:sym typeface="Playfair Display"/>
            </a:endParaRPr>
          </a:p>
          <a:p>
            <a:pPr marL="457200" lvl="0" indent="0" algn="l" rtl="0">
              <a:spcBef>
                <a:spcPts val="0"/>
              </a:spcBef>
              <a:spcAft>
                <a:spcPts val="0"/>
              </a:spcAft>
              <a:buNone/>
            </a:pPr>
            <a:endParaRPr sz="1200">
              <a:latin typeface="Playfair Display"/>
              <a:ea typeface="Playfair Display"/>
              <a:cs typeface="Playfair Display"/>
              <a:sym typeface="Playfair Display"/>
            </a:endParaRPr>
          </a:p>
        </p:txBody>
      </p:sp>
      <p:sp>
        <p:nvSpPr>
          <p:cNvPr id="1826" name="Google Shape;1826;p98"/>
          <p:cNvSpPr txBox="1">
            <a:spLocks noGrp="1"/>
          </p:cNvSpPr>
          <p:nvPr>
            <p:ph type="body" idx="1"/>
          </p:nvPr>
        </p:nvSpPr>
        <p:spPr>
          <a:xfrm>
            <a:off x="4572000" y="1126600"/>
            <a:ext cx="4202400" cy="37212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200" b="1">
                <a:latin typeface="Playfair Display"/>
                <a:ea typeface="Playfair Display"/>
                <a:cs typeface="Playfair Display"/>
                <a:sym typeface="Playfair Display"/>
              </a:rPr>
              <a:t>Procedure Option 2 (Direct Connect)</a:t>
            </a:r>
            <a:endParaRPr sz="1200" b="1">
              <a:latin typeface="Playfair Display"/>
              <a:ea typeface="Playfair Display"/>
              <a:cs typeface="Playfair Display"/>
              <a:sym typeface="Playfair Display"/>
            </a:endParaRPr>
          </a:p>
          <a:p>
            <a:pPr marL="457200" lvl="0" indent="-304800" algn="l" rtl="0">
              <a:spcBef>
                <a:spcPts val="600"/>
              </a:spcBef>
              <a:spcAft>
                <a:spcPts val="0"/>
              </a:spcAft>
              <a:buSzPts val="1200"/>
              <a:buFont typeface="Playfair Display"/>
              <a:buAutoNum type="arabicPeriod"/>
            </a:pPr>
            <a:r>
              <a:rPr lang="en" sz="1200" b="1">
                <a:latin typeface="Playfair Display"/>
                <a:ea typeface="Playfair Display"/>
                <a:cs typeface="Playfair Display"/>
                <a:sym typeface="Playfair Display"/>
              </a:rPr>
              <a:t>Assemble sensor package and power on</a:t>
            </a:r>
            <a:endParaRPr sz="1200" b="1">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b="1">
                <a:latin typeface="Playfair Display"/>
                <a:ea typeface="Playfair Display"/>
                <a:cs typeface="Playfair Display"/>
                <a:sym typeface="Playfair Display"/>
              </a:rPr>
              <a:t>Connect NUC PC to Livox camera via ethernet cable using dedicated ethernet port on NUC PC</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Power on external computer</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Attach USBC-ethernet adapter to NUC PC</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Connect ethernet cable from External Computer to USBC-ethernet adapter</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Assign the following parameters to External Computer ethernet adapter interface</a:t>
            </a:r>
            <a:endParaRPr sz="1200" b="1">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b="1">
                <a:latin typeface="Playfair Display"/>
                <a:ea typeface="Playfair Display"/>
                <a:cs typeface="Playfair Display"/>
                <a:sym typeface="Playfair Display"/>
              </a:rPr>
              <a:t>IP: 10.0.0.1</a:t>
            </a:r>
            <a:endParaRPr sz="1200" b="1">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b="1">
                <a:latin typeface="Playfair Display"/>
                <a:ea typeface="Playfair Display"/>
                <a:cs typeface="Playfair Display"/>
                <a:sym typeface="Playfair Display"/>
              </a:rPr>
              <a:t>Gateway: 255.255.0.0</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Start Remote Desktop</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Connect to IP: 10.0.0.100</a:t>
            </a:r>
            <a:endParaRPr sz="1200" b="1">
              <a:latin typeface="Playfair Display"/>
              <a:ea typeface="Playfair Display"/>
              <a:cs typeface="Playfair Display"/>
              <a:sym typeface="Playfair Display"/>
            </a:endParaRPr>
          </a:p>
          <a:p>
            <a:pPr marL="457200" lvl="0" indent="-304800" algn="l" rtl="0">
              <a:spcBef>
                <a:spcPts val="0"/>
              </a:spcBef>
              <a:spcAft>
                <a:spcPts val="0"/>
              </a:spcAft>
              <a:buSzPts val="1200"/>
              <a:buFont typeface="Playfair Display"/>
              <a:buAutoNum type="arabicPeriod"/>
            </a:pPr>
            <a:r>
              <a:rPr lang="en" sz="1200" b="1">
                <a:latin typeface="Playfair Display"/>
                <a:ea typeface="Playfair Display"/>
                <a:cs typeface="Playfair Display"/>
                <a:sym typeface="Playfair Display"/>
              </a:rPr>
              <a:t>Login using Intel NUC Profile</a:t>
            </a:r>
            <a:endParaRPr sz="1200" b="1">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b="1">
                <a:latin typeface="Playfair Display"/>
                <a:ea typeface="Playfair Display"/>
                <a:cs typeface="Playfair Display"/>
                <a:sym typeface="Playfair Display"/>
              </a:rPr>
              <a:t>User: marco</a:t>
            </a:r>
            <a:endParaRPr sz="1200" b="1">
              <a:latin typeface="Playfair Display"/>
              <a:ea typeface="Playfair Display"/>
              <a:cs typeface="Playfair Display"/>
              <a:sym typeface="Playfair Display"/>
            </a:endParaRPr>
          </a:p>
          <a:p>
            <a:pPr marL="914400" lvl="1" indent="-304800" algn="l" rtl="0">
              <a:spcBef>
                <a:spcPts val="0"/>
              </a:spcBef>
              <a:spcAft>
                <a:spcPts val="0"/>
              </a:spcAft>
              <a:buSzPts val="1200"/>
              <a:buFont typeface="Playfair Display"/>
              <a:buAutoNum type="alphaLcPeriod"/>
            </a:pPr>
            <a:r>
              <a:rPr lang="en" sz="1200" b="1">
                <a:latin typeface="Playfair Display"/>
                <a:ea typeface="Playfair Display"/>
                <a:cs typeface="Playfair Display"/>
                <a:sym typeface="Playfair Display"/>
              </a:rPr>
              <a:t>Password: ‘single space’</a:t>
            </a:r>
            <a:endParaRPr sz="1200" b="1">
              <a:latin typeface="Playfair Display"/>
              <a:ea typeface="Playfair Display"/>
              <a:cs typeface="Playfair Display"/>
              <a:sym typeface="Playfair Display"/>
            </a:endParaRPr>
          </a:p>
          <a:p>
            <a:pPr marL="457200" lvl="0" indent="0" algn="l" rtl="0">
              <a:spcBef>
                <a:spcPts val="0"/>
              </a:spcBef>
              <a:spcAft>
                <a:spcPts val="0"/>
              </a:spcAft>
              <a:buNone/>
            </a:pPr>
            <a:endParaRPr sz="1200">
              <a:latin typeface="Playfair Display"/>
              <a:ea typeface="Playfair Display"/>
              <a:cs typeface="Playfair Display"/>
              <a:sym typeface="Playfair Display"/>
            </a:endParaRPr>
          </a:p>
        </p:txBody>
      </p:sp>
      <p:sp>
        <p:nvSpPr>
          <p:cNvPr id="1827" name="Google Shape;1827;p98"/>
          <p:cNvSpPr txBox="1"/>
          <p:nvPr/>
        </p:nvSpPr>
        <p:spPr>
          <a:xfrm>
            <a:off x="295725" y="807975"/>
            <a:ext cx="6618600" cy="5850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Clr>
                <a:schemeClr val="dk1"/>
              </a:buClr>
              <a:buSzPts val="1100"/>
              <a:buFont typeface="Arial"/>
              <a:buNone/>
            </a:pPr>
            <a:r>
              <a:rPr lang="en" sz="1200" b="1">
                <a:solidFill>
                  <a:schemeClr val="dk1"/>
                </a:solidFill>
                <a:latin typeface="Playfair Display"/>
                <a:ea typeface="Playfair Display"/>
                <a:cs typeface="Playfair Display"/>
                <a:sym typeface="Playfair Display"/>
              </a:rPr>
              <a:t>Objective: Inter-Link Sensor Package with External Computer for Command &amp; Control</a:t>
            </a:r>
            <a:endParaRPr sz="1200" b="1">
              <a:solidFill>
                <a:schemeClr val="dk1"/>
              </a:solidFill>
              <a:latin typeface="Playfair Display"/>
              <a:ea typeface="Playfair Display"/>
              <a:cs typeface="Playfair Display"/>
              <a:sym typeface="Playfair Display"/>
            </a:endParaRPr>
          </a:p>
          <a:p>
            <a:pPr marL="0" lvl="0" indent="0" algn="l" rtl="0">
              <a:spcBef>
                <a:spcPts val="0"/>
              </a:spcBef>
              <a:spcAft>
                <a:spcPts val="0"/>
              </a:spcAft>
              <a:buNone/>
            </a:pPr>
            <a:endParaRPr>
              <a:latin typeface="PT Serif"/>
              <a:ea typeface="PT Serif"/>
              <a:cs typeface="PT Serif"/>
              <a:sym typeface="PT Serif"/>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831"/>
        <p:cNvGrpSpPr/>
        <p:nvPr/>
      </p:nvGrpSpPr>
      <p:grpSpPr>
        <a:xfrm>
          <a:off x="0" y="0"/>
          <a:ext cx="0" cy="0"/>
          <a:chOff x="0" y="0"/>
          <a:chExt cx="0" cy="0"/>
        </a:xfrm>
      </p:grpSpPr>
      <p:sp>
        <p:nvSpPr>
          <p:cNvPr id="1832" name="Google Shape;1832;p99"/>
          <p:cNvSpPr txBox="1">
            <a:spLocks noGrp="1"/>
          </p:cNvSpPr>
          <p:nvPr>
            <p:ph type="ctrTitle" idx="4294967295"/>
          </p:nvPr>
        </p:nvSpPr>
        <p:spPr>
          <a:xfrm>
            <a:off x="1768800" y="1991813"/>
            <a:ext cx="5606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u="sng">
                <a:solidFill>
                  <a:schemeClr val="hlink"/>
                </a:solidFill>
                <a:hlinkClick r:id="rId3"/>
              </a:rPr>
              <a:t>Link to ASPEN DiTL Procedure</a:t>
            </a:r>
            <a:endParaRPr sz="3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sp>
        <p:nvSpPr>
          <p:cNvPr id="1837" name="Google Shape;1837;p100"/>
          <p:cNvSpPr txBox="1">
            <a:spLocks noGrp="1"/>
          </p:cNvSpPr>
          <p:nvPr>
            <p:ph type="ctrTitle" idx="4294967295"/>
          </p:nvPr>
        </p:nvSpPr>
        <p:spPr>
          <a:xfrm>
            <a:off x="1768800" y="1991813"/>
            <a:ext cx="5606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u="sng">
                <a:solidFill>
                  <a:schemeClr val="hlink"/>
                </a:solidFill>
                <a:hlinkClick r:id="rId3"/>
              </a:rPr>
              <a:t>Link to SOSC Procedure</a:t>
            </a:r>
            <a:endParaRPr sz="3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sp>
        <p:nvSpPr>
          <p:cNvPr id="1842" name="Google Shape;1842;p101"/>
          <p:cNvSpPr txBox="1"/>
          <p:nvPr/>
        </p:nvSpPr>
        <p:spPr>
          <a:xfrm>
            <a:off x="1768800" y="357988"/>
            <a:ext cx="5606400" cy="115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Playfair Display"/>
                <a:ea typeface="Playfair Display"/>
                <a:cs typeface="Playfair Display"/>
                <a:sym typeface="Playfair Display"/>
              </a:rPr>
              <a:t>Mechanical</a:t>
            </a:r>
            <a:endParaRPr sz="3600">
              <a:solidFill>
                <a:srgbClr val="FFFFFF"/>
              </a:solidFill>
              <a:latin typeface="Playfair Display"/>
              <a:ea typeface="Playfair Display"/>
              <a:cs typeface="Playfair Display"/>
              <a:sym typeface="Playfair Display"/>
            </a:endParaRPr>
          </a:p>
        </p:txBody>
      </p:sp>
      <p:sp>
        <p:nvSpPr>
          <p:cNvPr id="1843" name="Google Shape;1843;p101"/>
          <p:cNvSpPr txBox="1"/>
          <p:nvPr/>
        </p:nvSpPr>
        <p:spPr>
          <a:xfrm>
            <a:off x="884550" y="1309500"/>
            <a:ext cx="3687600" cy="20319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3" action="ppaction://hlinksldjump">
                  <a:extLst>
                    <a:ext uri="{A12FA001-AC4F-418D-AE19-62706E023703}">
                      <ahyp:hlinkClr xmlns:ahyp="http://schemas.microsoft.com/office/drawing/2018/hyperlinkcolor" xmlns="" val="tx"/>
                    </a:ext>
                  </a:extLst>
                </a:hlinkClick>
              </a:rPr>
              <a:t>Marco</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4" action="ppaction://hlinksldjump">
                  <a:extLst>
                    <a:ext uri="{A12FA001-AC4F-418D-AE19-62706E023703}">
                      <ahyp:hlinkClr xmlns:ahyp="http://schemas.microsoft.com/office/drawing/2018/hyperlinkcolor" xmlns="" val="tx"/>
                    </a:ext>
                  </a:extLst>
                </a:hlinkClick>
              </a:rPr>
              <a:t>Polo (Cube)</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5" action="ppaction://hlinksldjump">
                  <a:extLst>
                    <a:ext uri="{A12FA001-AC4F-418D-AE19-62706E023703}">
                      <ahyp:hlinkClr xmlns:ahyp="http://schemas.microsoft.com/office/drawing/2018/hyperlinkcolor" xmlns="" val="tx"/>
                    </a:ext>
                  </a:extLst>
                </a:hlinkClick>
              </a:rPr>
              <a:t>Polo (LM400)</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6" action="ppaction://hlinksldjump">
                  <a:extLst>
                    <a:ext uri="{A12FA001-AC4F-418D-AE19-62706E023703}">
                      <ahyp:hlinkClr xmlns:ahyp="http://schemas.microsoft.com/office/drawing/2018/hyperlinkcolor" xmlns="" val="tx"/>
                    </a:ext>
                  </a:extLst>
                </a:hlinkClick>
              </a:rPr>
              <a:t>ASPIN Docking Port</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7" action="ppaction://hlinksldjump">
                  <a:extLst>
                    <a:ext uri="{A12FA001-AC4F-418D-AE19-62706E023703}">
                      <ahyp:hlinkClr xmlns:ahyp="http://schemas.microsoft.com/office/drawing/2018/hyperlinkcolor" xmlns="" val="tx"/>
                    </a:ext>
                  </a:extLst>
                </a:hlinkClick>
              </a:rPr>
              <a:t>Mounting Bracket</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8" action="ppaction://hlinksldjump">
                  <a:extLst>
                    <a:ext uri="{A12FA001-AC4F-418D-AE19-62706E023703}">
                      <ahyp:hlinkClr xmlns:ahyp="http://schemas.microsoft.com/office/drawing/2018/hyperlinkcolor" xmlns="" val="tx"/>
                    </a:ext>
                  </a:extLst>
                </a:hlinkClick>
              </a:rPr>
              <a:t>Hardware Integration</a:t>
            </a:r>
            <a:endParaRPr sz="2000" u="sng">
              <a:solidFill>
                <a:schemeClr val="lt1"/>
              </a:solidFill>
              <a:latin typeface="Playfair Display Medium"/>
              <a:ea typeface="Playfair Display Medium"/>
              <a:cs typeface="Playfair Display Medium"/>
              <a:sym typeface="Playfair Display Medium"/>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pic>
        <p:nvPicPr>
          <p:cNvPr id="1848" name="Google Shape;1848;p10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780900" y="1190750"/>
            <a:ext cx="3536600" cy="3536600"/>
          </a:xfrm>
          <a:prstGeom prst="rect">
            <a:avLst/>
          </a:prstGeom>
          <a:noFill/>
          <a:ln>
            <a:noFill/>
          </a:ln>
        </p:spPr>
      </p:pic>
      <p:pic>
        <p:nvPicPr>
          <p:cNvPr id="1849" name="Google Shape;1849;p10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850" name="Google Shape;1850;p102"/>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76</a:t>
            </a:fld>
            <a:endParaRPr>
              <a:latin typeface="Playfair Display"/>
              <a:ea typeface="Playfair Display"/>
              <a:cs typeface="Playfair Display"/>
              <a:sym typeface="Playfair Display"/>
            </a:endParaRPr>
          </a:p>
        </p:txBody>
      </p:sp>
      <p:sp>
        <p:nvSpPr>
          <p:cNvPr id="1851" name="Google Shape;1851;p102"/>
          <p:cNvSpPr txBox="1"/>
          <p:nvPr/>
        </p:nvSpPr>
        <p:spPr>
          <a:xfrm>
            <a:off x="388955" y="262106"/>
            <a:ext cx="8366100" cy="76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Marco</a:t>
            </a:r>
            <a:endParaRPr sz="2600" u="sng">
              <a:solidFill>
                <a:srgbClr val="000000"/>
              </a:solidFill>
              <a:latin typeface="Playfair Display SemiBold"/>
              <a:ea typeface="Playfair Display SemiBold"/>
              <a:cs typeface="Playfair Display SemiBold"/>
              <a:sym typeface="Playfair Display SemiBold"/>
            </a:endParaRPr>
          </a:p>
        </p:txBody>
      </p:sp>
      <p:sp>
        <p:nvSpPr>
          <p:cNvPr id="1852" name="Google Shape;1852;p102"/>
          <p:cNvSpPr txBox="1"/>
          <p:nvPr/>
        </p:nvSpPr>
        <p:spPr>
          <a:xfrm>
            <a:off x="2973913" y="1164850"/>
            <a:ext cx="13203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Livox</a:t>
            </a:r>
            <a:endParaRPr b="1">
              <a:latin typeface="Playfair Display"/>
              <a:ea typeface="Playfair Display"/>
              <a:cs typeface="Playfair Display"/>
              <a:sym typeface="Playfair Display"/>
            </a:endParaRPr>
          </a:p>
        </p:txBody>
      </p:sp>
      <p:sp>
        <p:nvSpPr>
          <p:cNvPr id="1853" name="Google Shape;1853;p102"/>
          <p:cNvSpPr txBox="1"/>
          <p:nvPr/>
        </p:nvSpPr>
        <p:spPr>
          <a:xfrm>
            <a:off x="6640863" y="2571750"/>
            <a:ext cx="1320300" cy="61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Livox Converter</a:t>
            </a:r>
            <a:endParaRPr b="1">
              <a:latin typeface="Playfair Display"/>
              <a:ea typeface="Playfair Display"/>
              <a:cs typeface="Playfair Display"/>
              <a:sym typeface="Playfair Display"/>
            </a:endParaRPr>
          </a:p>
        </p:txBody>
      </p:sp>
      <p:sp>
        <p:nvSpPr>
          <p:cNvPr id="1854" name="Google Shape;1854;p102"/>
          <p:cNvSpPr txBox="1"/>
          <p:nvPr/>
        </p:nvSpPr>
        <p:spPr>
          <a:xfrm>
            <a:off x="1293213" y="4111750"/>
            <a:ext cx="1320300" cy="61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NUC Processor</a:t>
            </a:r>
            <a:endParaRPr b="1">
              <a:latin typeface="Playfair Display"/>
              <a:ea typeface="Playfair Display"/>
              <a:cs typeface="Playfair Display"/>
              <a:sym typeface="Playfair Display"/>
            </a:endParaRPr>
          </a:p>
        </p:txBody>
      </p:sp>
      <p:sp>
        <p:nvSpPr>
          <p:cNvPr id="1855" name="Google Shape;1855;p102"/>
          <p:cNvSpPr txBox="1"/>
          <p:nvPr/>
        </p:nvSpPr>
        <p:spPr>
          <a:xfrm>
            <a:off x="1182838" y="2421350"/>
            <a:ext cx="1320300" cy="61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Processor Regulator</a:t>
            </a:r>
            <a:endParaRPr b="1">
              <a:latin typeface="Playfair Display"/>
              <a:ea typeface="Playfair Display"/>
              <a:cs typeface="Playfair Display"/>
              <a:sym typeface="Playfair Display"/>
            </a:endParaRPr>
          </a:p>
        </p:txBody>
      </p:sp>
      <p:sp>
        <p:nvSpPr>
          <p:cNvPr id="1856" name="Google Shape;1856;p102"/>
          <p:cNvSpPr txBox="1"/>
          <p:nvPr/>
        </p:nvSpPr>
        <p:spPr>
          <a:xfrm>
            <a:off x="6143638" y="4004050"/>
            <a:ext cx="1320300" cy="61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Mount + Handles</a:t>
            </a:r>
            <a:endParaRPr b="1">
              <a:latin typeface="Playfair Display"/>
              <a:ea typeface="Playfair Display"/>
              <a:cs typeface="Playfair Display"/>
              <a:sym typeface="Playfair Display"/>
            </a:endParaRPr>
          </a:p>
        </p:txBody>
      </p:sp>
      <p:sp>
        <p:nvSpPr>
          <p:cNvPr id="1857" name="Google Shape;1857;p102"/>
          <p:cNvSpPr txBox="1"/>
          <p:nvPr/>
        </p:nvSpPr>
        <p:spPr>
          <a:xfrm>
            <a:off x="6424913" y="1426575"/>
            <a:ext cx="13203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FOV</a:t>
            </a:r>
            <a:endParaRPr b="1">
              <a:latin typeface="Playfair Display"/>
              <a:ea typeface="Playfair Display"/>
              <a:cs typeface="Playfair Display"/>
              <a:sym typeface="Playfair Display"/>
            </a:endParaRPr>
          </a:p>
        </p:txBody>
      </p:sp>
      <p:cxnSp>
        <p:nvCxnSpPr>
          <p:cNvPr id="1858" name="Google Shape;1858;p102"/>
          <p:cNvCxnSpPr>
            <a:stCxn id="1852" idx="2"/>
          </p:cNvCxnSpPr>
          <p:nvPr/>
        </p:nvCxnSpPr>
        <p:spPr>
          <a:xfrm>
            <a:off x="3634063" y="1565050"/>
            <a:ext cx="904800" cy="1077000"/>
          </a:xfrm>
          <a:prstGeom prst="straightConnector1">
            <a:avLst/>
          </a:prstGeom>
          <a:noFill/>
          <a:ln w="28575" cap="flat" cmpd="sng">
            <a:solidFill>
              <a:srgbClr val="005BAD"/>
            </a:solidFill>
            <a:prstDash val="solid"/>
            <a:round/>
            <a:headEnd type="none" w="med" len="med"/>
            <a:tailEnd type="triangle" w="med" len="med"/>
          </a:ln>
        </p:spPr>
      </p:cxnSp>
      <p:cxnSp>
        <p:nvCxnSpPr>
          <p:cNvPr id="1859" name="Google Shape;1859;p102"/>
          <p:cNvCxnSpPr>
            <a:stCxn id="1855" idx="3"/>
          </p:cNvCxnSpPr>
          <p:nvPr/>
        </p:nvCxnSpPr>
        <p:spPr>
          <a:xfrm>
            <a:off x="2503138" y="2729150"/>
            <a:ext cx="1097700" cy="694800"/>
          </a:xfrm>
          <a:prstGeom prst="straightConnector1">
            <a:avLst/>
          </a:prstGeom>
          <a:noFill/>
          <a:ln w="28575" cap="flat" cmpd="sng">
            <a:solidFill>
              <a:srgbClr val="005BAD"/>
            </a:solidFill>
            <a:prstDash val="solid"/>
            <a:round/>
            <a:headEnd type="none" w="med" len="med"/>
            <a:tailEnd type="triangle" w="med" len="med"/>
          </a:ln>
        </p:spPr>
      </p:cxnSp>
      <p:cxnSp>
        <p:nvCxnSpPr>
          <p:cNvPr id="1860" name="Google Shape;1860;p102"/>
          <p:cNvCxnSpPr>
            <a:stCxn id="1854" idx="3"/>
          </p:cNvCxnSpPr>
          <p:nvPr/>
        </p:nvCxnSpPr>
        <p:spPr>
          <a:xfrm rot="10800000" flipH="1">
            <a:off x="2613513" y="4049050"/>
            <a:ext cx="1347000" cy="370500"/>
          </a:xfrm>
          <a:prstGeom prst="straightConnector1">
            <a:avLst/>
          </a:prstGeom>
          <a:noFill/>
          <a:ln w="28575" cap="flat" cmpd="sng">
            <a:solidFill>
              <a:srgbClr val="005BAD"/>
            </a:solidFill>
            <a:prstDash val="solid"/>
            <a:round/>
            <a:headEnd type="none" w="med" len="med"/>
            <a:tailEnd type="triangle" w="med" len="med"/>
          </a:ln>
        </p:spPr>
      </p:cxnSp>
      <p:cxnSp>
        <p:nvCxnSpPr>
          <p:cNvPr id="1861" name="Google Shape;1861;p102"/>
          <p:cNvCxnSpPr>
            <a:stCxn id="1856" idx="1"/>
          </p:cNvCxnSpPr>
          <p:nvPr/>
        </p:nvCxnSpPr>
        <p:spPr>
          <a:xfrm rot="10800000">
            <a:off x="5602138" y="4111750"/>
            <a:ext cx="541500" cy="200100"/>
          </a:xfrm>
          <a:prstGeom prst="straightConnector1">
            <a:avLst/>
          </a:prstGeom>
          <a:noFill/>
          <a:ln w="28575" cap="flat" cmpd="sng">
            <a:solidFill>
              <a:srgbClr val="005BAD"/>
            </a:solidFill>
            <a:prstDash val="solid"/>
            <a:round/>
            <a:headEnd type="none" w="med" len="med"/>
            <a:tailEnd type="triangle" w="med" len="med"/>
          </a:ln>
        </p:spPr>
      </p:cxnSp>
      <p:cxnSp>
        <p:nvCxnSpPr>
          <p:cNvPr id="1862" name="Google Shape;1862;p102"/>
          <p:cNvCxnSpPr>
            <a:stCxn id="1857" idx="1"/>
          </p:cNvCxnSpPr>
          <p:nvPr/>
        </p:nvCxnSpPr>
        <p:spPr>
          <a:xfrm flipH="1">
            <a:off x="5949713" y="1626675"/>
            <a:ext cx="475200" cy="296400"/>
          </a:xfrm>
          <a:prstGeom prst="straightConnector1">
            <a:avLst/>
          </a:prstGeom>
          <a:noFill/>
          <a:ln w="28575" cap="flat" cmpd="sng">
            <a:solidFill>
              <a:srgbClr val="005BAD"/>
            </a:solidFill>
            <a:prstDash val="solid"/>
            <a:round/>
            <a:headEnd type="none" w="med" len="med"/>
            <a:tailEnd type="triangle" w="med" len="med"/>
          </a:ln>
        </p:spPr>
      </p:cxnSp>
      <p:cxnSp>
        <p:nvCxnSpPr>
          <p:cNvPr id="1863" name="Google Shape;1863;p102"/>
          <p:cNvCxnSpPr>
            <a:stCxn id="1853" idx="1"/>
          </p:cNvCxnSpPr>
          <p:nvPr/>
        </p:nvCxnSpPr>
        <p:spPr>
          <a:xfrm flipH="1">
            <a:off x="5258163" y="2879550"/>
            <a:ext cx="1382700" cy="434700"/>
          </a:xfrm>
          <a:prstGeom prst="straightConnector1">
            <a:avLst/>
          </a:prstGeom>
          <a:noFill/>
          <a:ln w="28575" cap="flat" cmpd="sng">
            <a:solidFill>
              <a:srgbClr val="005BAD"/>
            </a:solidFill>
            <a:prstDash val="solid"/>
            <a:round/>
            <a:headEnd type="none" w="med" len="med"/>
            <a:tailEnd type="triangle" w="med" len="med"/>
          </a:ln>
        </p:spPr>
      </p:cxnSp>
      <p:sp>
        <p:nvSpPr>
          <p:cNvPr id="1864" name="Google Shape;1864;p102"/>
          <p:cNvSpPr txBox="1"/>
          <p:nvPr/>
        </p:nvSpPr>
        <p:spPr>
          <a:xfrm>
            <a:off x="4897875" y="624500"/>
            <a:ext cx="13203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Frontplate</a:t>
            </a:r>
            <a:endParaRPr b="1">
              <a:latin typeface="Playfair Display"/>
              <a:ea typeface="Playfair Display"/>
              <a:cs typeface="Playfair Display"/>
              <a:sym typeface="Playfair Display"/>
            </a:endParaRPr>
          </a:p>
        </p:txBody>
      </p:sp>
      <p:cxnSp>
        <p:nvCxnSpPr>
          <p:cNvPr id="1865" name="Google Shape;1865;p102"/>
          <p:cNvCxnSpPr>
            <a:stCxn id="1864" idx="2"/>
          </p:cNvCxnSpPr>
          <p:nvPr/>
        </p:nvCxnSpPr>
        <p:spPr>
          <a:xfrm flipH="1">
            <a:off x="5320725" y="1024700"/>
            <a:ext cx="237300" cy="1492200"/>
          </a:xfrm>
          <a:prstGeom prst="straightConnector1">
            <a:avLst/>
          </a:prstGeom>
          <a:noFill/>
          <a:ln w="28575" cap="flat" cmpd="sng">
            <a:solidFill>
              <a:srgbClr val="005BAD"/>
            </a:solidFill>
            <a:prstDash val="solid"/>
            <a:round/>
            <a:headEnd type="none" w="med" len="med"/>
            <a:tailEnd type="triangle" w="med" len="med"/>
          </a:ln>
        </p:spPr>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103"/>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Polo (Cube)</a:t>
            </a:r>
            <a:endParaRPr sz="2600" u="sng">
              <a:latin typeface="Playfair Display SemiBold"/>
              <a:ea typeface="Playfair Display SemiBold"/>
              <a:cs typeface="Playfair Display SemiBold"/>
              <a:sym typeface="Playfair Display SemiBold"/>
            </a:endParaRPr>
          </a:p>
        </p:txBody>
      </p:sp>
      <p:sp>
        <p:nvSpPr>
          <p:cNvPr id="1871" name="Google Shape;1871;p103"/>
          <p:cNvSpPr/>
          <p:nvPr/>
        </p:nvSpPr>
        <p:spPr>
          <a:xfrm>
            <a:off x="0" y="4581300"/>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Purpose and Objectives</a:t>
            </a:r>
            <a:endParaRPr sz="1300">
              <a:latin typeface="Playfair Display"/>
              <a:ea typeface="Playfair Display"/>
              <a:cs typeface="Playfair Display"/>
              <a:sym typeface="Playfair Display"/>
            </a:endParaRPr>
          </a:p>
        </p:txBody>
      </p:sp>
      <p:sp>
        <p:nvSpPr>
          <p:cNvPr id="1872" name="Google Shape;1872;p103"/>
          <p:cNvSpPr/>
          <p:nvPr/>
        </p:nvSpPr>
        <p:spPr>
          <a:xfrm>
            <a:off x="13647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85725" dir="4860000" algn="bl" rotWithShape="0">
              <a:srgbClr val="005BAD">
                <a:alpha val="5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Design Solution</a:t>
            </a:r>
            <a:endParaRPr>
              <a:latin typeface="Playfair Display"/>
              <a:ea typeface="Playfair Display"/>
              <a:cs typeface="Playfair Display"/>
              <a:sym typeface="Playfair Display"/>
            </a:endParaRPr>
          </a:p>
        </p:txBody>
      </p:sp>
      <p:sp>
        <p:nvSpPr>
          <p:cNvPr id="1873" name="Google Shape;1873;p103"/>
          <p:cNvSpPr/>
          <p:nvPr/>
        </p:nvSpPr>
        <p:spPr>
          <a:xfrm>
            <a:off x="2729400" y="4581300"/>
            <a:ext cx="11562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3.0 CPEs and Risk</a:t>
            </a:r>
            <a:endParaRPr sz="1300">
              <a:latin typeface="Playfair Display"/>
              <a:ea typeface="Playfair Display"/>
              <a:cs typeface="Playfair Display"/>
              <a:sym typeface="Playfair Display"/>
            </a:endParaRPr>
          </a:p>
        </p:txBody>
      </p:sp>
      <p:sp>
        <p:nvSpPr>
          <p:cNvPr id="1874" name="Google Shape;1874;p103"/>
          <p:cNvSpPr/>
          <p:nvPr/>
        </p:nvSpPr>
        <p:spPr>
          <a:xfrm>
            <a:off x="3909050" y="4581300"/>
            <a:ext cx="178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4.0 Requirements and Satisfaction</a:t>
            </a:r>
            <a:endParaRPr sz="1300">
              <a:latin typeface="Playfair Display"/>
              <a:ea typeface="Playfair Display"/>
              <a:cs typeface="Playfair Display"/>
              <a:sym typeface="Playfair Display"/>
            </a:endParaRPr>
          </a:p>
        </p:txBody>
      </p:sp>
      <p:sp>
        <p:nvSpPr>
          <p:cNvPr id="1875" name="Google Shape;1875;p103"/>
          <p:cNvSpPr/>
          <p:nvPr/>
        </p:nvSpPr>
        <p:spPr>
          <a:xfrm>
            <a:off x="5720800" y="4581300"/>
            <a:ext cx="16890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5.0  Verification and Validation</a:t>
            </a:r>
            <a:endParaRPr sz="1300">
              <a:latin typeface="Playfair Display"/>
              <a:ea typeface="Playfair Display"/>
              <a:cs typeface="Playfair Display"/>
              <a:sym typeface="Playfair Display"/>
            </a:endParaRPr>
          </a:p>
        </p:txBody>
      </p:sp>
      <p:sp>
        <p:nvSpPr>
          <p:cNvPr id="1876" name="Google Shape;1876;p103"/>
          <p:cNvSpPr txBox="1"/>
          <p:nvPr/>
        </p:nvSpPr>
        <p:spPr>
          <a:xfrm>
            <a:off x="2584258" y="1100900"/>
            <a:ext cx="4437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chemeClr val="dk2"/>
              </a:solidFill>
              <a:latin typeface="Playfair Display"/>
              <a:ea typeface="Playfair Display"/>
              <a:cs typeface="Playfair Display"/>
              <a:sym typeface="Playfair Display"/>
            </a:endParaRPr>
          </a:p>
        </p:txBody>
      </p:sp>
      <p:pic>
        <p:nvPicPr>
          <p:cNvPr id="1877" name="Google Shape;1877;p10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878" name="Google Shape;1878;p103"/>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77</a:t>
            </a:fld>
            <a:endParaRPr/>
          </a:p>
        </p:txBody>
      </p:sp>
      <p:sp>
        <p:nvSpPr>
          <p:cNvPr id="1879" name="Google Shape;1879;p103"/>
          <p:cNvSpPr/>
          <p:nvPr/>
        </p:nvSpPr>
        <p:spPr>
          <a:xfrm>
            <a:off x="74098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Playfair Display"/>
                <a:ea typeface="Playfair Display"/>
                <a:cs typeface="Playfair Display"/>
                <a:sym typeface="Playfair Display"/>
              </a:rPr>
              <a:t>6.0 Project Planning</a:t>
            </a:r>
            <a:endParaRPr sz="1300">
              <a:latin typeface="Playfair Display"/>
              <a:ea typeface="Playfair Display"/>
              <a:cs typeface="Playfair Display"/>
              <a:sym typeface="Playfair Display"/>
            </a:endParaRPr>
          </a:p>
        </p:txBody>
      </p:sp>
      <p:sp>
        <p:nvSpPr>
          <p:cNvPr id="1880" name="Google Shape;1880;p103"/>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77</a:t>
            </a:fld>
            <a:endParaRPr>
              <a:latin typeface="Playfair Display"/>
              <a:ea typeface="Playfair Display"/>
              <a:cs typeface="Playfair Display"/>
              <a:sym typeface="Playfair Display"/>
            </a:endParaRPr>
          </a:p>
        </p:txBody>
      </p:sp>
      <p:pic>
        <p:nvPicPr>
          <p:cNvPr id="1881" name="Google Shape;1881;p10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60650" y="892900"/>
            <a:ext cx="4215007" cy="3526950"/>
          </a:xfrm>
          <a:prstGeom prst="rect">
            <a:avLst/>
          </a:prstGeom>
          <a:noFill/>
          <a:ln>
            <a:noFill/>
          </a:ln>
        </p:spPr>
      </p:pic>
      <p:pic>
        <p:nvPicPr>
          <p:cNvPr id="1882" name="Google Shape;1882;p10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018650" y="1514900"/>
            <a:ext cx="2455705" cy="2652400"/>
          </a:xfrm>
          <a:prstGeom prst="rect">
            <a:avLst/>
          </a:prstGeom>
          <a:noFill/>
          <a:ln>
            <a:noFill/>
          </a:ln>
        </p:spPr>
      </p:pic>
      <p:cxnSp>
        <p:nvCxnSpPr>
          <p:cNvPr id="1883" name="Google Shape;1883;p103"/>
          <p:cNvCxnSpPr>
            <a:stCxn id="1884" idx="2"/>
          </p:cNvCxnSpPr>
          <p:nvPr/>
        </p:nvCxnSpPr>
        <p:spPr>
          <a:xfrm flipH="1">
            <a:off x="5081150" y="1363600"/>
            <a:ext cx="622800" cy="1231800"/>
          </a:xfrm>
          <a:prstGeom prst="straightConnector1">
            <a:avLst/>
          </a:prstGeom>
          <a:noFill/>
          <a:ln w="28575" cap="flat" cmpd="sng">
            <a:solidFill>
              <a:srgbClr val="005BAD"/>
            </a:solidFill>
            <a:prstDash val="solid"/>
            <a:round/>
            <a:headEnd type="none" w="med" len="med"/>
            <a:tailEnd type="triangle" w="med" len="med"/>
          </a:ln>
        </p:spPr>
      </p:cxnSp>
      <p:sp>
        <p:nvSpPr>
          <p:cNvPr id="1884" name="Google Shape;1884;p103"/>
          <p:cNvSpPr txBox="1"/>
          <p:nvPr/>
        </p:nvSpPr>
        <p:spPr>
          <a:xfrm>
            <a:off x="4778300" y="963400"/>
            <a:ext cx="18513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Solar Panels (Foam)</a:t>
            </a:r>
            <a:endParaRPr b="1">
              <a:latin typeface="Playfair Display"/>
              <a:ea typeface="Playfair Display"/>
              <a:cs typeface="Playfair Display"/>
              <a:sym typeface="Playfair Display"/>
            </a:endParaRPr>
          </a:p>
        </p:txBody>
      </p:sp>
      <p:sp>
        <p:nvSpPr>
          <p:cNvPr id="1885" name="Google Shape;1885;p103"/>
          <p:cNvSpPr txBox="1"/>
          <p:nvPr/>
        </p:nvSpPr>
        <p:spPr>
          <a:xfrm>
            <a:off x="471400" y="1177400"/>
            <a:ext cx="1156200" cy="61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Satellite Bus (Foam)</a:t>
            </a:r>
            <a:endParaRPr b="1">
              <a:latin typeface="Playfair Display"/>
              <a:ea typeface="Playfair Display"/>
              <a:cs typeface="Playfair Display"/>
              <a:sym typeface="Playfair Display"/>
            </a:endParaRPr>
          </a:p>
        </p:txBody>
      </p:sp>
      <p:cxnSp>
        <p:nvCxnSpPr>
          <p:cNvPr id="1886" name="Google Shape;1886;p103"/>
          <p:cNvCxnSpPr>
            <a:stCxn id="1885" idx="2"/>
          </p:cNvCxnSpPr>
          <p:nvPr/>
        </p:nvCxnSpPr>
        <p:spPr>
          <a:xfrm>
            <a:off x="1049500" y="1793000"/>
            <a:ext cx="873600" cy="489600"/>
          </a:xfrm>
          <a:prstGeom prst="straightConnector1">
            <a:avLst/>
          </a:prstGeom>
          <a:noFill/>
          <a:ln w="28575" cap="flat" cmpd="sng">
            <a:solidFill>
              <a:srgbClr val="005BAD"/>
            </a:solidFill>
            <a:prstDash val="solid"/>
            <a:round/>
            <a:headEnd type="none" w="med" len="med"/>
            <a:tailEnd type="triangle" w="med" len="med"/>
          </a:ln>
        </p:spPr>
      </p:cxnSp>
      <p:sp>
        <p:nvSpPr>
          <p:cNvPr id="1887" name="Google Shape;1887;p103"/>
          <p:cNvSpPr txBox="1"/>
          <p:nvPr/>
        </p:nvSpPr>
        <p:spPr>
          <a:xfrm>
            <a:off x="6843825" y="3926400"/>
            <a:ext cx="1983900" cy="61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ASPIN Docking Port (3D printed)</a:t>
            </a:r>
            <a:endParaRPr b="1">
              <a:latin typeface="Playfair Display"/>
              <a:ea typeface="Playfair Display"/>
              <a:cs typeface="Playfair Display"/>
              <a:sym typeface="Playfair Display"/>
            </a:endParaRPr>
          </a:p>
        </p:txBody>
      </p:sp>
      <p:cxnSp>
        <p:nvCxnSpPr>
          <p:cNvPr id="1888" name="Google Shape;1888;p103"/>
          <p:cNvCxnSpPr>
            <a:stCxn id="1887" idx="0"/>
          </p:cNvCxnSpPr>
          <p:nvPr/>
        </p:nvCxnSpPr>
        <p:spPr>
          <a:xfrm rot="10800000">
            <a:off x="7087575" y="3077700"/>
            <a:ext cx="748200" cy="848700"/>
          </a:xfrm>
          <a:prstGeom prst="straightConnector1">
            <a:avLst/>
          </a:prstGeom>
          <a:noFill/>
          <a:ln w="28575" cap="flat" cmpd="sng">
            <a:solidFill>
              <a:srgbClr val="005BAD"/>
            </a:solidFill>
            <a:prstDash val="solid"/>
            <a:round/>
            <a:headEnd type="none" w="med" len="med"/>
            <a:tailEnd type="triangle" w="med" len="med"/>
          </a:ln>
        </p:spPr>
      </p:cxnSp>
      <p:cxnSp>
        <p:nvCxnSpPr>
          <p:cNvPr id="1889" name="Google Shape;1889;p103"/>
          <p:cNvCxnSpPr>
            <a:stCxn id="1884" idx="3"/>
          </p:cNvCxnSpPr>
          <p:nvPr/>
        </p:nvCxnSpPr>
        <p:spPr>
          <a:xfrm>
            <a:off x="6629600" y="1163500"/>
            <a:ext cx="468900" cy="259200"/>
          </a:xfrm>
          <a:prstGeom prst="straightConnector1">
            <a:avLst/>
          </a:prstGeom>
          <a:noFill/>
          <a:ln w="28575" cap="flat" cmpd="sng">
            <a:solidFill>
              <a:srgbClr val="005BAD"/>
            </a:solidFill>
            <a:prstDash val="solid"/>
            <a:round/>
            <a:headEnd type="none" w="med" len="med"/>
            <a:tailEnd type="triangle" w="med" len="med"/>
          </a:ln>
        </p:spPr>
      </p:cxnSp>
      <p:cxnSp>
        <p:nvCxnSpPr>
          <p:cNvPr id="1890" name="Google Shape;1890;p103"/>
          <p:cNvCxnSpPr>
            <a:stCxn id="1891" idx="2"/>
          </p:cNvCxnSpPr>
          <p:nvPr/>
        </p:nvCxnSpPr>
        <p:spPr>
          <a:xfrm flipH="1">
            <a:off x="2502700" y="1624100"/>
            <a:ext cx="678000" cy="259500"/>
          </a:xfrm>
          <a:prstGeom prst="straightConnector1">
            <a:avLst/>
          </a:prstGeom>
          <a:noFill/>
          <a:ln w="28575" cap="flat" cmpd="sng">
            <a:solidFill>
              <a:srgbClr val="005BAD"/>
            </a:solidFill>
            <a:prstDash val="solid"/>
            <a:round/>
            <a:headEnd type="none" w="med" len="med"/>
            <a:tailEnd type="triangle" w="med" len="med"/>
          </a:ln>
        </p:spPr>
      </p:cxnSp>
      <p:sp>
        <p:nvSpPr>
          <p:cNvPr id="1891" name="Google Shape;1891;p103"/>
          <p:cNvSpPr txBox="1"/>
          <p:nvPr/>
        </p:nvSpPr>
        <p:spPr>
          <a:xfrm>
            <a:off x="1923100" y="1008500"/>
            <a:ext cx="2515200" cy="61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Slots and handles to accommodate add-ons</a:t>
            </a:r>
            <a:endParaRPr b="1">
              <a:latin typeface="Playfair Display"/>
              <a:ea typeface="Playfair Display"/>
              <a:cs typeface="Playfair Display"/>
              <a:sym typeface="Playfair Display"/>
            </a:endParaRPr>
          </a:p>
        </p:txBody>
      </p:sp>
      <p:cxnSp>
        <p:nvCxnSpPr>
          <p:cNvPr id="1892" name="Google Shape;1892;p103"/>
          <p:cNvCxnSpPr>
            <a:stCxn id="1891" idx="2"/>
          </p:cNvCxnSpPr>
          <p:nvPr/>
        </p:nvCxnSpPr>
        <p:spPr>
          <a:xfrm flipH="1">
            <a:off x="2817100" y="1624100"/>
            <a:ext cx="363600" cy="1501500"/>
          </a:xfrm>
          <a:prstGeom prst="straightConnector1">
            <a:avLst/>
          </a:prstGeom>
          <a:noFill/>
          <a:ln w="28575" cap="flat" cmpd="sng">
            <a:solidFill>
              <a:srgbClr val="005BAD"/>
            </a:solidFill>
            <a:prstDash val="solid"/>
            <a:round/>
            <a:headEnd type="none" w="med" len="med"/>
            <a:tailEnd type="triangle" w="med" len="med"/>
          </a:ln>
        </p:spPr>
      </p:cxnSp>
      <p:cxnSp>
        <p:nvCxnSpPr>
          <p:cNvPr id="1893" name="Google Shape;1893;p103"/>
          <p:cNvCxnSpPr/>
          <p:nvPr/>
        </p:nvCxnSpPr>
        <p:spPr>
          <a:xfrm rot="10800000" flipH="1">
            <a:off x="2424125" y="3611625"/>
            <a:ext cx="993900" cy="605700"/>
          </a:xfrm>
          <a:prstGeom prst="straightConnector1">
            <a:avLst/>
          </a:prstGeom>
          <a:noFill/>
          <a:ln w="9525" cap="flat" cmpd="sng">
            <a:solidFill>
              <a:schemeClr val="dk2"/>
            </a:solidFill>
            <a:prstDash val="solid"/>
            <a:round/>
            <a:headEnd type="triangle" w="med" len="med"/>
            <a:tailEnd type="triangle" w="med" len="med"/>
          </a:ln>
        </p:spPr>
      </p:cxnSp>
      <p:sp>
        <p:nvSpPr>
          <p:cNvPr id="1894" name="Google Shape;1894;p103"/>
          <p:cNvSpPr txBox="1"/>
          <p:nvPr/>
        </p:nvSpPr>
        <p:spPr>
          <a:xfrm rot="-2079409">
            <a:off x="2670076" y="3772317"/>
            <a:ext cx="907397" cy="33860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Playfair Display"/>
                <a:ea typeface="Playfair Display"/>
                <a:cs typeface="Playfair Display"/>
                <a:sym typeface="Playfair Display"/>
              </a:rPr>
              <a:t>1.5 m / 1 m</a:t>
            </a:r>
            <a:endParaRPr sz="1000">
              <a:latin typeface="Playfair Display"/>
              <a:ea typeface="Playfair Display"/>
              <a:cs typeface="Playfair Display"/>
              <a:sym typeface="Playfair Display"/>
            </a:endParaRPr>
          </a:p>
        </p:txBody>
      </p:sp>
      <p:cxnSp>
        <p:nvCxnSpPr>
          <p:cNvPr id="1895" name="Google Shape;1895;p103"/>
          <p:cNvCxnSpPr/>
          <p:nvPr/>
        </p:nvCxnSpPr>
        <p:spPr>
          <a:xfrm>
            <a:off x="1074725" y="3609975"/>
            <a:ext cx="965100" cy="609900"/>
          </a:xfrm>
          <a:prstGeom prst="straightConnector1">
            <a:avLst/>
          </a:prstGeom>
          <a:noFill/>
          <a:ln w="9525" cap="flat" cmpd="sng">
            <a:solidFill>
              <a:schemeClr val="dk2"/>
            </a:solidFill>
            <a:prstDash val="solid"/>
            <a:round/>
            <a:headEnd type="triangle" w="med" len="med"/>
            <a:tailEnd type="triangle" w="med" len="med"/>
          </a:ln>
        </p:spPr>
      </p:cxnSp>
      <p:sp>
        <p:nvSpPr>
          <p:cNvPr id="1896" name="Google Shape;1896;p103"/>
          <p:cNvSpPr txBox="1"/>
          <p:nvPr/>
        </p:nvSpPr>
        <p:spPr>
          <a:xfrm rot="2035960">
            <a:off x="1062772" y="3884651"/>
            <a:ext cx="903948" cy="33864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layfair Display"/>
                <a:ea typeface="Playfair Display"/>
                <a:cs typeface="Playfair Display"/>
                <a:sym typeface="Playfair Display"/>
              </a:rPr>
              <a:t>1.5 m / 1 m  </a:t>
            </a:r>
            <a:endParaRPr sz="1000">
              <a:latin typeface="Playfair Display"/>
              <a:ea typeface="Playfair Display"/>
              <a:cs typeface="Playfair Display"/>
              <a:sym typeface="Playfair Display"/>
            </a:endParaRPr>
          </a:p>
        </p:txBody>
      </p:sp>
      <p:cxnSp>
        <p:nvCxnSpPr>
          <p:cNvPr id="1897" name="Google Shape;1897;p103"/>
          <p:cNvCxnSpPr/>
          <p:nvPr/>
        </p:nvCxnSpPr>
        <p:spPr>
          <a:xfrm rot="10800000" flipH="1">
            <a:off x="6016450" y="2689975"/>
            <a:ext cx="2711700" cy="1718400"/>
          </a:xfrm>
          <a:prstGeom prst="straightConnector1">
            <a:avLst/>
          </a:prstGeom>
          <a:noFill/>
          <a:ln w="9525" cap="flat" cmpd="sng">
            <a:solidFill>
              <a:schemeClr val="dk2"/>
            </a:solidFill>
            <a:prstDash val="solid"/>
            <a:round/>
            <a:headEnd type="triangle" w="med" len="med"/>
            <a:tailEnd type="triangle" w="med" len="med"/>
          </a:ln>
        </p:spPr>
      </p:cxnSp>
      <p:sp>
        <p:nvSpPr>
          <p:cNvPr id="1898" name="Google Shape;1898;p103"/>
          <p:cNvSpPr txBox="1"/>
          <p:nvPr/>
        </p:nvSpPr>
        <p:spPr>
          <a:xfrm rot="-2080365">
            <a:off x="7506928" y="3073496"/>
            <a:ext cx="1067345" cy="33860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layfair Display"/>
                <a:ea typeface="Playfair Display"/>
                <a:cs typeface="Playfair Display"/>
                <a:sym typeface="Playfair Display"/>
              </a:rPr>
              <a:t>2.56 m / 2.06 m</a:t>
            </a:r>
            <a:endParaRPr sz="1000">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2"/>
                                        </p:tgtEl>
                                        <p:attrNameLst>
                                          <p:attrName>style.visibility</p:attrName>
                                        </p:attrNameLst>
                                      </p:cBhvr>
                                      <p:to>
                                        <p:strVal val="visible"/>
                                      </p:to>
                                    </p:set>
                                    <p:animEffect transition="in" filter="fade">
                                      <p:cBhvr>
                                        <p:cTn id="7" dur="1000"/>
                                        <p:tgtEl>
                                          <p:spTgt spid="1882"/>
                                        </p:tgtEl>
                                      </p:cBhvr>
                                    </p:animEffect>
                                  </p:childTnLst>
                                </p:cTn>
                              </p:par>
                              <p:par>
                                <p:cTn id="8" presetID="10" presetClass="entr" presetSubtype="0" fill="hold" nodeType="withEffect">
                                  <p:stCondLst>
                                    <p:cond delay="0"/>
                                  </p:stCondLst>
                                  <p:childTnLst>
                                    <p:set>
                                      <p:cBhvr>
                                        <p:cTn id="9" dur="1" fill="hold">
                                          <p:stCondLst>
                                            <p:cond delay="0"/>
                                          </p:stCondLst>
                                        </p:cTn>
                                        <p:tgtEl>
                                          <p:spTgt spid="1885"/>
                                        </p:tgtEl>
                                        <p:attrNameLst>
                                          <p:attrName>style.visibility</p:attrName>
                                        </p:attrNameLst>
                                      </p:cBhvr>
                                      <p:to>
                                        <p:strVal val="visible"/>
                                      </p:to>
                                    </p:set>
                                    <p:animEffect transition="in" filter="fade">
                                      <p:cBhvr>
                                        <p:cTn id="10" dur="1000"/>
                                        <p:tgtEl>
                                          <p:spTgt spid="1885"/>
                                        </p:tgtEl>
                                      </p:cBhvr>
                                    </p:animEffect>
                                  </p:childTnLst>
                                </p:cTn>
                              </p:par>
                              <p:par>
                                <p:cTn id="11" presetID="10" presetClass="entr" presetSubtype="0" fill="hold" nodeType="withEffect">
                                  <p:stCondLst>
                                    <p:cond delay="0"/>
                                  </p:stCondLst>
                                  <p:childTnLst>
                                    <p:set>
                                      <p:cBhvr>
                                        <p:cTn id="12" dur="1" fill="hold">
                                          <p:stCondLst>
                                            <p:cond delay="0"/>
                                          </p:stCondLst>
                                        </p:cTn>
                                        <p:tgtEl>
                                          <p:spTgt spid="1886"/>
                                        </p:tgtEl>
                                        <p:attrNameLst>
                                          <p:attrName>style.visibility</p:attrName>
                                        </p:attrNameLst>
                                      </p:cBhvr>
                                      <p:to>
                                        <p:strVal val="visible"/>
                                      </p:to>
                                    </p:set>
                                    <p:animEffect transition="in" filter="fade">
                                      <p:cBhvr>
                                        <p:cTn id="13" dur="1000"/>
                                        <p:tgtEl>
                                          <p:spTgt spid="1886"/>
                                        </p:tgtEl>
                                      </p:cBhvr>
                                    </p:animEffect>
                                  </p:childTnLst>
                                </p:cTn>
                              </p:par>
                              <p:par>
                                <p:cTn id="14" presetID="10" presetClass="entr" presetSubtype="0" fill="hold" nodeType="withEffect">
                                  <p:stCondLst>
                                    <p:cond delay="0"/>
                                  </p:stCondLst>
                                  <p:childTnLst>
                                    <p:set>
                                      <p:cBhvr>
                                        <p:cTn id="15" dur="1" fill="hold">
                                          <p:stCondLst>
                                            <p:cond delay="0"/>
                                          </p:stCondLst>
                                        </p:cTn>
                                        <p:tgtEl>
                                          <p:spTgt spid="1890"/>
                                        </p:tgtEl>
                                        <p:attrNameLst>
                                          <p:attrName>style.visibility</p:attrName>
                                        </p:attrNameLst>
                                      </p:cBhvr>
                                      <p:to>
                                        <p:strVal val="visible"/>
                                      </p:to>
                                    </p:set>
                                    <p:animEffect transition="in" filter="fade">
                                      <p:cBhvr>
                                        <p:cTn id="16" dur="1000"/>
                                        <p:tgtEl>
                                          <p:spTgt spid="1890"/>
                                        </p:tgtEl>
                                      </p:cBhvr>
                                    </p:animEffect>
                                  </p:childTnLst>
                                </p:cTn>
                              </p:par>
                              <p:par>
                                <p:cTn id="17" presetID="10" presetClass="entr" presetSubtype="0" fill="hold" nodeType="withEffect">
                                  <p:stCondLst>
                                    <p:cond delay="0"/>
                                  </p:stCondLst>
                                  <p:childTnLst>
                                    <p:set>
                                      <p:cBhvr>
                                        <p:cTn id="18" dur="1" fill="hold">
                                          <p:stCondLst>
                                            <p:cond delay="0"/>
                                          </p:stCondLst>
                                        </p:cTn>
                                        <p:tgtEl>
                                          <p:spTgt spid="1892"/>
                                        </p:tgtEl>
                                        <p:attrNameLst>
                                          <p:attrName>style.visibility</p:attrName>
                                        </p:attrNameLst>
                                      </p:cBhvr>
                                      <p:to>
                                        <p:strVal val="visible"/>
                                      </p:to>
                                    </p:set>
                                    <p:animEffect transition="in" filter="fade">
                                      <p:cBhvr>
                                        <p:cTn id="19" dur="1000"/>
                                        <p:tgtEl>
                                          <p:spTgt spid="1892"/>
                                        </p:tgtEl>
                                      </p:cBhvr>
                                    </p:animEffect>
                                  </p:childTnLst>
                                </p:cTn>
                              </p:par>
                              <p:par>
                                <p:cTn id="20" presetID="10" presetClass="entr" presetSubtype="0" fill="hold" nodeType="withEffect">
                                  <p:stCondLst>
                                    <p:cond delay="0"/>
                                  </p:stCondLst>
                                  <p:childTnLst>
                                    <p:set>
                                      <p:cBhvr>
                                        <p:cTn id="21" dur="1" fill="hold">
                                          <p:stCondLst>
                                            <p:cond delay="0"/>
                                          </p:stCondLst>
                                        </p:cTn>
                                        <p:tgtEl>
                                          <p:spTgt spid="1893"/>
                                        </p:tgtEl>
                                        <p:attrNameLst>
                                          <p:attrName>style.visibility</p:attrName>
                                        </p:attrNameLst>
                                      </p:cBhvr>
                                      <p:to>
                                        <p:strVal val="visible"/>
                                      </p:to>
                                    </p:set>
                                    <p:animEffect transition="in" filter="fade">
                                      <p:cBhvr>
                                        <p:cTn id="22" dur="1000"/>
                                        <p:tgtEl>
                                          <p:spTgt spid="1893"/>
                                        </p:tgtEl>
                                      </p:cBhvr>
                                    </p:animEffect>
                                  </p:childTnLst>
                                </p:cTn>
                              </p:par>
                              <p:par>
                                <p:cTn id="23" presetID="10" presetClass="entr" presetSubtype="0" fill="hold" nodeType="withEffect">
                                  <p:stCondLst>
                                    <p:cond delay="0"/>
                                  </p:stCondLst>
                                  <p:childTnLst>
                                    <p:set>
                                      <p:cBhvr>
                                        <p:cTn id="24" dur="1" fill="hold">
                                          <p:stCondLst>
                                            <p:cond delay="0"/>
                                          </p:stCondLst>
                                        </p:cTn>
                                        <p:tgtEl>
                                          <p:spTgt spid="1894"/>
                                        </p:tgtEl>
                                        <p:attrNameLst>
                                          <p:attrName>style.visibility</p:attrName>
                                        </p:attrNameLst>
                                      </p:cBhvr>
                                      <p:to>
                                        <p:strVal val="visible"/>
                                      </p:to>
                                    </p:set>
                                    <p:animEffect transition="in" filter="fade">
                                      <p:cBhvr>
                                        <p:cTn id="25" dur="1000"/>
                                        <p:tgtEl>
                                          <p:spTgt spid="1894"/>
                                        </p:tgtEl>
                                      </p:cBhvr>
                                    </p:animEffect>
                                  </p:childTnLst>
                                </p:cTn>
                              </p:par>
                              <p:par>
                                <p:cTn id="26" presetID="10" presetClass="entr" presetSubtype="0" fill="hold" nodeType="withEffect">
                                  <p:stCondLst>
                                    <p:cond delay="0"/>
                                  </p:stCondLst>
                                  <p:childTnLst>
                                    <p:set>
                                      <p:cBhvr>
                                        <p:cTn id="27" dur="1" fill="hold">
                                          <p:stCondLst>
                                            <p:cond delay="0"/>
                                          </p:stCondLst>
                                        </p:cTn>
                                        <p:tgtEl>
                                          <p:spTgt spid="1895"/>
                                        </p:tgtEl>
                                        <p:attrNameLst>
                                          <p:attrName>style.visibility</p:attrName>
                                        </p:attrNameLst>
                                      </p:cBhvr>
                                      <p:to>
                                        <p:strVal val="visible"/>
                                      </p:to>
                                    </p:set>
                                    <p:animEffect transition="in" filter="fade">
                                      <p:cBhvr>
                                        <p:cTn id="28" dur="1000"/>
                                        <p:tgtEl>
                                          <p:spTgt spid="1895"/>
                                        </p:tgtEl>
                                      </p:cBhvr>
                                    </p:animEffect>
                                  </p:childTnLst>
                                </p:cTn>
                              </p:par>
                              <p:par>
                                <p:cTn id="29" presetID="10" presetClass="entr" presetSubtype="0" fill="hold" nodeType="withEffect">
                                  <p:stCondLst>
                                    <p:cond delay="0"/>
                                  </p:stCondLst>
                                  <p:childTnLst>
                                    <p:set>
                                      <p:cBhvr>
                                        <p:cTn id="30" dur="1" fill="hold">
                                          <p:stCondLst>
                                            <p:cond delay="0"/>
                                          </p:stCondLst>
                                        </p:cTn>
                                        <p:tgtEl>
                                          <p:spTgt spid="1896"/>
                                        </p:tgtEl>
                                        <p:attrNameLst>
                                          <p:attrName>style.visibility</p:attrName>
                                        </p:attrNameLst>
                                      </p:cBhvr>
                                      <p:to>
                                        <p:strVal val="visible"/>
                                      </p:to>
                                    </p:set>
                                    <p:animEffect transition="in" filter="fade">
                                      <p:cBhvr>
                                        <p:cTn id="31" dur="1000"/>
                                        <p:tgtEl>
                                          <p:spTgt spid="1896"/>
                                        </p:tgtEl>
                                      </p:cBhvr>
                                    </p:animEffect>
                                  </p:childTnLst>
                                </p:cTn>
                              </p:par>
                              <p:par>
                                <p:cTn id="32" presetID="10" presetClass="entr" presetSubtype="0" fill="hold" nodeType="withEffect">
                                  <p:stCondLst>
                                    <p:cond delay="0"/>
                                  </p:stCondLst>
                                  <p:childTnLst>
                                    <p:set>
                                      <p:cBhvr>
                                        <p:cTn id="33" dur="1" fill="hold">
                                          <p:stCondLst>
                                            <p:cond delay="0"/>
                                          </p:stCondLst>
                                        </p:cTn>
                                        <p:tgtEl>
                                          <p:spTgt spid="1891"/>
                                        </p:tgtEl>
                                        <p:attrNameLst>
                                          <p:attrName>style.visibility</p:attrName>
                                        </p:attrNameLst>
                                      </p:cBhvr>
                                      <p:to>
                                        <p:strVal val="visible"/>
                                      </p:to>
                                    </p:set>
                                    <p:animEffect transition="in" filter="fade">
                                      <p:cBhvr>
                                        <p:cTn id="34" dur="1000"/>
                                        <p:tgtEl>
                                          <p:spTgt spid="189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81"/>
                                        </p:tgtEl>
                                        <p:attrNameLst>
                                          <p:attrName>style.visibility</p:attrName>
                                        </p:attrNameLst>
                                      </p:cBhvr>
                                      <p:to>
                                        <p:strVal val="visible"/>
                                      </p:to>
                                    </p:set>
                                    <p:animEffect transition="in" filter="fade">
                                      <p:cBhvr>
                                        <p:cTn id="39" dur="1000"/>
                                        <p:tgtEl>
                                          <p:spTgt spid="1881"/>
                                        </p:tgtEl>
                                      </p:cBhvr>
                                    </p:animEffect>
                                  </p:childTnLst>
                                </p:cTn>
                              </p:par>
                              <p:par>
                                <p:cTn id="40" presetID="10" presetClass="entr" presetSubtype="0" fill="hold" nodeType="withEffect">
                                  <p:stCondLst>
                                    <p:cond delay="0"/>
                                  </p:stCondLst>
                                  <p:childTnLst>
                                    <p:set>
                                      <p:cBhvr>
                                        <p:cTn id="41" dur="1" fill="hold">
                                          <p:stCondLst>
                                            <p:cond delay="0"/>
                                          </p:stCondLst>
                                        </p:cTn>
                                        <p:tgtEl>
                                          <p:spTgt spid="1883"/>
                                        </p:tgtEl>
                                        <p:attrNameLst>
                                          <p:attrName>style.visibility</p:attrName>
                                        </p:attrNameLst>
                                      </p:cBhvr>
                                      <p:to>
                                        <p:strVal val="visible"/>
                                      </p:to>
                                    </p:set>
                                    <p:animEffect transition="in" filter="fade">
                                      <p:cBhvr>
                                        <p:cTn id="42" dur="1000"/>
                                        <p:tgtEl>
                                          <p:spTgt spid="1883"/>
                                        </p:tgtEl>
                                      </p:cBhvr>
                                    </p:animEffect>
                                  </p:childTnLst>
                                </p:cTn>
                              </p:par>
                              <p:par>
                                <p:cTn id="43" presetID="10" presetClass="entr" presetSubtype="0" fill="hold" nodeType="withEffect">
                                  <p:stCondLst>
                                    <p:cond delay="0"/>
                                  </p:stCondLst>
                                  <p:childTnLst>
                                    <p:set>
                                      <p:cBhvr>
                                        <p:cTn id="44" dur="1" fill="hold">
                                          <p:stCondLst>
                                            <p:cond delay="0"/>
                                          </p:stCondLst>
                                        </p:cTn>
                                        <p:tgtEl>
                                          <p:spTgt spid="1884"/>
                                        </p:tgtEl>
                                        <p:attrNameLst>
                                          <p:attrName>style.visibility</p:attrName>
                                        </p:attrNameLst>
                                      </p:cBhvr>
                                      <p:to>
                                        <p:strVal val="visible"/>
                                      </p:to>
                                    </p:set>
                                    <p:animEffect transition="in" filter="fade">
                                      <p:cBhvr>
                                        <p:cTn id="45" dur="1000"/>
                                        <p:tgtEl>
                                          <p:spTgt spid="1884"/>
                                        </p:tgtEl>
                                      </p:cBhvr>
                                    </p:animEffect>
                                  </p:childTnLst>
                                </p:cTn>
                              </p:par>
                              <p:par>
                                <p:cTn id="46" presetID="10" presetClass="entr" presetSubtype="0" fill="hold" nodeType="withEffect">
                                  <p:stCondLst>
                                    <p:cond delay="0"/>
                                  </p:stCondLst>
                                  <p:childTnLst>
                                    <p:set>
                                      <p:cBhvr>
                                        <p:cTn id="47" dur="1" fill="hold">
                                          <p:stCondLst>
                                            <p:cond delay="0"/>
                                          </p:stCondLst>
                                        </p:cTn>
                                        <p:tgtEl>
                                          <p:spTgt spid="1887"/>
                                        </p:tgtEl>
                                        <p:attrNameLst>
                                          <p:attrName>style.visibility</p:attrName>
                                        </p:attrNameLst>
                                      </p:cBhvr>
                                      <p:to>
                                        <p:strVal val="visible"/>
                                      </p:to>
                                    </p:set>
                                    <p:animEffect transition="in" filter="fade">
                                      <p:cBhvr>
                                        <p:cTn id="48" dur="1000"/>
                                        <p:tgtEl>
                                          <p:spTgt spid="1887"/>
                                        </p:tgtEl>
                                      </p:cBhvr>
                                    </p:animEffect>
                                  </p:childTnLst>
                                </p:cTn>
                              </p:par>
                              <p:par>
                                <p:cTn id="49" presetID="10" presetClass="entr" presetSubtype="0" fill="hold" nodeType="withEffect">
                                  <p:stCondLst>
                                    <p:cond delay="0"/>
                                  </p:stCondLst>
                                  <p:childTnLst>
                                    <p:set>
                                      <p:cBhvr>
                                        <p:cTn id="50" dur="1" fill="hold">
                                          <p:stCondLst>
                                            <p:cond delay="0"/>
                                          </p:stCondLst>
                                        </p:cTn>
                                        <p:tgtEl>
                                          <p:spTgt spid="1897"/>
                                        </p:tgtEl>
                                        <p:attrNameLst>
                                          <p:attrName>style.visibility</p:attrName>
                                        </p:attrNameLst>
                                      </p:cBhvr>
                                      <p:to>
                                        <p:strVal val="visible"/>
                                      </p:to>
                                    </p:set>
                                    <p:animEffect transition="in" filter="fade">
                                      <p:cBhvr>
                                        <p:cTn id="51" dur="1000"/>
                                        <p:tgtEl>
                                          <p:spTgt spid="1897"/>
                                        </p:tgtEl>
                                      </p:cBhvr>
                                    </p:animEffect>
                                  </p:childTnLst>
                                </p:cTn>
                              </p:par>
                              <p:par>
                                <p:cTn id="52" presetID="10" presetClass="entr" presetSubtype="0" fill="hold" nodeType="withEffect">
                                  <p:stCondLst>
                                    <p:cond delay="0"/>
                                  </p:stCondLst>
                                  <p:childTnLst>
                                    <p:set>
                                      <p:cBhvr>
                                        <p:cTn id="53" dur="1" fill="hold">
                                          <p:stCondLst>
                                            <p:cond delay="0"/>
                                          </p:stCondLst>
                                        </p:cTn>
                                        <p:tgtEl>
                                          <p:spTgt spid="1898"/>
                                        </p:tgtEl>
                                        <p:attrNameLst>
                                          <p:attrName>style.visibility</p:attrName>
                                        </p:attrNameLst>
                                      </p:cBhvr>
                                      <p:to>
                                        <p:strVal val="visible"/>
                                      </p:to>
                                    </p:set>
                                    <p:animEffect transition="in" filter="fade">
                                      <p:cBhvr>
                                        <p:cTn id="54" dur="1000"/>
                                        <p:tgtEl>
                                          <p:spTgt spid="1898"/>
                                        </p:tgtEl>
                                      </p:cBhvr>
                                    </p:animEffect>
                                  </p:childTnLst>
                                </p:cTn>
                              </p:par>
                              <p:par>
                                <p:cTn id="55" presetID="10" presetClass="entr" presetSubtype="0" fill="hold" nodeType="withEffect">
                                  <p:stCondLst>
                                    <p:cond delay="0"/>
                                  </p:stCondLst>
                                  <p:childTnLst>
                                    <p:set>
                                      <p:cBhvr>
                                        <p:cTn id="56" dur="1" fill="hold">
                                          <p:stCondLst>
                                            <p:cond delay="0"/>
                                          </p:stCondLst>
                                        </p:cTn>
                                        <p:tgtEl>
                                          <p:spTgt spid="1889"/>
                                        </p:tgtEl>
                                        <p:attrNameLst>
                                          <p:attrName>style.visibility</p:attrName>
                                        </p:attrNameLst>
                                      </p:cBhvr>
                                      <p:to>
                                        <p:strVal val="visible"/>
                                      </p:to>
                                    </p:set>
                                    <p:animEffect transition="in" filter="fade">
                                      <p:cBhvr>
                                        <p:cTn id="57" dur="1000"/>
                                        <p:tgtEl>
                                          <p:spTgt spid="1889"/>
                                        </p:tgtEl>
                                      </p:cBhvr>
                                    </p:animEffect>
                                  </p:childTnLst>
                                </p:cTn>
                              </p:par>
                              <p:par>
                                <p:cTn id="58" presetID="10" presetClass="entr" presetSubtype="0" fill="hold" nodeType="withEffect">
                                  <p:stCondLst>
                                    <p:cond delay="0"/>
                                  </p:stCondLst>
                                  <p:childTnLst>
                                    <p:set>
                                      <p:cBhvr>
                                        <p:cTn id="59" dur="1" fill="hold">
                                          <p:stCondLst>
                                            <p:cond delay="0"/>
                                          </p:stCondLst>
                                        </p:cTn>
                                        <p:tgtEl>
                                          <p:spTgt spid="1888"/>
                                        </p:tgtEl>
                                        <p:attrNameLst>
                                          <p:attrName>style.visibility</p:attrName>
                                        </p:attrNameLst>
                                      </p:cBhvr>
                                      <p:to>
                                        <p:strVal val="visible"/>
                                      </p:to>
                                    </p:set>
                                    <p:animEffect transition="in" filter="fade">
                                      <p:cBhvr>
                                        <p:cTn id="60" dur="1000"/>
                                        <p:tgtEl>
                                          <p:spTgt spid="1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902"/>
        <p:cNvGrpSpPr/>
        <p:nvPr/>
      </p:nvGrpSpPr>
      <p:grpSpPr>
        <a:xfrm>
          <a:off x="0" y="0"/>
          <a:ext cx="0" cy="0"/>
          <a:chOff x="0" y="0"/>
          <a:chExt cx="0" cy="0"/>
        </a:xfrm>
      </p:grpSpPr>
      <p:sp>
        <p:nvSpPr>
          <p:cNvPr id="1903" name="Google Shape;1903;p104"/>
          <p:cNvSpPr txBox="1"/>
          <p:nvPr/>
        </p:nvSpPr>
        <p:spPr>
          <a:xfrm>
            <a:off x="5052825" y="948600"/>
            <a:ext cx="3721800" cy="355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Playfair Display"/>
                <a:ea typeface="Playfair Display"/>
                <a:cs typeface="Playfair Display"/>
                <a:sym typeface="Playfair Display"/>
              </a:rPr>
              <a:t>  </a:t>
            </a:r>
            <a:endParaRPr sz="2600" b="1">
              <a:latin typeface="Playfair Display"/>
              <a:ea typeface="Playfair Display"/>
              <a:cs typeface="Playfair Display"/>
              <a:sym typeface="Playfair Display"/>
            </a:endParaRPr>
          </a:p>
          <a:p>
            <a:pPr marL="0" lvl="0" indent="0" algn="l" rtl="0">
              <a:spcBef>
                <a:spcPts val="0"/>
              </a:spcBef>
              <a:spcAft>
                <a:spcPts val="0"/>
              </a:spcAft>
              <a:buNone/>
            </a:pPr>
            <a:endParaRPr sz="2600" b="1">
              <a:latin typeface="Playfair Display"/>
              <a:ea typeface="Playfair Display"/>
              <a:cs typeface="Playfair Display"/>
              <a:sym typeface="Playfair Display"/>
            </a:endParaRPr>
          </a:p>
          <a:p>
            <a:pPr marL="0" lvl="0" indent="0" algn="l" rtl="0">
              <a:spcBef>
                <a:spcPts val="0"/>
              </a:spcBef>
              <a:spcAft>
                <a:spcPts val="0"/>
              </a:spcAft>
              <a:buNone/>
            </a:pPr>
            <a:endParaRPr sz="2600" b="1">
              <a:latin typeface="Playfair Display"/>
              <a:ea typeface="Playfair Display"/>
              <a:cs typeface="Playfair Display"/>
              <a:sym typeface="Playfair Display"/>
            </a:endParaRPr>
          </a:p>
          <a:p>
            <a:pPr marL="0" lvl="0" indent="0" algn="l" rtl="0">
              <a:spcBef>
                <a:spcPts val="0"/>
              </a:spcBef>
              <a:spcAft>
                <a:spcPts val="0"/>
              </a:spcAft>
              <a:buNone/>
            </a:pPr>
            <a:endParaRPr sz="2600" b="1">
              <a:latin typeface="Playfair Display"/>
              <a:ea typeface="Playfair Display"/>
              <a:cs typeface="Playfair Display"/>
              <a:sym typeface="Playfair Display"/>
            </a:endParaRPr>
          </a:p>
          <a:p>
            <a:pPr marL="0" lvl="0" indent="0" algn="l" rtl="0">
              <a:spcBef>
                <a:spcPts val="0"/>
              </a:spcBef>
              <a:spcAft>
                <a:spcPts val="0"/>
              </a:spcAft>
              <a:buNone/>
            </a:pPr>
            <a:endParaRPr sz="2600" b="1">
              <a:latin typeface="Playfair Display"/>
              <a:ea typeface="Playfair Display"/>
              <a:cs typeface="Playfair Display"/>
              <a:sym typeface="Playfair Display"/>
            </a:endParaRPr>
          </a:p>
          <a:p>
            <a:pPr marL="0" lvl="0" indent="0" algn="l" rtl="0">
              <a:spcBef>
                <a:spcPts val="0"/>
              </a:spcBef>
              <a:spcAft>
                <a:spcPts val="0"/>
              </a:spcAft>
              <a:buNone/>
            </a:pPr>
            <a:endParaRPr sz="2600" b="1">
              <a:latin typeface="Playfair Display"/>
              <a:ea typeface="Playfair Display"/>
              <a:cs typeface="Playfair Display"/>
              <a:sym typeface="Playfair Display"/>
            </a:endParaRPr>
          </a:p>
          <a:p>
            <a:pPr marL="0" lvl="0" indent="0" algn="l" rtl="0">
              <a:spcBef>
                <a:spcPts val="0"/>
              </a:spcBef>
              <a:spcAft>
                <a:spcPts val="0"/>
              </a:spcAft>
              <a:buNone/>
            </a:pPr>
            <a:endParaRPr sz="1000" b="1">
              <a:latin typeface="Playfair Display"/>
              <a:ea typeface="Playfair Display"/>
              <a:cs typeface="Playfair Display"/>
              <a:sym typeface="Playfair Display"/>
            </a:endParaRPr>
          </a:p>
          <a:p>
            <a:pPr marL="0" lvl="0" indent="0" algn="l" rtl="0">
              <a:spcBef>
                <a:spcPts val="0"/>
              </a:spcBef>
              <a:spcAft>
                <a:spcPts val="0"/>
              </a:spcAft>
              <a:buNone/>
            </a:pPr>
            <a:endParaRPr sz="2700" b="1">
              <a:latin typeface="Playfair Display"/>
              <a:ea typeface="Playfair Display"/>
              <a:cs typeface="Playfair Display"/>
              <a:sym typeface="Playfair Display"/>
            </a:endParaRPr>
          </a:p>
          <a:p>
            <a:pPr marL="0" lvl="0" indent="0" algn="l" rtl="0">
              <a:spcBef>
                <a:spcPts val="0"/>
              </a:spcBef>
              <a:spcAft>
                <a:spcPts val="0"/>
              </a:spcAft>
              <a:buNone/>
            </a:pPr>
            <a:r>
              <a:rPr lang="en" sz="2600" b="1">
                <a:latin typeface="Playfair Display"/>
                <a:ea typeface="Playfair Display"/>
                <a:cs typeface="Playfair Display"/>
                <a:sym typeface="Playfair Display"/>
              </a:rPr>
              <a:t>Small Polo</a:t>
            </a:r>
            <a:endParaRPr>
              <a:latin typeface="Playfair Display"/>
              <a:ea typeface="Playfair Display"/>
              <a:cs typeface="Playfair Display"/>
              <a:sym typeface="Playfair Display"/>
            </a:endParaRPr>
          </a:p>
        </p:txBody>
      </p:sp>
      <p:sp>
        <p:nvSpPr>
          <p:cNvPr id="1904" name="Google Shape;1904;p104"/>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Polo (Cube)</a:t>
            </a:r>
            <a:endParaRPr sz="2600" u="sng">
              <a:latin typeface="Playfair Display SemiBold"/>
              <a:ea typeface="Playfair Display SemiBold"/>
              <a:cs typeface="Playfair Display SemiBold"/>
              <a:sym typeface="Playfair Display SemiBold"/>
            </a:endParaRPr>
          </a:p>
        </p:txBody>
      </p:sp>
      <p:sp>
        <p:nvSpPr>
          <p:cNvPr id="1905" name="Google Shape;1905;p104"/>
          <p:cNvSpPr/>
          <p:nvPr/>
        </p:nvSpPr>
        <p:spPr>
          <a:xfrm>
            <a:off x="0" y="4581300"/>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Purpose and Objectives</a:t>
            </a:r>
            <a:endParaRPr sz="1300">
              <a:latin typeface="Playfair Display"/>
              <a:ea typeface="Playfair Display"/>
              <a:cs typeface="Playfair Display"/>
              <a:sym typeface="Playfair Display"/>
            </a:endParaRPr>
          </a:p>
        </p:txBody>
      </p:sp>
      <p:sp>
        <p:nvSpPr>
          <p:cNvPr id="1906" name="Google Shape;1906;p104"/>
          <p:cNvSpPr/>
          <p:nvPr/>
        </p:nvSpPr>
        <p:spPr>
          <a:xfrm>
            <a:off x="13647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85725" dir="4860000" algn="bl" rotWithShape="0">
              <a:srgbClr val="005BAD">
                <a:alpha val="5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Design Solution</a:t>
            </a:r>
            <a:endParaRPr>
              <a:latin typeface="Playfair Display"/>
              <a:ea typeface="Playfair Display"/>
              <a:cs typeface="Playfair Display"/>
              <a:sym typeface="Playfair Display"/>
            </a:endParaRPr>
          </a:p>
        </p:txBody>
      </p:sp>
      <p:sp>
        <p:nvSpPr>
          <p:cNvPr id="1907" name="Google Shape;1907;p104"/>
          <p:cNvSpPr/>
          <p:nvPr/>
        </p:nvSpPr>
        <p:spPr>
          <a:xfrm>
            <a:off x="2729400" y="4581300"/>
            <a:ext cx="11562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3.0 CPEs and Risk</a:t>
            </a:r>
            <a:endParaRPr sz="1300">
              <a:latin typeface="Playfair Display"/>
              <a:ea typeface="Playfair Display"/>
              <a:cs typeface="Playfair Display"/>
              <a:sym typeface="Playfair Display"/>
            </a:endParaRPr>
          </a:p>
        </p:txBody>
      </p:sp>
      <p:sp>
        <p:nvSpPr>
          <p:cNvPr id="1908" name="Google Shape;1908;p104"/>
          <p:cNvSpPr/>
          <p:nvPr/>
        </p:nvSpPr>
        <p:spPr>
          <a:xfrm>
            <a:off x="3909050" y="4581300"/>
            <a:ext cx="178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4.0 Requirements and Satisfaction</a:t>
            </a:r>
            <a:endParaRPr sz="1300">
              <a:latin typeface="Playfair Display"/>
              <a:ea typeface="Playfair Display"/>
              <a:cs typeface="Playfair Display"/>
              <a:sym typeface="Playfair Display"/>
            </a:endParaRPr>
          </a:p>
        </p:txBody>
      </p:sp>
      <p:sp>
        <p:nvSpPr>
          <p:cNvPr id="1909" name="Google Shape;1909;p104"/>
          <p:cNvSpPr/>
          <p:nvPr/>
        </p:nvSpPr>
        <p:spPr>
          <a:xfrm>
            <a:off x="5720800" y="4581300"/>
            <a:ext cx="16890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5.0  Verification and Validation</a:t>
            </a:r>
            <a:endParaRPr sz="1300">
              <a:latin typeface="Playfair Display"/>
              <a:ea typeface="Playfair Display"/>
              <a:cs typeface="Playfair Display"/>
              <a:sym typeface="Playfair Display"/>
            </a:endParaRPr>
          </a:p>
        </p:txBody>
      </p:sp>
      <p:pic>
        <p:nvPicPr>
          <p:cNvPr id="1910" name="Google Shape;1910;p10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911" name="Google Shape;1911;p104"/>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78</a:t>
            </a:fld>
            <a:endParaRPr/>
          </a:p>
        </p:txBody>
      </p:sp>
      <p:sp>
        <p:nvSpPr>
          <p:cNvPr id="1912" name="Google Shape;1912;p104"/>
          <p:cNvSpPr/>
          <p:nvPr/>
        </p:nvSpPr>
        <p:spPr>
          <a:xfrm>
            <a:off x="74098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Playfair Display"/>
                <a:ea typeface="Playfair Display"/>
                <a:cs typeface="Playfair Display"/>
                <a:sym typeface="Playfair Display"/>
              </a:rPr>
              <a:t>6.0 Project Planning</a:t>
            </a:r>
            <a:endParaRPr sz="1300">
              <a:latin typeface="Playfair Display"/>
              <a:ea typeface="Playfair Display"/>
              <a:cs typeface="Playfair Display"/>
              <a:sym typeface="Playfair Display"/>
            </a:endParaRPr>
          </a:p>
        </p:txBody>
      </p:sp>
      <p:sp>
        <p:nvSpPr>
          <p:cNvPr id="1913" name="Google Shape;1913;p104"/>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78</a:t>
            </a:fld>
            <a:endParaRPr>
              <a:latin typeface="Playfair Display"/>
              <a:ea typeface="Playfair Display"/>
              <a:cs typeface="Playfair Display"/>
              <a:sym typeface="Playfair Display"/>
            </a:endParaRPr>
          </a:p>
        </p:txBody>
      </p:sp>
      <p:pic>
        <p:nvPicPr>
          <p:cNvPr id="1914" name="Google Shape;1914;p10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5400000">
            <a:off x="229349" y="2048626"/>
            <a:ext cx="2709975" cy="2032474"/>
          </a:xfrm>
          <a:prstGeom prst="rect">
            <a:avLst/>
          </a:prstGeom>
          <a:noFill/>
          <a:ln>
            <a:noFill/>
          </a:ln>
        </p:spPr>
      </p:pic>
      <p:pic>
        <p:nvPicPr>
          <p:cNvPr id="1915" name="Google Shape;1915;p10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5400000">
            <a:off x="2535913" y="1430963"/>
            <a:ext cx="2640502" cy="1980376"/>
          </a:xfrm>
          <a:prstGeom prst="rect">
            <a:avLst/>
          </a:prstGeom>
          <a:noFill/>
          <a:ln>
            <a:noFill/>
          </a:ln>
        </p:spPr>
      </p:pic>
      <p:sp>
        <p:nvSpPr>
          <p:cNvPr id="1916" name="Google Shape;1916;p104"/>
          <p:cNvSpPr txBox="1"/>
          <p:nvPr/>
        </p:nvSpPr>
        <p:spPr>
          <a:xfrm>
            <a:off x="439250" y="948600"/>
            <a:ext cx="4530300" cy="355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600" b="1">
                <a:latin typeface="Playfair Display"/>
                <a:ea typeface="Playfair Display"/>
                <a:cs typeface="Playfair Display"/>
                <a:sym typeface="Playfair Display"/>
              </a:rPr>
              <a:t>      Big Polo</a:t>
            </a:r>
            <a:endParaRPr sz="2700" b="1">
              <a:latin typeface="Playfair Display"/>
              <a:ea typeface="Playfair Display"/>
              <a:cs typeface="Playfair Display"/>
              <a:sym typeface="Playfair Display"/>
            </a:endParaRPr>
          </a:p>
          <a:p>
            <a:pPr marL="0" lvl="0" indent="0" algn="l" rtl="0">
              <a:spcBef>
                <a:spcPts val="0"/>
              </a:spcBef>
              <a:spcAft>
                <a:spcPts val="0"/>
              </a:spcAft>
              <a:buNone/>
            </a:pPr>
            <a:endParaRPr sz="1100">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pic>
        <p:nvPicPr>
          <p:cNvPr id="1917" name="Google Shape;1917;p10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286299" y="1100902"/>
            <a:ext cx="1610525" cy="2147376"/>
          </a:xfrm>
          <a:prstGeom prst="rect">
            <a:avLst/>
          </a:prstGeom>
          <a:noFill/>
          <a:ln>
            <a:noFill/>
          </a:ln>
        </p:spPr>
      </p:pic>
      <p:pic>
        <p:nvPicPr>
          <p:cNvPr id="1918" name="Google Shape;1918;p10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013198" y="2061556"/>
            <a:ext cx="1693002" cy="2257336"/>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922"/>
        <p:cNvGrpSpPr/>
        <p:nvPr/>
      </p:nvGrpSpPr>
      <p:grpSpPr>
        <a:xfrm>
          <a:off x="0" y="0"/>
          <a:ext cx="0" cy="0"/>
          <a:chOff x="0" y="0"/>
          <a:chExt cx="0" cy="0"/>
        </a:xfrm>
      </p:grpSpPr>
      <p:sp>
        <p:nvSpPr>
          <p:cNvPr id="1923" name="Google Shape;1923;p105"/>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600" u="sng">
                <a:latin typeface="Playfair Display SemiBold"/>
                <a:ea typeface="Playfair Display SemiBold"/>
                <a:cs typeface="Playfair Display SemiBold"/>
                <a:sym typeface="Playfair Display SemiBold"/>
              </a:rPr>
              <a:t>Polo (LM400)</a:t>
            </a:r>
            <a:endParaRPr sz="2600" u="sng">
              <a:latin typeface="Playfair Display SemiBold"/>
              <a:ea typeface="Playfair Display SemiBold"/>
              <a:cs typeface="Playfair Display SemiBold"/>
              <a:sym typeface="Playfair Display SemiBold"/>
            </a:endParaRPr>
          </a:p>
        </p:txBody>
      </p:sp>
      <p:sp>
        <p:nvSpPr>
          <p:cNvPr id="1924" name="Google Shape;1924;p105"/>
          <p:cNvSpPr/>
          <p:nvPr/>
        </p:nvSpPr>
        <p:spPr>
          <a:xfrm>
            <a:off x="0" y="4581300"/>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Purpose and Objectives</a:t>
            </a:r>
            <a:endParaRPr sz="1300">
              <a:latin typeface="Playfair Display"/>
              <a:ea typeface="Playfair Display"/>
              <a:cs typeface="Playfair Display"/>
              <a:sym typeface="Playfair Display"/>
            </a:endParaRPr>
          </a:p>
        </p:txBody>
      </p:sp>
      <p:sp>
        <p:nvSpPr>
          <p:cNvPr id="1925" name="Google Shape;1925;p105"/>
          <p:cNvSpPr/>
          <p:nvPr/>
        </p:nvSpPr>
        <p:spPr>
          <a:xfrm>
            <a:off x="13647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85725" dir="4860000" algn="bl" rotWithShape="0">
              <a:srgbClr val="005BAD">
                <a:alpha val="5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Design Solution</a:t>
            </a:r>
            <a:endParaRPr>
              <a:latin typeface="Playfair Display"/>
              <a:ea typeface="Playfair Display"/>
              <a:cs typeface="Playfair Display"/>
              <a:sym typeface="Playfair Display"/>
            </a:endParaRPr>
          </a:p>
        </p:txBody>
      </p:sp>
      <p:sp>
        <p:nvSpPr>
          <p:cNvPr id="1926" name="Google Shape;1926;p105"/>
          <p:cNvSpPr/>
          <p:nvPr/>
        </p:nvSpPr>
        <p:spPr>
          <a:xfrm>
            <a:off x="2729400" y="4581300"/>
            <a:ext cx="11562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3.0 CPEs and Risk</a:t>
            </a:r>
            <a:endParaRPr sz="1300">
              <a:latin typeface="Playfair Display"/>
              <a:ea typeface="Playfair Display"/>
              <a:cs typeface="Playfair Display"/>
              <a:sym typeface="Playfair Display"/>
            </a:endParaRPr>
          </a:p>
        </p:txBody>
      </p:sp>
      <p:sp>
        <p:nvSpPr>
          <p:cNvPr id="1927" name="Google Shape;1927;p105"/>
          <p:cNvSpPr/>
          <p:nvPr/>
        </p:nvSpPr>
        <p:spPr>
          <a:xfrm>
            <a:off x="3909050" y="4581300"/>
            <a:ext cx="178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4.0 Requirements and Satisfaction</a:t>
            </a:r>
            <a:endParaRPr sz="1300">
              <a:latin typeface="Playfair Display"/>
              <a:ea typeface="Playfair Display"/>
              <a:cs typeface="Playfair Display"/>
              <a:sym typeface="Playfair Display"/>
            </a:endParaRPr>
          </a:p>
        </p:txBody>
      </p:sp>
      <p:sp>
        <p:nvSpPr>
          <p:cNvPr id="1928" name="Google Shape;1928;p105"/>
          <p:cNvSpPr/>
          <p:nvPr/>
        </p:nvSpPr>
        <p:spPr>
          <a:xfrm>
            <a:off x="5720800" y="4581300"/>
            <a:ext cx="16890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5.0  Verification and Validation</a:t>
            </a:r>
            <a:endParaRPr sz="1300">
              <a:latin typeface="PT Serif"/>
              <a:ea typeface="PT Serif"/>
              <a:cs typeface="PT Serif"/>
              <a:sym typeface="PT Serif"/>
            </a:endParaRPr>
          </a:p>
        </p:txBody>
      </p:sp>
      <p:sp>
        <p:nvSpPr>
          <p:cNvPr id="1929" name="Google Shape;1929;p105"/>
          <p:cNvSpPr txBox="1"/>
          <p:nvPr/>
        </p:nvSpPr>
        <p:spPr>
          <a:xfrm>
            <a:off x="2584258" y="1100900"/>
            <a:ext cx="4437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chemeClr val="dk2"/>
              </a:solidFill>
              <a:latin typeface="Playfair Display"/>
              <a:ea typeface="Playfair Display"/>
              <a:cs typeface="Playfair Display"/>
              <a:sym typeface="Playfair Display"/>
            </a:endParaRPr>
          </a:p>
        </p:txBody>
      </p:sp>
      <p:pic>
        <p:nvPicPr>
          <p:cNvPr id="1930" name="Google Shape;1930;p10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931" name="Google Shape;1931;p105"/>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79</a:t>
            </a:fld>
            <a:endParaRPr/>
          </a:p>
        </p:txBody>
      </p:sp>
      <p:sp>
        <p:nvSpPr>
          <p:cNvPr id="1932" name="Google Shape;1932;p105"/>
          <p:cNvSpPr/>
          <p:nvPr/>
        </p:nvSpPr>
        <p:spPr>
          <a:xfrm>
            <a:off x="74098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Playfair Display SemiBold"/>
                <a:ea typeface="Playfair Display SemiBold"/>
                <a:cs typeface="Playfair Display SemiBold"/>
                <a:sym typeface="Playfair Display SemiBold"/>
              </a:rPr>
              <a:t>6.0 Project Planning</a:t>
            </a:r>
            <a:endParaRPr sz="1300">
              <a:latin typeface="Playfair Display SemiBold"/>
              <a:ea typeface="Playfair Display SemiBold"/>
              <a:cs typeface="Playfair Display SemiBold"/>
              <a:sym typeface="Playfair Display SemiBold"/>
            </a:endParaRPr>
          </a:p>
        </p:txBody>
      </p:sp>
      <p:sp>
        <p:nvSpPr>
          <p:cNvPr id="1933" name="Google Shape;1933;p105"/>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79</a:t>
            </a:fld>
            <a:endParaRPr>
              <a:latin typeface="Playfair Display"/>
              <a:ea typeface="Playfair Display"/>
              <a:cs typeface="Playfair Display"/>
              <a:sym typeface="Playfair Display"/>
            </a:endParaRPr>
          </a:p>
        </p:txBody>
      </p:sp>
      <p:pic>
        <p:nvPicPr>
          <p:cNvPr id="1934" name="Google Shape;1934;p10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54725" y="1495463"/>
            <a:ext cx="4772997" cy="2529813"/>
          </a:xfrm>
          <a:prstGeom prst="rect">
            <a:avLst/>
          </a:prstGeom>
          <a:noFill/>
          <a:ln>
            <a:noFill/>
          </a:ln>
        </p:spPr>
      </p:pic>
      <p:pic>
        <p:nvPicPr>
          <p:cNvPr id="1935" name="Google Shape;1935;p10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279650" y="1749375"/>
            <a:ext cx="3534786" cy="2183462"/>
          </a:xfrm>
          <a:prstGeom prst="rect">
            <a:avLst/>
          </a:prstGeom>
          <a:noFill/>
          <a:ln>
            <a:noFill/>
          </a:ln>
        </p:spPr>
      </p:pic>
      <p:sp>
        <p:nvSpPr>
          <p:cNvPr id="1936" name="Google Shape;1936;p105"/>
          <p:cNvSpPr txBox="1"/>
          <p:nvPr/>
        </p:nvSpPr>
        <p:spPr>
          <a:xfrm>
            <a:off x="2397375" y="1074100"/>
            <a:ext cx="2233500" cy="61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Slots and handles to accommodate add-ons</a:t>
            </a:r>
            <a:endParaRPr b="1">
              <a:latin typeface="Playfair Display"/>
              <a:ea typeface="Playfair Display"/>
              <a:cs typeface="Playfair Display"/>
              <a:sym typeface="Playfair Display"/>
            </a:endParaRPr>
          </a:p>
        </p:txBody>
      </p:sp>
      <p:sp>
        <p:nvSpPr>
          <p:cNvPr id="1937" name="Google Shape;1937;p105"/>
          <p:cNvSpPr txBox="1"/>
          <p:nvPr/>
        </p:nvSpPr>
        <p:spPr>
          <a:xfrm>
            <a:off x="370225" y="1181800"/>
            <a:ext cx="18576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Satellite Bus (Foam)</a:t>
            </a:r>
            <a:endParaRPr b="1">
              <a:latin typeface="Playfair Display"/>
              <a:ea typeface="Playfair Display"/>
              <a:cs typeface="Playfair Display"/>
              <a:sym typeface="Playfair Display"/>
            </a:endParaRPr>
          </a:p>
        </p:txBody>
      </p:sp>
      <p:sp>
        <p:nvSpPr>
          <p:cNvPr id="1938" name="Google Shape;1938;p105"/>
          <p:cNvSpPr txBox="1"/>
          <p:nvPr/>
        </p:nvSpPr>
        <p:spPr>
          <a:xfrm>
            <a:off x="4867575" y="1030275"/>
            <a:ext cx="18576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Solar Panels (Foam)</a:t>
            </a:r>
            <a:endParaRPr b="1">
              <a:latin typeface="Playfair Display"/>
              <a:ea typeface="Playfair Display"/>
              <a:cs typeface="Playfair Display"/>
              <a:sym typeface="Playfair Display"/>
            </a:endParaRPr>
          </a:p>
        </p:txBody>
      </p:sp>
      <p:sp>
        <p:nvSpPr>
          <p:cNvPr id="1939" name="Google Shape;1939;p105"/>
          <p:cNvSpPr txBox="1"/>
          <p:nvPr/>
        </p:nvSpPr>
        <p:spPr>
          <a:xfrm>
            <a:off x="7022150" y="3909700"/>
            <a:ext cx="1788300" cy="6156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ASPIN Docking Port (3D printed)</a:t>
            </a:r>
            <a:endParaRPr b="1">
              <a:latin typeface="Playfair Display"/>
              <a:ea typeface="Playfair Display"/>
              <a:cs typeface="Playfair Display"/>
              <a:sym typeface="Playfair Display"/>
            </a:endParaRPr>
          </a:p>
        </p:txBody>
      </p:sp>
      <p:cxnSp>
        <p:nvCxnSpPr>
          <p:cNvPr id="1940" name="Google Shape;1940;p105"/>
          <p:cNvCxnSpPr>
            <a:stCxn id="1937" idx="2"/>
          </p:cNvCxnSpPr>
          <p:nvPr/>
        </p:nvCxnSpPr>
        <p:spPr>
          <a:xfrm>
            <a:off x="1299025" y="1582000"/>
            <a:ext cx="151500" cy="588600"/>
          </a:xfrm>
          <a:prstGeom prst="straightConnector1">
            <a:avLst/>
          </a:prstGeom>
          <a:noFill/>
          <a:ln w="28575" cap="flat" cmpd="sng">
            <a:solidFill>
              <a:srgbClr val="005BAD"/>
            </a:solidFill>
            <a:prstDash val="solid"/>
            <a:round/>
            <a:headEnd type="none" w="med" len="med"/>
            <a:tailEnd type="triangle" w="med" len="med"/>
          </a:ln>
        </p:spPr>
      </p:cxnSp>
      <p:cxnSp>
        <p:nvCxnSpPr>
          <p:cNvPr id="1941" name="Google Shape;1941;p105"/>
          <p:cNvCxnSpPr>
            <a:stCxn id="1936" idx="2"/>
          </p:cNvCxnSpPr>
          <p:nvPr/>
        </p:nvCxnSpPr>
        <p:spPr>
          <a:xfrm flipH="1">
            <a:off x="2374125" y="1689700"/>
            <a:ext cx="1140000" cy="600600"/>
          </a:xfrm>
          <a:prstGeom prst="straightConnector1">
            <a:avLst/>
          </a:prstGeom>
          <a:noFill/>
          <a:ln w="28575" cap="flat" cmpd="sng">
            <a:solidFill>
              <a:srgbClr val="005BAD"/>
            </a:solidFill>
            <a:prstDash val="solid"/>
            <a:round/>
            <a:headEnd type="none" w="med" len="med"/>
            <a:tailEnd type="triangle" w="med" len="med"/>
          </a:ln>
        </p:spPr>
      </p:cxnSp>
      <p:cxnSp>
        <p:nvCxnSpPr>
          <p:cNvPr id="1942" name="Google Shape;1942;p105"/>
          <p:cNvCxnSpPr>
            <a:stCxn id="1936" idx="2"/>
          </p:cNvCxnSpPr>
          <p:nvPr/>
        </p:nvCxnSpPr>
        <p:spPr>
          <a:xfrm flipH="1">
            <a:off x="3329025" y="1689700"/>
            <a:ext cx="185100" cy="1458600"/>
          </a:xfrm>
          <a:prstGeom prst="straightConnector1">
            <a:avLst/>
          </a:prstGeom>
          <a:noFill/>
          <a:ln w="28575" cap="flat" cmpd="sng">
            <a:solidFill>
              <a:srgbClr val="005BAD"/>
            </a:solidFill>
            <a:prstDash val="solid"/>
            <a:round/>
            <a:headEnd type="none" w="med" len="med"/>
            <a:tailEnd type="triangle" w="med" len="med"/>
          </a:ln>
        </p:spPr>
      </p:cxnSp>
      <p:cxnSp>
        <p:nvCxnSpPr>
          <p:cNvPr id="1943" name="Google Shape;1943;p105"/>
          <p:cNvCxnSpPr>
            <a:stCxn id="1938" idx="2"/>
          </p:cNvCxnSpPr>
          <p:nvPr/>
        </p:nvCxnSpPr>
        <p:spPr>
          <a:xfrm flipH="1">
            <a:off x="4945275" y="1430475"/>
            <a:ext cx="851100" cy="1213200"/>
          </a:xfrm>
          <a:prstGeom prst="straightConnector1">
            <a:avLst/>
          </a:prstGeom>
          <a:noFill/>
          <a:ln w="28575" cap="flat" cmpd="sng">
            <a:solidFill>
              <a:srgbClr val="005BAD"/>
            </a:solidFill>
            <a:prstDash val="solid"/>
            <a:round/>
            <a:headEnd type="none" w="med" len="med"/>
            <a:tailEnd type="triangle" w="med" len="med"/>
          </a:ln>
        </p:spPr>
      </p:cxnSp>
      <p:cxnSp>
        <p:nvCxnSpPr>
          <p:cNvPr id="1944" name="Google Shape;1944;p105"/>
          <p:cNvCxnSpPr>
            <a:stCxn id="1938" idx="2"/>
          </p:cNvCxnSpPr>
          <p:nvPr/>
        </p:nvCxnSpPr>
        <p:spPr>
          <a:xfrm>
            <a:off x="5796375" y="1430475"/>
            <a:ext cx="926700" cy="709800"/>
          </a:xfrm>
          <a:prstGeom prst="straightConnector1">
            <a:avLst/>
          </a:prstGeom>
          <a:noFill/>
          <a:ln w="28575" cap="flat" cmpd="sng">
            <a:solidFill>
              <a:srgbClr val="005BAD"/>
            </a:solidFill>
            <a:prstDash val="solid"/>
            <a:round/>
            <a:headEnd type="none" w="med" len="med"/>
            <a:tailEnd type="triangle" w="med" len="med"/>
          </a:ln>
        </p:spPr>
      </p:cxnSp>
      <p:cxnSp>
        <p:nvCxnSpPr>
          <p:cNvPr id="1945" name="Google Shape;1945;p105"/>
          <p:cNvCxnSpPr>
            <a:stCxn id="1939" idx="0"/>
          </p:cNvCxnSpPr>
          <p:nvPr/>
        </p:nvCxnSpPr>
        <p:spPr>
          <a:xfrm rot="10800000">
            <a:off x="7416800" y="3331300"/>
            <a:ext cx="499500" cy="578400"/>
          </a:xfrm>
          <a:prstGeom prst="straightConnector1">
            <a:avLst/>
          </a:prstGeom>
          <a:noFill/>
          <a:ln w="28575" cap="flat" cmpd="sng">
            <a:solidFill>
              <a:srgbClr val="005BAD"/>
            </a:solidFill>
            <a:prstDash val="solid"/>
            <a:round/>
            <a:headEnd type="none" w="med" len="med"/>
            <a:tailEnd type="triangle" w="med" len="med"/>
          </a:ln>
        </p:spPr>
      </p:cxnSp>
      <p:cxnSp>
        <p:nvCxnSpPr>
          <p:cNvPr id="1946" name="Google Shape;1946;p105"/>
          <p:cNvCxnSpPr/>
          <p:nvPr/>
        </p:nvCxnSpPr>
        <p:spPr>
          <a:xfrm rot="10800000" flipH="1">
            <a:off x="2865450" y="3498775"/>
            <a:ext cx="971700" cy="466800"/>
          </a:xfrm>
          <a:prstGeom prst="straightConnector1">
            <a:avLst/>
          </a:prstGeom>
          <a:noFill/>
          <a:ln w="9525" cap="flat" cmpd="sng">
            <a:solidFill>
              <a:schemeClr val="dk2"/>
            </a:solidFill>
            <a:prstDash val="solid"/>
            <a:round/>
            <a:headEnd type="triangle" w="med" len="med"/>
            <a:tailEnd type="triangle" w="med" len="med"/>
          </a:ln>
        </p:spPr>
      </p:cxnSp>
      <p:cxnSp>
        <p:nvCxnSpPr>
          <p:cNvPr id="1947" name="Google Shape;1947;p105"/>
          <p:cNvCxnSpPr/>
          <p:nvPr/>
        </p:nvCxnSpPr>
        <p:spPr>
          <a:xfrm>
            <a:off x="395300" y="3325825"/>
            <a:ext cx="2233500" cy="642900"/>
          </a:xfrm>
          <a:prstGeom prst="straightConnector1">
            <a:avLst/>
          </a:prstGeom>
          <a:noFill/>
          <a:ln w="9525" cap="flat" cmpd="sng">
            <a:solidFill>
              <a:schemeClr val="dk2"/>
            </a:solidFill>
            <a:prstDash val="solid"/>
            <a:round/>
            <a:headEnd type="triangle" w="med" len="med"/>
            <a:tailEnd type="triangle" w="med" len="med"/>
          </a:ln>
        </p:spPr>
      </p:cxnSp>
      <p:cxnSp>
        <p:nvCxnSpPr>
          <p:cNvPr id="1948" name="Google Shape;1948;p105"/>
          <p:cNvCxnSpPr/>
          <p:nvPr/>
        </p:nvCxnSpPr>
        <p:spPr>
          <a:xfrm rot="10800000" flipH="1">
            <a:off x="6510350" y="2968475"/>
            <a:ext cx="2347800" cy="1162200"/>
          </a:xfrm>
          <a:prstGeom prst="straightConnector1">
            <a:avLst/>
          </a:prstGeom>
          <a:noFill/>
          <a:ln w="9525" cap="flat" cmpd="sng">
            <a:solidFill>
              <a:schemeClr val="dk2"/>
            </a:solidFill>
            <a:prstDash val="solid"/>
            <a:round/>
            <a:headEnd type="triangle" w="med" len="med"/>
            <a:tailEnd type="triangle" w="med" len="med"/>
          </a:ln>
        </p:spPr>
      </p:cxnSp>
      <p:sp>
        <p:nvSpPr>
          <p:cNvPr id="1949" name="Google Shape;1949;p105"/>
          <p:cNvSpPr txBox="1"/>
          <p:nvPr/>
        </p:nvSpPr>
        <p:spPr>
          <a:xfrm rot="-1524707">
            <a:off x="3171941" y="3662831"/>
            <a:ext cx="573265" cy="33857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layfair Display"/>
                <a:ea typeface="Playfair Display"/>
                <a:cs typeface="Playfair Display"/>
                <a:sym typeface="Playfair Display"/>
              </a:rPr>
              <a:t>0.67 m</a:t>
            </a:r>
            <a:endParaRPr sz="1000">
              <a:latin typeface="Playfair Display"/>
              <a:ea typeface="Playfair Display"/>
              <a:cs typeface="Playfair Display"/>
              <a:sym typeface="Playfair Display"/>
            </a:endParaRPr>
          </a:p>
        </p:txBody>
      </p:sp>
      <p:sp>
        <p:nvSpPr>
          <p:cNvPr id="1950" name="Google Shape;1950;p105"/>
          <p:cNvSpPr txBox="1"/>
          <p:nvPr/>
        </p:nvSpPr>
        <p:spPr>
          <a:xfrm rot="1061734">
            <a:off x="1030017" y="3562821"/>
            <a:ext cx="573432" cy="3387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layfair Display"/>
                <a:ea typeface="Playfair Display"/>
                <a:cs typeface="Playfair Display"/>
                <a:sym typeface="Playfair Display"/>
              </a:rPr>
              <a:t>1.34 m</a:t>
            </a:r>
            <a:endParaRPr sz="1000">
              <a:latin typeface="Playfair Display"/>
              <a:ea typeface="Playfair Display"/>
              <a:cs typeface="Playfair Display"/>
              <a:sym typeface="Playfair Display"/>
            </a:endParaRPr>
          </a:p>
        </p:txBody>
      </p:sp>
      <p:sp>
        <p:nvSpPr>
          <p:cNvPr id="1951" name="Google Shape;1951;p105"/>
          <p:cNvSpPr txBox="1"/>
          <p:nvPr/>
        </p:nvSpPr>
        <p:spPr>
          <a:xfrm rot="-1602753">
            <a:off x="7739042" y="3292185"/>
            <a:ext cx="573285" cy="338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layfair Display"/>
                <a:ea typeface="Playfair Display"/>
                <a:cs typeface="Playfair Display"/>
                <a:sym typeface="Playfair Display"/>
              </a:rPr>
              <a:t>2.4 m </a:t>
            </a:r>
            <a:endParaRPr sz="1000">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5"/>
                                        </p:tgtEl>
                                        <p:attrNameLst>
                                          <p:attrName>style.visibility</p:attrName>
                                        </p:attrNameLst>
                                      </p:cBhvr>
                                      <p:to>
                                        <p:strVal val="visible"/>
                                      </p:to>
                                    </p:set>
                                    <p:animEffect transition="in" filter="fade">
                                      <p:cBhvr>
                                        <p:cTn id="7" dur="1000"/>
                                        <p:tgtEl>
                                          <p:spTgt spid="1935"/>
                                        </p:tgtEl>
                                      </p:cBhvr>
                                    </p:animEffect>
                                  </p:childTnLst>
                                </p:cTn>
                              </p:par>
                              <p:par>
                                <p:cTn id="8" presetID="10" presetClass="entr" presetSubtype="0" fill="hold" nodeType="withEffect">
                                  <p:stCondLst>
                                    <p:cond delay="0"/>
                                  </p:stCondLst>
                                  <p:childTnLst>
                                    <p:set>
                                      <p:cBhvr>
                                        <p:cTn id="9" dur="1" fill="hold">
                                          <p:stCondLst>
                                            <p:cond delay="0"/>
                                          </p:stCondLst>
                                        </p:cTn>
                                        <p:tgtEl>
                                          <p:spTgt spid="1936"/>
                                        </p:tgtEl>
                                        <p:attrNameLst>
                                          <p:attrName>style.visibility</p:attrName>
                                        </p:attrNameLst>
                                      </p:cBhvr>
                                      <p:to>
                                        <p:strVal val="visible"/>
                                      </p:to>
                                    </p:set>
                                    <p:animEffect transition="in" filter="fade">
                                      <p:cBhvr>
                                        <p:cTn id="10" dur="1000"/>
                                        <p:tgtEl>
                                          <p:spTgt spid="1936"/>
                                        </p:tgtEl>
                                      </p:cBhvr>
                                    </p:animEffect>
                                  </p:childTnLst>
                                </p:cTn>
                              </p:par>
                              <p:par>
                                <p:cTn id="11" presetID="10" presetClass="entr" presetSubtype="0" fill="hold" nodeType="withEffect">
                                  <p:stCondLst>
                                    <p:cond delay="0"/>
                                  </p:stCondLst>
                                  <p:childTnLst>
                                    <p:set>
                                      <p:cBhvr>
                                        <p:cTn id="12" dur="1" fill="hold">
                                          <p:stCondLst>
                                            <p:cond delay="0"/>
                                          </p:stCondLst>
                                        </p:cTn>
                                        <p:tgtEl>
                                          <p:spTgt spid="1937"/>
                                        </p:tgtEl>
                                        <p:attrNameLst>
                                          <p:attrName>style.visibility</p:attrName>
                                        </p:attrNameLst>
                                      </p:cBhvr>
                                      <p:to>
                                        <p:strVal val="visible"/>
                                      </p:to>
                                    </p:set>
                                    <p:animEffect transition="in" filter="fade">
                                      <p:cBhvr>
                                        <p:cTn id="13" dur="1000"/>
                                        <p:tgtEl>
                                          <p:spTgt spid="1937"/>
                                        </p:tgtEl>
                                      </p:cBhvr>
                                    </p:animEffect>
                                  </p:childTnLst>
                                </p:cTn>
                              </p:par>
                              <p:par>
                                <p:cTn id="14" presetID="10" presetClass="entr" presetSubtype="0" fill="hold" nodeType="withEffect">
                                  <p:stCondLst>
                                    <p:cond delay="0"/>
                                  </p:stCondLst>
                                  <p:childTnLst>
                                    <p:set>
                                      <p:cBhvr>
                                        <p:cTn id="15" dur="1" fill="hold">
                                          <p:stCondLst>
                                            <p:cond delay="0"/>
                                          </p:stCondLst>
                                        </p:cTn>
                                        <p:tgtEl>
                                          <p:spTgt spid="1940"/>
                                        </p:tgtEl>
                                        <p:attrNameLst>
                                          <p:attrName>style.visibility</p:attrName>
                                        </p:attrNameLst>
                                      </p:cBhvr>
                                      <p:to>
                                        <p:strVal val="visible"/>
                                      </p:to>
                                    </p:set>
                                    <p:animEffect transition="in" filter="fade">
                                      <p:cBhvr>
                                        <p:cTn id="16" dur="1000"/>
                                        <p:tgtEl>
                                          <p:spTgt spid="1940"/>
                                        </p:tgtEl>
                                      </p:cBhvr>
                                    </p:animEffect>
                                  </p:childTnLst>
                                </p:cTn>
                              </p:par>
                              <p:par>
                                <p:cTn id="17" presetID="10" presetClass="entr" presetSubtype="0" fill="hold" nodeType="withEffect">
                                  <p:stCondLst>
                                    <p:cond delay="0"/>
                                  </p:stCondLst>
                                  <p:childTnLst>
                                    <p:set>
                                      <p:cBhvr>
                                        <p:cTn id="18" dur="1" fill="hold">
                                          <p:stCondLst>
                                            <p:cond delay="0"/>
                                          </p:stCondLst>
                                        </p:cTn>
                                        <p:tgtEl>
                                          <p:spTgt spid="1941"/>
                                        </p:tgtEl>
                                        <p:attrNameLst>
                                          <p:attrName>style.visibility</p:attrName>
                                        </p:attrNameLst>
                                      </p:cBhvr>
                                      <p:to>
                                        <p:strVal val="visible"/>
                                      </p:to>
                                    </p:set>
                                    <p:animEffect transition="in" filter="fade">
                                      <p:cBhvr>
                                        <p:cTn id="19" dur="1000"/>
                                        <p:tgtEl>
                                          <p:spTgt spid="1941"/>
                                        </p:tgtEl>
                                      </p:cBhvr>
                                    </p:animEffect>
                                  </p:childTnLst>
                                </p:cTn>
                              </p:par>
                              <p:par>
                                <p:cTn id="20" presetID="10" presetClass="entr" presetSubtype="0" fill="hold" nodeType="withEffect">
                                  <p:stCondLst>
                                    <p:cond delay="0"/>
                                  </p:stCondLst>
                                  <p:childTnLst>
                                    <p:set>
                                      <p:cBhvr>
                                        <p:cTn id="21" dur="1" fill="hold">
                                          <p:stCondLst>
                                            <p:cond delay="0"/>
                                          </p:stCondLst>
                                        </p:cTn>
                                        <p:tgtEl>
                                          <p:spTgt spid="1942"/>
                                        </p:tgtEl>
                                        <p:attrNameLst>
                                          <p:attrName>style.visibility</p:attrName>
                                        </p:attrNameLst>
                                      </p:cBhvr>
                                      <p:to>
                                        <p:strVal val="visible"/>
                                      </p:to>
                                    </p:set>
                                    <p:animEffect transition="in" filter="fade">
                                      <p:cBhvr>
                                        <p:cTn id="22" dur="1000"/>
                                        <p:tgtEl>
                                          <p:spTgt spid="1942"/>
                                        </p:tgtEl>
                                      </p:cBhvr>
                                    </p:animEffect>
                                  </p:childTnLst>
                                </p:cTn>
                              </p:par>
                              <p:par>
                                <p:cTn id="23" presetID="10" presetClass="entr" presetSubtype="0" fill="hold" nodeType="withEffect">
                                  <p:stCondLst>
                                    <p:cond delay="0"/>
                                  </p:stCondLst>
                                  <p:childTnLst>
                                    <p:set>
                                      <p:cBhvr>
                                        <p:cTn id="24" dur="1" fill="hold">
                                          <p:stCondLst>
                                            <p:cond delay="0"/>
                                          </p:stCondLst>
                                        </p:cTn>
                                        <p:tgtEl>
                                          <p:spTgt spid="1947"/>
                                        </p:tgtEl>
                                        <p:attrNameLst>
                                          <p:attrName>style.visibility</p:attrName>
                                        </p:attrNameLst>
                                      </p:cBhvr>
                                      <p:to>
                                        <p:strVal val="visible"/>
                                      </p:to>
                                    </p:set>
                                    <p:animEffect transition="in" filter="fade">
                                      <p:cBhvr>
                                        <p:cTn id="25" dur="1000"/>
                                        <p:tgtEl>
                                          <p:spTgt spid="1947"/>
                                        </p:tgtEl>
                                      </p:cBhvr>
                                    </p:animEffect>
                                  </p:childTnLst>
                                </p:cTn>
                              </p:par>
                              <p:par>
                                <p:cTn id="26" presetID="10" presetClass="entr" presetSubtype="0" fill="hold" nodeType="withEffect">
                                  <p:stCondLst>
                                    <p:cond delay="0"/>
                                  </p:stCondLst>
                                  <p:childTnLst>
                                    <p:set>
                                      <p:cBhvr>
                                        <p:cTn id="27" dur="1" fill="hold">
                                          <p:stCondLst>
                                            <p:cond delay="0"/>
                                          </p:stCondLst>
                                        </p:cTn>
                                        <p:tgtEl>
                                          <p:spTgt spid="1949"/>
                                        </p:tgtEl>
                                        <p:attrNameLst>
                                          <p:attrName>style.visibility</p:attrName>
                                        </p:attrNameLst>
                                      </p:cBhvr>
                                      <p:to>
                                        <p:strVal val="visible"/>
                                      </p:to>
                                    </p:set>
                                    <p:animEffect transition="in" filter="fade">
                                      <p:cBhvr>
                                        <p:cTn id="28" dur="1000"/>
                                        <p:tgtEl>
                                          <p:spTgt spid="1949"/>
                                        </p:tgtEl>
                                      </p:cBhvr>
                                    </p:animEffect>
                                  </p:childTnLst>
                                </p:cTn>
                              </p:par>
                              <p:par>
                                <p:cTn id="29" presetID="10" presetClass="entr" presetSubtype="0" fill="hold" nodeType="withEffect">
                                  <p:stCondLst>
                                    <p:cond delay="0"/>
                                  </p:stCondLst>
                                  <p:childTnLst>
                                    <p:set>
                                      <p:cBhvr>
                                        <p:cTn id="30" dur="1" fill="hold">
                                          <p:stCondLst>
                                            <p:cond delay="0"/>
                                          </p:stCondLst>
                                        </p:cTn>
                                        <p:tgtEl>
                                          <p:spTgt spid="1950"/>
                                        </p:tgtEl>
                                        <p:attrNameLst>
                                          <p:attrName>style.visibility</p:attrName>
                                        </p:attrNameLst>
                                      </p:cBhvr>
                                      <p:to>
                                        <p:strVal val="visible"/>
                                      </p:to>
                                    </p:set>
                                    <p:animEffect transition="in" filter="fade">
                                      <p:cBhvr>
                                        <p:cTn id="31" dur="1000"/>
                                        <p:tgtEl>
                                          <p:spTgt spid="1950"/>
                                        </p:tgtEl>
                                      </p:cBhvr>
                                    </p:animEffect>
                                  </p:childTnLst>
                                </p:cTn>
                              </p:par>
                              <p:par>
                                <p:cTn id="32" presetID="10" presetClass="entr" presetSubtype="0" fill="hold" nodeType="withEffect">
                                  <p:stCondLst>
                                    <p:cond delay="0"/>
                                  </p:stCondLst>
                                  <p:childTnLst>
                                    <p:set>
                                      <p:cBhvr>
                                        <p:cTn id="33" dur="1" fill="hold">
                                          <p:stCondLst>
                                            <p:cond delay="0"/>
                                          </p:stCondLst>
                                        </p:cTn>
                                        <p:tgtEl>
                                          <p:spTgt spid="1946"/>
                                        </p:tgtEl>
                                        <p:attrNameLst>
                                          <p:attrName>style.visibility</p:attrName>
                                        </p:attrNameLst>
                                      </p:cBhvr>
                                      <p:to>
                                        <p:strVal val="visible"/>
                                      </p:to>
                                    </p:set>
                                    <p:animEffect transition="in" filter="fade">
                                      <p:cBhvr>
                                        <p:cTn id="34" dur="1000"/>
                                        <p:tgtEl>
                                          <p:spTgt spid="19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34"/>
                                        </p:tgtEl>
                                        <p:attrNameLst>
                                          <p:attrName>style.visibility</p:attrName>
                                        </p:attrNameLst>
                                      </p:cBhvr>
                                      <p:to>
                                        <p:strVal val="visible"/>
                                      </p:to>
                                    </p:set>
                                    <p:animEffect transition="in" filter="fade">
                                      <p:cBhvr>
                                        <p:cTn id="39" dur="1000"/>
                                        <p:tgtEl>
                                          <p:spTgt spid="1934"/>
                                        </p:tgtEl>
                                      </p:cBhvr>
                                    </p:animEffect>
                                  </p:childTnLst>
                                </p:cTn>
                              </p:par>
                              <p:par>
                                <p:cTn id="40" presetID="10" presetClass="entr" presetSubtype="0" fill="hold" nodeType="withEffect">
                                  <p:stCondLst>
                                    <p:cond delay="0"/>
                                  </p:stCondLst>
                                  <p:childTnLst>
                                    <p:set>
                                      <p:cBhvr>
                                        <p:cTn id="41" dur="1" fill="hold">
                                          <p:stCondLst>
                                            <p:cond delay="0"/>
                                          </p:stCondLst>
                                        </p:cTn>
                                        <p:tgtEl>
                                          <p:spTgt spid="1938"/>
                                        </p:tgtEl>
                                        <p:attrNameLst>
                                          <p:attrName>style.visibility</p:attrName>
                                        </p:attrNameLst>
                                      </p:cBhvr>
                                      <p:to>
                                        <p:strVal val="visible"/>
                                      </p:to>
                                    </p:set>
                                    <p:animEffect transition="in" filter="fade">
                                      <p:cBhvr>
                                        <p:cTn id="42" dur="1000"/>
                                        <p:tgtEl>
                                          <p:spTgt spid="1938"/>
                                        </p:tgtEl>
                                      </p:cBhvr>
                                    </p:animEffect>
                                  </p:childTnLst>
                                </p:cTn>
                              </p:par>
                              <p:par>
                                <p:cTn id="43" presetID="10" presetClass="entr" presetSubtype="0" fill="hold" nodeType="withEffect">
                                  <p:stCondLst>
                                    <p:cond delay="0"/>
                                  </p:stCondLst>
                                  <p:childTnLst>
                                    <p:set>
                                      <p:cBhvr>
                                        <p:cTn id="44" dur="1" fill="hold">
                                          <p:stCondLst>
                                            <p:cond delay="0"/>
                                          </p:stCondLst>
                                        </p:cTn>
                                        <p:tgtEl>
                                          <p:spTgt spid="1939"/>
                                        </p:tgtEl>
                                        <p:attrNameLst>
                                          <p:attrName>style.visibility</p:attrName>
                                        </p:attrNameLst>
                                      </p:cBhvr>
                                      <p:to>
                                        <p:strVal val="visible"/>
                                      </p:to>
                                    </p:set>
                                    <p:animEffect transition="in" filter="fade">
                                      <p:cBhvr>
                                        <p:cTn id="45" dur="1000"/>
                                        <p:tgtEl>
                                          <p:spTgt spid="1939"/>
                                        </p:tgtEl>
                                      </p:cBhvr>
                                    </p:animEffect>
                                  </p:childTnLst>
                                </p:cTn>
                              </p:par>
                              <p:par>
                                <p:cTn id="46" presetID="10" presetClass="entr" presetSubtype="0" fill="hold" nodeType="withEffect">
                                  <p:stCondLst>
                                    <p:cond delay="0"/>
                                  </p:stCondLst>
                                  <p:childTnLst>
                                    <p:set>
                                      <p:cBhvr>
                                        <p:cTn id="47" dur="1" fill="hold">
                                          <p:stCondLst>
                                            <p:cond delay="0"/>
                                          </p:stCondLst>
                                        </p:cTn>
                                        <p:tgtEl>
                                          <p:spTgt spid="1943"/>
                                        </p:tgtEl>
                                        <p:attrNameLst>
                                          <p:attrName>style.visibility</p:attrName>
                                        </p:attrNameLst>
                                      </p:cBhvr>
                                      <p:to>
                                        <p:strVal val="visible"/>
                                      </p:to>
                                    </p:set>
                                    <p:animEffect transition="in" filter="fade">
                                      <p:cBhvr>
                                        <p:cTn id="48" dur="1000"/>
                                        <p:tgtEl>
                                          <p:spTgt spid="1943"/>
                                        </p:tgtEl>
                                      </p:cBhvr>
                                    </p:animEffect>
                                  </p:childTnLst>
                                </p:cTn>
                              </p:par>
                              <p:par>
                                <p:cTn id="49" presetID="10" presetClass="entr" presetSubtype="0" fill="hold" nodeType="withEffect">
                                  <p:stCondLst>
                                    <p:cond delay="0"/>
                                  </p:stCondLst>
                                  <p:childTnLst>
                                    <p:set>
                                      <p:cBhvr>
                                        <p:cTn id="50" dur="1" fill="hold">
                                          <p:stCondLst>
                                            <p:cond delay="0"/>
                                          </p:stCondLst>
                                        </p:cTn>
                                        <p:tgtEl>
                                          <p:spTgt spid="1944"/>
                                        </p:tgtEl>
                                        <p:attrNameLst>
                                          <p:attrName>style.visibility</p:attrName>
                                        </p:attrNameLst>
                                      </p:cBhvr>
                                      <p:to>
                                        <p:strVal val="visible"/>
                                      </p:to>
                                    </p:set>
                                    <p:animEffect transition="in" filter="fade">
                                      <p:cBhvr>
                                        <p:cTn id="51" dur="1000"/>
                                        <p:tgtEl>
                                          <p:spTgt spid="1944"/>
                                        </p:tgtEl>
                                      </p:cBhvr>
                                    </p:animEffect>
                                  </p:childTnLst>
                                </p:cTn>
                              </p:par>
                              <p:par>
                                <p:cTn id="52" presetID="10" presetClass="entr" presetSubtype="0" fill="hold" nodeType="withEffect">
                                  <p:stCondLst>
                                    <p:cond delay="0"/>
                                  </p:stCondLst>
                                  <p:childTnLst>
                                    <p:set>
                                      <p:cBhvr>
                                        <p:cTn id="53" dur="1" fill="hold">
                                          <p:stCondLst>
                                            <p:cond delay="0"/>
                                          </p:stCondLst>
                                        </p:cTn>
                                        <p:tgtEl>
                                          <p:spTgt spid="1948"/>
                                        </p:tgtEl>
                                        <p:attrNameLst>
                                          <p:attrName>style.visibility</p:attrName>
                                        </p:attrNameLst>
                                      </p:cBhvr>
                                      <p:to>
                                        <p:strVal val="visible"/>
                                      </p:to>
                                    </p:set>
                                    <p:animEffect transition="in" filter="fade">
                                      <p:cBhvr>
                                        <p:cTn id="54" dur="1000"/>
                                        <p:tgtEl>
                                          <p:spTgt spid="1948"/>
                                        </p:tgtEl>
                                      </p:cBhvr>
                                    </p:animEffect>
                                  </p:childTnLst>
                                </p:cTn>
                              </p:par>
                              <p:par>
                                <p:cTn id="55" presetID="10" presetClass="entr" presetSubtype="0" fill="hold" nodeType="withEffect">
                                  <p:stCondLst>
                                    <p:cond delay="0"/>
                                  </p:stCondLst>
                                  <p:childTnLst>
                                    <p:set>
                                      <p:cBhvr>
                                        <p:cTn id="56" dur="1" fill="hold">
                                          <p:stCondLst>
                                            <p:cond delay="0"/>
                                          </p:stCondLst>
                                        </p:cTn>
                                        <p:tgtEl>
                                          <p:spTgt spid="1951"/>
                                        </p:tgtEl>
                                        <p:attrNameLst>
                                          <p:attrName>style.visibility</p:attrName>
                                        </p:attrNameLst>
                                      </p:cBhvr>
                                      <p:to>
                                        <p:strVal val="visible"/>
                                      </p:to>
                                    </p:set>
                                    <p:animEffect transition="in" filter="fade">
                                      <p:cBhvr>
                                        <p:cTn id="57" dur="1000"/>
                                        <p:tgtEl>
                                          <p:spTgt spid="1951"/>
                                        </p:tgtEl>
                                      </p:cBhvr>
                                    </p:animEffect>
                                  </p:childTnLst>
                                </p:cTn>
                              </p:par>
                              <p:par>
                                <p:cTn id="58" presetID="10" presetClass="entr" presetSubtype="0" fill="hold" nodeType="withEffect">
                                  <p:stCondLst>
                                    <p:cond delay="0"/>
                                  </p:stCondLst>
                                  <p:childTnLst>
                                    <p:set>
                                      <p:cBhvr>
                                        <p:cTn id="59" dur="1" fill="hold">
                                          <p:stCondLst>
                                            <p:cond delay="0"/>
                                          </p:stCondLst>
                                        </p:cTn>
                                        <p:tgtEl>
                                          <p:spTgt spid="1945"/>
                                        </p:tgtEl>
                                        <p:attrNameLst>
                                          <p:attrName>style.visibility</p:attrName>
                                        </p:attrNameLst>
                                      </p:cBhvr>
                                      <p:to>
                                        <p:strVal val="visible"/>
                                      </p:to>
                                    </p:set>
                                    <p:animEffect transition="in" filter="fade">
                                      <p:cBhvr>
                                        <p:cTn id="60" dur="1000"/>
                                        <p:tgtEl>
                                          <p:spTgt spid="1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5338" y="846300"/>
            <a:ext cx="8673325" cy="3912244"/>
          </a:xfrm>
          <a:prstGeom prst="rect">
            <a:avLst/>
          </a:prstGeom>
          <a:noFill/>
          <a:ln>
            <a:noFill/>
          </a:ln>
        </p:spPr>
      </p:pic>
      <p:sp>
        <p:nvSpPr>
          <p:cNvPr id="564" name="Google Shape;564;p34"/>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1"/>
                </a:solidFill>
                <a:latin typeface="Playfair Display"/>
                <a:ea typeface="Playfair Display"/>
                <a:cs typeface="Playfair Display"/>
                <a:sym typeface="Playfair Display"/>
              </a:rPr>
              <a:t>8</a:t>
            </a:fld>
            <a:endParaRPr>
              <a:solidFill>
                <a:schemeClr val="accent1"/>
              </a:solidFill>
              <a:latin typeface="Playfair Display"/>
              <a:ea typeface="Playfair Display"/>
              <a:cs typeface="Playfair Display"/>
              <a:sym typeface="Playfair Display"/>
            </a:endParaRPr>
          </a:p>
        </p:txBody>
      </p:sp>
      <p:sp>
        <p:nvSpPr>
          <p:cNvPr id="565" name="Google Shape;565;p34"/>
          <p:cNvSpPr/>
          <p:nvPr/>
        </p:nvSpPr>
        <p:spPr>
          <a:xfrm>
            <a:off x="545700" y="456322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a:effectLst>
            <a:outerShdw dist="95250" dir="348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Overview</a:t>
            </a:r>
            <a:endParaRPr sz="1300">
              <a:latin typeface="Playfair Display"/>
              <a:ea typeface="Playfair Display"/>
              <a:cs typeface="Playfair Display"/>
              <a:sym typeface="Playfair Display"/>
            </a:endParaRPr>
          </a:p>
        </p:txBody>
      </p:sp>
      <p:sp>
        <p:nvSpPr>
          <p:cNvPr id="566" name="Google Shape;566;p34"/>
          <p:cNvSpPr/>
          <p:nvPr/>
        </p:nvSpPr>
        <p:spPr>
          <a:xfrm>
            <a:off x="203407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567" name="Google Shape;567;p34"/>
          <p:cNvSpPr/>
          <p:nvPr/>
        </p:nvSpPr>
        <p:spPr>
          <a:xfrm>
            <a:off x="370604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568" name="Google Shape;568;p34"/>
          <p:cNvSpPr/>
          <p:nvPr/>
        </p:nvSpPr>
        <p:spPr>
          <a:xfrm>
            <a:off x="537802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569" name="Google Shape;569;p34"/>
          <p:cNvSpPr/>
          <p:nvPr/>
        </p:nvSpPr>
        <p:spPr>
          <a:xfrm>
            <a:off x="704999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570" name="Google Shape;570;p34"/>
          <p:cNvSpPr txBox="1"/>
          <p:nvPr/>
        </p:nvSpPr>
        <p:spPr>
          <a:xfrm>
            <a:off x="235350" y="261300"/>
            <a:ext cx="5786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b="1" u="sng">
                <a:latin typeface="Playfair Display"/>
                <a:ea typeface="Playfair Display"/>
                <a:cs typeface="Playfair Display"/>
                <a:sym typeface="Playfair Display"/>
              </a:rPr>
              <a:t>Functional Block Diagram</a:t>
            </a:r>
            <a:endParaRPr sz="2600" b="1" u="sng">
              <a:latin typeface="Playfair Display"/>
              <a:ea typeface="Playfair Display"/>
              <a:cs typeface="Playfair Display"/>
              <a:sym typeface="Playfair Display"/>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955"/>
        <p:cNvGrpSpPr/>
        <p:nvPr/>
      </p:nvGrpSpPr>
      <p:grpSpPr>
        <a:xfrm>
          <a:off x="0" y="0"/>
          <a:ext cx="0" cy="0"/>
          <a:chOff x="0" y="0"/>
          <a:chExt cx="0" cy="0"/>
        </a:xfrm>
      </p:grpSpPr>
      <p:sp>
        <p:nvSpPr>
          <p:cNvPr id="1956" name="Google Shape;1956;p106"/>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Polo (LM400)</a:t>
            </a:r>
            <a:endParaRPr sz="2600" u="sng">
              <a:latin typeface="Playfair Display SemiBold"/>
              <a:ea typeface="Playfair Display SemiBold"/>
              <a:cs typeface="Playfair Display SemiBold"/>
              <a:sym typeface="Playfair Display SemiBold"/>
            </a:endParaRPr>
          </a:p>
        </p:txBody>
      </p:sp>
      <p:sp>
        <p:nvSpPr>
          <p:cNvPr id="1957" name="Google Shape;1957;p106"/>
          <p:cNvSpPr/>
          <p:nvPr/>
        </p:nvSpPr>
        <p:spPr>
          <a:xfrm>
            <a:off x="0" y="4581300"/>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Purpose and Objectives</a:t>
            </a:r>
            <a:endParaRPr sz="1300">
              <a:latin typeface="Playfair Display"/>
              <a:ea typeface="Playfair Display"/>
              <a:cs typeface="Playfair Display"/>
              <a:sym typeface="Playfair Display"/>
            </a:endParaRPr>
          </a:p>
        </p:txBody>
      </p:sp>
      <p:sp>
        <p:nvSpPr>
          <p:cNvPr id="1958" name="Google Shape;1958;p106"/>
          <p:cNvSpPr/>
          <p:nvPr/>
        </p:nvSpPr>
        <p:spPr>
          <a:xfrm>
            <a:off x="13647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85725" dir="4860000" algn="bl" rotWithShape="0">
              <a:srgbClr val="005BAD">
                <a:alpha val="5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Design Solution</a:t>
            </a:r>
            <a:endParaRPr>
              <a:latin typeface="Playfair Display"/>
              <a:ea typeface="Playfair Display"/>
              <a:cs typeface="Playfair Display"/>
              <a:sym typeface="Playfair Display"/>
            </a:endParaRPr>
          </a:p>
        </p:txBody>
      </p:sp>
      <p:sp>
        <p:nvSpPr>
          <p:cNvPr id="1959" name="Google Shape;1959;p106"/>
          <p:cNvSpPr/>
          <p:nvPr/>
        </p:nvSpPr>
        <p:spPr>
          <a:xfrm>
            <a:off x="2729400" y="4581300"/>
            <a:ext cx="11562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3.0 CPEs and Risk</a:t>
            </a:r>
            <a:endParaRPr sz="1300">
              <a:latin typeface="Playfair Display"/>
              <a:ea typeface="Playfair Display"/>
              <a:cs typeface="Playfair Display"/>
              <a:sym typeface="Playfair Display"/>
            </a:endParaRPr>
          </a:p>
        </p:txBody>
      </p:sp>
      <p:sp>
        <p:nvSpPr>
          <p:cNvPr id="1960" name="Google Shape;1960;p106"/>
          <p:cNvSpPr/>
          <p:nvPr/>
        </p:nvSpPr>
        <p:spPr>
          <a:xfrm>
            <a:off x="3909050" y="4581300"/>
            <a:ext cx="178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4.0 Requirements and Satisfaction</a:t>
            </a:r>
            <a:endParaRPr sz="1300">
              <a:latin typeface="Playfair Display"/>
              <a:ea typeface="Playfair Display"/>
              <a:cs typeface="Playfair Display"/>
              <a:sym typeface="Playfair Display"/>
            </a:endParaRPr>
          </a:p>
        </p:txBody>
      </p:sp>
      <p:sp>
        <p:nvSpPr>
          <p:cNvPr id="1961" name="Google Shape;1961;p106"/>
          <p:cNvSpPr/>
          <p:nvPr/>
        </p:nvSpPr>
        <p:spPr>
          <a:xfrm>
            <a:off x="5720800" y="4581300"/>
            <a:ext cx="16890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5.0  Verification and Validation</a:t>
            </a:r>
            <a:endParaRPr sz="1300">
              <a:latin typeface="Playfair Display"/>
              <a:ea typeface="Playfair Display"/>
              <a:cs typeface="Playfair Display"/>
              <a:sym typeface="Playfair Display"/>
            </a:endParaRPr>
          </a:p>
        </p:txBody>
      </p:sp>
      <p:pic>
        <p:nvPicPr>
          <p:cNvPr id="1962" name="Google Shape;1962;p10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963" name="Google Shape;1963;p106"/>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80</a:t>
            </a:fld>
            <a:endParaRPr/>
          </a:p>
        </p:txBody>
      </p:sp>
      <p:sp>
        <p:nvSpPr>
          <p:cNvPr id="1964" name="Google Shape;1964;p106"/>
          <p:cNvSpPr/>
          <p:nvPr/>
        </p:nvSpPr>
        <p:spPr>
          <a:xfrm>
            <a:off x="74098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Playfair Display"/>
                <a:ea typeface="Playfair Display"/>
                <a:cs typeface="Playfair Display"/>
                <a:sym typeface="Playfair Display"/>
              </a:rPr>
              <a:t>6.0 Project Planning</a:t>
            </a:r>
            <a:endParaRPr sz="1300">
              <a:latin typeface="Playfair Display"/>
              <a:ea typeface="Playfair Display"/>
              <a:cs typeface="Playfair Display"/>
              <a:sym typeface="Playfair Display"/>
            </a:endParaRPr>
          </a:p>
        </p:txBody>
      </p:sp>
      <p:sp>
        <p:nvSpPr>
          <p:cNvPr id="1965" name="Google Shape;1965;p106"/>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80</a:t>
            </a:fld>
            <a:endParaRPr>
              <a:latin typeface="Playfair Display"/>
              <a:ea typeface="Playfair Display"/>
              <a:cs typeface="Playfair Display"/>
              <a:sym typeface="Playfair Display"/>
            </a:endParaRPr>
          </a:p>
        </p:txBody>
      </p:sp>
      <p:pic>
        <p:nvPicPr>
          <p:cNvPr id="1966" name="Google Shape;1966;p10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92513" y="1467363"/>
            <a:ext cx="3807299" cy="2747474"/>
          </a:xfrm>
          <a:prstGeom prst="rect">
            <a:avLst/>
          </a:prstGeom>
          <a:noFill/>
          <a:ln>
            <a:noFill/>
          </a:ln>
        </p:spPr>
      </p:pic>
      <p:pic>
        <p:nvPicPr>
          <p:cNvPr id="1967" name="Google Shape;1967;p10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44189" y="1467363"/>
            <a:ext cx="3807299" cy="2747474"/>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107"/>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ASPIN Docking Port</a:t>
            </a:r>
            <a:endParaRPr sz="2600" u="sng">
              <a:latin typeface="Playfair Display SemiBold"/>
              <a:ea typeface="Playfair Display SemiBold"/>
              <a:cs typeface="Playfair Display SemiBold"/>
              <a:sym typeface="Playfair Display SemiBold"/>
            </a:endParaRPr>
          </a:p>
        </p:txBody>
      </p:sp>
      <p:sp>
        <p:nvSpPr>
          <p:cNvPr id="1973" name="Google Shape;1973;p107"/>
          <p:cNvSpPr/>
          <p:nvPr/>
        </p:nvSpPr>
        <p:spPr>
          <a:xfrm>
            <a:off x="0" y="4581300"/>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Purpose and Objectives</a:t>
            </a:r>
            <a:endParaRPr sz="1300">
              <a:latin typeface="Playfair Display"/>
              <a:ea typeface="Playfair Display"/>
              <a:cs typeface="Playfair Display"/>
              <a:sym typeface="Playfair Display"/>
            </a:endParaRPr>
          </a:p>
        </p:txBody>
      </p:sp>
      <p:sp>
        <p:nvSpPr>
          <p:cNvPr id="1974" name="Google Shape;1974;p107"/>
          <p:cNvSpPr/>
          <p:nvPr/>
        </p:nvSpPr>
        <p:spPr>
          <a:xfrm>
            <a:off x="13647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85725" dir="4860000" algn="bl" rotWithShape="0">
              <a:srgbClr val="005BAD">
                <a:alpha val="5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Design Solution</a:t>
            </a:r>
            <a:endParaRPr>
              <a:latin typeface="Playfair Display"/>
              <a:ea typeface="Playfair Display"/>
              <a:cs typeface="Playfair Display"/>
              <a:sym typeface="Playfair Display"/>
            </a:endParaRPr>
          </a:p>
        </p:txBody>
      </p:sp>
      <p:sp>
        <p:nvSpPr>
          <p:cNvPr id="1975" name="Google Shape;1975;p107"/>
          <p:cNvSpPr/>
          <p:nvPr/>
        </p:nvSpPr>
        <p:spPr>
          <a:xfrm>
            <a:off x="2729400" y="4581300"/>
            <a:ext cx="11562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3.0 CPEs and Risk</a:t>
            </a:r>
            <a:endParaRPr sz="1300">
              <a:latin typeface="Playfair Display"/>
              <a:ea typeface="Playfair Display"/>
              <a:cs typeface="Playfair Display"/>
              <a:sym typeface="Playfair Display"/>
            </a:endParaRPr>
          </a:p>
        </p:txBody>
      </p:sp>
      <p:sp>
        <p:nvSpPr>
          <p:cNvPr id="1976" name="Google Shape;1976;p107"/>
          <p:cNvSpPr/>
          <p:nvPr/>
        </p:nvSpPr>
        <p:spPr>
          <a:xfrm>
            <a:off x="3909050" y="4581300"/>
            <a:ext cx="178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4.0 Requirements and Satisfaction</a:t>
            </a:r>
            <a:endParaRPr sz="1300">
              <a:latin typeface="Playfair Display"/>
              <a:ea typeface="Playfair Display"/>
              <a:cs typeface="Playfair Display"/>
              <a:sym typeface="Playfair Display"/>
            </a:endParaRPr>
          </a:p>
        </p:txBody>
      </p:sp>
      <p:sp>
        <p:nvSpPr>
          <p:cNvPr id="1977" name="Google Shape;1977;p107"/>
          <p:cNvSpPr/>
          <p:nvPr/>
        </p:nvSpPr>
        <p:spPr>
          <a:xfrm>
            <a:off x="5720800" y="4581300"/>
            <a:ext cx="16890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5.0  Verification and Validation</a:t>
            </a:r>
            <a:endParaRPr sz="1300">
              <a:latin typeface="Playfair Display"/>
              <a:ea typeface="Playfair Display"/>
              <a:cs typeface="Playfair Display"/>
              <a:sym typeface="Playfair Display"/>
            </a:endParaRPr>
          </a:p>
        </p:txBody>
      </p:sp>
      <p:pic>
        <p:nvPicPr>
          <p:cNvPr id="1978" name="Google Shape;1978;p10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979" name="Google Shape;1979;p107"/>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81</a:t>
            </a:fld>
            <a:endParaRPr/>
          </a:p>
        </p:txBody>
      </p:sp>
      <p:sp>
        <p:nvSpPr>
          <p:cNvPr id="1980" name="Google Shape;1980;p107"/>
          <p:cNvSpPr/>
          <p:nvPr/>
        </p:nvSpPr>
        <p:spPr>
          <a:xfrm>
            <a:off x="74098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Playfair Display"/>
                <a:ea typeface="Playfair Display"/>
                <a:cs typeface="Playfair Display"/>
                <a:sym typeface="Playfair Display"/>
              </a:rPr>
              <a:t>6.0 Project Planning</a:t>
            </a:r>
            <a:endParaRPr sz="1300">
              <a:latin typeface="Playfair Display"/>
              <a:ea typeface="Playfair Display"/>
              <a:cs typeface="Playfair Display"/>
              <a:sym typeface="Playfair Display"/>
            </a:endParaRPr>
          </a:p>
        </p:txBody>
      </p:sp>
      <p:sp>
        <p:nvSpPr>
          <p:cNvPr id="1981" name="Google Shape;1981;p107"/>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81</a:t>
            </a:fld>
            <a:endParaRPr>
              <a:latin typeface="Playfair Display"/>
              <a:ea typeface="Playfair Display"/>
              <a:cs typeface="Playfair Display"/>
              <a:sym typeface="Playfair Display"/>
            </a:endParaRPr>
          </a:p>
        </p:txBody>
      </p:sp>
      <p:pic>
        <p:nvPicPr>
          <p:cNvPr id="1982" name="Google Shape;1982;p10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3167214" y="1217738"/>
            <a:ext cx="3396598" cy="3007626"/>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pic>
        <p:nvPicPr>
          <p:cNvPr id="1987" name="Google Shape;1987;p10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950" y="1241634"/>
            <a:ext cx="4437900" cy="3037491"/>
          </a:xfrm>
          <a:prstGeom prst="rect">
            <a:avLst/>
          </a:prstGeom>
          <a:noFill/>
          <a:ln>
            <a:noFill/>
          </a:ln>
        </p:spPr>
      </p:pic>
      <p:sp>
        <p:nvSpPr>
          <p:cNvPr id="1988" name="Google Shape;1988;p108"/>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Mounting Bracket</a:t>
            </a:r>
            <a:endParaRPr sz="2600" u="sng">
              <a:latin typeface="Playfair Display SemiBold"/>
              <a:ea typeface="Playfair Display SemiBold"/>
              <a:cs typeface="Playfair Display SemiBold"/>
              <a:sym typeface="Playfair Display SemiBold"/>
            </a:endParaRPr>
          </a:p>
        </p:txBody>
      </p:sp>
      <p:sp>
        <p:nvSpPr>
          <p:cNvPr id="1989" name="Google Shape;1989;p108"/>
          <p:cNvSpPr/>
          <p:nvPr/>
        </p:nvSpPr>
        <p:spPr>
          <a:xfrm>
            <a:off x="0" y="4581300"/>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Purpose and Objectives</a:t>
            </a:r>
            <a:endParaRPr sz="1300">
              <a:latin typeface="Playfair Display"/>
              <a:ea typeface="Playfair Display"/>
              <a:cs typeface="Playfair Display"/>
              <a:sym typeface="Playfair Display"/>
            </a:endParaRPr>
          </a:p>
        </p:txBody>
      </p:sp>
      <p:sp>
        <p:nvSpPr>
          <p:cNvPr id="1990" name="Google Shape;1990;p108"/>
          <p:cNvSpPr/>
          <p:nvPr/>
        </p:nvSpPr>
        <p:spPr>
          <a:xfrm>
            <a:off x="13647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85725" dir="4860000" algn="bl" rotWithShape="0">
              <a:srgbClr val="005BAD">
                <a:alpha val="5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Design Solution</a:t>
            </a:r>
            <a:endParaRPr>
              <a:latin typeface="Playfair Display"/>
              <a:ea typeface="Playfair Display"/>
              <a:cs typeface="Playfair Display"/>
              <a:sym typeface="Playfair Display"/>
            </a:endParaRPr>
          </a:p>
        </p:txBody>
      </p:sp>
      <p:sp>
        <p:nvSpPr>
          <p:cNvPr id="1991" name="Google Shape;1991;p108"/>
          <p:cNvSpPr/>
          <p:nvPr/>
        </p:nvSpPr>
        <p:spPr>
          <a:xfrm>
            <a:off x="2729400" y="4581300"/>
            <a:ext cx="11562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3.0 CPEs and Risk</a:t>
            </a:r>
            <a:endParaRPr sz="1300">
              <a:latin typeface="Playfair Display"/>
              <a:ea typeface="Playfair Display"/>
              <a:cs typeface="Playfair Display"/>
              <a:sym typeface="Playfair Display"/>
            </a:endParaRPr>
          </a:p>
        </p:txBody>
      </p:sp>
      <p:sp>
        <p:nvSpPr>
          <p:cNvPr id="1992" name="Google Shape;1992;p108"/>
          <p:cNvSpPr/>
          <p:nvPr/>
        </p:nvSpPr>
        <p:spPr>
          <a:xfrm>
            <a:off x="3909050" y="4581300"/>
            <a:ext cx="178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4.0 Requirements and Satisfaction</a:t>
            </a:r>
            <a:endParaRPr sz="1300">
              <a:latin typeface="Playfair Display"/>
              <a:ea typeface="Playfair Display"/>
              <a:cs typeface="Playfair Display"/>
              <a:sym typeface="Playfair Display"/>
            </a:endParaRPr>
          </a:p>
        </p:txBody>
      </p:sp>
      <p:sp>
        <p:nvSpPr>
          <p:cNvPr id="1993" name="Google Shape;1993;p108"/>
          <p:cNvSpPr/>
          <p:nvPr/>
        </p:nvSpPr>
        <p:spPr>
          <a:xfrm>
            <a:off x="5720800" y="4581300"/>
            <a:ext cx="16890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5.0  Verification and Validation</a:t>
            </a:r>
            <a:endParaRPr sz="1300">
              <a:latin typeface="Playfair Display"/>
              <a:ea typeface="Playfair Display"/>
              <a:cs typeface="Playfair Display"/>
              <a:sym typeface="Playfair Display"/>
            </a:endParaRPr>
          </a:p>
        </p:txBody>
      </p:sp>
      <p:pic>
        <p:nvPicPr>
          <p:cNvPr id="1994" name="Google Shape;1994;p10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1995" name="Google Shape;1995;p108"/>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82</a:t>
            </a:fld>
            <a:endParaRPr/>
          </a:p>
        </p:txBody>
      </p:sp>
      <p:sp>
        <p:nvSpPr>
          <p:cNvPr id="1996" name="Google Shape;1996;p108"/>
          <p:cNvSpPr/>
          <p:nvPr/>
        </p:nvSpPr>
        <p:spPr>
          <a:xfrm>
            <a:off x="74098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Playfair Display"/>
                <a:ea typeface="Playfair Display"/>
                <a:cs typeface="Playfair Display"/>
                <a:sym typeface="Playfair Display"/>
              </a:rPr>
              <a:t>6.0 Project Planning</a:t>
            </a:r>
            <a:endParaRPr sz="1300">
              <a:latin typeface="Playfair Display"/>
              <a:ea typeface="Playfair Display"/>
              <a:cs typeface="Playfair Display"/>
              <a:sym typeface="Playfair Display"/>
            </a:endParaRPr>
          </a:p>
        </p:txBody>
      </p:sp>
      <p:sp>
        <p:nvSpPr>
          <p:cNvPr id="1997" name="Google Shape;1997;p108"/>
          <p:cNvSpPr txBox="1">
            <a:spLocks noGrp="1"/>
          </p:cNvSpPr>
          <p:nvPr>
            <p:ph type="body" idx="2"/>
          </p:nvPr>
        </p:nvSpPr>
        <p:spPr>
          <a:xfrm>
            <a:off x="5080950" y="1335000"/>
            <a:ext cx="3674100" cy="2397900"/>
          </a:xfrm>
          <a:prstGeom prst="rect">
            <a:avLst/>
          </a:prstGeom>
          <a:ln w="9525" cap="flat" cmpd="sng">
            <a:solidFill>
              <a:srgbClr val="005BAD"/>
            </a:solidFill>
            <a:prstDash val="solid"/>
            <a:round/>
            <a:headEnd type="none" w="sm" len="sm"/>
            <a:tailEnd type="none" w="sm" len="sm"/>
          </a:ln>
        </p:spPr>
        <p:txBody>
          <a:bodyPr spcFirstLastPara="1" wrap="square" lIns="91425" tIns="91425" rIns="91425" bIns="91425" anchor="t" anchorCtr="0">
            <a:noAutofit/>
          </a:bodyPr>
          <a:lstStyle/>
          <a:p>
            <a:pPr marL="457200" lvl="0" indent="-330200" algn="l" rtl="0">
              <a:lnSpc>
                <a:spcPct val="115000"/>
              </a:lnSpc>
              <a:spcBef>
                <a:spcPts val="600"/>
              </a:spcBef>
              <a:spcAft>
                <a:spcPts val="0"/>
              </a:spcAft>
              <a:buSzPts val="1600"/>
              <a:buFont typeface="Playfair Display"/>
              <a:buChar char="▣"/>
            </a:pPr>
            <a:r>
              <a:rPr lang="en" sz="1600">
                <a:latin typeface="Playfair Display"/>
                <a:ea typeface="Playfair Display"/>
                <a:cs typeface="Playfair Display"/>
                <a:sym typeface="Playfair Display"/>
              </a:rPr>
              <a:t>Attached to Marco using T-Nuts (slide into rails)</a:t>
            </a:r>
            <a:endParaRPr sz="1600">
              <a:latin typeface="Playfair Display"/>
              <a:ea typeface="Playfair Display"/>
              <a:cs typeface="Playfair Display"/>
              <a:sym typeface="Playfair Display"/>
            </a:endParaRPr>
          </a:p>
          <a:p>
            <a:pPr marL="457200" lvl="0" indent="-330200" algn="l" rtl="0">
              <a:lnSpc>
                <a:spcPct val="115000"/>
              </a:lnSpc>
              <a:spcBef>
                <a:spcPts val="0"/>
              </a:spcBef>
              <a:spcAft>
                <a:spcPts val="0"/>
              </a:spcAft>
              <a:buSzPts val="1600"/>
              <a:buFont typeface="Playfair Display"/>
              <a:buChar char="▣"/>
            </a:pPr>
            <a:r>
              <a:rPr lang="en" sz="1600">
                <a:latin typeface="Playfair Display"/>
                <a:ea typeface="Playfair Display"/>
                <a:cs typeface="Playfair Display"/>
                <a:sym typeface="Playfair Display"/>
              </a:rPr>
              <a:t>80-20 construction rails attached together with corner brackets</a:t>
            </a:r>
            <a:endParaRPr sz="1600">
              <a:latin typeface="Playfair Display"/>
              <a:ea typeface="Playfair Display"/>
              <a:cs typeface="Playfair Display"/>
              <a:sym typeface="Playfair Display"/>
            </a:endParaRPr>
          </a:p>
          <a:p>
            <a:pPr marL="457200" lvl="0" indent="-330200" algn="l" rtl="0">
              <a:lnSpc>
                <a:spcPct val="115000"/>
              </a:lnSpc>
              <a:spcBef>
                <a:spcPts val="0"/>
              </a:spcBef>
              <a:spcAft>
                <a:spcPts val="0"/>
              </a:spcAft>
              <a:buSzPts val="1600"/>
              <a:buFont typeface="Playfair Display"/>
              <a:buChar char="▣"/>
            </a:pPr>
            <a:r>
              <a:rPr lang="en" sz="1600">
                <a:latin typeface="Playfair Display"/>
                <a:ea typeface="Playfair Display"/>
                <a:cs typeface="Playfair Display"/>
                <a:sym typeface="Playfair Display"/>
              </a:rPr>
              <a:t>Mount is attached to optical breadboard using clamps and ¼”-20 fasteners</a:t>
            </a:r>
            <a:endParaRPr sz="1600">
              <a:latin typeface="Playfair Display"/>
              <a:ea typeface="Playfair Display"/>
              <a:cs typeface="Playfair Display"/>
              <a:sym typeface="Playfair Display"/>
            </a:endParaRPr>
          </a:p>
          <a:p>
            <a:pPr marL="914400" lvl="0" indent="0" algn="l" rtl="0">
              <a:spcBef>
                <a:spcPts val="600"/>
              </a:spcBef>
              <a:spcAft>
                <a:spcPts val="0"/>
              </a:spcAft>
              <a:buNone/>
            </a:pPr>
            <a:endParaRPr>
              <a:latin typeface="Playfair Display"/>
              <a:ea typeface="Playfair Display"/>
              <a:cs typeface="Playfair Display"/>
              <a:sym typeface="Playfair Display"/>
            </a:endParaRPr>
          </a:p>
        </p:txBody>
      </p:sp>
      <p:sp>
        <p:nvSpPr>
          <p:cNvPr id="1998" name="Google Shape;1998;p108"/>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82</a:t>
            </a:fld>
            <a:endParaRPr>
              <a:latin typeface="Playfair Display"/>
              <a:ea typeface="Playfair Display"/>
              <a:cs typeface="Playfair Display"/>
              <a:sym typeface="Playfair Display"/>
            </a:endParaRPr>
          </a:p>
        </p:txBody>
      </p:sp>
      <p:sp>
        <p:nvSpPr>
          <p:cNvPr id="1999" name="Google Shape;1999;p108"/>
          <p:cNvSpPr txBox="1"/>
          <p:nvPr/>
        </p:nvSpPr>
        <p:spPr>
          <a:xfrm>
            <a:off x="3491950" y="3620625"/>
            <a:ext cx="12609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80-20 Rails</a:t>
            </a:r>
            <a:endParaRPr b="1">
              <a:latin typeface="Playfair Display"/>
              <a:ea typeface="Playfair Display"/>
              <a:cs typeface="Playfair Display"/>
              <a:sym typeface="Playfair Display"/>
            </a:endParaRPr>
          </a:p>
        </p:txBody>
      </p:sp>
      <p:sp>
        <p:nvSpPr>
          <p:cNvPr id="2000" name="Google Shape;2000;p108"/>
          <p:cNvSpPr txBox="1"/>
          <p:nvPr/>
        </p:nvSpPr>
        <p:spPr>
          <a:xfrm>
            <a:off x="2769400" y="1001775"/>
            <a:ext cx="18387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Corner Brackets</a:t>
            </a:r>
            <a:endParaRPr b="1">
              <a:latin typeface="Playfair Display"/>
              <a:ea typeface="Playfair Display"/>
              <a:cs typeface="Playfair Display"/>
              <a:sym typeface="Playfair Display"/>
            </a:endParaRPr>
          </a:p>
        </p:txBody>
      </p:sp>
      <p:sp>
        <p:nvSpPr>
          <p:cNvPr id="2001" name="Google Shape;2001;p108"/>
          <p:cNvSpPr txBox="1"/>
          <p:nvPr/>
        </p:nvSpPr>
        <p:spPr>
          <a:xfrm>
            <a:off x="1128650" y="3882750"/>
            <a:ext cx="10290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Clamps</a:t>
            </a:r>
            <a:endParaRPr b="1">
              <a:latin typeface="Playfair Display"/>
              <a:ea typeface="Playfair Display"/>
              <a:cs typeface="Playfair Display"/>
              <a:sym typeface="Playfair Display"/>
            </a:endParaRPr>
          </a:p>
        </p:txBody>
      </p:sp>
      <p:cxnSp>
        <p:nvCxnSpPr>
          <p:cNvPr id="2002" name="Google Shape;2002;p108"/>
          <p:cNvCxnSpPr>
            <a:stCxn id="2003" idx="3"/>
          </p:cNvCxnSpPr>
          <p:nvPr/>
        </p:nvCxnSpPr>
        <p:spPr>
          <a:xfrm>
            <a:off x="1287750" y="1602075"/>
            <a:ext cx="724200" cy="547800"/>
          </a:xfrm>
          <a:prstGeom prst="straightConnector1">
            <a:avLst/>
          </a:prstGeom>
          <a:noFill/>
          <a:ln w="28575" cap="flat" cmpd="sng">
            <a:solidFill>
              <a:srgbClr val="005BAD"/>
            </a:solidFill>
            <a:prstDash val="solid"/>
            <a:round/>
            <a:headEnd type="none" w="med" len="med"/>
            <a:tailEnd type="triangle" w="med" len="med"/>
          </a:ln>
        </p:spPr>
      </p:cxnSp>
      <p:sp>
        <p:nvSpPr>
          <p:cNvPr id="2003" name="Google Shape;2003;p108"/>
          <p:cNvSpPr txBox="1"/>
          <p:nvPr/>
        </p:nvSpPr>
        <p:spPr>
          <a:xfrm>
            <a:off x="388950" y="1401975"/>
            <a:ext cx="8988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T-Nuts</a:t>
            </a:r>
            <a:endParaRPr b="1">
              <a:latin typeface="Playfair Display"/>
              <a:ea typeface="Playfair Display"/>
              <a:cs typeface="Playfair Display"/>
              <a:sym typeface="Playfair Display"/>
            </a:endParaRPr>
          </a:p>
        </p:txBody>
      </p:sp>
      <p:cxnSp>
        <p:nvCxnSpPr>
          <p:cNvPr id="2004" name="Google Shape;2004;p108"/>
          <p:cNvCxnSpPr>
            <a:stCxn id="2000" idx="2"/>
          </p:cNvCxnSpPr>
          <p:nvPr/>
        </p:nvCxnSpPr>
        <p:spPr>
          <a:xfrm flipH="1">
            <a:off x="2895850" y="1401975"/>
            <a:ext cx="792900" cy="400200"/>
          </a:xfrm>
          <a:prstGeom prst="straightConnector1">
            <a:avLst/>
          </a:prstGeom>
          <a:noFill/>
          <a:ln w="28575" cap="flat" cmpd="sng">
            <a:solidFill>
              <a:srgbClr val="005BAD"/>
            </a:solidFill>
            <a:prstDash val="solid"/>
            <a:round/>
            <a:headEnd type="none" w="med" len="med"/>
            <a:tailEnd type="triangle" w="med" len="med"/>
          </a:ln>
        </p:spPr>
      </p:cxnSp>
      <p:cxnSp>
        <p:nvCxnSpPr>
          <p:cNvPr id="2005" name="Google Shape;2005;p108"/>
          <p:cNvCxnSpPr>
            <a:stCxn id="2001" idx="3"/>
          </p:cNvCxnSpPr>
          <p:nvPr/>
        </p:nvCxnSpPr>
        <p:spPr>
          <a:xfrm rot="10800000" flipH="1">
            <a:off x="2157650" y="3476550"/>
            <a:ext cx="728400" cy="606300"/>
          </a:xfrm>
          <a:prstGeom prst="straightConnector1">
            <a:avLst/>
          </a:prstGeom>
          <a:noFill/>
          <a:ln w="28575" cap="flat" cmpd="sng">
            <a:solidFill>
              <a:srgbClr val="005BAD"/>
            </a:solidFill>
            <a:prstDash val="solid"/>
            <a:round/>
            <a:headEnd type="none" w="med" len="med"/>
            <a:tailEnd type="triangle" w="med" len="med"/>
          </a:ln>
        </p:spPr>
      </p:cxnSp>
      <p:cxnSp>
        <p:nvCxnSpPr>
          <p:cNvPr id="2006" name="Google Shape;2006;p108"/>
          <p:cNvCxnSpPr>
            <a:stCxn id="1999" idx="0"/>
          </p:cNvCxnSpPr>
          <p:nvPr/>
        </p:nvCxnSpPr>
        <p:spPr>
          <a:xfrm rot="10800000">
            <a:off x="3376600" y="2815725"/>
            <a:ext cx="745800" cy="804900"/>
          </a:xfrm>
          <a:prstGeom prst="straightConnector1">
            <a:avLst/>
          </a:prstGeom>
          <a:noFill/>
          <a:ln w="28575" cap="flat" cmpd="sng">
            <a:solidFill>
              <a:srgbClr val="005BAD"/>
            </a:solidFill>
            <a:prstDash val="solid"/>
            <a:round/>
            <a:headEnd type="none" w="med" len="med"/>
            <a:tailEnd type="triangle" w="med" len="med"/>
          </a:ln>
        </p:spPr>
      </p:cxn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sp>
        <p:nvSpPr>
          <p:cNvPr id="2011" name="Google Shape;2011;p109"/>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Mounting Bracket</a:t>
            </a:r>
            <a:endParaRPr sz="2600" u="sng">
              <a:latin typeface="Playfair Display SemiBold"/>
              <a:ea typeface="Playfair Display SemiBold"/>
              <a:cs typeface="Playfair Display SemiBold"/>
              <a:sym typeface="Playfair Display SemiBold"/>
            </a:endParaRPr>
          </a:p>
        </p:txBody>
      </p:sp>
      <p:sp>
        <p:nvSpPr>
          <p:cNvPr id="2012" name="Google Shape;2012;p109"/>
          <p:cNvSpPr/>
          <p:nvPr/>
        </p:nvSpPr>
        <p:spPr>
          <a:xfrm>
            <a:off x="0" y="4581300"/>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Purpose and Objectives</a:t>
            </a:r>
            <a:endParaRPr sz="1300">
              <a:latin typeface="Playfair Display"/>
              <a:ea typeface="Playfair Display"/>
              <a:cs typeface="Playfair Display"/>
              <a:sym typeface="Playfair Display"/>
            </a:endParaRPr>
          </a:p>
        </p:txBody>
      </p:sp>
      <p:sp>
        <p:nvSpPr>
          <p:cNvPr id="2013" name="Google Shape;2013;p109"/>
          <p:cNvSpPr/>
          <p:nvPr/>
        </p:nvSpPr>
        <p:spPr>
          <a:xfrm>
            <a:off x="13647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85725" dir="4860000" algn="bl" rotWithShape="0">
              <a:srgbClr val="005BAD">
                <a:alpha val="5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SemiBold"/>
                <a:ea typeface="Playfair Display SemiBold"/>
                <a:cs typeface="Playfair Display SemiBold"/>
                <a:sym typeface="Playfair Display SemiBold"/>
              </a:rPr>
              <a:t>2.0 Design Solution</a:t>
            </a:r>
            <a:endParaRPr>
              <a:latin typeface="Playfair Display"/>
              <a:ea typeface="Playfair Display"/>
              <a:cs typeface="Playfair Display"/>
              <a:sym typeface="Playfair Display"/>
            </a:endParaRPr>
          </a:p>
        </p:txBody>
      </p:sp>
      <p:sp>
        <p:nvSpPr>
          <p:cNvPr id="2014" name="Google Shape;2014;p109"/>
          <p:cNvSpPr/>
          <p:nvPr/>
        </p:nvSpPr>
        <p:spPr>
          <a:xfrm>
            <a:off x="2729400" y="4581300"/>
            <a:ext cx="11562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3.0 CPEs and Risk</a:t>
            </a:r>
            <a:endParaRPr sz="1300">
              <a:latin typeface="Playfair Display"/>
              <a:ea typeface="Playfair Display"/>
              <a:cs typeface="Playfair Display"/>
              <a:sym typeface="Playfair Display"/>
            </a:endParaRPr>
          </a:p>
        </p:txBody>
      </p:sp>
      <p:sp>
        <p:nvSpPr>
          <p:cNvPr id="2015" name="Google Shape;2015;p109"/>
          <p:cNvSpPr/>
          <p:nvPr/>
        </p:nvSpPr>
        <p:spPr>
          <a:xfrm>
            <a:off x="3909050" y="4581300"/>
            <a:ext cx="178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4.0 Requirements and Satisfaction</a:t>
            </a:r>
            <a:endParaRPr sz="1300">
              <a:latin typeface="Playfair Display"/>
              <a:ea typeface="Playfair Display"/>
              <a:cs typeface="Playfair Display"/>
              <a:sym typeface="Playfair Display"/>
            </a:endParaRPr>
          </a:p>
        </p:txBody>
      </p:sp>
      <p:sp>
        <p:nvSpPr>
          <p:cNvPr id="2016" name="Google Shape;2016;p109"/>
          <p:cNvSpPr/>
          <p:nvPr/>
        </p:nvSpPr>
        <p:spPr>
          <a:xfrm>
            <a:off x="5720800" y="4581300"/>
            <a:ext cx="16890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5.0  Verification and Validation</a:t>
            </a:r>
            <a:endParaRPr sz="1300">
              <a:latin typeface="Playfair Display"/>
              <a:ea typeface="Playfair Display"/>
              <a:cs typeface="Playfair Display"/>
              <a:sym typeface="Playfair Display"/>
            </a:endParaRPr>
          </a:p>
        </p:txBody>
      </p:sp>
      <p:pic>
        <p:nvPicPr>
          <p:cNvPr id="2017" name="Google Shape;2017;p10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2018" name="Google Shape;2018;p109"/>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83</a:t>
            </a:fld>
            <a:endParaRPr/>
          </a:p>
        </p:txBody>
      </p:sp>
      <p:sp>
        <p:nvSpPr>
          <p:cNvPr id="2019" name="Google Shape;2019;p109"/>
          <p:cNvSpPr/>
          <p:nvPr/>
        </p:nvSpPr>
        <p:spPr>
          <a:xfrm>
            <a:off x="7409800" y="4581300"/>
            <a:ext cx="13647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Playfair Display"/>
                <a:ea typeface="Playfair Display"/>
                <a:cs typeface="Playfair Display"/>
                <a:sym typeface="Playfair Display"/>
              </a:rPr>
              <a:t>6.0 Project Planning</a:t>
            </a:r>
            <a:endParaRPr sz="1300">
              <a:latin typeface="Playfair Display"/>
              <a:ea typeface="Playfair Display"/>
              <a:cs typeface="Playfair Display"/>
              <a:sym typeface="Playfair Display"/>
            </a:endParaRPr>
          </a:p>
        </p:txBody>
      </p:sp>
      <p:sp>
        <p:nvSpPr>
          <p:cNvPr id="2020" name="Google Shape;2020;p109"/>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83</a:t>
            </a:fld>
            <a:endParaRPr>
              <a:latin typeface="Playfair Display"/>
              <a:ea typeface="Playfair Display"/>
              <a:cs typeface="Playfair Display"/>
              <a:sym typeface="Playfair Display"/>
            </a:endParaRPr>
          </a:p>
        </p:txBody>
      </p:sp>
      <p:pic>
        <p:nvPicPr>
          <p:cNvPr id="2021" name="Google Shape;2021;p10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71400" y="1182837"/>
            <a:ext cx="3401200" cy="2777826"/>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2025"/>
        <p:cNvGrpSpPr/>
        <p:nvPr/>
      </p:nvGrpSpPr>
      <p:grpSpPr>
        <a:xfrm>
          <a:off x="0" y="0"/>
          <a:ext cx="0" cy="0"/>
          <a:chOff x="0" y="0"/>
          <a:chExt cx="0" cy="0"/>
        </a:xfrm>
      </p:grpSpPr>
      <p:sp>
        <p:nvSpPr>
          <p:cNvPr id="2026" name="Google Shape;2026;p110"/>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Hardware Integration</a:t>
            </a:r>
            <a:endParaRPr sz="2600" u="sng">
              <a:latin typeface="Playfair Display SemiBold"/>
              <a:ea typeface="Playfair Display SemiBold"/>
              <a:cs typeface="Playfair Display SemiBold"/>
              <a:sym typeface="Playfair Display SemiBold"/>
            </a:endParaRPr>
          </a:p>
        </p:txBody>
      </p:sp>
      <p:sp>
        <p:nvSpPr>
          <p:cNvPr id="2027" name="Google Shape;2027;p110"/>
          <p:cNvSpPr txBox="1"/>
          <p:nvPr/>
        </p:nvSpPr>
        <p:spPr>
          <a:xfrm>
            <a:off x="2584258" y="1405700"/>
            <a:ext cx="44379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200" b="1">
              <a:solidFill>
                <a:schemeClr val="dk2"/>
              </a:solidFill>
              <a:latin typeface="Playfair Display"/>
              <a:ea typeface="Playfair Display"/>
              <a:cs typeface="Playfair Display"/>
              <a:sym typeface="Playfair Display"/>
            </a:endParaRPr>
          </a:p>
        </p:txBody>
      </p:sp>
      <p:pic>
        <p:nvPicPr>
          <p:cNvPr id="2028" name="Google Shape;2028;p11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2029" name="Google Shape;2029;p110"/>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84</a:t>
            </a:fld>
            <a:endParaRPr>
              <a:latin typeface="Playfair Display"/>
              <a:ea typeface="Playfair Display"/>
              <a:cs typeface="Playfair Display"/>
              <a:sym typeface="Playfair Display"/>
            </a:endParaRPr>
          </a:p>
        </p:txBody>
      </p:sp>
      <p:sp>
        <p:nvSpPr>
          <p:cNvPr id="2030" name="Google Shape;2030;p110"/>
          <p:cNvSpPr txBox="1"/>
          <p:nvPr/>
        </p:nvSpPr>
        <p:spPr>
          <a:xfrm>
            <a:off x="630450" y="1718200"/>
            <a:ext cx="1245300" cy="400200"/>
          </a:xfrm>
          <a:prstGeom prst="rect">
            <a:avLst/>
          </a:prstGeom>
          <a:solidFill>
            <a:srgbClr val="D9EAD3"/>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Sensor</a:t>
            </a:r>
            <a:endParaRPr>
              <a:latin typeface="Playfair Display"/>
              <a:ea typeface="Playfair Display"/>
              <a:cs typeface="Playfair Display"/>
              <a:sym typeface="Playfair Display"/>
            </a:endParaRPr>
          </a:p>
        </p:txBody>
      </p:sp>
      <p:sp>
        <p:nvSpPr>
          <p:cNvPr id="2031" name="Google Shape;2031;p110"/>
          <p:cNvSpPr txBox="1"/>
          <p:nvPr/>
        </p:nvSpPr>
        <p:spPr>
          <a:xfrm>
            <a:off x="2390475" y="1718200"/>
            <a:ext cx="1245300" cy="400200"/>
          </a:xfrm>
          <a:prstGeom prst="rect">
            <a:avLst/>
          </a:prstGeom>
          <a:solidFill>
            <a:srgbClr val="D9EAD3"/>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Sensor + PC</a:t>
            </a:r>
            <a:endParaRPr>
              <a:latin typeface="Playfair Display"/>
              <a:ea typeface="Playfair Display"/>
              <a:cs typeface="Playfair Display"/>
              <a:sym typeface="Playfair Display"/>
            </a:endParaRPr>
          </a:p>
        </p:txBody>
      </p:sp>
      <p:sp>
        <p:nvSpPr>
          <p:cNvPr id="2032" name="Google Shape;2032;p110"/>
          <p:cNvSpPr txBox="1"/>
          <p:nvPr/>
        </p:nvSpPr>
        <p:spPr>
          <a:xfrm>
            <a:off x="4049100" y="1623850"/>
            <a:ext cx="1998000" cy="588900"/>
          </a:xfrm>
          <a:prstGeom prst="rect">
            <a:avLst/>
          </a:prstGeom>
          <a:solidFill>
            <a:srgbClr val="D9EAD3"/>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Sensor + NUC + Monitor Setup</a:t>
            </a:r>
            <a:endParaRPr>
              <a:latin typeface="Playfair Display"/>
              <a:ea typeface="Playfair Display"/>
              <a:cs typeface="Playfair Display"/>
              <a:sym typeface="Playfair Display"/>
            </a:endParaRPr>
          </a:p>
        </p:txBody>
      </p:sp>
      <p:sp>
        <p:nvSpPr>
          <p:cNvPr id="2033" name="Google Shape;2033;p110"/>
          <p:cNvSpPr txBox="1"/>
          <p:nvPr/>
        </p:nvSpPr>
        <p:spPr>
          <a:xfrm>
            <a:off x="6380625" y="1623850"/>
            <a:ext cx="1998000" cy="588900"/>
          </a:xfrm>
          <a:prstGeom prst="rect">
            <a:avLst/>
          </a:prstGeom>
          <a:solidFill>
            <a:srgbClr val="D9EAD3"/>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Sensor + NUC + Remote Desktop</a:t>
            </a:r>
            <a:endParaRPr>
              <a:latin typeface="Playfair Display"/>
              <a:ea typeface="Playfair Display"/>
              <a:cs typeface="Playfair Display"/>
              <a:sym typeface="Playfair Display"/>
            </a:endParaRPr>
          </a:p>
        </p:txBody>
      </p:sp>
      <p:sp>
        <p:nvSpPr>
          <p:cNvPr id="2034" name="Google Shape;2034;p110"/>
          <p:cNvSpPr txBox="1"/>
          <p:nvPr/>
        </p:nvSpPr>
        <p:spPr>
          <a:xfrm>
            <a:off x="470075" y="2798650"/>
            <a:ext cx="1998000" cy="588900"/>
          </a:xfrm>
          <a:prstGeom prst="rect">
            <a:avLst/>
          </a:prstGeom>
          <a:solidFill>
            <a:srgbClr val="D9EAD3"/>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Sensor + NUC + WIFI</a:t>
            </a:r>
            <a:endParaRPr>
              <a:latin typeface="Playfair Display"/>
              <a:ea typeface="Playfair Display"/>
              <a:cs typeface="Playfair Display"/>
              <a:sym typeface="Playfair Display"/>
            </a:endParaRPr>
          </a:p>
        </p:txBody>
      </p:sp>
      <p:sp>
        <p:nvSpPr>
          <p:cNvPr id="2035" name="Google Shape;2035;p110"/>
          <p:cNvSpPr txBox="1"/>
          <p:nvPr/>
        </p:nvSpPr>
        <p:spPr>
          <a:xfrm>
            <a:off x="2994575" y="2798450"/>
            <a:ext cx="2133600" cy="588900"/>
          </a:xfrm>
          <a:prstGeom prst="rect">
            <a:avLst/>
          </a:prstGeom>
          <a:no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Housing + Components (Marco)</a:t>
            </a:r>
            <a:endParaRPr>
              <a:latin typeface="Playfair Display"/>
              <a:ea typeface="Playfair Display"/>
              <a:cs typeface="Playfair Display"/>
              <a:sym typeface="Playfair Display"/>
            </a:endParaRPr>
          </a:p>
        </p:txBody>
      </p:sp>
      <p:cxnSp>
        <p:nvCxnSpPr>
          <p:cNvPr id="2036" name="Google Shape;2036;p110"/>
          <p:cNvCxnSpPr>
            <a:stCxn id="2030" idx="3"/>
            <a:endCxn id="2031" idx="1"/>
          </p:cNvCxnSpPr>
          <p:nvPr/>
        </p:nvCxnSpPr>
        <p:spPr>
          <a:xfrm>
            <a:off x="1875750" y="1918300"/>
            <a:ext cx="514800" cy="0"/>
          </a:xfrm>
          <a:prstGeom prst="straightConnector1">
            <a:avLst/>
          </a:prstGeom>
          <a:noFill/>
          <a:ln w="19050" cap="flat" cmpd="sng">
            <a:solidFill>
              <a:schemeClr val="dk2"/>
            </a:solidFill>
            <a:prstDash val="solid"/>
            <a:round/>
            <a:headEnd type="none" w="med" len="med"/>
            <a:tailEnd type="triangle" w="med" len="med"/>
          </a:ln>
        </p:spPr>
      </p:cxnSp>
      <p:cxnSp>
        <p:nvCxnSpPr>
          <p:cNvPr id="2037" name="Google Shape;2037;p110"/>
          <p:cNvCxnSpPr>
            <a:stCxn id="2031" idx="3"/>
            <a:endCxn id="2032" idx="1"/>
          </p:cNvCxnSpPr>
          <p:nvPr/>
        </p:nvCxnSpPr>
        <p:spPr>
          <a:xfrm>
            <a:off x="3635775" y="1918300"/>
            <a:ext cx="413400" cy="0"/>
          </a:xfrm>
          <a:prstGeom prst="straightConnector1">
            <a:avLst/>
          </a:prstGeom>
          <a:noFill/>
          <a:ln w="19050" cap="flat" cmpd="sng">
            <a:solidFill>
              <a:schemeClr val="dk2"/>
            </a:solidFill>
            <a:prstDash val="solid"/>
            <a:round/>
            <a:headEnd type="none" w="med" len="med"/>
            <a:tailEnd type="triangle" w="med" len="med"/>
          </a:ln>
        </p:spPr>
      </p:cxnSp>
      <p:cxnSp>
        <p:nvCxnSpPr>
          <p:cNvPr id="2038" name="Google Shape;2038;p110"/>
          <p:cNvCxnSpPr>
            <a:stCxn id="2032" idx="3"/>
            <a:endCxn id="2033" idx="1"/>
          </p:cNvCxnSpPr>
          <p:nvPr/>
        </p:nvCxnSpPr>
        <p:spPr>
          <a:xfrm>
            <a:off x="6047100" y="1918300"/>
            <a:ext cx="333600" cy="0"/>
          </a:xfrm>
          <a:prstGeom prst="straightConnector1">
            <a:avLst/>
          </a:prstGeom>
          <a:noFill/>
          <a:ln w="19050" cap="flat" cmpd="sng">
            <a:solidFill>
              <a:schemeClr val="dk2"/>
            </a:solidFill>
            <a:prstDash val="solid"/>
            <a:round/>
            <a:headEnd type="none" w="med" len="med"/>
            <a:tailEnd type="triangle" w="med" len="med"/>
          </a:ln>
        </p:spPr>
      </p:cxnSp>
      <p:cxnSp>
        <p:nvCxnSpPr>
          <p:cNvPr id="2039" name="Google Shape;2039;p110"/>
          <p:cNvCxnSpPr>
            <a:stCxn id="2034" idx="3"/>
            <a:endCxn id="2035" idx="1"/>
          </p:cNvCxnSpPr>
          <p:nvPr/>
        </p:nvCxnSpPr>
        <p:spPr>
          <a:xfrm rot="10800000" flipH="1">
            <a:off x="2468075" y="3092800"/>
            <a:ext cx="526500" cy="300"/>
          </a:xfrm>
          <a:prstGeom prst="straightConnector1">
            <a:avLst/>
          </a:prstGeom>
          <a:noFill/>
          <a:ln w="19050" cap="flat" cmpd="sng">
            <a:solidFill>
              <a:schemeClr val="dk2"/>
            </a:solidFill>
            <a:prstDash val="solid"/>
            <a:round/>
            <a:headEnd type="none" w="med" len="med"/>
            <a:tailEnd type="triangle" w="med" len="med"/>
          </a:ln>
        </p:spPr>
      </p:cxnSp>
      <p:cxnSp>
        <p:nvCxnSpPr>
          <p:cNvPr id="2040" name="Google Shape;2040;p110"/>
          <p:cNvCxnSpPr>
            <a:stCxn id="2033" idx="2"/>
          </p:cNvCxnSpPr>
          <p:nvPr/>
        </p:nvCxnSpPr>
        <p:spPr>
          <a:xfrm>
            <a:off x="7379625" y="2212750"/>
            <a:ext cx="0" cy="267600"/>
          </a:xfrm>
          <a:prstGeom prst="straightConnector1">
            <a:avLst/>
          </a:prstGeom>
          <a:noFill/>
          <a:ln w="19050" cap="flat" cmpd="sng">
            <a:solidFill>
              <a:schemeClr val="dk2"/>
            </a:solidFill>
            <a:prstDash val="solid"/>
            <a:round/>
            <a:headEnd type="none" w="med" len="med"/>
            <a:tailEnd type="none" w="med" len="med"/>
          </a:ln>
        </p:spPr>
      </p:cxnSp>
      <p:cxnSp>
        <p:nvCxnSpPr>
          <p:cNvPr id="2041" name="Google Shape;2041;p110"/>
          <p:cNvCxnSpPr/>
          <p:nvPr/>
        </p:nvCxnSpPr>
        <p:spPr>
          <a:xfrm rot="10800000">
            <a:off x="1476200" y="2498800"/>
            <a:ext cx="5919300" cy="0"/>
          </a:xfrm>
          <a:prstGeom prst="straightConnector1">
            <a:avLst/>
          </a:prstGeom>
          <a:noFill/>
          <a:ln w="19050" cap="flat" cmpd="sng">
            <a:solidFill>
              <a:schemeClr val="dk2"/>
            </a:solidFill>
            <a:prstDash val="solid"/>
            <a:round/>
            <a:headEnd type="none" w="med" len="med"/>
            <a:tailEnd type="none" w="med" len="med"/>
          </a:ln>
        </p:spPr>
      </p:cxnSp>
      <p:cxnSp>
        <p:nvCxnSpPr>
          <p:cNvPr id="2042" name="Google Shape;2042;p110"/>
          <p:cNvCxnSpPr>
            <a:endCxn id="2034" idx="0"/>
          </p:cNvCxnSpPr>
          <p:nvPr/>
        </p:nvCxnSpPr>
        <p:spPr>
          <a:xfrm>
            <a:off x="1464275" y="2480350"/>
            <a:ext cx="4800" cy="318300"/>
          </a:xfrm>
          <a:prstGeom prst="straightConnector1">
            <a:avLst/>
          </a:prstGeom>
          <a:noFill/>
          <a:ln w="19050" cap="flat" cmpd="sng">
            <a:solidFill>
              <a:schemeClr val="dk2"/>
            </a:solidFill>
            <a:prstDash val="solid"/>
            <a:round/>
            <a:headEnd type="none" w="med" len="med"/>
            <a:tailEnd type="triangle" w="med" len="med"/>
          </a:ln>
        </p:spPr>
      </p:cxnSp>
      <p:sp>
        <p:nvSpPr>
          <p:cNvPr id="2043" name="Google Shape;2043;p110"/>
          <p:cNvSpPr/>
          <p:nvPr/>
        </p:nvSpPr>
        <p:spPr>
          <a:xfrm>
            <a:off x="545700" y="454517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a:ea typeface="Playfair Display"/>
                <a:cs typeface="Playfair Display"/>
                <a:sym typeface="Playfair Display"/>
              </a:rPr>
              <a:t>1.0 Project Overview</a:t>
            </a:r>
            <a:endParaRPr sz="1300">
              <a:latin typeface="Playfair Display"/>
              <a:ea typeface="Playfair Display"/>
              <a:cs typeface="Playfair Display"/>
              <a:sym typeface="Playfair Display"/>
            </a:endParaRPr>
          </a:p>
        </p:txBody>
      </p:sp>
      <p:sp>
        <p:nvSpPr>
          <p:cNvPr id="2044" name="Google Shape;2044;p110"/>
          <p:cNvSpPr/>
          <p:nvPr/>
        </p:nvSpPr>
        <p:spPr>
          <a:xfrm>
            <a:off x="203407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2045" name="Google Shape;2045;p110"/>
          <p:cNvSpPr/>
          <p:nvPr/>
        </p:nvSpPr>
        <p:spPr>
          <a:xfrm>
            <a:off x="370604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a:effectLst>
            <a:outerShdw dist="95250" dir="336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Playfair Display"/>
                <a:ea typeface="Playfair Display"/>
                <a:cs typeface="Playfair Display"/>
                <a:sym typeface="Playfair Display"/>
              </a:rPr>
              <a:t>3.0 Test Readiness</a:t>
            </a:r>
            <a:endParaRPr b="1">
              <a:latin typeface="Playfair Display"/>
              <a:ea typeface="Playfair Display"/>
              <a:cs typeface="Playfair Display"/>
              <a:sym typeface="Playfair Display"/>
            </a:endParaRPr>
          </a:p>
        </p:txBody>
      </p:sp>
      <p:sp>
        <p:nvSpPr>
          <p:cNvPr id="2046" name="Google Shape;2046;p110"/>
          <p:cNvSpPr/>
          <p:nvPr/>
        </p:nvSpPr>
        <p:spPr>
          <a:xfrm>
            <a:off x="5378024"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2047" name="Google Shape;2047;p110"/>
          <p:cNvSpPr/>
          <p:nvPr/>
        </p:nvSpPr>
        <p:spPr>
          <a:xfrm>
            <a:off x="7049999" y="454517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2048" name="Google Shape;2048;p110"/>
          <p:cNvSpPr txBox="1"/>
          <p:nvPr/>
        </p:nvSpPr>
        <p:spPr>
          <a:xfrm>
            <a:off x="5654675" y="2784850"/>
            <a:ext cx="2133600" cy="588900"/>
          </a:xfrm>
          <a:prstGeom prst="rect">
            <a:avLst/>
          </a:prstGeom>
          <a:no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Playfair Display"/>
                <a:ea typeface="Playfair Display"/>
                <a:cs typeface="Playfair Display"/>
                <a:sym typeface="Playfair Display"/>
              </a:rPr>
              <a:t>Housing + Components + Mount</a:t>
            </a:r>
            <a:endParaRPr>
              <a:latin typeface="Playfair Display"/>
              <a:ea typeface="Playfair Display"/>
              <a:cs typeface="Playfair Display"/>
              <a:sym typeface="Playfair Display"/>
            </a:endParaRPr>
          </a:p>
        </p:txBody>
      </p:sp>
      <p:cxnSp>
        <p:nvCxnSpPr>
          <p:cNvPr id="2049" name="Google Shape;2049;p110"/>
          <p:cNvCxnSpPr/>
          <p:nvPr/>
        </p:nvCxnSpPr>
        <p:spPr>
          <a:xfrm rot="10800000" flipH="1">
            <a:off x="5128175" y="3068700"/>
            <a:ext cx="526500" cy="3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053"/>
        <p:cNvGrpSpPr/>
        <p:nvPr/>
      </p:nvGrpSpPr>
      <p:grpSpPr>
        <a:xfrm>
          <a:off x="0" y="0"/>
          <a:ext cx="0" cy="0"/>
          <a:chOff x="0" y="0"/>
          <a:chExt cx="0" cy="0"/>
        </a:xfrm>
      </p:grpSpPr>
      <p:sp>
        <p:nvSpPr>
          <p:cNvPr id="2054" name="Google Shape;2054;p111"/>
          <p:cNvSpPr txBox="1"/>
          <p:nvPr/>
        </p:nvSpPr>
        <p:spPr>
          <a:xfrm>
            <a:off x="1768800" y="357988"/>
            <a:ext cx="5606400" cy="115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Playfair Display"/>
                <a:ea typeface="Playfair Display"/>
                <a:cs typeface="Playfair Display"/>
                <a:sym typeface="Playfair Display"/>
              </a:rPr>
              <a:t>Software</a:t>
            </a:r>
            <a:endParaRPr sz="3600">
              <a:solidFill>
                <a:srgbClr val="FFFFFF"/>
              </a:solidFill>
              <a:latin typeface="Playfair Display"/>
              <a:ea typeface="Playfair Display"/>
              <a:cs typeface="Playfair Display"/>
              <a:sym typeface="Playfair Display"/>
            </a:endParaRPr>
          </a:p>
        </p:txBody>
      </p:sp>
      <p:sp>
        <p:nvSpPr>
          <p:cNvPr id="2055" name="Google Shape;2055;p111"/>
          <p:cNvSpPr txBox="1"/>
          <p:nvPr/>
        </p:nvSpPr>
        <p:spPr>
          <a:xfrm>
            <a:off x="884550" y="1309500"/>
            <a:ext cx="4848600" cy="8004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3" action="ppaction://hlinksldjump">
                  <a:extLst>
                    <a:ext uri="{A12FA001-AC4F-418D-AE19-62706E023703}">
                      <ahyp:hlinkClr xmlns:ahyp="http://schemas.microsoft.com/office/drawing/2018/hyperlinkcolor" xmlns="" val="tx"/>
                    </a:ext>
                  </a:extLst>
                </a:hlinkClick>
              </a:rPr>
              <a:t>MATLAB Flowchart</a:t>
            </a:r>
            <a:endParaRPr sz="2000" u="sng">
              <a:solidFill>
                <a:schemeClr val="lt1"/>
              </a:solidFill>
              <a:latin typeface="Playfair Display Medium"/>
              <a:ea typeface="Playfair Display Medium"/>
              <a:cs typeface="Playfair Display Medium"/>
              <a:sym typeface="Playfair Display Medium"/>
            </a:endParaRPr>
          </a:p>
          <a:p>
            <a:pPr marL="457200" lvl="0" indent="-355600" algn="l" rtl="0">
              <a:spcBef>
                <a:spcPts val="0"/>
              </a:spcBef>
              <a:spcAft>
                <a:spcPts val="0"/>
              </a:spcAft>
              <a:buClr>
                <a:schemeClr val="lt1"/>
              </a:buClr>
              <a:buSzPts val="2000"/>
              <a:buFont typeface="Playfair Display Medium"/>
              <a:buChar char="●"/>
            </a:pPr>
            <a:r>
              <a:rPr lang="en" sz="2000" u="sng">
                <a:solidFill>
                  <a:schemeClr val="lt1"/>
                </a:solidFill>
                <a:latin typeface="Playfair Display Medium"/>
                <a:ea typeface="Playfair Display Medium"/>
                <a:cs typeface="Playfair Display Medium"/>
                <a:sym typeface="Playfair Display Medium"/>
                <a:hlinkClick r:id="rId4" action="ppaction://hlinksldjump">
                  <a:extLst>
                    <a:ext uri="{A12FA001-AC4F-418D-AE19-62706E023703}">
                      <ahyp:hlinkClr xmlns:ahyp="http://schemas.microsoft.com/office/drawing/2018/hyperlinkcolor" xmlns="" val="tx"/>
                    </a:ext>
                  </a:extLst>
                </a:hlinkClick>
              </a:rPr>
              <a:t>ComputRel(Pos) Flowchart</a:t>
            </a:r>
            <a:endParaRPr sz="2000" u="sng">
              <a:solidFill>
                <a:schemeClr val="lt1"/>
              </a:solidFill>
              <a:latin typeface="Playfair Display Medium"/>
              <a:ea typeface="Playfair Display Medium"/>
              <a:cs typeface="Playfair Display Medium"/>
              <a:sym typeface="Playfair Display Medium"/>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pic>
        <p:nvPicPr>
          <p:cNvPr id="2060" name="Google Shape;2060;p1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91838" y="516512"/>
            <a:ext cx="6576725" cy="4110476"/>
          </a:xfrm>
          <a:prstGeom prst="rect">
            <a:avLst/>
          </a:prstGeom>
          <a:noFill/>
          <a:ln>
            <a:noFill/>
          </a:ln>
        </p:spPr>
      </p:pic>
      <p:pic>
        <p:nvPicPr>
          <p:cNvPr id="2061" name="Google Shape;2061;p11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2062" name="Google Shape;2062;p112"/>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86</a:t>
            </a:fld>
            <a:endParaRPr>
              <a:latin typeface="Playfair Display"/>
              <a:ea typeface="Playfair Display"/>
              <a:cs typeface="Playfair Display"/>
              <a:sym typeface="Playfair Display"/>
            </a:endParaRPr>
          </a:p>
        </p:txBody>
      </p:sp>
      <p:sp>
        <p:nvSpPr>
          <p:cNvPr id="2063" name="Google Shape;2063;p112"/>
          <p:cNvSpPr/>
          <p:nvPr/>
        </p:nvSpPr>
        <p:spPr>
          <a:xfrm>
            <a:off x="545700" y="456322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a:effectLst>
            <a:outerShdw dist="95250" dir="342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Overview</a:t>
            </a:r>
            <a:endParaRPr sz="1300">
              <a:latin typeface="Playfair Display"/>
              <a:ea typeface="Playfair Display"/>
              <a:cs typeface="Playfair Display"/>
              <a:sym typeface="Playfair Display"/>
            </a:endParaRPr>
          </a:p>
        </p:txBody>
      </p:sp>
      <p:sp>
        <p:nvSpPr>
          <p:cNvPr id="2064" name="Google Shape;2064;p112"/>
          <p:cNvSpPr/>
          <p:nvPr/>
        </p:nvSpPr>
        <p:spPr>
          <a:xfrm>
            <a:off x="203407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2065" name="Google Shape;2065;p112"/>
          <p:cNvSpPr/>
          <p:nvPr/>
        </p:nvSpPr>
        <p:spPr>
          <a:xfrm>
            <a:off x="370604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2066" name="Google Shape;2066;p112"/>
          <p:cNvSpPr/>
          <p:nvPr/>
        </p:nvSpPr>
        <p:spPr>
          <a:xfrm>
            <a:off x="537802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2067" name="Google Shape;2067;p112"/>
          <p:cNvSpPr/>
          <p:nvPr/>
        </p:nvSpPr>
        <p:spPr>
          <a:xfrm>
            <a:off x="704999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2068" name="Google Shape;2068;p112"/>
          <p:cNvSpPr txBox="1">
            <a:spLocks noGrp="1"/>
          </p:cNvSpPr>
          <p:nvPr>
            <p:ph type="title"/>
          </p:nvPr>
        </p:nvSpPr>
        <p:spPr>
          <a:xfrm>
            <a:off x="297155" y="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MATLAB Flowchart</a:t>
            </a:r>
            <a:endParaRPr sz="2600" u="sng">
              <a:latin typeface="Playfair Display SemiBold"/>
              <a:ea typeface="Playfair Display SemiBold"/>
              <a:cs typeface="Playfair Display SemiBold"/>
              <a:sym typeface="Playfair Display SemiBo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pic>
        <p:nvPicPr>
          <p:cNvPr id="2073" name="Google Shape;2073;p1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3725" y="638800"/>
            <a:ext cx="7652950" cy="3865900"/>
          </a:xfrm>
          <a:prstGeom prst="rect">
            <a:avLst/>
          </a:prstGeom>
          <a:noFill/>
          <a:ln>
            <a:noFill/>
          </a:ln>
        </p:spPr>
      </p:pic>
      <p:pic>
        <p:nvPicPr>
          <p:cNvPr id="2074" name="Google Shape;2074;p11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2075" name="Google Shape;2075;p113"/>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4"/>
                </a:solidFill>
                <a:latin typeface="Playfair Display"/>
                <a:ea typeface="Playfair Display"/>
                <a:cs typeface="Playfair Display"/>
                <a:sym typeface="Playfair Display"/>
              </a:rPr>
              <a:t>87</a:t>
            </a:fld>
            <a:endParaRPr>
              <a:latin typeface="Playfair Display"/>
              <a:ea typeface="Playfair Display"/>
              <a:cs typeface="Playfair Display"/>
              <a:sym typeface="Playfair Display"/>
            </a:endParaRPr>
          </a:p>
        </p:txBody>
      </p:sp>
      <p:sp>
        <p:nvSpPr>
          <p:cNvPr id="2076" name="Google Shape;2076;p113"/>
          <p:cNvSpPr/>
          <p:nvPr/>
        </p:nvSpPr>
        <p:spPr>
          <a:xfrm>
            <a:off x="545700" y="456322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a:effectLst>
            <a:outerShdw dist="95250" dir="342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Overview</a:t>
            </a:r>
            <a:endParaRPr sz="1300">
              <a:latin typeface="Playfair Display"/>
              <a:ea typeface="Playfair Display"/>
              <a:cs typeface="Playfair Display"/>
              <a:sym typeface="Playfair Display"/>
            </a:endParaRPr>
          </a:p>
        </p:txBody>
      </p:sp>
      <p:sp>
        <p:nvSpPr>
          <p:cNvPr id="2077" name="Google Shape;2077;p113"/>
          <p:cNvSpPr/>
          <p:nvPr/>
        </p:nvSpPr>
        <p:spPr>
          <a:xfrm>
            <a:off x="203407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2078" name="Google Shape;2078;p113"/>
          <p:cNvSpPr/>
          <p:nvPr/>
        </p:nvSpPr>
        <p:spPr>
          <a:xfrm>
            <a:off x="370604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2079" name="Google Shape;2079;p113"/>
          <p:cNvSpPr/>
          <p:nvPr/>
        </p:nvSpPr>
        <p:spPr>
          <a:xfrm>
            <a:off x="537802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2080" name="Google Shape;2080;p113"/>
          <p:cNvSpPr/>
          <p:nvPr/>
        </p:nvSpPr>
        <p:spPr>
          <a:xfrm>
            <a:off x="704999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2081" name="Google Shape;2081;p113"/>
          <p:cNvSpPr txBox="1">
            <a:spLocks noGrp="1"/>
          </p:cNvSpPr>
          <p:nvPr>
            <p:ph type="title"/>
          </p:nvPr>
        </p:nvSpPr>
        <p:spPr>
          <a:xfrm>
            <a:off x="388955" y="130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a:latin typeface="Playfair Display SemiBold"/>
                <a:ea typeface="Playfair Display SemiBold"/>
                <a:cs typeface="Playfair Display SemiBold"/>
                <a:sym typeface="Playfair Display SemiBold"/>
              </a:rPr>
              <a:t>ComputRelPos() Flowchart</a:t>
            </a:r>
            <a:endParaRPr sz="2600" u="sng">
              <a:latin typeface="Playfair Display SemiBold"/>
              <a:ea typeface="Playfair Display SemiBold"/>
              <a:cs typeface="Playfair Display SemiBold"/>
              <a:sym typeface="Playfair Display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5"/>
          <p:cNvSpPr txBox="1">
            <a:spLocks noGrp="1"/>
          </p:cNvSpPr>
          <p:nvPr>
            <p:ph type="title"/>
          </p:nvPr>
        </p:nvSpPr>
        <p:spPr>
          <a:xfrm>
            <a:off x="388955" y="338306"/>
            <a:ext cx="8366100" cy="76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u="sng" dirty="0">
                <a:latin typeface="Playfair Display SemiBold"/>
                <a:ea typeface="Playfair Display SemiBold"/>
                <a:cs typeface="Playfair Display SemiBold"/>
                <a:sym typeface="Playfair Display SemiBold"/>
              </a:rPr>
              <a:t>Baseline Design at CDR</a:t>
            </a:r>
            <a:endParaRPr sz="2600" u="sng" dirty="0">
              <a:latin typeface="Playfair Display SemiBold"/>
              <a:ea typeface="Playfair Display SemiBold"/>
              <a:cs typeface="Playfair Display SemiBold"/>
              <a:sym typeface="Playfair Display SemiBold"/>
            </a:endParaRPr>
          </a:p>
        </p:txBody>
      </p:sp>
      <p:pic>
        <p:nvPicPr>
          <p:cNvPr id="576" name="Google Shape;576;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238950" y="304100"/>
            <a:ext cx="588775" cy="588800"/>
          </a:xfrm>
          <a:prstGeom prst="rect">
            <a:avLst/>
          </a:prstGeom>
          <a:noFill/>
          <a:ln>
            <a:noFill/>
          </a:ln>
        </p:spPr>
      </p:pic>
      <p:sp>
        <p:nvSpPr>
          <p:cNvPr id="577" name="Google Shape;577;p35"/>
          <p:cNvSpPr txBox="1">
            <a:spLocks noGrp="1"/>
          </p:cNvSpPr>
          <p:nvPr>
            <p:ph type="sldNum" idx="12"/>
          </p:nvPr>
        </p:nvSpPr>
        <p:spPr>
          <a:xfrm>
            <a:off x="4297650" y="44198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9</a:t>
            </a:fld>
            <a:endParaRPr/>
          </a:p>
        </p:txBody>
      </p:sp>
      <p:sp>
        <p:nvSpPr>
          <p:cNvPr id="578" name="Google Shape;578;p35"/>
          <p:cNvSpPr/>
          <p:nvPr/>
        </p:nvSpPr>
        <p:spPr>
          <a:xfrm>
            <a:off x="545700" y="4563225"/>
            <a:ext cx="1364700" cy="450000"/>
          </a:xfrm>
          <a:prstGeom prst="homePlate">
            <a:avLst>
              <a:gd name="adj" fmla="val 30129"/>
            </a:avLst>
          </a:prstGeom>
          <a:solidFill>
            <a:schemeClr val="accent6"/>
          </a:solidFill>
          <a:ln w="19050" cap="flat" cmpd="sng">
            <a:solidFill>
              <a:srgbClr val="005BAD"/>
            </a:solidFill>
            <a:prstDash val="solid"/>
            <a:round/>
            <a:headEnd type="none" w="sm" len="sm"/>
            <a:tailEnd type="none" w="sm" len="sm"/>
          </a:ln>
          <a:effectLst>
            <a:outerShdw dist="95250" dir="3480000" algn="bl" rotWithShape="0">
              <a:srgbClr val="005BAD">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1"/>
                </a:solidFill>
                <a:latin typeface="Playfair Display SemiBold"/>
                <a:ea typeface="Playfair Display SemiBold"/>
                <a:cs typeface="Playfair Display SemiBold"/>
                <a:sym typeface="Playfair Display SemiBold"/>
              </a:rPr>
              <a:t>1.0 Project Overview</a:t>
            </a:r>
            <a:endParaRPr sz="1300">
              <a:latin typeface="Playfair Display"/>
              <a:ea typeface="Playfair Display"/>
              <a:cs typeface="Playfair Display"/>
              <a:sym typeface="Playfair Display"/>
            </a:endParaRPr>
          </a:p>
        </p:txBody>
      </p:sp>
      <p:sp>
        <p:nvSpPr>
          <p:cNvPr id="579" name="Google Shape;579;p35"/>
          <p:cNvSpPr/>
          <p:nvPr/>
        </p:nvSpPr>
        <p:spPr>
          <a:xfrm>
            <a:off x="203407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2.0 Schedule</a:t>
            </a:r>
            <a:endParaRPr>
              <a:latin typeface="Playfair Display"/>
              <a:ea typeface="Playfair Display"/>
              <a:cs typeface="Playfair Display"/>
              <a:sym typeface="Playfair Display"/>
            </a:endParaRPr>
          </a:p>
        </p:txBody>
      </p:sp>
      <p:sp>
        <p:nvSpPr>
          <p:cNvPr id="580" name="Google Shape;580;p35"/>
          <p:cNvSpPr/>
          <p:nvPr/>
        </p:nvSpPr>
        <p:spPr>
          <a:xfrm>
            <a:off x="370604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3.0 Test Readiness</a:t>
            </a:r>
            <a:endParaRPr>
              <a:latin typeface="Playfair Display"/>
              <a:ea typeface="Playfair Display"/>
              <a:cs typeface="Playfair Display"/>
              <a:sym typeface="Playfair Display"/>
            </a:endParaRPr>
          </a:p>
        </p:txBody>
      </p:sp>
      <p:sp>
        <p:nvSpPr>
          <p:cNvPr id="581" name="Google Shape;581;p35"/>
          <p:cNvSpPr/>
          <p:nvPr/>
        </p:nvSpPr>
        <p:spPr>
          <a:xfrm>
            <a:off x="5378024"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4.0 Budget</a:t>
            </a:r>
            <a:endParaRPr>
              <a:latin typeface="Playfair Display"/>
              <a:ea typeface="Playfair Display"/>
              <a:cs typeface="Playfair Display"/>
              <a:sym typeface="Playfair Display"/>
            </a:endParaRPr>
          </a:p>
        </p:txBody>
      </p:sp>
      <p:sp>
        <p:nvSpPr>
          <p:cNvPr id="582" name="Google Shape;582;p35"/>
          <p:cNvSpPr/>
          <p:nvPr/>
        </p:nvSpPr>
        <p:spPr>
          <a:xfrm>
            <a:off x="7049999" y="4563225"/>
            <a:ext cx="1548300" cy="450000"/>
          </a:xfrm>
          <a:prstGeom prst="chevron">
            <a:avLst>
              <a:gd name="adj" fmla="val 29853"/>
            </a:avLst>
          </a:prstGeom>
          <a:solidFill>
            <a:schemeClr val="accent6"/>
          </a:solidFill>
          <a:ln w="19050" cap="flat" cmpd="sng">
            <a:solidFill>
              <a:srgbClr val="005BA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Playfair Display"/>
                <a:ea typeface="Playfair Display"/>
                <a:cs typeface="Playfair Display"/>
                <a:sym typeface="Playfair Display"/>
              </a:rPr>
              <a:t>5.0 Questions</a:t>
            </a:r>
            <a:endParaRPr>
              <a:latin typeface="Playfair Display"/>
              <a:ea typeface="Playfair Display"/>
              <a:cs typeface="Playfair Display"/>
              <a:sym typeface="Playfair Display"/>
            </a:endParaRPr>
          </a:p>
        </p:txBody>
      </p:sp>
      <p:sp>
        <p:nvSpPr>
          <p:cNvPr id="583" name="Google Shape;583;p35"/>
          <p:cNvSpPr txBox="1">
            <a:spLocks noGrp="1"/>
          </p:cNvSpPr>
          <p:nvPr>
            <p:ph type="sldNum" idx="12"/>
          </p:nvPr>
        </p:nvSpPr>
        <p:spPr>
          <a:xfrm>
            <a:off x="8755050" y="4758538"/>
            <a:ext cx="548700" cy="39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fld id="{00000000-1234-1234-1234-123412341234}" type="slidenum">
              <a:rPr lang="en" sz="1200">
                <a:solidFill>
                  <a:schemeClr val="accent1"/>
                </a:solidFill>
                <a:latin typeface="Playfair Display"/>
                <a:ea typeface="Playfair Display"/>
                <a:cs typeface="Playfair Display"/>
                <a:sym typeface="Playfair Display"/>
              </a:rPr>
              <a:t>9</a:t>
            </a:fld>
            <a:endParaRPr>
              <a:solidFill>
                <a:schemeClr val="accent1"/>
              </a:solidFill>
              <a:latin typeface="Playfair Display"/>
              <a:ea typeface="Playfair Display"/>
              <a:cs typeface="Playfair Display"/>
              <a:sym typeface="Playfair Display"/>
            </a:endParaRPr>
          </a:p>
        </p:txBody>
      </p:sp>
      <p:pic>
        <p:nvPicPr>
          <p:cNvPr id="584" name="Google Shape;584;p3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90050" y="1509063"/>
            <a:ext cx="4130625" cy="2412004"/>
          </a:xfrm>
          <a:prstGeom prst="rect">
            <a:avLst/>
          </a:prstGeom>
          <a:noFill/>
          <a:ln>
            <a:noFill/>
          </a:ln>
        </p:spPr>
      </p:pic>
      <p:cxnSp>
        <p:nvCxnSpPr>
          <p:cNvPr id="585" name="Google Shape;585;p35"/>
          <p:cNvCxnSpPr>
            <a:stCxn id="586" idx="0"/>
          </p:cNvCxnSpPr>
          <p:nvPr/>
        </p:nvCxnSpPr>
        <p:spPr>
          <a:xfrm rot="10800000" flipH="1">
            <a:off x="1401300" y="2826713"/>
            <a:ext cx="113700" cy="1245900"/>
          </a:xfrm>
          <a:prstGeom prst="straightConnector1">
            <a:avLst/>
          </a:prstGeom>
          <a:noFill/>
          <a:ln w="28575" cap="flat" cmpd="sng">
            <a:solidFill>
              <a:srgbClr val="005BAD"/>
            </a:solidFill>
            <a:prstDash val="solid"/>
            <a:round/>
            <a:headEnd type="none" w="med" len="med"/>
            <a:tailEnd type="triangle" w="med" len="med"/>
          </a:ln>
        </p:spPr>
      </p:cxnSp>
      <p:cxnSp>
        <p:nvCxnSpPr>
          <p:cNvPr id="587" name="Google Shape;587;p35"/>
          <p:cNvCxnSpPr>
            <a:stCxn id="588" idx="2"/>
          </p:cNvCxnSpPr>
          <p:nvPr/>
        </p:nvCxnSpPr>
        <p:spPr>
          <a:xfrm>
            <a:off x="1537500" y="1364875"/>
            <a:ext cx="652200" cy="565800"/>
          </a:xfrm>
          <a:prstGeom prst="straightConnector1">
            <a:avLst/>
          </a:prstGeom>
          <a:noFill/>
          <a:ln w="28575" cap="flat" cmpd="sng">
            <a:solidFill>
              <a:srgbClr val="005BAD"/>
            </a:solidFill>
            <a:prstDash val="solid"/>
            <a:round/>
            <a:headEnd type="none" w="med" len="med"/>
            <a:tailEnd type="triangle" w="med" len="med"/>
          </a:ln>
        </p:spPr>
      </p:cxnSp>
      <p:cxnSp>
        <p:nvCxnSpPr>
          <p:cNvPr id="589" name="Google Shape;589;p35"/>
          <p:cNvCxnSpPr>
            <a:stCxn id="590" idx="2"/>
          </p:cNvCxnSpPr>
          <p:nvPr/>
        </p:nvCxnSpPr>
        <p:spPr>
          <a:xfrm flipH="1">
            <a:off x="3831725" y="1378451"/>
            <a:ext cx="23100" cy="810900"/>
          </a:xfrm>
          <a:prstGeom prst="straightConnector1">
            <a:avLst/>
          </a:prstGeom>
          <a:noFill/>
          <a:ln w="28575" cap="flat" cmpd="sng">
            <a:solidFill>
              <a:srgbClr val="005BAD"/>
            </a:solidFill>
            <a:prstDash val="solid"/>
            <a:round/>
            <a:headEnd type="none" w="med" len="med"/>
            <a:tailEnd type="triangle" w="med" len="med"/>
          </a:ln>
        </p:spPr>
      </p:cxnSp>
      <p:cxnSp>
        <p:nvCxnSpPr>
          <p:cNvPr id="591" name="Google Shape;591;p35"/>
          <p:cNvCxnSpPr>
            <a:stCxn id="592" idx="0"/>
          </p:cNvCxnSpPr>
          <p:nvPr/>
        </p:nvCxnSpPr>
        <p:spPr>
          <a:xfrm rot="10800000">
            <a:off x="3020225" y="3228025"/>
            <a:ext cx="834600" cy="800400"/>
          </a:xfrm>
          <a:prstGeom prst="straightConnector1">
            <a:avLst/>
          </a:prstGeom>
          <a:noFill/>
          <a:ln w="28575" cap="flat" cmpd="sng">
            <a:solidFill>
              <a:srgbClr val="005BAD"/>
            </a:solidFill>
            <a:prstDash val="solid"/>
            <a:round/>
            <a:headEnd type="none" w="med" len="med"/>
            <a:tailEnd type="triangle" w="med" len="med"/>
          </a:ln>
        </p:spPr>
      </p:cxnSp>
      <p:sp>
        <p:nvSpPr>
          <p:cNvPr id="586" name="Google Shape;586;p35"/>
          <p:cNvSpPr txBox="1"/>
          <p:nvPr/>
        </p:nvSpPr>
        <p:spPr>
          <a:xfrm>
            <a:off x="388950" y="4072613"/>
            <a:ext cx="20247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Processor NUC Board</a:t>
            </a:r>
            <a:endParaRPr b="1">
              <a:latin typeface="Playfair Display"/>
              <a:ea typeface="Playfair Display"/>
              <a:cs typeface="Playfair Display"/>
              <a:sym typeface="Playfair Display"/>
            </a:endParaRPr>
          </a:p>
        </p:txBody>
      </p:sp>
      <p:sp>
        <p:nvSpPr>
          <p:cNvPr id="588" name="Google Shape;588;p35"/>
          <p:cNvSpPr txBox="1"/>
          <p:nvPr/>
        </p:nvSpPr>
        <p:spPr>
          <a:xfrm>
            <a:off x="525150" y="964675"/>
            <a:ext cx="20247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Processor Regulator</a:t>
            </a:r>
            <a:endParaRPr b="1">
              <a:latin typeface="Playfair Display"/>
              <a:ea typeface="Playfair Display"/>
              <a:cs typeface="Playfair Display"/>
              <a:sym typeface="Playfair Display"/>
            </a:endParaRPr>
          </a:p>
        </p:txBody>
      </p:sp>
      <p:sp>
        <p:nvSpPr>
          <p:cNvPr id="590" name="Google Shape;590;p35"/>
          <p:cNvSpPr txBox="1"/>
          <p:nvPr/>
        </p:nvSpPr>
        <p:spPr>
          <a:xfrm>
            <a:off x="2820425" y="978251"/>
            <a:ext cx="20688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Livox Mid-70 Lidar</a:t>
            </a:r>
            <a:endParaRPr b="1">
              <a:latin typeface="Playfair Display"/>
              <a:ea typeface="Playfair Display"/>
              <a:cs typeface="Playfair Display"/>
              <a:sym typeface="Playfair Display"/>
            </a:endParaRPr>
          </a:p>
        </p:txBody>
      </p:sp>
      <p:sp>
        <p:nvSpPr>
          <p:cNvPr id="592" name="Google Shape;592;p35"/>
          <p:cNvSpPr txBox="1"/>
          <p:nvPr/>
        </p:nvSpPr>
        <p:spPr>
          <a:xfrm>
            <a:off x="2905025" y="4028425"/>
            <a:ext cx="1899600" cy="4002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Playfair Display"/>
                <a:ea typeface="Playfair Display"/>
                <a:cs typeface="Playfair Display"/>
                <a:sym typeface="Playfair Display"/>
              </a:rPr>
              <a:t>Livox Converter 2.0</a:t>
            </a:r>
            <a:endParaRPr b="1">
              <a:latin typeface="Playfair Display"/>
              <a:ea typeface="Playfair Display"/>
              <a:cs typeface="Playfair Display"/>
              <a:sym typeface="Playfair Display"/>
            </a:endParaRPr>
          </a:p>
        </p:txBody>
      </p:sp>
      <p:cxnSp>
        <p:nvCxnSpPr>
          <p:cNvPr id="593" name="Google Shape;593;p35"/>
          <p:cNvCxnSpPr/>
          <p:nvPr/>
        </p:nvCxnSpPr>
        <p:spPr>
          <a:xfrm>
            <a:off x="815725" y="3099550"/>
            <a:ext cx="2829000" cy="909900"/>
          </a:xfrm>
          <a:prstGeom prst="straightConnector1">
            <a:avLst/>
          </a:prstGeom>
          <a:noFill/>
          <a:ln w="9525" cap="flat" cmpd="sng">
            <a:solidFill>
              <a:srgbClr val="000000"/>
            </a:solidFill>
            <a:prstDash val="solid"/>
            <a:round/>
            <a:headEnd type="triangle" w="med" len="med"/>
            <a:tailEnd type="triangle" w="med" len="med"/>
          </a:ln>
        </p:spPr>
      </p:cxnSp>
      <p:cxnSp>
        <p:nvCxnSpPr>
          <p:cNvPr id="594" name="Google Shape;594;p35"/>
          <p:cNvCxnSpPr/>
          <p:nvPr/>
        </p:nvCxnSpPr>
        <p:spPr>
          <a:xfrm rot="10800000" flipH="1">
            <a:off x="3844675" y="2999525"/>
            <a:ext cx="1124100" cy="990600"/>
          </a:xfrm>
          <a:prstGeom prst="straightConnector1">
            <a:avLst/>
          </a:prstGeom>
          <a:noFill/>
          <a:ln w="9525" cap="flat" cmpd="sng">
            <a:solidFill>
              <a:srgbClr val="000000"/>
            </a:solidFill>
            <a:prstDash val="solid"/>
            <a:round/>
            <a:headEnd type="triangle" w="med" len="med"/>
            <a:tailEnd type="triangle" w="med" len="med"/>
          </a:ln>
        </p:spPr>
      </p:cxnSp>
      <p:sp>
        <p:nvSpPr>
          <p:cNvPr id="595" name="Google Shape;595;p35"/>
          <p:cNvSpPr txBox="1"/>
          <p:nvPr/>
        </p:nvSpPr>
        <p:spPr>
          <a:xfrm rot="1159634">
            <a:off x="1700257" y="3406482"/>
            <a:ext cx="676209" cy="3387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layfair Display"/>
                <a:ea typeface="Playfair Display"/>
                <a:cs typeface="Playfair Display"/>
                <a:sym typeface="Playfair Display"/>
              </a:rPr>
              <a:t>30 cm</a:t>
            </a:r>
            <a:endParaRPr sz="1000">
              <a:latin typeface="Playfair Display"/>
              <a:ea typeface="Playfair Display"/>
              <a:cs typeface="Playfair Display"/>
              <a:sym typeface="Playfair Display"/>
            </a:endParaRPr>
          </a:p>
        </p:txBody>
      </p:sp>
      <p:sp>
        <p:nvSpPr>
          <p:cNvPr id="596" name="Google Shape;596;p35"/>
          <p:cNvSpPr txBox="1"/>
          <p:nvPr/>
        </p:nvSpPr>
        <p:spPr>
          <a:xfrm rot="-2457092">
            <a:off x="4204644" y="3352345"/>
            <a:ext cx="676055" cy="3386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layfair Display"/>
                <a:ea typeface="Playfair Display"/>
                <a:cs typeface="Playfair Display"/>
                <a:sym typeface="Playfair Display"/>
              </a:rPr>
              <a:t>20 cm</a:t>
            </a:r>
            <a:endParaRPr sz="1000">
              <a:latin typeface="Playfair Display"/>
              <a:ea typeface="Playfair Display"/>
              <a:cs typeface="Playfair Display"/>
              <a:sym typeface="Playfair Display"/>
            </a:endParaRPr>
          </a:p>
        </p:txBody>
      </p:sp>
      <p:sp>
        <p:nvSpPr>
          <p:cNvPr id="597" name="Google Shape;597;p35"/>
          <p:cNvSpPr txBox="1"/>
          <p:nvPr/>
        </p:nvSpPr>
        <p:spPr>
          <a:xfrm>
            <a:off x="5378025" y="1201800"/>
            <a:ext cx="3377100" cy="2770500"/>
          </a:xfrm>
          <a:prstGeom prst="rect">
            <a:avLst/>
          </a:prstGeom>
          <a:noFill/>
          <a:ln w="9525" cap="flat" cmpd="sng">
            <a:solidFill>
              <a:srgbClr val="005BAD"/>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Playfair Display"/>
                <a:ea typeface="Playfair Display"/>
                <a:cs typeface="Playfair Display"/>
                <a:sym typeface="Playfair Display"/>
              </a:rPr>
              <a:t>Software:</a:t>
            </a:r>
            <a:endParaRPr b="1">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ROS</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Sensor node (pub)</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Driver node (pub)</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Filter node (sub)</a:t>
            </a:r>
            <a:endParaRPr>
              <a:latin typeface="Playfair Display"/>
              <a:ea typeface="Playfair Display"/>
              <a:cs typeface="Playfair Display"/>
              <a:sym typeface="Playfair Display"/>
            </a:endParaRPr>
          </a:p>
          <a:p>
            <a:pPr marL="914400" lvl="1"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ICP node (sub)</a:t>
            </a: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r>
              <a:rPr lang="en" b="1">
                <a:latin typeface="Playfair Display"/>
                <a:ea typeface="Playfair Display"/>
                <a:cs typeface="Playfair Display"/>
                <a:sym typeface="Playfair Display"/>
              </a:rPr>
              <a:t>Initiation Method:</a:t>
            </a:r>
            <a:endParaRPr b="1">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solidFill>
                  <a:schemeClr val="dk1"/>
                </a:solidFill>
                <a:latin typeface="Playfair Display"/>
                <a:ea typeface="Playfair Display"/>
                <a:cs typeface="Playfair Display"/>
                <a:sym typeface="Playfair Display"/>
              </a:rPr>
              <a:t>Option #1: Physical switch </a:t>
            </a:r>
            <a:endParaRPr>
              <a:solidFill>
                <a:schemeClr val="dk1"/>
              </a:solidFill>
              <a:latin typeface="Playfair Display"/>
              <a:ea typeface="Playfair Display"/>
              <a:cs typeface="Playfair Display"/>
              <a:sym typeface="Playfair Display"/>
            </a:endParaRPr>
          </a:p>
          <a:p>
            <a:pPr marL="457200" lvl="0" indent="-317500" algn="l" rtl="0">
              <a:spcBef>
                <a:spcPts val="0"/>
              </a:spcBef>
              <a:spcAft>
                <a:spcPts val="0"/>
              </a:spcAft>
              <a:buClr>
                <a:schemeClr val="dk1"/>
              </a:buClr>
              <a:buSzPts val="1400"/>
              <a:buFont typeface="Playfair Display"/>
              <a:buChar char="▣"/>
            </a:pPr>
            <a:r>
              <a:rPr lang="en">
                <a:solidFill>
                  <a:schemeClr val="dk1"/>
                </a:solidFill>
                <a:latin typeface="Playfair Display"/>
                <a:ea typeface="Playfair Display"/>
                <a:cs typeface="Playfair Display"/>
                <a:sym typeface="Playfair Display"/>
              </a:rPr>
              <a:t>Option #2: Upon powering system, bash script commands start/stop the system </a:t>
            </a:r>
            <a:endParaRPr>
              <a:solidFill>
                <a:schemeClr val="dk1"/>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BCCEDB"/>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5B9C7A-11C2-4286-8D30-986641CD7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fd839-170a-44a4-85e4-5aff044f8a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A519B2-1158-4D42-939C-DD41F5E25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6387</Words>
  <Application>Microsoft Office PowerPoint</Application>
  <PresentationFormat>On-screen Show (16:9)</PresentationFormat>
  <Paragraphs>1744</Paragraphs>
  <Slides>87</Slides>
  <Notes>87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87</vt:i4>
      </vt:variant>
    </vt:vector>
  </HeadingPairs>
  <TitlesOfParts>
    <vt:vector size="97" baseType="lpstr">
      <vt:lpstr>Roboto</vt:lpstr>
      <vt:lpstr>Playfair Display Medium</vt:lpstr>
      <vt:lpstr>Times New Roman</vt:lpstr>
      <vt:lpstr>Playfair Display ExtraBold</vt:lpstr>
      <vt:lpstr>PT Serif</vt:lpstr>
      <vt:lpstr>Playfair Display SemiBold</vt:lpstr>
      <vt:lpstr>Playfair Display</vt:lpstr>
      <vt:lpstr>Arial</vt:lpstr>
      <vt:lpstr>Simple Light</vt:lpstr>
      <vt:lpstr>Portia template</vt:lpstr>
      <vt:lpstr>MARCo PoLo  </vt:lpstr>
      <vt:lpstr>Presentation Agenda</vt:lpstr>
      <vt:lpstr>Acronyms/Terminology</vt:lpstr>
      <vt:lpstr>Project Description</vt:lpstr>
      <vt:lpstr>Motivation: On-Orbit Servicing is the Future!</vt:lpstr>
      <vt:lpstr>High Level Mission CONOPs </vt:lpstr>
      <vt:lpstr>PowerPoint Presentation</vt:lpstr>
      <vt:lpstr>PowerPoint Presentation</vt:lpstr>
      <vt:lpstr>Baseline Design at CDR</vt:lpstr>
      <vt:lpstr>Baseline Design: What’s Changed? </vt:lpstr>
      <vt:lpstr>Critical Project Elements and Critical Issues</vt:lpstr>
      <vt:lpstr>Project Description</vt:lpstr>
      <vt:lpstr>Testing Chart: Component Level</vt:lpstr>
      <vt:lpstr>Testing Chart: Subsystem Level </vt:lpstr>
      <vt:lpstr>Testing Chart: System Level</vt:lpstr>
      <vt:lpstr>PowerPoint Presentation</vt:lpstr>
      <vt:lpstr>Project Description</vt:lpstr>
      <vt:lpstr>Polo Detection</vt:lpstr>
      <vt:lpstr>Polo Detection</vt:lpstr>
      <vt:lpstr>Polo Detection - Software Procedure</vt:lpstr>
      <vt:lpstr>ASPEN Lab Day in the Life (DiTL)</vt:lpstr>
      <vt:lpstr>ASPEN Lab Day in the Life (DiTL)</vt:lpstr>
      <vt:lpstr>ASPEN Lab DiTL</vt:lpstr>
      <vt:lpstr>ASPEN Lab DiTL</vt:lpstr>
      <vt:lpstr>ASPEN Lab DiTL</vt:lpstr>
      <vt:lpstr>ASPEN Lab DiTL - Movement</vt:lpstr>
      <vt:lpstr>ASPEN Lab DiTL - Moving Marco</vt:lpstr>
      <vt:lpstr>SOSC Testing</vt:lpstr>
      <vt:lpstr>SOSC Testing</vt:lpstr>
      <vt:lpstr>SOSC Testing - Key Risks</vt:lpstr>
      <vt:lpstr>SOSC - Key Risk Analysis</vt:lpstr>
      <vt:lpstr>SOSC Testing</vt:lpstr>
      <vt:lpstr>Project Description</vt:lpstr>
      <vt:lpstr>Cost Plan: Parts Received &amp; Pending</vt:lpstr>
      <vt:lpstr>Cost Plan: Financial Budget &amp; Margins</vt:lpstr>
      <vt:lpstr>Project Description</vt:lpstr>
      <vt:lpstr>Backup Slides</vt:lpstr>
      <vt:lpstr>Table of Contents</vt:lpstr>
      <vt:lpstr>Acknowledgements</vt:lpstr>
      <vt:lpstr>Acknowledgements</vt:lpstr>
      <vt:lpstr>Administrative</vt:lpstr>
      <vt:lpstr>Organization Chart</vt:lpstr>
      <vt:lpstr>PowerPoint Presentation</vt:lpstr>
      <vt:lpstr>Design Requirements</vt:lpstr>
      <vt:lpstr>Requirements (LVL 0)</vt:lpstr>
      <vt:lpstr>Requirements (LVL 1)</vt:lpstr>
      <vt:lpstr>Requirements (LVL 2)</vt:lpstr>
      <vt:lpstr>Requirements (LVL 3)</vt:lpstr>
      <vt:lpstr>PowerPoint Presentation</vt:lpstr>
      <vt:lpstr>Link to Testing Logistics</vt:lpstr>
      <vt:lpstr>Sensor Power</vt:lpstr>
      <vt:lpstr>Sensor Power</vt:lpstr>
      <vt:lpstr>Sensor Power</vt:lpstr>
      <vt:lpstr>PowerPoint Presentation</vt:lpstr>
      <vt:lpstr>Sensor Range</vt:lpstr>
      <vt:lpstr>Sensor Range</vt:lpstr>
      <vt:lpstr>Sensor Range</vt:lpstr>
      <vt:lpstr>PowerPoint Presentation</vt:lpstr>
      <vt:lpstr>Sensor FOV</vt:lpstr>
      <vt:lpstr>Sensor FOV</vt:lpstr>
      <vt:lpstr>PowerPoint Presentation</vt:lpstr>
      <vt:lpstr>Reflectivity Material + Lighting </vt:lpstr>
      <vt:lpstr>Reflectivity Material + Lighting </vt:lpstr>
      <vt:lpstr>Reflectivity Material + Lighting </vt:lpstr>
      <vt:lpstr>Initiation Method</vt:lpstr>
      <vt:lpstr>Processor in the Loop</vt:lpstr>
      <vt:lpstr>Software in the Loop</vt:lpstr>
      <vt:lpstr>Data Storage  </vt:lpstr>
      <vt:lpstr>Data Storage </vt:lpstr>
      <vt:lpstr>Marco Electronics Regulation</vt:lpstr>
      <vt:lpstr>How to Use the LiDAR</vt:lpstr>
      <vt:lpstr>How to Get Systems Talking</vt:lpstr>
      <vt:lpstr>Link to ASPEN DiTL Procedure</vt:lpstr>
      <vt:lpstr>Link to SOSC Procedure</vt:lpstr>
      <vt:lpstr>PowerPoint Presentation</vt:lpstr>
      <vt:lpstr>PowerPoint Presentation</vt:lpstr>
      <vt:lpstr>Polo (Cube)</vt:lpstr>
      <vt:lpstr>Polo (Cube)</vt:lpstr>
      <vt:lpstr>Polo (LM400)</vt:lpstr>
      <vt:lpstr>Polo (LM400)</vt:lpstr>
      <vt:lpstr>ASPIN Docking Port</vt:lpstr>
      <vt:lpstr>Mounting Bracket</vt:lpstr>
      <vt:lpstr>Mounting Bracket</vt:lpstr>
      <vt:lpstr>Hardware Integration</vt:lpstr>
      <vt:lpstr>PowerPoint Presentation</vt:lpstr>
      <vt:lpstr>MATLAB Flowchart</vt:lpstr>
      <vt:lpstr>ComputRelPos() Flowchart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 PoLo  </dc:title>
  <cp:lastModifiedBy>Jeff Zehnder</cp:lastModifiedBy>
  <cp:revision>2</cp:revision>
  <dcterms:modified xsi:type="dcterms:W3CDTF">2023-04-04T15:32:47Z</dcterms:modified>
</cp:coreProperties>
</file>