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entation.xml" ContentType="application/vnd.openxmlformats-officedocument.presentationml.presentation.main+xml"/>
  <Override PartName="/ppt/notesSlides/notesSlide8.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0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Lst>
  <p:sldSz cx="9144000" cy="5143500" type="screen16x9"/>
  <p:notesSz cx="6858000" cy="9144000"/>
  <p:embeddedFontLst>
    <p:embeddedFont>
      <p:font typeface="Calibri" panose="020F0502020204030204" pitchFamily="34" charset="0"/>
      <p:regular r:id="rId105"/>
      <p:bold r:id="rId106"/>
      <p:italic r:id="rId107"/>
      <p:boldItalic r:id="rId108"/>
    </p:embeddedFont>
    <p:embeddedFont>
      <p:font typeface="Playfair Display" pitchFamily="2" charset="77"/>
      <p:regular r:id="rId109"/>
      <p:bold r:id="rId110"/>
      <p:italic r:id="rId111"/>
      <p:boldItalic r:id="rId112"/>
    </p:embeddedFont>
    <p:embeddedFont>
      <p:font typeface="Playfair Display ExtraBold" pitchFamily="2" charset="77"/>
      <p:bold r:id="rId113"/>
      <p:italic r:id="rId114"/>
      <p:boldItalic r:id="rId115"/>
    </p:embeddedFont>
    <p:embeddedFont>
      <p:font typeface="Playfair Display SemiBold" pitchFamily="2" charset="77"/>
      <p:regular r:id="rId116"/>
      <p:bold r:id="rId117"/>
      <p:italic r:id="rId118"/>
      <p:boldItalic r:id="rId119"/>
    </p:embeddedFont>
    <p:embeddedFont>
      <p:font typeface="PT Serif" panose="020A0603040505020204" pitchFamily="18" charset="77"/>
      <p:regular r:id="rId120"/>
      <p:bold r:id="rId121"/>
      <p:italic r:id="rId122"/>
      <p:boldItalic r:id="rId123"/>
    </p:embeddedFont>
    <p:embeddedFont>
      <p:font typeface="Roboto" panose="02000000000000000000" pitchFamily="2" charset="0"/>
      <p:regular r:id="rId124"/>
      <p:bold r:id="rId125"/>
      <p:italic r:id="rId126"/>
      <p:boldItalic r:id="rId1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yler TYST6455" initials="" lastIdx="1" clrIdx="0"/>
  <p:cmAuthor id="1" name="Kintan Surghani" initials="" lastIdx="1" clrIdx="1"/>
  <p:cmAuthor id="2" name="Brian Byrn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0F1C8B-0C1F-4E85-B021-A9572CF72A61}">
  <a:tblStyle styleId="{100F1C8B-0C1F-4E85-B021-A9572CF72A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6211D6-B983-4AA1-89E3-EEC7082C4C24}"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5189256-FDD2-419D-B989-A5E7DEA6DE4D}"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39" d="100"/>
          <a:sy n="139" d="100"/>
        </p:scale>
        <p:origin x="176"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3.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font" Target="fonts/font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9.fntdata"/><Relationship Id="rId128"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9.fntdata"/><Relationship Id="rId118" Type="http://schemas.openxmlformats.org/officeDocument/2006/relationships/font" Target="fonts/font14.fntdata"/><Relationship Id="rId134"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4.fntdata"/><Relationship Id="rId124" Type="http://schemas.openxmlformats.org/officeDocument/2006/relationships/font" Target="fonts/font20.fntdata"/><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0.fntdata"/><Relationship Id="rId119" Type="http://schemas.openxmlformats.org/officeDocument/2006/relationships/font" Target="fonts/font15.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5" Type="http://schemas.openxmlformats.org/officeDocument/2006/relationships/customXml" Target="../customXml/item3.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120" Type="http://schemas.openxmlformats.org/officeDocument/2006/relationships/font" Target="fonts/font16.fntdata"/><Relationship Id="rId125"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6.fntdata"/><Relationship Id="rId115" Type="http://schemas.openxmlformats.org/officeDocument/2006/relationships/font" Target="fonts/font11.fntdata"/><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1.fntdata"/><Relationship Id="rId12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7.fntdata"/><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fntdata"/><Relationship Id="rId12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8.fntdata"/><Relationship Id="rId133" Type="http://schemas.openxmlformats.org/officeDocument/2006/relationships/customXml" Target="../customXml/item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28T15:07:56.822" idx="1">
    <p:pos x="245" y="213"/>
    <p:text>this slide should be brief compared to the model slide</p:text>
  </p:cm>
  <p:cm authorId="0" dt="2022-11-28T15:14:29.589" idx="1">
    <p:pos x="245" y="213"/>
    <p:text>Is this slide redundant with the software model slides? Especially if we are going to be short on time? This should all be talked about there</p:text>
  </p:cm>
  <p:cm authorId="2" dt="2022-11-28T15:14:29.589" idx="1">
    <p:pos x="245" y="213"/>
    <p:text>Agreed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s.gmu.edu/~kosecka/cs685/cs685-icp.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cs.google.com/spreadsheets/u/0/d/16LdsqkyfsNbduxTjyT5dRxea8ki-E-JmM_XN2RMVFyU/edi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85c6e25df0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85c6e25df0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NADIA</a:t>
            </a:r>
            <a:endParaRPr/>
          </a:p>
          <a:p>
            <a:pPr marL="0" lvl="0" indent="0" algn="l" rtl="0">
              <a:spcBef>
                <a:spcPts val="0"/>
              </a:spcBef>
              <a:spcAft>
                <a:spcPts val="0"/>
              </a:spcAft>
              <a:buNone/>
            </a:pPr>
            <a:r>
              <a:rPr lang="en"/>
              <a:t>(Solar panels add 1.06 m to the length)</a:t>
            </a:r>
            <a:endParaRPr/>
          </a:p>
          <a:p>
            <a:pPr marL="457200" lvl="0" indent="-317500" algn="l" rtl="0">
              <a:spcBef>
                <a:spcPts val="0"/>
              </a:spcBef>
              <a:spcAft>
                <a:spcPts val="0"/>
              </a:spcAft>
              <a:buSzPts val="1400"/>
              <a:buChar char="-"/>
            </a:pPr>
            <a:r>
              <a:rPr lang="en"/>
              <a:t>The larger cube is larger than the FOV at 1m and the smaller one fits right into the FOV at 1 m</a:t>
            </a:r>
            <a:endParaRPr/>
          </a:p>
          <a:p>
            <a:pPr marL="457200" lvl="0" indent="-317500" algn="l" rtl="0">
              <a:spcBef>
                <a:spcPts val="0"/>
              </a:spcBef>
              <a:spcAft>
                <a:spcPts val="0"/>
              </a:spcAft>
              <a:buSzPts val="1400"/>
              <a:buChar char="-"/>
            </a:pPr>
            <a:r>
              <a:rPr lang="en"/>
              <a:t>This cube design will be made in 2 sizes (larger size/smaller size)</a:t>
            </a:r>
            <a:endParaRPr/>
          </a:p>
          <a:p>
            <a:pPr marL="457200" lvl="0" indent="-317500" algn="l" rtl="0">
              <a:spcBef>
                <a:spcPts val="0"/>
              </a:spcBef>
              <a:spcAft>
                <a:spcPts val="0"/>
              </a:spcAft>
              <a:buSzPts val="1400"/>
              <a:buChar char="-"/>
            </a:pPr>
            <a:r>
              <a:rPr lang="en"/>
              <a:t>Both the solar panels and the docking port are removable, and attach by hooks/slots</a:t>
            </a:r>
            <a:endParaRPr/>
          </a:p>
          <a:p>
            <a:pPr marL="457200" lvl="0" indent="-317500" algn="l" rtl="0">
              <a:spcBef>
                <a:spcPts val="0"/>
              </a:spcBef>
              <a:spcAft>
                <a:spcPts val="0"/>
              </a:spcAft>
              <a:buSzPts val="1400"/>
              <a:buChar char="-"/>
            </a:pPr>
            <a:r>
              <a:rPr lang="en"/>
              <a:t>The docking port is a mock up of the LM ASPIN docking system</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1926de75e46_1_2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1926de75e46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15e28f2fb1a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15e28f2fb1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191a0fc4186_0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191a0fc418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HYPERLINKED TABLE OF CONTENTS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8e4ea52eb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8e4ea52e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NADIA</a:t>
            </a:r>
            <a:endParaRPr/>
          </a:p>
          <a:p>
            <a:pPr marL="457200" lvl="0" indent="-317500" algn="l" rtl="0">
              <a:spcBef>
                <a:spcPts val="0"/>
              </a:spcBef>
              <a:spcAft>
                <a:spcPts val="0"/>
              </a:spcAft>
              <a:buSzPts val="1400"/>
              <a:buChar char="-"/>
            </a:pPr>
            <a:r>
              <a:rPr lang="en"/>
              <a:t>We are planning on making 3 Polos: small cube and large cube (previous slide), and a polo that resembles an LM400 sat.</a:t>
            </a:r>
            <a:endParaRPr/>
          </a:p>
          <a:p>
            <a:pPr marL="457200" lvl="0" indent="-317500" algn="l" rtl="0">
              <a:spcBef>
                <a:spcPts val="0"/>
              </a:spcBef>
              <a:spcAft>
                <a:spcPts val="0"/>
              </a:spcAft>
              <a:buSzPts val="1400"/>
              <a:buChar char="-"/>
            </a:pPr>
            <a:r>
              <a:rPr lang="en"/>
              <a:t>We will test the sensor suite with all three of these designs to better understand the effect of size relative to FOV on the performance, as well as to test different shapes (cube vs more complex,non-symmetrical shape)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85c6e25df0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85c6e25df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NADIA</a:t>
            </a:r>
            <a:endParaRPr/>
          </a:p>
          <a:p>
            <a:pPr marL="0" lvl="0" indent="0" algn="l" rtl="0">
              <a:spcBef>
                <a:spcPts val="0"/>
              </a:spcBef>
              <a:spcAft>
                <a:spcPts val="0"/>
              </a:spcAft>
              <a:buNone/>
            </a:pPr>
            <a:endParaRPr/>
          </a:p>
          <a:p>
            <a:pPr marL="0" lvl="0" indent="0" algn="l" rtl="0">
              <a:spcBef>
                <a:spcPts val="0"/>
              </a:spcBef>
              <a:spcAft>
                <a:spcPts val="0"/>
              </a:spcAft>
              <a:buNone/>
            </a:pPr>
            <a:r>
              <a:rPr lang="en"/>
              <a:t>During Presentation: Explain that it fulfills the D.R. of being compatible with the SOSC and that we've already done testing on it during the tour, but due to us not being able to take pictures, we are unable to show it works visually.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85c6e25df0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85c6e25df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JACKSON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85c6e25d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85c6e25d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JACKSON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91425487ec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91425487ec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Playfair Display"/>
                <a:ea typeface="Playfair Display"/>
                <a:cs typeface="Playfair Display"/>
                <a:sym typeface="Playfair Display"/>
              </a:rPr>
              <a:t>JACKSON</a:t>
            </a:r>
            <a:endParaRPr sz="12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sz="12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200">
                <a:solidFill>
                  <a:schemeClr val="dk1"/>
                </a:solidFill>
                <a:latin typeface="Playfair Display"/>
                <a:ea typeface="Playfair Display"/>
                <a:cs typeface="Playfair Display"/>
                <a:sym typeface="Playfair Display"/>
              </a:rPr>
              <a:t>Include coloration of the point cloud data</a:t>
            </a:r>
            <a:endParaRPr sz="12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sz="12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200">
                <a:solidFill>
                  <a:schemeClr val="dk1"/>
                </a:solidFill>
                <a:latin typeface="Playfair Display"/>
                <a:ea typeface="Playfair Display"/>
                <a:cs typeface="Playfair Display"/>
                <a:sym typeface="Playfair Display"/>
              </a:rPr>
              <a:t>LiDAR, which stands for Light Detection and Ranging, is a range detection method commonly employed by spacecraft. LiDAR operates by sending a laser at a target object and measuring the time it takes for that light to reflect back to the equipment. LiDAR is reliable and has a long flight heritage on spacecraft. For our project, it will be used to develop high resolution 3D point cloud maps of our target object. Point clouds are 3D sets of data points that when combined represent an object. They can be highly detailed and represent even minute details on an object, which is useful for identifying specific parts of a spacecraft. This detail comes at a significant computational cost that we have accounted for, in order to model a 3D object with point clouds hundreds of thousands of individual points are often necessary. </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9a7e86a9c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9a7e86a9c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TYLER 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85c6e25df0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85c6e25df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TYLER S</a:t>
            </a:r>
            <a:endParaRPr/>
          </a:p>
          <a:p>
            <a:pPr marL="0" lvl="0" indent="0" algn="l" rtl="0">
              <a:spcBef>
                <a:spcPts val="0"/>
              </a:spcBef>
              <a:spcAft>
                <a:spcPts val="0"/>
              </a:spcAft>
              <a:buNone/>
            </a:pPr>
            <a:endParaRPr/>
          </a:p>
          <a:p>
            <a:pPr marL="457200" lvl="0" indent="-330200" algn="l" rtl="0">
              <a:spcBef>
                <a:spcPts val="600"/>
              </a:spcBef>
              <a:spcAft>
                <a:spcPts val="0"/>
              </a:spcAft>
              <a:buClr>
                <a:schemeClr val="dk1"/>
              </a:buClr>
              <a:buSzPts val="1600"/>
              <a:buFont typeface="Playfair Display"/>
              <a:buChar char="▣"/>
            </a:pPr>
            <a:r>
              <a:rPr lang="en" sz="1600">
                <a:solidFill>
                  <a:schemeClr val="dk1"/>
                </a:solidFill>
                <a:latin typeface="Playfair Display"/>
                <a:ea typeface="Playfair Display"/>
                <a:cs typeface="Playfair Display"/>
                <a:sym typeface="Playfair Display"/>
              </a:rPr>
              <a:t>I.C.P. minimizes the sum of the squared error as a function of rotation (R) and translation (t) for corresponding data sets (x and p), each with N data points</a:t>
            </a:r>
            <a:endParaRPr sz="1600">
              <a:solidFill>
                <a:schemeClr val="dk1"/>
              </a:solidFill>
              <a:latin typeface="Playfair Display"/>
              <a:ea typeface="Playfair Display"/>
              <a:cs typeface="Playfair Display"/>
              <a:sym typeface="Playfair Display"/>
            </a:endParaRPr>
          </a:p>
          <a:p>
            <a:pPr marL="457200" lvl="0" indent="-330200" algn="l" rtl="0">
              <a:spcBef>
                <a:spcPts val="0"/>
              </a:spcBef>
              <a:spcAft>
                <a:spcPts val="0"/>
              </a:spcAft>
              <a:buClr>
                <a:schemeClr val="dk1"/>
              </a:buClr>
              <a:buSzPts val="1600"/>
              <a:buFont typeface="Playfair Display"/>
              <a:buChar char="▣"/>
            </a:pPr>
            <a:r>
              <a:rPr lang="en" sz="1600">
                <a:solidFill>
                  <a:schemeClr val="dk1"/>
                </a:solidFill>
                <a:latin typeface="Playfair Display"/>
                <a:ea typeface="Playfair Display"/>
                <a:cs typeface="Playfair Display"/>
                <a:sym typeface="Playfair Display"/>
              </a:rPr>
              <a:t>This is the main means of converting LIDAR data to useful coordinate frame information</a:t>
            </a:r>
            <a:endParaRPr sz="1600">
              <a:solidFill>
                <a:schemeClr val="dk1"/>
              </a:solidFill>
              <a:latin typeface="Playfair Display"/>
              <a:ea typeface="Playfair Display"/>
              <a:cs typeface="Playfair Display"/>
              <a:sym typeface="Playfair Display"/>
            </a:endParaRPr>
          </a:p>
          <a:p>
            <a:pPr marL="457200" lvl="0" indent="-330200" algn="l" rtl="0">
              <a:spcBef>
                <a:spcPts val="0"/>
              </a:spcBef>
              <a:spcAft>
                <a:spcPts val="0"/>
              </a:spcAft>
              <a:buClr>
                <a:schemeClr val="dk1"/>
              </a:buClr>
              <a:buSzPts val="1600"/>
              <a:buFont typeface="Playfair Display"/>
              <a:buChar char="▣"/>
            </a:pPr>
            <a:r>
              <a:rPr lang="en" sz="1600">
                <a:solidFill>
                  <a:schemeClr val="dk1"/>
                </a:solidFill>
                <a:latin typeface="Playfair Display"/>
                <a:ea typeface="Playfair Display"/>
                <a:cs typeface="Playfair Display"/>
                <a:sym typeface="Playfair Display"/>
              </a:rPr>
              <a:t>Make sure to mention the equation</a:t>
            </a:r>
            <a:endParaRPr sz="1600">
              <a:solidFill>
                <a:schemeClr val="dk1"/>
              </a:solidFill>
              <a:latin typeface="Playfair Display"/>
              <a:ea typeface="Playfair Display"/>
              <a:cs typeface="Playfair Display"/>
              <a:sym typeface="Playfair Display"/>
            </a:endParaRPr>
          </a:p>
          <a:p>
            <a:pPr marL="457200" lvl="0" indent="-330200" algn="l" rtl="0">
              <a:spcBef>
                <a:spcPts val="0"/>
              </a:spcBef>
              <a:spcAft>
                <a:spcPts val="0"/>
              </a:spcAft>
              <a:buClr>
                <a:schemeClr val="dk1"/>
              </a:buClr>
              <a:buSzPts val="1600"/>
              <a:buFont typeface="Playfair Display"/>
              <a:buChar char="▣"/>
            </a:pPr>
            <a:r>
              <a:rPr lang="en" sz="1600">
                <a:solidFill>
                  <a:schemeClr val="dk1"/>
                </a:solidFill>
                <a:latin typeface="Playfair Display"/>
                <a:ea typeface="Playfair Display"/>
                <a:cs typeface="Playfair Display"/>
                <a:sym typeface="Playfair Display"/>
              </a:rPr>
              <a:t>Don’t say DCM Matrix</a:t>
            </a:r>
            <a:endParaRPr sz="1600">
              <a:solidFill>
                <a:schemeClr val="dk1"/>
              </a:solidFill>
              <a:latin typeface="Playfair Display"/>
              <a:ea typeface="Playfair Display"/>
              <a:cs typeface="Playfair Display"/>
              <a:sym typeface="Playfair Display"/>
            </a:endParaRPr>
          </a:p>
          <a:p>
            <a:pPr marL="457200" lvl="0" indent="-330200" algn="l" rtl="0">
              <a:spcBef>
                <a:spcPts val="0"/>
              </a:spcBef>
              <a:spcAft>
                <a:spcPts val="0"/>
              </a:spcAft>
              <a:buClr>
                <a:schemeClr val="dk1"/>
              </a:buClr>
              <a:buSzPts val="1600"/>
              <a:buFont typeface="Playfair Display"/>
              <a:buChar char="▣"/>
            </a:pPr>
            <a:r>
              <a:rPr lang="en" sz="1600">
                <a:solidFill>
                  <a:schemeClr val="dk1"/>
                </a:solidFill>
                <a:latin typeface="Playfair Display"/>
                <a:ea typeface="Playfair Display"/>
                <a:cs typeface="Playfair Display"/>
                <a:sym typeface="Playfair Display"/>
              </a:rPr>
              <a:t>We expect our object to move at 1 cm/s which is ideal for ICP</a:t>
            </a:r>
            <a:endParaRPr sz="1600">
              <a:solidFill>
                <a:schemeClr val="dk1"/>
              </a:solidFill>
              <a:latin typeface="Playfair Display"/>
              <a:ea typeface="Playfair Display"/>
              <a:cs typeface="Playfair Display"/>
              <a:sym typeface="Playfair Display"/>
            </a:endParaRPr>
          </a:p>
          <a:p>
            <a:pPr marL="457200" lvl="0" indent="-330200" algn="l" rtl="0">
              <a:spcBef>
                <a:spcPts val="0"/>
              </a:spcBef>
              <a:spcAft>
                <a:spcPts val="0"/>
              </a:spcAft>
              <a:buClr>
                <a:schemeClr val="dk1"/>
              </a:buClr>
              <a:buSzPts val="1600"/>
              <a:buFont typeface="Playfair Display"/>
              <a:buChar char="▣"/>
            </a:pPr>
            <a:endParaRPr sz="1600">
              <a:solidFill>
                <a:schemeClr val="dk1"/>
              </a:solidFill>
              <a:latin typeface="Playfair Display"/>
              <a:ea typeface="Playfair Display"/>
              <a:cs typeface="Playfair Display"/>
              <a:sym typeface="Playfair Display"/>
            </a:endParaRPr>
          </a:p>
          <a:p>
            <a:pPr marL="457200" lvl="0" indent="-330200" algn="l" rtl="0">
              <a:spcBef>
                <a:spcPts val="0"/>
              </a:spcBef>
              <a:spcAft>
                <a:spcPts val="0"/>
              </a:spcAft>
              <a:buClr>
                <a:schemeClr val="dk1"/>
              </a:buClr>
              <a:buSzPts val="1600"/>
              <a:buFont typeface="Playfair Display"/>
              <a:buChar char="▣"/>
            </a:pPr>
            <a:endParaRPr sz="16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https://cs.gmu.edu/~kosecka/cs685/cs685-icp.pdf</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9a1f5a893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9a1f5a893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73b967ea0a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73b967ea0a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BRIAN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d9cfa12da_1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d9cfa12da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5f9e6a9841_2_1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5f9e6a9841_2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This is a description of what is most important to success of the project, and why these elements were chosen to focus on in this presentation. This discussion should convey your understanding of how the system works and what design features, attributes, or characteristics are most important to that functionality. Provide a risk matrix, showing identified risks and an assessment of their likelihood and severity of consequences to the success of the project. These risks must be credible and specific to your project. An cogent discussion of risks is one of the ways that your understanding of the project and how it works is conveyed to the review board.</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73b967ea0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73b967ea0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Dont read through all of these. Highlight the important ones that we are modeling</a:t>
            </a:r>
            <a:endParaRPr/>
          </a:p>
          <a:p>
            <a:pPr marL="0" lvl="0" indent="0" algn="l" rtl="0">
              <a:spcBef>
                <a:spcPts val="0"/>
              </a:spcBef>
              <a:spcAft>
                <a:spcPts val="0"/>
              </a:spcAft>
              <a:buNone/>
            </a:pPr>
            <a:endParaRPr/>
          </a:p>
          <a:p>
            <a:pPr marL="0" lvl="0" indent="0" algn="l" rtl="0">
              <a:spcBef>
                <a:spcPts val="0"/>
              </a:spcBef>
              <a:spcAft>
                <a:spcPts val="0"/>
              </a:spcAft>
              <a:buNone/>
            </a:pPr>
            <a:r>
              <a:rPr lang="en"/>
              <a:t>These are the critical project elements and design requirements of our project. In order, the chosen sensor must operate at a maximum range of 30 meters and a minimum range of 1 meter. The system as a whole must maintain acceptable accuracy within 1 meter and 15 degrees. The onboard computer must provide an interface between the sensor and algorithm for data analysis. Software must be able to produce a filtered data set from raw data, and an algorithm will be able to produce relative measurements from that data. The system has be able to process data at at least 1 Hz, and be able to store 3 hours worth of processed data. Finally, the system will operate with a 120 VAC power supply and overall be capable of interfacing with the SOSC test environment.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73b967ea0a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173b967ea0a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Revisit the movement into Likelihood.  Optimistic vs. Reality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73b967ea0a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73b967ea0a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0" lvl="0" indent="0" algn="l" rtl="0">
              <a:spcBef>
                <a:spcPts val="0"/>
              </a:spcBef>
              <a:spcAft>
                <a:spcPts val="0"/>
              </a:spcAft>
              <a:buNone/>
            </a:pPr>
            <a:r>
              <a:rPr lang="en"/>
              <a:t>Also don’t read all of these, R2 and 3 are important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5f9e6a9841_2_13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5f9e6a9841_2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Building off your CPEs, explain the key requirements which are driving the design, and how the current design satisfies them. Note at this point detailed requirements should have discrete values. You must present two to three engineering predictive models that demonstrate the system will work to satisfy the functional and detailed requirements. Your team may utilize drawings, diagrams, schematics, flow charts, etc. that come from research, analyses, simulations, prototyping, and precursor experiments. A good overview of the design (2.2) and a good discussion of critical elements (2.3) will enable you to focus on a few most important design issues here with your limited presentation time.</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6ba3130a10_2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6ba3130a10_2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BRIAN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84438788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84438788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BRIAN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9a7e86a9c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9a7e86a9c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BRIAN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85c6e25df0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85c6e25df0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BRIAN</a:t>
            </a:r>
            <a:endParaRPr/>
          </a:p>
          <a:p>
            <a:pPr marL="0" lvl="0" indent="0" algn="l" rtl="0">
              <a:spcBef>
                <a:spcPts val="0"/>
              </a:spcBef>
              <a:spcAft>
                <a:spcPts val="0"/>
              </a:spcAft>
              <a:buNone/>
            </a:pPr>
            <a:endParaRPr/>
          </a:p>
          <a:p>
            <a:pPr marL="0" lvl="0" indent="0" algn="l" rtl="0">
              <a:spcBef>
                <a:spcPts val="0"/>
              </a:spcBef>
              <a:spcAft>
                <a:spcPts val="0"/>
              </a:spcAft>
              <a:buNone/>
            </a:pPr>
            <a:r>
              <a:rPr lang="en"/>
              <a:t>Use blender to show the change of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9a7e86a9c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9a7e86a9c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BRIAN</a:t>
            </a:r>
            <a:endParaRPr/>
          </a:p>
          <a:p>
            <a:pPr marL="0" lvl="0" indent="0" algn="l" rtl="0">
              <a:spcBef>
                <a:spcPts val="0"/>
              </a:spcBef>
              <a:spcAft>
                <a:spcPts val="0"/>
              </a:spcAft>
              <a:buNone/>
            </a:pPr>
            <a:endParaRPr/>
          </a:p>
          <a:p>
            <a:pPr marL="0" lvl="0" indent="0" algn="l" rtl="0">
              <a:spcBef>
                <a:spcPts val="0"/>
              </a:spcBef>
              <a:spcAft>
                <a:spcPts val="0"/>
              </a:spcAft>
              <a:buNone/>
            </a:pPr>
            <a:r>
              <a:rPr lang="en"/>
              <a:t>Use blender to show the change of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5f274d82e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5f274d82e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a193cd43bb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1a193cd43bb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TYLER  C</a:t>
            </a:r>
            <a:endParaRPr>
              <a:solidFill>
                <a:schemeClr val="dk1"/>
              </a:solidFill>
            </a:endParaRPr>
          </a:p>
          <a:p>
            <a:pPr marL="0" lvl="0" indent="0" algn="l" rtl="0">
              <a:spcBef>
                <a:spcPts val="0"/>
              </a:spcBef>
              <a:spcAft>
                <a:spcPts val="0"/>
              </a:spcAft>
              <a:buNone/>
            </a:pPr>
            <a:r>
              <a:rPr lang="en">
                <a:solidFill>
                  <a:schemeClr val="dk1"/>
                </a:solidFill>
              </a:rPr>
              <a:t>Combine with slide after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FoV: Have notes on Worst case scenario (close up, we can’t get a full view of the craft), model in progress </a:t>
            </a:r>
            <a:endParaRPr>
              <a:solidFill>
                <a:schemeClr val="dk1"/>
              </a:solidFill>
            </a:endParaRPr>
          </a:p>
          <a:p>
            <a:pPr marL="0" lvl="0" indent="0" algn="l" rtl="0">
              <a:spcBef>
                <a:spcPts val="0"/>
              </a:spcBef>
              <a:spcAft>
                <a:spcPts val="0"/>
              </a:spcAft>
              <a:buNone/>
            </a:pPr>
            <a:r>
              <a:rPr lang="en">
                <a:solidFill>
                  <a:srgbClr val="FF0000"/>
                </a:solidFill>
              </a:rPr>
              <a:t>ADD rotated close range FOV</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ADD the longest range distance case as well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a193cd43bb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a193cd43bb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TYLER C</a:t>
            </a:r>
            <a:endParaRPr>
              <a:solidFill>
                <a:schemeClr val="dk1"/>
              </a:solidFill>
            </a:endParaRPr>
          </a:p>
          <a:p>
            <a:pPr marL="0" lvl="0" indent="0" algn="l" rtl="0">
              <a:spcBef>
                <a:spcPts val="0"/>
              </a:spcBef>
              <a:spcAft>
                <a:spcPts val="0"/>
              </a:spcAft>
              <a:buNone/>
            </a:pPr>
            <a:r>
              <a:rPr lang="en">
                <a:solidFill>
                  <a:schemeClr val="dk1"/>
                </a:solidFill>
              </a:rPr>
              <a:t>Combine with slide after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FoV: Have notes on Worst case scenario (close up, we can’t get a full view of the craft), model in progress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73b967ea0a_0_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73b967ea0a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150">
                <a:solidFill>
                  <a:schemeClr val="dk1"/>
                </a:solidFill>
              </a:rPr>
              <a:t>Describe how the design will be validated against functional requirements and overall project success criteria. </a:t>
            </a:r>
            <a:endParaRPr sz="1150">
              <a:solidFill>
                <a:schemeClr val="dk1"/>
              </a:solidFill>
            </a:endParaRPr>
          </a:p>
          <a:p>
            <a:pPr marL="0" marR="0" lvl="0" indent="0" algn="l" rtl="0">
              <a:lnSpc>
                <a:spcPct val="115000"/>
              </a:lnSpc>
              <a:spcBef>
                <a:spcPts val="0"/>
              </a:spcBef>
              <a:spcAft>
                <a:spcPts val="0"/>
              </a:spcAft>
              <a:buNone/>
            </a:pPr>
            <a:r>
              <a:rPr lang="en" sz="1150">
                <a:solidFill>
                  <a:schemeClr val="dk1"/>
                </a:solidFill>
              </a:rPr>
              <a:t>Give two or more examples of how the design will be verified against predictive models through characterization testing.</a:t>
            </a:r>
            <a:endParaRPr sz="1150">
              <a:solidFill>
                <a:schemeClr val="dk1"/>
              </a:solidFill>
            </a:endParaRPr>
          </a:p>
          <a:p>
            <a:pPr marL="0" marR="0" lvl="0" indent="0" algn="l" rtl="0">
              <a:lnSpc>
                <a:spcPct val="115000"/>
              </a:lnSpc>
              <a:spcBef>
                <a:spcPts val="0"/>
              </a:spcBef>
              <a:spcAft>
                <a:spcPts val="0"/>
              </a:spcAft>
              <a:buNone/>
            </a:pPr>
            <a:r>
              <a:rPr lang="en" sz="1150">
                <a:solidFill>
                  <a:schemeClr val="dk1"/>
                </a:solidFill>
              </a:rPr>
              <a:t>Use diagrams to convey the test set up,The facilities and equipment needed, and how the test works. </a:t>
            </a:r>
            <a:endParaRPr sz="1150">
              <a:solidFill>
                <a:schemeClr val="dk1"/>
              </a:solidFill>
            </a:endParaRPr>
          </a:p>
          <a:p>
            <a:pPr marL="0" marR="0" lvl="0" indent="0" algn="l" rtl="0">
              <a:lnSpc>
                <a:spcPct val="115000"/>
              </a:lnSpc>
              <a:spcBef>
                <a:spcPts val="0"/>
              </a:spcBef>
              <a:spcAft>
                <a:spcPts val="0"/>
              </a:spcAft>
              <a:buNone/>
            </a:pPr>
            <a:r>
              <a:rPr lang="en" sz="1150">
                <a:solidFill>
                  <a:schemeClr val="dk1"/>
                </a:solidFill>
              </a:rPr>
              <a:t>Describe the measurements to be made, and key measurement issues (resolution, sampling rate, etc.) </a:t>
            </a:r>
            <a:endParaRPr sz="1150">
              <a:solidFill>
                <a:schemeClr val="dk1"/>
              </a:solidFill>
            </a:endParaRPr>
          </a:p>
          <a:p>
            <a:pPr marL="0" marR="0" lvl="0" indent="0" algn="l" rtl="0">
              <a:lnSpc>
                <a:spcPct val="115000"/>
              </a:lnSpc>
              <a:spcBef>
                <a:spcPts val="0"/>
              </a:spcBef>
              <a:spcAft>
                <a:spcPts val="0"/>
              </a:spcAft>
              <a:buNone/>
            </a:pPr>
            <a:r>
              <a:rPr lang="en" sz="1150">
                <a:solidFill>
                  <a:schemeClr val="dk1"/>
                </a:solidFill>
              </a:rPr>
              <a:t>Show how the selected sensors, instruments, data acquisition, test fixtures, etc. provide the required capabilities. </a:t>
            </a:r>
            <a:endParaRPr sz="115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rPr>
              <a:t>Identify if any testing may result in safety risks.</a:t>
            </a:r>
            <a:endParaRPr sz="115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a193cd43bb_1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a193cd43bb_1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TYLER C</a:t>
            </a:r>
            <a:endParaRPr/>
          </a:p>
          <a:p>
            <a:pPr marL="0" lvl="0" indent="0" algn="l" rtl="0">
              <a:spcBef>
                <a:spcPts val="0"/>
              </a:spcBef>
              <a:spcAft>
                <a:spcPts val="0"/>
              </a:spcAft>
              <a:buNone/>
            </a:pPr>
            <a:endParaRPr/>
          </a:p>
          <a:p>
            <a:pPr marL="0" lvl="0" indent="0" algn="l" rtl="0">
              <a:spcBef>
                <a:spcPts val="0"/>
              </a:spcBef>
              <a:spcAft>
                <a:spcPts val="0"/>
              </a:spcAft>
              <a:buNone/>
            </a:pPr>
            <a:r>
              <a:rPr lang="en"/>
              <a:t>Essentially checking to see if algorithm can pick up on key features of Polo at distance limits with different Polo sizes</a:t>
            </a:r>
            <a:endParaRPr/>
          </a:p>
          <a:p>
            <a:pPr marL="0" lvl="0" indent="0" algn="l" rtl="0">
              <a:spcBef>
                <a:spcPts val="0"/>
              </a:spcBef>
              <a:spcAft>
                <a:spcPts val="0"/>
              </a:spcAft>
              <a:buNone/>
            </a:pPr>
            <a:endParaRPr/>
          </a:p>
          <a:p>
            <a:pPr marL="457200" lvl="0" indent="-304800" algn="l" rtl="0">
              <a:spcBef>
                <a:spcPts val="600"/>
              </a:spcBef>
              <a:spcAft>
                <a:spcPts val="0"/>
              </a:spcAft>
              <a:buClr>
                <a:schemeClr val="dk1"/>
              </a:buClr>
              <a:buSzPts val="1200"/>
              <a:buFont typeface="Playfair Display"/>
              <a:buChar char="➢"/>
            </a:pPr>
            <a:r>
              <a:rPr lang="en" sz="1200">
                <a:solidFill>
                  <a:schemeClr val="dk1"/>
                </a:solidFill>
                <a:latin typeface="Playfair Display"/>
                <a:ea typeface="Playfair Display"/>
                <a:cs typeface="Playfair Display"/>
                <a:sym typeface="Playfair Display"/>
              </a:rPr>
              <a:t>Check LiDAR image at a measured 1 meter from the center</a:t>
            </a:r>
            <a:endParaRPr sz="1200">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a:solidFill>
                  <a:schemeClr val="dk1"/>
                </a:solidFill>
                <a:latin typeface="Playfair Display"/>
                <a:ea typeface="Playfair Display"/>
                <a:cs typeface="Playfair Display"/>
                <a:sym typeface="Playfair Display"/>
              </a:rPr>
              <a:t>Check LiDAR image at a measured 30 meters from the center</a:t>
            </a:r>
            <a:endParaRPr sz="1200">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a:solidFill>
                  <a:schemeClr val="dk1"/>
                </a:solidFill>
                <a:latin typeface="Playfair Display"/>
                <a:ea typeface="Playfair Display"/>
                <a:cs typeface="Playfair Display"/>
                <a:sym typeface="Playfair Display"/>
              </a:rPr>
              <a:t>Perform these tests with the larger and smaller Polo</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a193cd43bb_1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a193cd43bb_1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TYLER S</a:t>
            </a:r>
            <a:endParaRPr/>
          </a:p>
          <a:p>
            <a:pPr marL="0" lvl="0" indent="0" algn="l" rtl="0">
              <a:spcBef>
                <a:spcPts val="0"/>
              </a:spcBef>
              <a:spcAft>
                <a:spcPts val="0"/>
              </a:spcAft>
              <a:buNone/>
            </a:pPr>
            <a:r>
              <a:rPr lang="en"/>
              <a:t>Add Image?</a:t>
            </a:r>
            <a:endParaRPr/>
          </a:p>
          <a:p>
            <a:pPr marL="0" lvl="0" indent="0" algn="l" rtl="0">
              <a:spcBef>
                <a:spcPts val="0"/>
              </a:spcBef>
              <a:spcAft>
                <a:spcPts val="0"/>
              </a:spcAft>
              <a:buNone/>
            </a:pPr>
            <a:r>
              <a:rPr lang="en"/>
              <a:t>Less wordy</a:t>
            </a:r>
            <a:endParaRPr/>
          </a:p>
          <a:p>
            <a:pPr marL="0" lvl="0" indent="0" algn="l" rtl="0">
              <a:spcBef>
                <a:spcPts val="0"/>
              </a:spcBef>
              <a:spcAft>
                <a:spcPts val="0"/>
              </a:spcAft>
              <a:buNone/>
            </a:pPr>
            <a:endParaRPr/>
          </a:p>
          <a:p>
            <a:pPr marL="0" lvl="0" indent="0" algn="l" rtl="0">
              <a:spcBef>
                <a:spcPts val="0"/>
              </a:spcBef>
              <a:spcAft>
                <a:spcPts val="0"/>
              </a:spcAft>
              <a:buNone/>
            </a:pPr>
            <a:r>
              <a:rPr lang="en"/>
              <a:t>Find optimal LiDAR data points/s, find best algorithm, etc.</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a193cd43bb_1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a193cd43bb_1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TYLER S</a:t>
            </a:r>
            <a:endParaRPr/>
          </a:p>
          <a:p>
            <a:pPr marL="0" lvl="0" indent="0" algn="l" rtl="0">
              <a:spcBef>
                <a:spcPts val="0"/>
              </a:spcBef>
              <a:spcAft>
                <a:spcPts val="0"/>
              </a:spcAft>
              <a:buNone/>
            </a:pPr>
            <a:r>
              <a:rPr lang="en"/>
              <a:t>Add Image?</a:t>
            </a:r>
            <a:endParaRPr/>
          </a:p>
          <a:p>
            <a:pPr marL="0" lvl="0" indent="0" algn="l" rtl="0">
              <a:spcBef>
                <a:spcPts val="0"/>
              </a:spcBef>
              <a:spcAft>
                <a:spcPts val="0"/>
              </a:spcAft>
              <a:buNone/>
            </a:pPr>
            <a:r>
              <a:rPr lang="en"/>
              <a:t>Less wordy</a:t>
            </a:r>
            <a:endParaRPr/>
          </a:p>
          <a:p>
            <a:pPr marL="0" lvl="0" indent="0" algn="l" rtl="0">
              <a:spcBef>
                <a:spcPts val="0"/>
              </a:spcBef>
              <a:spcAft>
                <a:spcPts val="0"/>
              </a:spcAft>
              <a:buNone/>
            </a:pPr>
            <a:endParaRPr/>
          </a:p>
          <a:p>
            <a:pPr marL="0" lvl="0" indent="0" algn="l" rtl="0">
              <a:spcBef>
                <a:spcPts val="0"/>
              </a:spcBef>
              <a:spcAft>
                <a:spcPts val="0"/>
              </a:spcAft>
              <a:buNone/>
            </a:pPr>
            <a:r>
              <a:rPr lang="en"/>
              <a:t>Find optimal LiDAR data points/s, find best algorithm, etc.</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8f9da8fe7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8f9da8fe7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TYLER S.</a:t>
            </a:r>
            <a:endParaRPr/>
          </a:p>
          <a:p>
            <a:pPr marL="0" lvl="0" indent="0" algn="l" rtl="0">
              <a:spcBef>
                <a:spcPts val="0"/>
              </a:spcBef>
              <a:spcAft>
                <a:spcPts val="0"/>
              </a:spcAft>
              <a:buNone/>
            </a:pPr>
            <a:endParaRPr/>
          </a:p>
          <a:p>
            <a:pPr marL="0" lvl="0" indent="0" algn="l" rtl="0">
              <a:spcBef>
                <a:spcPts val="0"/>
              </a:spcBef>
              <a:spcAft>
                <a:spcPts val="0"/>
              </a:spcAft>
              <a:buNone/>
            </a:pPr>
            <a:r>
              <a:rPr lang="en"/>
              <a:t>Reach out to ASPEN Lab Vicon Suite</a:t>
            </a:r>
            <a:endParaRPr/>
          </a:p>
          <a:p>
            <a:pPr marL="0" lvl="0" indent="0" algn="l" rtl="0">
              <a:spcBef>
                <a:spcPts val="0"/>
              </a:spcBef>
              <a:spcAft>
                <a:spcPts val="0"/>
              </a:spcAft>
              <a:buNone/>
            </a:pPr>
            <a:endParaRPr/>
          </a:p>
          <a:p>
            <a:pPr marL="457200" lvl="0" indent="-311150" algn="l" rtl="0">
              <a:spcBef>
                <a:spcPts val="600"/>
              </a:spcBef>
              <a:spcAft>
                <a:spcPts val="0"/>
              </a:spcAft>
              <a:buClr>
                <a:schemeClr val="dk1"/>
              </a:buClr>
              <a:buSzPts val="1300"/>
              <a:buFont typeface="Playfair Display"/>
              <a:buChar char="➢"/>
            </a:pPr>
            <a:r>
              <a:rPr lang="en" sz="1300">
                <a:solidFill>
                  <a:schemeClr val="dk1"/>
                </a:solidFill>
                <a:latin typeface="Playfair Display"/>
                <a:ea typeface="Playfair Display"/>
                <a:cs typeface="Playfair Display"/>
                <a:sym typeface="Playfair Display"/>
              </a:rPr>
              <a:t>Test output state accuracies over a 30 minute test window with Marco moving around at a constant distance of 30 meters from Polo (possible worst case scenario)</a:t>
            </a:r>
            <a:endParaRPr sz="1300">
              <a:solidFill>
                <a:schemeClr val="dk1"/>
              </a:solidFill>
              <a:latin typeface="Playfair Display"/>
              <a:ea typeface="Playfair Display"/>
              <a:cs typeface="Playfair Display"/>
              <a:sym typeface="Playfair Display"/>
            </a:endParaRPr>
          </a:p>
          <a:p>
            <a:pPr marL="457200" lvl="0" indent="-311150" algn="l" rtl="0">
              <a:spcBef>
                <a:spcPts val="0"/>
              </a:spcBef>
              <a:spcAft>
                <a:spcPts val="0"/>
              </a:spcAft>
              <a:buClr>
                <a:schemeClr val="dk1"/>
              </a:buClr>
              <a:buSzPts val="1300"/>
              <a:buFont typeface="Playfair Display"/>
              <a:buChar char="➢"/>
            </a:pPr>
            <a:r>
              <a:rPr lang="en" sz="1300">
                <a:solidFill>
                  <a:schemeClr val="dk1"/>
                </a:solidFill>
                <a:latin typeface="Playfair Display"/>
                <a:ea typeface="Playfair Display"/>
                <a:cs typeface="Playfair Display"/>
                <a:sym typeface="Playfair Display"/>
              </a:rPr>
              <a:t>Test output state accuracies over a 30 minute test window with Marco moving around at a constant distance of 1 meter from Polo (possible worst case scenario)</a:t>
            </a:r>
            <a:endParaRPr sz="1300">
              <a:solidFill>
                <a:schemeClr val="dk1"/>
              </a:solidFill>
              <a:latin typeface="Playfair Display"/>
              <a:ea typeface="Playfair Display"/>
              <a:cs typeface="Playfair Display"/>
              <a:sym typeface="Playfair Display"/>
            </a:endParaRPr>
          </a:p>
          <a:p>
            <a:pPr marL="457200" lvl="0" indent="-311150" algn="l" rtl="0">
              <a:spcBef>
                <a:spcPts val="0"/>
              </a:spcBef>
              <a:spcAft>
                <a:spcPts val="0"/>
              </a:spcAft>
              <a:buClr>
                <a:schemeClr val="dk1"/>
              </a:buClr>
              <a:buSzPts val="1300"/>
              <a:buFont typeface="Playfair Display"/>
              <a:buChar char="➢"/>
            </a:pPr>
            <a:r>
              <a:rPr lang="en" sz="1300">
                <a:solidFill>
                  <a:schemeClr val="dk1"/>
                </a:solidFill>
                <a:latin typeface="Playfair Display"/>
                <a:ea typeface="Playfair Display"/>
                <a:cs typeface="Playfair Display"/>
                <a:sym typeface="Playfair Display"/>
              </a:rPr>
              <a:t>Test output state accuracies over a short 20 second test with Marco’s movement being measured by an IMU for comparison</a:t>
            </a:r>
            <a:endParaRPr sz="1300">
              <a:solidFill>
                <a:schemeClr val="dk1"/>
              </a:solidFill>
              <a:latin typeface="Playfair Display"/>
              <a:ea typeface="Playfair Display"/>
              <a:cs typeface="Playfair Display"/>
              <a:sym typeface="Playfair Display"/>
            </a:endParaRPr>
          </a:p>
          <a:p>
            <a:pPr marL="457200" lvl="0" indent="-311150" algn="l" rtl="0">
              <a:spcBef>
                <a:spcPts val="0"/>
              </a:spcBef>
              <a:spcAft>
                <a:spcPts val="0"/>
              </a:spcAft>
              <a:buClr>
                <a:schemeClr val="dk1"/>
              </a:buClr>
              <a:buSzPts val="1300"/>
              <a:buFont typeface="Playfair Display"/>
              <a:buChar char="➢"/>
            </a:pPr>
            <a:r>
              <a:rPr lang="en" sz="1300">
                <a:solidFill>
                  <a:schemeClr val="dk1"/>
                </a:solidFill>
                <a:latin typeface="Playfair Display"/>
                <a:ea typeface="Playfair Display"/>
                <a:cs typeface="Playfair Display"/>
                <a:sym typeface="Playfair Display"/>
              </a:rPr>
              <a:t>Test output state accuracies over a 30 minute test window with Marco moving around at variable distances from 1 to 30 meters from Polo</a:t>
            </a:r>
            <a:endParaRPr sz="13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73b967ea0a_0_9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73b967ea0a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73b967ea0a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73b967ea0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a:t>
            </a:r>
            <a:endParaRPr/>
          </a:p>
          <a:p>
            <a:pPr marL="0" lvl="0" indent="0" algn="l" rtl="0">
              <a:spcBef>
                <a:spcPts val="0"/>
              </a:spcBef>
              <a:spcAft>
                <a:spcPts val="0"/>
              </a:spcAft>
              <a:buNone/>
            </a:pPr>
            <a:endParaRPr/>
          </a:p>
          <a:p>
            <a:pPr marL="0" lvl="0" indent="0" algn="l" rtl="0">
              <a:spcBef>
                <a:spcPts val="0"/>
              </a:spcBef>
              <a:spcAft>
                <a:spcPts val="0"/>
              </a:spcAft>
              <a:buNone/>
            </a:pPr>
            <a:r>
              <a:rPr lang="en"/>
              <a:t>Major component, subsystem, and system level</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TESTS</a:t>
            </a:r>
            <a:endParaRPr/>
          </a:p>
          <a:p>
            <a:pPr marL="0" lvl="0" indent="0" algn="l" rtl="0">
              <a:spcBef>
                <a:spcPts val="0"/>
              </a:spcBef>
              <a:spcAft>
                <a:spcPts val="0"/>
              </a:spcAft>
              <a:buNone/>
            </a:pPr>
            <a:endParaRPr/>
          </a:p>
          <a:p>
            <a:pPr marL="0" lvl="0" indent="0" algn="l" rtl="0">
              <a:spcBef>
                <a:spcPts val="0"/>
              </a:spcBef>
              <a:spcAft>
                <a:spcPts val="0"/>
              </a:spcAft>
              <a:buNone/>
            </a:pPr>
            <a:r>
              <a:rPr lang="en"/>
              <a:t>Software: Throw largest (200,000 points per second) and smallest (100,000 points per second) file sizes and see the extremes and how it functions. Full 30 minute run test. Unit level tests, for software are we able to take in data and have in function, can we modify data rate, are our Hz requirements. Maybe have a backup slide for less significant tests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8f9da8fe77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8f9da8fe77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58dae756fa_0_7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58dae756f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150">
                <a:solidFill>
                  <a:schemeClr val="dk1"/>
                </a:solidFill>
              </a:rPr>
              <a:t>Recap the project descriptions that appeared in the PDD, CDD, and PDR. </a:t>
            </a:r>
            <a:endParaRPr sz="1150">
              <a:solidFill>
                <a:schemeClr val="dk1"/>
              </a:solidFill>
            </a:endParaRPr>
          </a:p>
          <a:p>
            <a:pPr marL="0" marR="0" lvl="0" indent="0" algn="l" rtl="0">
              <a:lnSpc>
                <a:spcPct val="115000"/>
              </a:lnSpc>
              <a:spcBef>
                <a:spcPts val="0"/>
              </a:spcBef>
              <a:spcAft>
                <a:spcPts val="0"/>
              </a:spcAft>
              <a:buNone/>
            </a:pPr>
            <a:r>
              <a:rPr lang="en" sz="1150">
                <a:solidFill>
                  <a:schemeClr val="dk1"/>
                </a:solidFill>
              </a:rPr>
              <a:t>It should be a concise overview that assumes the review board has not just reviewed these earlier documents. </a:t>
            </a:r>
            <a:endParaRPr sz="115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rPr>
              <a:t>That is, the</a:t>
            </a:r>
            <a:r>
              <a:rPr lang="en">
                <a:solidFill>
                  <a:schemeClr val="dk1"/>
                </a:solidFill>
              </a:rPr>
              <a:t> </a:t>
            </a:r>
            <a:r>
              <a:rPr lang="en" sz="1150">
                <a:solidFill>
                  <a:schemeClr val="dk1"/>
                </a:solidFill>
              </a:rPr>
              <a:t>CDR should stand alone as a description of the project from concept through design solution.</a:t>
            </a:r>
            <a:endParaRPr sz="115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rPr>
              <a:t>Typically, this overview will include a CONOPS, updated to help explain the project purpose and specific objectives as quickly and clearly as possible.</a:t>
            </a:r>
            <a:endParaRPr sz="115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73b967ea0a_0_1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173b967ea0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a:t>
            </a:r>
            <a:endParaRPr/>
          </a:p>
          <a:p>
            <a:pPr marL="0" lvl="0" indent="0" algn="l" rtl="0">
              <a:spcBef>
                <a:spcPts val="0"/>
              </a:spcBef>
              <a:spcAft>
                <a:spcPts val="0"/>
              </a:spcAft>
              <a:buNone/>
            </a:pPr>
            <a:r>
              <a:rPr lang="en"/>
              <a:t>Milestones, critical path, margin, parallel or series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73b967ea0a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173b967ea0a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TYLER C.</a:t>
            </a:r>
            <a:endParaRPr/>
          </a:p>
          <a:p>
            <a:pPr marL="0" lvl="0" indent="0" algn="l" rtl="0">
              <a:spcBef>
                <a:spcPts val="0"/>
              </a:spcBef>
              <a:spcAft>
                <a:spcPts val="0"/>
              </a:spcAft>
              <a:buNone/>
            </a:pPr>
            <a:endParaRPr/>
          </a:p>
          <a:p>
            <a:pPr marL="0" lvl="0" indent="0" algn="l" rtl="0">
              <a:spcBef>
                <a:spcPts val="0"/>
              </a:spcBef>
              <a:spcAft>
                <a:spcPts val="0"/>
              </a:spcAft>
              <a:buNone/>
            </a:pPr>
            <a:r>
              <a:rPr lang="en"/>
              <a:t>Talk about the what if the lidar camera breaks</a:t>
            </a:r>
            <a:endParaRPr/>
          </a:p>
          <a:p>
            <a:pPr marL="0" lvl="0" indent="0" algn="l" rtl="0">
              <a:spcBef>
                <a:spcPts val="0"/>
              </a:spcBef>
              <a:spcAft>
                <a:spcPts val="0"/>
              </a:spcAft>
              <a:buNone/>
            </a:pPr>
            <a:r>
              <a:rPr lang="en"/>
              <a:t>Talk about budget margins (could we still succeed if camera broke)</a:t>
            </a:r>
            <a:endParaRPr/>
          </a:p>
          <a:p>
            <a:pPr marL="0" lvl="0" indent="0" algn="l" rtl="0">
              <a:spcBef>
                <a:spcPts val="0"/>
              </a:spcBef>
              <a:spcAft>
                <a:spcPts val="0"/>
              </a:spcAft>
              <a:buNone/>
            </a:pPr>
            <a:endParaRPr/>
          </a:p>
          <a:p>
            <a:pPr marL="0" lvl="0" indent="0" algn="l" rtl="0">
              <a:spcBef>
                <a:spcPts val="0"/>
              </a:spcBef>
              <a:spcAft>
                <a:spcPts val="0"/>
              </a:spcAft>
              <a:buNone/>
            </a:pPr>
            <a:r>
              <a:rPr lang="en"/>
              <a:t>Pie Chart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5f9e6a9841_2_1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5f9e6a9841_2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1595046df25_0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1595046df2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HYPERLINKED TABLE OF CONTENTS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15fc090fd75_0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15fc090fd7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15df09b0dc3_1_3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15df09b0dc3_1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5df09b0dc3_1_3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15df09b0dc3_1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5f86bcfd91_2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5f86bcfd91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5f9e6a9841_0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15f9e6a984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15fd75775cc_2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15fd75775cc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848e16b87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848e16b87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926de75e46_1_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926de75e4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5df09b0dc3_1_32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5df09b0dc3_1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15df09b0dc3_1_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15df09b0dc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186011b7235_1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186011b7235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HYPERLINKED TABLE OF CONTENTS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5df09b0dc3_1_2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15df09b0dc3_1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5df09b0dc3_1_23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5df09b0dc3_1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DO NOT USE! GET UPDATED SPREADSHEET!!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5df09b0dc3_1_2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5df09b0dc3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5df09b0dc3_1_25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15df09b0dc3_1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6ba3130a10_2_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6ba3130a10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HYPERLINKED TABLE OF CONTENTS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8cef3fca2a_2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8cef3fca2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FoV: Have notes on Worst case scenario (close up, we can’t get a full view of the craft), model in progress </a:t>
            </a:r>
            <a:endParaRPr>
              <a:solidFill>
                <a:schemeClr val="dk1"/>
              </a:solidFill>
            </a:endParaRPr>
          </a:p>
          <a:p>
            <a:pPr marL="0" lvl="0" indent="0" algn="l" rtl="0">
              <a:spcBef>
                <a:spcPts val="0"/>
              </a:spcBef>
              <a:spcAft>
                <a:spcPts val="0"/>
              </a:spcAft>
              <a:buNone/>
            </a:pPr>
            <a:r>
              <a:rPr lang="en">
                <a:solidFill>
                  <a:srgbClr val="FF0000"/>
                </a:solidFill>
              </a:rPr>
              <a:t>ADD rotated close range FOV</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ADD the longest range distance case as well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91425487e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91425487e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KIN</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During Presentation: Talk about the space environment/what orbit this generally will function at (i.e. GEO and LEO) </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During Presentation: Potentially add future applications/orbits (i.e. MEO, HEO, and CisLunar)</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18cef3fca2a_2_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18cef3fca2a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FoV: Have notes on Worst case scenario (close up, we can’t get a full view of the craft), model in progress </a:t>
            </a:r>
            <a:endParaRPr>
              <a:solidFill>
                <a:schemeClr val="dk1"/>
              </a:solidFill>
            </a:endParaRPr>
          </a:p>
          <a:p>
            <a:pPr marL="0" lvl="0" indent="0" algn="l" rtl="0">
              <a:spcBef>
                <a:spcPts val="0"/>
              </a:spcBef>
              <a:spcAft>
                <a:spcPts val="0"/>
              </a:spcAft>
              <a:buNone/>
            </a:pPr>
            <a:r>
              <a:rPr lang="en">
                <a:solidFill>
                  <a:srgbClr val="FF0000"/>
                </a:solidFill>
              </a:rPr>
              <a:t>ADD rotated close range FOV</a:t>
            </a:r>
            <a:endParaRPr>
              <a:solidFill>
                <a:srgbClr val="FF0000"/>
              </a:solidFill>
            </a:endParaRPr>
          </a:p>
          <a:p>
            <a:pPr marL="0" lvl="0" indent="0" algn="l" rtl="0">
              <a:spcBef>
                <a:spcPts val="0"/>
              </a:spcBef>
              <a:spcAft>
                <a:spcPts val="0"/>
              </a:spcAft>
              <a:buClr>
                <a:schemeClr val="dk1"/>
              </a:buClr>
              <a:buSzPts val="1100"/>
              <a:buFont typeface="Arial"/>
              <a:buNone/>
            </a:pPr>
            <a:r>
              <a:rPr lang="en">
                <a:solidFill>
                  <a:srgbClr val="FF0000"/>
                </a:solidFill>
              </a:rPr>
              <a:t>ADD the longest range distance case as well</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8c5d5e9e64_1_5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8c5d5e9e64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8c5d5e9e64_1_6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8c5d5e9e64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6ba3130a10_2_5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6ba3130a10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Translational accuracy specs. The main objective of this validation test is to verify that the LiDAR sensor operates within acceptable parameters at the minimum/maximum ranges of 1 meter and 30 meters. This can be achieved fairly simply by measuring distance from LiDAR to an object and verifying that it is reliably able to detect the object at that range.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86011b7235_2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186011b723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186011b7235_2_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186011b7235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processor. NO sensor data just fake data</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185c6e25df0_0_1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185c6e25df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r>
              <a:rPr lang="en"/>
              <a:t>Our NUC computer will be running linux, with the OS extension ROS (Robotic Operating System). ROS is an open source program developed for robotic applications made for robotics developers to be able to share the solutions they come up with for various coding problems, such that engineers can avoid reinventing the wheel and instead focus on applications. It is by far the favorite program for driving and processing the data from LiDARs, and our sensor has a ROS driver linked on the manufacturer’s website. ROS works by distributing data to and from various nodes in a language agnostic way; the nodes can be sensors or executables. A huge thing that comes along with using ROS is a vast catalog of plug and play libraries, from which we will pull algorithms for filtering and subsequently processing our data. We can find solutions for each of the individual coding problems in whatever programming language we want, and allow ROS to connect these “nodes” without having to worry about compatibility. For our project we will have the ROS master node which handles everything under the hood when it comes to connecting the separate nodes, as well as our driver node which will publish instructions to the sensor node, which then publishes its data. The filter node will subscribe to this point cloud data message and output a filtered point cloud, to which our ICP node will subscribe and turn this point cloud into the 6DOF coordinates, our final output. Now for a look at the key component, ICP:</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85c6e25df0_0_16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185c6e25df0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BRIAN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19a1f5a8939_0_4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19a1f5a893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1a1797bf219_0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a1797bf21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8f9da8fe77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8f9da8fe77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16ba3130a10_7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16ba3130a10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185dd085707_0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185dd08570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8556506389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855650638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6ba3130a10_7_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6ba3130a10_7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16ba3130a10_6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16ba3130a10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16ba3130a10_2_7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16ba3130a10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18c5d5e9e64_1_8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18c5d5e9e64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Given the low cost of memory, we have purchased a 512GB drive for $40 which given our initial modeling is significantly more storage than we need.</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6ba3130a10_2_1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6ba3130a10_2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186011b7235_2_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186011b7235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6ba3130a10_1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16ba3130a1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5f9e6a9841_2_1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5f9e6a9841_2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rPr>
              <a:t>This is a top level description of the overall outcome of your design efforts.</a:t>
            </a:r>
            <a:endParaRPr sz="115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rPr>
              <a:t>It should show what the whole system looks like, its key parameters (dimensions, mass, data rates, etc.), what the major elements or subsystems are, and most importantly, how it works.</a:t>
            </a:r>
            <a:endParaRPr sz="1150">
              <a:solidFill>
                <a:schemeClr val="dk1"/>
              </a:solidFill>
            </a:endParaRPr>
          </a:p>
          <a:p>
            <a:pPr marL="0" marR="0" lvl="0" indent="0" algn="l" rtl="0">
              <a:lnSpc>
                <a:spcPct val="115000"/>
              </a:lnSpc>
              <a:spcBef>
                <a:spcPts val="0"/>
              </a:spcBef>
              <a:spcAft>
                <a:spcPts val="0"/>
              </a:spcAft>
              <a:buNone/>
            </a:pPr>
            <a:r>
              <a:rPr lang="en" sz="1150">
                <a:solidFill>
                  <a:schemeClr val="dk1"/>
                </a:solidFill>
              </a:rPr>
              <a:t>Include a functional block diagram. </a:t>
            </a:r>
            <a:endParaRPr sz="1150">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rPr>
              <a:t>This provides the context and terminology for more detailed descriptions later in the presentation.</a:t>
            </a:r>
            <a:endParaRPr sz="115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1848e16b87b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1848e16b8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600"/>
              </a:spcBef>
              <a:spcAft>
                <a:spcPts val="0"/>
              </a:spcAft>
              <a:buClr>
                <a:schemeClr val="dk1"/>
              </a:buClr>
              <a:buSzPts val="1400"/>
              <a:buFont typeface="Playfair Display"/>
              <a:buChar char="●"/>
            </a:pPr>
            <a:r>
              <a:rPr lang="en" sz="1400">
                <a:solidFill>
                  <a:schemeClr val="dk1"/>
                </a:solidFill>
                <a:latin typeface="Playfair Display"/>
                <a:ea typeface="Playfair Display"/>
                <a:cs typeface="Playfair Display"/>
                <a:sym typeface="Playfair Display"/>
              </a:rPr>
              <a:t>SC.2: Shall be capable of measuring arbitrary and unknown objects modeled after the LM400 Series</a:t>
            </a:r>
            <a:endParaRPr sz="1400">
              <a:solidFill>
                <a:schemeClr val="dk1"/>
              </a:solidFill>
              <a:latin typeface="Playfair Display"/>
              <a:ea typeface="Playfair Display"/>
              <a:cs typeface="Playfair Display"/>
              <a:sym typeface="Playfair Display"/>
            </a:endParaRPr>
          </a:p>
          <a:p>
            <a:pPr marL="457200" lvl="0" indent="-317500" algn="l" rtl="0">
              <a:spcBef>
                <a:spcPts val="0"/>
              </a:spcBef>
              <a:spcAft>
                <a:spcPts val="0"/>
              </a:spcAft>
              <a:buClr>
                <a:schemeClr val="dk1"/>
              </a:buClr>
              <a:buSzPts val="1400"/>
              <a:buFont typeface="Playfair Display"/>
              <a:buChar char="●"/>
            </a:pPr>
            <a:r>
              <a:rPr lang="en" sz="1400">
                <a:solidFill>
                  <a:schemeClr val="dk1"/>
                </a:solidFill>
                <a:latin typeface="Playfair Display"/>
                <a:ea typeface="Playfair Display"/>
                <a:cs typeface="Playfair Display"/>
                <a:sym typeface="Playfair Display"/>
              </a:rPr>
              <a:t>SC.8: Shall be compatible with SOSC testing facilities</a:t>
            </a:r>
            <a:endParaRPr/>
          </a:p>
          <a:p>
            <a:pPr marL="457200" lvl="0" indent="-317500" algn="l" rtl="0">
              <a:spcBef>
                <a:spcPts val="0"/>
              </a:spcBef>
              <a:spcAft>
                <a:spcPts val="0"/>
              </a:spcAft>
              <a:buSzPts val="1400"/>
              <a:buChar char="●"/>
            </a:pPr>
            <a:r>
              <a:rPr lang="en"/>
              <a:t>Need to add more materials and determine lighting</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16ba3130a10_2_1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16ba3130a10_2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 on Solidworks</a:t>
            </a:r>
            <a:endParaRPr/>
          </a:p>
          <a:p>
            <a:pPr marL="457200" lvl="0" indent="-317500" algn="l" rtl="0">
              <a:spcBef>
                <a:spcPts val="0"/>
              </a:spcBef>
              <a:spcAft>
                <a:spcPts val="0"/>
              </a:spcAft>
              <a:buSzPts val="1400"/>
              <a:buChar char="-"/>
            </a:pPr>
            <a:r>
              <a:rPr lang="en"/>
              <a:t>In this model the baseplate is made of 3D printed PLA</a:t>
            </a:r>
            <a:endParaRPr/>
          </a:p>
          <a:p>
            <a:pPr marL="457200" lvl="0" indent="-317500" algn="l" rtl="0">
              <a:spcBef>
                <a:spcPts val="0"/>
              </a:spcBef>
              <a:spcAft>
                <a:spcPts val="0"/>
              </a:spcAft>
              <a:buSzPts val="1400"/>
              <a:buChar char="-"/>
            </a:pPr>
            <a:r>
              <a:rPr lang="en"/>
              <a:t>This is a worst case scenario, this is the hottest the processor can get but it is not anticipated this is the actual heat the model will experience during testing</a:t>
            </a:r>
            <a:endParaRPr/>
          </a:p>
          <a:p>
            <a:pPr marL="457200" lvl="0" indent="-317500" algn="l" rtl="0">
              <a:spcBef>
                <a:spcPts val="0"/>
              </a:spcBef>
              <a:spcAft>
                <a:spcPts val="0"/>
              </a:spcAft>
              <a:buSzPts val="1400"/>
              <a:buChar char="-"/>
            </a:pPr>
            <a:r>
              <a:rPr lang="en"/>
              <a:t>Typically PLA melting point is from 180-200 C, the hottest the PLA can get according to this model is 79 C</a:t>
            </a:r>
            <a:endParaRPr/>
          </a:p>
          <a:p>
            <a:pPr marL="457200" lvl="0" indent="-317500" algn="l" rtl="0">
              <a:spcBef>
                <a:spcPts val="0"/>
              </a:spcBef>
              <a:spcAft>
                <a:spcPts val="0"/>
              </a:spcAft>
              <a:buSzPts val="1400"/>
              <a:buChar char="-"/>
            </a:pPr>
            <a:r>
              <a:rPr lang="en"/>
              <a:t>Dark blue areas indicate room temperature</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16ba3130a10_2_13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16ba3130a10_2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600"/>
              </a:spcBef>
              <a:spcAft>
                <a:spcPts val="0"/>
              </a:spcAft>
              <a:buClr>
                <a:schemeClr val="dk1"/>
              </a:buClr>
              <a:buSzPts val="1300"/>
              <a:buFont typeface="Playfair Display"/>
              <a:buChar char="➢"/>
            </a:pPr>
            <a:r>
              <a:rPr lang="en" sz="1300">
                <a:solidFill>
                  <a:schemeClr val="dk1"/>
                </a:solidFill>
                <a:latin typeface="Playfair Display"/>
                <a:ea typeface="Playfair Display"/>
                <a:cs typeface="Playfair Display"/>
                <a:sym typeface="Playfair Display"/>
              </a:rPr>
              <a:t>2.3.1: Shall securely house all components</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16ba3130a10_2_17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16ba3130a10_2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1848e16b87b_0_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1848e16b87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600"/>
              </a:spcBef>
              <a:spcAft>
                <a:spcPts val="0"/>
              </a:spcAft>
              <a:buClr>
                <a:schemeClr val="dk1"/>
              </a:buClr>
              <a:buSzPts val="1400"/>
              <a:buFont typeface="Playfair Display"/>
              <a:buChar char="-"/>
            </a:pPr>
            <a:r>
              <a:rPr lang="en" sz="1400">
                <a:solidFill>
                  <a:schemeClr val="dk1"/>
                </a:solidFill>
                <a:latin typeface="Playfair Display"/>
                <a:ea typeface="Playfair Display"/>
                <a:cs typeface="Playfair Display"/>
                <a:sym typeface="Playfair Display"/>
              </a:rPr>
              <a:t>2.3.3: Shall withstand testing duration and movement</a:t>
            </a:r>
            <a:endParaRPr sz="1400">
              <a:solidFill>
                <a:schemeClr val="dk1"/>
              </a:solidFill>
              <a:latin typeface="Playfair Display"/>
              <a:ea typeface="Playfair Display"/>
              <a:cs typeface="Playfair Display"/>
              <a:sym typeface="Playfair Display"/>
            </a:endParaRPr>
          </a:p>
          <a:p>
            <a:pPr marL="457200" lvl="0" indent="-317500" algn="l" rtl="0">
              <a:spcBef>
                <a:spcPts val="0"/>
              </a:spcBef>
              <a:spcAft>
                <a:spcPts val="0"/>
              </a:spcAft>
              <a:buClr>
                <a:schemeClr val="dk1"/>
              </a:buClr>
              <a:buSzPts val="1400"/>
              <a:buFont typeface="Playfair Display"/>
              <a:buChar char="-"/>
            </a:pPr>
            <a:r>
              <a:rPr lang="en" sz="1400">
                <a:solidFill>
                  <a:schemeClr val="dk1"/>
                </a:solidFill>
                <a:latin typeface="Playfair Display"/>
                <a:ea typeface="Playfair Display"/>
                <a:cs typeface="Playfair Display"/>
                <a:sym typeface="Playfair Display"/>
              </a:rPr>
              <a:t>2.3.1: Shall securely house all components</a:t>
            </a:r>
            <a:endParaRPr/>
          </a:p>
          <a:p>
            <a:pPr marL="457200" lvl="0" indent="-317500" algn="l" rtl="0">
              <a:spcBef>
                <a:spcPts val="0"/>
              </a:spcBef>
              <a:spcAft>
                <a:spcPts val="0"/>
              </a:spcAft>
              <a:buSzPts val="1400"/>
              <a:buChar char="-"/>
            </a:pPr>
            <a:r>
              <a:rPr lang="en"/>
              <a:t>Vibrate at a low hertz because we don’t anticipate too much movement, this test is to just ensure everything is secure</a:t>
            </a:r>
            <a:endParaRPr/>
          </a:p>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86011b7235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86011b723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HYPERLINKED TABLE OF CONTENTS</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17d00507478_0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17d0050747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DON’T PRESENT</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availability metric</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15f6500848b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15f650084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PRESENT</a:t>
            </a:r>
            <a:endParaRPr/>
          </a:p>
          <a:p>
            <a:pPr marL="457200" lvl="0" indent="-317500" algn="l" rtl="0">
              <a:spcBef>
                <a:spcPts val="0"/>
              </a:spcBef>
              <a:spcAft>
                <a:spcPts val="0"/>
              </a:spcAft>
              <a:buSzPts val="1400"/>
              <a:buChar char="●"/>
            </a:pPr>
            <a:r>
              <a:rPr lang="en"/>
              <a:t>availability metric answered by complexity/ time consumption (clarification needed?)</a:t>
            </a:r>
            <a:endParaRPr/>
          </a:p>
          <a:p>
            <a:pPr marL="457200" lvl="0" indent="-317500" algn="l" rtl="0">
              <a:spcBef>
                <a:spcPts val="0"/>
              </a:spcBef>
              <a:spcAft>
                <a:spcPts val="0"/>
              </a:spcAft>
              <a:buSzPts val="1400"/>
              <a:buChar char="●"/>
            </a:pPr>
            <a:r>
              <a:rPr lang="en"/>
              <a:t>OPEN SOURCE ?</a:t>
            </a:r>
            <a:endParaRPr/>
          </a:p>
          <a:p>
            <a:pPr marL="457200" lvl="0" indent="-317500" algn="l" rtl="0">
              <a:spcBef>
                <a:spcPts val="0"/>
              </a:spcBef>
              <a:spcAft>
                <a:spcPts val="0"/>
              </a:spcAft>
              <a:buSzPts val="1400"/>
              <a:buChar char="●"/>
            </a:pPr>
            <a:r>
              <a:rPr lang="en"/>
              <a:t>Stick with serial code ! (metric for processor?)</a:t>
            </a:r>
            <a:endParaRPr/>
          </a:p>
          <a:p>
            <a:pPr marL="457200" lvl="0" indent="-317500" algn="l" rtl="0">
              <a:spcBef>
                <a:spcPts val="0"/>
              </a:spcBef>
              <a:spcAft>
                <a:spcPts val="0"/>
              </a:spcAft>
              <a:buSzPts val="1400"/>
              <a:buChar char="●"/>
            </a:pPr>
            <a:r>
              <a:rPr lang="en"/>
              <a:t>Stray away from any parallelization</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15f6500848b_0_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15f6500848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DON’T PRESENT</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availability metric</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15fd75775cc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15fd75775c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PRESENT</a:t>
            </a:r>
            <a:endParaRPr/>
          </a:p>
          <a:p>
            <a:pPr marL="457200" lvl="0" indent="-317500" algn="l" rtl="0">
              <a:spcBef>
                <a:spcPts val="0"/>
              </a:spcBef>
              <a:spcAft>
                <a:spcPts val="0"/>
              </a:spcAft>
              <a:buSzPts val="1400"/>
              <a:buChar char="●"/>
            </a:pPr>
            <a:r>
              <a:rPr lang="en"/>
              <a:t>availability metric answered by complexity/ time consumption (clarification needed?)</a:t>
            </a:r>
            <a:endParaRPr/>
          </a:p>
          <a:p>
            <a:pPr marL="457200" lvl="0" indent="-317500" algn="l" rtl="0">
              <a:spcBef>
                <a:spcPts val="0"/>
              </a:spcBef>
              <a:spcAft>
                <a:spcPts val="0"/>
              </a:spcAft>
              <a:buSzPts val="1400"/>
              <a:buChar char="●"/>
            </a:pPr>
            <a:r>
              <a:rPr lang="en"/>
              <a:t>OPEN SOURCE ?</a:t>
            </a:r>
            <a:endParaRPr/>
          </a:p>
          <a:p>
            <a:pPr marL="457200" lvl="0" indent="-317500" algn="l" rtl="0">
              <a:spcBef>
                <a:spcPts val="0"/>
              </a:spcBef>
              <a:spcAft>
                <a:spcPts val="0"/>
              </a:spcAft>
              <a:buSzPts val="1400"/>
              <a:buChar char="●"/>
            </a:pPr>
            <a:r>
              <a:rPr lang="en"/>
              <a:t>Stick with serial code ! (metric for processor?)</a:t>
            </a:r>
            <a:endParaRPr/>
          </a:p>
          <a:p>
            <a:pPr marL="457200" lvl="0" indent="-317500" algn="l" rtl="0">
              <a:spcBef>
                <a:spcPts val="0"/>
              </a:spcBef>
              <a:spcAft>
                <a:spcPts val="0"/>
              </a:spcAft>
              <a:buSzPts val="1400"/>
              <a:buChar char="●"/>
            </a:pPr>
            <a:r>
              <a:rPr lang="en"/>
              <a:t>Stray away from any parallelization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73b967ea0a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73b967ea0a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NADIA</a:t>
            </a:r>
            <a:endParaRPr/>
          </a:p>
          <a:p>
            <a:pPr marL="457200" lvl="0" indent="-317500" algn="l" rtl="0">
              <a:spcBef>
                <a:spcPts val="0"/>
              </a:spcBef>
              <a:spcAft>
                <a:spcPts val="0"/>
              </a:spcAft>
              <a:buSzPts val="1400"/>
              <a:buChar char="-"/>
            </a:pPr>
            <a:r>
              <a:rPr lang="en"/>
              <a:t>Will go over mount in more detail in a later slide</a:t>
            </a:r>
            <a:endParaRPr/>
          </a:p>
          <a:p>
            <a:pPr marL="457200" lvl="0" indent="-317500" algn="l" rtl="0">
              <a:spcBef>
                <a:spcPts val="0"/>
              </a:spcBef>
              <a:spcAft>
                <a:spcPts val="0"/>
              </a:spcAft>
              <a:buSzPts val="1400"/>
              <a:buChar char="-"/>
            </a:pPr>
            <a:r>
              <a:rPr lang="en"/>
              <a:t>Each of the components have mounting holes on the bottom</a:t>
            </a:r>
            <a:endParaRPr/>
          </a:p>
          <a:p>
            <a:pPr marL="457200" lvl="0" indent="-317500" algn="l" rtl="0">
              <a:spcBef>
                <a:spcPts val="0"/>
              </a:spcBef>
              <a:spcAft>
                <a:spcPts val="0"/>
              </a:spcAft>
              <a:buSzPts val="1400"/>
              <a:buChar char="-"/>
            </a:pPr>
            <a:r>
              <a:rPr lang="en"/>
              <a:t>Fits a 12U cubesat (20cm x 20cm x 34.05cm)</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595b58ba79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1595b58ba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AUSTIN</a:t>
            </a:r>
            <a:endParaRPr/>
          </a:p>
          <a:p>
            <a:pPr marL="0" lvl="0" indent="0" algn="l" rtl="0">
              <a:spcBef>
                <a:spcPts val="0"/>
              </a:spcBef>
              <a:spcAft>
                <a:spcPts val="0"/>
              </a:spcAft>
              <a:buNone/>
            </a:pPr>
            <a:endParaRPr/>
          </a:p>
          <a:p>
            <a:pPr marL="0" lvl="0" indent="0" algn="l" rtl="0">
              <a:spcBef>
                <a:spcPts val="0"/>
              </a:spcBef>
              <a:spcAft>
                <a:spcPts val="0"/>
              </a:spcAft>
              <a:buNone/>
            </a:pPr>
            <a:r>
              <a:rPr lang="en"/>
              <a:t>Less text, too much info and hard to read</a:t>
            </a:r>
            <a:endParaRPr/>
          </a:p>
          <a:p>
            <a:pPr marL="0" lvl="0" indent="0" algn="l" rtl="0">
              <a:spcBef>
                <a:spcPts val="0"/>
              </a:spcBef>
              <a:spcAft>
                <a:spcPts val="0"/>
              </a:spcAft>
              <a:buNone/>
            </a:pPr>
            <a:r>
              <a:rPr lang="en"/>
              <a:t>Could think about splitting this table up</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Are these too lengthy and detailed? Should we split it up? I can make the risk one shorter. Is that mainly what you were thinking?</a:t>
            </a:r>
            <a:endParaRPr/>
          </a:p>
          <a:p>
            <a:pPr marL="0" lvl="0" indent="0" algn="l" rtl="0">
              <a:spcBef>
                <a:spcPts val="0"/>
              </a:spcBef>
              <a:spcAft>
                <a:spcPts val="0"/>
              </a:spcAft>
              <a:buNone/>
            </a:pPr>
            <a:r>
              <a:rPr lang="en"/>
              <a:t>Yeah I can make it shorter. Do you want me to leave the others as is?</a:t>
            </a:r>
            <a:endParaRPr/>
          </a:p>
          <a:p>
            <a:pPr marL="0" lvl="0" indent="0" algn="l" rtl="0">
              <a:spcBef>
                <a:spcPts val="0"/>
              </a:spcBef>
              <a:spcAft>
                <a:spcPts val="0"/>
              </a:spcAft>
              <a:buNone/>
            </a:pPr>
            <a:r>
              <a:rPr lang="en"/>
              <a:t>IDK  I just thought that maybe its just text heavy and doesn’t look presentable…but thats something we can ask Jasmin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Yeah I can make it shorter. Do you want me to leave the others as 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Just leave them where they are at for now. We’ll ask Jasmin tmrw morning. Actually, yes maybe condense risks and leave the others</a:t>
            </a:r>
            <a:endParaRPr>
              <a:solidFill>
                <a:schemeClr val="dk1"/>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15fd75775cc_1_1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15fd75775cc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DON’T PRESENT</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availability metric</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15b0e885254_3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15b0e885254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Jasmin if we need to format this better</a:t>
            </a:r>
            <a:endParaRPr/>
          </a:p>
          <a:p>
            <a:pPr marL="0" lvl="0" indent="0" algn="l" rtl="0">
              <a:spcBef>
                <a:spcPts val="0"/>
              </a:spcBef>
              <a:spcAft>
                <a:spcPts val="0"/>
              </a:spcAft>
              <a:buNone/>
            </a:pPr>
            <a:r>
              <a:rPr lang="en"/>
              <a:t>Can say we might not have to do this at all, it might literally just be a converter to take the data in whatever form the sensor outputs it and give it to the processor</a:t>
            </a:r>
            <a:endParaRPr/>
          </a:p>
          <a:p>
            <a:pPr marL="0" lvl="0" indent="0" algn="l" rtl="0">
              <a:spcBef>
                <a:spcPts val="0"/>
              </a:spcBef>
              <a:spcAft>
                <a:spcPts val="0"/>
              </a:spcAft>
              <a:buNone/>
            </a:pPr>
            <a:r>
              <a:rPr lang="en"/>
              <a:t>Are these dependent each other?</a:t>
            </a:r>
            <a:endParaRPr/>
          </a:p>
          <a:p>
            <a:pPr marL="0" lvl="0" indent="0" algn="l" rtl="0">
              <a:spcBef>
                <a:spcPts val="0"/>
              </a:spcBef>
              <a:spcAft>
                <a:spcPts val="0"/>
              </a:spcAft>
              <a:buClr>
                <a:schemeClr val="dk1"/>
              </a:buClr>
              <a:buSzPts val="1100"/>
              <a:buFont typeface="Arial"/>
              <a:buNone/>
            </a:pPr>
            <a:r>
              <a:rPr lang="en">
                <a:solidFill>
                  <a:schemeClr val="dk1"/>
                </a:solidFill>
              </a:rPr>
              <a:t>Can this be transformed into a tree to better visualize? Refer to Lecture 8 slide 12</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15f86bcfd91_3_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15f86bcfd91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Mass is not a concern because the robots are capable of holding hundreds of pounds, well above the weight we expect</a:t>
            </a:r>
            <a:endParaRPr/>
          </a:p>
          <a:p>
            <a:pPr marL="457200" lvl="0" indent="-317500" algn="l" rtl="0">
              <a:spcBef>
                <a:spcPts val="0"/>
              </a:spcBef>
              <a:spcAft>
                <a:spcPts val="0"/>
              </a:spcAft>
              <a:buSzPts val="1400"/>
              <a:buChar char="-"/>
            </a:pPr>
            <a:r>
              <a:rPr lang="en"/>
              <a:t>Strength and thermal are not as important because the material will not be experiencing any forces, and the only heat anticipated is from the components and these heats are not high enough to cause concern</a:t>
            </a:r>
            <a:endParaRPr/>
          </a:p>
          <a:p>
            <a:pPr marL="457200" lvl="0" indent="-317500" algn="l" rtl="0">
              <a:spcBef>
                <a:spcPts val="0"/>
              </a:spcBef>
              <a:spcAft>
                <a:spcPts val="0"/>
              </a:spcAft>
              <a:buSzPts val="1400"/>
              <a:buChar char="-"/>
            </a:pPr>
            <a:r>
              <a:rPr lang="en"/>
              <a:t>Cost is the second important weight because we are limited on budget, but given the smaller size of the components we plan to build, and given the cost of 3D printing and aluminum (fairly low), we don’t anticipate we will spend more money than we are allotted</a:t>
            </a:r>
            <a:endParaRPr/>
          </a:p>
          <a:p>
            <a:pPr marL="457200" lvl="0" indent="-317500" algn="l" rtl="0">
              <a:spcBef>
                <a:spcPts val="0"/>
              </a:spcBef>
              <a:spcAft>
                <a:spcPts val="0"/>
              </a:spcAft>
              <a:buSzPts val="1400"/>
              <a:buChar char="-"/>
            </a:pPr>
            <a:r>
              <a:rPr lang="en"/>
              <a:t>Manufacturability was made the highest weight because if a material is difficult to manufacture it will take a long time, it is ideal to select the most feasible material to work with.</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15b0e885254_3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15b0e885254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this be transformed into a tree to better visualize? Refer to Lecture 8 slide 12</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5f86bcfd91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5f86bcfd9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15f86bcfd91_3_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15f86bcfd91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15f86bcfd91_3_7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15f86bcfd91_3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https://news.lockheedmartin.com/linuss-small-sats-mission</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15f86bcfd91_3_5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15f86bcfd91_3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https://www.lockheedmartin.com/en-us/products/satellite.html</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5df09b0dc3_1_42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5df09b0dc3_1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KEVIN</a:t>
            </a:r>
            <a:endParaRPr/>
          </a:p>
          <a:p>
            <a:pPr marL="0" lvl="0" indent="0" algn="l" rtl="0">
              <a:spcBef>
                <a:spcPts val="0"/>
              </a:spcBef>
              <a:spcAft>
                <a:spcPts val="0"/>
              </a:spcAft>
              <a:buNone/>
            </a:pPr>
            <a:endParaRPr/>
          </a:p>
          <a:p>
            <a:pPr marL="0" lvl="0" indent="0" algn="l" rtl="0">
              <a:spcBef>
                <a:spcPts val="0"/>
              </a:spcBef>
              <a:spcAft>
                <a:spcPts val="0"/>
              </a:spcAft>
              <a:buNone/>
            </a:pPr>
            <a:r>
              <a:rPr lang="en"/>
              <a:t>I want to add this in, but IDK which section it should go in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768800" y="1991813"/>
            <a:ext cx="5606400" cy="115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black">
  <p:cSld name="BLANK_1">
    <p:bg>
      <p:bgPr>
        <a:solidFill>
          <a:srgbClr val="000000"/>
        </a:solidFill>
        <a:effectLst/>
      </p:bgPr>
    </p:bg>
    <p:spTree>
      <p:nvGrpSpPr>
        <p:cNvPr id="1" name="Shape 45"/>
        <p:cNvGrpSpPr/>
        <p:nvPr/>
      </p:nvGrpSpPr>
      <p:grpSpPr>
        <a:xfrm>
          <a:off x="0" y="0"/>
          <a:ext cx="0" cy="0"/>
          <a:chOff x="0" y="0"/>
          <a:chExt cx="0" cy="0"/>
        </a:xfrm>
      </p:grpSpPr>
      <p:sp>
        <p:nvSpPr>
          <p:cNvPr id="46" name="Google Shape;46;p11"/>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1619700" y="1583344"/>
            <a:ext cx="59046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ubTitle" idx="1"/>
          </p:nvPr>
        </p:nvSpPr>
        <p:spPr>
          <a:xfrm>
            <a:off x="1619700" y="2840060"/>
            <a:ext cx="59046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66666"/>
              </a:buClr>
              <a:buSzPts val="2000"/>
              <a:buFont typeface="Playfair Display"/>
              <a:buNone/>
              <a:defRPr i="1">
                <a:solidFill>
                  <a:srgbClr val="666666"/>
                </a:solidFill>
                <a:highlight>
                  <a:srgbClr val="F3F3F3"/>
                </a:highlight>
                <a:latin typeface="Playfair Display"/>
                <a:ea typeface="Playfair Display"/>
                <a:cs typeface="Playfair Display"/>
                <a:sym typeface="Playfair Display"/>
              </a:defRPr>
            </a:lvl1pPr>
            <a:lvl2pPr lvl="1"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2pPr>
            <a:lvl3pPr lvl="2"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3pPr>
            <a:lvl4pPr lvl="3"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4pPr>
            <a:lvl5pPr lvl="4"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5pPr>
            <a:lvl6pPr lvl="5"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6pPr>
            <a:lvl7pPr lvl="6"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7pPr>
            <a:lvl8pPr lvl="7"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8pPr>
            <a:lvl9pPr lvl="8" algn="ctr" rtl="0">
              <a:spcBef>
                <a:spcPts val="0"/>
              </a:spcBef>
              <a:spcAft>
                <a:spcPts val="0"/>
              </a:spcAft>
              <a:buClr>
                <a:srgbClr val="666666"/>
              </a:buClr>
              <a:buSzPts val="3000"/>
              <a:buFont typeface="Playfair Display"/>
              <a:buNone/>
              <a:defRPr sz="3000" i="1">
                <a:solidFill>
                  <a:srgbClr val="666666"/>
                </a:solidFill>
                <a:highlight>
                  <a:srgbClr val="F3F3F3"/>
                </a:highlight>
                <a:latin typeface="Playfair Display"/>
                <a:ea typeface="Playfair Display"/>
                <a:cs typeface="Playfair Display"/>
                <a:sym typeface="Playfair Display"/>
              </a:defRPr>
            </a:lvl9pPr>
          </a:lstStyle>
          <a:p>
            <a:endParaRPr/>
          </a:p>
        </p:txBody>
      </p:sp>
      <p:sp>
        <p:nvSpPr>
          <p:cNvPr id="16" name="Google Shape;16;p3"/>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sp>
        <p:nvSpPr>
          <p:cNvPr id="18" name="Google Shape;18;p4"/>
          <p:cNvSpPr/>
          <p:nvPr/>
        </p:nvSpPr>
        <p:spPr>
          <a:xfrm>
            <a:off x="4136250" y="1321393"/>
            <a:ext cx="871500" cy="868800"/>
          </a:xfrm>
          <a:prstGeom prst="ellips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1659150" y="2161800"/>
            <a:ext cx="5825700" cy="819900"/>
          </a:xfrm>
          <a:prstGeom prst="rect">
            <a:avLst/>
          </a:prstGeom>
        </p:spPr>
        <p:txBody>
          <a:bodyPr spcFirstLastPara="1" wrap="square" lIns="91425" tIns="91425" rIns="91425" bIns="91425" anchor="t" anchorCtr="0">
            <a:noAutofit/>
          </a:bodyPr>
          <a:lstStyle>
            <a:lvl1pPr marL="457200" lvl="0" indent="-355600" algn="ctr" rtl="0">
              <a:spcBef>
                <a:spcPts val="600"/>
              </a:spcBef>
              <a:spcAft>
                <a:spcPts val="0"/>
              </a:spcAft>
              <a:buSzPts val="2000"/>
              <a:buChar char="▣"/>
              <a:defRPr i="1"/>
            </a:lvl1pPr>
            <a:lvl2pPr marL="914400" lvl="1" indent="-355600" algn="ctr" rtl="0">
              <a:spcBef>
                <a:spcPts val="0"/>
              </a:spcBef>
              <a:spcAft>
                <a:spcPts val="0"/>
              </a:spcAft>
              <a:buSzPts val="2000"/>
              <a:buChar char="○"/>
              <a:defRPr i="1"/>
            </a:lvl2pPr>
            <a:lvl3pPr marL="1371600" lvl="2" indent="-355600" algn="ctr" rtl="0">
              <a:spcBef>
                <a:spcPts val="0"/>
              </a:spcBef>
              <a:spcAft>
                <a:spcPts val="0"/>
              </a:spcAft>
              <a:buSzPts val="2000"/>
              <a:buChar char="■"/>
              <a:defRPr i="1"/>
            </a:lvl3pPr>
            <a:lvl4pPr marL="1828800" lvl="3" indent="-355600" algn="ctr" rtl="0">
              <a:spcBef>
                <a:spcPts val="0"/>
              </a:spcBef>
              <a:spcAft>
                <a:spcPts val="0"/>
              </a:spcAft>
              <a:buSzPts val="2000"/>
              <a:buChar char="●"/>
              <a:defRPr i="1"/>
            </a:lvl4pPr>
            <a:lvl5pPr marL="2286000" lvl="4" indent="-355600" algn="ctr" rtl="0">
              <a:spcBef>
                <a:spcPts val="0"/>
              </a:spcBef>
              <a:spcAft>
                <a:spcPts val="0"/>
              </a:spcAft>
              <a:buSzPts val="2000"/>
              <a:buChar char="○"/>
              <a:defRPr i="1"/>
            </a:lvl5pPr>
            <a:lvl6pPr marL="2743200" lvl="5" indent="-355600" algn="ctr" rtl="0">
              <a:spcBef>
                <a:spcPts val="0"/>
              </a:spcBef>
              <a:spcAft>
                <a:spcPts val="0"/>
              </a:spcAft>
              <a:buSzPts val="2000"/>
              <a:buChar char="■"/>
              <a:defRPr i="1"/>
            </a:lvl6pPr>
            <a:lvl7pPr marL="3200400" lvl="6" indent="-355600" algn="ctr" rtl="0">
              <a:spcBef>
                <a:spcPts val="0"/>
              </a:spcBef>
              <a:spcAft>
                <a:spcPts val="0"/>
              </a:spcAft>
              <a:buSzPts val="2000"/>
              <a:buChar char="●"/>
              <a:defRPr i="1"/>
            </a:lvl7pPr>
            <a:lvl8pPr marL="3657600" lvl="7" indent="-355600" algn="ctr" rtl="0">
              <a:spcBef>
                <a:spcPts val="0"/>
              </a:spcBef>
              <a:spcAft>
                <a:spcPts val="0"/>
              </a:spcAft>
              <a:buSzPts val="2000"/>
              <a:buChar char="○"/>
              <a:defRPr i="1"/>
            </a:lvl8pPr>
            <a:lvl9pPr marL="4114800" lvl="8" indent="-355600" algn="ctr" rtl="0">
              <a:spcBef>
                <a:spcPts val="0"/>
              </a:spcBef>
              <a:spcAft>
                <a:spcPts val="0"/>
              </a:spcAft>
              <a:buSzPts val="2000"/>
              <a:buChar char="■"/>
              <a:defRPr i="1"/>
            </a:lvl9pPr>
          </a:lstStyle>
          <a:p>
            <a:endParaRPr/>
          </a:p>
        </p:txBody>
      </p:sp>
      <p:sp>
        <p:nvSpPr>
          <p:cNvPr id="20" name="Google Shape;20;p4"/>
          <p:cNvSpPr txBox="1"/>
          <p:nvPr/>
        </p:nvSpPr>
        <p:spPr>
          <a:xfrm>
            <a:off x="3593400" y="1391925"/>
            <a:ext cx="1957200" cy="5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B7B7B7"/>
                </a:solidFill>
                <a:latin typeface="Playfair Display"/>
                <a:ea typeface="Playfair Display"/>
                <a:cs typeface="Playfair Display"/>
                <a:sym typeface="Playfair Display"/>
              </a:rPr>
              <a:t>“</a:t>
            </a:r>
            <a:endParaRPr sz="6000">
              <a:solidFill>
                <a:srgbClr val="B7B7B7"/>
              </a:solidFill>
              <a:latin typeface="Playfair Display"/>
              <a:ea typeface="Playfair Display"/>
              <a:cs typeface="Playfair Display"/>
              <a:sym typeface="Playfair Display"/>
            </a:endParaRPr>
          </a:p>
        </p:txBody>
      </p:sp>
      <p:sp>
        <p:nvSpPr>
          <p:cNvPr id="21" name="Google Shape;21;p4"/>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highlight>
                  <a:srgbClr val="F3F3F3"/>
                </a:highlight>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 name="Google Shape;24;p5"/>
          <p:cNvSpPr txBox="1">
            <a:spLocks noGrp="1"/>
          </p:cNvSpPr>
          <p:nvPr>
            <p:ph type="body" idx="1"/>
          </p:nvPr>
        </p:nvSpPr>
        <p:spPr>
          <a:xfrm>
            <a:off x="1251600" y="1272975"/>
            <a:ext cx="6640800" cy="3067500"/>
          </a:xfrm>
          <a:prstGeom prst="rect">
            <a:avLst/>
          </a:prstGeom>
        </p:spPr>
        <p:txBody>
          <a:bodyPr spcFirstLastPara="1" wrap="square" lIns="91425" tIns="91425" rIns="91425" bIns="91425" anchor="ctr"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25" name="Google Shape;25;p5"/>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highlight>
                  <a:srgbClr val="F3F3F3"/>
                </a:highlight>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 name="Google Shape;28;p6"/>
          <p:cNvSpPr txBox="1">
            <a:spLocks noGrp="1"/>
          </p:cNvSpPr>
          <p:nvPr>
            <p:ph type="body" idx="1"/>
          </p:nvPr>
        </p:nvSpPr>
        <p:spPr>
          <a:xfrm>
            <a:off x="970212" y="1200150"/>
            <a:ext cx="3496500" cy="294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29" name="Google Shape;29;p6"/>
          <p:cNvSpPr txBox="1">
            <a:spLocks noGrp="1"/>
          </p:cNvSpPr>
          <p:nvPr>
            <p:ph type="body" idx="2"/>
          </p:nvPr>
        </p:nvSpPr>
        <p:spPr>
          <a:xfrm>
            <a:off x="4677288" y="1200150"/>
            <a:ext cx="3496500" cy="2945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0" name="Google Shape;30;p6"/>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highlight>
                  <a:srgbClr val="F3F3F3"/>
                </a:highlight>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 name="Google Shape;33;p7"/>
          <p:cNvSpPr txBox="1">
            <a:spLocks noGrp="1"/>
          </p:cNvSpPr>
          <p:nvPr>
            <p:ph type="body" idx="1"/>
          </p:nvPr>
        </p:nvSpPr>
        <p:spPr>
          <a:xfrm>
            <a:off x="738590" y="1200150"/>
            <a:ext cx="2471100" cy="31749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4" name="Google Shape;34;p7"/>
          <p:cNvSpPr txBox="1">
            <a:spLocks noGrp="1"/>
          </p:cNvSpPr>
          <p:nvPr>
            <p:ph type="body" idx="2"/>
          </p:nvPr>
        </p:nvSpPr>
        <p:spPr>
          <a:xfrm>
            <a:off x="3336450" y="1200150"/>
            <a:ext cx="2471100" cy="31749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5" name="Google Shape;35;p7"/>
          <p:cNvSpPr txBox="1">
            <a:spLocks noGrp="1"/>
          </p:cNvSpPr>
          <p:nvPr>
            <p:ph type="body" idx="3"/>
          </p:nvPr>
        </p:nvSpPr>
        <p:spPr>
          <a:xfrm>
            <a:off x="5934310" y="1200150"/>
            <a:ext cx="2471100" cy="31749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6" name="Google Shape;36;p7"/>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highlight>
                  <a:srgbClr val="F3F3F3"/>
                </a:highlight>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9" name="Google Shape;39;p8"/>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9"/>
          <p:cNvSpPr txBox="1">
            <a:spLocks noGrp="1"/>
          </p:cNvSpPr>
          <p:nvPr>
            <p:ph type="body" idx="1"/>
          </p:nvPr>
        </p:nvSpPr>
        <p:spPr>
          <a:xfrm>
            <a:off x="457200" y="4177709"/>
            <a:ext cx="8229600" cy="5196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Clr>
                <a:srgbClr val="999999"/>
              </a:buClr>
              <a:buSzPts val="1200"/>
              <a:buNone/>
              <a:defRPr sz="1200">
                <a:solidFill>
                  <a:srgbClr val="999999"/>
                </a:solidFill>
              </a:defRPr>
            </a:lvl1pPr>
          </a:lstStyle>
          <a:p>
            <a:endParaRPr/>
          </a:p>
        </p:txBody>
      </p:sp>
      <p:sp>
        <p:nvSpPr>
          <p:cNvPr id="42" name="Google Shape;42;p9"/>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hite" type="blank">
  <p:cSld name="BLANK">
    <p:spTree>
      <p:nvGrpSpPr>
        <p:cNvPr id="1" name="Shape 43"/>
        <p:cNvGrpSpPr/>
        <p:nvPr/>
      </p:nvGrpSpPr>
      <p:grpSpPr>
        <a:xfrm>
          <a:off x="0" y="0"/>
          <a:ext cx="0" cy="0"/>
          <a:chOff x="0" y="0"/>
          <a:chExt cx="0" cy="0"/>
        </a:xfrm>
      </p:grpSpPr>
      <p:sp>
        <p:nvSpPr>
          <p:cNvPr id="44" name="Google Shape;44;p10"/>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22625" y="226575"/>
            <a:ext cx="8698800" cy="4690200"/>
          </a:xfrm>
          <a:prstGeom prst="rect">
            <a:avLst/>
          </a:prstGeom>
          <a:noFill/>
          <a:ln w="28575" cap="flat" cmpd="sng">
            <a:solidFill>
              <a:srgbClr val="D9D9D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288000" y="288125"/>
            <a:ext cx="8567700" cy="4567200"/>
          </a:xfrm>
          <a:prstGeom prst="rect">
            <a:avLst/>
          </a:prstGeom>
          <a:noFill/>
          <a:ln w="9525" cap="flat" cmpd="sng">
            <a:solidFill>
              <a:srgbClr val="D9D9D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388955" y="338306"/>
            <a:ext cx="8366100" cy="76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1pPr>
            <a:lvl2pPr lvl="1" algn="ctr" rtl="0">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2pPr>
            <a:lvl3pPr lvl="2" algn="ctr" rtl="0">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3pPr>
            <a:lvl4pPr lvl="3" algn="ctr" rtl="0">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4pPr>
            <a:lvl5pPr lvl="4" algn="ctr" rtl="0">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5pPr>
            <a:lvl6pPr lvl="5" algn="ctr" rtl="0">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6pPr>
            <a:lvl7pPr lvl="6" algn="ctr" rtl="0">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7pPr>
            <a:lvl8pPr lvl="7" algn="ctr" rtl="0">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8pPr>
            <a:lvl9pPr lvl="8" algn="ctr" rtl="0">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9pPr>
          </a:lstStyle>
          <a:p>
            <a:endParaRPr/>
          </a:p>
        </p:txBody>
      </p:sp>
      <p:sp>
        <p:nvSpPr>
          <p:cNvPr id="9" name="Google Shape;9;p1"/>
          <p:cNvSpPr txBox="1">
            <a:spLocks noGrp="1"/>
          </p:cNvSpPr>
          <p:nvPr>
            <p:ph type="body" idx="1"/>
          </p:nvPr>
        </p:nvSpPr>
        <p:spPr>
          <a:xfrm>
            <a:off x="1251600" y="1272975"/>
            <a:ext cx="6640800" cy="3067500"/>
          </a:xfrm>
          <a:prstGeom prst="rect">
            <a:avLst/>
          </a:prstGeom>
          <a:noFill/>
          <a:ln>
            <a:noFill/>
          </a:ln>
        </p:spPr>
        <p:txBody>
          <a:bodyPr spcFirstLastPara="1" wrap="square" lIns="91425" tIns="91425" rIns="91425" bIns="91425" anchor="t" anchorCtr="0">
            <a:noAutofit/>
          </a:bodyPr>
          <a:lstStyle>
            <a:lvl1pPr marL="457200" lvl="0" indent="-355600" rtl="0">
              <a:spcBef>
                <a:spcPts val="60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1pPr>
            <a:lvl2pPr marL="914400" lvl="1" indent="-355600" rtl="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2pPr>
            <a:lvl3pPr marL="1371600" lvl="2" indent="-355600" rtl="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3pPr>
            <a:lvl4pPr marL="1828800" lvl="3" indent="-355600" rtl="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4pPr>
            <a:lvl5pPr marL="2286000" lvl="4" indent="-355600" rtl="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5pPr>
            <a:lvl6pPr marL="2743200" lvl="5" indent="-355600" rtl="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6pPr>
            <a:lvl7pPr marL="3200400" lvl="6" indent="-355600" rtl="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7pPr>
            <a:lvl8pPr marL="3657600" lvl="7" indent="-355600" rtl="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8pPr>
            <a:lvl9pPr marL="4114800" lvl="8" indent="-355600" rtl="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9pPr>
          </a:lstStyle>
          <a:p>
            <a:endParaRPr/>
          </a:p>
        </p:txBody>
      </p:sp>
      <p:sp>
        <p:nvSpPr>
          <p:cNvPr id="10" name="Google Shape;10;p1"/>
          <p:cNvSpPr txBox="1">
            <a:spLocks noGrp="1"/>
          </p:cNvSpPr>
          <p:nvPr>
            <p:ph type="sldNum" idx="12"/>
          </p:nvPr>
        </p:nvSpPr>
        <p:spPr>
          <a:xfrm>
            <a:off x="4297650" y="4419838"/>
            <a:ext cx="548700" cy="393600"/>
          </a:xfrm>
          <a:prstGeom prst="rect">
            <a:avLst/>
          </a:prstGeom>
          <a:noFill/>
          <a:ln>
            <a:noFill/>
          </a:ln>
        </p:spPr>
        <p:txBody>
          <a:bodyPr spcFirstLastPara="1" wrap="square" lIns="91425" tIns="91425" rIns="91425" bIns="91425" anchor="b" anchorCtr="0">
            <a:noAutofit/>
          </a:bodyPr>
          <a:lstStyle>
            <a:lvl1pPr lvl="0" algn="ctr" rtl="0">
              <a:buNone/>
              <a:defRPr sz="1100">
                <a:solidFill>
                  <a:schemeClr val="accent3"/>
                </a:solidFill>
                <a:latin typeface="PT Serif"/>
                <a:ea typeface="PT Serif"/>
                <a:cs typeface="PT Serif"/>
                <a:sym typeface="PT Serif"/>
              </a:defRPr>
            </a:lvl1pPr>
            <a:lvl2pPr lvl="1" algn="ctr" rtl="0">
              <a:buNone/>
              <a:defRPr sz="1100">
                <a:solidFill>
                  <a:schemeClr val="accent3"/>
                </a:solidFill>
                <a:latin typeface="PT Serif"/>
                <a:ea typeface="PT Serif"/>
                <a:cs typeface="PT Serif"/>
                <a:sym typeface="PT Serif"/>
              </a:defRPr>
            </a:lvl2pPr>
            <a:lvl3pPr lvl="2" algn="ctr" rtl="0">
              <a:buNone/>
              <a:defRPr sz="1100">
                <a:solidFill>
                  <a:schemeClr val="accent3"/>
                </a:solidFill>
                <a:latin typeface="PT Serif"/>
                <a:ea typeface="PT Serif"/>
                <a:cs typeface="PT Serif"/>
                <a:sym typeface="PT Serif"/>
              </a:defRPr>
            </a:lvl3pPr>
            <a:lvl4pPr lvl="3" algn="ctr" rtl="0">
              <a:buNone/>
              <a:defRPr sz="1100">
                <a:solidFill>
                  <a:schemeClr val="accent3"/>
                </a:solidFill>
                <a:latin typeface="PT Serif"/>
                <a:ea typeface="PT Serif"/>
                <a:cs typeface="PT Serif"/>
                <a:sym typeface="PT Serif"/>
              </a:defRPr>
            </a:lvl4pPr>
            <a:lvl5pPr lvl="4" algn="ctr" rtl="0">
              <a:buNone/>
              <a:defRPr sz="1100">
                <a:solidFill>
                  <a:schemeClr val="accent3"/>
                </a:solidFill>
                <a:latin typeface="PT Serif"/>
                <a:ea typeface="PT Serif"/>
                <a:cs typeface="PT Serif"/>
                <a:sym typeface="PT Serif"/>
              </a:defRPr>
            </a:lvl5pPr>
            <a:lvl6pPr lvl="5" algn="ctr" rtl="0">
              <a:buNone/>
              <a:defRPr sz="1100">
                <a:solidFill>
                  <a:schemeClr val="accent3"/>
                </a:solidFill>
                <a:latin typeface="PT Serif"/>
                <a:ea typeface="PT Serif"/>
                <a:cs typeface="PT Serif"/>
                <a:sym typeface="PT Serif"/>
              </a:defRPr>
            </a:lvl6pPr>
            <a:lvl7pPr lvl="6" algn="ctr" rtl="0">
              <a:buNone/>
              <a:defRPr sz="1100">
                <a:solidFill>
                  <a:schemeClr val="accent3"/>
                </a:solidFill>
                <a:latin typeface="PT Serif"/>
                <a:ea typeface="PT Serif"/>
                <a:cs typeface="PT Serif"/>
                <a:sym typeface="PT Serif"/>
              </a:defRPr>
            </a:lvl7pPr>
            <a:lvl8pPr lvl="7" algn="ctr" rtl="0">
              <a:buNone/>
              <a:defRPr sz="1100">
                <a:solidFill>
                  <a:schemeClr val="accent3"/>
                </a:solidFill>
                <a:latin typeface="PT Serif"/>
                <a:ea typeface="PT Serif"/>
                <a:cs typeface="PT Serif"/>
                <a:sym typeface="PT Serif"/>
              </a:defRPr>
            </a:lvl8pPr>
            <a:lvl9pPr lvl="8" algn="ctr" rtl="0">
              <a:buNone/>
              <a:defRPr sz="1100">
                <a:solidFill>
                  <a:schemeClr val="accent3"/>
                </a:solidFill>
                <a:latin typeface="PT Serif"/>
                <a:ea typeface="PT Serif"/>
                <a:cs typeface="PT Serif"/>
                <a:sym typeface="PT Serif"/>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hyperlink" Target="https://docs.google.com/spreadsheets/d/19MBWAbC-3dYX6hoiOSo5JBXV0HfLV_7DbzXYU7xfbF4/edit?usp=sharing" TargetMode="External"/><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32.xml"/><Relationship Id="rId5" Type="http://schemas.openxmlformats.org/officeDocument/2006/relationships/slide" Target="slide24.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hyperlink" Target="mailto:michael.e.rhodes@colorado.edu"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 Target="slide46.xml"/><Relationship Id="rId7"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slide" Target="slide85.xml"/><Relationship Id="rId5" Type="http://schemas.openxmlformats.org/officeDocument/2006/relationships/slide" Target="slide58.xml"/><Relationship Id="rId4" Type="http://schemas.openxmlformats.org/officeDocument/2006/relationships/slide" Target="slide5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o365coloradoedu.sharepoint.com/:b:/r/sites/AEROENGR-MARCoPoLo/Shared%20Documents/Software/LiDAR%20Research%20Papers%20%26%20Resources/Zhao%20et%20al.%20Pose%20using%20LiDAR%20Point%20Clouds.pdf?csf=1&amp;web=1&amp;e=vvaAPG"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https://blog.lidarnews.com/lidar-technology-explained-at-the-electronics-level/" TargetMode="External"/><Relationship Id="rId4" Type="http://schemas.openxmlformats.org/officeDocument/2006/relationships/hyperlink" Target="https://scholar.google.com/scholar_url?url=https://ntrs.nasa.gov/api/citations/20120013578/downloads/20120013578.pdf&amp;hl=en&amp;sa=X&amp;ei=RU0vY-ODGe2KywTYs7iICQ&amp;scisig=AAGBfm01u0YB6vqBNuYvUHORj9_wGF5TiA&amp;oi=scholar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jpg"/><Relationship Id="rId3" Type="http://schemas.openxmlformats.org/officeDocument/2006/relationships/image" Target="../media/image4.png"/><Relationship Id="rId7" Type="http://schemas.openxmlformats.org/officeDocument/2006/relationships/image" Target="../media/image59.jpg"/><Relationship Id="rId12" Type="http://schemas.openxmlformats.org/officeDocument/2006/relationships/image" Target="../media/image64.jp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58.jpg"/><Relationship Id="rId11" Type="http://schemas.openxmlformats.org/officeDocument/2006/relationships/image" Target="../media/image63.jpg"/><Relationship Id="rId5" Type="http://schemas.openxmlformats.org/officeDocument/2006/relationships/image" Target="../media/image57.jpg"/><Relationship Id="rId15" Type="http://schemas.openxmlformats.org/officeDocument/2006/relationships/image" Target="../media/image67.jpg"/><Relationship Id="rId10" Type="http://schemas.openxmlformats.org/officeDocument/2006/relationships/image" Target="../media/image62.jpg"/><Relationship Id="rId4" Type="http://schemas.openxmlformats.org/officeDocument/2006/relationships/image" Target="../media/image56.jpg"/><Relationship Id="rId9" Type="http://schemas.openxmlformats.org/officeDocument/2006/relationships/image" Target="../media/image61.jpg"/><Relationship Id="rId14"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slide" Target="slide57.xml"/><Relationship Id="rId5" Type="http://schemas.openxmlformats.org/officeDocument/2006/relationships/slide" Target="slide56.xml"/><Relationship Id="rId4" Type="http://schemas.openxmlformats.org/officeDocument/2006/relationships/slide" Target="slide55.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hyperlink" Target="https://www.lockheedmartin.com/en-us/products/satellite.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slide" Target="slide80.xml"/><Relationship Id="rId3" Type="http://schemas.openxmlformats.org/officeDocument/2006/relationships/slide" Target="slide59.xml"/><Relationship Id="rId7" Type="http://schemas.openxmlformats.org/officeDocument/2006/relationships/slide" Target="slide66.xml"/><Relationship Id="rId12" Type="http://schemas.openxmlformats.org/officeDocument/2006/relationships/slide" Target="slide79.xml"/><Relationship Id="rId2" Type="http://schemas.openxmlformats.org/officeDocument/2006/relationships/notesSlide" Target="../notesSlides/notesSlide58.xml"/><Relationship Id="rId16" Type="http://schemas.openxmlformats.org/officeDocument/2006/relationships/slide" Target="slide84.xml"/><Relationship Id="rId1" Type="http://schemas.openxmlformats.org/officeDocument/2006/relationships/slideLayout" Target="../slideLayouts/slideLayout1.xml"/><Relationship Id="rId6" Type="http://schemas.openxmlformats.org/officeDocument/2006/relationships/slide" Target="slide65.xml"/><Relationship Id="rId11" Type="http://schemas.openxmlformats.org/officeDocument/2006/relationships/slide" Target="slide77.xml"/><Relationship Id="rId5" Type="http://schemas.openxmlformats.org/officeDocument/2006/relationships/slide" Target="slide64.xml"/><Relationship Id="rId15" Type="http://schemas.openxmlformats.org/officeDocument/2006/relationships/slide" Target="slide83.xml"/><Relationship Id="rId10" Type="http://schemas.openxmlformats.org/officeDocument/2006/relationships/slide" Target="slide75.xml"/><Relationship Id="rId4" Type="http://schemas.openxmlformats.org/officeDocument/2006/relationships/slide" Target="slide63.xml"/><Relationship Id="rId9" Type="http://schemas.openxmlformats.org/officeDocument/2006/relationships/slide" Target="slide70.xml"/><Relationship Id="rId14" Type="http://schemas.openxmlformats.org/officeDocument/2006/relationships/slide" Target="slide81.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72.jp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73.jp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76.jp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77.gif"/></Relationships>
</file>

<file path=ppt/slides/_rels/slide6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84.jp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86.jpg"/></Relationships>
</file>

<file path=ppt/slides/_rels/slide7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8" Type="http://schemas.openxmlformats.org/officeDocument/2006/relationships/slide" Target="slide95.xml"/><Relationship Id="rId3" Type="http://schemas.openxmlformats.org/officeDocument/2006/relationships/slide" Target="slide90.xml"/><Relationship Id="rId7" Type="http://schemas.openxmlformats.org/officeDocument/2006/relationships/slide" Target="slide94.xml"/><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slide" Target="slide92.xml"/><Relationship Id="rId5" Type="http://schemas.openxmlformats.org/officeDocument/2006/relationships/slide" Target="slide89.xml"/><Relationship Id="rId10" Type="http://schemas.openxmlformats.org/officeDocument/2006/relationships/slide" Target="slide98.xml"/><Relationship Id="rId4" Type="http://schemas.openxmlformats.org/officeDocument/2006/relationships/slide" Target="slide87.xml"/><Relationship Id="rId9" Type="http://schemas.openxmlformats.org/officeDocument/2006/relationships/slide" Target="slide93.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
        <p:cNvGrpSpPr/>
        <p:nvPr/>
      </p:nvGrpSpPr>
      <p:grpSpPr>
        <a:xfrm>
          <a:off x="0" y="0"/>
          <a:ext cx="0" cy="0"/>
          <a:chOff x="0" y="0"/>
          <a:chExt cx="0" cy="0"/>
        </a:xfrm>
      </p:grpSpPr>
      <p:sp>
        <p:nvSpPr>
          <p:cNvPr id="51" name="Google Shape;51;p12"/>
          <p:cNvSpPr txBox="1">
            <a:spLocks noGrp="1"/>
          </p:cNvSpPr>
          <p:nvPr>
            <p:ph type="ctrTitle"/>
          </p:nvPr>
        </p:nvSpPr>
        <p:spPr>
          <a:xfrm>
            <a:off x="1768800" y="376513"/>
            <a:ext cx="56064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300">
                <a:solidFill>
                  <a:srgbClr val="FFFFFF"/>
                </a:solidFill>
                <a:latin typeface="Playfair Display ExtraBold"/>
                <a:ea typeface="Playfair Display ExtraBold"/>
                <a:cs typeface="Playfair Display ExtraBold"/>
                <a:sym typeface="Playfair Display ExtraBold"/>
              </a:rPr>
              <a:t>MARCo PoLo</a:t>
            </a:r>
            <a:endParaRPr sz="5300">
              <a:solidFill>
                <a:srgbClr val="FFFFFF"/>
              </a:solidFill>
              <a:latin typeface="Playfair Display ExtraBold"/>
              <a:ea typeface="Playfair Display ExtraBold"/>
              <a:cs typeface="Playfair Display ExtraBold"/>
              <a:sym typeface="Playfair Display ExtraBold"/>
            </a:endParaRPr>
          </a:p>
          <a:p>
            <a:pPr marL="0" lvl="0" indent="0" algn="ctr" rtl="0">
              <a:spcBef>
                <a:spcPts val="0"/>
              </a:spcBef>
              <a:spcAft>
                <a:spcPts val="0"/>
              </a:spcAft>
              <a:buNone/>
            </a:pPr>
            <a:endParaRPr sz="2200">
              <a:latin typeface="Playfair Display ExtraBold"/>
              <a:ea typeface="Playfair Display ExtraBold"/>
              <a:cs typeface="Playfair Display ExtraBold"/>
              <a:sym typeface="Playfair Display ExtraBold"/>
            </a:endParaRPr>
          </a:p>
          <a:p>
            <a:pPr marL="0" lvl="0" indent="0" algn="ctr" rtl="0">
              <a:spcBef>
                <a:spcPts val="0"/>
              </a:spcBef>
              <a:spcAft>
                <a:spcPts val="0"/>
              </a:spcAft>
              <a:buNone/>
            </a:pPr>
            <a:endParaRPr sz="2200">
              <a:solidFill>
                <a:srgbClr val="FFFFFF"/>
              </a:solidFill>
              <a:latin typeface="Playfair Display ExtraBold"/>
              <a:ea typeface="Playfair Display ExtraBold"/>
              <a:cs typeface="Playfair Display ExtraBold"/>
              <a:sym typeface="Playfair Display ExtraBold"/>
            </a:endParaRPr>
          </a:p>
        </p:txBody>
      </p:sp>
      <p:pic>
        <p:nvPicPr>
          <p:cNvPr id="52" name="Google Shape;52;p12"/>
          <p:cNvPicPr preferRelativeResize="0"/>
          <p:nvPr/>
        </p:nvPicPr>
        <p:blipFill rotWithShape="1">
          <a:blip r:embed="rId3">
            <a:alphaModFix/>
          </a:blip>
          <a:srcRect t="75975"/>
          <a:stretch/>
        </p:blipFill>
        <p:spPr>
          <a:xfrm>
            <a:off x="7493225" y="757250"/>
            <a:ext cx="1341400" cy="136150"/>
          </a:xfrm>
          <a:prstGeom prst="rect">
            <a:avLst/>
          </a:prstGeom>
          <a:noFill/>
          <a:ln>
            <a:noFill/>
          </a:ln>
        </p:spPr>
      </p:pic>
      <p:pic>
        <p:nvPicPr>
          <p:cNvPr id="53" name="Google Shape;53;p12"/>
          <p:cNvPicPr preferRelativeResize="0"/>
          <p:nvPr/>
        </p:nvPicPr>
        <p:blipFill>
          <a:blip r:embed="rId4">
            <a:alphaModFix/>
          </a:blip>
          <a:stretch>
            <a:fillRect/>
          </a:stretch>
        </p:blipFill>
        <p:spPr>
          <a:xfrm>
            <a:off x="309675" y="326674"/>
            <a:ext cx="588309" cy="566725"/>
          </a:xfrm>
          <a:prstGeom prst="rect">
            <a:avLst/>
          </a:prstGeom>
          <a:noFill/>
          <a:ln>
            <a:noFill/>
          </a:ln>
        </p:spPr>
      </p:pic>
      <p:sp>
        <p:nvSpPr>
          <p:cNvPr id="54" name="Google Shape;54;p12"/>
          <p:cNvSpPr txBox="1"/>
          <p:nvPr/>
        </p:nvSpPr>
        <p:spPr>
          <a:xfrm>
            <a:off x="67525" y="1648100"/>
            <a:ext cx="2919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005BAD"/>
                </a:solidFill>
                <a:latin typeface="Playfair Display"/>
                <a:ea typeface="Playfair Display"/>
                <a:cs typeface="Playfair Display"/>
                <a:sym typeface="Playfair Display"/>
              </a:rPr>
              <a:t>Presenters:</a:t>
            </a:r>
            <a:endParaRPr sz="1600" b="1">
              <a:solidFill>
                <a:srgbClr val="005BAD"/>
              </a:solidFill>
              <a:latin typeface="Playfair Display"/>
              <a:ea typeface="Playfair Display"/>
              <a:cs typeface="Playfair Display"/>
              <a:sym typeface="Playfair Display"/>
            </a:endParaRPr>
          </a:p>
          <a:p>
            <a:pPr marL="0" lvl="0" indent="0" algn="ctr" rtl="0">
              <a:spcBef>
                <a:spcPts val="0"/>
              </a:spcBef>
              <a:spcAft>
                <a:spcPts val="0"/>
              </a:spcAft>
              <a:buNone/>
            </a:pPr>
            <a:r>
              <a:rPr lang="en" sz="1200">
                <a:solidFill>
                  <a:schemeClr val="lt1"/>
                </a:solidFill>
                <a:latin typeface="Playfair Display"/>
                <a:ea typeface="Playfair Display"/>
                <a:cs typeface="Playfair Display"/>
                <a:sym typeface="Playfair Display"/>
              </a:rPr>
              <a:t>Kintan Surghani, Brian Byrne,</a:t>
            </a:r>
            <a:endParaRPr sz="1200">
              <a:solidFill>
                <a:schemeClr val="lt1"/>
              </a:solidFill>
              <a:latin typeface="Playfair Display"/>
              <a:ea typeface="Playfair Display"/>
              <a:cs typeface="Playfair Display"/>
              <a:sym typeface="Playfair Display"/>
            </a:endParaRPr>
          </a:p>
          <a:p>
            <a:pPr marL="0" lvl="0" indent="0" algn="ctr" rtl="0">
              <a:spcBef>
                <a:spcPts val="0"/>
              </a:spcBef>
              <a:spcAft>
                <a:spcPts val="0"/>
              </a:spcAft>
              <a:buNone/>
            </a:pPr>
            <a:r>
              <a:rPr lang="en" sz="1200">
                <a:solidFill>
                  <a:schemeClr val="lt1"/>
                </a:solidFill>
                <a:latin typeface="Playfair Display"/>
                <a:ea typeface="Playfair Display"/>
                <a:cs typeface="Playfair Display"/>
                <a:sym typeface="Playfair Display"/>
              </a:rPr>
              <a:t>Nadia Abuharus, Ben Arnold,</a:t>
            </a:r>
            <a:endParaRPr sz="1200">
              <a:solidFill>
                <a:schemeClr val="lt1"/>
              </a:solidFill>
              <a:latin typeface="Playfair Display"/>
              <a:ea typeface="Playfair Display"/>
              <a:cs typeface="Playfair Display"/>
              <a:sym typeface="Playfair Display"/>
            </a:endParaRPr>
          </a:p>
          <a:p>
            <a:pPr marL="0" lvl="0" indent="0" algn="ctr" rtl="0">
              <a:spcBef>
                <a:spcPts val="0"/>
              </a:spcBef>
              <a:spcAft>
                <a:spcPts val="0"/>
              </a:spcAft>
              <a:buNone/>
            </a:pPr>
            <a:r>
              <a:rPr lang="en" sz="1200">
                <a:solidFill>
                  <a:schemeClr val="lt1"/>
                </a:solidFill>
                <a:latin typeface="Playfair Display"/>
                <a:ea typeface="Playfair Display"/>
                <a:cs typeface="Playfair Display"/>
                <a:sym typeface="Playfair Display"/>
              </a:rPr>
              <a:t>Tyler Sterrett, Tyler Candler, </a:t>
            </a:r>
            <a:endParaRPr sz="1200">
              <a:solidFill>
                <a:schemeClr val="lt1"/>
              </a:solidFill>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 sz="1200">
                <a:solidFill>
                  <a:schemeClr val="lt1"/>
                </a:solidFill>
                <a:latin typeface="Playfair Display"/>
                <a:ea typeface="Playfair Display"/>
                <a:cs typeface="Playfair Display"/>
                <a:sym typeface="Playfair Display"/>
              </a:rPr>
              <a:t>Jackson DePenning</a:t>
            </a:r>
            <a:endParaRPr sz="1200">
              <a:solidFill>
                <a:schemeClr val="lt1"/>
              </a:solidFill>
              <a:latin typeface="Playfair Display"/>
              <a:ea typeface="Playfair Display"/>
              <a:cs typeface="Playfair Display"/>
              <a:sym typeface="Playfair Display"/>
            </a:endParaRPr>
          </a:p>
        </p:txBody>
      </p:sp>
      <p:sp>
        <p:nvSpPr>
          <p:cNvPr id="55" name="Google Shape;55;p12"/>
          <p:cNvSpPr txBox="1"/>
          <p:nvPr/>
        </p:nvSpPr>
        <p:spPr>
          <a:xfrm>
            <a:off x="67525" y="2794925"/>
            <a:ext cx="28725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005BAD"/>
                </a:solidFill>
                <a:latin typeface="Playfair Display"/>
                <a:ea typeface="Playfair Display"/>
                <a:cs typeface="Playfair Display"/>
                <a:sym typeface="Playfair Display"/>
              </a:rPr>
              <a:t>Full Group:</a:t>
            </a:r>
            <a:endParaRPr sz="1200">
              <a:solidFill>
                <a:schemeClr val="lt1"/>
              </a:solidFill>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 sz="1200">
                <a:solidFill>
                  <a:schemeClr val="lt1"/>
                </a:solidFill>
                <a:latin typeface="Playfair Display"/>
                <a:ea typeface="Playfair Display"/>
                <a:cs typeface="Playfair Display"/>
                <a:sym typeface="Playfair Display"/>
              </a:rPr>
              <a:t>Justin Pedersen, </a:t>
            </a:r>
            <a:endParaRPr sz="1200">
              <a:solidFill>
                <a:schemeClr val="lt1"/>
              </a:solidFill>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 sz="1200">
                <a:solidFill>
                  <a:schemeClr val="lt1"/>
                </a:solidFill>
                <a:latin typeface="Playfair Display"/>
                <a:ea typeface="Playfair Display"/>
                <a:cs typeface="Playfair Display"/>
                <a:sym typeface="Playfair Display"/>
              </a:rPr>
              <a:t>Austin Coleman, Matt Davis, </a:t>
            </a:r>
            <a:endParaRPr sz="1200">
              <a:solidFill>
                <a:schemeClr val="lt1"/>
              </a:solidFill>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 sz="1200">
                <a:solidFill>
                  <a:schemeClr val="lt1"/>
                </a:solidFill>
                <a:latin typeface="Playfair Display"/>
                <a:ea typeface="Playfair Display"/>
                <a:cs typeface="Playfair Display"/>
                <a:sym typeface="Playfair Display"/>
              </a:rPr>
              <a:t>Ray Stine, Kevin Cook </a:t>
            </a:r>
            <a:endParaRPr sz="1200">
              <a:solidFill>
                <a:srgbClr val="FFFFFF"/>
              </a:solidFill>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endParaRPr sz="1200">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endParaRPr sz="1200">
              <a:solidFill>
                <a:srgbClr val="FFFFFF"/>
              </a:solidFill>
              <a:latin typeface="Playfair Display"/>
              <a:ea typeface="Playfair Display"/>
              <a:cs typeface="Playfair Display"/>
              <a:sym typeface="Playfair Display"/>
            </a:endParaRPr>
          </a:p>
        </p:txBody>
      </p:sp>
      <p:sp>
        <p:nvSpPr>
          <p:cNvPr id="56" name="Google Shape;56;p12"/>
          <p:cNvSpPr txBox="1"/>
          <p:nvPr/>
        </p:nvSpPr>
        <p:spPr>
          <a:xfrm>
            <a:off x="6531125" y="1648100"/>
            <a:ext cx="25254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005BAD"/>
                </a:solidFill>
                <a:latin typeface="Playfair Display"/>
                <a:ea typeface="Playfair Display"/>
                <a:cs typeface="Playfair Display"/>
                <a:sym typeface="Playfair Display"/>
              </a:rPr>
              <a:t>Company Sponsor:</a:t>
            </a:r>
            <a:endParaRPr sz="1600" b="1">
              <a:solidFill>
                <a:srgbClr val="005BAD"/>
              </a:solidFill>
              <a:latin typeface="Playfair Display"/>
              <a:ea typeface="Playfair Display"/>
              <a:cs typeface="Playfair Display"/>
              <a:sym typeface="Playfair Display"/>
            </a:endParaRPr>
          </a:p>
          <a:p>
            <a:pPr marL="0" lvl="0" indent="0" algn="ctr" rtl="0">
              <a:spcBef>
                <a:spcPts val="0"/>
              </a:spcBef>
              <a:spcAft>
                <a:spcPts val="0"/>
              </a:spcAft>
              <a:buNone/>
            </a:pPr>
            <a:r>
              <a:rPr lang="en">
                <a:solidFill>
                  <a:srgbClr val="FFFFFF"/>
                </a:solidFill>
                <a:latin typeface="Playfair Display"/>
                <a:ea typeface="Playfair Display"/>
                <a:cs typeface="Playfair Display"/>
                <a:sym typeface="Playfair Display"/>
              </a:rPr>
              <a:t>Lockheed Martin - </a:t>
            </a:r>
            <a:endParaRPr>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r>
              <a:rPr lang="en">
                <a:solidFill>
                  <a:srgbClr val="FFFFFF"/>
                </a:solidFill>
                <a:latin typeface="Playfair Display"/>
                <a:ea typeface="Playfair Display"/>
                <a:cs typeface="Playfair Display"/>
                <a:sym typeface="Playfair Display"/>
              </a:rPr>
              <a:t>Taylor Maurer and </a:t>
            </a:r>
            <a:endParaRPr>
              <a:solidFill>
                <a:srgbClr val="FFFFFF"/>
              </a:solidFill>
              <a:latin typeface="Playfair Display"/>
              <a:ea typeface="Playfair Display"/>
              <a:cs typeface="Playfair Display"/>
              <a:sym typeface="Playfair Display"/>
            </a:endParaRPr>
          </a:p>
          <a:p>
            <a:pPr marL="0" lvl="0" indent="0" algn="ctr" rtl="0">
              <a:spcBef>
                <a:spcPts val="0"/>
              </a:spcBef>
              <a:spcAft>
                <a:spcPts val="0"/>
              </a:spcAft>
              <a:buNone/>
            </a:pPr>
            <a:r>
              <a:rPr lang="en">
                <a:solidFill>
                  <a:srgbClr val="FFFFFF"/>
                </a:solidFill>
                <a:latin typeface="Playfair Display"/>
                <a:ea typeface="Playfair Display"/>
                <a:cs typeface="Playfair Display"/>
                <a:sym typeface="Playfair Display"/>
              </a:rPr>
              <a:t>Josh Nelson</a:t>
            </a:r>
            <a:endParaRPr>
              <a:solidFill>
                <a:srgbClr val="FFFFFF"/>
              </a:solidFill>
              <a:latin typeface="Playfair Display"/>
              <a:ea typeface="Playfair Display"/>
              <a:cs typeface="Playfair Display"/>
              <a:sym typeface="Playfair Display"/>
            </a:endParaRPr>
          </a:p>
        </p:txBody>
      </p:sp>
      <p:sp>
        <p:nvSpPr>
          <p:cNvPr id="57" name="Google Shape;57;p12"/>
          <p:cNvSpPr txBox="1"/>
          <p:nvPr/>
        </p:nvSpPr>
        <p:spPr>
          <a:xfrm>
            <a:off x="6618600" y="2794925"/>
            <a:ext cx="25254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005BAD"/>
                </a:solidFill>
                <a:latin typeface="Playfair Display"/>
                <a:ea typeface="Playfair Display"/>
                <a:cs typeface="Playfair Display"/>
                <a:sym typeface="Playfair Display"/>
              </a:rPr>
              <a:t>Faculty Advisor:</a:t>
            </a:r>
            <a:endParaRPr sz="1600" b="1">
              <a:solidFill>
                <a:srgbClr val="005BAD"/>
              </a:solidFill>
              <a:latin typeface="Playfair Display"/>
              <a:ea typeface="Playfair Display"/>
              <a:cs typeface="Playfair Display"/>
              <a:sym typeface="Playfair Display"/>
            </a:endParaRPr>
          </a:p>
          <a:p>
            <a:pPr marL="0" lvl="0" indent="0" algn="ctr" rtl="0">
              <a:spcBef>
                <a:spcPts val="0"/>
              </a:spcBef>
              <a:spcAft>
                <a:spcPts val="0"/>
              </a:spcAft>
              <a:buNone/>
            </a:pPr>
            <a:r>
              <a:rPr lang="en">
                <a:solidFill>
                  <a:srgbClr val="FFFFFF"/>
                </a:solidFill>
                <a:latin typeface="Playfair Display"/>
                <a:ea typeface="Playfair Display"/>
                <a:cs typeface="Playfair Display"/>
                <a:sym typeface="Playfair Display"/>
              </a:rPr>
              <a:t>Alexandra Le Moine</a:t>
            </a:r>
            <a:endParaRPr>
              <a:solidFill>
                <a:srgbClr val="FFFFFF"/>
              </a:solidFill>
              <a:latin typeface="Playfair Display"/>
              <a:ea typeface="Playfair Display"/>
              <a:cs typeface="Playfair Display"/>
              <a:sym typeface="Playfair Display"/>
            </a:endParaRPr>
          </a:p>
        </p:txBody>
      </p:sp>
      <p:pic>
        <p:nvPicPr>
          <p:cNvPr id="58" name="Google Shape;58;p12"/>
          <p:cNvPicPr preferRelativeResize="0"/>
          <p:nvPr/>
        </p:nvPicPr>
        <p:blipFill rotWithShape="1">
          <a:blip r:embed="rId5">
            <a:alphaModFix/>
          </a:blip>
          <a:srcRect l="10611" r="21319" b="30924"/>
          <a:stretch/>
        </p:blipFill>
        <p:spPr>
          <a:xfrm>
            <a:off x="7622450" y="253537"/>
            <a:ext cx="1082952" cy="503701"/>
          </a:xfrm>
          <a:prstGeom prst="rect">
            <a:avLst/>
          </a:prstGeom>
          <a:noFill/>
          <a:ln>
            <a:noFill/>
          </a:ln>
        </p:spPr>
      </p:pic>
      <p:pic>
        <p:nvPicPr>
          <p:cNvPr id="59" name="Google Shape;59;p12"/>
          <p:cNvPicPr preferRelativeResize="0"/>
          <p:nvPr/>
        </p:nvPicPr>
        <p:blipFill>
          <a:blip r:embed="rId6">
            <a:alphaModFix/>
          </a:blip>
          <a:stretch>
            <a:fillRect/>
          </a:stretch>
        </p:blipFill>
        <p:spPr>
          <a:xfrm>
            <a:off x="2991238" y="1648100"/>
            <a:ext cx="3161524" cy="3161524"/>
          </a:xfrm>
          <a:prstGeom prst="rect">
            <a:avLst/>
          </a:prstGeom>
          <a:noFill/>
          <a:ln>
            <a:noFill/>
          </a:ln>
        </p:spPr>
      </p:pic>
      <p:sp>
        <p:nvSpPr>
          <p:cNvPr id="60" name="Google Shape;60;p12"/>
          <p:cNvSpPr txBox="1"/>
          <p:nvPr/>
        </p:nvSpPr>
        <p:spPr>
          <a:xfrm>
            <a:off x="1910075" y="893400"/>
            <a:ext cx="51639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lt1"/>
                </a:solidFill>
                <a:latin typeface="Playfair Display"/>
                <a:ea typeface="Playfair Display"/>
                <a:cs typeface="Playfair Display"/>
                <a:sym typeface="Playfair Display"/>
              </a:rPr>
              <a:t>Mobile Astronautic Ranging Computer for Positioning and Localization</a:t>
            </a:r>
            <a:endParaRPr sz="1200">
              <a:solidFill>
                <a:schemeClr val="lt1"/>
              </a:solidFill>
              <a:latin typeface="Playfair Display"/>
              <a:ea typeface="Playfair Display"/>
              <a:cs typeface="Playfair Display"/>
              <a:sym typeface="Playfair Display"/>
            </a:endParaRPr>
          </a:p>
        </p:txBody>
      </p:sp>
      <p:sp>
        <p:nvSpPr>
          <p:cNvPr id="61" name="Google Shape;61;p12"/>
          <p:cNvSpPr txBox="1"/>
          <p:nvPr/>
        </p:nvSpPr>
        <p:spPr>
          <a:xfrm>
            <a:off x="2173000" y="1124900"/>
            <a:ext cx="4943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chemeClr val="lt1"/>
                </a:solidFill>
                <a:latin typeface="Playfair Display ExtraBold"/>
                <a:ea typeface="Playfair Display ExtraBold"/>
                <a:cs typeface="Playfair Display ExtraBold"/>
                <a:sym typeface="Playfair Display ExtraBold"/>
              </a:rPr>
              <a:t>Critical Design Review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1"/>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Top Level Design: Polo (Cube)</a:t>
            </a:r>
            <a:endParaRPr sz="2600" u="sng">
              <a:latin typeface="Playfair Display SemiBold"/>
              <a:ea typeface="Playfair Display SemiBold"/>
              <a:cs typeface="Playfair Display SemiBold"/>
              <a:sym typeface="Playfair Display SemiBold"/>
            </a:endParaRPr>
          </a:p>
        </p:txBody>
      </p:sp>
      <p:sp>
        <p:nvSpPr>
          <p:cNvPr id="211" name="Google Shape;211;p21"/>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212" name="Google Shape;212;p21"/>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2.0 Design Solution</a:t>
            </a:r>
            <a:endParaRPr sz="1200" b="1">
              <a:latin typeface="Playfair Display"/>
              <a:ea typeface="Playfair Display"/>
              <a:cs typeface="Playfair Display"/>
              <a:sym typeface="Playfair Display"/>
            </a:endParaRPr>
          </a:p>
        </p:txBody>
      </p:sp>
      <p:sp>
        <p:nvSpPr>
          <p:cNvPr id="213" name="Google Shape;213;p21"/>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214" name="Google Shape;214;p21"/>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215" name="Google Shape;215;p21"/>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216" name="Google Shape;216;p21"/>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pic>
        <p:nvPicPr>
          <p:cNvPr id="217" name="Google Shape;217;p21"/>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218" name="Google Shape;218;p21"/>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10</a:t>
            </a:fld>
            <a:endParaRPr/>
          </a:p>
        </p:txBody>
      </p:sp>
      <p:sp>
        <p:nvSpPr>
          <p:cNvPr id="219" name="Google Shape;219;p21"/>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220" name="Google Shape;220;p21"/>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10</a:t>
            </a:fld>
            <a:endParaRPr>
              <a:latin typeface="Playfair Display"/>
              <a:ea typeface="Playfair Display"/>
              <a:cs typeface="Playfair Display"/>
              <a:sym typeface="Playfair Display"/>
            </a:endParaRPr>
          </a:p>
        </p:txBody>
      </p:sp>
      <p:pic>
        <p:nvPicPr>
          <p:cNvPr id="221" name="Google Shape;221;p21"/>
          <p:cNvPicPr preferRelativeResize="0"/>
          <p:nvPr/>
        </p:nvPicPr>
        <p:blipFill>
          <a:blip r:embed="rId4">
            <a:alphaModFix/>
          </a:blip>
          <a:stretch>
            <a:fillRect/>
          </a:stretch>
        </p:blipFill>
        <p:spPr>
          <a:xfrm>
            <a:off x="4360650" y="892900"/>
            <a:ext cx="4215007" cy="3526950"/>
          </a:xfrm>
          <a:prstGeom prst="rect">
            <a:avLst/>
          </a:prstGeom>
          <a:noFill/>
          <a:ln>
            <a:noFill/>
          </a:ln>
        </p:spPr>
      </p:pic>
      <p:pic>
        <p:nvPicPr>
          <p:cNvPr id="222" name="Google Shape;222;p21"/>
          <p:cNvPicPr preferRelativeResize="0"/>
          <p:nvPr/>
        </p:nvPicPr>
        <p:blipFill>
          <a:blip r:embed="rId5">
            <a:alphaModFix/>
          </a:blip>
          <a:stretch>
            <a:fillRect/>
          </a:stretch>
        </p:blipFill>
        <p:spPr>
          <a:xfrm>
            <a:off x="1018650" y="1514900"/>
            <a:ext cx="2455705" cy="2652400"/>
          </a:xfrm>
          <a:prstGeom prst="rect">
            <a:avLst/>
          </a:prstGeom>
          <a:noFill/>
          <a:ln>
            <a:noFill/>
          </a:ln>
        </p:spPr>
      </p:pic>
      <p:cxnSp>
        <p:nvCxnSpPr>
          <p:cNvPr id="223" name="Google Shape;223;p21"/>
          <p:cNvCxnSpPr>
            <a:stCxn id="224" idx="2"/>
          </p:cNvCxnSpPr>
          <p:nvPr/>
        </p:nvCxnSpPr>
        <p:spPr>
          <a:xfrm flipH="1">
            <a:off x="5081150" y="1363600"/>
            <a:ext cx="622800" cy="1231800"/>
          </a:xfrm>
          <a:prstGeom prst="straightConnector1">
            <a:avLst/>
          </a:prstGeom>
          <a:noFill/>
          <a:ln w="28575" cap="flat" cmpd="sng">
            <a:solidFill>
              <a:srgbClr val="005BAD"/>
            </a:solidFill>
            <a:prstDash val="solid"/>
            <a:round/>
            <a:headEnd type="none" w="med" len="med"/>
            <a:tailEnd type="triangle" w="med" len="med"/>
          </a:ln>
        </p:spPr>
      </p:cxnSp>
      <p:sp>
        <p:nvSpPr>
          <p:cNvPr id="224" name="Google Shape;224;p21"/>
          <p:cNvSpPr txBox="1"/>
          <p:nvPr/>
        </p:nvSpPr>
        <p:spPr>
          <a:xfrm>
            <a:off x="4778300" y="963400"/>
            <a:ext cx="18513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Solar Panels (Foam)</a:t>
            </a:r>
            <a:endParaRPr b="1">
              <a:latin typeface="Playfair Display"/>
              <a:ea typeface="Playfair Display"/>
              <a:cs typeface="Playfair Display"/>
              <a:sym typeface="Playfair Display"/>
            </a:endParaRPr>
          </a:p>
        </p:txBody>
      </p:sp>
      <p:sp>
        <p:nvSpPr>
          <p:cNvPr id="225" name="Google Shape;225;p21"/>
          <p:cNvSpPr txBox="1"/>
          <p:nvPr/>
        </p:nvSpPr>
        <p:spPr>
          <a:xfrm>
            <a:off x="471400" y="1177400"/>
            <a:ext cx="1156200" cy="6156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Satellite Bus (Foam)</a:t>
            </a:r>
            <a:endParaRPr b="1">
              <a:latin typeface="Playfair Display"/>
              <a:ea typeface="Playfair Display"/>
              <a:cs typeface="Playfair Display"/>
              <a:sym typeface="Playfair Display"/>
            </a:endParaRPr>
          </a:p>
        </p:txBody>
      </p:sp>
      <p:cxnSp>
        <p:nvCxnSpPr>
          <p:cNvPr id="226" name="Google Shape;226;p21"/>
          <p:cNvCxnSpPr>
            <a:stCxn id="225" idx="2"/>
          </p:cNvCxnSpPr>
          <p:nvPr/>
        </p:nvCxnSpPr>
        <p:spPr>
          <a:xfrm>
            <a:off x="1049500" y="1793000"/>
            <a:ext cx="873600" cy="489600"/>
          </a:xfrm>
          <a:prstGeom prst="straightConnector1">
            <a:avLst/>
          </a:prstGeom>
          <a:noFill/>
          <a:ln w="28575" cap="flat" cmpd="sng">
            <a:solidFill>
              <a:srgbClr val="005BAD"/>
            </a:solidFill>
            <a:prstDash val="solid"/>
            <a:round/>
            <a:headEnd type="none" w="med" len="med"/>
            <a:tailEnd type="triangle" w="med" len="med"/>
          </a:ln>
        </p:spPr>
      </p:cxnSp>
      <p:sp>
        <p:nvSpPr>
          <p:cNvPr id="227" name="Google Shape;227;p21"/>
          <p:cNvSpPr txBox="1"/>
          <p:nvPr/>
        </p:nvSpPr>
        <p:spPr>
          <a:xfrm>
            <a:off x="6843825" y="3926400"/>
            <a:ext cx="1983900" cy="6156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ASPIN Docking Port (3D printed)</a:t>
            </a:r>
            <a:endParaRPr b="1">
              <a:latin typeface="Playfair Display"/>
              <a:ea typeface="Playfair Display"/>
              <a:cs typeface="Playfair Display"/>
              <a:sym typeface="Playfair Display"/>
            </a:endParaRPr>
          </a:p>
        </p:txBody>
      </p:sp>
      <p:cxnSp>
        <p:nvCxnSpPr>
          <p:cNvPr id="228" name="Google Shape;228;p21"/>
          <p:cNvCxnSpPr>
            <a:stCxn id="227" idx="0"/>
          </p:cNvCxnSpPr>
          <p:nvPr/>
        </p:nvCxnSpPr>
        <p:spPr>
          <a:xfrm rot="10800000">
            <a:off x="7087575" y="3077700"/>
            <a:ext cx="748200" cy="848700"/>
          </a:xfrm>
          <a:prstGeom prst="straightConnector1">
            <a:avLst/>
          </a:prstGeom>
          <a:noFill/>
          <a:ln w="28575" cap="flat" cmpd="sng">
            <a:solidFill>
              <a:srgbClr val="005BAD"/>
            </a:solidFill>
            <a:prstDash val="solid"/>
            <a:round/>
            <a:headEnd type="none" w="med" len="med"/>
            <a:tailEnd type="triangle" w="med" len="med"/>
          </a:ln>
        </p:spPr>
      </p:cxnSp>
      <p:cxnSp>
        <p:nvCxnSpPr>
          <p:cNvPr id="229" name="Google Shape;229;p21"/>
          <p:cNvCxnSpPr>
            <a:stCxn id="224" idx="3"/>
          </p:cNvCxnSpPr>
          <p:nvPr/>
        </p:nvCxnSpPr>
        <p:spPr>
          <a:xfrm>
            <a:off x="6629600" y="1163500"/>
            <a:ext cx="468900" cy="259200"/>
          </a:xfrm>
          <a:prstGeom prst="straightConnector1">
            <a:avLst/>
          </a:prstGeom>
          <a:noFill/>
          <a:ln w="28575" cap="flat" cmpd="sng">
            <a:solidFill>
              <a:srgbClr val="005BAD"/>
            </a:solidFill>
            <a:prstDash val="solid"/>
            <a:round/>
            <a:headEnd type="none" w="med" len="med"/>
            <a:tailEnd type="triangle" w="med" len="med"/>
          </a:ln>
        </p:spPr>
      </p:cxnSp>
      <p:cxnSp>
        <p:nvCxnSpPr>
          <p:cNvPr id="230" name="Google Shape;230;p21"/>
          <p:cNvCxnSpPr>
            <a:stCxn id="231" idx="2"/>
          </p:cNvCxnSpPr>
          <p:nvPr/>
        </p:nvCxnSpPr>
        <p:spPr>
          <a:xfrm flipH="1">
            <a:off x="2502700" y="1624100"/>
            <a:ext cx="678000" cy="259500"/>
          </a:xfrm>
          <a:prstGeom prst="straightConnector1">
            <a:avLst/>
          </a:prstGeom>
          <a:noFill/>
          <a:ln w="28575" cap="flat" cmpd="sng">
            <a:solidFill>
              <a:srgbClr val="005BAD"/>
            </a:solidFill>
            <a:prstDash val="solid"/>
            <a:round/>
            <a:headEnd type="none" w="med" len="med"/>
            <a:tailEnd type="triangle" w="med" len="med"/>
          </a:ln>
        </p:spPr>
      </p:cxnSp>
      <p:sp>
        <p:nvSpPr>
          <p:cNvPr id="231" name="Google Shape;231;p21"/>
          <p:cNvSpPr txBox="1"/>
          <p:nvPr/>
        </p:nvSpPr>
        <p:spPr>
          <a:xfrm>
            <a:off x="1923100" y="1008500"/>
            <a:ext cx="2515200" cy="6156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Slots and handles to accommodate add-ons</a:t>
            </a:r>
            <a:endParaRPr b="1">
              <a:latin typeface="Playfair Display"/>
              <a:ea typeface="Playfair Display"/>
              <a:cs typeface="Playfair Display"/>
              <a:sym typeface="Playfair Display"/>
            </a:endParaRPr>
          </a:p>
        </p:txBody>
      </p:sp>
      <p:cxnSp>
        <p:nvCxnSpPr>
          <p:cNvPr id="232" name="Google Shape;232;p21"/>
          <p:cNvCxnSpPr>
            <a:stCxn id="231" idx="2"/>
          </p:cNvCxnSpPr>
          <p:nvPr/>
        </p:nvCxnSpPr>
        <p:spPr>
          <a:xfrm flipH="1">
            <a:off x="2817100" y="1624100"/>
            <a:ext cx="363600" cy="1501500"/>
          </a:xfrm>
          <a:prstGeom prst="straightConnector1">
            <a:avLst/>
          </a:prstGeom>
          <a:noFill/>
          <a:ln w="28575" cap="flat" cmpd="sng">
            <a:solidFill>
              <a:srgbClr val="005BAD"/>
            </a:solidFill>
            <a:prstDash val="solid"/>
            <a:round/>
            <a:headEnd type="none" w="med" len="med"/>
            <a:tailEnd type="triangle" w="med" len="med"/>
          </a:ln>
        </p:spPr>
      </p:cxnSp>
      <p:cxnSp>
        <p:nvCxnSpPr>
          <p:cNvPr id="233" name="Google Shape;233;p21"/>
          <p:cNvCxnSpPr/>
          <p:nvPr/>
        </p:nvCxnSpPr>
        <p:spPr>
          <a:xfrm rot="10800000" flipH="1">
            <a:off x="2424125" y="3611625"/>
            <a:ext cx="993900" cy="605700"/>
          </a:xfrm>
          <a:prstGeom prst="straightConnector1">
            <a:avLst/>
          </a:prstGeom>
          <a:noFill/>
          <a:ln w="9525" cap="flat" cmpd="sng">
            <a:solidFill>
              <a:schemeClr val="dk2"/>
            </a:solidFill>
            <a:prstDash val="solid"/>
            <a:round/>
            <a:headEnd type="triangle" w="med" len="med"/>
            <a:tailEnd type="triangle" w="med" len="med"/>
          </a:ln>
        </p:spPr>
      </p:cxnSp>
      <p:sp>
        <p:nvSpPr>
          <p:cNvPr id="234" name="Google Shape;234;p21"/>
          <p:cNvSpPr txBox="1"/>
          <p:nvPr/>
        </p:nvSpPr>
        <p:spPr>
          <a:xfrm rot="-2079409">
            <a:off x="2670076" y="3772317"/>
            <a:ext cx="907397" cy="33860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Playfair Display"/>
                <a:ea typeface="Playfair Display"/>
                <a:cs typeface="Playfair Display"/>
                <a:sym typeface="Playfair Display"/>
              </a:rPr>
              <a:t>1.5 m / 1 m</a:t>
            </a:r>
            <a:endParaRPr sz="1000">
              <a:latin typeface="Playfair Display"/>
              <a:ea typeface="Playfair Display"/>
              <a:cs typeface="Playfair Display"/>
              <a:sym typeface="Playfair Display"/>
            </a:endParaRPr>
          </a:p>
        </p:txBody>
      </p:sp>
      <p:cxnSp>
        <p:nvCxnSpPr>
          <p:cNvPr id="235" name="Google Shape;235;p21"/>
          <p:cNvCxnSpPr/>
          <p:nvPr/>
        </p:nvCxnSpPr>
        <p:spPr>
          <a:xfrm>
            <a:off x="1074725" y="3609975"/>
            <a:ext cx="965100" cy="609900"/>
          </a:xfrm>
          <a:prstGeom prst="straightConnector1">
            <a:avLst/>
          </a:prstGeom>
          <a:noFill/>
          <a:ln w="9525" cap="flat" cmpd="sng">
            <a:solidFill>
              <a:schemeClr val="dk2"/>
            </a:solidFill>
            <a:prstDash val="solid"/>
            <a:round/>
            <a:headEnd type="triangle" w="med" len="med"/>
            <a:tailEnd type="triangle" w="med" len="med"/>
          </a:ln>
        </p:spPr>
      </p:cxnSp>
      <p:sp>
        <p:nvSpPr>
          <p:cNvPr id="236" name="Google Shape;236;p21"/>
          <p:cNvSpPr txBox="1"/>
          <p:nvPr/>
        </p:nvSpPr>
        <p:spPr>
          <a:xfrm rot="2035960">
            <a:off x="1062772" y="3884651"/>
            <a:ext cx="903948" cy="33864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1.5 m / 1 m  </a:t>
            </a:r>
            <a:endParaRPr sz="1000">
              <a:latin typeface="Playfair Display"/>
              <a:ea typeface="Playfair Display"/>
              <a:cs typeface="Playfair Display"/>
              <a:sym typeface="Playfair Display"/>
            </a:endParaRPr>
          </a:p>
        </p:txBody>
      </p:sp>
      <p:cxnSp>
        <p:nvCxnSpPr>
          <p:cNvPr id="237" name="Google Shape;237;p21"/>
          <p:cNvCxnSpPr/>
          <p:nvPr/>
        </p:nvCxnSpPr>
        <p:spPr>
          <a:xfrm rot="10800000" flipH="1">
            <a:off x="6016450" y="2689975"/>
            <a:ext cx="2711700" cy="1718400"/>
          </a:xfrm>
          <a:prstGeom prst="straightConnector1">
            <a:avLst/>
          </a:prstGeom>
          <a:noFill/>
          <a:ln w="9525" cap="flat" cmpd="sng">
            <a:solidFill>
              <a:schemeClr val="dk2"/>
            </a:solidFill>
            <a:prstDash val="solid"/>
            <a:round/>
            <a:headEnd type="triangle" w="med" len="med"/>
            <a:tailEnd type="triangle" w="med" len="med"/>
          </a:ln>
        </p:spPr>
      </p:cxnSp>
      <p:sp>
        <p:nvSpPr>
          <p:cNvPr id="238" name="Google Shape;238;p21"/>
          <p:cNvSpPr txBox="1"/>
          <p:nvPr/>
        </p:nvSpPr>
        <p:spPr>
          <a:xfrm rot="-2080365">
            <a:off x="7506928" y="3073496"/>
            <a:ext cx="1067345" cy="33860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2.56 m / 2.06 m</a:t>
            </a:r>
            <a:endParaRPr sz="1000">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par>
                                <p:cTn id="8" presetID="10" presetClass="entr" presetSubtype="0" fill="hold" nodeType="with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fade">
                                      <p:cBhvr>
                                        <p:cTn id="10" dur="1000"/>
                                        <p:tgtEl>
                                          <p:spTgt spid="225"/>
                                        </p:tgtEl>
                                      </p:cBhvr>
                                    </p:animEffect>
                                  </p:childTnLst>
                                </p:cTn>
                              </p:par>
                              <p:par>
                                <p:cTn id="11" presetID="10" presetClass="entr" presetSubtype="0"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fade">
                                      <p:cBhvr>
                                        <p:cTn id="13" dur="1000"/>
                                        <p:tgtEl>
                                          <p:spTgt spid="226"/>
                                        </p:tgtEl>
                                      </p:cBhvr>
                                    </p:animEffect>
                                  </p:childTnLst>
                                </p:cTn>
                              </p:par>
                              <p:par>
                                <p:cTn id="14" presetID="10" presetClass="entr" presetSubtype="0" fill="hold" nodeType="withEffect">
                                  <p:stCondLst>
                                    <p:cond delay="0"/>
                                  </p:stCondLst>
                                  <p:childTnLst>
                                    <p:set>
                                      <p:cBhvr>
                                        <p:cTn id="15" dur="1" fill="hold">
                                          <p:stCondLst>
                                            <p:cond delay="0"/>
                                          </p:stCondLst>
                                        </p:cTn>
                                        <p:tgtEl>
                                          <p:spTgt spid="230"/>
                                        </p:tgtEl>
                                        <p:attrNameLst>
                                          <p:attrName>style.visibility</p:attrName>
                                        </p:attrNameLst>
                                      </p:cBhvr>
                                      <p:to>
                                        <p:strVal val="visible"/>
                                      </p:to>
                                    </p:set>
                                    <p:animEffect transition="in" filter="fade">
                                      <p:cBhvr>
                                        <p:cTn id="16" dur="1000"/>
                                        <p:tgtEl>
                                          <p:spTgt spid="230"/>
                                        </p:tgtEl>
                                      </p:cBhvr>
                                    </p:animEffect>
                                  </p:childTnLst>
                                </p:cTn>
                              </p:par>
                              <p:par>
                                <p:cTn id="17" presetID="10" presetClass="entr" presetSubtype="0" fill="hold" nodeType="withEffect">
                                  <p:stCondLst>
                                    <p:cond delay="0"/>
                                  </p:stCondLst>
                                  <p:childTnLst>
                                    <p:set>
                                      <p:cBhvr>
                                        <p:cTn id="18" dur="1" fill="hold">
                                          <p:stCondLst>
                                            <p:cond delay="0"/>
                                          </p:stCondLst>
                                        </p:cTn>
                                        <p:tgtEl>
                                          <p:spTgt spid="232"/>
                                        </p:tgtEl>
                                        <p:attrNameLst>
                                          <p:attrName>style.visibility</p:attrName>
                                        </p:attrNameLst>
                                      </p:cBhvr>
                                      <p:to>
                                        <p:strVal val="visible"/>
                                      </p:to>
                                    </p:set>
                                    <p:animEffect transition="in" filter="fade">
                                      <p:cBhvr>
                                        <p:cTn id="19" dur="1000"/>
                                        <p:tgtEl>
                                          <p:spTgt spid="232"/>
                                        </p:tgtEl>
                                      </p:cBhvr>
                                    </p:animEffect>
                                  </p:childTnLst>
                                </p:cTn>
                              </p:par>
                              <p:par>
                                <p:cTn id="20" presetID="10" presetClass="entr" presetSubtype="0" fill="hold" nodeType="withEffect">
                                  <p:stCondLst>
                                    <p:cond delay="0"/>
                                  </p:stCondLst>
                                  <p:childTnLst>
                                    <p:set>
                                      <p:cBhvr>
                                        <p:cTn id="21" dur="1" fill="hold">
                                          <p:stCondLst>
                                            <p:cond delay="0"/>
                                          </p:stCondLst>
                                        </p:cTn>
                                        <p:tgtEl>
                                          <p:spTgt spid="233"/>
                                        </p:tgtEl>
                                        <p:attrNameLst>
                                          <p:attrName>style.visibility</p:attrName>
                                        </p:attrNameLst>
                                      </p:cBhvr>
                                      <p:to>
                                        <p:strVal val="visible"/>
                                      </p:to>
                                    </p:set>
                                    <p:animEffect transition="in" filter="fade">
                                      <p:cBhvr>
                                        <p:cTn id="22" dur="1000"/>
                                        <p:tgtEl>
                                          <p:spTgt spid="233"/>
                                        </p:tgtEl>
                                      </p:cBhvr>
                                    </p:animEffect>
                                  </p:childTnLst>
                                </p:cTn>
                              </p:par>
                              <p:par>
                                <p:cTn id="23" presetID="10" presetClass="entr" presetSubtype="0" fill="hold" nodeType="withEffect">
                                  <p:stCondLst>
                                    <p:cond delay="0"/>
                                  </p:stCondLst>
                                  <p:childTnLst>
                                    <p:set>
                                      <p:cBhvr>
                                        <p:cTn id="24" dur="1" fill="hold">
                                          <p:stCondLst>
                                            <p:cond delay="0"/>
                                          </p:stCondLst>
                                        </p:cTn>
                                        <p:tgtEl>
                                          <p:spTgt spid="234"/>
                                        </p:tgtEl>
                                        <p:attrNameLst>
                                          <p:attrName>style.visibility</p:attrName>
                                        </p:attrNameLst>
                                      </p:cBhvr>
                                      <p:to>
                                        <p:strVal val="visible"/>
                                      </p:to>
                                    </p:set>
                                    <p:animEffect transition="in" filter="fade">
                                      <p:cBhvr>
                                        <p:cTn id="25" dur="1000"/>
                                        <p:tgtEl>
                                          <p:spTgt spid="234"/>
                                        </p:tgtEl>
                                      </p:cBhvr>
                                    </p:animEffect>
                                  </p:childTnLst>
                                </p:cTn>
                              </p:par>
                              <p:par>
                                <p:cTn id="26" presetID="10" presetClass="entr" presetSubtype="0" fill="hold" nodeType="with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fade">
                                      <p:cBhvr>
                                        <p:cTn id="28" dur="1000"/>
                                        <p:tgtEl>
                                          <p:spTgt spid="235"/>
                                        </p:tgtEl>
                                      </p:cBhvr>
                                    </p:animEffect>
                                  </p:childTnLst>
                                </p:cTn>
                              </p:par>
                              <p:par>
                                <p:cTn id="29" presetID="10" presetClass="entr" presetSubtype="0" fill="hold" nodeType="withEffect">
                                  <p:stCondLst>
                                    <p:cond delay="0"/>
                                  </p:stCondLst>
                                  <p:childTnLst>
                                    <p:set>
                                      <p:cBhvr>
                                        <p:cTn id="30" dur="1" fill="hold">
                                          <p:stCondLst>
                                            <p:cond delay="0"/>
                                          </p:stCondLst>
                                        </p:cTn>
                                        <p:tgtEl>
                                          <p:spTgt spid="236"/>
                                        </p:tgtEl>
                                        <p:attrNameLst>
                                          <p:attrName>style.visibility</p:attrName>
                                        </p:attrNameLst>
                                      </p:cBhvr>
                                      <p:to>
                                        <p:strVal val="visible"/>
                                      </p:to>
                                    </p:set>
                                    <p:animEffect transition="in" filter="fade">
                                      <p:cBhvr>
                                        <p:cTn id="31" dur="1000"/>
                                        <p:tgtEl>
                                          <p:spTgt spid="236"/>
                                        </p:tgtEl>
                                      </p:cBhvr>
                                    </p:animEffect>
                                  </p:childTnLst>
                                </p:cTn>
                              </p:par>
                              <p:par>
                                <p:cTn id="32" presetID="10" presetClass="entr" presetSubtype="0" fill="hold" nodeType="withEffect">
                                  <p:stCondLst>
                                    <p:cond delay="0"/>
                                  </p:stCondLst>
                                  <p:childTnLst>
                                    <p:set>
                                      <p:cBhvr>
                                        <p:cTn id="33" dur="1" fill="hold">
                                          <p:stCondLst>
                                            <p:cond delay="0"/>
                                          </p:stCondLst>
                                        </p:cTn>
                                        <p:tgtEl>
                                          <p:spTgt spid="231"/>
                                        </p:tgtEl>
                                        <p:attrNameLst>
                                          <p:attrName>style.visibility</p:attrName>
                                        </p:attrNameLst>
                                      </p:cBhvr>
                                      <p:to>
                                        <p:strVal val="visible"/>
                                      </p:to>
                                    </p:set>
                                    <p:animEffect transition="in" filter="fade">
                                      <p:cBhvr>
                                        <p:cTn id="34" dur="1000"/>
                                        <p:tgtEl>
                                          <p:spTgt spid="2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1"/>
                                        </p:tgtEl>
                                        <p:attrNameLst>
                                          <p:attrName>style.visibility</p:attrName>
                                        </p:attrNameLst>
                                      </p:cBhvr>
                                      <p:to>
                                        <p:strVal val="visible"/>
                                      </p:to>
                                    </p:set>
                                    <p:animEffect transition="in" filter="fade">
                                      <p:cBhvr>
                                        <p:cTn id="39" dur="1000"/>
                                        <p:tgtEl>
                                          <p:spTgt spid="221"/>
                                        </p:tgtEl>
                                      </p:cBhvr>
                                    </p:animEffect>
                                  </p:childTnLst>
                                </p:cTn>
                              </p:par>
                              <p:par>
                                <p:cTn id="40" presetID="10" presetClass="entr" presetSubtype="0" fill="hold" nodeType="withEffect">
                                  <p:stCondLst>
                                    <p:cond delay="0"/>
                                  </p:stCondLst>
                                  <p:childTnLst>
                                    <p:set>
                                      <p:cBhvr>
                                        <p:cTn id="41" dur="1" fill="hold">
                                          <p:stCondLst>
                                            <p:cond delay="0"/>
                                          </p:stCondLst>
                                        </p:cTn>
                                        <p:tgtEl>
                                          <p:spTgt spid="223"/>
                                        </p:tgtEl>
                                        <p:attrNameLst>
                                          <p:attrName>style.visibility</p:attrName>
                                        </p:attrNameLst>
                                      </p:cBhvr>
                                      <p:to>
                                        <p:strVal val="visible"/>
                                      </p:to>
                                    </p:set>
                                    <p:animEffect transition="in" filter="fade">
                                      <p:cBhvr>
                                        <p:cTn id="42" dur="1000"/>
                                        <p:tgtEl>
                                          <p:spTgt spid="223"/>
                                        </p:tgtEl>
                                      </p:cBhvr>
                                    </p:animEffect>
                                  </p:childTnLst>
                                </p:cTn>
                              </p:par>
                              <p:par>
                                <p:cTn id="43" presetID="10" presetClass="entr" presetSubtype="0" fill="hold" nodeType="withEffect">
                                  <p:stCondLst>
                                    <p:cond delay="0"/>
                                  </p:stCondLst>
                                  <p:childTnLst>
                                    <p:set>
                                      <p:cBhvr>
                                        <p:cTn id="44" dur="1" fill="hold">
                                          <p:stCondLst>
                                            <p:cond delay="0"/>
                                          </p:stCondLst>
                                        </p:cTn>
                                        <p:tgtEl>
                                          <p:spTgt spid="224"/>
                                        </p:tgtEl>
                                        <p:attrNameLst>
                                          <p:attrName>style.visibility</p:attrName>
                                        </p:attrNameLst>
                                      </p:cBhvr>
                                      <p:to>
                                        <p:strVal val="visible"/>
                                      </p:to>
                                    </p:set>
                                    <p:animEffect transition="in" filter="fade">
                                      <p:cBhvr>
                                        <p:cTn id="45" dur="1000"/>
                                        <p:tgtEl>
                                          <p:spTgt spid="224"/>
                                        </p:tgtEl>
                                      </p:cBhvr>
                                    </p:animEffect>
                                  </p:childTnLst>
                                </p:cTn>
                              </p:par>
                              <p:par>
                                <p:cTn id="46" presetID="10" presetClass="entr" presetSubtype="0" fill="hold" nodeType="withEffect">
                                  <p:stCondLst>
                                    <p:cond delay="0"/>
                                  </p:stCondLst>
                                  <p:childTnLst>
                                    <p:set>
                                      <p:cBhvr>
                                        <p:cTn id="47" dur="1" fill="hold">
                                          <p:stCondLst>
                                            <p:cond delay="0"/>
                                          </p:stCondLst>
                                        </p:cTn>
                                        <p:tgtEl>
                                          <p:spTgt spid="227"/>
                                        </p:tgtEl>
                                        <p:attrNameLst>
                                          <p:attrName>style.visibility</p:attrName>
                                        </p:attrNameLst>
                                      </p:cBhvr>
                                      <p:to>
                                        <p:strVal val="visible"/>
                                      </p:to>
                                    </p:set>
                                    <p:animEffect transition="in" filter="fade">
                                      <p:cBhvr>
                                        <p:cTn id="48" dur="1000"/>
                                        <p:tgtEl>
                                          <p:spTgt spid="227"/>
                                        </p:tgtEl>
                                      </p:cBhvr>
                                    </p:animEffect>
                                  </p:childTnLst>
                                </p:cTn>
                              </p:par>
                              <p:par>
                                <p:cTn id="49" presetID="10" presetClass="entr" presetSubtype="0" fill="hold" nodeType="withEffect">
                                  <p:stCondLst>
                                    <p:cond delay="0"/>
                                  </p:stCondLst>
                                  <p:childTnLst>
                                    <p:set>
                                      <p:cBhvr>
                                        <p:cTn id="50" dur="1" fill="hold">
                                          <p:stCondLst>
                                            <p:cond delay="0"/>
                                          </p:stCondLst>
                                        </p:cTn>
                                        <p:tgtEl>
                                          <p:spTgt spid="237"/>
                                        </p:tgtEl>
                                        <p:attrNameLst>
                                          <p:attrName>style.visibility</p:attrName>
                                        </p:attrNameLst>
                                      </p:cBhvr>
                                      <p:to>
                                        <p:strVal val="visible"/>
                                      </p:to>
                                    </p:set>
                                    <p:animEffect transition="in" filter="fade">
                                      <p:cBhvr>
                                        <p:cTn id="51" dur="1000"/>
                                        <p:tgtEl>
                                          <p:spTgt spid="237"/>
                                        </p:tgtEl>
                                      </p:cBhvr>
                                    </p:animEffect>
                                  </p:childTnLst>
                                </p:cTn>
                              </p:par>
                              <p:par>
                                <p:cTn id="52" presetID="10" presetClass="entr" presetSubtype="0" fill="hold" nodeType="withEffect">
                                  <p:stCondLst>
                                    <p:cond delay="0"/>
                                  </p:stCondLst>
                                  <p:childTnLst>
                                    <p:set>
                                      <p:cBhvr>
                                        <p:cTn id="53" dur="1" fill="hold">
                                          <p:stCondLst>
                                            <p:cond delay="0"/>
                                          </p:stCondLst>
                                        </p:cTn>
                                        <p:tgtEl>
                                          <p:spTgt spid="238"/>
                                        </p:tgtEl>
                                        <p:attrNameLst>
                                          <p:attrName>style.visibility</p:attrName>
                                        </p:attrNameLst>
                                      </p:cBhvr>
                                      <p:to>
                                        <p:strVal val="visible"/>
                                      </p:to>
                                    </p:set>
                                    <p:animEffect transition="in" filter="fade">
                                      <p:cBhvr>
                                        <p:cTn id="54" dur="1000"/>
                                        <p:tgtEl>
                                          <p:spTgt spid="238"/>
                                        </p:tgtEl>
                                      </p:cBhvr>
                                    </p:animEffect>
                                  </p:childTnLst>
                                </p:cTn>
                              </p:par>
                              <p:par>
                                <p:cTn id="55" presetID="10" presetClass="entr" presetSubtype="0" fill="hold" nodeType="withEffect">
                                  <p:stCondLst>
                                    <p:cond delay="0"/>
                                  </p:stCondLst>
                                  <p:childTnLst>
                                    <p:set>
                                      <p:cBhvr>
                                        <p:cTn id="56" dur="1" fill="hold">
                                          <p:stCondLst>
                                            <p:cond delay="0"/>
                                          </p:stCondLst>
                                        </p:cTn>
                                        <p:tgtEl>
                                          <p:spTgt spid="229"/>
                                        </p:tgtEl>
                                        <p:attrNameLst>
                                          <p:attrName>style.visibility</p:attrName>
                                        </p:attrNameLst>
                                      </p:cBhvr>
                                      <p:to>
                                        <p:strVal val="visible"/>
                                      </p:to>
                                    </p:set>
                                    <p:animEffect transition="in" filter="fade">
                                      <p:cBhvr>
                                        <p:cTn id="57" dur="1000"/>
                                        <p:tgtEl>
                                          <p:spTgt spid="229"/>
                                        </p:tgtEl>
                                      </p:cBhvr>
                                    </p:animEffect>
                                  </p:childTnLst>
                                </p:cTn>
                              </p:par>
                              <p:par>
                                <p:cTn id="58" presetID="10" presetClass="entr" presetSubtype="0" fill="hold" nodeType="withEffect">
                                  <p:stCondLst>
                                    <p:cond delay="0"/>
                                  </p:stCondLst>
                                  <p:childTnLst>
                                    <p:set>
                                      <p:cBhvr>
                                        <p:cTn id="59" dur="1" fill="hold">
                                          <p:stCondLst>
                                            <p:cond delay="0"/>
                                          </p:stCondLst>
                                        </p:cTn>
                                        <p:tgtEl>
                                          <p:spTgt spid="228"/>
                                        </p:tgtEl>
                                        <p:attrNameLst>
                                          <p:attrName>style.visibility</p:attrName>
                                        </p:attrNameLst>
                                      </p:cBhvr>
                                      <p:to>
                                        <p:strVal val="visible"/>
                                      </p:to>
                                    </p:set>
                                    <p:animEffect transition="in" filter="fade">
                                      <p:cBhvr>
                                        <p:cTn id="60"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11"/>
          <p:cNvSpPr txBox="1">
            <a:spLocks noGrp="1"/>
          </p:cNvSpPr>
          <p:nvPr>
            <p:ph type="title"/>
          </p:nvPr>
        </p:nvSpPr>
        <p:spPr>
          <a:xfrm>
            <a:off x="214105" y="130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Mid-70 Specs</a:t>
            </a:r>
            <a:endParaRPr sz="2600" u="sng">
              <a:latin typeface="Playfair Display SemiBold"/>
              <a:ea typeface="Playfair Display SemiBold"/>
              <a:cs typeface="Playfair Display SemiBold"/>
              <a:sym typeface="Playfair Display SemiBold"/>
            </a:endParaRPr>
          </a:p>
        </p:txBody>
      </p:sp>
      <p:sp>
        <p:nvSpPr>
          <p:cNvPr id="1374" name="Google Shape;1374;p111"/>
          <p:cNvSpPr txBox="1">
            <a:spLocks noGrp="1"/>
          </p:cNvSpPr>
          <p:nvPr>
            <p:ph type="sldNum" idx="12"/>
          </p:nvPr>
        </p:nvSpPr>
        <p:spPr>
          <a:xfrm>
            <a:off x="8827725" y="4979275"/>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100</a:t>
            </a:fld>
            <a:endParaRPr sz="1200">
              <a:solidFill>
                <a:schemeClr val="accent4"/>
              </a:solidFill>
            </a:endParaRPr>
          </a:p>
        </p:txBody>
      </p:sp>
      <p:pic>
        <p:nvPicPr>
          <p:cNvPr id="1375" name="Google Shape;1375;p111"/>
          <p:cNvPicPr preferRelativeResize="0"/>
          <p:nvPr/>
        </p:nvPicPr>
        <p:blipFill>
          <a:blip r:embed="rId3">
            <a:alphaModFix/>
          </a:blip>
          <a:stretch>
            <a:fillRect/>
          </a:stretch>
        </p:blipFill>
        <p:spPr>
          <a:xfrm>
            <a:off x="8238950" y="304100"/>
            <a:ext cx="588775" cy="588800"/>
          </a:xfrm>
          <a:prstGeom prst="rect">
            <a:avLst/>
          </a:prstGeom>
          <a:noFill/>
          <a:ln>
            <a:noFill/>
          </a:ln>
        </p:spPr>
      </p:pic>
      <p:graphicFrame>
        <p:nvGraphicFramePr>
          <p:cNvPr id="1376" name="Google Shape;1376;p111"/>
          <p:cNvGraphicFramePr/>
          <p:nvPr/>
        </p:nvGraphicFramePr>
        <p:xfrm>
          <a:off x="388950" y="732625"/>
          <a:ext cx="3000000" cy="3000000"/>
        </p:xfrm>
        <a:graphic>
          <a:graphicData uri="http://schemas.openxmlformats.org/drawingml/2006/table">
            <a:tbl>
              <a:tblPr>
                <a:noFill/>
                <a:tableStyleId>{100F1C8B-0C1F-4E85-B021-A9572CF72A61}</a:tableStyleId>
              </a:tblPr>
              <a:tblGrid>
                <a:gridCol w="2091525">
                  <a:extLst>
                    <a:ext uri="{9D8B030D-6E8A-4147-A177-3AD203B41FA5}">
                      <a16:colId xmlns:a16="http://schemas.microsoft.com/office/drawing/2014/main" val="20000"/>
                    </a:ext>
                  </a:extLst>
                </a:gridCol>
                <a:gridCol w="2091525">
                  <a:extLst>
                    <a:ext uri="{9D8B030D-6E8A-4147-A177-3AD203B41FA5}">
                      <a16:colId xmlns:a16="http://schemas.microsoft.com/office/drawing/2014/main" val="20001"/>
                    </a:ext>
                  </a:extLst>
                </a:gridCol>
                <a:gridCol w="2091525">
                  <a:extLst>
                    <a:ext uri="{9D8B030D-6E8A-4147-A177-3AD203B41FA5}">
                      <a16:colId xmlns:a16="http://schemas.microsoft.com/office/drawing/2014/main" val="20002"/>
                    </a:ext>
                  </a:extLst>
                </a:gridCol>
                <a:gridCol w="2091525">
                  <a:extLst>
                    <a:ext uri="{9D8B030D-6E8A-4147-A177-3AD203B41FA5}">
                      <a16:colId xmlns:a16="http://schemas.microsoft.com/office/drawing/2014/main" val="20003"/>
                    </a:ext>
                  </a:extLst>
                </a:gridCol>
              </a:tblGrid>
              <a:tr h="362400">
                <a:tc>
                  <a:txBody>
                    <a:bodyPr/>
                    <a:lstStyle/>
                    <a:p>
                      <a:pPr marL="0" lvl="0" indent="0" algn="l" rtl="0">
                        <a:lnSpc>
                          <a:spcPct val="115000"/>
                        </a:lnSpc>
                        <a:spcBef>
                          <a:spcPts val="0"/>
                        </a:spcBef>
                        <a:spcAft>
                          <a:spcPts val="0"/>
                        </a:spcAft>
                        <a:buNone/>
                      </a:pPr>
                      <a:r>
                        <a:rPr lang="en" sz="1000"/>
                        <a:t>Laser Wavelength</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905 nm</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Data Port</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100 Mbps Ethernet</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62400">
                <a:tc>
                  <a:txBody>
                    <a:bodyPr/>
                    <a:lstStyle/>
                    <a:p>
                      <a:pPr marL="0" lvl="0" indent="0" algn="l" rtl="0">
                        <a:lnSpc>
                          <a:spcPct val="115000"/>
                        </a:lnSpc>
                        <a:spcBef>
                          <a:spcPts val="0"/>
                        </a:spcBef>
                        <a:spcAft>
                          <a:spcPts val="0"/>
                        </a:spcAft>
                        <a:buNone/>
                      </a:pPr>
                      <a:r>
                        <a:rPr lang="en" sz="1000"/>
                        <a:t>Laser Safety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Class 1 (Eye Safety)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Data synchornizatin</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PTPv2, PPS, GPS (PPS+UTC)</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41025">
                <a:tc>
                  <a:txBody>
                    <a:bodyPr/>
                    <a:lstStyle/>
                    <a:p>
                      <a:pPr marL="0" lvl="0" indent="0" algn="l" rtl="0">
                        <a:lnSpc>
                          <a:spcPct val="115000"/>
                        </a:lnSpc>
                        <a:spcBef>
                          <a:spcPts val="0"/>
                        </a:spcBef>
                        <a:spcAft>
                          <a:spcPts val="0"/>
                        </a:spcAft>
                        <a:buNone/>
                      </a:pPr>
                      <a:r>
                        <a:rPr lang="en" sz="1000" b="1"/>
                        <a:t>Detection Range (@ 100 klx)</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a:t>90 m @ 10% reflectivity</a:t>
                      </a:r>
                      <a:endParaRPr sz="1000"/>
                    </a:p>
                    <a:p>
                      <a:pPr marL="0" lvl="0" indent="0" algn="l" rtl="0">
                        <a:lnSpc>
                          <a:spcPct val="115000"/>
                        </a:lnSpc>
                        <a:spcBef>
                          <a:spcPts val="0"/>
                        </a:spcBef>
                        <a:spcAft>
                          <a:spcPts val="0"/>
                        </a:spcAft>
                        <a:buNone/>
                      </a:pPr>
                      <a:r>
                        <a:rPr lang="en" sz="1000"/>
                        <a:t>130 m @ 20% reflectivity</a:t>
                      </a:r>
                      <a:endParaRPr sz="1000"/>
                    </a:p>
                    <a:p>
                      <a:pPr marL="0" lvl="0" indent="0" algn="l" rtl="0">
                        <a:lnSpc>
                          <a:spcPct val="115000"/>
                        </a:lnSpc>
                        <a:spcBef>
                          <a:spcPts val="0"/>
                        </a:spcBef>
                        <a:spcAft>
                          <a:spcPts val="0"/>
                        </a:spcAft>
                        <a:buNone/>
                      </a:pPr>
                      <a:r>
                        <a:rPr lang="en" sz="1000"/>
                        <a:t>260 m @ 80% reflectivity</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a:t>False Alarm Rate (@ 100 klx)</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&lt; 0.01%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62400">
                <a:tc>
                  <a:txBody>
                    <a:bodyPr/>
                    <a:lstStyle/>
                    <a:p>
                      <a:pPr marL="0" lvl="0" indent="0" algn="l" rtl="0">
                        <a:lnSpc>
                          <a:spcPct val="115000"/>
                        </a:lnSpc>
                        <a:spcBef>
                          <a:spcPts val="0"/>
                        </a:spcBef>
                        <a:spcAft>
                          <a:spcPts val="0"/>
                        </a:spcAft>
                        <a:buNone/>
                      </a:pPr>
                      <a:r>
                        <a:rPr lang="en" sz="1000" b="1"/>
                        <a:t>FOV</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a:t>70.4° (Circular)</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a:t>Operating Temperature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-20 C to 65 C</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65750">
                <a:tc>
                  <a:txBody>
                    <a:bodyPr/>
                    <a:lstStyle/>
                    <a:p>
                      <a:pPr marL="0" lvl="0" indent="0" algn="l" rtl="0">
                        <a:lnSpc>
                          <a:spcPct val="115000"/>
                        </a:lnSpc>
                        <a:spcBef>
                          <a:spcPts val="0"/>
                        </a:spcBef>
                        <a:spcAft>
                          <a:spcPts val="0"/>
                        </a:spcAft>
                        <a:buNone/>
                      </a:pPr>
                      <a:r>
                        <a:rPr lang="en" sz="1000" b="1"/>
                        <a:t>Range Precision (1σ @ 20m)</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a:t>1σ ( @ 20m) ≤ 2 cm</a:t>
                      </a:r>
                      <a:endParaRPr sz="1000"/>
                    </a:p>
                    <a:p>
                      <a:pPr marL="0" lvl="0" indent="0" algn="l" rtl="0">
                        <a:lnSpc>
                          <a:spcPct val="115000"/>
                        </a:lnSpc>
                        <a:spcBef>
                          <a:spcPts val="0"/>
                        </a:spcBef>
                        <a:spcAft>
                          <a:spcPts val="0"/>
                        </a:spcAft>
                        <a:buNone/>
                      </a:pPr>
                      <a:r>
                        <a:rPr lang="en" sz="1000"/>
                        <a:t>1σ ( @ 0.2~1m) ≤ 3 cm</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b="1"/>
                        <a:t>Power</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a:t>8 W (average)</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362400">
                <a:tc>
                  <a:txBody>
                    <a:bodyPr/>
                    <a:lstStyle/>
                    <a:p>
                      <a:pPr marL="0" lvl="0" indent="0" algn="l" rtl="0">
                        <a:lnSpc>
                          <a:spcPct val="115000"/>
                        </a:lnSpc>
                        <a:spcBef>
                          <a:spcPts val="0"/>
                        </a:spcBef>
                        <a:spcAft>
                          <a:spcPts val="0"/>
                        </a:spcAft>
                        <a:buNone/>
                      </a:pPr>
                      <a:r>
                        <a:rPr lang="en" sz="1000" b="1"/>
                        <a:t>Angular Precision（1σ ）</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a:t>&lt; 0.1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b="1"/>
                        <a:t>Power Supply Voltage Range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l" rtl="0">
                        <a:lnSpc>
                          <a:spcPct val="115000"/>
                        </a:lnSpc>
                        <a:spcBef>
                          <a:spcPts val="0"/>
                        </a:spcBef>
                        <a:spcAft>
                          <a:spcPts val="0"/>
                        </a:spcAft>
                        <a:buNone/>
                      </a:pPr>
                      <a:r>
                        <a:rPr lang="en" sz="1000"/>
                        <a:t>10 ~ 15 V DC（with Converter 2.0: 9~30V DC ）</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r h="376875">
                <a:tc>
                  <a:txBody>
                    <a:bodyPr/>
                    <a:lstStyle/>
                    <a:p>
                      <a:pPr marL="0" lvl="0" indent="0" algn="l" rtl="0">
                        <a:lnSpc>
                          <a:spcPct val="115000"/>
                        </a:lnSpc>
                        <a:spcBef>
                          <a:spcPts val="0"/>
                        </a:spcBef>
                        <a:spcAft>
                          <a:spcPts val="0"/>
                        </a:spcAft>
                        <a:buNone/>
                      </a:pPr>
                      <a:r>
                        <a:rPr lang="en" sz="1000" b="1"/>
                        <a:t>Beam Divergence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0.28° (Vertical) × 0.03° (Horizontal)</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 sz="1000"/>
                        <a:t>IP Rating</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IP67</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646725">
                <a:tc>
                  <a:txBody>
                    <a:bodyPr/>
                    <a:lstStyle/>
                    <a:p>
                      <a:pPr marL="0" lvl="0" indent="0" algn="l" rtl="0">
                        <a:lnSpc>
                          <a:spcPct val="115000"/>
                        </a:lnSpc>
                        <a:spcBef>
                          <a:spcPts val="0"/>
                        </a:spcBef>
                        <a:spcAft>
                          <a:spcPts val="0"/>
                        </a:spcAft>
                        <a:buNone/>
                      </a:pPr>
                      <a:r>
                        <a:rPr lang="en" sz="1000" b="1"/>
                        <a:t>Point Rate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100,000 points/s (first or strongest return)</a:t>
                      </a:r>
                      <a:endParaRPr sz="1000">
                        <a:solidFill>
                          <a:schemeClr val="dk1"/>
                        </a:solidFill>
                      </a:endParaRPr>
                    </a:p>
                    <a:p>
                      <a:pPr marL="0" lvl="0" indent="0" algn="l" rtl="0">
                        <a:spcBef>
                          <a:spcPts val="0"/>
                        </a:spcBef>
                        <a:spcAft>
                          <a:spcPts val="0"/>
                        </a:spcAft>
                        <a:buNone/>
                      </a:pPr>
                      <a:r>
                        <a:rPr lang="en" sz="1000">
                          <a:solidFill>
                            <a:schemeClr val="dk1"/>
                          </a:solidFill>
                        </a:rPr>
                        <a:t>200,000 points/s (dual return)</a:t>
                      </a:r>
                      <a:endParaRPr sz="1000">
                        <a:solidFill>
                          <a:schemeClr val="dk1"/>
                        </a:solidFill>
                      </a:endParaRPr>
                    </a:p>
                    <a:p>
                      <a:pPr marL="0" lvl="0" indent="0" algn="l" rtl="0">
                        <a:spcBef>
                          <a:spcPts val="0"/>
                        </a:spcBef>
                        <a:spcAft>
                          <a:spcPts val="0"/>
                        </a:spcAft>
                        <a:buNone/>
                      </a:pPr>
                      <a:endParaRPr sz="10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tcPr>
                </a:tc>
                <a:tc>
                  <a:txBody>
                    <a:bodyPr/>
                    <a:lstStyle/>
                    <a:p>
                      <a:pPr marL="0" lvl="0" indent="0" algn="l" rtl="0">
                        <a:lnSpc>
                          <a:spcPct val="115000"/>
                        </a:lnSpc>
                        <a:spcBef>
                          <a:spcPts val="0"/>
                        </a:spcBef>
                        <a:spcAft>
                          <a:spcPts val="0"/>
                        </a:spcAft>
                        <a:buNone/>
                      </a:pPr>
                      <a:r>
                        <a:rPr lang="en" sz="1000" b="1"/>
                        <a:t>Dimensions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97×64×62.7 mm</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96200">
                <a:tc>
                  <a:txBody>
                    <a:bodyPr/>
                    <a:lstStyle/>
                    <a:p>
                      <a:pPr marL="0" lvl="0" indent="0" algn="l" rtl="0">
                        <a:lnSpc>
                          <a:spcPct val="115000"/>
                        </a:lnSpc>
                        <a:spcBef>
                          <a:spcPts val="0"/>
                        </a:spcBef>
                        <a:spcAft>
                          <a:spcPts val="0"/>
                        </a:spcAft>
                        <a:buNone/>
                      </a:pPr>
                      <a:r>
                        <a:rPr lang="en" sz="1000"/>
                        <a:t>Data Port</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dk1"/>
                          </a:solidFill>
                        </a:rPr>
                        <a:t>≤ 2 ms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tcPr>
                </a:tc>
                <a:tc>
                  <a:txBody>
                    <a:bodyPr/>
                    <a:lstStyle/>
                    <a:p>
                      <a:pPr marL="0" lvl="0" indent="0" algn="l" rtl="0">
                        <a:lnSpc>
                          <a:spcPct val="115000"/>
                        </a:lnSpc>
                        <a:spcBef>
                          <a:spcPts val="0"/>
                        </a:spcBef>
                        <a:spcAft>
                          <a:spcPts val="0"/>
                        </a:spcAft>
                        <a:buNone/>
                      </a:pPr>
                      <a:r>
                        <a:rPr lang="en" sz="1000"/>
                        <a:t>Weight</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580 g</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12"/>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SOSC Test Setup</a:t>
            </a:r>
            <a:endParaRPr/>
          </a:p>
        </p:txBody>
      </p:sp>
      <p:sp>
        <p:nvSpPr>
          <p:cNvPr id="1382" name="Google Shape;1382;p112"/>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101</a:t>
            </a:fld>
            <a:endParaRPr/>
          </a:p>
        </p:txBody>
      </p:sp>
      <p:pic>
        <p:nvPicPr>
          <p:cNvPr id="1383" name="Google Shape;1383;p112"/>
          <p:cNvPicPr preferRelativeResize="0"/>
          <p:nvPr/>
        </p:nvPicPr>
        <p:blipFill>
          <a:blip r:embed="rId3">
            <a:alphaModFix/>
          </a:blip>
          <a:stretch>
            <a:fillRect/>
          </a:stretch>
        </p:blipFill>
        <p:spPr>
          <a:xfrm flipH="1">
            <a:off x="992525" y="2243900"/>
            <a:ext cx="3190526" cy="1928776"/>
          </a:xfrm>
          <a:prstGeom prst="rect">
            <a:avLst/>
          </a:prstGeom>
          <a:noFill/>
          <a:ln>
            <a:noFill/>
          </a:ln>
        </p:spPr>
      </p:pic>
      <p:pic>
        <p:nvPicPr>
          <p:cNvPr id="1384" name="Google Shape;1384;p112"/>
          <p:cNvPicPr preferRelativeResize="0"/>
          <p:nvPr/>
        </p:nvPicPr>
        <p:blipFill>
          <a:blip r:embed="rId3">
            <a:alphaModFix/>
          </a:blip>
          <a:stretch>
            <a:fillRect/>
          </a:stretch>
        </p:blipFill>
        <p:spPr>
          <a:xfrm>
            <a:off x="5415300" y="1761300"/>
            <a:ext cx="3190526" cy="1928776"/>
          </a:xfrm>
          <a:prstGeom prst="rect">
            <a:avLst/>
          </a:prstGeom>
          <a:noFill/>
          <a:ln>
            <a:noFill/>
          </a:ln>
        </p:spPr>
      </p:pic>
      <p:sp>
        <p:nvSpPr>
          <p:cNvPr id="1385" name="Google Shape;1385;p112"/>
          <p:cNvSpPr/>
          <p:nvPr/>
        </p:nvSpPr>
        <p:spPr>
          <a:xfrm rot="1223321">
            <a:off x="2993409" y="2802590"/>
            <a:ext cx="901584" cy="599264"/>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2"/>
          <p:cNvSpPr/>
          <p:nvPr/>
        </p:nvSpPr>
        <p:spPr>
          <a:xfrm rot="-602075">
            <a:off x="5981860" y="2275008"/>
            <a:ext cx="711078" cy="593494"/>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2"/>
          <p:cNvSpPr/>
          <p:nvPr/>
        </p:nvSpPr>
        <p:spPr>
          <a:xfrm rot="-593958">
            <a:off x="6654592" y="2384211"/>
            <a:ext cx="329810" cy="152845"/>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2"/>
          <p:cNvSpPr/>
          <p:nvPr/>
        </p:nvSpPr>
        <p:spPr>
          <a:xfrm rot="-593958">
            <a:off x="5685542" y="2591511"/>
            <a:ext cx="329810" cy="152845"/>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2"/>
          <p:cNvSpPr txBox="1"/>
          <p:nvPr/>
        </p:nvSpPr>
        <p:spPr>
          <a:xfrm rot="1198424">
            <a:off x="3015138" y="2864728"/>
            <a:ext cx="939725" cy="4924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PT Serif"/>
                <a:ea typeface="PT Serif"/>
                <a:cs typeface="PT Serif"/>
                <a:sym typeface="PT Serif"/>
              </a:rPr>
              <a:t>Marco - Sensor Suite</a:t>
            </a:r>
            <a:endParaRPr sz="1000" b="1">
              <a:latin typeface="PT Serif"/>
              <a:ea typeface="PT Serif"/>
              <a:cs typeface="PT Serif"/>
              <a:sym typeface="PT Serif"/>
            </a:endParaRPr>
          </a:p>
        </p:txBody>
      </p:sp>
      <p:sp>
        <p:nvSpPr>
          <p:cNvPr id="1390" name="Google Shape;1390;p112"/>
          <p:cNvSpPr txBox="1"/>
          <p:nvPr/>
        </p:nvSpPr>
        <p:spPr>
          <a:xfrm rot="-582171">
            <a:off x="6081778" y="2202368"/>
            <a:ext cx="939844" cy="7387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FFFF"/>
                </a:solidFill>
                <a:latin typeface="PT Serif"/>
                <a:ea typeface="PT Serif"/>
                <a:cs typeface="PT Serif"/>
                <a:sym typeface="PT Serif"/>
              </a:rPr>
              <a:t>Polo - Test Object</a:t>
            </a:r>
            <a:endParaRPr sz="1200" b="1">
              <a:solidFill>
                <a:srgbClr val="FFFFFF"/>
              </a:solidFill>
              <a:latin typeface="PT Serif"/>
              <a:ea typeface="PT Serif"/>
              <a:cs typeface="PT Serif"/>
              <a:sym typeface="PT Serif"/>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13"/>
          <p:cNvSpPr txBox="1">
            <a:spLocks noGrp="1"/>
          </p:cNvSpPr>
          <p:nvPr>
            <p:ph type="ctrTitle"/>
          </p:nvPr>
        </p:nvSpPr>
        <p:spPr>
          <a:xfrm>
            <a:off x="1768800" y="365563"/>
            <a:ext cx="56064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chemeClr val="lt1"/>
                </a:solidFill>
                <a:hlinkClick r:id="rId3">
                  <a:extLst>
                    <a:ext uri="{A12FA001-AC4F-418D-AE19-62706E023703}">
                      <ahyp:hlinkClr xmlns:ahyp="http://schemas.microsoft.com/office/drawing/2018/hyperlinkcolor" val="tx"/>
                    </a:ext>
                  </a:extLst>
                </a:hlinkClick>
              </a:rPr>
              <a:t>Link to Budget</a:t>
            </a:r>
            <a:endParaRPr>
              <a:solidFill>
                <a:schemeClr val="lt1"/>
              </a:solidFill>
            </a:endParaRPr>
          </a:p>
        </p:txBody>
      </p:sp>
      <p:sp>
        <p:nvSpPr>
          <p:cNvPr id="1396" name="Google Shape;1396;p113"/>
          <p:cNvSpPr txBox="1"/>
          <p:nvPr/>
        </p:nvSpPr>
        <p:spPr>
          <a:xfrm>
            <a:off x="1620450" y="2836000"/>
            <a:ext cx="610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T Serif"/>
              <a:ea typeface="PT Serif"/>
              <a:cs typeface="PT Serif"/>
              <a:sym typeface="PT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2"/>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600" u="sng">
                <a:latin typeface="Playfair Display SemiBold"/>
                <a:ea typeface="Playfair Display SemiBold"/>
                <a:cs typeface="Playfair Display SemiBold"/>
                <a:sym typeface="Playfair Display SemiBold"/>
              </a:rPr>
              <a:t>Top Level Design: Polo (LM400)</a:t>
            </a:r>
            <a:endParaRPr sz="2600" u="sng">
              <a:latin typeface="Playfair Display SemiBold"/>
              <a:ea typeface="Playfair Display SemiBold"/>
              <a:cs typeface="Playfair Display SemiBold"/>
              <a:sym typeface="Playfair Display SemiBold"/>
            </a:endParaRPr>
          </a:p>
        </p:txBody>
      </p:sp>
      <p:sp>
        <p:nvSpPr>
          <p:cNvPr id="244" name="Google Shape;244;p22"/>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SemiBold"/>
                <a:ea typeface="Playfair Display SemiBold"/>
                <a:cs typeface="Playfair Display SemiBold"/>
                <a:sym typeface="Playfair Display SemiBold"/>
              </a:rPr>
              <a:t>1.0 Purpose and Objectives</a:t>
            </a:r>
            <a:endParaRPr sz="1300">
              <a:latin typeface="Playfair Display"/>
              <a:ea typeface="Playfair Display"/>
              <a:cs typeface="Playfair Display"/>
              <a:sym typeface="Playfair Display"/>
            </a:endParaRPr>
          </a:p>
        </p:txBody>
      </p:sp>
      <p:sp>
        <p:nvSpPr>
          <p:cNvPr id="245" name="Google Shape;245;p22"/>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2.0 Design Solution</a:t>
            </a:r>
            <a:endParaRPr sz="1200" b="1">
              <a:latin typeface="Playfair Display"/>
              <a:ea typeface="Playfair Display"/>
              <a:cs typeface="Playfair Display"/>
              <a:sym typeface="Playfair Display"/>
            </a:endParaRPr>
          </a:p>
        </p:txBody>
      </p:sp>
      <p:sp>
        <p:nvSpPr>
          <p:cNvPr id="246" name="Google Shape;246;p22"/>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SemiBold"/>
                <a:ea typeface="Playfair Display SemiBold"/>
                <a:cs typeface="Playfair Display SemiBold"/>
                <a:sym typeface="Playfair Display SemiBold"/>
              </a:rPr>
              <a:t>3.0 CPEs and Risk</a:t>
            </a:r>
            <a:endParaRPr sz="1300">
              <a:latin typeface="Playfair Display"/>
              <a:ea typeface="Playfair Display"/>
              <a:cs typeface="Playfair Display"/>
              <a:sym typeface="Playfair Display"/>
            </a:endParaRPr>
          </a:p>
        </p:txBody>
      </p:sp>
      <p:sp>
        <p:nvSpPr>
          <p:cNvPr id="247" name="Google Shape;247;p22"/>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SemiBold"/>
                <a:ea typeface="Playfair Display SemiBold"/>
                <a:cs typeface="Playfair Display SemiBold"/>
                <a:sym typeface="Playfair Display SemiBold"/>
              </a:rPr>
              <a:t>4.0 Requirements and Satisfaction</a:t>
            </a:r>
            <a:endParaRPr sz="1300">
              <a:latin typeface="Playfair Display"/>
              <a:ea typeface="Playfair Display"/>
              <a:cs typeface="Playfair Display"/>
              <a:sym typeface="Playfair Display"/>
            </a:endParaRPr>
          </a:p>
        </p:txBody>
      </p:sp>
      <p:sp>
        <p:nvSpPr>
          <p:cNvPr id="248" name="Google Shape;248;p22"/>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SemiBold"/>
                <a:ea typeface="Playfair Display SemiBold"/>
                <a:cs typeface="Playfair Display SemiBold"/>
                <a:sym typeface="Playfair Display SemiBold"/>
              </a:rPr>
              <a:t>5.0  Verification and Validation</a:t>
            </a:r>
            <a:endParaRPr sz="1300">
              <a:latin typeface="PT Serif"/>
              <a:ea typeface="PT Serif"/>
              <a:cs typeface="PT Serif"/>
              <a:sym typeface="PT Serif"/>
            </a:endParaRPr>
          </a:p>
        </p:txBody>
      </p:sp>
      <p:sp>
        <p:nvSpPr>
          <p:cNvPr id="249" name="Google Shape;249;p22"/>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pic>
        <p:nvPicPr>
          <p:cNvPr id="250" name="Google Shape;250;p22"/>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251" name="Google Shape;251;p22"/>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11</a:t>
            </a:fld>
            <a:endParaRPr/>
          </a:p>
        </p:txBody>
      </p:sp>
      <p:sp>
        <p:nvSpPr>
          <p:cNvPr id="252" name="Google Shape;252;p22"/>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SemiBold"/>
                <a:ea typeface="Playfair Display SemiBold"/>
                <a:cs typeface="Playfair Display SemiBold"/>
                <a:sym typeface="Playfair Display SemiBold"/>
              </a:rPr>
              <a:t>6.0 Project Planning</a:t>
            </a:r>
            <a:endParaRPr sz="1300">
              <a:latin typeface="Playfair Display SemiBold"/>
              <a:ea typeface="Playfair Display SemiBold"/>
              <a:cs typeface="Playfair Display SemiBold"/>
              <a:sym typeface="Playfair Display SemiBold"/>
            </a:endParaRPr>
          </a:p>
        </p:txBody>
      </p:sp>
      <p:sp>
        <p:nvSpPr>
          <p:cNvPr id="253" name="Google Shape;253;p22"/>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11</a:t>
            </a:fld>
            <a:endParaRPr>
              <a:latin typeface="Playfair Display"/>
              <a:ea typeface="Playfair Display"/>
              <a:cs typeface="Playfair Display"/>
              <a:sym typeface="Playfair Display"/>
            </a:endParaRPr>
          </a:p>
        </p:txBody>
      </p:sp>
      <p:pic>
        <p:nvPicPr>
          <p:cNvPr id="254" name="Google Shape;254;p22"/>
          <p:cNvPicPr preferRelativeResize="0"/>
          <p:nvPr/>
        </p:nvPicPr>
        <p:blipFill rotWithShape="1">
          <a:blip r:embed="rId4">
            <a:alphaModFix/>
          </a:blip>
          <a:srcRect l="6367"/>
          <a:stretch/>
        </p:blipFill>
        <p:spPr>
          <a:xfrm>
            <a:off x="4054725" y="1495463"/>
            <a:ext cx="4772997" cy="2529813"/>
          </a:xfrm>
          <a:prstGeom prst="rect">
            <a:avLst/>
          </a:prstGeom>
          <a:noFill/>
          <a:ln>
            <a:noFill/>
          </a:ln>
        </p:spPr>
      </p:pic>
      <p:pic>
        <p:nvPicPr>
          <p:cNvPr id="255" name="Google Shape;255;p22"/>
          <p:cNvPicPr preferRelativeResize="0"/>
          <p:nvPr/>
        </p:nvPicPr>
        <p:blipFill>
          <a:blip r:embed="rId5">
            <a:alphaModFix/>
          </a:blip>
          <a:stretch>
            <a:fillRect/>
          </a:stretch>
        </p:blipFill>
        <p:spPr>
          <a:xfrm>
            <a:off x="279650" y="1749375"/>
            <a:ext cx="3534786" cy="2183462"/>
          </a:xfrm>
          <a:prstGeom prst="rect">
            <a:avLst/>
          </a:prstGeom>
          <a:noFill/>
          <a:ln>
            <a:noFill/>
          </a:ln>
        </p:spPr>
      </p:pic>
      <p:sp>
        <p:nvSpPr>
          <p:cNvPr id="256" name="Google Shape;256;p22"/>
          <p:cNvSpPr txBox="1"/>
          <p:nvPr/>
        </p:nvSpPr>
        <p:spPr>
          <a:xfrm>
            <a:off x="2397375" y="1074100"/>
            <a:ext cx="2233500" cy="6156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Slots and handles to accommodate add-ons</a:t>
            </a:r>
            <a:endParaRPr b="1">
              <a:latin typeface="Playfair Display"/>
              <a:ea typeface="Playfair Display"/>
              <a:cs typeface="Playfair Display"/>
              <a:sym typeface="Playfair Display"/>
            </a:endParaRPr>
          </a:p>
        </p:txBody>
      </p:sp>
      <p:sp>
        <p:nvSpPr>
          <p:cNvPr id="257" name="Google Shape;257;p22"/>
          <p:cNvSpPr txBox="1"/>
          <p:nvPr/>
        </p:nvSpPr>
        <p:spPr>
          <a:xfrm>
            <a:off x="370225" y="1181800"/>
            <a:ext cx="18576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Satellite Bus (Foam)</a:t>
            </a:r>
            <a:endParaRPr b="1">
              <a:latin typeface="Playfair Display"/>
              <a:ea typeface="Playfair Display"/>
              <a:cs typeface="Playfair Display"/>
              <a:sym typeface="Playfair Display"/>
            </a:endParaRPr>
          </a:p>
        </p:txBody>
      </p:sp>
      <p:sp>
        <p:nvSpPr>
          <p:cNvPr id="258" name="Google Shape;258;p22"/>
          <p:cNvSpPr txBox="1"/>
          <p:nvPr/>
        </p:nvSpPr>
        <p:spPr>
          <a:xfrm>
            <a:off x="4867575" y="1030275"/>
            <a:ext cx="18576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Solar Panels (Foam)</a:t>
            </a:r>
            <a:endParaRPr b="1">
              <a:latin typeface="Playfair Display"/>
              <a:ea typeface="Playfair Display"/>
              <a:cs typeface="Playfair Display"/>
              <a:sym typeface="Playfair Display"/>
            </a:endParaRPr>
          </a:p>
        </p:txBody>
      </p:sp>
      <p:sp>
        <p:nvSpPr>
          <p:cNvPr id="259" name="Google Shape;259;p22"/>
          <p:cNvSpPr txBox="1"/>
          <p:nvPr/>
        </p:nvSpPr>
        <p:spPr>
          <a:xfrm>
            <a:off x="7022150" y="3909700"/>
            <a:ext cx="1788300" cy="6156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ASPIN Docking Port (3D printed)</a:t>
            </a:r>
            <a:endParaRPr b="1">
              <a:latin typeface="Playfair Display"/>
              <a:ea typeface="Playfair Display"/>
              <a:cs typeface="Playfair Display"/>
              <a:sym typeface="Playfair Display"/>
            </a:endParaRPr>
          </a:p>
        </p:txBody>
      </p:sp>
      <p:cxnSp>
        <p:nvCxnSpPr>
          <p:cNvPr id="260" name="Google Shape;260;p22"/>
          <p:cNvCxnSpPr>
            <a:stCxn id="257" idx="2"/>
          </p:cNvCxnSpPr>
          <p:nvPr/>
        </p:nvCxnSpPr>
        <p:spPr>
          <a:xfrm>
            <a:off x="1299025" y="1582000"/>
            <a:ext cx="151500" cy="588600"/>
          </a:xfrm>
          <a:prstGeom prst="straightConnector1">
            <a:avLst/>
          </a:prstGeom>
          <a:noFill/>
          <a:ln w="28575" cap="flat" cmpd="sng">
            <a:solidFill>
              <a:srgbClr val="005BAD"/>
            </a:solidFill>
            <a:prstDash val="solid"/>
            <a:round/>
            <a:headEnd type="none" w="med" len="med"/>
            <a:tailEnd type="triangle" w="med" len="med"/>
          </a:ln>
        </p:spPr>
      </p:cxnSp>
      <p:cxnSp>
        <p:nvCxnSpPr>
          <p:cNvPr id="261" name="Google Shape;261;p22"/>
          <p:cNvCxnSpPr>
            <a:stCxn id="256" idx="2"/>
          </p:cNvCxnSpPr>
          <p:nvPr/>
        </p:nvCxnSpPr>
        <p:spPr>
          <a:xfrm flipH="1">
            <a:off x="2374125" y="1689700"/>
            <a:ext cx="1140000" cy="600600"/>
          </a:xfrm>
          <a:prstGeom prst="straightConnector1">
            <a:avLst/>
          </a:prstGeom>
          <a:noFill/>
          <a:ln w="28575" cap="flat" cmpd="sng">
            <a:solidFill>
              <a:srgbClr val="005BAD"/>
            </a:solidFill>
            <a:prstDash val="solid"/>
            <a:round/>
            <a:headEnd type="none" w="med" len="med"/>
            <a:tailEnd type="triangle" w="med" len="med"/>
          </a:ln>
        </p:spPr>
      </p:cxnSp>
      <p:cxnSp>
        <p:nvCxnSpPr>
          <p:cNvPr id="262" name="Google Shape;262;p22"/>
          <p:cNvCxnSpPr>
            <a:stCxn id="256" idx="2"/>
          </p:cNvCxnSpPr>
          <p:nvPr/>
        </p:nvCxnSpPr>
        <p:spPr>
          <a:xfrm flipH="1">
            <a:off x="3329025" y="1689700"/>
            <a:ext cx="185100" cy="1458600"/>
          </a:xfrm>
          <a:prstGeom prst="straightConnector1">
            <a:avLst/>
          </a:prstGeom>
          <a:noFill/>
          <a:ln w="28575" cap="flat" cmpd="sng">
            <a:solidFill>
              <a:srgbClr val="005BAD"/>
            </a:solidFill>
            <a:prstDash val="solid"/>
            <a:round/>
            <a:headEnd type="none" w="med" len="med"/>
            <a:tailEnd type="triangle" w="med" len="med"/>
          </a:ln>
        </p:spPr>
      </p:cxnSp>
      <p:cxnSp>
        <p:nvCxnSpPr>
          <p:cNvPr id="263" name="Google Shape;263;p22"/>
          <p:cNvCxnSpPr>
            <a:stCxn id="258" idx="2"/>
          </p:cNvCxnSpPr>
          <p:nvPr/>
        </p:nvCxnSpPr>
        <p:spPr>
          <a:xfrm flipH="1">
            <a:off x="4945275" y="1430475"/>
            <a:ext cx="851100" cy="1213200"/>
          </a:xfrm>
          <a:prstGeom prst="straightConnector1">
            <a:avLst/>
          </a:prstGeom>
          <a:noFill/>
          <a:ln w="28575" cap="flat" cmpd="sng">
            <a:solidFill>
              <a:srgbClr val="005BAD"/>
            </a:solidFill>
            <a:prstDash val="solid"/>
            <a:round/>
            <a:headEnd type="none" w="med" len="med"/>
            <a:tailEnd type="triangle" w="med" len="med"/>
          </a:ln>
        </p:spPr>
      </p:cxnSp>
      <p:cxnSp>
        <p:nvCxnSpPr>
          <p:cNvPr id="264" name="Google Shape;264;p22"/>
          <p:cNvCxnSpPr>
            <a:stCxn id="258" idx="2"/>
          </p:cNvCxnSpPr>
          <p:nvPr/>
        </p:nvCxnSpPr>
        <p:spPr>
          <a:xfrm>
            <a:off x="5796375" y="1430475"/>
            <a:ext cx="926700" cy="709800"/>
          </a:xfrm>
          <a:prstGeom prst="straightConnector1">
            <a:avLst/>
          </a:prstGeom>
          <a:noFill/>
          <a:ln w="28575" cap="flat" cmpd="sng">
            <a:solidFill>
              <a:srgbClr val="005BAD"/>
            </a:solidFill>
            <a:prstDash val="solid"/>
            <a:round/>
            <a:headEnd type="none" w="med" len="med"/>
            <a:tailEnd type="triangle" w="med" len="med"/>
          </a:ln>
        </p:spPr>
      </p:cxnSp>
      <p:cxnSp>
        <p:nvCxnSpPr>
          <p:cNvPr id="265" name="Google Shape;265;p22"/>
          <p:cNvCxnSpPr>
            <a:stCxn id="259" idx="0"/>
          </p:cNvCxnSpPr>
          <p:nvPr/>
        </p:nvCxnSpPr>
        <p:spPr>
          <a:xfrm rot="10800000">
            <a:off x="7416800" y="3331300"/>
            <a:ext cx="499500" cy="578400"/>
          </a:xfrm>
          <a:prstGeom prst="straightConnector1">
            <a:avLst/>
          </a:prstGeom>
          <a:noFill/>
          <a:ln w="28575" cap="flat" cmpd="sng">
            <a:solidFill>
              <a:srgbClr val="005BAD"/>
            </a:solidFill>
            <a:prstDash val="solid"/>
            <a:round/>
            <a:headEnd type="none" w="med" len="med"/>
            <a:tailEnd type="triangle" w="med" len="med"/>
          </a:ln>
        </p:spPr>
      </p:cxnSp>
      <p:cxnSp>
        <p:nvCxnSpPr>
          <p:cNvPr id="266" name="Google Shape;266;p22"/>
          <p:cNvCxnSpPr/>
          <p:nvPr/>
        </p:nvCxnSpPr>
        <p:spPr>
          <a:xfrm rot="10800000" flipH="1">
            <a:off x="2865450" y="3498775"/>
            <a:ext cx="971700" cy="466800"/>
          </a:xfrm>
          <a:prstGeom prst="straightConnector1">
            <a:avLst/>
          </a:prstGeom>
          <a:noFill/>
          <a:ln w="9525" cap="flat" cmpd="sng">
            <a:solidFill>
              <a:schemeClr val="dk2"/>
            </a:solidFill>
            <a:prstDash val="solid"/>
            <a:round/>
            <a:headEnd type="triangle" w="med" len="med"/>
            <a:tailEnd type="triangle" w="med" len="med"/>
          </a:ln>
        </p:spPr>
      </p:cxnSp>
      <p:cxnSp>
        <p:nvCxnSpPr>
          <p:cNvPr id="267" name="Google Shape;267;p22"/>
          <p:cNvCxnSpPr/>
          <p:nvPr/>
        </p:nvCxnSpPr>
        <p:spPr>
          <a:xfrm>
            <a:off x="395300" y="3325825"/>
            <a:ext cx="2233500" cy="642900"/>
          </a:xfrm>
          <a:prstGeom prst="straightConnector1">
            <a:avLst/>
          </a:prstGeom>
          <a:noFill/>
          <a:ln w="9525" cap="flat" cmpd="sng">
            <a:solidFill>
              <a:schemeClr val="dk2"/>
            </a:solidFill>
            <a:prstDash val="solid"/>
            <a:round/>
            <a:headEnd type="triangle" w="med" len="med"/>
            <a:tailEnd type="triangle" w="med" len="med"/>
          </a:ln>
        </p:spPr>
      </p:cxnSp>
      <p:cxnSp>
        <p:nvCxnSpPr>
          <p:cNvPr id="268" name="Google Shape;268;p22"/>
          <p:cNvCxnSpPr/>
          <p:nvPr/>
        </p:nvCxnSpPr>
        <p:spPr>
          <a:xfrm rot="10800000" flipH="1">
            <a:off x="6510350" y="2968475"/>
            <a:ext cx="2347800" cy="1162200"/>
          </a:xfrm>
          <a:prstGeom prst="straightConnector1">
            <a:avLst/>
          </a:prstGeom>
          <a:noFill/>
          <a:ln w="9525" cap="flat" cmpd="sng">
            <a:solidFill>
              <a:schemeClr val="dk2"/>
            </a:solidFill>
            <a:prstDash val="solid"/>
            <a:round/>
            <a:headEnd type="triangle" w="med" len="med"/>
            <a:tailEnd type="triangle" w="med" len="med"/>
          </a:ln>
        </p:spPr>
      </p:cxnSp>
      <p:sp>
        <p:nvSpPr>
          <p:cNvPr id="269" name="Google Shape;269;p22"/>
          <p:cNvSpPr txBox="1"/>
          <p:nvPr/>
        </p:nvSpPr>
        <p:spPr>
          <a:xfrm rot="-1524707">
            <a:off x="3171941" y="3662831"/>
            <a:ext cx="573265" cy="33857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0.67 m</a:t>
            </a:r>
            <a:endParaRPr sz="1000">
              <a:latin typeface="Playfair Display"/>
              <a:ea typeface="Playfair Display"/>
              <a:cs typeface="Playfair Display"/>
              <a:sym typeface="Playfair Display"/>
            </a:endParaRPr>
          </a:p>
        </p:txBody>
      </p:sp>
      <p:sp>
        <p:nvSpPr>
          <p:cNvPr id="270" name="Google Shape;270;p22"/>
          <p:cNvSpPr txBox="1"/>
          <p:nvPr/>
        </p:nvSpPr>
        <p:spPr>
          <a:xfrm rot="1061734">
            <a:off x="1030017" y="3562821"/>
            <a:ext cx="573432" cy="3387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1.34 m</a:t>
            </a:r>
            <a:endParaRPr sz="1000">
              <a:latin typeface="Playfair Display"/>
              <a:ea typeface="Playfair Display"/>
              <a:cs typeface="Playfair Display"/>
              <a:sym typeface="Playfair Display"/>
            </a:endParaRPr>
          </a:p>
        </p:txBody>
      </p:sp>
      <p:sp>
        <p:nvSpPr>
          <p:cNvPr id="271" name="Google Shape;271;p22"/>
          <p:cNvSpPr txBox="1"/>
          <p:nvPr/>
        </p:nvSpPr>
        <p:spPr>
          <a:xfrm rot="-1602753">
            <a:off x="7739042" y="3292185"/>
            <a:ext cx="573285" cy="338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2.4 m </a:t>
            </a:r>
            <a:endParaRPr sz="1000">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1000"/>
                                        <p:tgtEl>
                                          <p:spTgt spid="256"/>
                                        </p:tgtEl>
                                      </p:cBhvr>
                                    </p:animEffect>
                                  </p:childTnLst>
                                </p:cTn>
                              </p:par>
                              <p:par>
                                <p:cTn id="11" presetID="10" presetClass="entr" presetSubtype="0" fill="hold" nodeType="withEffect">
                                  <p:stCondLst>
                                    <p:cond delay="0"/>
                                  </p:stCondLst>
                                  <p:childTnLst>
                                    <p:set>
                                      <p:cBhvr>
                                        <p:cTn id="12" dur="1" fill="hold">
                                          <p:stCondLst>
                                            <p:cond delay="0"/>
                                          </p:stCondLst>
                                        </p:cTn>
                                        <p:tgtEl>
                                          <p:spTgt spid="257"/>
                                        </p:tgtEl>
                                        <p:attrNameLst>
                                          <p:attrName>style.visibility</p:attrName>
                                        </p:attrNameLst>
                                      </p:cBhvr>
                                      <p:to>
                                        <p:strVal val="visible"/>
                                      </p:to>
                                    </p:set>
                                    <p:animEffect transition="in" filter="fade">
                                      <p:cBhvr>
                                        <p:cTn id="13" dur="1000"/>
                                        <p:tgtEl>
                                          <p:spTgt spid="257"/>
                                        </p:tgtEl>
                                      </p:cBhvr>
                                    </p:animEffect>
                                  </p:childTnLst>
                                </p:cTn>
                              </p:par>
                              <p:par>
                                <p:cTn id="14" presetID="10" presetClass="entr" presetSubtype="0" fill="hold" nodeType="withEffect">
                                  <p:stCondLst>
                                    <p:cond delay="0"/>
                                  </p:stCondLst>
                                  <p:childTnLst>
                                    <p:set>
                                      <p:cBhvr>
                                        <p:cTn id="15" dur="1" fill="hold">
                                          <p:stCondLst>
                                            <p:cond delay="0"/>
                                          </p:stCondLst>
                                        </p:cTn>
                                        <p:tgtEl>
                                          <p:spTgt spid="260"/>
                                        </p:tgtEl>
                                        <p:attrNameLst>
                                          <p:attrName>style.visibility</p:attrName>
                                        </p:attrNameLst>
                                      </p:cBhvr>
                                      <p:to>
                                        <p:strVal val="visible"/>
                                      </p:to>
                                    </p:set>
                                    <p:animEffect transition="in" filter="fade">
                                      <p:cBhvr>
                                        <p:cTn id="16" dur="1000"/>
                                        <p:tgtEl>
                                          <p:spTgt spid="260"/>
                                        </p:tgtEl>
                                      </p:cBhvr>
                                    </p:animEffect>
                                  </p:childTnLst>
                                </p:cTn>
                              </p:par>
                              <p:par>
                                <p:cTn id="17" presetID="10" presetClass="entr" presetSubtype="0" fill="hold" nodeType="withEffect">
                                  <p:stCondLst>
                                    <p:cond delay="0"/>
                                  </p:stCondLst>
                                  <p:childTnLst>
                                    <p:set>
                                      <p:cBhvr>
                                        <p:cTn id="18" dur="1" fill="hold">
                                          <p:stCondLst>
                                            <p:cond delay="0"/>
                                          </p:stCondLst>
                                        </p:cTn>
                                        <p:tgtEl>
                                          <p:spTgt spid="261"/>
                                        </p:tgtEl>
                                        <p:attrNameLst>
                                          <p:attrName>style.visibility</p:attrName>
                                        </p:attrNameLst>
                                      </p:cBhvr>
                                      <p:to>
                                        <p:strVal val="visible"/>
                                      </p:to>
                                    </p:set>
                                    <p:animEffect transition="in" filter="fade">
                                      <p:cBhvr>
                                        <p:cTn id="19" dur="1000"/>
                                        <p:tgtEl>
                                          <p:spTgt spid="261"/>
                                        </p:tgtEl>
                                      </p:cBhvr>
                                    </p:animEffect>
                                  </p:childTnLst>
                                </p:cTn>
                              </p:par>
                              <p:par>
                                <p:cTn id="20" presetID="10" presetClass="entr" presetSubtype="0" fill="hold" nodeType="withEffect">
                                  <p:stCondLst>
                                    <p:cond delay="0"/>
                                  </p:stCondLst>
                                  <p:childTnLst>
                                    <p:set>
                                      <p:cBhvr>
                                        <p:cTn id="21" dur="1" fill="hold">
                                          <p:stCondLst>
                                            <p:cond delay="0"/>
                                          </p:stCondLst>
                                        </p:cTn>
                                        <p:tgtEl>
                                          <p:spTgt spid="262"/>
                                        </p:tgtEl>
                                        <p:attrNameLst>
                                          <p:attrName>style.visibility</p:attrName>
                                        </p:attrNameLst>
                                      </p:cBhvr>
                                      <p:to>
                                        <p:strVal val="visible"/>
                                      </p:to>
                                    </p:set>
                                    <p:animEffect transition="in" filter="fade">
                                      <p:cBhvr>
                                        <p:cTn id="22" dur="1000"/>
                                        <p:tgtEl>
                                          <p:spTgt spid="262"/>
                                        </p:tgtEl>
                                      </p:cBhvr>
                                    </p:animEffect>
                                  </p:childTnLst>
                                </p:cTn>
                              </p:par>
                              <p:par>
                                <p:cTn id="23" presetID="10" presetClass="entr" presetSubtype="0" fill="hold" nodeType="withEffect">
                                  <p:stCondLst>
                                    <p:cond delay="0"/>
                                  </p:stCondLst>
                                  <p:childTnLst>
                                    <p:set>
                                      <p:cBhvr>
                                        <p:cTn id="24" dur="1" fill="hold">
                                          <p:stCondLst>
                                            <p:cond delay="0"/>
                                          </p:stCondLst>
                                        </p:cTn>
                                        <p:tgtEl>
                                          <p:spTgt spid="267"/>
                                        </p:tgtEl>
                                        <p:attrNameLst>
                                          <p:attrName>style.visibility</p:attrName>
                                        </p:attrNameLst>
                                      </p:cBhvr>
                                      <p:to>
                                        <p:strVal val="visible"/>
                                      </p:to>
                                    </p:set>
                                    <p:animEffect transition="in" filter="fade">
                                      <p:cBhvr>
                                        <p:cTn id="25" dur="1000"/>
                                        <p:tgtEl>
                                          <p:spTgt spid="267"/>
                                        </p:tgtEl>
                                      </p:cBhvr>
                                    </p:animEffect>
                                  </p:childTnLst>
                                </p:cTn>
                              </p:par>
                              <p:par>
                                <p:cTn id="26" presetID="10" presetClass="entr" presetSubtype="0" fill="hold" nodeType="withEffect">
                                  <p:stCondLst>
                                    <p:cond delay="0"/>
                                  </p:stCondLst>
                                  <p:childTnLst>
                                    <p:set>
                                      <p:cBhvr>
                                        <p:cTn id="27" dur="1" fill="hold">
                                          <p:stCondLst>
                                            <p:cond delay="0"/>
                                          </p:stCondLst>
                                        </p:cTn>
                                        <p:tgtEl>
                                          <p:spTgt spid="269"/>
                                        </p:tgtEl>
                                        <p:attrNameLst>
                                          <p:attrName>style.visibility</p:attrName>
                                        </p:attrNameLst>
                                      </p:cBhvr>
                                      <p:to>
                                        <p:strVal val="visible"/>
                                      </p:to>
                                    </p:set>
                                    <p:animEffect transition="in" filter="fade">
                                      <p:cBhvr>
                                        <p:cTn id="28" dur="1000"/>
                                        <p:tgtEl>
                                          <p:spTgt spid="269"/>
                                        </p:tgtEl>
                                      </p:cBhvr>
                                    </p:animEffect>
                                  </p:childTnLst>
                                </p:cTn>
                              </p:par>
                              <p:par>
                                <p:cTn id="29" presetID="10" presetClass="entr" presetSubtype="0" fill="hold" nodeType="withEffect">
                                  <p:stCondLst>
                                    <p:cond delay="0"/>
                                  </p:stCondLst>
                                  <p:childTnLst>
                                    <p:set>
                                      <p:cBhvr>
                                        <p:cTn id="30" dur="1" fill="hold">
                                          <p:stCondLst>
                                            <p:cond delay="0"/>
                                          </p:stCondLst>
                                        </p:cTn>
                                        <p:tgtEl>
                                          <p:spTgt spid="270"/>
                                        </p:tgtEl>
                                        <p:attrNameLst>
                                          <p:attrName>style.visibility</p:attrName>
                                        </p:attrNameLst>
                                      </p:cBhvr>
                                      <p:to>
                                        <p:strVal val="visible"/>
                                      </p:to>
                                    </p:set>
                                    <p:animEffect transition="in" filter="fade">
                                      <p:cBhvr>
                                        <p:cTn id="31" dur="1000"/>
                                        <p:tgtEl>
                                          <p:spTgt spid="270"/>
                                        </p:tgtEl>
                                      </p:cBhvr>
                                    </p:animEffect>
                                  </p:childTnLst>
                                </p:cTn>
                              </p:par>
                              <p:par>
                                <p:cTn id="32" presetID="10" presetClass="entr" presetSubtype="0" fill="hold" nodeType="withEffect">
                                  <p:stCondLst>
                                    <p:cond delay="0"/>
                                  </p:stCondLst>
                                  <p:childTnLst>
                                    <p:set>
                                      <p:cBhvr>
                                        <p:cTn id="33" dur="1" fill="hold">
                                          <p:stCondLst>
                                            <p:cond delay="0"/>
                                          </p:stCondLst>
                                        </p:cTn>
                                        <p:tgtEl>
                                          <p:spTgt spid="266"/>
                                        </p:tgtEl>
                                        <p:attrNameLst>
                                          <p:attrName>style.visibility</p:attrName>
                                        </p:attrNameLst>
                                      </p:cBhvr>
                                      <p:to>
                                        <p:strVal val="visible"/>
                                      </p:to>
                                    </p:set>
                                    <p:animEffect transition="in" filter="fade">
                                      <p:cBhvr>
                                        <p:cTn id="34" dur="1000"/>
                                        <p:tgtEl>
                                          <p:spTgt spid="2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4"/>
                                        </p:tgtEl>
                                        <p:attrNameLst>
                                          <p:attrName>style.visibility</p:attrName>
                                        </p:attrNameLst>
                                      </p:cBhvr>
                                      <p:to>
                                        <p:strVal val="visible"/>
                                      </p:to>
                                    </p:set>
                                    <p:animEffect transition="in" filter="fade">
                                      <p:cBhvr>
                                        <p:cTn id="39" dur="1000"/>
                                        <p:tgtEl>
                                          <p:spTgt spid="254"/>
                                        </p:tgtEl>
                                      </p:cBhvr>
                                    </p:animEffect>
                                  </p:childTnLst>
                                </p:cTn>
                              </p:par>
                              <p:par>
                                <p:cTn id="40" presetID="10" presetClass="entr" presetSubtype="0" fill="hold" nodeType="withEffect">
                                  <p:stCondLst>
                                    <p:cond delay="0"/>
                                  </p:stCondLst>
                                  <p:childTnLst>
                                    <p:set>
                                      <p:cBhvr>
                                        <p:cTn id="41" dur="1" fill="hold">
                                          <p:stCondLst>
                                            <p:cond delay="0"/>
                                          </p:stCondLst>
                                        </p:cTn>
                                        <p:tgtEl>
                                          <p:spTgt spid="258"/>
                                        </p:tgtEl>
                                        <p:attrNameLst>
                                          <p:attrName>style.visibility</p:attrName>
                                        </p:attrNameLst>
                                      </p:cBhvr>
                                      <p:to>
                                        <p:strVal val="visible"/>
                                      </p:to>
                                    </p:set>
                                    <p:animEffect transition="in" filter="fade">
                                      <p:cBhvr>
                                        <p:cTn id="42" dur="1000"/>
                                        <p:tgtEl>
                                          <p:spTgt spid="258"/>
                                        </p:tgtEl>
                                      </p:cBhvr>
                                    </p:animEffect>
                                  </p:childTnLst>
                                </p:cTn>
                              </p:par>
                              <p:par>
                                <p:cTn id="43" presetID="10" presetClass="entr" presetSubtype="0" fill="hold" nodeType="withEffect">
                                  <p:stCondLst>
                                    <p:cond delay="0"/>
                                  </p:stCondLst>
                                  <p:childTnLst>
                                    <p:set>
                                      <p:cBhvr>
                                        <p:cTn id="44" dur="1" fill="hold">
                                          <p:stCondLst>
                                            <p:cond delay="0"/>
                                          </p:stCondLst>
                                        </p:cTn>
                                        <p:tgtEl>
                                          <p:spTgt spid="259"/>
                                        </p:tgtEl>
                                        <p:attrNameLst>
                                          <p:attrName>style.visibility</p:attrName>
                                        </p:attrNameLst>
                                      </p:cBhvr>
                                      <p:to>
                                        <p:strVal val="visible"/>
                                      </p:to>
                                    </p:set>
                                    <p:animEffect transition="in" filter="fade">
                                      <p:cBhvr>
                                        <p:cTn id="45" dur="1000"/>
                                        <p:tgtEl>
                                          <p:spTgt spid="259"/>
                                        </p:tgtEl>
                                      </p:cBhvr>
                                    </p:animEffect>
                                  </p:childTnLst>
                                </p:cTn>
                              </p:par>
                              <p:par>
                                <p:cTn id="46" presetID="10" presetClass="entr" presetSubtype="0" fill="hold" nodeType="withEffect">
                                  <p:stCondLst>
                                    <p:cond delay="0"/>
                                  </p:stCondLst>
                                  <p:childTnLst>
                                    <p:set>
                                      <p:cBhvr>
                                        <p:cTn id="47" dur="1" fill="hold">
                                          <p:stCondLst>
                                            <p:cond delay="0"/>
                                          </p:stCondLst>
                                        </p:cTn>
                                        <p:tgtEl>
                                          <p:spTgt spid="263"/>
                                        </p:tgtEl>
                                        <p:attrNameLst>
                                          <p:attrName>style.visibility</p:attrName>
                                        </p:attrNameLst>
                                      </p:cBhvr>
                                      <p:to>
                                        <p:strVal val="visible"/>
                                      </p:to>
                                    </p:set>
                                    <p:animEffect transition="in" filter="fade">
                                      <p:cBhvr>
                                        <p:cTn id="48" dur="1000"/>
                                        <p:tgtEl>
                                          <p:spTgt spid="263"/>
                                        </p:tgtEl>
                                      </p:cBhvr>
                                    </p:animEffect>
                                  </p:childTnLst>
                                </p:cTn>
                              </p:par>
                              <p:par>
                                <p:cTn id="49" presetID="10" presetClass="entr" presetSubtype="0" fill="hold" nodeType="withEffect">
                                  <p:stCondLst>
                                    <p:cond delay="0"/>
                                  </p:stCondLst>
                                  <p:childTnLst>
                                    <p:set>
                                      <p:cBhvr>
                                        <p:cTn id="50" dur="1" fill="hold">
                                          <p:stCondLst>
                                            <p:cond delay="0"/>
                                          </p:stCondLst>
                                        </p:cTn>
                                        <p:tgtEl>
                                          <p:spTgt spid="264"/>
                                        </p:tgtEl>
                                        <p:attrNameLst>
                                          <p:attrName>style.visibility</p:attrName>
                                        </p:attrNameLst>
                                      </p:cBhvr>
                                      <p:to>
                                        <p:strVal val="visible"/>
                                      </p:to>
                                    </p:set>
                                    <p:animEffect transition="in" filter="fade">
                                      <p:cBhvr>
                                        <p:cTn id="51" dur="1000"/>
                                        <p:tgtEl>
                                          <p:spTgt spid="264"/>
                                        </p:tgtEl>
                                      </p:cBhvr>
                                    </p:animEffect>
                                  </p:childTnLst>
                                </p:cTn>
                              </p:par>
                              <p:par>
                                <p:cTn id="52" presetID="10" presetClass="entr" presetSubtype="0" fill="hold" nodeType="withEffect">
                                  <p:stCondLst>
                                    <p:cond delay="0"/>
                                  </p:stCondLst>
                                  <p:childTnLst>
                                    <p:set>
                                      <p:cBhvr>
                                        <p:cTn id="53" dur="1" fill="hold">
                                          <p:stCondLst>
                                            <p:cond delay="0"/>
                                          </p:stCondLst>
                                        </p:cTn>
                                        <p:tgtEl>
                                          <p:spTgt spid="268"/>
                                        </p:tgtEl>
                                        <p:attrNameLst>
                                          <p:attrName>style.visibility</p:attrName>
                                        </p:attrNameLst>
                                      </p:cBhvr>
                                      <p:to>
                                        <p:strVal val="visible"/>
                                      </p:to>
                                    </p:set>
                                    <p:animEffect transition="in" filter="fade">
                                      <p:cBhvr>
                                        <p:cTn id="54" dur="1000"/>
                                        <p:tgtEl>
                                          <p:spTgt spid="268"/>
                                        </p:tgtEl>
                                      </p:cBhvr>
                                    </p:animEffect>
                                  </p:childTnLst>
                                </p:cTn>
                              </p:par>
                              <p:par>
                                <p:cTn id="55" presetID="10" presetClass="entr" presetSubtype="0" fill="hold" nodeType="withEffect">
                                  <p:stCondLst>
                                    <p:cond delay="0"/>
                                  </p:stCondLst>
                                  <p:childTnLst>
                                    <p:set>
                                      <p:cBhvr>
                                        <p:cTn id="56" dur="1" fill="hold">
                                          <p:stCondLst>
                                            <p:cond delay="0"/>
                                          </p:stCondLst>
                                        </p:cTn>
                                        <p:tgtEl>
                                          <p:spTgt spid="271"/>
                                        </p:tgtEl>
                                        <p:attrNameLst>
                                          <p:attrName>style.visibility</p:attrName>
                                        </p:attrNameLst>
                                      </p:cBhvr>
                                      <p:to>
                                        <p:strVal val="visible"/>
                                      </p:to>
                                    </p:set>
                                    <p:animEffect transition="in" filter="fade">
                                      <p:cBhvr>
                                        <p:cTn id="57" dur="1000"/>
                                        <p:tgtEl>
                                          <p:spTgt spid="271"/>
                                        </p:tgtEl>
                                      </p:cBhvr>
                                    </p:animEffect>
                                  </p:childTnLst>
                                </p:cTn>
                              </p:par>
                              <p:par>
                                <p:cTn id="58" presetID="10" presetClass="entr" presetSubtype="0" fill="hold" nodeType="withEffect">
                                  <p:stCondLst>
                                    <p:cond delay="0"/>
                                  </p:stCondLst>
                                  <p:childTnLst>
                                    <p:set>
                                      <p:cBhvr>
                                        <p:cTn id="59" dur="1" fill="hold">
                                          <p:stCondLst>
                                            <p:cond delay="0"/>
                                          </p:stCondLst>
                                        </p:cTn>
                                        <p:tgtEl>
                                          <p:spTgt spid="265"/>
                                        </p:tgtEl>
                                        <p:attrNameLst>
                                          <p:attrName>style.visibility</p:attrName>
                                        </p:attrNameLst>
                                      </p:cBhvr>
                                      <p:to>
                                        <p:strVal val="visible"/>
                                      </p:to>
                                    </p:set>
                                    <p:animEffect transition="in" filter="fade">
                                      <p:cBhvr>
                                        <p:cTn id="60"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3"/>
          <p:cNvPicPr preferRelativeResize="0"/>
          <p:nvPr/>
        </p:nvPicPr>
        <p:blipFill rotWithShape="1">
          <a:blip r:embed="rId3">
            <a:alphaModFix/>
          </a:blip>
          <a:srcRect l="7927" t="3474"/>
          <a:stretch/>
        </p:blipFill>
        <p:spPr>
          <a:xfrm>
            <a:off x="388950" y="1241634"/>
            <a:ext cx="4437900" cy="3037491"/>
          </a:xfrm>
          <a:prstGeom prst="rect">
            <a:avLst/>
          </a:prstGeom>
          <a:noFill/>
          <a:ln>
            <a:noFill/>
          </a:ln>
        </p:spPr>
      </p:pic>
      <p:sp>
        <p:nvSpPr>
          <p:cNvPr id="277" name="Google Shape;277;p23"/>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Major Hardware Element: Mounting Bracket</a:t>
            </a:r>
            <a:endParaRPr sz="2600" u="sng">
              <a:latin typeface="Playfair Display SemiBold"/>
              <a:ea typeface="Playfair Display SemiBold"/>
              <a:cs typeface="Playfair Display SemiBold"/>
              <a:sym typeface="Playfair Display SemiBold"/>
            </a:endParaRPr>
          </a:p>
        </p:txBody>
      </p:sp>
      <p:sp>
        <p:nvSpPr>
          <p:cNvPr id="278" name="Google Shape;278;p23"/>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279" name="Google Shape;279;p23"/>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dk1"/>
                </a:solidFill>
                <a:latin typeface="Playfair Display SemiBold"/>
                <a:ea typeface="Playfair Display SemiBold"/>
                <a:cs typeface="Playfair Display SemiBold"/>
                <a:sym typeface="Playfair Display SemiBold"/>
              </a:rPr>
              <a:t>2.0 Design Solution</a:t>
            </a:r>
            <a:endParaRPr sz="1200" b="1" dirty="0">
              <a:latin typeface="Playfair Display"/>
              <a:ea typeface="Playfair Display"/>
              <a:cs typeface="Playfair Display"/>
              <a:sym typeface="Playfair Display"/>
            </a:endParaRPr>
          </a:p>
        </p:txBody>
      </p:sp>
      <p:sp>
        <p:nvSpPr>
          <p:cNvPr id="280" name="Google Shape;280;p23"/>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281" name="Google Shape;281;p23"/>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282" name="Google Shape;282;p23"/>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pic>
        <p:nvPicPr>
          <p:cNvPr id="283" name="Google Shape;283;p23"/>
          <p:cNvPicPr preferRelativeResize="0"/>
          <p:nvPr/>
        </p:nvPicPr>
        <p:blipFill>
          <a:blip r:embed="rId4">
            <a:alphaModFix/>
          </a:blip>
          <a:stretch>
            <a:fillRect/>
          </a:stretch>
        </p:blipFill>
        <p:spPr>
          <a:xfrm>
            <a:off x="8238950" y="304100"/>
            <a:ext cx="588775" cy="588800"/>
          </a:xfrm>
          <a:prstGeom prst="rect">
            <a:avLst/>
          </a:prstGeom>
          <a:noFill/>
          <a:ln>
            <a:noFill/>
          </a:ln>
        </p:spPr>
      </p:pic>
      <p:sp>
        <p:nvSpPr>
          <p:cNvPr id="284" name="Google Shape;284;p23"/>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12</a:t>
            </a:fld>
            <a:endParaRPr/>
          </a:p>
        </p:txBody>
      </p:sp>
      <p:sp>
        <p:nvSpPr>
          <p:cNvPr id="285" name="Google Shape;285;p23"/>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286" name="Google Shape;286;p23"/>
          <p:cNvSpPr txBox="1">
            <a:spLocks noGrp="1"/>
          </p:cNvSpPr>
          <p:nvPr>
            <p:ph type="body" idx="2"/>
          </p:nvPr>
        </p:nvSpPr>
        <p:spPr>
          <a:xfrm>
            <a:off x="5080950" y="1335000"/>
            <a:ext cx="3674100" cy="23979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lnSpc>
                <a:spcPct val="115000"/>
              </a:lnSpc>
              <a:spcBef>
                <a:spcPts val="600"/>
              </a:spcBef>
              <a:spcAft>
                <a:spcPts val="0"/>
              </a:spcAft>
              <a:buSzPts val="1600"/>
              <a:buFont typeface="Playfair Display"/>
              <a:buChar char="▣"/>
            </a:pPr>
            <a:r>
              <a:rPr lang="en" sz="1600">
                <a:latin typeface="Playfair Display"/>
                <a:ea typeface="Playfair Display"/>
                <a:cs typeface="Playfair Display"/>
                <a:sym typeface="Playfair Display"/>
              </a:rPr>
              <a:t>Attached to Marco using T-Nuts (slide into rails)</a:t>
            </a:r>
            <a:endParaRPr sz="1600">
              <a:latin typeface="Playfair Display"/>
              <a:ea typeface="Playfair Display"/>
              <a:cs typeface="Playfair Display"/>
              <a:sym typeface="Playfair Display"/>
            </a:endParaRPr>
          </a:p>
          <a:p>
            <a:pPr marL="457200" lvl="0" indent="-330200" algn="l" rtl="0">
              <a:lnSpc>
                <a:spcPct val="115000"/>
              </a:lnSpc>
              <a:spcBef>
                <a:spcPts val="0"/>
              </a:spcBef>
              <a:spcAft>
                <a:spcPts val="0"/>
              </a:spcAft>
              <a:buSzPts val="1600"/>
              <a:buFont typeface="Playfair Display"/>
              <a:buChar char="▣"/>
            </a:pPr>
            <a:r>
              <a:rPr lang="en" sz="1600">
                <a:latin typeface="Playfair Display"/>
                <a:ea typeface="Playfair Display"/>
                <a:cs typeface="Playfair Display"/>
                <a:sym typeface="Playfair Display"/>
              </a:rPr>
              <a:t>80-20 construction rails attached together with corner brackets</a:t>
            </a:r>
            <a:endParaRPr sz="1600">
              <a:latin typeface="Playfair Display"/>
              <a:ea typeface="Playfair Display"/>
              <a:cs typeface="Playfair Display"/>
              <a:sym typeface="Playfair Display"/>
            </a:endParaRPr>
          </a:p>
          <a:p>
            <a:pPr marL="457200" lvl="0" indent="-330200" algn="l" rtl="0">
              <a:lnSpc>
                <a:spcPct val="115000"/>
              </a:lnSpc>
              <a:spcBef>
                <a:spcPts val="0"/>
              </a:spcBef>
              <a:spcAft>
                <a:spcPts val="0"/>
              </a:spcAft>
              <a:buSzPts val="1600"/>
              <a:buFont typeface="Playfair Display"/>
              <a:buChar char="▣"/>
            </a:pPr>
            <a:r>
              <a:rPr lang="en" sz="1600">
                <a:latin typeface="Playfair Display"/>
                <a:ea typeface="Playfair Display"/>
                <a:cs typeface="Playfair Display"/>
                <a:sym typeface="Playfair Display"/>
              </a:rPr>
              <a:t>Mount is attached to optical breadboard using clamps and ¼”-20 fasteners</a:t>
            </a:r>
            <a:endParaRPr sz="1600">
              <a:latin typeface="Playfair Display"/>
              <a:ea typeface="Playfair Display"/>
              <a:cs typeface="Playfair Display"/>
              <a:sym typeface="Playfair Display"/>
            </a:endParaRPr>
          </a:p>
          <a:p>
            <a:pPr marL="914400" lvl="0" indent="0" algn="l" rtl="0">
              <a:spcBef>
                <a:spcPts val="600"/>
              </a:spcBef>
              <a:spcAft>
                <a:spcPts val="0"/>
              </a:spcAft>
              <a:buNone/>
            </a:pPr>
            <a:endParaRPr>
              <a:latin typeface="Playfair Display"/>
              <a:ea typeface="Playfair Display"/>
              <a:cs typeface="Playfair Display"/>
              <a:sym typeface="Playfair Display"/>
            </a:endParaRPr>
          </a:p>
        </p:txBody>
      </p:sp>
      <p:sp>
        <p:nvSpPr>
          <p:cNvPr id="287" name="Google Shape;287;p23"/>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12</a:t>
            </a:fld>
            <a:endParaRPr>
              <a:latin typeface="Playfair Display"/>
              <a:ea typeface="Playfair Display"/>
              <a:cs typeface="Playfair Display"/>
              <a:sym typeface="Playfair Display"/>
            </a:endParaRPr>
          </a:p>
        </p:txBody>
      </p:sp>
      <p:sp>
        <p:nvSpPr>
          <p:cNvPr id="288" name="Google Shape;288;p23"/>
          <p:cNvSpPr txBox="1"/>
          <p:nvPr/>
        </p:nvSpPr>
        <p:spPr>
          <a:xfrm>
            <a:off x="3491950" y="3620625"/>
            <a:ext cx="12609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80-20 Rails</a:t>
            </a:r>
            <a:endParaRPr b="1">
              <a:latin typeface="Playfair Display"/>
              <a:ea typeface="Playfair Display"/>
              <a:cs typeface="Playfair Display"/>
              <a:sym typeface="Playfair Display"/>
            </a:endParaRPr>
          </a:p>
        </p:txBody>
      </p:sp>
      <p:sp>
        <p:nvSpPr>
          <p:cNvPr id="289" name="Google Shape;289;p23"/>
          <p:cNvSpPr txBox="1"/>
          <p:nvPr/>
        </p:nvSpPr>
        <p:spPr>
          <a:xfrm>
            <a:off x="2769400" y="1001775"/>
            <a:ext cx="18387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Corner Brackets</a:t>
            </a:r>
            <a:endParaRPr b="1">
              <a:latin typeface="Playfair Display"/>
              <a:ea typeface="Playfair Display"/>
              <a:cs typeface="Playfair Display"/>
              <a:sym typeface="Playfair Display"/>
            </a:endParaRPr>
          </a:p>
        </p:txBody>
      </p:sp>
      <p:sp>
        <p:nvSpPr>
          <p:cNvPr id="290" name="Google Shape;290;p23"/>
          <p:cNvSpPr txBox="1"/>
          <p:nvPr/>
        </p:nvSpPr>
        <p:spPr>
          <a:xfrm>
            <a:off x="1128650" y="3882750"/>
            <a:ext cx="10290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Clamps</a:t>
            </a:r>
            <a:endParaRPr b="1">
              <a:latin typeface="Playfair Display"/>
              <a:ea typeface="Playfair Display"/>
              <a:cs typeface="Playfair Display"/>
              <a:sym typeface="Playfair Display"/>
            </a:endParaRPr>
          </a:p>
        </p:txBody>
      </p:sp>
      <p:cxnSp>
        <p:nvCxnSpPr>
          <p:cNvPr id="291" name="Google Shape;291;p23"/>
          <p:cNvCxnSpPr>
            <a:stCxn id="292" idx="3"/>
          </p:cNvCxnSpPr>
          <p:nvPr/>
        </p:nvCxnSpPr>
        <p:spPr>
          <a:xfrm>
            <a:off x="1287750" y="1602075"/>
            <a:ext cx="724200" cy="547800"/>
          </a:xfrm>
          <a:prstGeom prst="straightConnector1">
            <a:avLst/>
          </a:prstGeom>
          <a:noFill/>
          <a:ln w="28575" cap="flat" cmpd="sng">
            <a:solidFill>
              <a:srgbClr val="005BAD"/>
            </a:solidFill>
            <a:prstDash val="solid"/>
            <a:round/>
            <a:headEnd type="none" w="med" len="med"/>
            <a:tailEnd type="triangle" w="med" len="med"/>
          </a:ln>
        </p:spPr>
      </p:cxnSp>
      <p:sp>
        <p:nvSpPr>
          <p:cNvPr id="292" name="Google Shape;292;p23"/>
          <p:cNvSpPr txBox="1"/>
          <p:nvPr/>
        </p:nvSpPr>
        <p:spPr>
          <a:xfrm>
            <a:off x="388950" y="1401975"/>
            <a:ext cx="8988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T-Nuts</a:t>
            </a:r>
            <a:endParaRPr b="1">
              <a:latin typeface="Playfair Display"/>
              <a:ea typeface="Playfair Display"/>
              <a:cs typeface="Playfair Display"/>
              <a:sym typeface="Playfair Display"/>
            </a:endParaRPr>
          </a:p>
        </p:txBody>
      </p:sp>
      <p:cxnSp>
        <p:nvCxnSpPr>
          <p:cNvPr id="293" name="Google Shape;293;p23"/>
          <p:cNvCxnSpPr>
            <a:stCxn id="289" idx="2"/>
          </p:cNvCxnSpPr>
          <p:nvPr/>
        </p:nvCxnSpPr>
        <p:spPr>
          <a:xfrm flipH="1">
            <a:off x="2895850" y="1401975"/>
            <a:ext cx="792900" cy="400200"/>
          </a:xfrm>
          <a:prstGeom prst="straightConnector1">
            <a:avLst/>
          </a:prstGeom>
          <a:noFill/>
          <a:ln w="28575" cap="flat" cmpd="sng">
            <a:solidFill>
              <a:srgbClr val="005BAD"/>
            </a:solidFill>
            <a:prstDash val="solid"/>
            <a:round/>
            <a:headEnd type="none" w="med" len="med"/>
            <a:tailEnd type="triangle" w="med" len="med"/>
          </a:ln>
        </p:spPr>
      </p:cxnSp>
      <p:cxnSp>
        <p:nvCxnSpPr>
          <p:cNvPr id="294" name="Google Shape;294;p23"/>
          <p:cNvCxnSpPr>
            <a:stCxn id="290" idx="3"/>
          </p:cNvCxnSpPr>
          <p:nvPr/>
        </p:nvCxnSpPr>
        <p:spPr>
          <a:xfrm rot="10800000" flipH="1">
            <a:off x="2157650" y="3476550"/>
            <a:ext cx="728400" cy="606300"/>
          </a:xfrm>
          <a:prstGeom prst="straightConnector1">
            <a:avLst/>
          </a:prstGeom>
          <a:noFill/>
          <a:ln w="28575" cap="flat" cmpd="sng">
            <a:solidFill>
              <a:srgbClr val="005BAD"/>
            </a:solidFill>
            <a:prstDash val="solid"/>
            <a:round/>
            <a:headEnd type="none" w="med" len="med"/>
            <a:tailEnd type="triangle" w="med" len="med"/>
          </a:ln>
        </p:spPr>
      </p:cxnSp>
      <p:cxnSp>
        <p:nvCxnSpPr>
          <p:cNvPr id="295" name="Google Shape;295;p23"/>
          <p:cNvCxnSpPr>
            <a:stCxn id="288" idx="0"/>
          </p:cNvCxnSpPr>
          <p:nvPr/>
        </p:nvCxnSpPr>
        <p:spPr>
          <a:xfrm rot="10800000">
            <a:off x="3376600" y="2815725"/>
            <a:ext cx="745800" cy="804900"/>
          </a:xfrm>
          <a:prstGeom prst="straightConnector1">
            <a:avLst/>
          </a:prstGeom>
          <a:noFill/>
          <a:ln w="28575" cap="flat" cmpd="sng">
            <a:solidFill>
              <a:srgbClr val="005BAD"/>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24"/>
          <p:cNvPicPr preferRelativeResize="0"/>
          <p:nvPr/>
        </p:nvPicPr>
        <p:blipFill>
          <a:blip r:embed="rId3">
            <a:alphaModFix/>
          </a:blip>
          <a:stretch>
            <a:fillRect/>
          </a:stretch>
        </p:blipFill>
        <p:spPr>
          <a:xfrm>
            <a:off x="2211775" y="2537675"/>
            <a:ext cx="2776297" cy="2043624"/>
          </a:xfrm>
          <a:prstGeom prst="rect">
            <a:avLst/>
          </a:prstGeom>
          <a:noFill/>
          <a:ln>
            <a:noFill/>
          </a:ln>
        </p:spPr>
      </p:pic>
      <p:sp>
        <p:nvSpPr>
          <p:cNvPr id="301" name="Google Shape;301;p24"/>
          <p:cNvSpPr txBox="1">
            <a:spLocks noGrp="1"/>
          </p:cNvSpPr>
          <p:nvPr>
            <p:ph type="title"/>
          </p:nvPr>
        </p:nvSpPr>
        <p:spPr>
          <a:xfrm>
            <a:off x="388955" y="3041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Major Hardware Element: Processor</a:t>
            </a:r>
            <a:endParaRPr sz="2600" u="sng">
              <a:latin typeface="Playfair Display SemiBold"/>
              <a:ea typeface="Playfair Display SemiBold"/>
              <a:cs typeface="Playfair Display SemiBold"/>
              <a:sym typeface="Playfair Display SemiBold"/>
            </a:endParaRPr>
          </a:p>
        </p:txBody>
      </p:sp>
      <p:sp>
        <p:nvSpPr>
          <p:cNvPr id="302" name="Google Shape;302;p24"/>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303" name="Google Shape;303;p24"/>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2.0 Design Solution</a:t>
            </a:r>
            <a:endParaRPr sz="1200" b="1">
              <a:latin typeface="Playfair Display"/>
              <a:ea typeface="Playfair Display"/>
              <a:cs typeface="Playfair Display"/>
              <a:sym typeface="Playfair Display"/>
            </a:endParaRPr>
          </a:p>
        </p:txBody>
      </p:sp>
      <p:sp>
        <p:nvSpPr>
          <p:cNvPr id="304" name="Google Shape;304;p24"/>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305" name="Google Shape;305;p24"/>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306" name="Google Shape;306;p24"/>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pic>
        <p:nvPicPr>
          <p:cNvPr id="307" name="Google Shape;307;p24"/>
          <p:cNvPicPr preferRelativeResize="0"/>
          <p:nvPr/>
        </p:nvPicPr>
        <p:blipFill>
          <a:blip r:embed="rId4">
            <a:alphaModFix/>
          </a:blip>
          <a:stretch>
            <a:fillRect/>
          </a:stretch>
        </p:blipFill>
        <p:spPr>
          <a:xfrm>
            <a:off x="8238950" y="304100"/>
            <a:ext cx="588775" cy="588800"/>
          </a:xfrm>
          <a:prstGeom prst="rect">
            <a:avLst/>
          </a:prstGeom>
          <a:noFill/>
          <a:ln>
            <a:noFill/>
          </a:ln>
        </p:spPr>
      </p:pic>
      <p:sp>
        <p:nvSpPr>
          <p:cNvPr id="308" name="Google Shape;308;p24"/>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309" name="Google Shape;309;p24"/>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13</a:t>
            </a:fld>
            <a:endParaRPr>
              <a:latin typeface="Playfair Display"/>
              <a:ea typeface="Playfair Display"/>
              <a:cs typeface="Playfair Display"/>
              <a:sym typeface="Playfair Display"/>
            </a:endParaRPr>
          </a:p>
        </p:txBody>
      </p:sp>
      <p:pic>
        <p:nvPicPr>
          <p:cNvPr id="310" name="Google Shape;310;p24"/>
          <p:cNvPicPr preferRelativeResize="0"/>
          <p:nvPr/>
        </p:nvPicPr>
        <p:blipFill rotWithShape="1">
          <a:blip r:embed="rId5">
            <a:alphaModFix/>
          </a:blip>
          <a:srcRect b="9338"/>
          <a:stretch/>
        </p:blipFill>
        <p:spPr>
          <a:xfrm>
            <a:off x="248375" y="1361950"/>
            <a:ext cx="2331916" cy="2114175"/>
          </a:xfrm>
          <a:prstGeom prst="rect">
            <a:avLst/>
          </a:prstGeom>
          <a:noFill/>
          <a:ln>
            <a:noFill/>
          </a:ln>
        </p:spPr>
      </p:pic>
      <p:sp>
        <p:nvSpPr>
          <p:cNvPr id="311" name="Google Shape;311;p24"/>
          <p:cNvSpPr txBox="1"/>
          <p:nvPr/>
        </p:nvSpPr>
        <p:spPr>
          <a:xfrm>
            <a:off x="388950" y="1028775"/>
            <a:ext cx="3839700" cy="6156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600"/>
              </a:spcBef>
              <a:spcAft>
                <a:spcPts val="0"/>
              </a:spcAft>
              <a:buNone/>
            </a:pPr>
            <a:r>
              <a:rPr lang="en" b="1">
                <a:solidFill>
                  <a:srgbClr val="262626"/>
                </a:solidFill>
                <a:highlight>
                  <a:srgbClr val="FFFFFF"/>
                </a:highlight>
                <a:latin typeface="Playfair Display"/>
                <a:ea typeface="Playfair Display"/>
                <a:cs typeface="Playfair Display"/>
                <a:sym typeface="Playfair Display"/>
              </a:rPr>
              <a:t>Intel® NUC Board with 11th Generation Intel® Core™ Processors</a:t>
            </a:r>
            <a:endParaRPr b="1">
              <a:solidFill>
                <a:schemeClr val="dk1"/>
              </a:solidFill>
              <a:latin typeface="Playfair Display"/>
              <a:ea typeface="Playfair Display"/>
              <a:cs typeface="Playfair Display"/>
              <a:sym typeface="Playfair Display"/>
            </a:endParaRPr>
          </a:p>
        </p:txBody>
      </p:sp>
      <p:graphicFrame>
        <p:nvGraphicFramePr>
          <p:cNvPr id="312" name="Google Shape;312;p24"/>
          <p:cNvGraphicFramePr/>
          <p:nvPr/>
        </p:nvGraphicFramePr>
        <p:xfrm>
          <a:off x="4988075" y="1517683"/>
          <a:ext cx="3839650" cy="2438845"/>
        </p:xfrm>
        <a:graphic>
          <a:graphicData uri="http://schemas.openxmlformats.org/drawingml/2006/table">
            <a:tbl>
              <a:tblPr>
                <a:noFill/>
                <a:tableStyleId>{100F1C8B-0C1F-4E85-B021-A9572CF72A61}</a:tableStyleId>
              </a:tblPr>
              <a:tblGrid>
                <a:gridCol w="1454150">
                  <a:extLst>
                    <a:ext uri="{9D8B030D-6E8A-4147-A177-3AD203B41FA5}">
                      <a16:colId xmlns:a16="http://schemas.microsoft.com/office/drawing/2014/main" val="20000"/>
                    </a:ext>
                  </a:extLst>
                </a:gridCol>
                <a:gridCol w="2385500">
                  <a:extLst>
                    <a:ext uri="{9D8B030D-6E8A-4147-A177-3AD203B41FA5}">
                      <a16:colId xmlns:a16="http://schemas.microsoft.com/office/drawing/2014/main" val="20001"/>
                    </a:ext>
                  </a:extLst>
                </a:gridCol>
              </a:tblGrid>
              <a:tr h="378625">
                <a:tc gridSpan="2">
                  <a:txBody>
                    <a:bodyPr/>
                    <a:lstStyle/>
                    <a:p>
                      <a:pPr marL="0" lvl="0" indent="0" algn="ctr" rtl="0">
                        <a:spcBef>
                          <a:spcPts val="0"/>
                        </a:spcBef>
                        <a:spcAft>
                          <a:spcPts val="0"/>
                        </a:spcAft>
                        <a:buNone/>
                      </a:pPr>
                      <a:r>
                        <a:rPr lang="en" sz="1600" b="1">
                          <a:latin typeface="Playfair Display"/>
                          <a:ea typeface="Playfair Display"/>
                          <a:cs typeface="Playfair Display"/>
                          <a:sym typeface="Playfair Display"/>
                        </a:rPr>
                        <a:t>Key Specifications</a:t>
                      </a:r>
                      <a:endParaRPr sz="16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CPU</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spcBef>
                          <a:spcPts val="480"/>
                        </a:spcBef>
                        <a:spcAft>
                          <a:spcPts val="0"/>
                        </a:spcAft>
                        <a:buNone/>
                      </a:pPr>
                      <a:r>
                        <a:rPr lang="en">
                          <a:solidFill>
                            <a:schemeClr val="dk1"/>
                          </a:solidFill>
                          <a:latin typeface="Playfair Display"/>
                          <a:ea typeface="Playfair Display"/>
                          <a:cs typeface="Playfair Display"/>
                          <a:sym typeface="Playfair Display"/>
                        </a:rPr>
                        <a:t>i7-1185G7 vPro processor</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Clock Speed</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spcBef>
                          <a:spcPts val="480"/>
                        </a:spcBef>
                        <a:spcAft>
                          <a:spcPts val="0"/>
                        </a:spcAft>
                        <a:buNone/>
                      </a:pPr>
                      <a:r>
                        <a:rPr lang="en">
                          <a:solidFill>
                            <a:schemeClr val="dk1"/>
                          </a:solidFill>
                          <a:latin typeface="Playfair Display"/>
                          <a:ea typeface="Playfair Display"/>
                          <a:cs typeface="Playfair Display"/>
                          <a:sym typeface="Playfair Display"/>
                        </a:rPr>
                        <a:t>3.0GHz@28W, up to 4.8GHz</a:t>
                      </a:r>
                      <a:endParaRPr sz="12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248225">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RAM</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64GB (2x32) DDR4</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405875">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Storage</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512GB M.2 SSD</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41765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Power </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TDP 28W, 120W converter</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13" name="Google Shape;313;p24"/>
          <p:cNvPicPr preferRelativeResize="0"/>
          <p:nvPr/>
        </p:nvPicPr>
        <p:blipFill>
          <a:blip r:embed="rId6">
            <a:alphaModFix/>
          </a:blip>
          <a:stretch>
            <a:fillRect/>
          </a:stretch>
        </p:blipFill>
        <p:spPr>
          <a:xfrm>
            <a:off x="6512950" y="344375"/>
            <a:ext cx="1689000" cy="11057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25"/>
          <p:cNvPicPr preferRelativeResize="0"/>
          <p:nvPr/>
        </p:nvPicPr>
        <p:blipFill rotWithShape="1">
          <a:blip r:embed="rId3">
            <a:alphaModFix/>
          </a:blip>
          <a:srcRect l="19770" t="11805" r="11486" b="14317"/>
          <a:stretch/>
        </p:blipFill>
        <p:spPr>
          <a:xfrm>
            <a:off x="2362975" y="2086362"/>
            <a:ext cx="2803699" cy="2222326"/>
          </a:xfrm>
          <a:prstGeom prst="rect">
            <a:avLst/>
          </a:prstGeom>
          <a:noFill/>
          <a:ln>
            <a:noFill/>
          </a:ln>
        </p:spPr>
      </p:pic>
      <p:pic>
        <p:nvPicPr>
          <p:cNvPr id="319" name="Google Shape;319;p25"/>
          <p:cNvPicPr preferRelativeResize="0"/>
          <p:nvPr/>
        </p:nvPicPr>
        <p:blipFill>
          <a:blip r:embed="rId4">
            <a:alphaModFix/>
          </a:blip>
          <a:stretch>
            <a:fillRect/>
          </a:stretch>
        </p:blipFill>
        <p:spPr>
          <a:xfrm>
            <a:off x="-75350" y="1502675"/>
            <a:ext cx="3187349" cy="3187349"/>
          </a:xfrm>
          <a:prstGeom prst="rect">
            <a:avLst/>
          </a:prstGeom>
          <a:noFill/>
          <a:ln>
            <a:noFill/>
          </a:ln>
        </p:spPr>
      </p:pic>
      <p:sp>
        <p:nvSpPr>
          <p:cNvPr id="320" name="Google Shape;320;p25"/>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Major Hardware Element: Sensor (LiDAR)</a:t>
            </a:r>
            <a:endParaRPr sz="2600" u="sng">
              <a:latin typeface="Playfair Display SemiBold"/>
              <a:ea typeface="Playfair Display SemiBold"/>
              <a:cs typeface="Playfair Display SemiBold"/>
              <a:sym typeface="Playfair Display SemiBold"/>
            </a:endParaRPr>
          </a:p>
        </p:txBody>
      </p:sp>
      <p:sp>
        <p:nvSpPr>
          <p:cNvPr id="321" name="Google Shape;321;p25"/>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322" name="Google Shape;322;p25"/>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2.0 Design Solution</a:t>
            </a:r>
            <a:endParaRPr sz="1200" b="1">
              <a:latin typeface="Playfair Display"/>
              <a:ea typeface="Playfair Display"/>
              <a:cs typeface="Playfair Display"/>
              <a:sym typeface="Playfair Display"/>
            </a:endParaRPr>
          </a:p>
        </p:txBody>
      </p:sp>
      <p:sp>
        <p:nvSpPr>
          <p:cNvPr id="323" name="Google Shape;323;p25"/>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324" name="Google Shape;324;p25"/>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325" name="Google Shape;325;p25"/>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326" name="Google Shape;326;p25"/>
          <p:cNvSpPr txBox="1">
            <a:spLocks noGrp="1"/>
          </p:cNvSpPr>
          <p:nvPr>
            <p:ph type="body" idx="1"/>
          </p:nvPr>
        </p:nvSpPr>
        <p:spPr>
          <a:xfrm>
            <a:off x="388950" y="1035900"/>
            <a:ext cx="1530300" cy="4311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600"/>
              </a:spcBef>
              <a:spcAft>
                <a:spcPts val="0"/>
              </a:spcAft>
              <a:buNone/>
            </a:pPr>
            <a:r>
              <a:rPr lang="en" sz="1600" b="1">
                <a:latin typeface="Playfair Display"/>
                <a:ea typeface="Playfair Display"/>
                <a:cs typeface="Playfair Display"/>
                <a:sym typeface="Playfair Display"/>
              </a:rPr>
              <a:t>Livox Mid-70</a:t>
            </a:r>
            <a:endParaRPr sz="1600" b="1">
              <a:latin typeface="Playfair Display"/>
              <a:ea typeface="Playfair Display"/>
              <a:cs typeface="Playfair Display"/>
              <a:sym typeface="Playfair Display"/>
            </a:endParaRPr>
          </a:p>
        </p:txBody>
      </p:sp>
      <p:pic>
        <p:nvPicPr>
          <p:cNvPr id="327" name="Google Shape;327;p25"/>
          <p:cNvPicPr preferRelativeResize="0"/>
          <p:nvPr/>
        </p:nvPicPr>
        <p:blipFill>
          <a:blip r:embed="rId5">
            <a:alphaModFix/>
          </a:blip>
          <a:stretch>
            <a:fillRect/>
          </a:stretch>
        </p:blipFill>
        <p:spPr>
          <a:xfrm>
            <a:off x="8238950" y="304100"/>
            <a:ext cx="588775" cy="588800"/>
          </a:xfrm>
          <a:prstGeom prst="rect">
            <a:avLst/>
          </a:prstGeom>
          <a:noFill/>
          <a:ln>
            <a:noFill/>
          </a:ln>
        </p:spPr>
      </p:pic>
      <p:sp>
        <p:nvSpPr>
          <p:cNvPr id="328" name="Google Shape;328;p25"/>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14</a:t>
            </a:fld>
            <a:endParaRPr/>
          </a:p>
        </p:txBody>
      </p:sp>
      <p:sp>
        <p:nvSpPr>
          <p:cNvPr id="329" name="Google Shape;329;p25"/>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330" name="Google Shape;330;p25"/>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14</a:t>
            </a:fld>
            <a:endParaRPr>
              <a:latin typeface="Playfair Display"/>
              <a:ea typeface="Playfair Display"/>
              <a:cs typeface="Playfair Display"/>
              <a:sym typeface="Playfair Display"/>
            </a:endParaRPr>
          </a:p>
        </p:txBody>
      </p:sp>
      <p:graphicFrame>
        <p:nvGraphicFramePr>
          <p:cNvPr id="331" name="Google Shape;331;p25"/>
          <p:cNvGraphicFramePr/>
          <p:nvPr/>
        </p:nvGraphicFramePr>
        <p:xfrm>
          <a:off x="5013163" y="1467000"/>
          <a:ext cx="3814550" cy="3047820"/>
        </p:xfrm>
        <a:graphic>
          <a:graphicData uri="http://schemas.openxmlformats.org/drawingml/2006/table">
            <a:tbl>
              <a:tblPr>
                <a:noFill/>
                <a:tableStyleId>{100F1C8B-0C1F-4E85-B021-A9572CF72A61}</a:tableStyleId>
              </a:tblPr>
              <a:tblGrid>
                <a:gridCol w="1561800">
                  <a:extLst>
                    <a:ext uri="{9D8B030D-6E8A-4147-A177-3AD203B41FA5}">
                      <a16:colId xmlns:a16="http://schemas.microsoft.com/office/drawing/2014/main" val="20000"/>
                    </a:ext>
                  </a:extLst>
                </a:gridCol>
                <a:gridCol w="2252750">
                  <a:extLst>
                    <a:ext uri="{9D8B030D-6E8A-4147-A177-3AD203B41FA5}">
                      <a16:colId xmlns:a16="http://schemas.microsoft.com/office/drawing/2014/main" val="20001"/>
                    </a:ext>
                  </a:extLst>
                </a:gridCol>
              </a:tblGrid>
              <a:tr h="381000">
                <a:tc gridSpan="2">
                  <a:txBody>
                    <a:bodyPr/>
                    <a:lstStyle/>
                    <a:p>
                      <a:pPr marL="0" lvl="0" indent="0" algn="ctr" rtl="0">
                        <a:spcBef>
                          <a:spcPts val="0"/>
                        </a:spcBef>
                        <a:spcAft>
                          <a:spcPts val="0"/>
                        </a:spcAft>
                        <a:buNone/>
                      </a:pPr>
                      <a:r>
                        <a:rPr lang="en" sz="1600" b="1">
                          <a:latin typeface="Playfair Display"/>
                          <a:ea typeface="Playfair Display"/>
                          <a:cs typeface="Playfair Display"/>
                          <a:sym typeface="Playfair Display"/>
                        </a:rPr>
                        <a:t>Key Specifications</a:t>
                      </a:r>
                      <a:endParaRPr sz="16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hMerge="1">
                  <a:txBody>
                    <a:bodyPr/>
                    <a:lstStyle/>
                    <a:p>
                      <a:endParaRPr lang="en-US"/>
                    </a:p>
                  </a:txBody>
                  <a:tcPr/>
                </a:tc>
                <a:extLst>
                  <a:ext uri="{0D108BD9-81ED-4DB2-BD59-A6C34878D82A}">
                    <a16:rowId xmlns:a16="http://schemas.microsoft.com/office/drawing/2014/main" val="10000"/>
                  </a:ext>
                </a:extLst>
              </a:tr>
              <a:tr h="56245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Detection Range</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latin typeface="Playfair Display"/>
                          <a:ea typeface="Playfair Display"/>
                          <a:cs typeface="Playfair Display"/>
                          <a:sym typeface="Playfair Display"/>
                        </a:rPr>
                        <a:t>90 m @ 10% reflectivity</a:t>
                      </a:r>
                      <a:endParaRPr>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
                          <a:latin typeface="Playfair Display"/>
                          <a:ea typeface="Playfair Display"/>
                          <a:cs typeface="Playfair Display"/>
                          <a:sym typeface="Playfair Display"/>
                        </a:rPr>
                        <a:t>130 m @ 20% reflectivity</a:t>
                      </a:r>
                      <a:endParaRPr>
                        <a:latin typeface="Playfair Display"/>
                        <a:ea typeface="Playfair Display"/>
                        <a:cs typeface="Playfair Display"/>
                        <a:sym typeface="Playfair Display"/>
                      </a:endParaRPr>
                    </a:p>
                    <a:p>
                      <a:pPr marL="0" lvl="0" indent="0" algn="ctr" rtl="0">
                        <a:spcBef>
                          <a:spcPts val="0"/>
                        </a:spcBef>
                        <a:spcAft>
                          <a:spcPts val="0"/>
                        </a:spcAft>
                        <a:buNone/>
                      </a:pPr>
                      <a:r>
                        <a:rPr lang="en">
                          <a:latin typeface="Playfair Display"/>
                          <a:ea typeface="Playfair Display"/>
                          <a:cs typeface="Playfair Display"/>
                          <a:sym typeface="Playfair Display"/>
                        </a:rPr>
                        <a:t>260 m @ 80% reflectivity</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41765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Range Precision</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1σ (@ 20m) ≤ 2 cm</a:t>
                      </a:r>
                      <a:endParaRPr>
                        <a:latin typeface="Playfair Display"/>
                        <a:ea typeface="Playfair Display"/>
                        <a:cs typeface="Playfair Display"/>
                        <a:sym typeface="Playfair Display"/>
                      </a:endParaRPr>
                    </a:p>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1σ (@ 0.2~1m) ≤ 3 cm </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25225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FOV</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70.4° (Circular)</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Point Rate</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100,000 points/s</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Power </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8 W (Average)</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32" name="Google Shape;332;p25"/>
          <p:cNvPicPr preferRelativeResize="0"/>
          <p:nvPr/>
        </p:nvPicPr>
        <p:blipFill>
          <a:blip r:embed="rId6">
            <a:alphaModFix/>
          </a:blip>
          <a:stretch>
            <a:fillRect/>
          </a:stretch>
        </p:blipFill>
        <p:spPr>
          <a:xfrm>
            <a:off x="6986365" y="304100"/>
            <a:ext cx="1218285" cy="1096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6"/>
          <p:cNvSpPr txBox="1">
            <a:spLocks noGrp="1"/>
          </p:cNvSpPr>
          <p:nvPr>
            <p:ph type="title"/>
          </p:nvPr>
        </p:nvSpPr>
        <p:spPr>
          <a:xfrm>
            <a:off x="491275" y="484125"/>
            <a:ext cx="3134400" cy="5889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What is LiDAR? 	</a:t>
            </a:r>
            <a:r>
              <a:rPr lang="en" sz="2600">
                <a:latin typeface="Playfair Display SemiBold"/>
                <a:ea typeface="Playfair Display SemiBold"/>
                <a:cs typeface="Playfair Display SemiBold"/>
                <a:sym typeface="Playfair Display SemiBold"/>
              </a:rPr>
              <a:t>      </a:t>
            </a:r>
            <a:endParaRPr sz="2600" u="sng">
              <a:latin typeface="Playfair Display SemiBold"/>
              <a:ea typeface="Playfair Display SemiBold"/>
              <a:cs typeface="Playfair Display SemiBold"/>
              <a:sym typeface="Playfair Display SemiBold"/>
            </a:endParaRPr>
          </a:p>
        </p:txBody>
      </p:sp>
      <p:pic>
        <p:nvPicPr>
          <p:cNvPr id="338" name="Google Shape;338;p26"/>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339" name="Google Shape;339;p26"/>
          <p:cNvSpPr txBox="1">
            <a:spLocks noGrp="1"/>
          </p:cNvSpPr>
          <p:nvPr>
            <p:ph type="body" idx="2"/>
          </p:nvPr>
        </p:nvSpPr>
        <p:spPr>
          <a:xfrm>
            <a:off x="4677300" y="1200150"/>
            <a:ext cx="3970800" cy="30180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Point clouds are 3D sets of data points that when combined represent an object</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Highly detailed</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Require hundreds of thousands of points for accurate models</a:t>
            </a:r>
            <a:endParaRPr sz="1400">
              <a:latin typeface="Playfair Display"/>
              <a:ea typeface="Playfair Display"/>
              <a:cs typeface="Playfair Display"/>
              <a:sym typeface="Playfair Display"/>
            </a:endParaRPr>
          </a:p>
          <a:p>
            <a:pPr marL="457200" lvl="0" indent="0" algn="l" rtl="0">
              <a:spcBef>
                <a:spcPts val="600"/>
              </a:spcBef>
              <a:spcAft>
                <a:spcPts val="0"/>
              </a:spcAft>
              <a:buNone/>
            </a:pPr>
            <a:endParaRPr sz="1400">
              <a:latin typeface="Playfair Display"/>
              <a:ea typeface="Playfair Display"/>
              <a:cs typeface="Playfair Display"/>
              <a:sym typeface="Playfair Display"/>
            </a:endParaRPr>
          </a:p>
        </p:txBody>
      </p:sp>
      <p:pic>
        <p:nvPicPr>
          <p:cNvPr id="340" name="Google Shape;340;p26"/>
          <p:cNvPicPr preferRelativeResize="0"/>
          <p:nvPr/>
        </p:nvPicPr>
        <p:blipFill>
          <a:blip r:embed="rId4">
            <a:alphaModFix/>
          </a:blip>
          <a:stretch>
            <a:fillRect/>
          </a:stretch>
        </p:blipFill>
        <p:spPr>
          <a:xfrm>
            <a:off x="744769" y="2003475"/>
            <a:ext cx="3496500" cy="1109299"/>
          </a:xfrm>
          <a:prstGeom prst="rect">
            <a:avLst/>
          </a:prstGeom>
          <a:noFill/>
          <a:ln>
            <a:noFill/>
          </a:ln>
        </p:spPr>
      </p:pic>
      <p:sp>
        <p:nvSpPr>
          <p:cNvPr id="341" name="Google Shape;341;p26"/>
          <p:cNvSpPr txBox="1">
            <a:spLocks noGrp="1"/>
          </p:cNvSpPr>
          <p:nvPr>
            <p:ph type="body" idx="1"/>
          </p:nvPr>
        </p:nvSpPr>
        <p:spPr>
          <a:xfrm>
            <a:off x="491275" y="1200150"/>
            <a:ext cx="3815400" cy="30180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LiDAR operates by sending a laser at a target and measuring the time it takes for the reflection of light to return</a:t>
            </a:r>
            <a:endParaRPr sz="1400">
              <a:latin typeface="Playfair Display"/>
              <a:ea typeface="Playfair Display"/>
              <a:cs typeface="Playfair Display"/>
              <a:sym typeface="Playfair Display"/>
            </a:endParaRPr>
          </a:p>
          <a:p>
            <a:pPr marL="0" lvl="0" indent="0" algn="l" rtl="0">
              <a:spcBef>
                <a:spcPts val="600"/>
              </a:spcBef>
              <a:spcAft>
                <a:spcPts val="0"/>
              </a:spcAft>
              <a:buNone/>
            </a:pPr>
            <a:endParaRPr sz="1400">
              <a:latin typeface="Playfair Display"/>
              <a:ea typeface="Playfair Display"/>
              <a:cs typeface="Playfair Display"/>
              <a:sym typeface="Playfair Display"/>
            </a:endParaRPr>
          </a:p>
          <a:p>
            <a:pPr marL="0" lvl="0" indent="0" algn="l" rtl="0">
              <a:spcBef>
                <a:spcPts val="600"/>
              </a:spcBef>
              <a:spcAft>
                <a:spcPts val="0"/>
              </a:spcAft>
              <a:buNone/>
            </a:pPr>
            <a:endParaRPr sz="1400">
              <a:latin typeface="Playfair Display"/>
              <a:ea typeface="Playfair Display"/>
              <a:cs typeface="Playfair Display"/>
              <a:sym typeface="Playfair Display"/>
            </a:endParaRPr>
          </a:p>
          <a:p>
            <a:pPr marL="0" lvl="0" indent="0" algn="l" rtl="0">
              <a:spcBef>
                <a:spcPts val="600"/>
              </a:spcBef>
              <a:spcAft>
                <a:spcPts val="0"/>
              </a:spcAft>
              <a:buNone/>
            </a:pPr>
            <a:endParaRPr sz="1400">
              <a:latin typeface="Playfair Display"/>
              <a:ea typeface="Playfair Display"/>
              <a:cs typeface="Playfair Display"/>
              <a:sym typeface="Playfair Display"/>
            </a:endParaRPr>
          </a:p>
          <a:p>
            <a:pPr marL="0" lvl="0" indent="0" algn="l" rtl="0">
              <a:spcBef>
                <a:spcPts val="600"/>
              </a:spcBef>
              <a:spcAft>
                <a:spcPts val="0"/>
              </a:spcAft>
              <a:buNone/>
            </a:pPr>
            <a:endParaRPr sz="1400">
              <a:latin typeface="Playfair Display"/>
              <a:ea typeface="Playfair Display"/>
              <a:cs typeface="Playfair Display"/>
              <a:sym typeface="Playfair Display"/>
            </a:endParaRPr>
          </a:p>
          <a:p>
            <a:pPr marL="0" lvl="0" indent="0" algn="l" rtl="0">
              <a:spcBef>
                <a:spcPts val="600"/>
              </a:spcBef>
              <a:spcAft>
                <a:spcPts val="0"/>
              </a:spcAft>
              <a:buNone/>
            </a:pPr>
            <a:endParaRPr sz="1400">
              <a:latin typeface="Playfair Display"/>
              <a:ea typeface="Playfair Display"/>
              <a:cs typeface="Playfair Display"/>
              <a:sym typeface="Playfair Display"/>
            </a:endParaRPr>
          </a:p>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Exceptional flight heritage </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Capable of developing high resolution 3D point cloud maps</a:t>
            </a:r>
            <a:endParaRPr sz="1400">
              <a:latin typeface="Playfair Display"/>
              <a:ea typeface="Playfair Display"/>
              <a:cs typeface="Playfair Display"/>
              <a:sym typeface="Playfair Display"/>
            </a:endParaRPr>
          </a:p>
        </p:txBody>
      </p:sp>
      <p:sp>
        <p:nvSpPr>
          <p:cNvPr id="342" name="Google Shape;342;p26"/>
          <p:cNvSpPr txBox="1"/>
          <p:nvPr/>
        </p:nvSpPr>
        <p:spPr>
          <a:xfrm>
            <a:off x="4677300" y="486075"/>
            <a:ext cx="3630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600" u="sng">
                <a:solidFill>
                  <a:schemeClr val="dk1"/>
                </a:solidFill>
                <a:latin typeface="Playfair Display SemiBold"/>
                <a:ea typeface="Playfair Display SemiBold"/>
                <a:cs typeface="Playfair Display SemiBold"/>
                <a:sym typeface="Playfair Display SemiBold"/>
              </a:rPr>
              <a:t>What is a Point Cloud?</a:t>
            </a:r>
            <a:endParaRPr>
              <a:latin typeface="PT Serif"/>
              <a:ea typeface="PT Serif"/>
              <a:cs typeface="PT Serif"/>
              <a:sym typeface="PT Serif"/>
            </a:endParaRPr>
          </a:p>
        </p:txBody>
      </p:sp>
      <p:sp>
        <p:nvSpPr>
          <p:cNvPr id="343" name="Google Shape;343;p26"/>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15</a:t>
            </a:fld>
            <a:endParaRPr>
              <a:latin typeface="Playfair Display"/>
              <a:ea typeface="Playfair Display"/>
              <a:cs typeface="Playfair Display"/>
              <a:sym typeface="Playfair Display"/>
            </a:endParaRPr>
          </a:p>
        </p:txBody>
      </p:sp>
      <p:pic>
        <p:nvPicPr>
          <p:cNvPr id="344" name="Google Shape;344;p26"/>
          <p:cNvPicPr preferRelativeResize="0"/>
          <p:nvPr/>
        </p:nvPicPr>
        <p:blipFill>
          <a:blip r:embed="rId5">
            <a:alphaModFix/>
          </a:blip>
          <a:stretch>
            <a:fillRect/>
          </a:stretch>
        </p:blipFill>
        <p:spPr>
          <a:xfrm rot="21">
            <a:off x="4677250" y="2003487"/>
            <a:ext cx="3970799" cy="2110004"/>
          </a:xfrm>
          <a:prstGeom prst="rect">
            <a:avLst/>
          </a:prstGeom>
          <a:noFill/>
          <a:ln>
            <a:noFill/>
          </a:ln>
        </p:spPr>
      </p:pic>
      <p:sp>
        <p:nvSpPr>
          <p:cNvPr id="345" name="Google Shape;345;p26"/>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346" name="Google Shape;346;p26"/>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2.0 Design Solution</a:t>
            </a:r>
            <a:endParaRPr sz="1200" b="1">
              <a:latin typeface="Playfair Display"/>
              <a:ea typeface="Playfair Display"/>
              <a:cs typeface="Playfair Display"/>
              <a:sym typeface="Playfair Display"/>
            </a:endParaRPr>
          </a:p>
        </p:txBody>
      </p:sp>
      <p:sp>
        <p:nvSpPr>
          <p:cNvPr id="347" name="Google Shape;347;p26"/>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348" name="Google Shape;348;p26"/>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349" name="Google Shape;349;p26"/>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350" name="Google Shape;350;p26"/>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1000"/>
                                        <p:tgtEl>
                                          <p:spTgt spid="341"/>
                                        </p:tgtEl>
                                      </p:cBhvr>
                                    </p:animEffect>
                                  </p:childTnLst>
                                </p:cTn>
                              </p:par>
                              <p:par>
                                <p:cTn id="8" presetID="10" presetClass="entr" presetSubtype="0" fill="hold"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fade">
                                      <p:cBhvr>
                                        <p:cTn id="10" dur="1000"/>
                                        <p:tgtEl>
                                          <p:spTgt spid="3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9"/>
                                        </p:tgtEl>
                                        <p:attrNameLst>
                                          <p:attrName>style.visibility</p:attrName>
                                        </p:attrNameLst>
                                      </p:cBhvr>
                                      <p:to>
                                        <p:strVal val="visible"/>
                                      </p:to>
                                    </p:set>
                                    <p:animEffect transition="in" filter="fade">
                                      <p:cBhvr>
                                        <p:cTn id="15" dur="1000"/>
                                        <p:tgtEl>
                                          <p:spTgt spid="339"/>
                                        </p:tgtEl>
                                      </p:cBhvr>
                                    </p:animEffect>
                                  </p:childTnLst>
                                </p:cTn>
                              </p:par>
                              <p:par>
                                <p:cTn id="16" presetID="10" presetClass="entr" presetSubtype="0" fill="hold" nodeType="withEffect">
                                  <p:stCondLst>
                                    <p:cond delay="0"/>
                                  </p:stCondLst>
                                  <p:childTnLst>
                                    <p:set>
                                      <p:cBhvr>
                                        <p:cTn id="17" dur="1" fill="hold">
                                          <p:stCondLst>
                                            <p:cond delay="0"/>
                                          </p:stCondLst>
                                        </p:cTn>
                                        <p:tgtEl>
                                          <p:spTgt spid="344"/>
                                        </p:tgtEl>
                                        <p:attrNameLst>
                                          <p:attrName>style.visibility</p:attrName>
                                        </p:attrNameLst>
                                      </p:cBhvr>
                                      <p:to>
                                        <p:strVal val="visible"/>
                                      </p:to>
                                    </p:set>
                                    <p:animEffect transition="in" filter="fade">
                                      <p:cBhvr>
                                        <p:cTn id="18"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27"/>
          <p:cNvPicPr preferRelativeResize="0"/>
          <p:nvPr/>
        </p:nvPicPr>
        <p:blipFill>
          <a:blip r:embed="rId3">
            <a:alphaModFix/>
          </a:blip>
          <a:stretch>
            <a:fillRect/>
          </a:stretch>
        </p:blipFill>
        <p:spPr>
          <a:xfrm>
            <a:off x="551900" y="2350756"/>
            <a:ext cx="3538450" cy="1503825"/>
          </a:xfrm>
          <a:prstGeom prst="rect">
            <a:avLst/>
          </a:prstGeom>
          <a:noFill/>
          <a:ln>
            <a:noFill/>
          </a:ln>
        </p:spPr>
      </p:pic>
      <p:pic>
        <p:nvPicPr>
          <p:cNvPr id="356" name="Google Shape;356;p27"/>
          <p:cNvPicPr preferRelativeResize="0"/>
          <p:nvPr/>
        </p:nvPicPr>
        <p:blipFill rotWithShape="1">
          <a:blip r:embed="rId4">
            <a:alphaModFix/>
          </a:blip>
          <a:srcRect b="9999"/>
          <a:stretch/>
        </p:blipFill>
        <p:spPr>
          <a:xfrm>
            <a:off x="5418450" y="2243776"/>
            <a:ext cx="2245175" cy="1697600"/>
          </a:xfrm>
          <a:prstGeom prst="rect">
            <a:avLst/>
          </a:prstGeom>
          <a:noFill/>
          <a:ln>
            <a:noFill/>
          </a:ln>
        </p:spPr>
      </p:pic>
      <p:sp>
        <p:nvSpPr>
          <p:cNvPr id="357" name="Google Shape;357;p27"/>
          <p:cNvSpPr txBox="1">
            <a:spLocks noGrp="1"/>
          </p:cNvSpPr>
          <p:nvPr>
            <p:ph type="body" idx="2"/>
          </p:nvPr>
        </p:nvSpPr>
        <p:spPr>
          <a:xfrm>
            <a:off x="4376350" y="988075"/>
            <a:ext cx="4377900" cy="29532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600"/>
              </a:spcBef>
              <a:spcAft>
                <a:spcPts val="0"/>
              </a:spcAft>
              <a:buNone/>
            </a:pPr>
            <a:r>
              <a:rPr lang="en" b="1" u="sng">
                <a:latin typeface="Playfair Display"/>
                <a:ea typeface="Playfair Display"/>
                <a:cs typeface="Playfair Display"/>
                <a:sym typeface="Playfair Display"/>
              </a:rPr>
              <a:t>Radial Filter</a:t>
            </a:r>
            <a:endParaRPr b="1" u="sng">
              <a:latin typeface="Playfair Display"/>
              <a:ea typeface="Playfair Display"/>
              <a:cs typeface="Playfair Display"/>
              <a:sym typeface="Playfair Display"/>
            </a:endParaRPr>
          </a:p>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Only keeps points in point cloud within dictated radius of a specified point</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Used with object detection at long ranges to reduce point cloud size (FOV shaving)</a:t>
            </a:r>
            <a:endParaRPr sz="1400">
              <a:latin typeface="Playfair Display"/>
              <a:ea typeface="Playfair Display"/>
              <a:cs typeface="Playfair Display"/>
              <a:sym typeface="Playfair Display"/>
            </a:endParaRPr>
          </a:p>
        </p:txBody>
      </p:sp>
      <p:sp>
        <p:nvSpPr>
          <p:cNvPr id="358" name="Google Shape;358;p27"/>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Major Software Element: Point Cloud Filtering</a:t>
            </a:r>
            <a:endParaRPr sz="2600" u="sng">
              <a:latin typeface="Playfair Display SemiBold"/>
              <a:ea typeface="Playfair Display SemiBold"/>
              <a:cs typeface="Playfair Display SemiBold"/>
              <a:sym typeface="Playfair Display SemiBold"/>
            </a:endParaRPr>
          </a:p>
        </p:txBody>
      </p:sp>
      <p:sp>
        <p:nvSpPr>
          <p:cNvPr id="359" name="Google Shape;359;p27"/>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360" name="Google Shape;360;p27"/>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2.0 Design Solution</a:t>
            </a:r>
            <a:endParaRPr sz="1200" b="1">
              <a:latin typeface="Playfair Display"/>
              <a:ea typeface="Playfair Display"/>
              <a:cs typeface="Playfair Display"/>
              <a:sym typeface="Playfair Display"/>
            </a:endParaRPr>
          </a:p>
        </p:txBody>
      </p:sp>
      <p:sp>
        <p:nvSpPr>
          <p:cNvPr id="361" name="Google Shape;361;p27"/>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362" name="Google Shape;362;p27"/>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363" name="Google Shape;363;p27"/>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364" name="Google Shape;364;p27"/>
          <p:cNvSpPr txBox="1">
            <a:spLocks noGrp="1"/>
          </p:cNvSpPr>
          <p:nvPr>
            <p:ph type="body" idx="1"/>
          </p:nvPr>
        </p:nvSpPr>
        <p:spPr>
          <a:xfrm>
            <a:off x="388950" y="988075"/>
            <a:ext cx="3908700" cy="29532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914400" lvl="0" indent="0" algn="l" rtl="0">
              <a:spcBef>
                <a:spcPts val="600"/>
              </a:spcBef>
              <a:spcAft>
                <a:spcPts val="0"/>
              </a:spcAft>
              <a:buNone/>
            </a:pPr>
            <a:r>
              <a:rPr lang="en" b="1" u="sng">
                <a:latin typeface="Playfair Display"/>
                <a:ea typeface="Playfair Display"/>
                <a:cs typeface="Playfair Display"/>
                <a:sym typeface="Playfair Display"/>
              </a:rPr>
              <a:t>Downsample Filter</a:t>
            </a:r>
            <a:endParaRPr b="1" u="sng">
              <a:latin typeface="Playfair Display"/>
              <a:ea typeface="Playfair Display"/>
              <a:cs typeface="Playfair Display"/>
              <a:sym typeface="Playfair Display"/>
            </a:endParaRPr>
          </a:p>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Reduces the density of the point cloud in a regular fashion</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Used at close ranges, where Polo takes up most of the FOV</a:t>
            </a:r>
            <a:endParaRPr sz="1400">
              <a:latin typeface="Playfair Display"/>
              <a:ea typeface="Playfair Display"/>
              <a:cs typeface="Playfair Display"/>
              <a:sym typeface="Playfair Display"/>
            </a:endParaRPr>
          </a:p>
        </p:txBody>
      </p:sp>
      <p:pic>
        <p:nvPicPr>
          <p:cNvPr id="365" name="Google Shape;365;p27"/>
          <p:cNvPicPr preferRelativeResize="0"/>
          <p:nvPr/>
        </p:nvPicPr>
        <p:blipFill>
          <a:blip r:embed="rId5">
            <a:alphaModFix/>
          </a:blip>
          <a:stretch>
            <a:fillRect/>
          </a:stretch>
        </p:blipFill>
        <p:spPr>
          <a:xfrm>
            <a:off x="8238950" y="304100"/>
            <a:ext cx="588775" cy="588800"/>
          </a:xfrm>
          <a:prstGeom prst="rect">
            <a:avLst/>
          </a:prstGeom>
          <a:noFill/>
          <a:ln>
            <a:noFill/>
          </a:ln>
        </p:spPr>
      </p:pic>
      <p:sp>
        <p:nvSpPr>
          <p:cNvPr id="366" name="Google Shape;366;p27"/>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367" name="Google Shape;367;p27"/>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16</a:t>
            </a:fld>
            <a:endParaRPr>
              <a:latin typeface="Playfair Display"/>
              <a:ea typeface="Playfair Display"/>
              <a:cs typeface="Playfair Display"/>
              <a:sym typeface="Playfair Display"/>
            </a:endParaRPr>
          </a:p>
        </p:txBody>
      </p:sp>
      <p:sp>
        <p:nvSpPr>
          <p:cNvPr id="368" name="Google Shape;368;p27"/>
          <p:cNvSpPr txBox="1"/>
          <p:nvPr/>
        </p:nvSpPr>
        <p:spPr>
          <a:xfrm>
            <a:off x="1237350" y="4021419"/>
            <a:ext cx="6669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3C78D8"/>
                </a:solidFill>
                <a:latin typeface="PT Serif"/>
                <a:ea typeface="PT Serif"/>
                <a:cs typeface="PT Serif"/>
                <a:sym typeface="PT Serif"/>
              </a:rPr>
              <a:t>Goal: Reduce point cloud size to decrease computational load</a:t>
            </a:r>
            <a:endParaRPr b="1">
              <a:solidFill>
                <a:srgbClr val="3C78D8"/>
              </a:solidFill>
              <a:latin typeface="PT Serif"/>
              <a:ea typeface="PT Serif"/>
              <a:cs typeface="PT Serif"/>
              <a:sym typeface="PT Serif"/>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par>
                                <p:cTn id="8" presetID="10" presetClass="entr" presetSubtype="0" fill="hold" nodeType="withEffect">
                                  <p:stCondLst>
                                    <p:cond delay="0"/>
                                  </p:stCondLst>
                                  <p:childTnLst>
                                    <p:set>
                                      <p:cBhvr>
                                        <p:cTn id="9" dur="1" fill="hold">
                                          <p:stCondLst>
                                            <p:cond delay="0"/>
                                          </p:stCondLst>
                                        </p:cTn>
                                        <p:tgtEl>
                                          <p:spTgt spid="364"/>
                                        </p:tgtEl>
                                        <p:attrNameLst>
                                          <p:attrName>style.visibility</p:attrName>
                                        </p:attrNameLst>
                                      </p:cBhvr>
                                      <p:to>
                                        <p:strVal val="visible"/>
                                      </p:to>
                                    </p:set>
                                    <p:animEffect transition="in" filter="fade">
                                      <p:cBhvr>
                                        <p:cTn id="10" dur="1000"/>
                                        <p:tgtEl>
                                          <p:spTgt spid="3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7"/>
                                        </p:tgtEl>
                                        <p:attrNameLst>
                                          <p:attrName>style.visibility</p:attrName>
                                        </p:attrNameLst>
                                      </p:cBhvr>
                                      <p:to>
                                        <p:strVal val="visible"/>
                                      </p:to>
                                    </p:set>
                                    <p:animEffect transition="in" filter="fade">
                                      <p:cBhvr>
                                        <p:cTn id="15" dur="1000"/>
                                        <p:tgtEl>
                                          <p:spTgt spid="357"/>
                                        </p:tgtEl>
                                      </p:cBhvr>
                                    </p:animEffect>
                                  </p:childTnLst>
                                </p:cTn>
                              </p:par>
                              <p:par>
                                <p:cTn id="16" presetID="10" presetClass="entr" presetSubtype="0" fill="hold" nodeType="withEffect">
                                  <p:stCondLst>
                                    <p:cond delay="0"/>
                                  </p:stCondLst>
                                  <p:childTnLst>
                                    <p:set>
                                      <p:cBhvr>
                                        <p:cTn id="17" dur="1" fill="hold">
                                          <p:stCondLst>
                                            <p:cond delay="0"/>
                                          </p:stCondLst>
                                        </p:cTn>
                                        <p:tgtEl>
                                          <p:spTgt spid="356"/>
                                        </p:tgtEl>
                                        <p:attrNameLst>
                                          <p:attrName>style.visibility</p:attrName>
                                        </p:attrNameLst>
                                      </p:cBhvr>
                                      <p:to>
                                        <p:strVal val="visible"/>
                                      </p:to>
                                    </p:set>
                                    <p:animEffect transition="in" filter="fade">
                                      <p:cBhvr>
                                        <p:cTn id="18"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28"/>
          <p:cNvPicPr preferRelativeResize="0"/>
          <p:nvPr/>
        </p:nvPicPr>
        <p:blipFill>
          <a:blip r:embed="rId3">
            <a:alphaModFix/>
          </a:blip>
          <a:stretch>
            <a:fillRect/>
          </a:stretch>
        </p:blipFill>
        <p:spPr>
          <a:xfrm>
            <a:off x="4366650" y="1659379"/>
            <a:ext cx="4437902" cy="1045171"/>
          </a:xfrm>
          <a:prstGeom prst="rect">
            <a:avLst/>
          </a:prstGeom>
          <a:noFill/>
          <a:ln>
            <a:noFill/>
          </a:ln>
        </p:spPr>
      </p:pic>
      <p:sp>
        <p:nvSpPr>
          <p:cNvPr id="374" name="Google Shape;374;p28"/>
          <p:cNvSpPr txBox="1">
            <a:spLocks noGrp="1"/>
          </p:cNvSpPr>
          <p:nvPr>
            <p:ph type="body" idx="2"/>
          </p:nvPr>
        </p:nvSpPr>
        <p:spPr>
          <a:xfrm>
            <a:off x="4396650" y="983650"/>
            <a:ext cx="4377900" cy="17307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600"/>
              </a:spcBef>
              <a:spcAft>
                <a:spcPts val="0"/>
              </a:spcAft>
              <a:buSzPts val="1600"/>
              <a:buFont typeface="Playfair Display"/>
              <a:buChar char="▣"/>
            </a:pPr>
            <a:r>
              <a:rPr lang="en" sz="1600">
                <a:latin typeface="Playfair Display"/>
                <a:ea typeface="Playfair Display"/>
                <a:cs typeface="Playfair Display"/>
                <a:sym typeface="Playfair Display"/>
              </a:rPr>
              <a:t>Output will be the transformation matrix between inputted point cloud states</a:t>
            </a:r>
            <a:endParaRPr>
              <a:latin typeface="Playfair Display"/>
              <a:ea typeface="Playfair Display"/>
              <a:cs typeface="Playfair Display"/>
              <a:sym typeface="Playfair Display"/>
            </a:endParaRPr>
          </a:p>
        </p:txBody>
      </p:sp>
      <p:pic>
        <p:nvPicPr>
          <p:cNvPr id="375" name="Google Shape;375;p28"/>
          <p:cNvPicPr preferRelativeResize="0"/>
          <p:nvPr/>
        </p:nvPicPr>
        <p:blipFill rotWithShape="1">
          <a:blip r:embed="rId4">
            <a:alphaModFix/>
          </a:blip>
          <a:srcRect l="3649" r="58289"/>
          <a:stretch/>
        </p:blipFill>
        <p:spPr>
          <a:xfrm>
            <a:off x="1238350" y="2753600"/>
            <a:ext cx="1689001" cy="1778649"/>
          </a:xfrm>
          <a:prstGeom prst="rect">
            <a:avLst/>
          </a:prstGeom>
          <a:noFill/>
          <a:ln>
            <a:noFill/>
          </a:ln>
        </p:spPr>
      </p:pic>
      <p:sp>
        <p:nvSpPr>
          <p:cNvPr id="376" name="Google Shape;376;p28"/>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Major Software Element: I.C.P. Algorithm</a:t>
            </a:r>
            <a:endParaRPr sz="2600" u="sng">
              <a:latin typeface="Playfair Display SemiBold"/>
              <a:ea typeface="Playfair Display SemiBold"/>
              <a:cs typeface="Playfair Display SemiBold"/>
              <a:sym typeface="Playfair Display SemiBold"/>
            </a:endParaRPr>
          </a:p>
        </p:txBody>
      </p:sp>
      <p:sp>
        <p:nvSpPr>
          <p:cNvPr id="377" name="Google Shape;377;p28"/>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378" name="Google Shape;378;p28"/>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2.0 Design Solution</a:t>
            </a:r>
            <a:endParaRPr sz="1200" b="1">
              <a:latin typeface="Playfair Display"/>
              <a:ea typeface="Playfair Display"/>
              <a:cs typeface="Playfair Display"/>
              <a:sym typeface="Playfair Display"/>
            </a:endParaRPr>
          </a:p>
        </p:txBody>
      </p:sp>
      <p:sp>
        <p:nvSpPr>
          <p:cNvPr id="379" name="Google Shape;379;p28"/>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380" name="Google Shape;380;p28"/>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381" name="Google Shape;381;p28"/>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382" name="Google Shape;382;p28"/>
          <p:cNvSpPr txBox="1">
            <a:spLocks noGrp="1"/>
          </p:cNvSpPr>
          <p:nvPr>
            <p:ph type="body" idx="1"/>
          </p:nvPr>
        </p:nvSpPr>
        <p:spPr>
          <a:xfrm>
            <a:off x="388950" y="988075"/>
            <a:ext cx="3908700" cy="17307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600"/>
              </a:spcBef>
              <a:spcAft>
                <a:spcPts val="0"/>
              </a:spcAft>
              <a:buSzPts val="1600"/>
              <a:buFont typeface="Playfair Display"/>
              <a:buChar char="▣"/>
            </a:pPr>
            <a:r>
              <a:rPr lang="en" sz="1600">
                <a:latin typeface="Playfair Display"/>
                <a:ea typeface="Playfair Display"/>
                <a:cs typeface="Playfair Display"/>
                <a:sym typeface="Playfair Display"/>
              </a:rPr>
              <a:t>An </a:t>
            </a:r>
            <a:r>
              <a:rPr lang="en" sz="1600" b="1" u="sng">
                <a:latin typeface="Playfair Display"/>
                <a:ea typeface="Playfair Display"/>
                <a:cs typeface="Playfair Display"/>
                <a:sym typeface="Playfair Display"/>
              </a:rPr>
              <a:t>I</a:t>
            </a:r>
            <a:r>
              <a:rPr lang="en" sz="1600" b="1">
                <a:latin typeface="Playfair Display"/>
                <a:ea typeface="Playfair Display"/>
                <a:cs typeface="Playfair Display"/>
                <a:sym typeface="Playfair Display"/>
              </a:rPr>
              <a:t>terative </a:t>
            </a:r>
            <a:r>
              <a:rPr lang="en" sz="1600" b="1" u="sng">
                <a:latin typeface="Playfair Display"/>
                <a:ea typeface="Playfair Display"/>
                <a:cs typeface="Playfair Display"/>
                <a:sym typeface="Playfair Display"/>
              </a:rPr>
              <a:t>C</a:t>
            </a:r>
            <a:r>
              <a:rPr lang="en" sz="1600" b="1">
                <a:latin typeface="Playfair Display"/>
                <a:ea typeface="Playfair Display"/>
                <a:cs typeface="Playfair Display"/>
                <a:sym typeface="Playfair Display"/>
              </a:rPr>
              <a:t>losest </a:t>
            </a:r>
            <a:r>
              <a:rPr lang="en" sz="1600" b="1" u="sng">
                <a:latin typeface="Playfair Display"/>
                <a:ea typeface="Playfair Display"/>
                <a:cs typeface="Playfair Display"/>
                <a:sym typeface="Playfair Display"/>
              </a:rPr>
              <a:t>P</a:t>
            </a:r>
            <a:r>
              <a:rPr lang="en" sz="1600" b="1">
                <a:latin typeface="Playfair Display"/>
                <a:ea typeface="Playfair Display"/>
                <a:cs typeface="Playfair Display"/>
                <a:sym typeface="Playfair Display"/>
              </a:rPr>
              <a:t>oint </a:t>
            </a:r>
            <a:r>
              <a:rPr lang="en" sz="1600">
                <a:latin typeface="Playfair Display"/>
                <a:ea typeface="Playfair Display"/>
                <a:cs typeface="Playfair Display"/>
                <a:sym typeface="Playfair Display"/>
              </a:rPr>
              <a:t>algorithm finds the transformation necessary to best align two data sets</a:t>
            </a:r>
            <a:endParaRPr sz="1600">
              <a:latin typeface="Playfair Display"/>
              <a:ea typeface="Playfair Display"/>
              <a:cs typeface="Playfair Display"/>
              <a:sym typeface="Playfair Display"/>
            </a:endParaRPr>
          </a:p>
          <a:p>
            <a:pPr marL="457200" lvl="0" indent="-330200" algn="l" rtl="0">
              <a:spcBef>
                <a:spcPts val="0"/>
              </a:spcBef>
              <a:spcAft>
                <a:spcPts val="0"/>
              </a:spcAft>
              <a:buSzPts val="1600"/>
              <a:buFont typeface="Playfair Display"/>
              <a:buChar char="▣"/>
            </a:pPr>
            <a:r>
              <a:rPr lang="en" sz="1600">
                <a:latin typeface="Playfair Display"/>
                <a:ea typeface="Playfair Display"/>
                <a:cs typeface="Playfair Display"/>
                <a:sym typeface="Playfair Display"/>
              </a:rPr>
              <a:t>Efficient when movements in data sets are small</a:t>
            </a:r>
            <a:endParaRPr sz="1600">
              <a:latin typeface="Playfair Display"/>
              <a:ea typeface="Playfair Display"/>
              <a:cs typeface="Playfair Display"/>
              <a:sym typeface="Playfair Display"/>
            </a:endParaRPr>
          </a:p>
        </p:txBody>
      </p:sp>
      <p:pic>
        <p:nvPicPr>
          <p:cNvPr id="383" name="Google Shape;383;p28"/>
          <p:cNvPicPr preferRelativeResize="0"/>
          <p:nvPr/>
        </p:nvPicPr>
        <p:blipFill>
          <a:blip r:embed="rId5">
            <a:alphaModFix/>
          </a:blip>
          <a:stretch>
            <a:fillRect/>
          </a:stretch>
        </p:blipFill>
        <p:spPr>
          <a:xfrm>
            <a:off x="8238950" y="304100"/>
            <a:ext cx="588775" cy="588800"/>
          </a:xfrm>
          <a:prstGeom prst="rect">
            <a:avLst/>
          </a:prstGeom>
          <a:noFill/>
          <a:ln>
            <a:noFill/>
          </a:ln>
        </p:spPr>
      </p:pic>
      <p:sp>
        <p:nvSpPr>
          <p:cNvPr id="384" name="Google Shape;384;p28"/>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385" name="Google Shape;385;p28"/>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17</a:t>
            </a:fld>
            <a:endParaRPr>
              <a:latin typeface="Playfair Display"/>
              <a:ea typeface="Playfair Display"/>
              <a:cs typeface="Playfair Display"/>
              <a:sym typeface="Playfair Display"/>
            </a:endParaRPr>
          </a:p>
        </p:txBody>
      </p:sp>
      <p:pic>
        <p:nvPicPr>
          <p:cNvPr id="386" name="Google Shape;386;p28"/>
          <p:cNvPicPr preferRelativeResize="0"/>
          <p:nvPr/>
        </p:nvPicPr>
        <p:blipFill rotWithShape="1">
          <a:blip r:embed="rId6">
            <a:alphaModFix/>
          </a:blip>
          <a:srcRect l="42640" t="27620"/>
          <a:stretch/>
        </p:blipFill>
        <p:spPr>
          <a:xfrm>
            <a:off x="5252825" y="3586653"/>
            <a:ext cx="2652826" cy="769600"/>
          </a:xfrm>
          <a:prstGeom prst="rect">
            <a:avLst/>
          </a:prstGeom>
          <a:noFill/>
          <a:ln>
            <a:noFill/>
          </a:ln>
        </p:spPr>
      </p:pic>
      <p:pic>
        <p:nvPicPr>
          <p:cNvPr id="387" name="Google Shape;387;p28"/>
          <p:cNvPicPr preferRelativeResize="0"/>
          <p:nvPr/>
        </p:nvPicPr>
        <p:blipFill rotWithShape="1">
          <a:blip r:embed="rId4">
            <a:alphaModFix/>
          </a:blip>
          <a:srcRect l="42229" t="22352" r="2248" b="34377"/>
          <a:stretch/>
        </p:blipFill>
        <p:spPr>
          <a:xfrm>
            <a:off x="2712750" y="3392250"/>
            <a:ext cx="2463877" cy="769601"/>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2000"/>
                                        <p:tgtEl>
                                          <p:spTgt spid="37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87"/>
                                        </p:tgtEl>
                                        <p:attrNameLst>
                                          <p:attrName>style.visibility</p:attrName>
                                        </p:attrNameLst>
                                      </p:cBhvr>
                                      <p:to>
                                        <p:strVal val="visible"/>
                                      </p:to>
                                    </p:set>
                                    <p:animEffect transition="in" filter="fade">
                                      <p:cBhvr>
                                        <p:cTn id="11" dur="2000"/>
                                        <p:tgtEl>
                                          <p:spTgt spid="38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86"/>
                                        </p:tgtEl>
                                        <p:attrNameLst>
                                          <p:attrName>style.visibility</p:attrName>
                                        </p:attrNameLst>
                                      </p:cBhvr>
                                      <p:to>
                                        <p:strVal val="visible"/>
                                      </p:to>
                                    </p:set>
                                    <p:animEffect transition="in" filter="fade">
                                      <p:cBhvr>
                                        <p:cTn id="15" dur="20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9"/>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Software Progression </a:t>
            </a:r>
            <a:endParaRPr sz="2600" u="sng">
              <a:latin typeface="Playfair Display SemiBold"/>
              <a:ea typeface="Playfair Display SemiBold"/>
              <a:cs typeface="Playfair Display SemiBold"/>
              <a:sym typeface="Playfair Display SemiBold"/>
            </a:endParaRPr>
          </a:p>
        </p:txBody>
      </p:sp>
      <p:sp>
        <p:nvSpPr>
          <p:cNvPr id="393" name="Google Shape;393;p29"/>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394" name="Google Shape;394;p29"/>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2.0 Design Solution</a:t>
            </a:r>
            <a:endParaRPr sz="1200" b="1">
              <a:latin typeface="Playfair Display"/>
              <a:ea typeface="Playfair Display"/>
              <a:cs typeface="Playfair Display"/>
              <a:sym typeface="Playfair Display"/>
            </a:endParaRPr>
          </a:p>
        </p:txBody>
      </p:sp>
      <p:sp>
        <p:nvSpPr>
          <p:cNvPr id="395" name="Google Shape;395;p29"/>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396" name="Google Shape;396;p29"/>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397" name="Google Shape;397;p29"/>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pic>
        <p:nvPicPr>
          <p:cNvPr id="398" name="Google Shape;398;p29"/>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399" name="Google Shape;399;p29"/>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latin typeface="Playfair Display"/>
                <a:ea typeface="Playfair Display"/>
                <a:cs typeface="Playfair Display"/>
                <a:sym typeface="Playfair Display"/>
              </a:rPr>
              <a:t>18</a:t>
            </a:fld>
            <a:endParaRPr>
              <a:latin typeface="Playfair Display"/>
              <a:ea typeface="Playfair Display"/>
              <a:cs typeface="Playfair Display"/>
              <a:sym typeface="Playfair Display"/>
            </a:endParaRPr>
          </a:p>
        </p:txBody>
      </p:sp>
      <p:sp>
        <p:nvSpPr>
          <p:cNvPr id="400" name="Google Shape;400;p29"/>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401" name="Google Shape;401;p29"/>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18</a:t>
            </a:fld>
            <a:endParaRPr>
              <a:latin typeface="Playfair Display"/>
              <a:ea typeface="Playfair Display"/>
              <a:cs typeface="Playfair Display"/>
              <a:sym typeface="Playfair Display"/>
            </a:endParaRPr>
          </a:p>
        </p:txBody>
      </p:sp>
      <p:sp>
        <p:nvSpPr>
          <p:cNvPr id="402" name="Google Shape;402;p29"/>
          <p:cNvSpPr/>
          <p:nvPr/>
        </p:nvSpPr>
        <p:spPr>
          <a:xfrm>
            <a:off x="3346788" y="3720908"/>
            <a:ext cx="2423400" cy="588900"/>
          </a:xfrm>
          <a:prstGeom prst="parallelogram">
            <a:avLst>
              <a:gd name="adj" fmla="val 96952"/>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9"/>
          <p:cNvSpPr txBox="1"/>
          <p:nvPr/>
        </p:nvSpPr>
        <p:spPr>
          <a:xfrm>
            <a:off x="4171500" y="3784513"/>
            <a:ext cx="77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layfair Display"/>
                <a:ea typeface="Playfair Display"/>
                <a:cs typeface="Playfair Display"/>
                <a:sym typeface="Playfair Display"/>
              </a:rPr>
              <a:t>ROS</a:t>
            </a:r>
            <a:endParaRPr sz="1800" b="1">
              <a:latin typeface="Playfair Display"/>
              <a:ea typeface="Playfair Display"/>
              <a:cs typeface="Playfair Display"/>
              <a:sym typeface="Playfair Display"/>
            </a:endParaRPr>
          </a:p>
        </p:txBody>
      </p:sp>
      <p:sp>
        <p:nvSpPr>
          <p:cNvPr id="404" name="Google Shape;404;p29"/>
          <p:cNvSpPr txBox="1"/>
          <p:nvPr/>
        </p:nvSpPr>
        <p:spPr>
          <a:xfrm>
            <a:off x="291725" y="1248350"/>
            <a:ext cx="2617800" cy="431100"/>
          </a:xfrm>
          <a:prstGeom prst="rect">
            <a:avLst/>
          </a:prstGeom>
          <a:noFill/>
          <a:ln w="19050"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Playfair Display"/>
                <a:ea typeface="Playfair Display"/>
                <a:cs typeface="Playfair Display"/>
                <a:sym typeface="Playfair Display"/>
              </a:rPr>
              <a:t>1. Familiar with Language</a:t>
            </a:r>
            <a:endParaRPr sz="1600" b="1">
              <a:latin typeface="Playfair Display"/>
              <a:ea typeface="Playfair Display"/>
              <a:cs typeface="Playfair Display"/>
              <a:sym typeface="Playfair Display"/>
            </a:endParaRPr>
          </a:p>
        </p:txBody>
      </p:sp>
      <p:cxnSp>
        <p:nvCxnSpPr>
          <p:cNvPr id="405" name="Google Shape;405;p29"/>
          <p:cNvCxnSpPr>
            <a:stCxn id="404" idx="2"/>
            <a:endCxn id="406" idx="5"/>
          </p:cNvCxnSpPr>
          <p:nvPr/>
        </p:nvCxnSpPr>
        <p:spPr>
          <a:xfrm>
            <a:off x="1600625" y="1679450"/>
            <a:ext cx="854700" cy="777900"/>
          </a:xfrm>
          <a:prstGeom prst="straightConnector1">
            <a:avLst/>
          </a:prstGeom>
          <a:noFill/>
          <a:ln w="19050" cap="flat" cmpd="sng">
            <a:solidFill>
              <a:schemeClr val="dk1"/>
            </a:solidFill>
            <a:prstDash val="solid"/>
            <a:round/>
            <a:headEnd type="none" w="med" len="med"/>
            <a:tailEnd type="none" w="med" len="med"/>
          </a:ln>
        </p:spPr>
      </p:cxnSp>
      <p:sp>
        <p:nvSpPr>
          <p:cNvPr id="407" name="Google Shape;407;p29"/>
          <p:cNvSpPr txBox="1"/>
          <p:nvPr/>
        </p:nvSpPr>
        <p:spPr>
          <a:xfrm>
            <a:off x="2776225" y="3029175"/>
            <a:ext cx="2423400" cy="431100"/>
          </a:xfrm>
          <a:prstGeom prst="rect">
            <a:avLst/>
          </a:prstGeom>
          <a:noFill/>
          <a:ln w="19050"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Playfair Display"/>
                <a:ea typeface="Playfair Display"/>
                <a:cs typeface="Playfair Display"/>
                <a:sym typeface="Playfair Display"/>
              </a:rPr>
              <a:t>2. Point Cloud Filtering</a:t>
            </a:r>
            <a:endParaRPr sz="1600" b="1">
              <a:latin typeface="Playfair Display"/>
              <a:ea typeface="Playfair Display"/>
              <a:cs typeface="Playfair Display"/>
              <a:sym typeface="Playfair Display"/>
            </a:endParaRPr>
          </a:p>
        </p:txBody>
      </p:sp>
      <p:cxnSp>
        <p:nvCxnSpPr>
          <p:cNvPr id="408" name="Google Shape;408;p29"/>
          <p:cNvCxnSpPr>
            <a:stCxn id="407" idx="0"/>
            <a:endCxn id="409" idx="2"/>
          </p:cNvCxnSpPr>
          <p:nvPr/>
        </p:nvCxnSpPr>
        <p:spPr>
          <a:xfrm rot="10800000" flipH="1">
            <a:off x="3987925" y="2659275"/>
            <a:ext cx="348300" cy="369900"/>
          </a:xfrm>
          <a:prstGeom prst="straightConnector1">
            <a:avLst/>
          </a:prstGeom>
          <a:noFill/>
          <a:ln w="19050" cap="flat" cmpd="sng">
            <a:solidFill>
              <a:schemeClr val="dk2"/>
            </a:solidFill>
            <a:prstDash val="solid"/>
            <a:round/>
            <a:headEnd type="none" w="med" len="med"/>
            <a:tailEnd type="none" w="med" len="med"/>
          </a:ln>
        </p:spPr>
      </p:cxnSp>
      <p:sp>
        <p:nvSpPr>
          <p:cNvPr id="410" name="Google Shape;410;p29"/>
          <p:cNvSpPr txBox="1"/>
          <p:nvPr/>
        </p:nvSpPr>
        <p:spPr>
          <a:xfrm>
            <a:off x="4411050" y="1248350"/>
            <a:ext cx="1998894" cy="431100"/>
          </a:xfrm>
          <a:prstGeom prst="rect">
            <a:avLst/>
          </a:prstGeom>
          <a:noFill/>
          <a:ln w="19050"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Playfair Display"/>
                <a:ea typeface="Playfair Display"/>
                <a:cs typeface="Playfair Display"/>
                <a:sym typeface="Playfair Display"/>
              </a:rPr>
              <a:t>3. I.C.P. Algorithm</a:t>
            </a:r>
            <a:endParaRPr sz="1600" b="1">
              <a:latin typeface="Playfair Display"/>
              <a:ea typeface="Playfair Display"/>
              <a:cs typeface="Playfair Display"/>
              <a:sym typeface="Playfair Display"/>
            </a:endParaRPr>
          </a:p>
        </p:txBody>
      </p:sp>
      <p:cxnSp>
        <p:nvCxnSpPr>
          <p:cNvPr id="411" name="Google Shape;411;p29"/>
          <p:cNvCxnSpPr>
            <a:cxnSpLocks/>
            <a:stCxn id="410" idx="2"/>
            <a:endCxn id="412" idx="5"/>
          </p:cNvCxnSpPr>
          <p:nvPr/>
        </p:nvCxnSpPr>
        <p:spPr>
          <a:xfrm>
            <a:off x="5410497" y="1679450"/>
            <a:ext cx="802004" cy="790435"/>
          </a:xfrm>
          <a:prstGeom prst="straightConnector1">
            <a:avLst/>
          </a:prstGeom>
          <a:noFill/>
          <a:ln w="19050" cap="flat" cmpd="sng">
            <a:solidFill>
              <a:schemeClr val="dk2"/>
            </a:solidFill>
            <a:prstDash val="solid"/>
            <a:round/>
            <a:headEnd type="none" w="med" len="med"/>
            <a:tailEnd type="none" w="med" len="med"/>
          </a:ln>
        </p:spPr>
      </p:cxnSp>
      <p:sp>
        <p:nvSpPr>
          <p:cNvPr id="413" name="Google Shape;413;p29"/>
          <p:cNvSpPr txBox="1"/>
          <p:nvPr/>
        </p:nvSpPr>
        <p:spPr>
          <a:xfrm>
            <a:off x="6861450" y="3026950"/>
            <a:ext cx="1893600" cy="431100"/>
          </a:xfrm>
          <a:prstGeom prst="rect">
            <a:avLst/>
          </a:prstGeom>
          <a:noFill/>
          <a:ln w="19050"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Playfair Display"/>
                <a:ea typeface="Playfair Display"/>
                <a:cs typeface="Playfair Display"/>
                <a:sym typeface="Playfair Display"/>
              </a:rPr>
              <a:t>4. Optimize Code</a:t>
            </a:r>
            <a:endParaRPr sz="1600" b="1">
              <a:latin typeface="Playfair Display"/>
              <a:ea typeface="Playfair Display"/>
              <a:cs typeface="Playfair Display"/>
              <a:sym typeface="Playfair Display"/>
            </a:endParaRPr>
          </a:p>
        </p:txBody>
      </p:sp>
      <p:cxnSp>
        <p:nvCxnSpPr>
          <p:cNvPr id="414" name="Google Shape;414;p29"/>
          <p:cNvCxnSpPr>
            <a:stCxn id="413" idx="0"/>
            <a:endCxn id="415" idx="2"/>
          </p:cNvCxnSpPr>
          <p:nvPr/>
        </p:nvCxnSpPr>
        <p:spPr>
          <a:xfrm rot="10800000" flipH="1">
            <a:off x="7808250" y="2673550"/>
            <a:ext cx="297900" cy="353400"/>
          </a:xfrm>
          <a:prstGeom prst="straightConnector1">
            <a:avLst/>
          </a:prstGeom>
          <a:noFill/>
          <a:ln w="19050" cap="flat" cmpd="sng">
            <a:solidFill>
              <a:schemeClr val="dk2"/>
            </a:solidFill>
            <a:prstDash val="solid"/>
            <a:round/>
            <a:headEnd type="none" w="med" len="med"/>
            <a:tailEnd type="none" w="med" len="med"/>
          </a:ln>
        </p:spPr>
      </p:cxnSp>
      <p:sp>
        <p:nvSpPr>
          <p:cNvPr id="416" name="Google Shape;416;p29"/>
          <p:cNvSpPr/>
          <p:nvPr/>
        </p:nvSpPr>
        <p:spPr>
          <a:xfrm>
            <a:off x="6039775" y="3725221"/>
            <a:ext cx="2423400" cy="588900"/>
          </a:xfrm>
          <a:prstGeom prst="parallelogram">
            <a:avLst>
              <a:gd name="adj" fmla="val 96952"/>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txBox="1"/>
          <p:nvPr/>
        </p:nvSpPr>
        <p:spPr>
          <a:xfrm>
            <a:off x="6743125" y="3810050"/>
            <a:ext cx="1016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layfair Display"/>
                <a:ea typeface="Playfair Display"/>
                <a:cs typeface="Playfair Display"/>
                <a:sym typeface="Playfair Display"/>
              </a:rPr>
              <a:t>Future </a:t>
            </a:r>
            <a:endParaRPr sz="1800" b="1">
              <a:latin typeface="Playfair Display"/>
              <a:ea typeface="Playfair Display"/>
              <a:cs typeface="Playfair Display"/>
              <a:sym typeface="Playfair Display"/>
            </a:endParaRPr>
          </a:p>
        </p:txBody>
      </p:sp>
      <p:sp>
        <p:nvSpPr>
          <p:cNvPr id="418" name="Google Shape;418;p29"/>
          <p:cNvSpPr/>
          <p:nvPr/>
        </p:nvSpPr>
        <p:spPr>
          <a:xfrm>
            <a:off x="653813" y="3720896"/>
            <a:ext cx="2423400" cy="588900"/>
          </a:xfrm>
          <a:prstGeom prst="parallelogram">
            <a:avLst>
              <a:gd name="adj" fmla="val 96952"/>
            </a:avLst>
          </a:prstGeom>
          <a:solidFill>
            <a:srgbClr val="E0666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txBox="1"/>
          <p:nvPr/>
        </p:nvSpPr>
        <p:spPr>
          <a:xfrm>
            <a:off x="1357175" y="3784500"/>
            <a:ext cx="1016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Playfair Display"/>
                <a:ea typeface="Playfair Display"/>
                <a:cs typeface="Playfair Display"/>
                <a:sym typeface="Playfair Display"/>
              </a:rPr>
              <a:t>MatLab</a:t>
            </a:r>
            <a:endParaRPr sz="1800" b="1">
              <a:latin typeface="Playfair Display"/>
              <a:ea typeface="Playfair Display"/>
              <a:cs typeface="Playfair Display"/>
              <a:sym typeface="Playfair Display"/>
            </a:endParaRPr>
          </a:p>
        </p:txBody>
      </p:sp>
      <p:grpSp>
        <p:nvGrpSpPr>
          <p:cNvPr id="420" name="Google Shape;420;p29"/>
          <p:cNvGrpSpPr/>
          <p:nvPr/>
        </p:nvGrpSpPr>
        <p:grpSpPr>
          <a:xfrm>
            <a:off x="653820" y="2362357"/>
            <a:ext cx="1893617" cy="393614"/>
            <a:chOff x="1083025" y="2306625"/>
            <a:chExt cx="1834900" cy="297224"/>
          </a:xfrm>
        </p:grpSpPr>
        <p:sp>
          <p:nvSpPr>
            <p:cNvPr id="406" name="Google Shape;406;p29"/>
            <p:cNvSpPr/>
            <p:nvPr/>
          </p:nvSpPr>
          <p:spPr>
            <a:xfrm flipH="1">
              <a:off x="1083025" y="2306625"/>
              <a:ext cx="1834800" cy="143400"/>
            </a:xfrm>
            <a:prstGeom prst="parallelogram">
              <a:avLst>
                <a:gd name="adj" fmla="val 96952"/>
              </a:avLst>
            </a:prstGeom>
            <a:solidFill>
              <a:srgbClr val="E0666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21" name="Google Shape;421;p29"/>
            <p:cNvSpPr/>
            <p:nvPr/>
          </p:nvSpPr>
          <p:spPr>
            <a:xfrm>
              <a:off x="1083125" y="2460449"/>
              <a:ext cx="1834800" cy="143400"/>
            </a:xfrm>
            <a:prstGeom prst="parallelogram">
              <a:avLst>
                <a:gd name="adj" fmla="val 96952"/>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9"/>
          <p:cNvGrpSpPr/>
          <p:nvPr/>
        </p:nvGrpSpPr>
        <p:grpSpPr>
          <a:xfrm>
            <a:off x="2534545" y="2360582"/>
            <a:ext cx="1893617" cy="393614"/>
            <a:chOff x="1083025" y="2306625"/>
            <a:chExt cx="1834900" cy="297224"/>
          </a:xfrm>
        </p:grpSpPr>
        <p:sp>
          <p:nvSpPr>
            <p:cNvPr id="423" name="Google Shape;423;p29"/>
            <p:cNvSpPr/>
            <p:nvPr/>
          </p:nvSpPr>
          <p:spPr>
            <a:xfrm flipH="1">
              <a:off x="1083025" y="2306625"/>
              <a:ext cx="1834800" cy="143400"/>
            </a:xfrm>
            <a:prstGeom prst="parallelogram">
              <a:avLst>
                <a:gd name="adj" fmla="val 96952"/>
              </a:avLst>
            </a:prstGeom>
            <a:solidFill>
              <a:srgbClr val="E0666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09" name="Google Shape;409;p29"/>
            <p:cNvSpPr/>
            <p:nvPr/>
          </p:nvSpPr>
          <p:spPr>
            <a:xfrm>
              <a:off x="1083125" y="2460449"/>
              <a:ext cx="1834800" cy="143400"/>
            </a:xfrm>
            <a:prstGeom prst="parallelogram">
              <a:avLst>
                <a:gd name="adj" fmla="val 96952"/>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29"/>
          <p:cNvGrpSpPr/>
          <p:nvPr/>
        </p:nvGrpSpPr>
        <p:grpSpPr>
          <a:xfrm>
            <a:off x="6304645" y="2374944"/>
            <a:ext cx="1893617" cy="393614"/>
            <a:chOff x="1083025" y="2306625"/>
            <a:chExt cx="1834900" cy="297224"/>
          </a:xfrm>
        </p:grpSpPr>
        <p:sp>
          <p:nvSpPr>
            <p:cNvPr id="425" name="Google Shape;425;p29"/>
            <p:cNvSpPr/>
            <p:nvPr/>
          </p:nvSpPr>
          <p:spPr>
            <a:xfrm flipH="1">
              <a:off x="1083025" y="2306625"/>
              <a:ext cx="1834800" cy="143400"/>
            </a:xfrm>
            <a:prstGeom prst="parallelogram">
              <a:avLst>
                <a:gd name="adj" fmla="val 96952"/>
              </a:avLst>
            </a:pr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15" name="Google Shape;415;p29"/>
            <p:cNvSpPr/>
            <p:nvPr/>
          </p:nvSpPr>
          <p:spPr>
            <a:xfrm>
              <a:off x="1083125" y="2460449"/>
              <a:ext cx="1834800" cy="143400"/>
            </a:xfrm>
            <a:prstGeom prst="parallelogram">
              <a:avLst>
                <a:gd name="adj" fmla="val 96952"/>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 name="Google Shape;426;p29"/>
          <p:cNvSpPr/>
          <p:nvPr/>
        </p:nvSpPr>
        <p:spPr>
          <a:xfrm>
            <a:off x="2534550" y="2564300"/>
            <a:ext cx="1058400" cy="189900"/>
          </a:xfrm>
          <a:prstGeom prst="parallelogram">
            <a:avLst>
              <a:gd name="adj" fmla="val 96952"/>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29"/>
          <p:cNvGrpSpPr/>
          <p:nvPr/>
        </p:nvGrpSpPr>
        <p:grpSpPr>
          <a:xfrm>
            <a:off x="4411045" y="2374932"/>
            <a:ext cx="1893617" cy="393614"/>
            <a:chOff x="1083025" y="2306625"/>
            <a:chExt cx="1834900" cy="297224"/>
          </a:xfrm>
        </p:grpSpPr>
        <p:sp>
          <p:nvSpPr>
            <p:cNvPr id="412" name="Google Shape;412;p29"/>
            <p:cNvSpPr/>
            <p:nvPr/>
          </p:nvSpPr>
          <p:spPr>
            <a:xfrm flipH="1">
              <a:off x="1083025" y="2306625"/>
              <a:ext cx="1834800" cy="143400"/>
            </a:xfrm>
            <a:prstGeom prst="parallelogram">
              <a:avLst>
                <a:gd name="adj" fmla="val 96952"/>
              </a:avLst>
            </a:prstGeom>
            <a:solidFill>
              <a:srgbClr val="E06666"/>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28" name="Google Shape;428;p29"/>
            <p:cNvSpPr/>
            <p:nvPr/>
          </p:nvSpPr>
          <p:spPr>
            <a:xfrm>
              <a:off x="1083125" y="2460449"/>
              <a:ext cx="1834800" cy="143400"/>
            </a:xfrm>
            <a:prstGeom prst="parallelogram">
              <a:avLst>
                <a:gd name="adj" fmla="val 96952"/>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 name="Google Shape;429;p29"/>
          <p:cNvSpPr/>
          <p:nvPr/>
        </p:nvSpPr>
        <p:spPr>
          <a:xfrm>
            <a:off x="4411050" y="2578650"/>
            <a:ext cx="1058400" cy="189900"/>
          </a:xfrm>
          <a:prstGeom prst="parallelogram">
            <a:avLst>
              <a:gd name="adj" fmla="val 96952"/>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30"/>
          <p:cNvPicPr preferRelativeResize="0"/>
          <p:nvPr/>
        </p:nvPicPr>
        <p:blipFill>
          <a:blip r:embed="rId3">
            <a:alphaModFix/>
          </a:blip>
          <a:stretch>
            <a:fillRect/>
          </a:stretch>
        </p:blipFill>
        <p:spPr>
          <a:xfrm>
            <a:off x="488100" y="892900"/>
            <a:ext cx="8167799" cy="3684224"/>
          </a:xfrm>
          <a:prstGeom prst="rect">
            <a:avLst/>
          </a:prstGeom>
          <a:noFill/>
          <a:ln>
            <a:noFill/>
          </a:ln>
        </p:spPr>
      </p:pic>
      <p:sp>
        <p:nvSpPr>
          <p:cNvPr id="435" name="Google Shape;435;p30"/>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Functional Block Diagram</a:t>
            </a:r>
            <a:endParaRPr sz="2600" u="sng">
              <a:latin typeface="Playfair Display SemiBold"/>
              <a:ea typeface="Playfair Display SemiBold"/>
              <a:cs typeface="Playfair Display SemiBold"/>
              <a:sym typeface="Playfair Display SemiBold"/>
            </a:endParaRPr>
          </a:p>
        </p:txBody>
      </p:sp>
      <p:sp>
        <p:nvSpPr>
          <p:cNvPr id="436" name="Google Shape;436;p30"/>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437" name="Google Shape;437;p30"/>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2.0 Design Solution</a:t>
            </a:r>
            <a:endParaRPr sz="1200" b="1">
              <a:latin typeface="Playfair Display"/>
              <a:ea typeface="Playfair Display"/>
              <a:cs typeface="Playfair Display"/>
              <a:sym typeface="Playfair Display"/>
            </a:endParaRPr>
          </a:p>
        </p:txBody>
      </p:sp>
      <p:sp>
        <p:nvSpPr>
          <p:cNvPr id="438" name="Google Shape;438;p30"/>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439" name="Google Shape;439;p30"/>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440" name="Google Shape;440;p30"/>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441" name="Google Shape;441;p30"/>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pic>
        <p:nvPicPr>
          <p:cNvPr id="442" name="Google Shape;442;p30"/>
          <p:cNvPicPr preferRelativeResize="0"/>
          <p:nvPr/>
        </p:nvPicPr>
        <p:blipFill>
          <a:blip r:embed="rId4">
            <a:alphaModFix/>
          </a:blip>
          <a:stretch>
            <a:fillRect/>
          </a:stretch>
        </p:blipFill>
        <p:spPr>
          <a:xfrm>
            <a:off x="8238950" y="304100"/>
            <a:ext cx="588775" cy="588800"/>
          </a:xfrm>
          <a:prstGeom prst="rect">
            <a:avLst/>
          </a:prstGeom>
          <a:noFill/>
          <a:ln>
            <a:noFill/>
          </a:ln>
        </p:spPr>
      </p:pic>
      <p:sp>
        <p:nvSpPr>
          <p:cNvPr id="443" name="Google Shape;443;p30"/>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444" name="Google Shape;444;p30"/>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19</a:t>
            </a:fld>
            <a:endParaRPr/>
          </a:p>
        </p:txBody>
      </p:sp>
      <p:sp>
        <p:nvSpPr>
          <p:cNvPr id="445" name="Google Shape;445;p30"/>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19</a:t>
            </a:fld>
            <a:endParaRPr>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388953" y="338300"/>
            <a:ext cx="41832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Presentation Agenda</a:t>
            </a:r>
            <a:endParaRPr sz="2600" u="sng">
              <a:latin typeface="Playfair Display SemiBold"/>
              <a:ea typeface="Playfair Display SemiBold"/>
              <a:cs typeface="Playfair Display SemiBold"/>
              <a:sym typeface="Playfair Display SemiBold"/>
            </a:endParaRPr>
          </a:p>
        </p:txBody>
      </p:sp>
      <p:sp>
        <p:nvSpPr>
          <p:cNvPr id="67" name="Google Shape;67;p13"/>
          <p:cNvSpPr txBox="1">
            <a:spLocks noGrp="1"/>
          </p:cNvSpPr>
          <p:nvPr>
            <p:ph type="sldNum" idx="12"/>
          </p:nvPr>
        </p:nvSpPr>
        <p:spPr>
          <a:xfrm>
            <a:off x="8873700" y="4917902"/>
            <a:ext cx="2703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2</a:t>
            </a:fld>
            <a:endParaRPr sz="1200">
              <a:solidFill>
                <a:schemeClr val="accent4"/>
              </a:solidFill>
              <a:latin typeface="Playfair Display"/>
              <a:ea typeface="Playfair Display"/>
              <a:cs typeface="Playfair Display"/>
              <a:sym typeface="Playfair Display"/>
            </a:endParaRPr>
          </a:p>
        </p:txBody>
      </p:sp>
      <p:sp>
        <p:nvSpPr>
          <p:cNvPr id="68" name="Google Shape;68;p13">
            <a:hlinkClick r:id="rId3" action="ppaction://hlinksldjump"/>
          </p:cNvPr>
          <p:cNvSpPr/>
          <p:nvPr/>
        </p:nvSpPr>
        <p:spPr>
          <a:xfrm>
            <a:off x="388950" y="1272987"/>
            <a:ext cx="15612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SemiBold"/>
                <a:ea typeface="Playfair Display SemiBold"/>
                <a:cs typeface="Playfair Display SemiBold"/>
                <a:sym typeface="Playfair Display SemiBold"/>
              </a:rPr>
              <a:t>1.0 Purpose and Objectives</a:t>
            </a:r>
            <a:endParaRPr sz="1300">
              <a:solidFill>
                <a:schemeClr val="dk1"/>
              </a:solidFill>
              <a:latin typeface="Playfair Display SemiBold"/>
              <a:ea typeface="Playfair Display SemiBold"/>
              <a:cs typeface="Playfair Display SemiBold"/>
              <a:sym typeface="Playfair Display SemiBold"/>
            </a:endParaRPr>
          </a:p>
        </p:txBody>
      </p:sp>
      <p:sp>
        <p:nvSpPr>
          <p:cNvPr id="69" name="Google Shape;69;p13">
            <a:hlinkClick r:id="rId4" action="ppaction://hlinksldjump"/>
          </p:cNvPr>
          <p:cNvSpPr/>
          <p:nvPr/>
        </p:nvSpPr>
        <p:spPr>
          <a:xfrm>
            <a:off x="1771489" y="1799187"/>
            <a:ext cx="1591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layfair Display SemiBold"/>
                <a:ea typeface="Playfair Display SemiBold"/>
                <a:cs typeface="Playfair Display SemiBold"/>
                <a:sym typeface="Playfair Display SemiBold"/>
              </a:rPr>
              <a:t>2.0 Design Solution</a:t>
            </a:r>
            <a:endParaRPr>
              <a:latin typeface="Playfair Display SemiBold"/>
              <a:ea typeface="Playfair Display SemiBold"/>
              <a:cs typeface="Playfair Display SemiBold"/>
              <a:sym typeface="Playfair Display SemiBold"/>
            </a:endParaRPr>
          </a:p>
        </p:txBody>
      </p:sp>
      <p:sp>
        <p:nvSpPr>
          <p:cNvPr id="70" name="Google Shape;70;p13">
            <a:hlinkClick r:id="rId4" action="ppaction://hlinksldjump"/>
          </p:cNvPr>
          <p:cNvSpPr/>
          <p:nvPr/>
        </p:nvSpPr>
        <p:spPr>
          <a:xfrm>
            <a:off x="3190350" y="2350275"/>
            <a:ext cx="1324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SemiBold"/>
                <a:ea typeface="Playfair Display SemiBold"/>
                <a:cs typeface="Playfair Display SemiBold"/>
                <a:sym typeface="Playfair Display SemiBold"/>
              </a:rPr>
              <a:t>3.0 CPEs and Risk</a:t>
            </a:r>
            <a:endParaRPr sz="1300">
              <a:latin typeface="Playfair Display SemiBold"/>
              <a:ea typeface="Playfair Display SemiBold"/>
              <a:cs typeface="Playfair Display SemiBold"/>
              <a:sym typeface="Playfair Display SemiBold"/>
            </a:endParaRPr>
          </a:p>
        </p:txBody>
      </p:sp>
      <p:sp>
        <p:nvSpPr>
          <p:cNvPr id="71" name="Google Shape;71;p13">
            <a:hlinkClick r:id="rId5" action="ppaction://hlinksldjump"/>
          </p:cNvPr>
          <p:cNvSpPr/>
          <p:nvPr/>
        </p:nvSpPr>
        <p:spPr>
          <a:xfrm>
            <a:off x="4275500" y="2876475"/>
            <a:ext cx="1965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SemiBold"/>
                <a:ea typeface="Playfair Display SemiBold"/>
                <a:cs typeface="Playfair Display SemiBold"/>
                <a:sym typeface="Playfair Display SemiBold"/>
              </a:rPr>
              <a:t>4.0 Requirements and Satisfaction</a:t>
            </a:r>
            <a:endParaRPr sz="1300">
              <a:latin typeface="Playfair Display SemiBold"/>
              <a:ea typeface="Playfair Display SemiBold"/>
              <a:cs typeface="Playfair Display SemiBold"/>
              <a:sym typeface="Playfair Display SemiBold"/>
            </a:endParaRPr>
          </a:p>
        </p:txBody>
      </p:sp>
      <p:sp>
        <p:nvSpPr>
          <p:cNvPr id="72" name="Google Shape;72;p13">
            <a:hlinkClick r:id="rId6" action="ppaction://hlinksldjump"/>
          </p:cNvPr>
          <p:cNvSpPr/>
          <p:nvPr/>
        </p:nvSpPr>
        <p:spPr>
          <a:xfrm>
            <a:off x="5691100" y="3424300"/>
            <a:ext cx="18411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SemiBold"/>
                <a:ea typeface="Playfair Display SemiBold"/>
                <a:cs typeface="Playfair Display SemiBold"/>
                <a:sym typeface="Playfair Display SemiBold"/>
              </a:rPr>
              <a:t>5.0 Verification and Validation</a:t>
            </a:r>
            <a:endParaRPr sz="1300">
              <a:latin typeface="Playfair Display SemiBold"/>
              <a:ea typeface="Playfair Display SemiBold"/>
              <a:cs typeface="Playfair Display SemiBold"/>
              <a:sym typeface="Playfair Display SemiBold"/>
            </a:endParaRPr>
          </a:p>
        </p:txBody>
      </p:sp>
      <p:pic>
        <p:nvPicPr>
          <p:cNvPr id="73" name="Google Shape;73;p13"/>
          <p:cNvPicPr preferRelativeResize="0"/>
          <p:nvPr/>
        </p:nvPicPr>
        <p:blipFill>
          <a:blip r:embed="rId7">
            <a:alphaModFix/>
          </a:blip>
          <a:stretch>
            <a:fillRect/>
          </a:stretch>
        </p:blipFill>
        <p:spPr>
          <a:xfrm>
            <a:off x="8238950" y="304100"/>
            <a:ext cx="588775" cy="588800"/>
          </a:xfrm>
          <a:prstGeom prst="rect">
            <a:avLst/>
          </a:prstGeom>
          <a:noFill/>
          <a:ln>
            <a:noFill/>
          </a:ln>
        </p:spPr>
      </p:pic>
      <p:sp>
        <p:nvSpPr>
          <p:cNvPr id="74" name="Google Shape;74;p13">
            <a:hlinkClick r:id="rId8" action="ppaction://hlinksldjump"/>
          </p:cNvPr>
          <p:cNvSpPr/>
          <p:nvPr/>
        </p:nvSpPr>
        <p:spPr>
          <a:xfrm>
            <a:off x="7152625" y="4020075"/>
            <a:ext cx="1561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SemiBold"/>
                <a:ea typeface="Playfair Display SemiBold"/>
                <a:cs typeface="Playfair Display SemiBold"/>
                <a:sym typeface="Playfair Display SemiBold"/>
              </a:rPr>
              <a:t>6.0 Project Planning</a:t>
            </a:r>
            <a:endParaRPr sz="1300">
              <a:latin typeface="Playfair Display SemiBold"/>
              <a:ea typeface="Playfair Display SemiBold"/>
              <a:cs typeface="Playfair Display SemiBold"/>
              <a:sym typeface="Playfair Display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500"/>
                                        <p:tgtEl>
                                          <p:spTgt spid="68"/>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1500"/>
                                        <p:tgtEl>
                                          <p:spTgt spid="69"/>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1500"/>
                                        <p:tgtEl>
                                          <p:spTgt spid="70"/>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1500"/>
                                        <p:tgtEl>
                                          <p:spTgt spid="71"/>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1500"/>
                                        <p:tgtEl>
                                          <p:spTgt spid="72"/>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1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Google Shape;450;p31"/>
          <p:cNvSpPr txBox="1">
            <a:spLocks noGrp="1"/>
          </p:cNvSpPr>
          <p:nvPr>
            <p:ph type="ctrTitle"/>
          </p:nvPr>
        </p:nvSpPr>
        <p:spPr>
          <a:xfrm>
            <a:off x="296375" y="4070275"/>
            <a:ext cx="5658900" cy="76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300" b="1"/>
              <a:t>Project Description</a:t>
            </a:r>
            <a:endParaRPr sz="4300" b="1"/>
          </a:p>
        </p:txBody>
      </p:sp>
      <p:sp>
        <p:nvSpPr>
          <p:cNvPr id="451" name="Google Shape;451;p31"/>
          <p:cNvSpPr/>
          <p:nvPr/>
        </p:nvSpPr>
        <p:spPr>
          <a:xfrm>
            <a:off x="0" y="0"/>
            <a:ext cx="91440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2" name="Google Shape;452;p31"/>
          <p:cNvPicPr preferRelativeResize="0"/>
          <p:nvPr/>
        </p:nvPicPr>
        <p:blipFill>
          <a:blip r:embed="rId3">
            <a:alphaModFix amt="40000"/>
          </a:blip>
          <a:stretch>
            <a:fillRect/>
          </a:stretch>
        </p:blipFill>
        <p:spPr>
          <a:xfrm>
            <a:off x="2226756" y="226488"/>
            <a:ext cx="4690500" cy="4690525"/>
          </a:xfrm>
          <a:prstGeom prst="rect">
            <a:avLst/>
          </a:prstGeom>
          <a:noFill/>
          <a:ln>
            <a:noFill/>
          </a:ln>
        </p:spPr>
      </p:pic>
      <p:sp>
        <p:nvSpPr>
          <p:cNvPr id="453" name="Google Shape;453;p31"/>
          <p:cNvSpPr txBox="1"/>
          <p:nvPr/>
        </p:nvSpPr>
        <p:spPr>
          <a:xfrm>
            <a:off x="1373250" y="1863750"/>
            <a:ext cx="6397500" cy="1416000"/>
          </a:xfrm>
          <a:prstGeom prst="rect">
            <a:avLst/>
          </a:prstGeom>
          <a:solidFill>
            <a:srgbClr val="07376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rgbClr val="FFFFFF"/>
                </a:solidFill>
                <a:latin typeface="PT Serif"/>
                <a:ea typeface="PT Serif"/>
                <a:cs typeface="PT Serif"/>
                <a:sym typeface="PT Serif"/>
              </a:rPr>
              <a:t>Critical Project</a:t>
            </a:r>
            <a:endParaRPr sz="4000">
              <a:solidFill>
                <a:srgbClr val="FFFFFF"/>
              </a:solidFill>
              <a:latin typeface="PT Serif"/>
              <a:ea typeface="PT Serif"/>
              <a:cs typeface="PT Serif"/>
              <a:sym typeface="PT Serif"/>
            </a:endParaRPr>
          </a:p>
          <a:p>
            <a:pPr marL="0" lvl="0" indent="0" algn="ctr" rtl="0">
              <a:spcBef>
                <a:spcPts val="0"/>
              </a:spcBef>
              <a:spcAft>
                <a:spcPts val="0"/>
              </a:spcAft>
              <a:buNone/>
            </a:pPr>
            <a:r>
              <a:rPr lang="en" sz="4000">
                <a:solidFill>
                  <a:srgbClr val="FFFFFF"/>
                </a:solidFill>
                <a:latin typeface="PT Serif"/>
                <a:ea typeface="PT Serif"/>
                <a:cs typeface="PT Serif"/>
                <a:sym typeface="PT Serif"/>
              </a:rPr>
              <a:t> Elements and Risks</a:t>
            </a:r>
            <a:endParaRPr sz="4000">
              <a:solidFill>
                <a:srgbClr val="FFFFFF"/>
              </a:solidFill>
              <a:latin typeface="PT Serif"/>
              <a:ea typeface="PT Serif"/>
              <a:cs typeface="PT Serif"/>
              <a:sym typeface="PT Serif"/>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2"/>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CPEs</a:t>
            </a:r>
            <a:endParaRPr sz="2600" u="sng">
              <a:latin typeface="Playfair Display SemiBold"/>
              <a:ea typeface="Playfair Display SemiBold"/>
              <a:cs typeface="Playfair Display SemiBold"/>
              <a:sym typeface="Playfair Display SemiBold"/>
            </a:endParaRPr>
          </a:p>
        </p:txBody>
      </p:sp>
      <p:sp>
        <p:nvSpPr>
          <p:cNvPr id="459" name="Google Shape;459;p32"/>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460" name="Google Shape;460;p32"/>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461" name="Google Shape;461;p32"/>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4680000" algn="bl" rotWithShape="0">
              <a:srgbClr val="005BAD">
                <a:alpha val="6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3.0 CPEs and Risk</a:t>
            </a:r>
            <a:endParaRPr sz="1200" b="1">
              <a:latin typeface="Playfair Display"/>
              <a:ea typeface="Playfair Display"/>
              <a:cs typeface="Playfair Display"/>
              <a:sym typeface="Playfair Display"/>
            </a:endParaRPr>
          </a:p>
        </p:txBody>
      </p:sp>
      <p:sp>
        <p:nvSpPr>
          <p:cNvPr id="462" name="Google Shape;462;p32"/>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463" name="Google Shape;463;p32"/>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464" name="Google Shape;464;p32"/>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465" name="Google Shape;465;p32"/>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21</a:t>
            </a:fld>
            <a:endParaRPr>
              <a:latin typeface="Playfair Display"/>
              <a:ea typeface="Playfair Display"/>
              <a:cs typeface="Playfair Display"/>
              <a:sym typeface="Playfair Display"/>
            </a:endParaRPr>
          </a:p>
        </p:txBody>
      </p:sp>
      <p:graphicFrame>
        <p:nvGraphicFramePr>
          <p:cNvPr id="466" name="Google Shape;466;p32"/>
          <p:cNvGraphicFramePr/>
          <p:nvPr/>
        </p:nvGraphicFramePr>
        <p:xfrm>
          <a:off x="3118950" y="224663"/>
          <a:ext cx="5708775" cy="4316810"/>
        </p:xfrm>
        <a:graphic>
          <a:graphicData uri="http://schemas.openxmlformats.org/drawingml/2006/table">
            <a:tbl>
              <a:tblPr>
                <a:noFill/>
                <a:tableStyleId>{206211D6-B983-4AA1-89E3-EEC7082C4C24}</a:tableStyleId>
              </a:tblPr>
              <a:tblGrid>
                <a:gridCol w="472150">
                  <a:extLst>
                    <a:ext uri="{9D8B030D-6E8A-4147-A177-3AD203B41FA5}">
                      <a16:colId xmlns:a16="http://schemas.microsoft.com/office/drawing/2014/main" val="20000"/>
                    </a:ext>
                  </a:extLst>
                </a:gridCol>
                <a:gridCol w="371175">
                  <a:extLst>
                    <a:ext uri="{9D8B030D-6E8A-4147-A177-3AD203B41FA5}">
                      <a16:colId xmlns:a16="http://schemas.microsoft.com/office/drawing/2014/main" val="20001"/>
                    </a:ext>
                  </a:extLst>
                </a:gridCol>
                <a:gridCol w="4865450">
                  <a:extLst>
                    <a:ext uri="{9D8B030D-6E8A-4147-A177-3AD203B41FA5}">
                      <a16:colId xmlns:a16="http://schemas.microsoft.com/office/drawing/2014/main" val="20002"/>
                    </a:ext>
                  </a:extLst>
                </a:gridCol>
              </a:tblGrid>
              <a:tr h="0">
                <a:tc gridSpan="2">
                  <a:txBody>
                    <a:bodyPr/>
                    <a:lstStyle/>
                    <a:p>
                      <a:pPr marL="0" lvl="0" indent="0" algn="ctr" rtl="0">
                        <a:spcBef>
                          <a:spcPts val="0"/>
                        </a:spcBef>
                        <a:spcAft>
                          <a:spcPts val="0"/>
                        </a:spcAft>
                        <a:buNone/>
                      </a:pPr>
                      <a:r>
                        <a:rPr lang="en" sz="1000" b="1">
                          <a:latin typeface="Playfair Display"/>
                          <a:ea typeface="Playfair Display"/>
                          <a:cs typeface="Playfair Display"/>
                          <a:sym typeface="Playfair Display"/>
                        </a:rPr>
                        <a:t>DR</a:t>
                      </a:r>
                      <a:endParaRPr sz="10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b="1">
                          <a:latin typeface="Playfair Display"/>
                          <a:ea typeface="Playfair Display"/>
                          <a:cs typeface="Playfair Display"/>
                          <a:sym typeface="Playfair Display"/>
                        </a:rPr>
                        <a:t>Design Requirement</a:t>
                      </a:r>
                      <a:endParaRPr sz="10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33557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DR.1</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D2E9"/>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sensor shall have a detection range from 1 to 30 meters</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338525">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DR.2</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endParaRPr sz="1300"/>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system shall have a position measurement accuracy of at least 1 meter</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None/>
                      </a:pPr>
                      <a:r>
                        <a:rPr lang="en" sz="900" b="1">
                          <a:latin typeface="Playfair Display"/>
                          <a:ea typeface="Playfair Display"/>
                          <a:cs typeface="Playfair Display"/>
                          <a:sym typeface="Playfair Display"/>
                        </a:rPr>
                        <a:t>DR.3</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900" b="1" u="none" strike="noStrike" cap="none">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system shall have an attitude measurement accuracy of at least 15 degrees</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273800">
                <a:tc>
                  <a:txBody>
                    <a:bodyPr/>
                    <a:lstStyle/>
                    <a:p>
                      <a:pPr marL="0" marR="0" lvl="0" indent="0" algn="ctr" rtl="0">
                        <a:lnSpc>
                          <a:spcPct val="100000"/>
                        </a:lnSpc>
                        <a:spcBef>
                          <a:spcPts val="0"/>
                        </a:spcBef>
                        <a:spcAft>
                          <a:spcPts val="0"/>
                        </a:spcAft>
                        <a:buClr>
                          <a:srgbClr val="000000"/>
                        </a:buClr>
                        <a:buSzPts val="1000"/>
                        <a:buFont typeface="Arial"/>
                        <a:buNone/>
                      </a:pPr>
                      <a:r>
                        <a:rPr lang="en" sz="900" b="1">
                          <a:latin typeface="Playfair Display"/>
                          <a:ea typeface="Playfair Display"/>
                          <a:cs typeface="Playfair Display"/>
                          <a:sym typeface="Playfair Display"/>
                        </a:rPr>
                        <a:t>DR</a:t>
                      </a:r>
                      <a:r>
                        <a:rPr lang="en" sz="900" b="1" u="none" strike="noStrike" cap="none">
                          <a:latin typeface="Playfair Display"/>
                          <a:ea typeface="Playfair Display"/>
                          <a:cs typeface="Playfair Display"/>
                          <a:sym typeface="Playfair Display"/>
                        </a:rPr>
                        <a:t>.4</a:t>
                      </a:r>
                      <a:endParaRPr sz="900" b="1" u="none" strike="noStrike" cap="none">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endParaRPr sz="1300"/>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latin typeface="Playfair Display"/>
                          <a:ea typeface="Playfair Display"/>
                          <a:cs typeface="Playfair Display"/>
                          <a:sym typeface="Playfair Display"/>
                        </a:rPr>
                        <a:t>The onboard computer shall provide an interface between the sensor and algorithm for data analysis</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33852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DR.5</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A software pipeline shall be implemented to produce a filtered data set from raw sensor data </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r h="33557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DR.6</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h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latin typeface="Playfair Display"/>
                          <a:ea typeface="Playfair Display"/>
                          <a:cs typeface="Playfair Display"/>
                          <a:sym typeface="Playfair Display"/>
                        </a:rPr>
                        <a:t>An algorithm shall be implemented to produce relative measurements from sensor data</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6"/>
                  </a:ext>
                </a:extLst>
              </a:tr>
              <a:tr h="307825">
                <a:tc>
                  <a:txBody>
                    <a:bodyPr/>
                    <a:lstStyle/>
                    <a:p>
                      <a:pPr marL="0" marR="0" lvl="0" indent="0" algn="ctr" rtl="0">
                        <a:lnSpc>
                          <a:spcPct val="100000"/>
                        </a:lnSpc>
                        <a:spcBef>
                          <a:spcPts val="0"/>
                        </a:spcBef>
                        <a:spcAft>
                          <a:spcPts val="0"/>
                        </a:spcAft>
                        <a:buClr>
                          <a:srgbClr val="000000"/>
                        </a:buClr>
                        <a:buSzPts val="1000"/>
                        <a:buFont typeface="Arial"/>
                        <a:buNone/>
                      </a:pPr>
                      <a:r>
                        <a:rPr lang="en" sz="900" b="1">
                          <a:latin typeface="Playfair Display"/>
                          <a:ea typeface="Playfair Display"/>
                          <a:cs typeface="Playfair Display"/>
                          <a:sym typeface="Playfair Display"/>
                        </a:rPr>
                        <a:t>DR</a:t>
                      </a:r>
                      <a:r>
                        <a:rPr lang="en" sz="900" b="1" u="none" strike="noStrike" cap="none">
                          <a:latin typeface="Playfair Display"/>
                          <a:ea typeface="Playfair Display"/>
                          <a:cs typeface="Playfair Display"/>
                          <a:sym typeface="Playfair Display"/>
                        </a:rPr>
                        <a:t>.</a:t>
                      </a:r>
                      <a:r>
                        <a:rPr lang="en" sz="900" b="1">
                          <a:latin typeface="Playfair Display"/>
                          <a:ea typeface="Playfair Display"/>
                          <a:cs typeface="Playfair Display"/>
                          <a:sym typeface="Playfair Display"/>
                        </a:rPr>
                        <a:t>7</a:t>
                      </a:r>
                      <a:endParaRPr sz="900" b="1" u="none" strike="noStrike" cap="none">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endParaRPr sz="1300"/>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900">
                          <a:solidFill>
                            <a:schemeClr val="dk1"/>
                          </a:solidFill>
                          <a:latin typeface="Playfair Display"/>
                          <a:ea typeface="Playfair Display"/>
                          <a:cs typeface="Playfair Display"/>
                          <a:sym typeface="Playfair Display"/>
                        </a:rPr>
                        <a:t>The system shall output processed data at a rate of 1 Hz</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7"/>
                  </a:ext>
                </a:extLst>
              </a:tr>
              <a:tr h="33557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 8</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CE5CD"/>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system shall store 3 hours worth of processed data</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8"/>
                  </a:ext>
                </a:extLst>
              </a:tr>
              <a:tr h="33852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DR.9</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EAD1DC"/>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system shall operate with a fixed 120 VAC power supply </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9"/>
                  </a:ext>
                </a:extLst>
              </a:tr>
              <a:tr h="29752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DR.10</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EAD1DC"/>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system shall interface with the SOSC test environment </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10"/>
                  </a:ext>
                </a:extLst>
              </a:tr>
              <a:tr h="29752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DR.11</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EAD1DC"/>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test object shall be non-fiducial </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graphicFrame>
        <p:nvGraphicFramePr>
          <p:cNvPr id="467" name="Google Shape;467;p32"/>
          <p:cNvGraphicFramePr/>
          <p:nvPr/>
        </p:nvGraphicFramePr>
        <p:xfrm>
          <a:off x="314838" y="964463"/>
          <a:ext cx="2595675" cy="1861695"/>
        </p:xfrm>
        <a:graphic>
          <a:graphicData uri="http://schemas.openxmlformats.org/drawingml/2006/table">
            <a:tbl>
              <a:tblPr>
                <a:noFill/>
                <a:tableStyleId>{206211D6-B983-4AA1-89E3-EEC7082C4C24}</a:tableStyleId>
              </a:tblPr>
              <a:tblGrid>
                <a:gridCol w="661950">
                  <a:extLst>
                    <a:ext uri="{9D8B030D-6E8A-4147-A177-3AD203B41FA5}">
                      <a16:colId xmlns:a16="http://schemas.microsoft.com/office/drawing/2014/main" val="20000"/>
                    </a:ext>
                  </a:extLst>
                </a:gridCol>
                <a:gridCol w="1933725">
                  <a:extLst>
                    <a:ext uri="{9D8B030D-6E8A-4147-A177-3AD203B41FA5}">
                      <a16:colId xmlns:a16="http://schemas.microsoft.com/office/drawing/2014/main" val="20001"/>
                    </a:ext>
                  </a:extLst>
                </a:gridCol>
              </a:tblGrid>
              <a:tr h="36572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CPE</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Critical Project Element</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36572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CPE.1</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Sensors</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36572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CPE.2</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a:latin typeface="Playfair Display"/>
                          <a:ea typeface="Playfair Display"/>
                          <a:cs typeface="Playfair Display"/>
                          <a:sym typeface="Playfair Display"/>
                        </a:rPr>
                        <a:t>Software</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36572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CPE.3</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CE5CD"/>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Processor</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3987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CPE.4</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SOSC Testing / Prototype</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cxnSp>
        <p:nvCxnSpPr>
          <p:cNvPr id="468" name="Google Shape;468;p32"/>
          <p:cNvCxnSpPr/>
          <p:nvPr/>
        </p:nvCxnSpPr>
        <p:spPr>
          <a:xfrm>
            <a:off x="1493725" y="2826150"/>
            <a:ext cx="1572000" cy="386700"/>
          </a:xfrm>
          <a:prstGeom prst="bentConnector3">
            <a:avLst>
              <a:gd name="adj1" fmla="val 2"/>
            </a:avLst>
          </a:prstGeom>
          <a:noFill/>
          <a:ln w="28575" cap="flat" cmpd="sng">
            <a:solidFill>
              <a:srgbClr val="000000"/>
            </a:solidFill>
            <a:prstDash val="solid"/>
            <a:round/>
            <a:headEnd type="none" w="sm" len="sm"/>
            <a:tailEnd type="triangle" w="med" len="med"/>
          </a:ln>
        </p:spPr>
      </p:cxnSp>
      <p:graphicFrame>
        <p:nvGraphicFramePr>
          <p:cNvPr id="469" name="Google Shape;469;p32"/>
          <p:cNvGraphicFramePr/>
          <p:nvPr/>
        </p:nvGraphicFramePr>
        <p:xfrm>
          <a:off x="3118950" y="224663"/>
          <a:ext cx="5708775" cy="4316810"/>
        </p:xfrm>
        <a:graphic>
          <a:graphicData uri="http://schemas.openxmlformats.org/drawingml/2006/table">
            <a:tbl>
              <a:tblPr>
                <a:noFill/>
                <a:tableStyleId>{206211D6-B983-4AA1-89E3-EEC7082C4C24}</a:tableStyleId>
              </a:tblPr>
              <a:tblGrid>
                <a:gridCol w="472150">
                  <a:extLst>
                    <a:ext uri="{9D8B030D-6E8A-4147-A177-3AD203B41FA5}">
                      <a16:colId xmlns:a16="http://schemas.microsoft.com/office/drawing/2014/main" val="20000"/>
                    </a:ext>
                  </a:extLst>
                </a:gridCol>
                <a:gridCol w="371175">
                  <a:extLst>
                    <a:ext uri="{9D8B030D-6E8A-4147-A177-3AD203B41FA5}">
                      <a16:colId xmlns:a16="http://schemas.microsoft.com/office/drawing/2014/main" val="20001"/>
                    </a:ext>
                  </a:extLst>
                </a:gridCol>
                <a:gridCol w="4865450">
                  <a:extLst>
                    <a:ext uri="{9D8B030D-6E8A-4147-A177-3AD203B41FA5}">
                      <a16:colId xmlns:a16="http://schemas.microsoft.com/office/drawing/2014/main" val="20002"/>
                    </a:ext>
                  </a:extLst>
                </a:gridCol>
              </a:tblGrid>
              <a:tr h="0">
                <a:tc gridSpan="2">
                  <a:txBody>
                    <a:bodyPr/>
                    <a:lstStyle/>
                    <a:p>
                      <a:pPr marL="0" lvl="0" indent="0" algn="ctr" rtl="0">
                        <a:spcBef>
                          <a:spcPts val="0"/>
                        </a:spcBef>
                        <a:spcAft>
                          <a:spcPts val="0"/>
                        </a:spcAft>
                        <a:buNone/>
                      </a:pPr>
                      <a:r>
                        <a:rPr lang="en" sz="1000" b="1">
                          <a:latin typeface="Playfair Display"/>
                          <a:ea typeface="Playfair Display"/>
                          <a:cs typeface="Playfair Display"/>
                          <a:sym typeface="Playfair Display"/>
                        </a:rPr>
                        <a:t>DR</a:t>
                      </a:r>
                      <a:endParaRPr sz="10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C9DAF8"/>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000" b="1">
                          <a:latin typeface="Playfair Display"/>
                          <a:ea typeface="Playfair Display"/>
                          <a:cs typeface="Playfair Display"/>
                          <a:sym typeface="Playfair Display"/>
                        </a:rPr>
                        <a:t>Design Requirement</a:t>
                      </a:r>
                      <a:endParaRPr sz="10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33557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DR.1</a:t>
                      </a:r>
                      <a:endParaRPr sz="900" b="1">
                        <a:latin typeface="Playfair Display"/>
                        <a:ea typeface="Playfair Display"/>
                        <a:cs typeface="Playfair Display"/>
                        <a:sym typeface="Playfair Display"/>
                      </a:endParaRPr>
                    </a:p>
                  </a:txBody>
                  <a:tcPr marL="91425" marR="91425" marT="91425" marB="91425" anchor="ctr">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D9D2E9"/>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sensor shall have a detection range from 1 to 30 meters</a:t>
                      </a:r>
                      <a:endParaRPr sz="900">
                        <a:latin typeface="Playfair Display"/>
                        <a:ea typeface="Playfair Display"/>
                        <a:cs typeface="Playfair Display"/>
                        <a:sym typeface="Playfair Display"/>
                      </a:endParaRPr>
                    </a:p>
                  </a:txBody>
                  <a:tcPr marL="91425" marR="91425" marT="91425" marB="91425">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338525">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DR.2</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endParaRPr sz="1300"/>
                    </a:p>
                  </a:txBody>
                  <a:tcPr marL="91425" marR="91425" marT="91425" marB="91425" anchor="ctr">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system shall have a position measurement accuracy of at least 1 meter</a:t>
                      </a:r>
                      <a:endParaRPr sz="900">
                        <a:latin typeface="Playfair Display"/>
                        <a:ea typeface="Playfair Display"/>
                        <a:cs typeface="Playfair Display"/>
                        <a:sym typeface="Playfair Display"/>
                      </a:endParaRPr>
                    </a:p>
                  </a:txBody>
                  <a:tcPr marL="91425" marR="91425" marT="91425" marB="91425">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None/>
                      </a:pPr>
                      <a:r>
                        <a:rPr lang="en" sz="900" b="1">
                          <a:latin typeface="Playfair Display"/>
                          <a:ea typeface="Playfair Display"/>
                          <a:cs typeface="Playfair Display"/>
                          <a:sym typeface="Playfair Display"/>
                        </a:rPr>
                        <a:t>DR.3</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1000"/>
                        <a:buFont typeface="Arial"/>
                        <a:buNone/>
                      </a:pPr>
                      <a:endParaRPr sz="900" b="1" u="none" strike="noStrike" cap="none">
                        <a:latin typeface="Playfair Display"/>
                        <a:ea typeface="Playfair Display"/>
                        <a:cs typeface="Playfair Display"/>
                        <a:sym typeface="Playfair Display"/>
                      </a:endParaRPr>
                    </a:p>
                  </a:txBody>
                  <a:tcPr marL="91425" marR="91425" marT="91425" marB="91425" anchor="ctr">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system shall have an attitude measurement accuracy of at least 15 degrees</a:t>
                      </a:r>
                      <a:endParaRPr sz="900">
                        <a:latin typeface="Playfair Display"/>
                        <a:ea typeface="Playfair Display"/>
                        <a:cs typeface="Playfair Display"/>
                        <a:sym typeface="Playfair Display"/>
                      </a:endParaRPr>
                    </a:p>
                  </a:txBody>
                  <a:tcPr marL="91425" marR="91425" marT="91425" marB="91425">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273800">
                <a:tc>
                  <a:txBody>
                    <a:bodyPr/>
                    <a:lstStyle/>
                    <a:p>
                      <a:pPr marL="0" marR="0" lvl="0" indent="0" algn="ctr" rtl="0">
                        <a:lnSpc>
                          <a:spcPct val="100000"/>
                        </a:lnSpc>
                        <a:spcBef>
                          <a:spcPts val="0"/>
                        </a:spcBef>
                        <a:spcAft>
                          <a:spcPts val="0"/>
                        </a:spcAft>
                        <a:buClr>
                          <a:srgbClr val="000000"/>
                        </a:buClr>
                        <a:buSzPts val="1000"/>
                        <a:buFont typeface="Arial"/>
                        <a:buNone/>
                      </a:pPr>
                      <a:r>
                        <a:rPr lang="en" sz="900" b="1">
                          <a:latin typeface="Playfair Display"/>
                          <a:ea typeface="Playfair Display"/>
                          <a:cs typeface="Playfair Display"/>
                          <a:sym typeface="Playfair Display"/>
                        </a:rPr>
                        <a:t>DR</a:t>
                      </a:r>
                      <a:r>
                        <a:rPr lang="en" sz="900" b="1" u="none" strike="noStrike" cap="none">
                          <a:latin typeface="Playfair Display"/>
                          <a:ea typeface="Playfair Display"/>
                          <a:cs typeface="Playfair Display"/>
                          <a:sym typeface="Playfair Display"/>
                        </a:rPr>
                        <a:t>.4</a:t>
                      </a:r>
                      <a:endParaRPr sz="900" b="1" u="none" strike="noStrike" cap="none">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endParaRPr sz="1300"/>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D9EAD3"/>
                    </a:solid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latin typeface="Playfair Display"/>
                          <a:ea typeface="Playfair Display"/>
                          <a:cs typeface="Playfair Display"/>
                          <a:sym typeface="Playfair Display"/>
                        </a:rPr>
                        <a:t>The onboard computer shall provide an interface between the sensor and algorithm for data analysis</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33852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DR.5</a:t>
                      </a:r>
                      <a:endParaRPr sz="900" b="1">
                        <a:latin typeface="Playfair Display"/>
                        <a:ea typeface="Playfair Display"/>
                        <a:cs typeface="Playfair Display"/>
                        <a:sym typeface="Playfair Display"/>
                      </a:endParaRPr>
                    </a:p>
                  </a:txBody>
                  <a:tcPr marL="91425" marR="91425" marT="91425" marB="91425" anchor="ctr">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D9EAD3"/>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A software pipeline shall be implemented to produce a filtered data set from raw sensor data </a:t>
                      </a:r>
                      <a:endParaRPr sz="900">
                        <a:latin typeface="Playfair Display"/>
                        <a:ea typeface="Playfair Display"/>
                        <a:cs typeface="Playfair Display"/>
                        <a:sym typeface="Playfair Display"/>
                      </a:endParaRPr>
                    </a:p>
                  </a:txBody>
                  <a:tcPr marL="91425" marR="91425" marT="91425" marB="91425">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r h="33557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DR.6</a:t>
                      </a:r>
                      <a:endParaRPr sz="900" b="1">
                        <a:latin typeface="Playfair Display"/>
                        <a:ea typeface="Playfair Display"/>
                        <a:cs typeface="Playfair Display"/>
                        <a:sym typeface="Playfair Display"/>
                      </a:endParaRPr>
                    </a:p>
                  </a:txBody>
                  <a:tcPr marL="91425" marR="91425" marT="91425" marB="91425" anchor="ctr">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D9EAD3"/>
                    </a:solidFill>
                  </a:tcPr>
                </a:tc>
                <a:tc h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latin typeface="Playfair Display"/>
                          <a:ea typeface="Playfair Display"/>
                          <a:cs typeface="Playfair Display"/>
                          <a:sym typeface="Playfair Display"/>
                        </a:rPr>
                        <a:t>An algorithm shall be implemented to produce relative measurements from sensor data</a:t>
                      </a:r>
                      <a:endParaRPr sz="900">
                        <a:latin typeface="Playfair Display"/>
                        <a:ea typeface="Playfair Display"/>
                        <a:cs typeface="Playfair Display"/>
                        <a:sym typeface="Playfair Display"/>
                      </a:endParaRPr>
                    </a:p>
                  </a:txBody>
                  <a:tcPr marL="91425" marR="91425" marT="91425" marB="91425">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tcPr>
                </a:tc>
                <a:extLst>
                  <a:ext uri="{0D108BD9-81ED-4DB2-BD59-A6C34878D82A}">
                    <a16:rowId xmlns:a16="http://schemas.microsoft.com/office/drawing/2014/main" val="10006"/>
                  </a:ext>
                </a:extLst>
              </a:tr>
              <a:tr h="307825">
                <a:tc>
                  <a:txBody>
                    <a:bodyPr/>
                    <a:lstStyle/>
                    <a:p>
                      <a:pPr marL="0" marR="0" lvl="0" indent="0" algn="ctr" rtl="0">
                        <a:lnSpc>
                          <a:spcPct val="100000"/>
                        </a:lnSpc>
                        <a:spcBef>
                          <a:spcPts val="0"/>
                        </a:spcBef>
                        <a:spcAft>
                          <a:spcPts val="0"/>
                        </a:spcAft>
                        <a:buClr>
                          <a:srgbClr val="000000"/>
                        </a:buClr>
                        <a:buSzPts val="1000"/>
                        <a:buFont typeface="Arial"/>
                        <a:buNone/>
                      </a:pPr>
                      <a:r>
                        <a:rPr lang="en" sz="900" b="1">
                          <a:latin typeface="Playfair Display"/>
                          <a:ea typeface="Playfair Display"/>
                          <a:cs typeface="Playfair Display"/>
                          <a:sym typeface="Playfair Display"/>
                        </a:rPr>
                        <a:t>DR</a:t>
                      </a:r>
                      <a:r>
                        <a:rPr lang="en" sz="900" b="1" u="none" strike="noStrike" cap="none">
                          <a:latin typeface="Playfair Display"/>
                          <a:ea typeface="Playfair Display"/>
                          <a:cs typeface="Playfair Display"/>
                          <a:sym typeface="Playfair Display"/>
                        </a:rPr>
                        <a:t>.</a:t>
                      </a:r>
                      <a:r>
                        <a:rPr lang="en" sz="900" b="1">
                          <a:latin typeface="Playfair Display"/>
                          <a:ea typeface="Playfair Display"/>
                          <a:cs typeface="Playfair Display"/>
                          <a:sym typeface="Playfair Display"/>
                        </a:rPr>
                        <a:t>7</a:t>
                      </a:r>
                      <a:endParaRPr sz="900" b="1" u="none" strike="noStrike" cap="none">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endParaRPr sz="1300"/>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 sz="900">
                          <a:solidFill>
                            <a:schemeClr val="dk1"/>
                          </a:solidFill>
                          <a:latin typeface="Playfair Display"/>
                          <a:ea typeface="Playfair Display"/>
                          <a:cs typeface="Playfair Display"/>
                          <a:sym typeface="Playfair Display"/>
                        </a:rPr>
                        <a:t>The system shall output processed data at a rate of 1 Hz</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7"/>
                  </a:ext>
                </a:extLst>
              </a:tr>
              <a:tr h="33557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 8</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CE5CD"/>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system shall store 3 hours worth of processed data</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8"/>
                  </a:ext>
                </a:extLst>
              </a:tr>
              <a:tr h="33852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DR.9</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EAD1DC"/>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system shall operate with a fixed 120 VAC power supply </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9"/>
                  </a:ext>
                </a:extLst>
              </a:tr>
              <a:tr h="29752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DR.10</a:t>
                      </a:r>
                      <a:endParaRPr sz="9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EAD1DC"/>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system shall interface with the SOSC test environment </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tcPr>
                </a:tc>
                <a:extLst>
                  <a:ext uri="{0D108BD9-81ED-4DB2-BD59-A6C34878D82A}">
                    <a16:rowId xmlns:a16="http://schemas.microsoft.com/office/drawing/2014/main" val="10010"/>
                  </a:ext>
                </a:extLst>
              </a:tr>
              <a:tr h="297525">
                <a:tc gridSpan="2">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DR.11</a:t>
                      </a:r>
                      <a:endParaRPr sz="900" b="1">
                        <a:latin typeface="Playfair Display"/>
                        <a:ea typeface="Playfair Display"/>
                        <a:cs typeface="Playfair Display"/>
                        <a:sym typeface="Playfair Display"/>
                      </a:endParaRPr>
                    </a:p>
                  </a:txBody>
                  <a:tcPr marL="91425" marR="91425" marT="91425" marB="91425" anchor="ctr">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solidFill>
                      <a:srgbClr val="EAD1DC"/>
                    </a:solidFill>
                  </a:tcPr>
                </a:tc>
                <a:tc hMerge="1">
                  <a:txBody>
                    <a:bodyPr/>
                    <a:lstStyle/>
                    <a:p>
                      <a:endParaRPr lang="en-US"/>
                    </a:p>
                  </a:txBody>
                  <a:tcPr/>
                </a:tc>
                <a:tc>
                  <a:txBody>
                    <a:bodyPr/>
                    <a:lstStyle/>
                    <a:p>
                      <a:pPr marL="0" lvl="0" indent="0" algn="l" rtl="0">
                        <a:spcBef>
                          <a:spcPts val="0"/>
                        </a:spcBef>
                        <a:spcAft>
                          <a:spcPts val="0"/>
                        </a:spcAft>
                        <a:buNone/>
                      </a:pPr>
                      <a:r>
                        <a:rPr lang="en" sz="900">
                          <a:latin typeface="Playfair Display"/>
                          <a:ea typeface="Playfair Display"/>
                          <a:cs typeface="Playfair Display"/>
                          <a:sym typeface="Playfair Display"/>
                        </a:rPr>
                        <a:t>The test object shall be non-fiducial </a:t>
                      </a:r>
                      <a:endParaRPr sz="900">
                        <a:latin typeface="Playfair Display"/>
                        <a:ea typeface="Playfair Display"/>
                        <a:cs typeface="Playfair Display"/>
                        <a:sym typeface="Playfair Display"/>
                      </a:endParaRPr>
                    </a:p>
                  </a:txBody>
                  <a:tcPr marL="91425" marR="91425" marT="91425" marB="91425">
                    <a:lnL w="28575" cap="flat" cmpd="sng">
                      <a:solidFill>
                        <a:srgbClr val="005BAD"/>
                      </a:solidFill>
                      <a:prstDash val="solid"/>
                      <a:round/>
                      <a:headEnd type="none" w="sm" len="sm"/>
                      <a:tailEnd type="none" w="sm" len="sm"/>
                    </a:lnL>
                    <a:lnR w="28575" cap="flat" cmpd="sng">
                      <a:solidFill>
                        <a:srgbClr val="005BAD"/>
                      </a:solidFill>
                      <a:prstDash val="solid"/>
                      <a:round/>
                      <a:headEnd type="none" w="sm" len="sm"/>
                      <a:tailEnd type="none" w="sm" len="sm"/>
                    </a:lnR>
                    <a:lnT w="28575" cap="flat" cmpd="sng">
                      <a:solidFill>
                        <a:srgbClr val="005BAD"/>
                      </a:solidFill>
                      <a:prstDash val="solid"/>
                      <a:round/>
                      <a:headEnd type="none" w="sm" len="sm"/>
                      <a:tailEnd type="none" w="sm" len="sm"/>
                    </a:lnT>
                    <a:lnB w="28575" cap="flat" cmpd="sng">
                      <a:solidFill>
                        <a:srgbClr val="005BAD"/>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pic>
        <p:nvPicPr>
          <p:cNvPr id="470" name="Google Shape;470;p32"/>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fade">
                                      <p:cBhvr>
                                        <p:cTn id="7" dur="1000"/>
                                        <p:tgtEl>
                                          <p:spTgt spid="4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9"/>
                                        </p:tgtEl>
                                        <p:attrNameLst>
                                          <p:attrName>style.visibility</p:attrName>
                                        </p:attrNameLst>
                                      </p:cBhvr>
                                      <p:to>
                                        <p:strVal val="visible"/>
                                      </p:to>
                                    </p:set>
                                    <p:animEffect transition="in" filter="fade">
                                      <p:cBhvr>
                                        <p:cTn id="12" dur="1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graphicFrame>
        <p:nvGraphicFramePr>
          <p:cNvPr id="475" name="Google Shape;475;p33"/>
          <p:cNvGraphicFramePr/>
          <p:nvPr/>
        </p:nvGraphicFramePr>
        <p:xfrm>
          <a:off x="3579275" y="996925"/>
          <a:ext cx="5083525" cy="3352325"/>
        </p:xfrm>
        <a:graphic>
          <a:graphicData uri="http://schemas.openxmlformats.org/drawingml/2006/table">
            <a:tbl>
              <a:tblPr>
                <a:noFill/>
                <a:tableStyleId>{206211D6-B983-4AA1-89E3-EEC7082C4C24}</a:tableStyleId>
              </a:tblPr>
              <a:tblGrid>
                <a:gridCol w="460425">
                  <a:extLst>
                    <a:ext uri="{9D8B030D-6E8A-4147-A177-3AD203B41FA5}">
                      <a16:colId xmlns:a16="http://schemas.microsoft.com/office/drawing/2014/main" val="20000"/>
                    </a:ext>
                  </a:extLst>
                </a:gridCol>
                <a:gridCol w="705775">
                  <a:extLst>
                    <a:ext uri="{9D8B030D-6E8A-4147-A177-3AD203B41FA5}">
                      <a16:colId xmlns:a16="http://schemas.microsoft.com/office/drawing/2014/main" val="20001"/>
                    </a:ext>
                  </a:extLst>
                </a:gridCol>
                <a:gridCol w="722925">
                  <a:extLst>
                    <a:ext uri="{9D8B030D-6E8A-4147-A177-3AD203B41FA5}">
                      <a16:colId xmlns:a16="http://schemas.microsoft.com/office/drawing/2014/main" val="20002"/>
                    </a:ext>
                  </a:extLst>
                </a:gridCol>
                <a:gridCol w="702575">
                  <a:extLst>
                    <a:ext uri="{9D8B030D-6E8A-4147-A177-3AD203B41FA5}">
                      <a16:colId xmlns:a16="http://schemas.microsoft.com/office/drawing/2014/main" val="20003"/>
                    </a:ext>
                  </a:extLst>
                </a:gridCol>
                <a:gridCol w="792575">
                  <a:extLst>
                    <a:ext uri="{9D8B030D-6E8A-4147-A177-3AD203B41FA5}">
                      <a16:colId xmlns:a16="http://schemas.microsoft.com/office/drawing/2014/main" val="20004"/>
                    </a:ext>
                  </a:extLst>
                </a:gridCol>
                <a:gridCol w="735600">
                  <a:extLst>
                    <a:ext uri="{9D8B030D-6E8A-4147-A177-3AD203B41FA5}">
                      <a16:colId xmlns:a16="http://schemas.microsoft.com/office/drawing/2014/main" val="20005"/>
                    </a:ext>
                  </a:extLst>
                </a:gridCol>
                <a:gridCol w="963650">
                  <a:extLst>
                    <a:ext uri="{9D8B030D-6E8A-4147-A177-3AD203B41FA5}">
                      <a16:colId xmlns:a16="http://schemas.microsoft.com/office/drawing/2014/main" val="20006"/>
                    </a:ext>
                  </a:extLst>
                </a:gridCol>
              </a:tblGrid>
              <a:tr h="456625">
                <a:tc rowSpan="6">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5</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4CCCC"/>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4CCCC"/>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4566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4</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R.3</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4CCCC"/>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4566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3</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R.5</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R.1</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a:latin typeface="Playfair Display"/>
                          <a:ea typeface="Playfair Display"/>
                          <a:cs typeface="Playfair Display"/>
                          <a:sym typeface="Playfair Display"/>
                        </a:rPr>
                        <a:t>R.2</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4566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2</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 R.4</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5745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1</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 </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4566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1</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2</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3</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4</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5</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r h="494675">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gridSpan="6">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latin typeface="Playfair Display"/>
                          <a:ea typeface="Playfair Display"/>
                          <a:cs typeface="Playfair Display"/>
                          <a:sym typeface="Playfair Display"/>
                        </a:rPr>
                        <a:t>CONSEQUENCES</a:t>
                      </a:r>
                      <a:endParaRPr sz="14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476" name="Google Shape;476;p33"/>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Key Risk Matrix</a:t>
            </a:r>
            <a:endParaRPr sz="2600" u="sng">
              <a:latin typeface="Playfair Display SemiBold"/>
              <a:ea typeface="Playfair Display SemiBold"/>
              <a:cs typeface="Playfair Display SemiBold"/>
              <a:sym typeface="Playfair Display SemiBold"/>
            </a:endParaRPr>
          </a:p>
        </p:txBody>
      </p:sp>
      <p:sp>
        <p:nvSpPr>
          <p:cNvPr id="477" name="Google Shape;477;p33"/>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478" name="Google Shape;478;p33"/>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479" name="Google Shape;479;p33"/>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4680000" algn="bl" rotWithShape="0">
              <a:srgbClr val="005BAD">
                <a:alpha val="6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3.0 CPEs and Risk</a:t>
            </a:r>
            <a:endParaRPr sz="1200" b="1">
              <a:latin typeface="Playfair Display"/>
              <a:ea typeface="Playfair Display"/>
              <a:cs typeface="Playfair Display"/>
              <a:sym typeface="Playfair Display"/>
            </a:endParaRPr>
          </a:p>
        </p:txBody>
      </p:sp>
      <p:sp>
        <p:nvSpPr>
          <p:cNvPr id="480" name="Google Shape;480;p33"/>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481" name="Google Shape;481;p33"/>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482" name="Google Shape;482;p33"/>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pic>
        <p:nvPicPr>
          <p:cNvPr id="483" name="Google Shape;483;p33"/>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484" name="Google Shape;484;p33"/>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485" name="Google Shape;485;p33"/>
          <p:cNvSpPr txBox="1"/>
          <p:nvPr/>
        </p:nvSpPr>
        <p:spPr>
          <a:xfrm rot="-5400897">
            <a:off x="2689554" y="2179252"/>
            <a:ext cx="22995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Playfair Display"/>
                <a:ea typeface="Playfair Display"/>
                <a:cs typeface="Playfair Display"/>
                <a:sym typeface="Playfair Display"/>
              </a:rPr>
              <a:t>LIKELIHOOD</a:t>
            </a:r>
            <a:endParaRPr sz="1400" b="1" i="0" u="none" strike="noStrike" cap="none">
              <a:solidFill>
                <a:srgbClr val="000000"/>
              </a:solidFill>
              <a:latin typeface="Playfair Display"/>
              <a:ea typeface="Playfair Display"/>
              <a:cs typeface="Playfair Display"/>
              <a:sym typeface="Playfair Display"/>
            </a:endParaRPr>
          </a:p>
        </p:txBody>
      </p:sp>
      <p:cxnSp>
        <p:nvCxnSpPr>
          <p:cNvPr id="486" name="Google Shape;486;p33"/>
          <p:cNvCxnSpPr/>
          <p:nvPr/>
        </p:nvCxnSpPr>
        <p:spPr>
          <a:xfrm>
            <a:off x="7357100" y="1793200"/>
            <a:ext cx="900" cy="652200"/>
          </a:xfrm>
          <a:prstGeom prst="straightConnector1">
            <a:avLst/>
          </a:prstGeom>
          <a:noFill/>
          <a:ln w="19050" cap="flat" cmpd="sng">
            <a:solidFill>
              <a:srgbClr val="000000"/>
            </a:solidFill>
            <a:prstDash val="solid"/>
            <a:round/>
            <a:headEnd type="none" w="sm" len="sm"/>
            <a:tailEnd type="triangle" w="med" len="med"/>
          </a:ln>
        </p:spPr>
      </p:cxnSp>
      <p:cxnSp>
        <p:nvCxnSpPr>
          <p:cNvPr id="487" name="Google Shape;487;p33"/>
          <p:cNvCxnSpPr/>
          <p:nvPr/>
        </p:nvCxnSpPr>
        <p:spPr>
          <a:xfrm>
            <a:off x="5813300" y="2225900"/>
            <a:ext cx="5100" cy="306900"/>
          </a:xfrm>
          <a:prstGeom prst="straightConnector1">
            <a:avLst/>
          </a:prstGeom>
          <a:noFill/>
          <a:ln w="19050" cap="flat" cmpd="sng">
            <a:solidFill>
              <a:srgbClr val="000000"/>
            </a:solidFill>
            <a:prstDash val="solid"/>
            <a:round/>
            <a:headEnd type="none" w="sm" len="sm"/>
            <a:tailEnd type="triangle" w="med" len="med"/>
          </a:ln>
        </p:spPr>
      </p:cxnSp>
      <p:cxnSp>
        <p:nvCxnSpPr>
          <p:cNvPr id="488" name="Google Shape;488;p33"/>
          <p:cNvCxnSpPr>
            <a:endCxn id="489" idx="0"/>
          </p:cNvCxnSpPr>
          <p:nvPr/>
        </p:nvCxnSpPr>
        <p:spPr>
          <a:xfrm flipH="1">
            <a:off x="6556575" y="2234825"/>
            <a:ext cx="1500" cy="755100"/>
          </a:xfrm>
          <a:prstGeom prst="straightConnector1">
            <a:avLst/>
          </a:prstGeom>
          <a:noFill/>
          <a:ln w="19050" cap="flat" cmpd="sng">
            <a:solidFill>
              <a:srgbClr val="000000"/>
            </a:solidFill>
            <a:prstDash val="solid"/>
            <a:round/>
            <a:headEnd type="none" w="sm" len="sm"/>
            <a:tailEnd type="triangle" w="med" len="med"/>
          </a:ln>
        </p:spPr>
      </p:cxnSp>
      <p:cxnSp>
        <p:nvCxnSpPr>
          <p:cNvPr id="490" name="Google Shape;490;p33"/>
          <p:cNvCxnSpPr>
            <a:endCxn id="491" idx="0"/>
          </p:cNvCxnSpPr>
          <p:nvPr/>
        </p:nvCxnSpPr>
        <p:spPr>
          <a:xfrm flipH="1">
            <a:off x="8220175" y="2699200"/>
            <a:ext cx="3600" cy="273000"/>
          </a:xfrm>
          <a:prstGeom prst="straightConnector1">
            <a:avLst/>
          </a:prstGeom>
          <a:noFill/>
          <a:ln w="19050" cap="flat" cmpd="sng">
            <a:solidFill>
              <a:srgbClr val="000000"/>
            </a:solidFill>
            <a:prstDash val="solid"/>
            <a:round/>
            <a:headEnd type="none" w="sm" len="sm"/>
            <a:tailEnd type="triangle" w="med" len="med"/>
          </a:ln>
        </p:spPr>
      </p:cxnSp>
      <p:graphicFrame>
        <p:nvGraphicFramePr>
          <p:cNvPr id="492" name="Google Shape;492;p33"/>
          <p:cNvGraphicFramePr/>
          <p:nvPr/>
        </p:nvGraphicFramePr>
        <p:xfrm>
          <a:off x="498600" y="996935"/>
          <a:ext cx="2891400" cy="3462670"/>
        </p:xfrm>
        <a:graphic>
          <a:graphicData uri="http://schemas.openxmlformats.org/drawingml/2006/table">
            <a:tbl>
              <a:tblPr>
                <a:noFill/>
                <a:tableStyleId>{206211D6-B983-4AA1-89E3-EEC7082C4C24}</a:tableStyleId>
              </a:tblPr>
              <a:tblGrid>
                <a:gridCol w="434675">
                  <a:extLst>
                    <a:ext uri="{9D8B030D-6E8A-4147-A177-3AD203B41FA5}">
                      <a16:colId xmlns:a16="http://schemas.microsoft.com/office/drawing/2014/main" val="20000"/>
                    </a:ext>
                  </a:extLst>
                </a:gridCol>
                <a:gridCol w="2456725">
                  <a:extLst>
                    <a:ext uri="{9D8B030D-6E8A-4147-A177-3AD203B41FA5}">
                      <a16:colId xmlns:a16="http://schemas.microsoft.com/office/drawing/2014/main" val="20001"/>
                    </a:ext>
                  </a:extLst>
                </a:gridCol>
              </a:tblGrid>
              <a:tr h="34012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Risk Description</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510200">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R.1</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Unable to capture target object within desired range</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510200">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R.2</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Algorithm crashes or data corruption occurs</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61732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R.3</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Central processing system is overloaded</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767950">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R.4</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Mounting system malfunctions (does not mount properly to test stand or demounts during testing)</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46802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R.5</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Parts delayed</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93" name="Google Shape;493;p33"/>
          <p:cNvSpPr txBox="1"/>
          <p:nvPr/>
        </p:nvSpPr>
        <p:spPr>
          <a:xfrm>
            <a:off x="5523675" y="2488438"/>
            <a:ext cx="5628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200" b="1" i="0" u="none" strike="noStrike" cap="none">
                <a:solidFill>
                  <a:srgbClr val="000000"/>
                </a:solidFill>
                <a:latin typeface="Playfair Display"/>
                <a:ea typeface="Playfair Display"/>
                <a:cs typeface="Playfair Display"/>
                <a:sym typeface="Playfair Display"/>
              </a:rPr>
              <a:t>R.5</a:t>
            </a:r>
            <a:endParaRPr sz="1400" b="0" i="0" u="none" strike="noStrike" cap="none">
              <a:solidFill>
                <a:srgbClr val="000000"/>
              </a:solidFill>
              <a:latin typeface="PT Serif"/>
              <a:ea typeface="PT Serif"/>
              <a:cs typeface="PT Serif"/>
              <a:sym typeface="PT Serif"/>
            </a:endParaRPr>
          </a:p>
        </p:txBody>
      </p:sp>
      <p:sp>
        <p:nvSpPr>
          <p:cNvPr id="489" name="Google Shape;489;p33"/>
          <p:cNvSpPr txBox="1"/>
          <p:nvPr/>
        </p:nvSpPr>
        <p:spPr>
          <a:xfrm>
            <a:off x="6205275" y="2989925"/>
            <a:ext cx="702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Playfair Display"/>
                <a:ea typeface="Playfair Display"/>
                <a:cs typeface="Playfair Display"/>
                <a:sym typeface="Playfair Display"/>
              </a:rPr>
              <a:t>R.1</a:t>
            </a:r>
            <a:endParaRPr sz="1400" b="0" i="0" u="none" strike="noStrike" cap="none">
              <a:solidFill>
                <a:srgbClr val="000000"/>
              </a:solidFill>
              <a:latin typeface="Arial"/>
              <a:ea typeface="Arial"/>
              <a:cs typeface="Arial"/>
              <a:sym typeface="Arial"/>
            </a:endParaRPr>
          </a:p>
        </p:txBody>
      </p:sp>
      <p:sp>
        <p:nvSpPr>
          <p:cNvPr id="494" name="Google Shape;494;p33"/>
          <p:cNvSpPr txBox="1"/>
          <p:nvPr/>
        </p:nvSpPr>
        <p:spPr>
          <a:xfrm>
            <a:off x="7006250" y="2427725"/>
            <a:ext cx="702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Playfair Display"/>
                <a:ea typeface="Playfair Display"/>
                <a:cs typeface="Playfair Display"/>
                <a:sym typeface="Playfair Display"/>
              </a:rPr>
              <a:t>R.3</a:t>
            </a:r>
            <a:endParaRPr sz="1400" b="0" i="0" u="none" strike="noStrike" cap="none">
              <a:solidFill>
                <a:srgbClr val="000000"/>
              </a:solidFill>
              <a:latin typeface="Arial"/>
              <a:ea typeface="Arial"/>
              <a:cs typeface="Arial"/>
              <a:sym typeface="Arial"/>
            </a:endParaRPr>
          </a:p>
        </p:txBody>
      </p:sp>
      <p:sp>
        <p:nvSpPr>
          <p:cNvPr id="491" name="Google Shape;491;p33"/>
          <p:cNvSpPr txBox="1"/>
          <p:nvPr/>
        </p:nvSpPr>
        <p:spPr>
          <a:xfrm>
            <a:off x="7745575" y="2972200"/>
            <a:ext cx="949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Playfair Display"/>
                <a:ea typeface="Playfair Display"/>
                <a:cs typeface="Playfair Display"/>
                <a:sym typeface="Playfair Display"/>
              </a:rPr>
              <a:t>R.2, R.4</a:t>
            </a:r>
            <a:endParaRPr sz="1400" b="0" i="0" u="none" strike="noStrike" cap="none">
              <a:solidFill>
                <a:srgbClr val="000000"/>
              </a:solidFill>
              <a:latin typeface="Arial"/>
              <a:ea typeface="Arial"/>
              <a:cs typeface="Arial"/>
              <a:sym typeface="Arial"/>
            </a:endParaRPr>
          </a:p>
        </p:txBody>
      </p:sp>
      <p:sp>
        <p:nvSpPr>
          <p:cNvPr id="495" name="Google Shape;495;p33"/>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22</a:t>
            </a:fld>
            <a:endParaRPr>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gtEl>
                                        <p:attrNameLst>
                                          <p:attrName>style.visibility</p:attrName>
                                        </p:attrNameLst>
                                      </p:cBhvr>
                                      <p:to>
                                        <p:strVal val="visible"/>
                                      </p:to>
                                    </p:set>
                                    <p:animEffect transition="in" filter="fade">
                                      <p:cBhvr>
                                        <p:cTn id="7" dur="1000"/>
                                        <p:tgtEl>
                                          <p:spTgt spid="486"/>
                                        </p:tgtEl>
                                      </p:cBhvr>
                                    </p:animEffect>
                                  </p:childTnLst>
                                </p:cTn>
                              </p:par>
                              <p:par>
                                <p:cTn id="8" presetID="10" presetClass="entr" presetSubtype="0" fill="hold" nodeType="withEffect">
                                  <p:stCondLst>
                                    <p:cond delay="0"/>
                                  </p:stCondLst>
                                  <p:childTnLst>
                                    <p:set>
                                      <p:cBhvr>
                                        <p:cTn id="9" dur="1" fill="hold">
                                          <p:stCondLst>
                                            <p:cond delay="0"/>
                                          </p:stCondLst>
                                        </p:cTn>
                                        <p:tgtEl>
                                          <p:spTgt spid="487"/>
                                        </p:tgtEl>
                                        <p:attrNameLst>
                                          <p:attrName>style.visibility</p:attrName>
                                        </p:attrNameLst>
                                      </p:cBhvr>
                                      <p:to>
                                        <p:strVal val="visible"/>
                                      </p:to>
                                    </p:set>
                                    <p:animEffect transition="in" filter="fade">
                                      <p:cBhvr>
                                        <p:cTn id="10" dur="1000"/>
                                        <p:tgtEl>
                                          <p:spTgt spid="487"/>
                                        </p:tgtEl>
                                      </p:cBhvr>
                                    </p:animEffect>
                                  </p:childTnLst>
                                </p:cTn>
                              </p:par>
                              <p:par>
                                <p:cTn id="11" presetID="10" presetClass="entr" presetSubtype="0" fill="hold" nodeType="withEffect">
                                  <p:stCondLst>
                                    <p:cond delay="0"/>
                                  </p:stCondLst>
                                  <p:childTnLst>
                                    <p:set>
                                      <p:cBhvr>
                                        <p:cTn id="12" dur="1" fill="hold">
                                          <p:stCondLst>
                                            <p:cond delay="0"/>
                                          </p:stCondLst>
                                        </p:cTn>
                                        <p:tgtEl>
                                          <p:spTgt spid="488"/>
                                        </p:tgtEl>
                                        <p:attrNameLst>
                                          <p:attrName>style.visibility</p:attrName>
                                        </p:attrNameLst>
                                      </p:cBhvr>
                                      <p:to>
                                        <p:strVal val="visible"/>
                                      </p:to>
                                    </p:set>
                                    <p:animEffect transition="in" filter="fade">
                                      <p:cBhvr>
                                        <p:cTn id="13" dur="1000"/>
                                        <p:tgtEl>
                                          <p:spTgt spid="488"/>
                                        </p:tgtEl>
                                      </p:cBhvr>
                                    </p:animEffect>
                                  </p:childTnLst>
                                </p:cTn>
                              </p:par>
                              <p:par>
                                <p:cTn id="14" presetID="10" presetClass="entr" presetSubtype="0" fill="hold" nodeType="withEffect">
                                  <p:stCondLst>
                                    <p:cond delay="0"/>
                                  </p:stCondLst>
                                  <p:childTnLst>
                                    <p:set>
                                      <p:cBhvr>
                                        <p:cTn id="15" dur="1" fill="hold">
                                          <p:stCondLst>
                                            <p:cond delay="0"/>
                                          </p:stCondLst>
                                        </p:cTn>
                                        <p:tgtEl>
                                          <p:spTgt spid="490"/>
                                        </p:tgtEl>
                                        <p:attrNameLst>
                                          <p:attrName>style.visibility</p:attrName>
                                        </p:attrNameLst>
                                      </p:cBhvr>
                                      <p:to>
                                        <p:strVal val="visible"/>
                                      </p:to>
                                    </p:set>
                                    <p:animEffect transition="in" filter="fade">
                                      <p:cBhvr>
                                        <p:cTn id="16" dur="1000"/>
                                        <p:tgtEl>
                                          <p:spTgt spid="490"/>
                                        </p:tgtEl>
                                      </p:cBhvr>
                                    </p:animEffect>
                                  </p:childTnLst>
                                </p:cTn>
                              </p:par>
                              <p:par>
                                <p:cTn id="17" presetID="10" presetClass="entr" presetSubtype="0" fill="hold" nodeType="withEffect">
                                  <p:stCondLst>
                                    <p:cond delay="0"/>
                                  </p:stCondLst>
                                  <p:childTnLst>
                                    <p:set>
                                      <p:cBhvr>
                                        <p:cTn id="18" dur="1" fill="hold">
                                          <p:stCondLst>
                                            <p:cond delay="0"/>
                                          </p:stCondLst>
                                        </p:cTn>
                                        <p:tgtEl>
                                          <p:spTgt spid="493"/>
                                        </p:tgtEl>
                                        <p:attrNameLst>
                                          <p:attrName>style.visibility</p:attrName>
                                        </p:attrNameLst>
                                      </p:cBhvr>
                                      <p:to>
                                        <p:strVal val="visible"/>
                                      </p:to>
                                    </p:set>
                                    <p:animEffect transition="in" filter="fade">
                                      <p:cBhvr>
                                        <p:cTn id="19" dur="1000"/>
                                        <p:tgtEl>
                                          <p:spTgt spid="493"/>
                                        </p:tgtEl>
                                      </p:cBhvr>
                                    </p:animEffect>
                                  </p:childTnLst>
                                </p:cTn>
                              </p:par>
                              <p:par>
                                <p:cTn id="20" presetID="10" presetClass="entr" presetSubtype="0" fill="hold" nodeType="withEffect">
                                  <p:stCondLst>
                                    <p:cond delay="0"/>
                                  </p:stCondLst>
                                  <p:childTnLst>
                                    <p:set>
                                      <p:cBhvr>
                                        <p:cTn id="21" dur="1" fill="hold">
                                          <p:stCondLst>
                                            <p:cond delay="0"/>
                                          </p:stCondLst>
                                        </p:cTn>
                                        <p:tgtEl>
                                          <p:spTgt spid="489"/>
                                        </p:tgtEl>
                                        <p:attrNameLst>
                                          <p:attrName>style.visibility</p:attrName>
                                        </p:attrNameLst>
                                      </p:cBhvr>
                                      <p:to>
                                        <p:strVal val="visible"/>
                                      </p:to>
                                    </p:set>
                                    <p:animEffect transition="in" filter="fade">
                                      <p:cBhvr>
                                        <p:cTn id="22" dur="1000"/>
                                        <p:tgtEl>
                                          <p:spTgt spid="489"/>
                                        </p:tgtEl>
                                      </p:cBhvr>
                                    </p:animEffect>
                                  </p:childTnLst>
                                </p:cTn>
                              </p:par>
                              <p:par>
                                <p:cTn id="23" presetID="10" presetClass="entr" presetSubtype="0" fill="hold" nodeType="withEffect">
                                  <p:stCondLst>
                                    <p:cond delay="0"/>
                                  </p:stCondLst>
                                  <p:childTnLst>
                                    <p:set>
                                      <p:cBhvr>
                                        <p:cTn id="24" dur="1" fill="hold">
                                          <p:stCondLst>
                                            <p:cond delay="0"/>
                                          </p:stCondLst>
                                        </p:cTn>
                                        <p:tgtEl>
                                          <p:spTgt spid="494"/>
                                        </p:tgtEl>
                                        <p:attrNameLst>
                                          <p:attrName>style.visibility</p:attrName>
                                        </p:attrNameLst>
                                      </p:cBhvr>
                                      <p:to>
                                        <p:strVal val="visible"/>
                                      </p:to>
                                    </p:set>
                                    <p:animEffect transition="in" filter="fade">
                                      <p:cBhvr>
                                        <p:cTn id="25" dur="1000"/>
                                        <p:tgtEl>
                                          <p:spTgt spid="494"/>
                                        </p:tgtEl>
                                      </p:cBhvr>
                                    </p:animEffect>
                                  </p:childTnLst>
                                </p:cTn>
                              </p:par>
                              <p:par>
                                <p:cTn id="26" presetID="10" presetClass="entr" presetSubtype="0" fill="hold" nodeType="withEffect">
                                  <p:stCondLst>
                                    <p:cond delay="0"/>
                                  </p:stCondLst>
                                  <p:childTnLst>
                                    <p:set>
                                      <p:cBhvr>
                                        <p:cTn id="27" dur="1" fill="hold">
                                          <p:stCondLst>
                                            <p:cond delay="0"/>
                                          </p:stCondLst>
                                        </p:cTn>
                                        <p:tgtEl>
                                          <p:spTgt spid="491"/>
                                        </p:tgtEl>
                                        <p:attrNameLst>
                                          <p:attrName>style.visibility</p:attrName>
                                        </p:attrNameLst>
                                      </p:cBhvr>
                                      <p:to>
                                        <p:strVal val="visible"/>
                                      </p:to>
                                    </p:set>
                                    <p:animEffect transition="in" filter="fade">
                                      <p:cBhvr>
                                        <p:cTn id="28" dur="10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4"/>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Key Risk Analysis</a:t>
            </a:r>
            <a:endParaRPr sz="2600" u="sng">
              <a:latin typeface="Playfair Display SemiBold"/>
              <a:ea typeface="Playfair Display SemiBold"/>
              <a:cs typeface="Playfair Display SemiBold"/>
              <a:sym typeface="Playfair Display SemiBold"/>
            </a:endParaRPr>
          </a:p>
        </p:txBody>
      </p:sp>
      <p:sp>
        <p:nvSpPr>
          <p:cNvPr id="501" name="Google Shape;501;p34"/>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502" name="Google Shape;502;p34"/>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503" name="Google Shape;503;p34"/>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4680000" algn="bl" rotWithShape="0">
              <a:srgbClr val="005BAD">
                <a:alpha val="6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3.0 CPEs and Risk</a:t>
            </a:r>
            <a:endParaRPr sz="1200" b="1">
              <a:latin typeface="Playfair Display"/>
              <a:ea typeface="Playfair Display"/>
              <a:cs typeface="Playfair Display"/>
              <a:sym typeface="Playfair Display"/>
            </a:endParaRPr>
          </a:p>
        </p:txBody>
      </p:sp>
      <p:sp>
        <p:nvSpPr>
          <p:cNvPr id="504" name="Google Shape;504;p34"/>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505" name="Google Shape;505;p34"/>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506" name="Google Shape;506;p34"/>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pic>
        <p:nvPicPr>
          <p:cNvPr id="507" name="Google Shape;507;p34"/>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508" name="Google Shape;508;p34"/>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graphicFrame>
        <p:nvGraphicFramePr>
          <p:cNvPr id="509" name="Google Shape;509;p34"/>
          <p:cNvGraphicFramePr/>
          <p:nvPr/>
        </p:nvGraphicFramePr>
        <p:xfrm>
          <a:off x="646950" y="1007597"/>
          <a:ext cx="7850100" cy="3459010"/>
        </p:xfrm>
        <a:graphic>
          <a:graphicData uri="http://schemas.openxmlformats.org/drawingml/2006/table">
            <a:tbl>
              <a:tblPr>
                <a:noFill/>
                <a:tableStyleId>{206211D6-B983-4AA1-89E3-EEC7082C4C24}</a:tableStyleId>
              </a:tblPr>
              <a:tblGrid>
                <a:gridCol w="436825">
                  <a:extLst>
                    <a:ext uri="{9D8B030D-6E8A-4147-A177-3AD203B41FA5}">
                      <a16:colId xmlns:a16="http://schemas.microsoft.com/office/drawing/2014/main" val="20000"/>
                    </a:ext>
                  </a:extLst>
                </a:gridCol>
                <a:gridCol w="3687475">
                  <a:extLst>
                    <a:ext uri="{9D8B030D-6E8A-4147-A177-3AD203B41FA5}">
                      <a16:colId xmlns:a16="http://schemas.microsoft.com/office/drawing/2014/main" val="20001"/>
                    </a:ext>
                  </a:extLst>
                </a:gridCol>
                <a:gridCol w="3725800">
                  <a:extLst>
                    <a:ext uri="{9D8B030D-6E8A-4147-A177-3AD203B41FA5}">
                      <a16:colId xmlns:a16="http://schemas.microsoft.com/office/drawing/2014/main" val="20002"/>
                    </a:ext>
                  </a:extLst>
                </a:gridCol>
              </a:tblGrid>
              <a:tr h="4078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Risk Description</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Mitigation Plan</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58732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R.1</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Unable to capture target object within desired range</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Preliminary tests</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543150">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R.2</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Algorithm crashes or data corruption occurs</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Test using sample data for complete SOSC test duration | Backup Algorithm</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78312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R.3</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Central processing system is overloaded</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Preliminary test to check proper processing power and data storage</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724200">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R.4</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Mounting system malfunctions (does not mount properly to test stand or demounts during testing)</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Confirm system is to exact LM specs and test system before SOSC full system test day </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407875">
                <a:tc>
                  <a:txBody>
                    <a:bodyPr/>
                    <a:lstStyle/>
                    <a:p>
                      <a:pPr marL="0" marR="0" lvl="0" indent="0" algn="l" rtl="0">
                        <a:lnSpc>
                          <a:spcPct val="100000"/>
                        </a:lnSpc>
                        <a:spcBef>
                          <a:spcPts val="0"/>
                        </a:spcBef>
                        <a:spcAft>
                          <a:spcPts val="0"/>
                        </a:spcAft>
                        <a:buClr>
                          <a:srgbClr val="000000"/>
                        </a:buClr>
                        <a:buSzPts val="1200"/>
                        <a:buFont typeface="Arial"/>
                        <a:buNone/>
                      </a:pPr>
                      <a:r>
                        <a:rPr lang="en" sz="1200" b="1" u="none" strike="noStrike" cap="none">
                          <a:latin typeface="Playfair Display"/>
                          <a:ea typeface="Playfair Display"/>
                          <a:cs typeface="Playfair Display"/>
                          <a:sym typeface="Playfair Display"/>
                        </a:rPr>
                        <a:t>R.5</a:t>
                      </a:r>
                      <a:endParaRPr sz="12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Parts delayed</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latin typeface="Playfair Display"/>
                          <a:ea typeface="Playfair Display"/>
                          <a:cs typeface="Playfair Display"/>
                          <a:sym typeface="Playfair Display"/>
                        </a:rPr>
                        <a:t>Order parts before spring semester</a:t>
                      </a:r>
                      <a:endParaRPr sz="1200"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10" name="Google Shape;510;p34"/>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23</a:t>
            </a:fld>
            <a:endParaRPr>
              <a:latin typeface="Playfair Display"/>
              <a:ea typeface="Playfair Display"/>
              <a:cs typeface="Playfair Display"/>
              <a:sym typeface="Playfair Displ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4"/>
        <p:cNvGrpSpPr/>
        <p:nvPr/>
      </p:nvGrpSpPr>
      <p:grpSpPr>
        <a:xfrm>
          <a:off x="0" y="0"/>
          <a:ext cx="0" cy="0"/>
          <a:chOff x="0" y="0"/>
          <a:chExt cx="0" cy="0"/>
        </a:xfrm>
      </p:grpSpPr>
      <p:sp>
        <p:nvSpPr>
          <p:cNvPr id="515" name="Google Shape;515;p35"/>
          <p:cNvSpPr txBox="1">
            <a:spLocks noGrp="1"/>
          </p:cNvSpPr>
          <p:nvPr>
            <p:ph type="ctrTitle"/>
          </p:nvPr>
        </p:nvSpPr>
        <p:spPr>
          <a:xfrm>
            <a:off x="296375" y="4070275"/>
            <a:ext cx="5658900" cy="76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300" b="1"/>
              <a:t>Project Description</a:t>
            </a:r>
            <a:endParaRPr sz="4300" b="1"/>
          </a:p>
        </p:txBody>
      </p:sp>
      <p:sp>
        <p:nvSpPr>
          <p:cNvPr id="516" name="Google Shape;516;p35"/>
          <p:cNvSpPr/>
          <p:nvPr/>
        </p:nvSpPr>
        <p:spPr>
          <a:xfrm>
            <a:off x="0" y="0"/>
            <a:ext cx="91440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7" name="Google Shape;517;p35"/>
          <p:cNvPicPr preferRelativeResize="0"/>
          <p:nvPr/>
        </p:nvPicPr>
        <p:blipFill>
          <a:blip r:embed="rId3">
            <a:alphaModFix amt="40000"/>
          </a:blip>
          <a:stretch>
            <a:fillRect/>
          </a:stretch>
        </p:blipFill>
        <p:spPr>
          <a:xfrm>
            <a:off x="2226756" y="226488"/>
            <a:ext cx="4690500" cy="4690525"/>
          </a:xfrm>
          <a:prstGeom prst="rect">
            <a:avLst/>
          </a:prstGeom>
          <a:noFill/>
          <a:ln>
            <a:noFill/>
          </a:ln>
        </p:spPr>
      </p:pic>
      <p:sp>
        <p:nvSpPr>
          <p:cNvPr id="518" name="Google Shape;518;p35"/>
          <p:cNvSpPr txBox="1"/>
          <p:nvPr/>
        </p:nvSpPr>
        <p:spPr>
          <a:xfrm>
            <a:off x="1373250" y="1863750"/>
            <a:ext cx="6397500" cy="1416000"/>
          </a:xfrm>
          <a:prstGeom prst="rect">
            <a:avLst/>
          </a:prstGeom>
          <a:solidFill>
            <a:srgbClr val="07376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rgbClr val="FFFFFF"/>
                </a:solidFill>
                <a:latin typeface="PT Serif"/>
                <a:ea typeface="PT Serif"/>
                <a:cs typeface="PT Serif"/>
                <a:sym typeface="PT Serif"/>
              </a:rPr>
              <a:t>Design Requirements </a:t>
            </a:r>
            <a:endParaRPr sz="4000">
              <a:solidFill>
                <a:srgbClr val="FFFFFF"/>
              </a:solidFill>
              <a:latin typeface="PT Serif"/>
              <a:ea typeface="PT Serif"/>
              <a:cs typeface="PT Serif"/>
              <a:sym typeface="PT Serif"/>
            </a:endParaRPr>
          </a:p>
          <a:p>
            <a:pPr marL="0" lvl="0" indent="0" algn="ctr" rtl="0">
              <a:spcBef>
                <a:spcPts val="0"/>
              </a:spcBef>
              <a:spcAft>
                <a:spcPts val="0"/>
              </a:spcAft>
              <a:buNone/>
            </a:pPr>
            <a:r>
              <a:rPr lang="en" sz="4000">
                <a:solidFill>
                  <a:srgbClr val="FFFFFF"/>
                </a:solidFill>
                <a:latin typeface="PT Serif"/>
                <a:ea typeface="PT Serif"/>
                <a:cs typeface="PT Serif"/>
                <a:sym typeface="PT Serif"/>
              </a:rPr>
              <a:t>and Satisfaction</a:t>
            </a:r>
            <a:endParaRPr sz="4000">
              <a:solidFill>
                <a:srgbClr val="FFFFFF"/>
              </a:solidFill>
              <a:latin typeface="PT Serif"/>
              <a:ea typeface="PT Serif"/>
              <a:cs typeface="PT Serif"/>
              <a:sym typeface="PT Serif"/>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6"/>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Driving Design Requirements</a:t>
            </a:r>
            <a:endParaRPr sz="2600" u="sng">
              <a:latin typeface="Playfair Display SemiBold"/>
              <a:ea typeface="Playfair Display SemiBold"/>
              <a:cs typeface="Playfair Display SemiBold"/>
              <a:sym typeface="Playfair Display SemiBold"/>
            </a:endParaRPr>
          </a:p>
        </p:txBody>
      </p:sp>
      <p:sp>
        <p:nvSpPr>
          <p:cNvPr id="524" name="Google Shape;524;p36"/>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525" name="Google Shape;525;p36"/>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526" name="Google Shape;526;p36"/>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SemiBold"/>
                <a:ea typeface="Playfair Display SemiBold"/>
                <a:cs typeface="Playfair Display SemiBold"/>
                <a:sym typeface="Playfair Display SemiBold"/>
              </a:rPr>
              <a:t>4.0 Requirements and Satisfaction</a:t>
            </a:r>
            <a:endParaRPr sz="1300">
              <a:latin typeface="Playfair Display"/>
              <a:ea typeface="Playfair Display"/>
              <a:cs typeface="Playfair Display"/>
              <a:sym typeface="Playfair Display"/>
            </a:endParaRPr>
          </a:p>
        </p:txBody>
      </p:sp>
      <p:sp>
        <p:nvSpPr>
          <p:cNvPr id="527" name="Google Shape;527;p36"/>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528" name="Google Shape;528;p36"/>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529" name="Google Shape;529;p36"/>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25</a:t>
            </a:fld>
            <a:endParaRPr>
              <a:latin typeface="Playfair Display"/>
              <a:ea typeface="Playfair Display"/>
              <a:cs typeface="Playfair Display"/>
              <a:sym typeface="Playfair Display"/>
            </a:endParaRPr>
          </a:p>
        </p:txBody>
      </p:sp>
      <p:graphicFrame>
        <p:nvGraphicFramePr>
          <p:cNvPr id="530" name="Google Shape;530;p36"/>
          <p:cNvGraphicFramePr/>
          <p:nvPr/>
        </p:nvGraphicFramePr>
        <p:xfrm>
          <a:off x="797350" y="1129375"/>
          <a:ext cx="7549275" cy="3215450"/>
        </p:xfrm>
        <a:graphic>
          <a:graphicData uri="http://schemas.openxmlformats.org/drawingml/2006/table">
            <a:tbl>
              <a:tblPr>
                <a:noFill/>
                <a:tableStyleId>{206211D6-B983-4AA1-89E3-EEC7082C4C24}</a:tableStyleId>
              </a:tblPr>
              <a:tblGrid>
                <a:gridCol w="745625">
                  <a:extLst>
                    <a:ext uri="{9D8B030D-6E8A-4147-A177-3AD203B41FA5}">
                      <a16:colId xmlns:a16="http://schemas.microsoft.com/office/drawing/2014/main" val="20000"/>
                    </a:ext>
                  </a:extLst>
                </a:gridCol>
                <a:gridCol w="731550">
                  <a:extLst>
                    <a:ext uri="{9D8B030D-6E8A-4147-A177-3AD203B41FA5}">
                      <a16:colId xmlns:a16="http://schemas.microsoft.com/office/drawing/2014/main" val="20001"/>
                    </a:ext>
                  </a:extLst>
                </a:gridCol>
                <a:gridCol w="6072100">
                  <a:extLst>
                    <a:ext uri="{9D8B030D-6E8A-4147-A177-3AD203B41FA5}">
                      <a16:colId xmlns:a16="http://schemas.microsoft.com/office/drawing/2014/main" val="20002"/>
                    </a:ext>
                  </a:extLst>
                </a:gridCol>
              </a:tblGrid>
              <a:tr h="335575">
                <a:tc gridSpan="2">
                  <a:txBody>
                    <a:bodyPr/>
                    <a:lstStyle/>
                    <a:p>
                      <a:pPr marL="0" lvl="0" indent="0" algn="ctr" rtl="0">
                        <a:spcBef>
                          <a:spcPts val="0"/>
                        </a:spcBef>
                        <a:spcAft>
                          <a:spcPts val="0"/>
                        </a:spcAft>
                        <a:buNone/>
                      </a:pPr>
                      <a:r>
                        <a:rPr lang="en" sz="1500" b="1">
                          <a:latin typeface="Playfair Display"/>
                          <a:ea typeface="Playfair Display"/>
                          <a:cs typeface="Playfair Display"/>
                          <a:sym typeface="Playfair Display"/>
                        </a:rPr>
                        <a:t>DR</a:t>
                      </a:r>
                      <a:endParaRPr sz="15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500" b="1">
                          <a:latin typeface="Playfair Display"/>
                          <a:ea typeface="Playfair Display"/>
                          <a:cs typeface="Playfair Display"/>
                          <a:sym typeface="Playfair Display"/>
                        </a:rPr>
                        <a:t>Design Requirement</a:t>
                      </a:r>
                      <a:endParaRPr sz="1500" b="1" u="none" strike="noStrike" cap="none">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343700">
                <a:tc gridSpan="2">
                  <a:txBody>
                    <a:bodyPr/>
                    <a:lstStyle/>
                    <a:p>
                      <a:pPr marL="0" lvl="0" indent="0" algn="ctr" rtl="0">
                        <a:spcBef>
                          <a:spcPts val="0"/>
                        </a:spcBef>
                        <a:spcAft>
                          <a:spcPts val="0"/>
                        </a:spcAft>
                        <a:buNone/>
                      </a:pPr>
                      <a:r>
                        <a:rPr lang="en" sz="1500" b="1">
                          <a:solidFill>
                            <a:schemeClr val="dk1"/>
                          </a:solidFill>
                          <a:latin typeface="Playfair Display"/>
                          <a:ea typeface="Playfair Display"/>
                          <a:cs typeface="Playfair Display"/>
                          <a:sym typeface="Playfair Display"/>
                        </a:rPr>
                        <a:t>DR.1</a:t>
                      </a:r>
                      <a:endParaRPr sz="1500" b="1">
                        <a:solidFill>
                          <a:schemeClr val="dk1"/>
                        </a:solidFill>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D2E9"/>
                    </a:solidFill>
                  </a:tcPr>
                </a:tc>
                <a:tc hMerge="1">
                  <a:txBody>
                    <a:bodyPr/>
                    <a:lstStyle/>
                    <a:p>
                      <a:endParaRPr lang="en-US"/>
                    </a:p>
                  </a:txBody>
                  <a:tcPr/>
                </a:tc>
                <a:tc>
                  <a:txBody>
                    <a:bodyPr/>
                    <a:lstStyle/>
                    <a:p>
                      <a:pPr marL="0" lvl="0" indent="0" algn="l" rtl="0">
                        <a:spcBef>
                          <a:spcPts val="0"/>
                        </a:spcBef>
                        <a:spcAft>
                          <a:spcPts val="0"/>
                        </a:spcAft>
                        <a:buNone/>
                      </a:pPr>
                      <a:r>
                        <a:rPr lang="en" sz="1300">
                          <a:solidFill>
                            <a:schemeClr val="dk1"/>
                          </a:solidFill>
                          <a:latin typeface="Playfair Display"/>
                          <a:ea typeface="Playfair Display"/>
                          <a:cs typeface="Playfair Display"/>
                          <a:sym typeface="Playfair Display"/>
                        </a:rPr>
                        <a:t>The sensor shall have a detection range from 1 to 30 meters</a:t>
                      </a:r>
                      <a:endParaRPr sz="13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343700">
                <a:tc gridSpan="2">
                  <a:txBody>
                    <a:bodyPr/>
                    <a:lstStyle/>
                    <a:p>
                      <a:pPr marL="0" lvl="0" indent="0" algn="ctr" rtl="0">
                        <a:spcBef>
                          <a:spcPts val="0"/>
                        </a:spcBef>
                        <a:spcAft>
                          <a:spcPts val="0"/>
                        </a:spcAft>
                        <a:buNone/>
                      </a:pPr>
                      <a:r>
                        <a:rPr lang="en" sz="1500" b="1">
                          <a:solidFill>
                            <a:schemeClr val="dk1"/>
                          </a:solidFill>
                          <a:latin typeface="Playfair Display"/>
                          <a:ea typeface="Playfair Display"/>
                          <a:cs typeface="Playfair Display"/>
                          <a:sym typeface="Playfair Display"/>
                        </a:rPr>
                        <a:t>DR.2</a:t>
                      </a:r>
                      <a:endParaRPr sz="1900" b="1" u="none" strike="noStrike" cap="none">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h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The system shall have a position measurement accuracy of at least 1 meter</a:t>
                      </a:r>
                      <a:endParaRPr sz="13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358450">
                <a:tc gridSpan="2">
                  <a:txBody>
                    <a:bodyPr/>
                    <a:lstStyle/>
                    <a:p>
                      <a:pPr marL="0" lvl="0" indent="0" algn="ctr" rtl="0">
                        <a:spcBef>
                          <a:spcPts val="0"/>
                        </a:spcBef>
                        <a:spcAft>
                          <a:spcPts val="0"/>
                        </a:spcAft>
                        <a:buNone/>
                      </a:pPr>
                      <a:r>
                        <a:rPr lang="en" sz="1500" b="1">
                          <a:solidFill>
                            <a:schemeClr val="dk1"/>
                          </a:solidFill>
                          <a:latin typeface="Playfair Display"/>
                          <a:ea typeface="Playfair Display"/>
                          <a:cs typeface="Playfair Display"/>
                          <a:sym typeface="Playfair Display"/>
                        </a:rPr>
                        <a:t>DR.3</a:t>
                      </a:r>
                      <a:endParaRPr sz="1500" b="1" u="none" strike="noStrike" cap="none">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hMerge="1">
                  <a:txBody>
                    <a:bodyPr/>
                    <a:lstStyle/>
                    <a:p>
                      <a:endParaRPr lang="en-US"/>
                    </a:p>
                  </a:txBody>
                  <a:tcPr/>
                </a:tc>
                <a:tc>
                  <a:txBody>
                    <a:bodyPr/>
                    <a:lstStyle/>
                    <a:p>
                      <a:pPr marL="0" lvl="0" indent="0" algn="l" rtl="0">
                        <a:spcBef>
                          <a:spcPts val="0"/>
                        </a:spcBef>
                        <a:spcAft>
                          <a:spcPts val="0"/>
                        </a:spcAft>
                        <a:buNone/>
                      </a:pPr>
                      <a:r>
                        <a:rPr lang="en" sz="1300">
                          <a:latin typeface="Playfair Display"/>
                          <a:ea typeface="Playfair Display"/>
                          <a:cs typeface="Playfair Display"/>
                          <a:sym typeface="Playfair Display"/>
                        </a:rPr>
                        <a:t>The system shall have an attitude measurement accuracy of at least 15 degrees</a:t>
                      </a:r>
                      <a:endParaRPr sz="13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579100">
                <a:tc gridSpan="2">
                  <a:txBody>
                    <a:bodyPr/>
                    <a:lstStyle/>
                    <a:p>
                      <a:pPr marL="0" lvl="0" indent="0" algn="ctr" rtl="0">
                        <a:spcBef>
                          <a:spcPts val="0"/>
                        </a:spcBef>
                        <a:spcAft>
                          <a:spcPts val="0"/>
                        </a:spcAft>
                        <a:buNone/>
                      </a:pPr>
                      <a:r>
                        <a:rPr lang="en" sz="1500" b="1">
                          <a:latin typeface="Playfair Display"/>
                          <a:ea typeface="Playfair Display"/>
                          <a:cs typeface="Playfair Display"/>
                          <a:sym typeface="Playfair Display"/>
                        </a:rPr>
                        <a:t>DR.5</a:t>
                      </a:r>
                      <a:endParaRPr sz="15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hMerge="1">
                  <a:txBody>
                    <a:bodyPr/>
                    <a:lstStyle/>
                    <a:p>
                      <a:endParaRPr lang="en-US"/>
                    </a:p>
                  </a:txBody>
                  <a:tcPr/>
                </a:tc>
                <a:tc>
                  <a:txBody>
                    <a:bodyPr/>
                    <a:lstStyle/>
                    <a:p>
                      <a:pPr marL="0" lvl="0" indent="0" algn="l" rtl="0">
                        <a:spcBef>
                          <a:spcPts val="0"/>
                        </a:spcBef>
                        <a:spcAft>
                          <a:spcPts val="0"/>
                        </a:spcAft>
                        <a:buNone/>
                      </a:pPr>
                      <a:r>
                        <a:rPr lang="en" sz="1300">
                          <a:solidFill>
                            <a:schemeClr val="dk1"/>
                          </a:solidFill>
                          <a:latin typeface="Playfair Display"/>
                          <a:ea typeface="Playfair Display"/>
                          <a:cs typeface="Playfair Display"/>
                          <a:sym typeface="Playfair Display"/>
                        </a:rPr>
                        <a:t>A software pipeline shall be implemented to produce a filtered data set from raw sensor data </a:t>
                      </a:r>
                      <a:endParaRPr sz="13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579100">
                <a:tc gridSpan="2">
                  <a:txBody>
                    <a:bodyPr/>
                    <a:lstStyle/>
                    <a:p>
                      <a:pPr marL="0" lvl="0" indent="0" algn="ctr" rtl="0">
                        <a:spcBef>
                          <a:spcPts val="0"/>
                        </a:spcBef>
                        <a:spcAft>
                          <a:spcPts val="0"/>
                        </a:spcAft>
                        <a:buNone/>
                      </a:pPr>
                      <a:r>
                        <a:rPr lang="en" sz="1500" b="1">
                          <a:latin typeface="Playfair Display"/>
                          <a:ea typeface="Playfair Display"/>
                          <a:cs typeface="Playfair Display"/>
                          <a:sym typeface="Playfair Display"/>
                        </a:rPr>
                        <a:t>DR.6</a:t>
                      </a:r>
                      <a:endParaRPr sz="15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h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An algorithm shall be implemented to produce relative measurements from sensor data</a:t>
                      </a:r>
                      <a:endParaRPr sz="13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r h="343750">
                <a:tc gridSpan="2">
                  <a:txBody>
                    <a:bodyPr/>
                    <a:lstStyle/>
                    <a:p>
                      <a:pPr marL="0" lvl="0" indent="0" algn="ctr" rtl="0">
                        <a:spcBef>
                          <a:spcPts val="0"/>
                        </a:spcBef>
                        <a:spcAft>
                          <a:spcPts val="0"/>
                        </a:spcAft>
                        <a:buNone/>
                      </a:pPr>
                      <a:r>
                        <a:rPr lang="en" sz="1500" b="1">
                          <a:latin typeface="Playfair Display"/>
                          <a:ea typeface="Playfair Display"/>
                          <a:cs typeface="Playfair Display"/>
                          <a:sym typeface="Playfair Display"/>
                        </a:rPr>
                        <a:t>DR.11</a:t>
                      </a:r>
                      <a:endParaRPr sz="15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EAD1DC"/>
                    </a:solidFill>
                  </a:tcPr>
                </a:tc>
                <a:tc hMerge="1">
                  <a:txBody>
                    <a:bodyPr/>
                    <a:lstStyle/>
                    <a:p>
                      <a:endParaRPr lang="en-US"/>
                    </a:p>
                  </a:txBody>
                  <a:tcPr/>
                </a:tc>
                <a:tc>
                  <a:txBody>
                    <a:bodyPr/>
                    <a:lstStyle/>
                    <a:p>
                      <a:pPr marL="0" lvl="0" indent="0" algn="l" rtl="0">
                        <a:spcBef>
                          <a:spcPts val="0"/>
                        </a:spcBef>
                        <a:spcAft>
                          <a:spcPts val="0"/>
                        </a:spcAft>
                        <a:buNone/>
                      </a:pPr>
                      <a:r>
                        <a:rPr lang="en" sz="1300">
                          <a:solidFill>
                            <a:schemeClr val="dk1"/>
                          </a:solidFill>
                          <a:latin typeface="Playfair Display"/>
                          <a:ea typeface="Playfair Display"/>
                          <a:cs typeface="Playfair Display"/>
                          <a:sym typeface="Playfair Display"/>
                        </a:rPr>
                        <a:t>The test object shall be non-fiducial </a:t>
                      </a:r>
                      <a:endParaRPr sz="13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531" name="Google Shape;531;p36"/>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532" name="Google Shape;532;p36"/>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4.0 Requirements and Satisfaction</a:t>
            </a:r>
            <a:endParaRPr sz="1200" b="1">
              <a:latin typeface="Playfair Display"/>
              <a:ea typeface="Playfair Display"/>
              <a:cs typeface="Playfair Display"/>
              <a:sym typeface="Playfair Display"/>
            </a:endParaRPr>
          </a:p>
        </p:txBody>
      </p:sp>
      <p:sp>
        <p:nvSpPr>
          <p:cNvPr id="533" name="Google Shape;533;p36"/>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7"/>
        <p:cNvGrpSpPr/>
        <p:nvPr/>
      </p:nvGrpSpPr>
      <p:grpSpPr>
        <a:xfrm>
          <a:off x="0" y="0"/>
          <a:ext cx="0" cy="0"/>
          <a:chOff x="0" y="0"/>
          <a:chExt cx="0" cy="0"/>
        </a:xfrm>
      </p:grpSpPr>
      <p:pic>
        <p:nvPicPr>
          <p:cNvPr id="538" name="Google Shape;538;p37"/>
          <p:cNvPicPr preferRelativeResize="0"/>
          <p:nvPr/>
        </p:nvPicPr>
        <p:blipFill>
          <a:blip r:embed="rId3">
            <a:alphaModFix/>
          </a:blip>
          <a:stretch>
            <a:fillRect/>
          </a:stretch>
        </p:blipFill>
        <p:spPr>
          <a:xfrm>
            <a:off x="4139450" y="964850"/>
            <a:ext cx="3977899" cy="3549649"/>
          </a:xfrm>
          <a:prstGeom prst="rect">
            <a:avLst/>
          </a:prstGeom>
          <a:noFill/>
          <a:ln>
            <a:noFill/>
          </a:ln>
        </p:spPr>
      </p:pic>
      <p:sp>
        <p:nvSpPr>
          <p:cNvPr id="539" name="Google Shape;539;p37"/>
          <p:cNvSpPr txBox="1">
            <a:spLocks noGrp="1"/>
          </p:cNvSpPr>
          <p:nvPr>
            <p:ph type="title"/>
          </p:nvPr>
        </p:nvSpPr>
        <p:spPr>
          <a:xfrm>
            <a:off x="388950" y="338300"/>
            <a:ext cx="7850100" cy="7626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600" u="sng" dirty="0">
                <a:solidFill>
                  <a:schemeClr val="lt1"/>
                </a:solidFill>
                <a:latin typeface="Playfair Display SemiBold"/>
                <a:ea typeface="Playfair Display SemiBold"/>
                <a:cs typeface="Playfair Display SemiBold"/>
                <a:sym typeface="Playfair Display SemiBold"/>
              </a:rPr>
              <a:t>Software Model: Point Cloud </a:t>
            </a:r>
            <a:r>
              <a:rPr lang="en" sz="2600" u="sng" dirty="0" err="1">
                <a:solidFill>
                  <a:schemeClr val="lt1"/>
                </a:solidFill>
                <a:latin typeface="Playfair Display SemiBold"/>
                <a:ea typeface="Playfair Display SemiBold"/>
                <a:cs typeface="Playfair Display SemiBold"/>
                <a:sym typeface="Playfair Display SemiBold"/>
              </a:rPr>
              <a:t>Downsample</a:t>
            </a:r>
            <a:r>
              <a:rPr lang="en" sz="2600" u="sng" dirty="0">
                <a:solidFill>
                  <a:schemeClr val="lt1"/>
                </a:solidFill>
                <a:latin typeface="Playfair Display SemiBold"/>
                <a:ea typeface="Playfair Display SemiBold"/>
                <a:cs typeface="Playfair Display SemiBold"/>
                <a:sym typeface="Playfair Display SemiBold"/>
              </a:rPr>
              <a:t> Filter</a:t>
            </a:r>
            <a:endParaRPr sz="2600" u="sng" dirty="0">
              <a:solidFill>
                <a:schemeClr val="lt1"/>
              </a:solidFill>
              <a:latin typeface="Playfair Display SemiBold"/>
              <a:ea typeface="Playfair Display SemiBold"/>
              <a:cs typeface="Playfair Display SemiBold"/>
              <a:sym typeface="Playfair Display SemiBold"/>
            </a:endParaRPr>
          </a:p>
        </p:txBody>
      </p:sp>
      <p:pic>
        <p:nvPicPr>
          <p:cNvPr id="540" name="Google Shape;540;p37"/>
          <p:cNvPicPr preferRelativeResize="0"/>
          <p:nvPr/>
        </p:nvPicPr>
        <p:blipFill>
          <a:blip r:embed="rId4">
            <a:alphaModFix/>
          </a:blip>
          <a:stretch>
            <a:fillRect/>
          </a:stretch>
        </p:blipFill>
        <p:spPr>
          <a:xfrm>
            <a:off x="8238950" y="304100"/>
            <a:ext cx="588775" cy="588800"/>
          </a:xfrm>
          <a:prstGeom prst="rect">
            <a:avLst/>
          </a:prstGeom>
          <a:noFill/>
          <a:ln>
            <a:noFill/>
          </a:ln>
        </p:spPr>
      </p:pic>
      <p:graphicFrame>
        <p:nvGraphicFramePr>
          <p:cNvPr id="541" name="Google Shape;541;p37"/>
          <p:cNvGraphicFramePr/>
          <p:nvPr/>
        </p:nvGraphicFramePr>
        <p:xfrm>
          <a:off x="6571175" y="3907450"/>
          <a:ext cx="2256550" cy="673850"/>
        </p:xfrm>
        <a:graphic>
          <a:graphicData uri="http://schemas.openxmlformats.org/drawingml/2006/table">
            <a:tbl>
              <a:tblPr>
                <a:noFill/>
                <a:tableStyleId>{100F1C8B-0C1F-4E85-B021-A9572CF72A61}</a:tableStyleId>
              </a:tblPr>
              <a:tblGrid>
                <a:gridCol w="1449175">
                  <a:extLst>
                    <a:ext uri="{9D8B030D-6E8A-4147-A177-3AD203B41FA5}">
                      <a16:colId xmlns:a16="http://schemas.microsoft.com/office/drawing/2014/main" val="20000"/>
                    </a:ext>
                  </a:extLst>
                </a:gridCol>
                <a:gridCol w="807375">
                  <a:extLst>
                    <a:ext uri="{9D8B030D-6E8A-4147-A177-3AD203B41FA5}">
                      <a16:colId xmlns:a16="http://schemas.microsoft.com/office/drawing/2014/main" val="20001"/>
                    </a:ext>
                  </a:extLst>
                </a:gridCol>
              </a:tblGrid>
              <a:tr h="336925">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Design Requirement </a:t>
                      </a:r>
                      <a:endParaRPr sz="9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Satisfaction </a:t>
                      </a:r>
                      <a:endParaRPr sz="9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336925">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 5</a:t>
                      </a:r>
                      <a:r>
                        <a:rPr lang="en" sz="900">
                          <a:latin typeface="Playfair Display"/>
                          <a:ea typeface="Playfair Display"/>
                          <a:cs typeface="Playfair Display"/>
                          <a:sym typeface="Playfair Display"/>
                        </a:rPr>
                        <a:t> (Filtered Data Set)</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900">
                          <a:solidFill>
                            <a:schemeClr val="dk1"/>
                          </a:solidFill>
                          <a:latin typeface="Playfair Display"/>
                          <a:ea typeface="Playfair Display"/>
                          <a:cs typeface="Playfair Display"/>
                          <a:sym typeface="Playfair Display"/>
                        </a:rPr>
                        <a:t>YES ✅</a:t>
                      </a:r>
                      <a:endParaRPr sz="9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42" name="Google Shape;542;p37"/>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26</a:t>
            </a:fld>
            <a:endParaRPr>
              <a:latin typeface="Playfair Display"/>
              <a:ea typeface="Playfair Display"/>
              <a:cs typeface="Playfair Display"/>
              <a:sym typeface="Playfair Display"/>
            </a:endParaRPr>
          </a:p>
        </p:txBody>
      </p:sp>
      <p:pic>
        <p:nvPicPr>
          <p:cNvPr id="543" name="Google Shape;543;p37"/>
          <p:cNvPicPr preferRelativeResize="0"/>
          <p:nvPr/>
        </p:nvPicPr>
        <p:blipFill>
          <a:blip r:embed="rId5">
            <a:alphaModFix/>
          </a:blip>
          <a:stretch>
            <a:fillRect/>
          </a:stretch>
        </p:blipFill>
        <p:spPr>
          <a:xfrm>
            <a:off x="388950" y="964850"/>
            <a:ext cx="3750502" cy="3549649"/>
          </a:xfrm>
          <a:prstGeom prst="rect">
            <a:avLst/>
          </a:prstGeom>
          <a:noFill/>
          <a:ln>
            <a:noFill/>
          </a:ln>
        </p:spPr>
      </p:pic>
      <p:sp>
        <p:nvSpPr>
          <p:cNvPr id="544" name="Google Shape;544;p37"/>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545" name="Google Shape;545;p37"/>
          <p:cNvSpPr/>
          <p:nvPr/>
        </p:nvSpPr>
        <p:spPr>
          <a:xfrm>
            <a:off x="13647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546" name="Google Shape;546;p37"/>
          <p:cNvSpPr/>
          <p:nvPr/>
        </p:nvSpPr>
        <p:spPr>
          <a:xfrm>
            <a:off x="272940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547" name="Google Shape;547;p37"/>
          <p:cNvSpPr/>
          <p:nvPr/>
        </p:nvSpPr>
        <p:spPr>
          <a:xfrm>
            <a:off x="390905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4.0 Requirements and Satisfaction</a:t>
            </a:r>
            <a:endParaRPr sz="1200" b="1">
              <a:latin typeface="Playfair Display"/>
              <a:ea typeface="Playfair Display"/>
              <a:cs typeface="Playfair Display"/>
              <a:sym typeface="Playfair Display"/>
            </a:endParaRPr>
          </a:p>
        </p:txBody>
      </p:sp>
      <p:sp>
        <p:nvSpPr>
          <p:cNvPr id="548" name="Google Shape;548;p37"/>
          <p:cNvSpPr/>
          <p:nvPr/>
        </p:nvSpPr>
        <p:spPr>
          <a:xfrm>
            <a:off x="572080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549" name="Google Shape;549;p37"/>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550" name="Google Shape;550;p37"/>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26</a:t>
            </a:fld>
            <a:endParaRPr>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4"/>
        <p:cNvGrpSpPr/>
        <p:nvPr/>
      </p:nvGrpSpPr>
      <p:grpSpPr>
        <a:xfrm>
          <a:off x="0" y="0"/>
          <a:ext cx="0" cy="0"/>
          <a:chOff x="0" y="0"/>
          <a:chExt cx="0" cy="0"/>
        </a:xfrm>
      </p:grpSpPr>
      <p:pic>
        <p:nvPicPr>
          <p:cNvPr id="555" name="Google Shape;555;p38"/>
          <p:cNvPicPr preferRelativeResize="0"/>
          <p:nvPr/>
        </p:nvPicPr>
        <p:blipFill>
          <a:blip r:embed="rId3">
            <a:alphaModFix/>
          </a:blip>
          <a:stretch>
            <a:fillRect/>
          </a:stretch>
        </p:blipFill>
        <p:spPr>
          <a:xfrm>
            <a:off x="4144175" y="892900"/>
            <a:ext cx="3621584" cy="3549650"/>
          </a:xfrm>
          <a:prstGeom prst="rect">
            <a:avLst/>
          </a:prstGeom>
          <a:noFill/>
          <a:ln>
            <a:noFill/>
          </a:ln>
        </p:spPr>
      </p:pic>
      <p:sp>
        <p:nvSpPr>
          <p:cNvPr id="556" name="Google Shape;556;p38"/>
          <p:cNvSpPr txBox="1">
            <a:spLocks noGrp="1"/>
          </p:cNvSpPr>
          <p:nvPr>
            <p:ph type="title"/>
          </p:nvPr>
        </p:nvSpPr>
        <p:spPr>
          <a:xfrm>
            <a:off x="388950" y="338300"/>
            <a:ext cx="7850100" cy="7626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600" u="sng" dirty="0">
                <a:solidFill>
                  <a:schemeClr val="lt1"/>
                </a:solidFill>
                <a:latin typeface="Playfair Display SemiBold"/>
                <a:ea typeface="Playfair Display SemiBold"/>
                <a:cs typeface="Playfair Display SemiBold"/>
                <a:sym typeface="Playfair Display SemiBold"/>
              </a:rPr>
              <a:t>Software Model: Point Cloud Radial Filter</a:t>
            </a:r>
            <a:endParaRPr sz="2600" u="sng" dirty="0">
              <a:solidFill>
                <a:schemeClr val="lt1"/>
              </a:solidFill>
              <a:latin typeface="Playfair Display SemiBold"/>
              <a:ea typeface="Playfair Display SemiBold"/>
              <a:cs typeface="Playfair Display SemiBold"/>
              <a:sym typeface="Playfair Display SemiBold"/>
            </a:endParaRPr>
          </a:p>
        </p:txBody>
      </p:sp>
      <p:sp>
        <p:nvSpPr>
          <p:cNvPr id="557" name="Google Shape;557;p38"/>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558" name="Google Shape;558;p38"/>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559" name="Google Shape;559;p38"/>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560" name="Google Shape;560;p38"/>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4.0 Requirements and Satisfaction</a:t>
            </a:r>
            <a:endParaRPr sz="1200" b="1">
              <a:latin typeface="Playfair Display"/>
              <a:ea typeface="Playfair Display"/>
              <a:cs typeface="Playfair Display"/>
              <a:sym typeface="Playfair Display"/>
            </a:endParaRPr>
          </a:p>
        </p:txBody>
      </p:sp>
      <p:sp>
        <p:nvSpPr>
          <p:cNvPr id="561" name="Google Shape;561;p38"/>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pic>
        <p:nvPicPr>
          <p:cNvPr id="562" name="Google Shape;562;p38"/>
          <p:cNvPicPr preferRelativeResize="0"/>
          <p:nvPr/>
        </p:nvPicPr>
        <p:blipFill>
          <a:blip r:embed="rId4">
            <a:alphaModFix/>
          </a:blip>
          <a:stretch>
            <a:fillRect/>
          </a:stretch>
        </p:blipFill>
        <p:spPr>
          <a:xfrm>
            <a:off x="8238950" y="304100"/>
            <a:ext cx="588775" cy="588800"/>
          </a:xfrm>
          <a:prstGeom prst="rect">
            <a:avLst/>
          </a:prstGeom>
          <a:noFill/>
          <a:ln>
            <a:noFill/>
          </a:ln>
        </p:spPr>
      </p:pic>
      <p:sp>
        <p:nvSpPr>
          <p:cNvPr id="563" name="Google Shape;563;p38"/>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graphicFrame>
        <p:nvGraphicFramePr>
          <p:cNvPr id="564" name="Google Shape;564;p38"/>
          <p:cNvGraphicFramePr/>
          <p:nvPr/>
        </p:nvGraphicFramePr>
        <p:xfrm>
          <a:off x="6571175" y="3907450"/>
          <a:ext cx="2256550" cy="673850"/>
        </p:xfrm>
        <a:graphic>
          <a:graphicData uri="http://schemas.openxmlformats.org/drawingml/2006/table">
            <a:tbl>
              <a:tblPr>
                <a:noFill/>
                <a:tableStyleId>{100F1C8B-0C1F-4E85-B021-A9572CF72A61}</a:tableStyleId>
              </a:tblPr>
              <a:tblGrid>
                <a:gridCol w="1449175">
                  <a:extLst>
                    <a:ext uri="{9D8B030D-6E8A-4147-A177-3AD203B41FA5}">
                      <a16:colId xmlns:a16="http://schemas.microsoft.com/office/drawing/2014/main" val="20000"/>
                    </a:ext>
                  </a:extLst>
                </a:gridCol>
                <a:gridCol w="807375">
                  <a:extLst>
                    <a:ext uri="{9D8B030D-6E8A-4147-A177-3AD203B41FA5}">
                      <a16:colId xmlns:a16="http://schemas.microsoft.com/office/drawing/2014/main" val="20001"/>
                    </a:ext>
                  </a:extLst>
                </a:gridCol>
              </a:tblGrid>
              <a:tr h="336925">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Design Requirement </a:t>
                      </a:r>
                      <a:endParaRPr sz="9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Satisfaction </a:t>
                      </a:r>
                      <a:endParaRPr sz="9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336925">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 5</a:t>
                      </a:r>
                      <a:r>
                        <a:rPr lang="en" sz="900">
                          <a:latin typeface="Playfair Display"/>
                          <a:ea typeface="Playfair Display"/>
                          <a:cs typeface="Playfair Display"/>
                          <a:sym typeface="Playfair Display"/>
                        </a:rPr>
                        <a:t> (Filtered Data Set)</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900">
                          <a:solidFill>
                            <a:schemeClr val="dk1"/>
                          </a:solidFill>
                          <a:latin typeface="Playfair Display"/>
                          <a:ea typeface="Playfair Display"/>
                          <a:cs typeface="Playfair Display"/>
                          <a:sym typeface="Playfair Display"/>
                        </a:rPr>
                        <a:t>YES ✅</a:t>
                      </a:r>
                      <a:endParaRPr sz="9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65" name="Google Shape;565;p38"/>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27</a:t>
            </a:fld>
            <a:endParaRPr>
              <a:latin typeface="Playfair Display"/>
              <a:ea typeface="Playfair Display"/>
              <a:cs typeface="Playfair Display"/>
              <a:sym typeface="Playfair Display"/>
            </a:endParaRPr>
          </a:p>
        </p:txBody>
      </p:sp>
      <p:pic>
        <p:nvPicPr>
          <p:cNvPr id="566" name="Google Shape;566;p38"/>
          <p:cNvPicPr preferRelativeResize="0"/>
          <p:nvPr/>
        </p:nvPicPr>
        <p:blipFill>
          <a:blip r:embed="rId5">
            <a:alphaModFix/>
          </a:blip>
          <a:stretch>
            <a:fillRect/>
          </a:stretch>
        </p:blipFill>
        <p:spPr>
          <a:xfrm>
            <a:off x="388950" y="892900"/>
            <a:ext cx="3609759" cy="35496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0"/>
        <p:cNvGrpSpPr/>
        <p:nvPr/>
      </p:nvGrpSpPr>
      <p:grpSpPr>
        <a:xfrm>
          <a:off x="0" y="0"/>
          <a:ext cx="0" cy="0"/>
          <a:chOff x="0" y="0"/>
          <a:chExt cx="0" cy="0"/>
        </a:xfrm>
      </p:grpSpPr>
      <p:sp>
        <p:nvSpPr>
          <p:cNvPr id="571" name="Google Shape;571;p39"/>
          <p:cNvSpPr txBox="1">
            <a:spLocks noGrp="1"/>
          </p:cNvSpPr>
          <p:nvPr>
            <p:ph type="title"/>
          </p:nvPr>
        </p:nvSpPr>
        <p:spPr>
          <a:xfrm>
            <a:off x="388950" y="338300"/>
            <a:ext cx="52716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dirty="0">
                <a:solidFill>
                  <a:schemeClr val="lt1"/>
                </a:solidFill>
                <a:latin typeface="Playfair Display SemiBold"/>
                <a:ea typeface="Playfair Display SemiBold"/>
                <a:cs typeface="Playfair Display SemiBold"/>
                <a:sym typeface="Playfair Display SemiBold"/>
              </a:rPr>
              <a:t>Software Model: I.C.P. Algorithm   </a:t>
            </a:r>
            <a:endParaRPr sz="2600" u="sng" dirty="0">
              <a:solidFill>
                <a:schemeClr val="lt1"/>
              </a:solidFill>
              <a:latin typeface="Playfair Display SemiBold"/>
              <a:ea typeface="Playfair Display SemiBold"/>
              <a:cs typeface="Playfair Display SemiBold"/>
              <a:sym typeface="Playfair Display SemiBold"/>
            </a:endParaRPr>
          </a:p>
        </p:txBody>
      </p:sp>
      <p:sp>
        <p:nvSpPr>
          <p:cNvPr id="572" name="Google Shape;572;p39"/>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573" name="Google Shape;573;p39"/>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574" name="Google Shape;574;p39"/>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575" name="Google Shape;575;p39"/>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4.0 Requirements and Satisfaction</a:t>
            </a:r>
            <a:endParaRPr sz="1200" b="1">
              <a:latin typeface="Playfair Display"/>
              <a:ea typeface="Playfair Display"/>
              <a:cs typeface="Playfair Display"/>
              <a:sym typeface="Playfair Display"/>
            </a:endParaRPr>
          </a:p>
        </p:txBody>
      </p:sp>
      <p:sp>
        <p:nvSpPr>
          <p:cNvPr id="576" name="Google Shape;576;p39"/>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pic>
        <p:nvPicPr>
          <p:cNvPr id="577" name="Google Shape;577;p39"/>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578" name="Google Shape;578;p39"/>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579" name="Google Shape;579;p39"/>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28</a:t>
            </a:fld>
            <a:endParaRPr>
              <a:latin typeface="Playfair Display"/>
              <a:ea typeface="Playfair Display"/>
              <a:cs typeface="Playfair Display"/>
              <a:sym typeface="Playfair Display"/>
            </a:endParaRPr>
          </a:p>
        </p:txBody>
      </p:sp>
      <p:pic>
        <p:nvPicPr>
          <p:cNvPr id="580" name="Google Shape;580;p39"/>
          <p:cNvPicPr preferRelativeResize="0"/>
          <p:nvPr/>
        </p:nvPicPr>
        <p:blipFill>
          <a:blip r:embed="rId4">
            <a:alphaModFix/>
          </a:blip>
          <a:stretch>
            <a:fillRect/>
          </a:stretch>
        </p:blipFill>
        <p:spPr>
          <a:xfrm>
            <a:off x="4349800" y="959100"/>
            <a:ext cx="3983300" cy="3555976"/>
          </a:xfrm>
          <a:prstGeom prst="rect">
            <a:avLst/>
          </a:prstGeom>
          <a:noFill/>
          <a:ln>
            <a:noFill/>
          </a:ln>
        </p:spPr>
      </p:pic>
      <p:pic>
        <p:nvPicPr>
          <p:cNvPr id="581" name="Google Shape;581;p39"/>
          <p:cNvPicPr preferRelativeResize="0"/>
          <p:nvPr/>
        </p:nvPicPr>
        <p:blipFill>
          <a:blip r:embed="rId5">
            <a:alphaModFix/>
          </a:blip>
          <a:stretch>
            <a:fillRect/>
          </a:stretch>
        </p:blipFill>
        <p:spPr>
          <a:xfrm>
            <a:off x="580975" y="959894"/>
            <a:ext cx="3983299" cy="355444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5"/>
        <p:cNvGrpSpPr/>
        <p:nvPr/>
      </p:nvGrpSpPr>
      <p:grpSpPr>
        <a:xfrm>
          <a:off x="0" y="0"/>
          <a:ext cx="0" cy="0"/>
          <a:chOff x="0" y="0"/>
          <a:chExt cx="0" cy="0"/>
        </a:xfrm>
      </p:grpSpPr>
      <p:sp>
        <p:nvSpPr>
          <p:cNvPr id="586" name="Google Shape;586;p40"/>
          <p:cNvSpPr txBox="1">
            <a:spLocks noGrp="1"/>
          </p:cNvSpPr>
          <p:nvPr>
            <p:ph type="title"/>
          </p:nvPr>
        </p:nvSpPr>
        <p:spPr>
          <a:xfrm>
            <a:off x="388950" y="338300"/>
            <a:ext cx="55527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solidFill>
                  <a:schemeClr val="lt1"/>
                </a:solidFill>
                <a:latin typeface="Playfair Display SemiBold"/>
                <a:ea typeface="Playfair Display SemiBold"/>
                <a:cs typeface="Playfair Display SemiBold"/>
                <a:sym typeface="Playfair Display SemiBold"/>
              </a:rPr>
              <a:t>Software Model: I.C.P. Algorithm   </a:t>
            </a:r>
            <a:endParaRPr sz="2600" u="sng">
              <a:solidFill>
                <a:schemeClr val="lt1"/>
              </a:solidFill>
              <a:latin typeface="Playfair Display SemiBold"/>
              <a:ea typeface="Playfair Display SemiBold"/>
              <a:cs typeface="Playfair Display SemiBold"/>
              <a:sym typeface="Playfair Display SemiBold"/>
            </a:endParaRPr>
          </a:p>
        </p:txBody>
      </p:sp>
      <p:sp>
        <p:nvSpPr>
          <p:cNvPr id="587" name="Google Shape;587;p40"/>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588" name="Google Shape;588;p40"/>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589" name="Google Shape;589;p40"/>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590" name="Google Shape;590;p40"/>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4.0 Requirements and Satisfaction</a:t>
            </a:r>
            <a:endParaRPr sz="1200" b="1">
              <a:latin typeface="Playfair Display"/>
              <a:ea typeface="Playfair Display"/>
              <a:cs typeface="Playfair Display"/>
              <a:sym typeface="Playfair Display"/>
            </a:endParaRPr>
          </a:p>
        </p:txBody>
      </p:sp>
      <p:sp>
        <p:nvSpPr>
          <p:cNvPr id="591" name="Google Shape;591;p40"/>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pic>
        <p:nvPicPr>
          <p:cNvPr id="592" name="Google Shape;592;p40"/>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593" name="Google Shape;593;p40"/>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graphicFrame>
        <p:nvGraphicFramePr>
          <p:cNvPr id="594" name="Google Shape;594;p40"/>
          <p:cNvGraphicFramePr/>
          <p:nvPr/>
        </p:nvGraphicFramePr>
        <p:xfrm>
          <a:off x="5635825" y="3623578"/>
          <a:ext cx="3138675" cy="914340"/>
        </p:xfrm>
        <a:graphic>
          <a:graphicData uri="http://schemas.openxmlformats.org/drawingml/2006/table">
            <a:tbl>
              <a:tblPr>
                <a:noFill/>
                <a:tableStyleId>{100F1C8B-0C1F-4E85-B021-A9572CF72A61}</a:tableStyleId>
              </a:tblPr>
              <a:tblGrid>
                <a:gridCol w="2256350">
                  <a:extLst>
                    <a:ext uri="{9D8B030D-6E8A-4147-A177-3AD203B41FA5}">
                      <a16:colId xmlns:a16="http://schemas.microsoft.com/office/drawing/2014/main" val="20000"/>
                    </a:ext>
                  </a:extLst>
                </a:gridCol>
                <a:gridCol w="882325">
                  <a:extLst>
                    <a:ext uri="{9D8B030D-6E8A-4147-A177-3AD203B41FA5}">
                      <a16:colId xmlns:a16="http://schemas.microsoft.com/office/drawing/2014/main" val="20001"/>
                    </a:ext>
                  </a:extLst>
                </a:gridCol>
              </a:tblGrid>
              <a:tr h="292450">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Design Requirement </a:t>
                      </a:r>
                      <a:endParaRPr sz="9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Satisfaction </a:t>
                      </a:r>
                      <a:endParaRPr sz="9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543125">
                <a:tc>
                  <a:txBody>
                    <a:bodyPr/>
                    <a:lstStyle/>
                    <a:p>
                      <a:pPr marL="0" lvl="0" indent="0" algn="ctr" rtl="0">
                        <a:spcBef>
                          <a:spcPts val="0"/>
                        </a:spcBef>
                        <a:spcAft>
                          <a:spcPts val="0"/>
                        </a:spcAft>
                        <a:buNone/>
                      </a:pPr>
                      <a:r>
                        <a:rPr lang="en" sz="900" b="1">
                          <a:latin typeface="Playfair Display"/>
                          <a:ea typeface="Playfair Display"/>
                          <a:cs typeface="Playfair Display"/>
                          <a:sym typeface="Playfair Display"/>
                        </a:rPr>
                        <a:t>DR. 2</a:t>
                      </a:r>
                      <a:r>
                        <a:rPr lang="en" sz="900">
                          <a:latin typeface="Playfair Display"/>
                          <a:ea typeface="Playfair Display"/>
                          <a:cs typeface="Playfair Display"/>
                          <a:sym typeface="Playfair Display"/>
                        </a:rPr>
                        <a:t> (1 m Accuracy)</a:t>
                      </a:r>
                      <a:endParaRPr sz="900">
                        <a:latin typeface="Playfair Display"/>
                        <a:ea typeface="Playfair Display"/>
                        <a:cs typeface="Playfair Display"/>
                        <a:sym typeface="Playfair Display"/>
                      </a:endParaRPr>
                    </a:p>
                    <a:p>
                      <a:pPr marL="0" lvl="0" indent="0" algn="ctr" rtl="0">
                        <a:spcBef>
                          <a:spcPts val="0"/>
                        </a:spcBef>
                        <a:spcAft>
                          <a:spcPts val="0"/>
                        </a:spcAft>
                        <a:buNone/>
                      </a:pPr>
                      <a:r>
                        <a:rPr lang="en" sz="900" b="1">
                          <a:latin typeface="Playfair Display"/>
                          <a:ea typeface="Playfair Display"/>
                          <a:cs typeface="Playfair Display"/>
                          <a:sym typeface="Playfair Display"/>
                        </a:rPr>
                        <a:t>DR.3</a:t>
                      </a:r>
                      <a:r>
                        <a:rPr lang="en" sz="900">
                          <a:latin typeface="Playfair Display"/>
                          <a:ea typeface="Playfair Display"/>
                          <a:cs typeface="Playfair Display"/>
                          <a:sym typeface="Playfair Display"/>
                        </a:rPr>
                        <a:t> (</a:t>
                      </a:r>
                      <a:r>
                        <a:rPr lang="en" sz="900">
                          <a:solidFill>
                            <a:schemeClr val="dk1"/>
                          </a:solidFill>
                          <a:latin typeface="Playfair Display"/>
                          <a:ea typeface="Playfair Display"/>
                          <a:cs typeface="Playfair Display"/>
                          <a:sym typeface="Playfair Display"/>
                        </a:rPr>
                        <a:t>15</a:t>
                      </a:r>
                      <a:r>
                        <a:rPr lang="en" sz="900" baseline="30000">
                          <a:solidFill>
                            <a:schemeClr val="dk1"/>
                          </a:solidFill>
                          <a:latin typeface="Playfair Display"/>
                          <a:ea typeface="Playfair Display"/>
                          <a:cs typeface="Playfair Display"/>
                          <a:sym typeface="Playfair Display"/>
                        </a:rPr>
                        <a:t>0 </a:t>
                      </a:r>
                      <a:r>
                        <a:rPr lang="en" sz="900">
                          <a:solidFill>
                            <a:schemeClr val="dk1"/>
                          </a:solidFill>
                          <a:latin typeface="Playfair Display"/>
                          <a:ea typeface="Playfair Display"/>
                          <a:cs typeface="Playfair Display"/>
                          <a:sym typeface="Playfair Display"/>
                        </a:rPr>
                        <a:t>Accuracy)</a:t>
                      </a:r>
                      <a:endParaRPr sz="900">
                        <a:latin typeface="Playfair Display"/>
                        <a:ea typeface="Playfair Display"/>
                        <a:cs typeface="Playfair Display"/>
                        <a:sym typeface="Playfair Display"/>
                      </a:endParaRPr>
                    </a:p>
                    <a:p>
                      <a:pPr marL="0" lvl="0" indent="0" algn="ctr" rtl="0">
                        <a:spcBef>
                          <a:spcPts val="0"/>
                        </a:spcBef>
                        <a:spcAft>
                          <a:spcPts val="0"/>
                        </a:spcAft>
                        <a:buNone/>
                      </a:pPr>
                      <a:r>
                        <a:rPr lang="en" sz="900" b="1">
                          <a:latin typeface="Playfair Display"/>
                          <a:ea typeface="Playfair Display"/>
                          <a:cs typeface="Playfair Display"/>
                          <a:sym typeface="Playfair Display"/>
                        </a:rPr>
                        <a:t>DR. 6</a:t>
                      </a:r>
                      <a:r>
                        <a:rPr lang="en" sz="900">
                          <a:latin typeface="Playfair Display"/>
                          <a:ea typeface="Playfair Display"/>
                          <a:cs typeface="Playfair Display"/>
                          <a:sym typeface="Playfair Display"/>
                        </a:rPr>
                        <a:t> (I.C.P. Algorithm) </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900">
                          <a:latin typeface="Playfair Display"/>
                          <a:ea typeface="Playfair Display"/>
                          <a:cs typeface="Playfair Display"/>
                          <a:sym typeface="Playfair Display"/>
                        </a:rPr>
                        <a:t>YES ✅</a:t>
                      </a:r>
                      <a:endParaRPr sz="900">
                        <a:latin typeface="Playfair Display"/>
                        <a:ea typeface="Playfair Display"/>
                        <a:cs typeface="Playfair Display"/>
                        <a:sym typeface="Playfair Display"/>
                      </a:endParaRPr>
                    </a:p>
                    <a:p>
                      <a:pPr marL="0" lvl="0" indent="0" algn="ctr" rtl="0">
                        <a:spcBef>
                          <a:spcPts val="0"/>
                        </a:spcBef>
                        <a:spcAft>
                          <a:spcPts val="0"/>
                        </a:spcAft>
                        <a:buNone/>
                      </a:pPr>
                      <a:r>
                        <a:rPr lang="en" sz="900">
                          <a:solidFill>
                            <a:schemeClr val="dk1"/>
                          </a:solidFill>
                          <a:latin typeface="Playfair Display"/>
                          <a:ea typeface="Playfair Display"/>
                          <a:cs typeface="Playfair Display"/>
                          <a:sym typeface="Playfair Display"/>
                        </a:rPr>
                        <a:t>YES ✅</a:t>
                      </a:r>
                      <a:endParaRPr sz="900">
                        <a:solidFill>
                          <a:schemeClr val="dk1"/>
                        </a:solidFill>
                        <a:latin typeface="Playfair Display"/>
                        <a:ea typeface="Playfair Display"/>
                        <a:cs typeface="Playfair Display"/>
                        <a:sym typeface="Playfair Display"/>
                      </a:endParaRPr>
                    </a:p>
                    <a:p>
                      <a:pPr marL="0" lvl="0" indent="0" algn="ctr" rtl="0">
                        <a:spcBef>
                          <a:spcPts val="0"/>
                        </a:spcBef>
                        <a:spcAft>
                          <a:spcPts val="0"/>
                        </a:spcAft>
                        <a:buNone/>
                      </a:pPr>
                      <a:r>
                        <a:rPr lang="en" sz="900">
                          <a:solidFill>
                            <a:schemeClr val="dk1"/>
                          </a:solidFill>
                          <a:latin typeface="Playfair Display"/>
                          <a:ea typeface="Playfair Display"/>
                          <a:cs typeface="Playfair Display"/>
                          <a:sym typeface="Playfair Display"/>
                        </a:rPr>
                        <a:t>YES ✅</a:t>
                      </a:r>
                      <a:r>
                        <a:rPr lang="en" sz="900">
                          <a:latin typeface="Playfair Display"/>
                          <a:ea typeface="Playfair Display"/>
                          <a:cs typeface="Playfair Display"/>
                          <a:sym typeface="Playfair Display"/>
                        </a:rPr>
                        <a:t> </a:t>
                      </a:r>
                      <a:endParaRPr sz="9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95" name="Google Shape;595;p40"/>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29</a:t>
            </a:fld>
            <a:endParaRPr>
              <a:latin typeface="Playfair Display"/>
              <a:ea typeface="Playfair Display"/>
              <a:cs typeface="Playfair Display"/>
              <a:sym typeface="Playfair Display"/>
            </a:endParaRPr>
          </a:p>
        </p:txBody>
      </p:sp>
      <p:graphicFrame>
        <p:nvGraphicFramePr>
          <p:cNvPr id="596" name="Google Shape;596;p40"/>
          <p:cNvGraphicFramePr/>
          <p:nvPr/>
        </p:nvGraphicFramePr>
        <p:xfrm>
          <a:off x="5635825" y="923525"/>
          <a:ext cx="3138675" cy="2575350"/>
        </p:xfrm>
        <a:graphic>
          <a:graphicData uri="http://schemas.openxmlformats.org/drawingml/2006/table">
            <a:tbl>
              <a:tblPr>
                <a:noFill/>
                <a:tableStyleId>{100F1C8B-0C1F-4E85-B021-A9572CF72A61}</a:tableStyleId>
              </a:tblPr>
              <a:tblGrid>
                <a:gridCol w="627975">
                  <a:extLst>
                    <a:ext uri="{9D8B030D-6E8A-4147-A177-3AD203B41FA5}">
                      <a16:colId xmlns:a16="http://schemas.microsoft.com/office/drawing/2014/main" val="20000"/>
                    </a:ext>
                  </a:extLst>
                </a:gridCol>
                <a:gridCol w="1061025">
                  <a:extLst>
                    <a:ext uri="{9D8B030D-6E8A-4147-A177-3AD203B41FA5}">
                      <a16:colId xmlns:a16="http://schemas.microsoft.com/office/drawing/2014/main" val="20001"/>
                    </a:ext>
                  </a:extLst>
                </a:gridCol>
                <a:gridCol w="1449675">
                  <a:extLst>
                    <a:ext uri="{9D8B030D-6E8A-4147-A177-3AD203B41FA5}">
                      <a16:colId xmlns:a16="http://schemas.microsoft.com/office/drawing/2014/main" val="20002"/>
                    </a:ext>
                  </a:extLst>
                </a:gridCol>
              </a:tblGrid>
              <a:tr h="354825">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DOF</a:t>
                      </a:r>
                      <a:endParaRPr sz="13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Truth Data</a:t>
                      </a:r>
                      <a:endParaRPr sz="13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I.C.P. Algorithm</a:t>
                      </a:r>
                      <a:endParaRPr sz="13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1200" b="1">
                          <a:solidFill>
                            <a:schemeClr val="dk1"/>
                          </a:solidFill>
                          <a:latin typeface="Playfair Display"/>
                          <a:ea typeface="Playfair Display"/>
                          <a:cs typeface="Playfair Display"/>
                          <a:sym typeface="Playfair Display"/>
                        </a:rPr>
                        <a:t>x</a:t>
                      </a:r>
                      <a:endParaRPr sz="1200" b="1">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1"/>
                          </a:solidFill>
                          <a:latin typeface="Playfair Display"/>
                          <a:ea typeface="Playfair Display"/>
                          <a:cs typeface="Playfair Display"/>
                          <a:sym typeface="Playfair Display"/>
                        </a:rPr>
                        <a:t>0</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1"/>
                          </a:solidFill>
                          <a:latin typeface="Playfair Display"/>
                          <a:ea typeface="Playfair Display"/>
                          <a:cs typeface="Playfair Display"/>
                          <a:sym typeface="Playfair Display"/>
                        </a:rPr>
                        <a:t>0</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sz="1200" b="1">
                          <a:solidFill>
                            <a:schemeClr val="dk1"/>
                          </a:solidFill>
                          <a:latin typeface="Playfair Display"/>
                          <a:ea typeface="Playfair Display"/>
                          <a:cs typeface="Playfair Display"/>
                          <a:sym typeface="Playfair Display"/>
                        </a:rPr>
                        <a:t>y</a:t>
                      </a:r>
                      <a:endParaRPr sz="1200" b="1">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0</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1"/>
                          </a:solidFill>
                          <a:latin typeface="Playfair Display"/>
                          <a:ea typeface="Playfair Display"/>
                          <a:cs typeface="Playfair Display"/>
                          <a:sym typeface="Playfair Display"/>
                        </a:rPr>
                        <a:t>0 </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1200" b="1">
                          <a:solidFill>
                            <a:schemeClr val="dk1"/>
                          </a:solidFill>
                          <a:latin typeface="Playfair Display"/>
                          <a:ea typeface="Playfair Display"/>
                          <a:cs typeface="Playfair Display"/>
                          <a:sym typeface="Playfair Display"/>
                        </a:rPr>
                        <a:t>z</a:t>
                      </a:r>
                      <a:endParaRPr sz="1200" b="1">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100</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100</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200" b="1">
                          <a:solidFill>
                            <a:schemeClr val="dk1"/>
                          </a:solidFill>
                          <a:latin typeface="Playfair Display"/>
                          <a:ea typeface="Playfair Display"/>
                          <a:cs typeface="Playfair Display"/>
                          <a:sym typeface="Playfair Display"/>
                        </a:rPr>
                        <a:t>α</a:t>
                      </a:r>
                      <a:endParaRPr sz="1200" b="1">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1"/>
                          </a:solidFill>
                          <a:latin typeface="Playfair Display"/>
                          <a:ea typeface="Playfair Display"/>
                          <a:cs typeface="Playfair Display"/>
                          <a:sym typeface="Playfair Display"/>
                        </a:rPr>
                        <a:t>0</a:t>
                      </a:r>
                      <a:r>
                        <a:rPr lang="en" sz="1200" baseline="30000">
                          <a:solidFill>
                            <a:schemeClr val="dk1"/>
                          </a:solidFill>
                          <a:latin typeface="Playfair Display"/>
                          <a:ea typeface="Playfair Display"/>
                          <a:cs typeface="Playfair Display"/>
                          <a:sym typeface="Playfair Display"/>
                        </a:rPr>
                        <a:t>0</a:t>
                      </a:r>
                      <a:endParaRPr sz="1200" baseline="300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0</a:t>
                      </a:r>
                      <a:r>
                        <a:rPr lang="en" sz="1200" baseline="30000">
                          <a:solidFill>
                            <a:schemeClr val="dk1"/>
                          </a:solidFill>
                          <a:latin typeface="Playfair Display"/>
                          <a:ea typeface="Playfair Display"/>
                          <a:cs typeface="Playfair Display"/>
                          <a:sym typeface="Playfair Display"/>
                        </a:rPr>
                        <a:t>0</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200" b="1">
                          <a:solidFill>
                            <a:schemeClr val="dk1"/>
                          </a:solidFill>
                          <a:latin typeface="Playfair Display"/>
                          <a:ea typeface="Playfair Display"/>
                          <a:cs typeface="Playfair Display"/>
                          <a:sym typeface="Playfair Display"/>
                        </a:rPr>
                        <a:t>β</a:t>
                      </a:r>
                      <a:endParaRPr sz="1200" b="1">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0</a:t>
                      </a:r>
                      <a:r>
                        <a:rPr lang="en" sz="1200" baseline="30000">
                          <a:solidFill>
                            <a:schemeClr val="dk1"/>
                          </a:solidFill>
                          <a:latin typeface="Playfair Display"/>
                          <a:ea typeface="Playfair Display"/>
                          <a:cs typeface="Playfair Display"/>
                          <a:sym typeface="Playfair Display"/>
                        </a:rPr>
                        <a:t>0</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0</a:t>
                      </a:r>
                      <a:r>
                        <a:rPr lang="en" sz="1200" baseline="30000">
                          <a:solidFill>
                            <a:schemeClr val="dk1"/>
                          </a:solidFill>
                          <a:latin typeface="Playfair Display"/>
                          <a:ea typeface="Playfair Display"/>
                          <a:cs typeface="Playfair Display"/>
                          <a:sym typeface="Playfair Display"/>
                        </a:rPr>
                        <a:t>0</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1200" b="1">
                          <a:solidFill>
                            <a:schemeClr val="dk1"/>
                          </a:solidFill>
                          <a:latin typeface="Playfair Display"/>
                          <a:ea typeface="Playfair Display"/>
                          <a:cs typeface="Playfair Display"/>
                          <a:sym typeface="Playfair Display"/>
                        </a:rPr>
                        <a:t>γ</a:t>
                      </a:r>
                      <a:endParaRPr sz="1200" b="1">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45</a:t>
                      </a:r>
                      <a:r>
                        <a:rPr lang="en" sz="1200" baseline="30000">
                          <a:solidFill>
                            <a:schemeClr val="dk1"/>
                          </a:solidFill>
                          <a:latin typeface="Playfair Display"/>
                          <a:ea typeface="Playfair Display"/>
                          <a:cs typeface="Playfair Display"/>
                          <a:sym typeface="Playfair Display"/>
                        </a:rPr>
                        <a:t>0</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45</a:t>
                      </a:r>
                      <a:r>
                        <a:rPr lang="en" sz="1200" baseline="30000">
                          <a:solidFill>
                            <a:schemeClr val="dk1"/>
                          </a:solidFill>
                          <a:latin typeface="Playfair Display"/>
                          <a:ea typeface="Playfair Display"/>
                          <a:cs typeface="Playfair Display"/>
                          <a:sym typeface="Playfair Display"/>
                        </a:rPr>
                        <a:t>0</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pic>
        <p:nvPicPr>
          <p:cNvPr id="597" name="Google Shape;597;p40"/>
          <p:cNvPicPr preferRelativeResize="0"/>
          <p:nvPr/>
        </p:nvPicPr>
        <p:blipFill>
          <a:blip r:embed="rId4">
            <a:alphaModFix/>
          </a:blip>
          <a:stretch>
            <a:fillRect/>
          </a:stretch>
        </p:blipFill>
        <p:spPr>
          <a:xfrm>
            <a:off x="388950" y="923513"/>
            <a:ext cx="3983300" cy="35559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Acronyms/Terminology</a:t>
            </a:r>
            <a:endParaRPr sz="2600" u="sng">
              <a:latin typeface="Playfair Display SemiBold"/>
              <a:ea typeface="Playfair Display SemiBold"/>
              <a:cs typeface="Playfair Display SemiBold"/>
              <a:sym typeface="Playfair Display SemiBold"/>
            </a:endParaRPr>
          </a:p>
        </p:txBody>
      </p:sp>
      <p:sp>
        <p:nvSpPr>
          <p:cNvPr id="80" name="Google Shape;80;p14"/>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3</a:t>
            </a:fld>
            <a:endParaRPr>
              <a:latin typeface="Playfair Display"/>
              <a:ea typeface="Playfair Display"/>
              <a:cs typeface="Playfair Display"/>
              <a:sym typeface="Playfair Display"/>
            </a:endParaRPr>
          </a:p>
        </p:txBody>
      </p:sp>
      <p:graphicFrame>
        <p:nvGraphicFramePr>
          <p:cNvPr id="81" name="Google Shape;81;p14"/>
          <p:cNvGraphicFramePr/>
          <p:nvPr/>
        </p:nvGraphicFramePr>
        <p:xfrm>
          <a:off x="898888" y="1050138"/>
          <a:ext cx="7517300" cy="3673940"/>
        </p:xfrm>
        <a:graphic>
          <a:graphicData uri="http://schemas.openxmlformats.org/drawingml/2006/table">
            <a:tbl>
              <a:tblPr>
                <a:noFill/>
                <a:tableStyleId>{100F1C8B-0C1F-4E85-B021-A9572CF72A61}</a:tableStyleId>
              </a:tblPr>
              <a:tblGrid>
                <a:gridCol w="1634925">
                  <a:extLst>
                    <a:ext uri="{9D8B030D-6E8A-4147-A177-3AD203B41FA5}">
                      <a16:colId xmlns:a16="http://schemas.microsoft.com/office/drawing/2014/main" val="20000"/>
                    </a:ext>
                  </a:extLst>
                </a:gridCol>
                <a:gridCol w="5882375">
                  <a:extLst>
                    <a:ext uri="{9D8B030D-6E8A-4147-A177-3AD203B41FA5}">
                      <a16:colId xmlns:a16="http://schemas.microsoft.com/office/drawing/2014/main" val="20001"/>
                    </a:ext>
                  </a:extLst>
                </a:gridCol>
              </a:tblGrid>
              <a:tr h="475725">
                <a:tc>
                  <a:txBody>
                    <a:bodyPr/>
                    <a:lstStyle/>
                    <a:p>
                      <a:pPr marL="0" lvl="0" indent="0" algn="ctr" rtl="0">
                        <a:spcBef>
                          <a:spcPts val="0"/>
                        </a:spcBef>
                        <a:spcAft>
                          <a:spcPts val="0"/>
                        </a:spcAft>
                        <a:buNone/>
                      </a:pPr>
                      <a:r>
                        <a:rPr lang="en" b="1">
                          <a:latin typeface="Playfair Display"/>
                          <a:ea typeface="Playfair Display"/>
                          <a:cs typeface="Playfair Display"/>
                          <a:sym typeface="Playfair Display"/>
                        </a:rPr>
                        <a:t>Term</a:t>
                      </a:r>
                      <a:endParaRPr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b="1">
                          <a:latin typeface="Playfair Display"/>
                          <a:ea typeface="Playfair Display"/>
                          <a:cs typeface="Playfair Display"/>
                          <a:sym typeface="Playfair Display"/>
                        </a:rPr>
                        <a:t>Definition</a:t>
                      </a:r>
                      <a:endParaRPr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475725">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SOSC</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Space Operation Simulation Center</a:t>
                      </a:r>
                      <a:endParaRPr sz="12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691625">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Marco</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The “</a:t>
                      </a:r>
                      <a:r>
                        <a:rPr lang="en" sz="1200" b="1">
                          <a:solidFill>
                            <a:schemeClr val="dk1"/>
                          </a:solidFill>
                          <a:latin typeface="Playfair Display"/>
                          <a:ea typeface="Playfair Display"/>
                          <a:cs typeface="Playfair Display"/>
                          <a:sym typeface="Playfair Display"/>
                        </a:rPr>
                        <a:t>mock cubesat</a:t>
                      </a:r>
                      <a:r>
                        <a:rPr lang="en" sz="1200">
                          <a:solidFill>
                            <a:schemeClr val="dk1"/>
                          </a:solidFill>
                          <a:latin typeface="Playfair Display"/>
                          <a:ea typeface="Playfair Display"/>
                          <a:cs typeface="Playfair Display"/>
                          <a:sym typeface="Playfair Display"/>
                        </a:rPr>
                        <a:t>” that will house the sensor, processor, and mount to the larger  robot at the SOSC. This will be </a:t>
                      </a:r>
                      <a:r>
                        <a:rPr lang="en" sz="1200" b="1">
                          <a:solidFill>
                            <a:schemeClr val="dk1"/>
                          </a:solidFill>
                          <a:latin typeface="Playfair Display"/>
                          <a:ea typeface="Playfair Display"/>
                          <a:cs typeface="Playfair Display"/>
                          <a:sym typeface="Playfair Display"/>
                        </a:rPr>
                        <a:t>moving </a:t>
                      </a:r>
                      <a:r>
                        <a:rPr lang="en" sz="1200">
                          <a:solidFill>
                            <a:schemeClr val="dk1"/>
                          </a:solidFill>
                          <a:latin typeface="Playfair Display"/>
                          <a:ea typeface="Playfair Display"/>
                          <a:cs typeface="Playfair Display"/>
                          <a:sym typeface="Playfair Display"/>
                        </a:rPr>
                        <a:t>at a rate of ~1 cm/s. </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65870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Polo</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600"/>
                        </a:spcBef>
                        <a:spcAft>
                          <a:spcPts val="0"/>
                        </a:spcAft>
                        <a:buClr>
                          <a:schemeClr val="dk1"/>
                        </a:buClr>
                        <a:buSzPts val="1100"/>
                        <a:buFont typeface="Arial"/>
                        <a:buNone/>
                      </a:pPr>
                      <a:r>
                        <a:rPr lang="en" sz="1200">
                          <a:solidFill>
                            <a:schemeClr val="dk1"/>
                          </a:solidFill>
                          <a:latin typeface="Playfair Display"/>
                          <a:ea typeface="Playfair Display"/>
                          <a:cs typeface="Playfair Display"/>
                          <a:sym typeface="Playfair Display"/>
                        </a:rPr>
                        <a:t>A “</a:t>
                      </a:r>
                      <a:r>
                        <a:rPr lang="en" sz="1200" b="1">
                          <a:solidFill>
                            <a:schemeClr val="dk1"/>
                          </a:solidFill>
                          <a:latin typeface="Playfair Display"/>
                          <a:ea typeface="Playfair Display"/>
                          <a:cs typeface="Playfair Display"/>
                          <a:sym typeface="Playfair Display"/>
                        </a:rPr>
                        <a:t>mock satellite</a:t>
                      </a:r>
                      <a:r>
                        <a:rPr lang="en" sz="1200">
                          <a:solidFill>
                            <a:schemeClr val="dk1"/>
                          </a:solidFill>
                          <a:latin typeface="Playfair Display"/>
                          <a:ea typeface="Playfair Display"/>
                          <a:cs typeface="Playfair Display"/>
                          <a:sym typeface="Playfair Display"/>
                        </a:rPr>
                        <a:t>” that houses nothing and will be mounted to the smaller robot at the SOSC. This object is what will be “sensed” by our sensor suite. This will be </a:t>
                      </a:r>
                      <a:r>
                        <a:rPr lang="en" sz="1200" b="1">
                          <a:solidFill>
                            <a:schemeClr val="dk1"/>
                          </a:solidFill>
                          <a:latin typeface="Playfair Display"/>
                          <a:ea typeface="Playfair Display"/>
                          <a:cs typeface="Playfair Display"/>
                          <a:sym typeface="Playfair Display"/>
                        </a:rPr>
                        <a:t>stationary</a:t>
                      </a:r>
                      <a:r>
                        <a:rPr lang="en" sz="1200">
                          <a:solidFill>
                            <a:schemeClr val="dk1"/>
                          </a:solidFill>
                          <a:latin typeface="Playfair Display"/>
                          <a:ea typeface="Playfair Display"/>
                          <a:cs typeface="Playfair Display"/>
                          <a:sym typeface="Playfair Display"/>
                        </a:rPr>
                        <a:t>.</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455675">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Relative Position</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600"/>
                        </a:spcBef>
                        <a:spcAft>
                          <a:spcPts val="0"/>
                        </a:spcAft>
                        <a:buNone/>
                      </a:pPr>
                      <a:r>
                        <a:rPr lang="en" sz="1200">
                          <a:solidFill>
                            <a:schemeClr val="dk1"/>
                          </a:solidFill>
                          <a:latin typeface="Playfair Display"/>
                          <a:ea typeface="Playfair Display"/>
                          <a:cs typeface="Playfair Display"/>
                          <a:sym typeface="Playfair Display"/>
                        </a:rPr>
                        <a:t>A point defined with reference to another position, either fixed or moving</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42185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R.O.S.</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600"/>
                        </a:spcBef>
                        <a:spcAft>
                          <a:spcPts val="0"/>
                        </a:spcAft>
                        <a:buNone/>
                      </a:pPr>
                      <a:r>
                        <a:rPr lang="en" sz="1200">
                          <a:solidFill>
                            <a:schemeClr val="dk1"/>
                          </a:solidFill>
                          <a:latin typeface="Playfair Display"/>
                          <a:ea typeface="Playfair Display"/>
                          <a:cs typeface="Playfair Display"/>
                          <a:sym typeface="Playfair Display"/>
                        </a:rPr>
                        <a:t>Robot Operating System</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r h="42185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I.C.P.</a:t>
                      </a:r>
                      <a:endParaRPr>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600"/>
                        </a:spcBef>
                        <a:spcAft>
                          <a:spcPts val="0"/>
                        </a:spcAft>
                        <a:buNone/>
                      </a:pPr>
                      <a:r>
                        <a:rPr lang="en" sz="1200">
                          <a:solidFill>
                            <a:schemeClr val="dk1"/>
                          </a:solidFill>
                          <a:latin typeface="Playfair Display"/>
                          <a:ea typeface="Playfair Display"/>
                          <a:cs typeface="Playfair Display"/>
                          <a:sym typeface="Playfair Display"/>
                        </a:rPr>
                        <a:t>Iterative Closest Point</a:t>
                      </a:r>
                      <a:endParaRPr sz="1200">
                        <a:solidFill>
                          <a:schemeClr val="dk1"/>
                        </a:solidFill>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82" name="Google Shape;82;p14"/>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41"/>
          <p:cNvPicPr preferRelativeResize="0"/>
          <p:nvPr/>
        </p:nvPicPr>
        <p:blipFill>
          <a:blip r:embed="rId3">
            <a:alphaModFix/>
          </a:blip>
          <a:stretch>
            <a:fillRect/>
          </a:stretch>
        </p:blipFill>
        <p:spPr>
          <a:xfrm>
            <a:off x="2898475" y="1137875"/>
            <a:ext cx="2871867" cy="2942474"/>
          </a:xfrm>
          <a:prstGeom prst="rect">
            <a:avLst/>
          </a:prstGeom>
          <a:noFill/>
          <a:ln>
            <a:noFill/>
          </a:ln>
        </p:spPr>
      </p:pic>
      <p:sp>
        <p:nvSpPr>
          <p:cNvPr id="603" name="Google Shape;603;p41"/>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Hardware Model: Polo Detection at 1 meter</a:t>
            </a:r>
            <a:endParaRPr sz="2600" u="sng">
              <a:latin typeface="Playfair Display SemiBold"/>
              <a:ea typeface="Playfair Display SemiBold"/>
              <a:cs typeface="Playfair Display SemiBold"/>
              <a:sym typeface="Playfair Display SemiBold"/>
            </a:endParaRPr>
          </a:p>
        </p:txBody>
      </p:sp>
      <p:pic>
        <p:nvPicPr>
          <p:cNvPr id="604" name="Google Shape;604;p41"/>
          <p:cNvPicPr preferRelativeResize="0"/>
          <p:nvPr/>
        </p:nvPicPr>
        <p:blipFill>
          <a:blip r:embed="rId4">
            <a:alphaModFix/>
          </a:blip>
          <a:stretch>
            <a:fillRect/>
          </a:stretch>
        </p:blipFill>
        <p:spPr>
          <a:xfrm>
            <a:off x="8238950" y="304100"/>
            <a:ext cx="588775" cy="588800"/>
          </a:xfrm>
          <a:prstGeom prst="rect">
            <a:avLst/>
          </a:prstGeom>
          <a:noFill/>
          <a:ln>
            <a:noFill/>
          </a:ln>
        </p:spPr>
      </p:pic>
      <p:sp>
        <p:nvSpPr>
          <p:cNvPr id="605" name="Google Shape;605;p41"/>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30</a:t>
            </a:fld>
            <a:endParaRPr>
              <a:latin typeface="Playfair Display"/>
              <a:ea typeface="Playfair Display"/>
              <a:cs typeface="Playfair Display"/>
              <a:sym typeface="Playfair Display"/>
            </a:endParaRPr>
          </a:p>
        </p:txBody>
      </p:sp>
      <p:graphicFrame>
        <p:nvGraphicFramePr>
          <p:cNvPr id="606" name="Google Shape;606;p41"/>
          <p:cNvGraphicFramePr/>
          <p:nvPr/>
        </p:nvGraphicFramePr>
        <p:xfrm>
          <a:off x="5882475" y="3521188"/>
          <a:ext cx="2945250" cy="1005750"/>
        </p:xfrm>
        <a:graphic>
          <a:graphicData uri="http://schemas.openxmlformats.org/drawingml/2006/table">
            <a:tbl>
              <a:tblPr>
                <a:noFill/>
                <a:tableStyleId>{100F1C8B-0C1F-4E85-B021-A9572CF72A61}</a:tableStyleId>
              </a:tblPr>
              <a:tblGrid>
                <a:gridCol w="2071225">
                  <a:extLst>
                    <a:ext uri="{9D8B030D-6E8A-4147-A177-3AD203B41FA5}">
                      <a16:colId xmlns:a16="http://schemas.microsoft.com/office/drawing/2014/main" val="20000"/>
                    </a:ext>
                  </a:extLst>
                </a:gridCol>
                <a:gridCol w="874025">
                  <a:extLst>
                    <a:ext uri="{9D8B030D-6E8A-4147-A177-3AD203B41FA5}">
                      <a16:colId xmlns:a16="http://schemas.microsoft.com/office/drawing/2014/main" val="20001"/>
                    </a:ext>
                  </a:extLst>
                </a:gridCol>
              </a:tblGrid>
              <a:tr h="235475">
                <a:tc>
                  <a:txBody>
                    <a:bodyPr/>
                    <a:lstStyle/>
                    <a:p>
                      <a:pPr marL="0" lvl="0" indent="0" algn="ctr" rtl="0">
                        <a:spcBef>
                          <a:spcPts val="0"/>
                        </a:spcBef>
                        <a:spcAft>
                          <a:spcPts val="0"/>
                        </a:spcAft>
                        <a:buNone/>
                      </a:pPr>
                      <a:r>
                        <a:rPr lang="en" sz="1000" b="1">
                          <a:latin typeface="Playfair Display"/>
                          <a:ea typeface="Playfair Display"/>
                          <a:cs typeface="Playfair Display"/>
                          <a:sym typeface="Playfair Display"/>
                        </a:rPr>
                        <a:t>Design Requirement </a:t>
                      </a:r>
                      <a:endParaRPr sz="10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000" b="1">
                          <a:latin typeface="Playfair Display"/>
                          <a:ea typeface="Playfair Display"/>
                          <a:cs typeface="Playfair Display"/>
                          <a:sym typeface="Playfair Display"/>
                        </a:rPr>
                        <a:t>Satisfaction </a:t>
                      </a:r>
                      <a:endParaRPr sz="10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39100">
                <a:tc>
                  <a:txBody>
                    <a:bodyPr/>
                    <a:lstStyle/>
                    <a:p>
                      <a:pPr marL="0" lvl="0" indent="0" algn="ctr" rtl="0">
                        <a:spcBef>
                          <a:spcPts val="0"/>
                        </a:spcBef>
                        <a:spcAft>
                          <a:spcPts val="0"/>
                        </a:spcAft>
                        <a:buNone/>
                      </a:pPr>
                      <a:r>
                        <a:rPr lang="en" sz="1000" b="1">
                          <a:latin typeface="Playfair Display"/>
                          <a:ea typeface="Playfair Display"/>
                          <a:cs typeface="Playfair Display"/>
                          <a:sym typeface="Playfair Display"/>
                        </a:rPr>
                        <a:t>DR.1 </a:t>
                      </a:r>
                      <a:r>
                        <a:rPr lang="en" sz="1000">
                          <a:latin typeface="Playfair Display"/>
                          <a:ea typeface="Playfair Display"/>
                          <a:cs typeface="Playfair Display"/>
                          <a:sym typeface="Playfair Display"/>
                        </a:rPr>
                        <a:t>(1 m range)</a:t>
                      </a:r>
                      <a:endParaRPr sz="10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solidFill>
                            <a:schemeClr val="dk1"/>
                          </a:solidFill>
                          <a:latin typeface="Playfair Display"/>
                          <a:ea typeface="Playfair Display"/>
                          <a:cs typeface="Playfair Display"/>
                          <a:sym typeface="Playfair Display"/>
                        </a:rPr>
                        <a:t>YES ✅</a:t>
                      </a:r>
                      <a:endParaRPr sz="10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313475">
                <a:tc>
                  <a:txBody>
                    <a:bodyPr/>
                    <a:lstStyle/>
                    <a:p>
                      <a:pPr marL="0" lvl="0" indent="0" algn="ctr" rtl="0">
                        <a:spcBef>
                          <a:spcPts val="0"/>
                        </a:spcBef>
                        <a:spcAft>
                          <a:spcPts val="0"/>
                        </a:spcAft>
                        <a:buNone/>
                      </a:pPr>
                      <a:r>
                        <a:rPr lang="en" sz="1000" b="1">
                          <a:latin typeface="Playfair Display"/>
                          <a:ea typeface="Playfair Display"/>
                          <a:cs typeface="Playfair Display"/>
                          <a:sym typeface="Playfair Display"/>
                        </a:rPr>
                        <a:t>DR.11 </a:t>
                      </a:r>
                      <a:r>
                        <a:rPr lang="en" sz="1000">
                          <a:latin typeface="Playfair Display"/>
                          <a:ea typeface="Playfair Display"/>
                          <a:cs typeface="Playfair Display"/>
                          <a:sym typeface="Playfair Display"/>
                        </a:rPr>
                        <a:t>(Non-Fiducial Test Object)</a:t>
                      </a:r>
                      <a:endParaRPr sz="10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000">
                          <a:solidFill>
                            <a:schemeClr val="dk1"/>
                          </a:solidFill>
                          <a:latin typeface="Playfair Display"/>
                          <a:ea typeface="Playfair Display"/>
                          <a:cs typeface="Playfair Display"/>
                          <a:sym typeface="Playfair Display"/>
                        </a:rPr>
                        <a:t>YES ✅</a:t>
                      </a:r>
                      <a:endParaRPr sz="10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07" name="Google Shape;607;p41"/>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608" name="Google Shape;608;p41"/>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609" name="Google Shape;609;p41"/>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610" name="Google Shape;610;p41"/>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4.0 Requirements and Satisfaction</a:t>
            </a:r>
            <a:endParaRPr sz="1200" b="1">
              <a:latin typeface="Playfair Display"/>
              <a:ea typeface="Playfair Display"/>
              <a:cs typeface="Playfair Display"/>
              <a:sym typeface="Playfair Display"/>
            </a:endParaRPr>
          </a:p>
        </p:txBody>
      </p:sp>
      <p:sp>
        <p:nvSpPr>
          <p:cNvPr id="611" name="Google Shape;611;p41"/>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612" name="Google Shape;612;p41"/>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pic>
        <p:nvPicPr>
          <p:cNvPr id="613" name="Google Shape;613;p41"/>
          <p:cNvPicPr preferRelativeResize="0"/>
          <p:nvPr/>
        </p:nvPicPr>
        <p:blipFill>
          <a:blip r:embed="rId5">
            <a:alphaModFix/>
          </a:blip>
          <a:stretch>
            <a:fillRect/>
          </a:stretch>
        </p:blipFill>
        <p:spPr>
          <a:xfrm>
            <a:off x="322350" y="1398525"/>
            <a:ext cx="2532150" cy="2434766"/>
          </a:xfrm>
          <a:prstGeom prst="rect">
            <a:avLst/>
          </a:prstGeom>
          <a:noFill/>
          <a:ln>
            <a:noFill/>
          </a:ln>
        </p:spPr>
      </p:pic>
      <p:sp>
        <p:nvSpPr>
          <p:cNvPr id="614" name="Google Shape;614;p41"/>
          <p:cNvSpPr txBox="1"/>
          <p:nvPr/>
        </p:nvSpPr>
        <p:spPr>
          <a:xfrm>
            <a:off x="1512650" y="875925"/>
            <a:ext cx="3115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latin typeface="Calibri"/>
                <a:ea typeface="Calibri"/>
                <a:cs typeface="Calibri"/>
                <a:sym typeface="Calibri"/>
              </a:rPr>
              <a:t>Point of View of Camera at 1m</a:t>
            </a:r>
            <a:endParaRPr sz="1700" b="1">
              <a:latin typeface="Calibri"/>
              <a:ea typeface="Calibri"/>
              <a:cs typeface="Calibri"/>
              <a:sym typeface="Calibri"/>
            </a:endParaRPr>
          </a:p>
        </p:txBody>
      </p:sp>
      <p:pic>
        <p:nvPicPr>
          <p:cNvPr id="615" name="Google Shape;615;p41"/>
          <p:cNvPicPr preferRelativeResize="0"/>
          <p:nvPr/>
        </p:nvPicPr>
        <p:blipFill>
          <a:blip r:embed="rId6">
            <a:alphaModFix/>
          </a:blip>
          <a:stretch>
            <a:fillRect/>
          </a:stretch>
        </p:blipFill>
        <p:spPr>
          <a:xfrm>
            <a:off x="1119213" y="3998625"/>
            <a:ext cx="1115200" cy="393600"/>
          </a:xfrm>
          <a:prstGeom prst="rect">
            <a:avLst/>
          </a:prstGeom>
          <a:noFill/>
          <a:ln>
            <a:noFill/>
          </a:ln>
        </p:spPr>
      </p:pic>
      <p:pic>
        <p:nvPicPr>
          <p:cNvPr id="616" name="Google Shape;616;p41"/>
          <p:cNvPicPr preferRelativeResize="0"/>
          <p:nvPr/>
        </p:nvPicPr>
        <p:blipFill>
          <a:blip r:embed="rId7">
            <a:alphaModFix/>
          </a:blip>
          <a:stretch>
            <a:fillRect/>
          </a:stretch>
        </p:blipFill>
        <p:spPr>
          <a:xfrm>
            <a:off x="3948512" y="4080350"/>
            <a:ext cx="1054848" cy="393600"/>
          </a:xfrm>
          <a:prstGeom prst="rect">
            <a:avLst/>
          </a:prstGeom>
          <a:noFill/>
          <a:ln>
            <a:noFill/>
          </a:ln>
        </p:spPr>
      </p:pic>
      <p:pic>
        <p:nvPicPr>
          <p:cNvPr id="617" name="Google Shape;617;p41"/>
          <p:cNvPicPr preferRelativeResize="0"/>
          <p:nvPr/>
        </p:nvPicPr>
        <p:blipFill>
          <a:blip r:embed="rId8">
            <a:alphaModFix/>
          </a:blip>
          <a:stretch>
            <a:fillRect/>
          </a:stretch>
        </p:blipFill>
        <p:spPr>
          <a:xfrm>
            <a:off x="6089025" y="1506675"/>
            <a:ext cx="2532150" cy="890875"/>
          </a:xfrm>
          <a:prstGeom prst="rect">
            <a:avLst/>
          </a:prstGeom>
          <a:noFill/>
          <a:ln>
            <a:noFill/>
          </a:ln>
        </p:spPr>
      </p:pic>
      <p:pic>
        <p:nvPicPr>
          <p:cNvPr id="618" name="Google Shape;618;p41"/>
          <p:cNvPicPr preferRelativeResize="0"/>
          <p:nvPr/>
        </p:nvPicPr>
        <p:blipFill>
          <a:blip r:embed="rId9">
            <a:alphaModFix/>
          </a:blip>
          <a:stretch>
            <a:fillRect/>
          </a:stretch>
        </p:blipFill>
        <p:spPr>
          <a:xfrm>
            <a:off x="5994225" y="2963725"/>
            <a:ext cx="2721751" cy="450000"/>
          </a:xfrm>
          <a:prstGeom prst="rect">
            <a:avLst/>
          </a:prstGeom>
          <a:noFill/>
          <a:ln>
            <a:noFill/>
          </a:ln>
        </p:spPr>
      </p:pic>
      <p:sp>
        <p:nvSpPr>
          <p:cNvPr id="619" name="Google Shape;619;p41"/>
          <p:cNvSpPr txBox="1"/>
          <p:nvPr/>
        </p:nvSpPr>
        <p:spPr>
          <a:xfrm>
            <a:off x="6515150" y="1021775"/>
            <a:ext cx="1788300" cy="446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latin typeface="Calibri"/>
                <a:ea typeface="Calibri"/>
                <a:cs typeface="Calibri"/>
                <a:sym typeface="Calibri"/>
              </a:rPr>
              <a:t>Small Test Object</a:t>
            </a:r>
            <a:endParaRPr sz="1700" b="1">
              <a:solidFill>
                <a:schemeClr val="dk1"/>
              </a:solidFill>
              <a:latin typeface="Calibri"/>
              <a:ea typeface="Calibri"/>
              <a:cs typeface="Calibri"/>
              <a:sym typeface="Calibri"/>
            </a:endParaRPr>
          </a:p>
        </p:txBody>
      </p:sp>
      <p:sp>
        <p:nvSpPr>
          <p:cNvPr id="620" name="Google Shape;620;p41"/>
          <p:cNvSpPr txBox="1"/>
          <p:nvPr/>
        </p:nvSpPr>
        <p:spPr>
          <a:xfrm>
            <a:off x="6515150" y="2472350"/>
            <a:ext cx="1788300" cy="446400"/>
          </a:xfrm>
          <a:prstGeom prst="rect">
            <a:avLst/>
          </a:prstGeom>
          <a:noFill/>
          <a:ln w="28575" cap="flat" cmpd="sng">
            <a:solidFill>
              <a:srgbClr val="351C7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latin typeface="Calibri"/>
                <a:ea typeface="Calibri"/>
                <a:cs typeface="Calibri"/>
                <a:sym typeface="Calibri"/>
              </a:rPr>
              <a:t>Large Test Object</a:t>
            </a:r>
            <a:endParaRPr sz="1700" b="1">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41" name="Google Shape;641;p42"/>
          <p:cNvPicPr preferRelativeResize="0"/>
          <p:nvPr/>
        </p:nvPicPr>
        <p:blipFill>
          <a:blip r:embed="rId3">
            <a:alphaModFix/>
          </a:blip>
          <a:stretch>
            <a:fillRect/>
          </a:stretch>
        </p:blipFill>
        <p:spPr>
          <a:xfrm>
            <a:off x="307800" y="1265923"/>
            <a:ext cx="3436199" cy="3364143"/>
          </a:xfrm>
          <a:prstGeom prst="rect">
            <a:avLst/>
          </a:prstGeom>
          <a:noFill/>
          <a:ln>
            <a:noFill/>
          </a:ln>
        </p:spPr>
      </p:pic>
      <p:pic>
        <p:nvPicPr>
          <p:cNvPr id="625" name="Google Shape;625;p42"/>
          <p:cNvPicPr preferRelativeResize="0"/>
          <p:nvPr/>
        </p:nvPicPr>
        <p:blipFill>
          <a:blip r:embed="rId4">
            <a:alphaModFix/>
          </a:blip>
          <a:stretch>
            <a:fillRect/>
          </a:stretch>
        </p:blipFill>
        <p:spPr>
          <a:xfrm>
            <a:off x="6011513" y="1081038"/>
            <a:ext cx="2687175" cy="2399932"/>
          </a:xfrm>
          <a:prstGeom prst="rect">
            <a:avLst/>
          </a:prstGeom>
          <a:noFill/>
          <a:ln>
            <a:noFill/>
          </a:ln>
        </p:spPr>
      </p:pic>
      <p:sp>
        <p:nvSpPr>
          <p:cNvPr id="626" name="Google Shape;626;p42"/>
          <p:cNvSpPr txBox="1">
            <a:spLocks noGrp="1"/>
          </p:cNvSpPr>
          <p:nvPr>
            <p:ph type="title"/>
          </p:nvPr>
        </p:nvSpPr>
        <p:spPr>
          <a:xfrm>
            <a:off x="388955" y="2621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Hardware Model: Polo Detection at 30 meters</a:t>
            </a:r>
            <a:endParaRPr sz="2600" u="sng">
              <a:latin typeface="Playfair Display SemiBold"/>
              <a:ea typeface="Playfair Display SemiBold"/>
              <a:cs typeface="Playfair Display SemiBold"/>
              <a:sym typeface="Playfair Display SemiBold"/>
            </a:endParaRPr>
          </a:p>
        </p:txBody>
      </p:sp>
      <p:pic>
        <p:nvPicPr>
          <p:cNvPr id="627" name="Google Shape;627;p42"/>
          <p:cNvPicPr preferRelativeResize="0"/>
          <p:nvPr/>
        </p:nvPicPr>
        <p:blipFill>
          <a:blip r:embed="rId5">
            <a:alphaModFix/>
          </a:blip>
          <a:stretch>
            <a:fillRect/>
          </a:stretch>
        </p:blipFill>
        <p:spPr>
          <a:xfrm>
            <a:off x="8238950" y="304100"/>
            <a:ext cx="588775" cy="588800"/>
          </a:xfrm>
          <a:prstGeom prst="rect">
            <a:avLst/>
          </a:prstGeom>
          <a:noFill/>
          <a:ln>
            <a:noFill/>
          </a:ln>
        </p:spPr>
      </p:pic>
      <p:sp>
        <p:nvSpPr>
          <p:cNvPr id="628" name="Google Shape;628;p42"/>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31</a:t>
            </a:fld>
            <a:endParaRPr>
              <a:latin typeface="Playfair Display"/>
              <a:ea typeface="Playfair Display"/>
              <a:cs typeface="Playfair Display"/>
              <a:sym typeface="Playfair Display"/>
            </a:endParaRPr>
          </a:p>
        </p:txBody>
      </p:sp>
      <p:graphicFrame>
        <p:nvGraphicFramePr>
          <p:cNvPr id="629" name="Google Shape;629;p42"/>
          <p:cNvGraphicFramePr/>
          <p:nvPr/>
        </p:nvGraphicFramePr>
        <p:xfrm>
          <a:off x="5882475" y="3516688"/>
          <a:ext cx="2945250" cy="1005750"/>
        </p:xfrm>
        <a:graphic>
          <a:graphicData uri="http://schemas.openxmlformats.org/drawingml/2006/table">
            <a:tbl>
              <a:tblPr>
                <a:noFill/>
                <a:tableStyleId>{100F1C8B-0C1F-4E85-B021-A9572CF72A61}</a:tableStyleId>
              </a:tblPr>
              <a:tblGrid>
                <a:gridCol w="2071225">
                  <a:extLst>
                    <a:ext uri="{9D8B030D-6E8A-4147-A177-3AD203B41FA5}">
                      <a16:colId xmlns:a16="http://schemas.microsoft.com/office/drawing/2014/main" val="20000"/>
                    </a:ext>
                  </a:extLst>
                </a:gridCol>
                <a:gridCol w="874025">
                  <a:extLst>
                    <a:ext uri="{9D8B030D-6E8A-4147-A177-3AD203B41FA5}">
                      <a16:colId xmlns:a16="http://schemas.microsoft.com/office/drawing/2014/main" val="20001"/>
                    </a:ext>
                  </a:extLst>
                </a:gridCol>
              </a:tblGrid>
              <a:tr h="235475">
                <a:tc>
                  <a:txBody>
                    <a:bodyPr/>
                    <a:lstStyle/>
                    <a:p>
                      <a:pPr marL="0" lvl="0" indent="0" algn="ctr" rtl="0">
                        <a:spcBef>
                          <a:spcPts val="0"/>
                        </a:spcBef>
                        <a:spcAft>
                          <a:spcPts val="0"/>
                        </a:spcAft>
                        <a:buNone/>
                      </a:pPr>
                      <a:r>
                        <a:rPr lang="en" sz="1000" b="1">
                          <a:latin typeface="Playfair Display"/>
                          <a:ea typeface="Playfair Display"/>
                          <a:cs typeface="Playfair Display"/>
                          <a:sym typeface="Playfair Display"/>
                        </a:rPr>
                        <a:t>Design Requirement </a:t>
                      </a:r>
                      <a:endParaRPr sz="10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000" b="1">
                          <a:latin typeface="Playfair Display"/>
                          <a:ea typeface="Playfair Display"/>
                          <a:cs typeface="Playfair Display"/>
                          <a:sym typeface="Playfair Display"/>
                        </a:rPr>
                        <a:t>Satisfaction </a:t>
                      </a:r>
                      <a:endParaRPr sz="10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239100">
                <a:tc>
                  <a:txBody>
                    <a:bodyPr/>
                    <a:lstStyle/>
                    <a:p>
                      <a:pPr marL="0" lvl="0" indent="0" algn="ctr" rtl="0">
                        <a:spcBef>
                          <a:spcPts val="0"/>
                        </a:spcBef>
                        <a:spcAft>
                          <a:spcPts val="0"/>
                        </a:spcAft>
                        <a:buNone/>
                      </a:pPr>
                      <a:r>
                        <a:rPr lang="en" sz="1000" b="1">
                          <a:latin typeface="Playfair Display"/>
                          <a:ea typeface="Playfair Display"/>
                          <a:cs typeface="Playfair Display"/>
                          <a:sym typeface="Playfair Display"/>
                        </a:rPr>
                        <a:t>DR.1 </a:t>
                      </a:r>
                      <a:r>
                        <a:rPr lang="en" sz="1000">
                          <a:latin typeface="Playfair Display"/>
                          <a:ea typeface="Playfair Display"/>
                          <a:cs typeface="Playfair Display"/>
                          <a:sym typeface="Playfair Display"/>
                        </a:rPr>
                        <a:t>(30 m range)</a:t>
                      </a:r>
                      <a:endParaRPr sz="10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1000">
                          <a:solidFill>
                            <a:schemeClr val="dk1"/>
                          </a:solidFill>
                          <a:latin typeface="Playfair Display"/>
                          <a:ea typeface="Playfair Display"/>
                          <a:cs typeface="Playfair Display"/>
                          <a:sym typeface="Playfair Display"/>
                        </a:rPr>
                        <a:t>YES ✅</a:t>
                      </a:r>
                      <a:endParaRPr sz="10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313475">
                <a:tc>
                  <a:txBody>
                    <a:bodyPr/>
                    <a:lstStyle/>
                    <a:p>
                      <a:pPr marL="0" lvl="0" indent="0" algn="ctr" rtl="0">
                        <a:spcBef>
                          <a:spcPts val="0"/>
                        </a:spcBef>
                        <a:spcAft>
                          <a:spcPts val="0"/>
                        </a:spcAft>
                        <a:buNone/>
                      </a:pPr>
                      <a:r>
                        <a:rPr lang="en" sz="1000" b="1">
                          <a:latin typeface="Playfair Display"/>
                          <a:ea typeface="Playfair Display"/>
                          <a:cs typeface="Playfair Display"/>
                          <a:sym typeface="Playfair Display"/>
                        </a:rPr>
                        <a:t>DR.11 </a:t>
                      </a:r>
                      <a:r>
                        <a:rPr lang="en" sz="1000">
                          <a:latin typeface="Playfair Display"/>
                          <a:ea typeface="Playfair Display"/>
                          <a:cs typeface="Playfair Display"/>
                          <a:sym typeface="Playfair Display"/>
                        </a:rPr>
                        <a:t>(Non-Fiducial Test Object)</a:t>
                      </a:r>
                      <a:endParaRPr sz="10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1000">
                          <a:solidFill>
                            <a:schemeClr val="dk1"/>
                          </a:solidFill>
                          <a:latin typeface="Playfair Display"/>
                          <a:ea typeface="Playfair Display"/>
                          <a:cs typeface="Playfair Display"/>
                          <a:sym typeface="Playfair Display"/>
                        </a:rPr>
                        <a:t>YES ✅</a:t>
                      </a:r>
                      <a:endParaRPr sz="10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30" name="Google Shape;630;p42"/>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631" name="Google Shape;631;p42"/>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632" name="Google Shape;632;p42"/>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633" name="Google Shape;633;p42"/>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4.0 Requirements and Satisfaction</a:t>
            </a:r>
            <a:endParaRPr sz="1200" b="1">
              <a:latin typeface="Playfair Display"/>
              <a:ea typeface="Playfair Display"/>
              <a:cs typeface="Playfair Display"/>
              <a:sym typeface="Playfair Display"/>
            </a:endParaRPr>
          </a:p>
        </p:txBody>
      </p:sp>
      <p:sp>
        <p:nvSpPr>
          <p:cNvPr id="634" name="Google Shape;634;p42"/>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635" name="Google Shape;635;p42"/>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638" name="Google Shape;638;p42"/>
          <p:cNvSpPr txBox="1"/>
          <p:nvPr/>
        </p:nvSpPr>
        <p:spPr>
          <a:xfrm>
            <a:off x="3913750" y="1024700"/>
            <a:ext cx="1788300" cy="446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latin typeface="Calibri"/>
                <a:ea typeface="Calibri"/>
                <a:cs typeface="Calibri"/>
                <a:sym typeface="Calibri"/>
              </a:rPr>
              <a:t>Small Test Object</a:t>
            </a:r>
            <a:endParaRPr sz="1700" b="1">
              <a:solidFill>
                <a:schemeClr val="dk1"/>
              </a:solidFill>
              <a:latin typeface="Calibri"/>
              <a:ea typeface="Calibri"/>
              <a:cs typeface="Calibri"/>
              <a:sym typeface="Calibri"/>
            </a:endParaRPr>
          </a:p>
        </p:txBody>
      </p:sp>
      <p:sp>
        <p:nvSpPr>
          <p:cNvPr id="639" name="Google Shape;639;p42"/>
          <p:cNvSpPr txBox="1"/>
          <p:nvPr/>
        </p:nvSpPr>
        <p:spPr>
          <a:xfrm>
            <a:off x="3913750" y="2938575"/>
            <a:ext cx="1788300" cy="446400"/>
          </a:xfrm>
          <a:prstGeom prst="rect">
            <a:avLst/>
          </a:prstGeom>
          <a:noFill/>
          <a:ln w="28575" cap="flat" cmpd="sng">
            <a:solidFill>
              <a:srgbClr val="351C7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latin typeface="Calibri"/>
                <a:ea typeface="Calibri"/>
                <a:cs typeface="Calibri"/>
                <a:sym typeface="Calibri"/>
              </a:rPr>
              <a:t>Large Test Object</a:t>
            </a:r>
            <a:endParaRPr sz="1700" b="1">
              <a:solidFill>
                <a:schemeClr val="dk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CACE6A76-123E-1231-D81F-BDA3071FD9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085" t="28601" r="4375" b="54110"/>
          <a:stretch/>
        </p:blipFill>
        <p:spPr bwMode="auto">
          <a:xfrm>
            <a:off x="3913792" y="1602825"/>
            <a:ext cx="1797628" cy="554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EA8595E-8DA1-D2D0-97FF-BE95AD1A9B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562" t="68370" r="504" b="12076"/>
          <a:stretch/>
        </p:blipFill>
        <p:spPr bwMode="auto">
          <a:xfrm>
            <a:off x="3840975" y="3515924"/>
            <a:ext cx="1933830" cy="649042"/>
          </a:xfrm>
          <a:prstGeom prst="rect">
            <a:avLst/>
          </a:prstGeom>
          <a:noFill/>
          <a:extLst>
            <a:ext uri="{909E8E84-426E-40DD-AFC4-6F175D3DCCD1}">
              <a14:hiddenFill xmlns:a14="http://schemas.microsoft.com/office/drawing/2010/main">
                <a:solidFill>
                  <a:srgbClr val="FFFFFF"/>
                </a:solidFill>
              </a14:hiddenFill>
            </a:ext>
          </a:extLst>
        </p:spPr>
      </p:pic>
      <p:sp>
        <p:nvSpPr>
          <p:cNvPr id="640" name="Google Shape;640;p42"/>
          <p:cNvSpPr txBox="1"/>
          <p:nvPr/>
        </p:nvSpPr>
        <p:spPr>
          <a:xfrm>
            <a:off x="510466" y="874652"/>
            <a:ext cx="3152100" cy="4464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dirty="0">
                <a:solidFill>
                  <a:schemeClr val="dk1"/>
                </a:solidFill>
                <a:latin typeface="Calibri"/>
                <a:ea typeface="Calibri"/>
                <a:cs typeface="Calibri"/>
                <a:sym typeface="Calibri"/>
              </a:rPr>
              <a:t>Point of View of Camera at 30m</a:t>
            </a:r>
            <a:endParaRPr sz="1700" b="1" dirty="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5"/>
        <p:cNvGrpSpPr/>
        <p:nvPr/>
      </p:nvGrpSpPr>
      <p:grpSpPr>
        <a:xfrm>
          <a:off x="0" y="0"/>
          <a:ext cx="0" cy="0"/>
          <a:chOff x="0" y="0"/>
          <a:chExt cx="0" cy="0"/>
        </a:xfrm>
      </p:grpSpPr>
      <p:sp>
        <p:nvSpPr>
          <p:cNvPr id="646" name="Google Shape;646;p43"/>
          <p:cNvSpPr txBox="1">
            <a:spLocks noGrp="1"/>
          </p:cNvSpPr>
          <p:nvPr>
            <p:ph type="ctrTitle"/>
          </p:nvPr>
        </p:nvSpPr>
        <p:spPr>
          <a:xfrm>
            <a:off x="296375" y="4070275"/>
            <a:ext cx="5658900" cy="76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300" b="1"/>
              <a:t>Project Description</a:t>
            </a:r>
            <a:endParaRPr sz="4300" b="1"/>
          </a:p>
        </p:txBody>
      </p:sp>
      <p:sp>
        <p:nvSpPr>
          <p:cNvPr id="647" name="Google Shape;647;p43"/>
          <p:cNvSpPr/>
          <p:nvPr/>
        </p:nvSpPr>
        <p:spPr>
          <a:xfrm>
            <a:off x="228600" y="0"/>
            <a:ext cx="91440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8" name="Google Shape;648;p43"/>
          <p:cNvPicPr preferRelativeResize="0"/>
          <p:nvPr/>
        </p:nvPicPr>
        <p:blipFill>
          <a:blip r:embed="rId3">
            <a:alphaModFix amt="40000"/>
          </a:blip>
          <a:stretch>
            <a:fillRect/>
          </a:stretch>
        </p:blipFill>
        <p:spPr>
          <a:xfrm>
            <a:off x="2226756" y="226488"/>
            <a:ext cx="4690500" cy="4690525"/>
          </a:xfrm>
          <a:prstGeom prst="rect">
            <a:avLst/>
          </a:prstGeom>
          <a:noFill/>
          <a:ln>
            <a:noFill/>
          </a:ln>
        </p:spPr>
      </p:pic>
      <p:sp>
        <p:nvSpPr>
          <p:cNvPr id="649" name="Google Shape;649;p43"/>
          <p:cNvSpPr txBox="1"/>
          <p:nvPr/>
        </p:nvSpPr>
        <p:spPr>
          <a:xfrm>
            <a:off x="1373250" y="2171563"/>
            <a:ext cx="6397500" cy="800400"/>
          </a:xfrm>
          <a:prstGeom prst="rect">
            <a:avLst/>
          </a:prstGeom>
          <a:solidFill>
            <a:srgbClr val="07376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rgbClr val="FFFFFF"/>
                </a:solidFill>
                <a:latin typeface="PT Serif"/>
                <a:ea typeface="PT Serif"/>
                <a:cs typeface="PT Serif"/>
                <a:sym typeface="PT Serif"/>
              </a:rPr>
              <a:t>Verification and Validation</a:t>
            </a:r>
            <a:endParaRPr sz="4000">
              <a:solidFill>
                <a:srgbClr val="FFFFFF"/>
              </a:solidFill>
              <a:latin typeface="PT Serif"/>
              <a:ea typeface="PT Serif"/>
              <a:cs typeface="PT Serif"/>
              <a:sym typeface="PT Serif"/>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44"/>
          <p:cNvSpPr txBox="1">
            <a:spLocks noGrp="1"/>
          </p:cNvSpPr>
          <p:nvPr>
            <p:ph type="title"/>
          </p:nvPr>
        </p:nvSpPr>
        <p:spPr>
          <a:xfrm>
            <a:off x="388955" y="2172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Polo Detection</a:t>
            </a:r>
            <a:endParaRPr sz="2600" u="sng">
              <a:latin typeface="Playfair Display SemiBold"/>
              <a:ea typeface="Playfair Display SemiBold"/>
              <a:cs typeface="Playfair Display SemiBold"/>
              <a:sym typeface="Playfair Display SemiBold"/>
            </a:endParaRPr>
          </a:p>
        </p:txBody>
      </p:sp>
      <p:sp>
        <p:nvSpPr>
          <p:cNvPr id="655" name="Google Shape;655;p44"/>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656" name="Google Shape;656;p44"/>
          <p:cNvSpPr txBox="1">
            <a:spLocks noGrp="1"/>
          </p:cNvSpPr>
          <p:nvPr>
            <p:ph type="body" idx="1"/>
          </p:nvPr>
        </p:nvSpPr>
        <p:spPr>
          <a:xfrm>
            <a:off x="388950" y="853975"/>
            <a:ext cx="5754000" cy="16071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1200" b="1">
                <a:latin typeface="Playfair Display"/>
                <a:ea typeface="Playfair Display"/>
                <a:cs typeface="Playfair Display"/>
                <a:sym typeface="Playfair Display"/>
              </a:rPr>
              <a:t>Objective:</a:t>
            </a:r>
            <a:endParaRPr sz="1200" b="1">
              <a:latin typeface="Playfair Display"/>
              <a:ea typeface="Playfair Display"/>
              <a:cs typeface="Playfair Display"/>
              <a:sym typeface="Playfair Display"/>
            </a:endParaRPr>
          </a:p>
          <a:p>
            <a:pPr marL="457200" lvl="0" indent="-304800" algn="l" rtl="0">
              <a:spcBef>
                <a:spcPts val="600"/>
              </a:spcBef>
              <a:spcAft>
                <a:spcPts val="0"/>
              </a:spcAft>
              <a:buSzPts val="1200"/>
              <a:buFont typeface="Playfair Display"/>
              <a:buChar char="▣"/>
            </a:pPr>
            <a:r>
              <a:rPr lang="en" sz="1200">
                <a:latin typeface="Playfair Display"/>
                <a:ea typeface="Playfair Display"/>
                <a:cs typeface="Playfair Display"/>
                <a:sym typeface="Playfair Display"/>
              </a:rPr>
              <a:t>Verify identifiability of various Polo designs at varying distances </a:t>
            </a:r>
            <a:endParaRPr sz="1200">
              <a:latin typeface="Playfair Display"/>
              <a:ea typeface="Playfair Display"/>
              <a:cs typeface="Playfair Display"/>
              <a:sym typeface="Playfair Display"/>
            </a:endParaRPr>
          </a:p>
          <a:p>
            <a:pPr marL="0" lvl="0" indent="0" algn="l" rtl="0">
              <a:spcBef>
                <a:spcPts val="600"/>
              </a:spcBef>
              <a:spcAft>
                <a:spcPts val="0"/>
              </a:spcAft>
              <a:buNone/>
            </a:pPr>
            <a:r>
              <a:rPr lang="en" sz="1200" b="1">
                <a:latin typeface="Playfair Display"/>
                <a:ea typeface="Playfair Display"/>
                <a:cs typeface="Playfair Display"/>
                <a:sym typeface="Playfair Display"/>
              </a:rPr>
              <a:t>Validation Plan:</a:t>
            </a:r>
            <a:endParaRPr sz="1200" b="1">
              <a:latin typeface="Playfair Display"/>
              <a:ea typeface="Playfair Display"/>
              <a:cs typeface="Playfair Display"/>
              <a:sym typeface="Playfair Display"/>
            </a:endParaRPr>
          </a:p>
          <a:p>
            <a:pPr marL="457200" lvl="0" indent="-304800" algn="l" rtl="0">
              <a:spcBef>
                <a:spcPts val="600"/>
              </a:spcBef>
              <a:spcAft>
                <a:spcPts val="0"/>
              </a:spcAft>
              <a:buSzPts val="1200"/>
              <a:buFont typeface="Playfair Display"/>
              <a:buChar char="▣"/>
            </a:pPr>
            <a:r>
              <a:rPr lang="en" sz="1200">
                <a:latin typeface="Playfair Display"/>
                <a:ea typeface="Playfair Display"/>
                <a:cs typeface="Playfair Display"/>
                <a:sym typeface="Playfair Display"/>
              </a:rPr>
              <a:t>Test Polo distinguishability at a 1 m distance</a:t>
            </a:r>
            <a:endParaRPr sz="1200">
              <a:latin typeface="Playfair Display"/>
              <a:ea typeface="Playfair Display"/>
              <a:cs typeface="Playfair Display"/>
              <a:sym typeface="Playfair Display"/>
            </a:endParaRPr>
          </a:p>
          <a:p>
            <a:pPr marL="457200" lvl="0" indent="-304800" algn="l" rtl="0">
              <a:spcBef>
                <a:spcPts val="0"/>
              </a:spcBef>
              <a:spcAft>
                <a:spcPts val="0"/>
              </a:spcAft>
              <a:buSzPts val="1200"/>
              <a:buFont typeface="Playfair Display"/>
              <a:buChar char="▣"/>
            </a:pPr>
            <a:r>
              <a:rPr lang="en" sz="1200">
                <a:latin typeface="Playfair Display"/>
                <a:ea typeface="Playfair Display"/>
                <a:cs typeface="Playfair Display"/>
                <a:sym typeface="Playfair Display"/>
              </a:rPr>
              <a:t>Test Polo distinguishability at a 30 m distance</a:t>
            </a:r>
            <a:endParaRPr sz="1200">
              <a:latin typeface="Playfair Display"/>
              <a:ea typeface="Playfair Display"/>
              <a:cs typeface="Playfair Display"/>
              <a:sym typeface="Playfair Display"/>
            </a:endParaRPr>
          </a:p>
          <a:p>
            <a:pPr marL="457200" lvl="0" indent="-304800" algn="l" rtl="0">
              <a:spcBef>
                <a:spcPts val="0"/>
              </a:spcBef>
              <a:spcAft>
                <a:spcPts val="0"/>
              </a:spcAft>
              <a:buSzPts val="1200"/>
              <a:buFont typeface="Playfair Display"/>
              <a:buChar char="▣"/>
            </a:pPr>
            <a:r>
              <a:rPr lang="en" sz="1200">
                <a:latin typeface="Playfair Display"/>
                <a:ea typeface="Playfair Display"/>
                <a:cs typeface="Playfair Display"/>
                <a:sym typeface="Playfair Display"/>
              </a:rPr>
              <a:t>Repeat with varying Polo designs</a:t>
            </a:r>
            <a:endParaRPr sz="1200">
              <a:latin typeface="Playfair Display"/>
              <a:ea typeface="Playfair Display"/>
              <a:cs typeface="Playfair Display"/>
              <a:sym typeface="Playfair Display"/>
            </a:endParaRPr>
          </a:p>
        </p:txBody>
      </p:sp>
      <p:pic>
        <p:nvPicPr>
          <p:cNvPr id="657" name="Google Shape;657;p44"/>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658" name="Google Shape;658;p44"/>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33</a:t>
            </a:fld>
            <a:endParaRPr sz="1200">
              <a:solidFill>
                <a:schemeClr val="accent4"/>
              </a:solidFill>
              <a:latin typeface="Playfair Display"/>
              <a:ea typeface="Playfair Display"/>
              <a:cs typeface="Playfair Display"/>
              <a:sym typeface="Playfair Display"/>
            </a:endParaRPr>
          </a:p>
        </p:txBody>
      </p:sp>
      <p:sp>
        <p:nvSpPr>
          <p:cNvPr id="659" name="Google Shape;659;p44"/>
          <p:cNvSpPr/>
          <p:nvPr/>
        </p:nvSpPr>
        <p:spPr>
          <a:xfrm>
            <a:off x="491250" y="3194079"/>
            <a:ext cx="668100" cy="810000"/>
          </a:xfrm>
          <a:prstGeom prst="bevel">
            <a:avLst>
              <a:gd name="adj" fmla="val 12500"/>
            </a:avLst>
          </a:prstGeom>
          <a:solidFill>
            <a:schemeClr val="accent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chemeClr val="dk1"/>
                </a:solidFill>
                <a:latin typeface="Playfair Display"/>
                <a:ea typeface="Playfair Display"/>
                <a:cs typeface="Playfair Display"/>
                <a:sym typeface="Playfair Display"/>
              </a:rPr>
              <a:t>M</a:t>
            </a:r>
            <a:endParaRPr sz="2500" b="1">
              <a:solidFill>
                <a:schemeClr val="dk1"/>
              </a:solidFill>
              <a:latin typeface="Playfair Display"/>
              <a:ea typeface="Playfair Display"/>
              <a:cs typeface="Playfair Display"/>
              <a:sym typeface="Playfair Display"/>
            </a:endParaRPr>
          </a:p>
        </p:txBody>
      </p:sp>
      <p:sp>
        <p:nvSpPr>
          <p:cNvPr id="660" name="Google Shape;660;p44"/>
          <p:cNvSpPr/>
          <p:nvPr/>
        </p:nvSpPr>
        <p:spPr>
          <a:xfrm>
            <a:off x="7163097" y="2731475"/>
            <a:ext cx="1431300" cy="1735200"/>
          </a:xfrm>
          <a:prstGeom prst="bevel">
            <a:avLst>
              <a:gd name="adj" fmla="val 12500"/>
            </a:avLst>
          </a:prstGeom>
          <a:solidFill>
            <a:schemeClr val="accent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0" b="1">
                <a:latin typeface="Playfair Display"/>
                <a:ea typeface="Playfair Display"/>
                <a:cs typeface="Playfair Display"/>
                <a:sym typeface="Playfair Display"/>
              </a:rPr>
              <a:t>P</a:t>
            </a:r>
            <a:endParaRPr sz="5000" b="1">
              <a:latin typeface="Playfair Display"/>
              <a:ea typeface="Playfair Display"/>
              <a:cs typeface="Playfair Display"/>
              <a:sym typeface="Playfair Display"/>
            </a:endParaRPr>
          </a:p>
        </p:txBody>
      </p:sp>
      <p:cxnSp>
        <p:nvCxnSpPr>
          <p:cNvPr id="661" name="Google Shape;661;p44"/>
          <p:cNvCxnSpPr>
            <a:stCxn id="659" idx="0"/>
            <a:endCxn id="662" idx="4"/>
          </p:cNvCxnSpPr>
          <p:nvPr/>
        </p:nvCxnSpPr>
        <p:spPr>
          <a:xfrm>
            <a:off x="1159350" y="3599079"/>
            <a:ext cx="843600" cy="0"/>
          </a:xfrm>
          <a:prstGeom prst="straightConnector1">
            <a:avLst/>
          </a:prstGeom>
          <a:noFill/>
          <a:ln w="38100" cap="flat" cmpd="sng">
            <a:solidFill>
              <a:srgbClr val="005BAD"/>
            </a:solidFill>
            <a:prstDash val="dot"/>
            <a:round/>
            <a:headEnd type="none" w="med" len="med"/>
            <a:tailEnd type="none" w="med" len="med"/>
          </a:ln>
        </p:spPr>
      </p:cxnSp>
      <p:sp>
        <p:nvSpPr>
          <p:cNvPr id="663" name="Google Shape;663;p44"/>
          <p:cNvSpPr txBox="1"/>
          <p:nvPr/>
        </p:nvSpPr>
        <p:spPr>
          <a:xfrm>
            <a:off x="1227108" y="3652582"/>
            <a:ext cx="707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1 meter</a:t>
            </a:r>
            <a:endParaRPr sz="1100">
              <a:latin typeface="Playfair Display"/>
              <a:ea typeface="Playfair Display"/>
              <a:cs typeface="Playfair Display"/>
              <a:sym typeface="Playfair Display"/>
            </a:endParaRPr>
          </a:p>
        </p:txBody>
      </p:sp>
      <p:sp>
        <p:nvSpPr>
          <p:cNvPr id="664" name="Google Shape;664;p44"/>
          <p:cNvSpPr txBox="1"/>
          <p:nvPr/>
        </p:nvSpPr>
        <p:spPr>
          <a:xfrm>
            <a:off x="3727886" y="3660078"/>
            <a:ext cx="866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30 meters</a:t>
            </a:r>
            <a:endParaRPr sz="1100">
              <a:latin typeface="Playfair Display"/>
              <a:ea typeface="Playfair Display"/>
              <a:cs typeface="Playfair Display"/>
              <a:sym typeface="Playfair Display"/>
            </a:endParaRPr>
          </a:p>
        </p:txBody>
      </p:sp>
      <p:sp>
        <p:nvSpPr>
          <p:cNvPr id="665" name="Google Shape;665;p44"/>
          <p:cNvSpPr/>
          <p:nvPr/>
        </p:nvSpPr>
        <p:spPr>
          <a:xfrm>
            <a:off x="1281262" y="3786755"/>
            <a:ext cx="707700" cy="217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6" name="Google Shape;666;p44"/>
          <p:cNvCxnSpPr>
            <a:stCxn id="659" idx="0"/>
            <a:endCxn id="660" idx="4"/>
          </p:cNvCxnSpPr>
          <p:nvPr/>
        </p:nvCxnSpPr>
        <p:spPr>
          <a:xfrm>
            <a:off x="1159350" y="3599079"/>
            <a:ext cx="6003600" cy="0"/>
          </a:xfrm>
          <a:prstGeom prst="straightConnector1">
            <a:avLst/>
          </a:prstGeom>
          <a:noFill/>
          <a:ln w="38100" cap="flat" cmpd="sng">
            <a:solidFill>
              <a:srgbClr val="005BAD"/>
            </a:solidFill>
            <a:prstDash val="dot"/>
            <a:round/>
            <a:headEnd type="none" w="med" len="med"/>
            <a:tailEnd type="none" w="med" len="med"/>
          </a:ln>
        </p:spPr>
      </p:cxnSp>
      <p:sp>
        <p:nvSpPr>
          <p:cNvPr id="667" name="Google Shape;667;p44"/>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668" name="Google Shape;668;p44"/>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669" name="Google Shape;669;p44"/>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670" name="Google Shape;670;p44"/>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671" name="Google Shape;671;p44"/>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5.0  Verification and Validation</a:t>
            </a:r>
            <a:endParaRPr sz="1200" b="1">
              <a:latin typeface="PT Serif"/>
              <a:ea typeface="PT Serif"/>
              <a:cs typeface="PT Serif"/>
              <a:sym typeface="PT Serif"/>
            </a:endParaRPr>
          </a:p>
        </p:txBody>
      </p:sp>
      <p:sp>
        <p:nvSpPr>
          <p:cNvPr id="672" name="Google Shape;672;p44"/>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673" name="Google Shape;673;p44"/>
          <p:cNvSpPr txBox="1"/>
          <p:nvPr/>
        </p:nvSpPr>
        <p:spPr>
          <a:xfrm>
            <a:off x="6515900" y="1352875"/>
            <a:ext cx="2239200" cy="1108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600"/>
              </a:spcBef>
              <a:spcAft>
                <a:spcPts val="0"/>
              </a:spcAft>
              <a:buNone/>
            </a:pPr>
            <a:r>
              <a:rPr lang="en" sz="1200" b="1">
                <a:solidFill>
                  <a:schemeClr val="dk1"/>
                </a:solidFill>
                <a:latin typeface="Playfair Display"/>
                <a:ea typeface="Playfair Display"/>
                <a:cs typeface="Playfair Display"/>
                <a:sym typeface="Playfair Display"/>
              </a:rPr>
              <a:t>Driving Requirements:</a:t>
            </a:r>
            <a:endParaRPr sz="1200" b="1">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DR.1</a:t>
            </a:r>
            <a:r>
              <a:rPr lang="en" sz="1200">
                <a:solidFill>
                  <a:schemeClr val="dk1"/>
                </a:solidFill>
                <a:latin typeface="Playfair Display"/>
                <a:ea typeface="Playfair Display"/>
                <a:cs typeface="Playfair Display"/>
                <a:sym typeface="Playfair Display"/>
              </a:rPr>
              <a:t> (1-&gt;30 m Range)</a:t>
            </a:r>
            <a:endParaRPr sz="1200">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DR.2</a:t>
            </a:r>
            <a:r>
              <a:rPr lang="en" sz="1200">
                <a:solidFill>
                  <a:schemeClr val="dk1"/>
                </a:solidFill>
                <a:latin typeface="Playfair Display"/>
                <a:ea typeface="Playfair Display"/>
                <a:cs typeface="Playfair Display"/>
                <a:sym typeface="Playfair Display"/>
              </a:rPr>
              <a:t> (1 m Accuracy)  </a:t>
            </a:r>
            <a:endParaRPr sz="1200">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DR.3</a:t>
            </a:r>
            <a:r>
              <a:rPr lang="en" sz="1200">
                <a:solidFill>
                  <a:schemeClr val="dk1"/>
                </a:solidFill>
                <a:latin typeface="Playfair Display"/>
                <a:ea typeface="Playfair Display"/>
                <a:cs typeface="Playfair Display"/>
                <a:sym typeface="Playfair Display"/>
              </a:rPr>
              <a:t> (15</a:t>
            </a:r>
            <a:r>
              <a:rPr lang="en" sz="1200" baseline="30000">
                <a:solidFill>
                  <a:schemeClr val="dk1"/>
                </a:solidFill>
                <a:latin typeface="Playfair Display"/>
                <a:ea typeface="Playfair Display"/>
                <a:cs typeface="Playfair Display"/>
                <a:sym typeface="Playfair Display"/>
              </a:rPr>
              <a:t>0</a:t>
            </a:r>
            <a:r>
              <a:rPr lang="en" sz="1200">
                <a:solidFill>
                  <a:schemeClr val="dk1"/>
                </a:solidFill>
                <a:latin typeface="Playfair Display"/>
                <a:ea typeface="Playfair Display"/>
                <a:cs typeface="Playfair Display"/>
                <a:sym typeface="Playfair Display"/>
              </a:rPr>
              <a:t> Accuracy)  </a:t>
            </a:r>
            <a:endParaRPr sz="1200">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DR.10</a:t>
            </a:r>
            <a:r>
              <a:rPr lang="en" sz="1200">
                <a:solidFill>
                  <a:schemeClr val="dk1"/>
                </a:solidFill>
                <a:latin typeface="Playfair Display"/>
                <a:ea typeface="Playfair Display"/>
                <a:cs typeface="Playfair Display"/>
                <a:sym typeface="Playfair Display"/>
              </a:rPr>
              <a:t> (SOSC)</a:t>
            </a:r>
            <a:endParaRPr>
              <a:latin typeface="PT Serif"/>
              <a:ea typeface="PT Serif"/>
              <a:cs typeface="PT Serif"/>
              <a:sym typeface="PT Serif"/>
            </a:endParaRPr>
          </a:p>
        </p:txBody>
      </p:sp>
      <p:sp>
        <p:nvSpPr>
          <p:cNvPr id="674" name="Google Shape;674;p44"/>
          <p:cNvSpPr/>
          <p:nvPr/>
        </p:nvSpPr>
        <p:spPr>
          <a:xfrm>
            <a:off x="1934803" y="2731483"/>
            <a:ext cx="1431300" cy="1735200"/>
          </a:xfrm>
          <a:prstGeom prst="bevel">
            <a:avLst>
              <a:gd name="adj" fmla="val 12500"/>
            </a:avLst>
          </a:prstGeom>
          <a:solidFill>
            <a:schemeClr val="accent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0" b="1">
                <a:latin typeface="Playfair Display"/>
                <a:ea typeface="Playfair Display"/>
                <a:cs typeface="Playfair Display"/>
                <a:sym typeface="Playfair Display"/>
              </a:rPr>
              <a:t>P</a:t>
            </a:r>
            <a:endParaRPr sz="5000" b="1">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74"/>
                                        </p:tgtEl>
                                        <p:attrNameLst>
                                          <p:attrName>style.visibility</p:attrName>
                                        </p:attrNameLst>
                                      </p:cBhvr>
                                      <p:to>
                                        <p:strVal val="visible"/>
                                      </p:to>
                                    </p:set>
                                    <p:animEffect transition="in" filter="fade">
                                      <p:cBhvr>
                                        <p:cTn id="10" dur="1000"/>
                                        <p:tgtEl>
                                          <p:spTgt spid="674"/>
                                        </p:tgtEl>
                                      </p:cBhvr>
                                    </p:animEffect>
                                  </p:childTnLst>
                                </p:cTn>
                              </p:par>
                              <p:par>
                                <p:cTn id="11" presetID="10" presetClass="entr" presetSubtype="0" fill="hold" nodeType="withEffect">
                                  <p:stCondLst>
                                    <p:cond delay="0"/>
                                  </p:stCondLst>
                                  <p:childTnLst>
                                    <p:set>
                                      <p:cBhvr>
                                        <p:cTn id="12" dur="1" fill="hold">
                                          <p:stCondLst>
                                            <p:cond delay="0"/>
                                          </p:stCondLst>
                                        </p:cTn>
                                        <p:tgtEl>
                                          <p:spTgt spid="661"/>
                                        </p:tgtEl>
                                        <p:attrNameLst>
                                          <p:attrName>style.visibility</p:attrName>
                                        </p:attrNameLst>
                                      </p:cBhvr>
                                      <p:to>
                                        <p:strVal val="visible"/>
                                      </p:to>
                                    </p:set>
                                    <p:animEffect transition="in" filter="fade">
                                      <p:cBhvr>
                                        <p:cTn id="13" dur="1000"/>
                                        <p:tgtEl>
                                          <p:spTgt spid="661"/>
                                        </p:tgtEl>
                                      </p:cBhvr>
                                    </p:animEffect>
                                  </p:childTnLst>
                                </p:cTn>
                              </p:par>
                              <p:par>
                                <p:cTn id="14" presetID="10" presetClass="entr" presetSubtype="0" fill="hold" nodeType="withEffect">
                                  <p:stCondLst>
                                    <p:cond delay="0"/>
                                  </p:stCondLst>
                                  <p:childTnLst>
                                    <p:set>
                                      <p:cBhvr>
                                        <p:cTn id="15" dur="1" fill="hold">
                                          <p:stCondLst>
                                            <p:cond delay="0"/>
                                          </p:stCondLst>
                                        </p:cTn>
                                        <p:tgtEl>
                                          <p:spTgt spid="663"/>
                                        </p:tgtEl>
                                        <p:attrNameLst>
                                          <p:attrName>style.visibility</p:attrName>
                                        </p:attrNameLst>
                                      </p:cBhvr>
                                      <p:to>
                                        <p:strVal val="visible"/>
                                      </p:to>
                                    </p:set>
                                    <p:animEffect transition="in" filter="fade">
                                      <p:cBhvr>
                                        <p:cTn id="16" dur="1000"/>
                                        <p:tgtEl>
                                          <p:spTgt spid="66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4"/>
                                        </p:tgtEl>
                                        <p:attrNameLst>
                                          <p:attrName>style.visibility</p:attrName>
                                        </p:attrNameLst>
                                      </p:cBhvr>
                                      <p:to>
                                        <p:strVal val="visible"/>
                                      </p:to>
                                    </p:set>
                                    <p:animEffect transition="in" filter="fade">
                                      <p:cBhvr>
                                        <p:cTn id="21" dur="1000"/>
                                        <p:tgtEl>
                                          <p:spTgt spid="664"/>
                                        </p:tgtEl>
                                      </p:cBhvr>
                                    </p:animEffect>
                                  </p:childTnLst>
                                </p:cTn>
                              </p:par>
                              <p:par>
                                <p:cTn id="22" presetID="10" presetClass="exit" presetSubtype="0" fill="hold" nodeType="withEffect">
                                  <p:stCondLst>
                                    <p:cond delay="0"/>
                                  </p:stCondLst>
                                  <p:childTnLst>
                                    <p:animEffect transition="out" filter="fade">
                                      <p:cBhvr>
                                        <p:cTn id="23" dur="1000"/>
                                        <p:tgtEl>
                                          <p:spTgt spid="674"/>
                                        </p:tgtEl>
                                      </p:cBhvr>
                                    </p:animEffect>
                                    <p:set>
                                      <p:cBhvr>
                                        <p:cTn id="24" dur="1" fill="hold">
                                          <p:stCondLst>
                                            <p:cond delay="1000"/>
                                          </p:stCondLst>
                                        </p:cTn>
                                        <p:tgtEl>
                                          <p:spTgt spid="67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660"/>
                                        </p:tgtEl>
                                        <p:attrNameLst>
                                          <p:attrName>style.visibility</p:attrName>
                                        </p:attrNameLst>
                                      </p:cBhvr>
                                      <p:to>
                                        <p:strVal val="visible"/>
                                      </p:to>
                                    </p:set>
                                    <p:animEffect transition="in" filter="fade">
                                      <p:cBhvr>
                                        <p:cTn id="27" dur="1000"/>
                                        <p:tgtEl>
                                          <p:spTgt spid="660"/>
                                        </p:tgtEl>
                                      </p:cBhvr>
                                    </p:animEffect>
                                  </p:childTnLst>
                                </p:cTn>
                              </p:par>
                              <p:par>
                                <p:cTn id="28" presetID="10" presetClass="entr" presetSubtype="0" fill="hold" nodeType="withEffect">
                                  <p:stCondLst>
                                    <p:cond delay="0"/>
                                  </p:stCondLst>
                                  <p:childTnLst>
                                    <p:set>
                                      <p:cBhvr>
                                        <p:cTn id="29" dur="1" fill="hold">
                                          <p:stCondLst>
                                            <p:cond delay="0"/>
                                          </p:stCondLst>
                                        </p:cTn>
                                        <p:tgtEl>
                                          <p:spTgt spid="665"/>
                                        </p:tgtEl>
                                        <p:attrNameLst>
                                          <p:attrName>style.visibility</p:attrName>
                                        </p:attrNameLst>
                                      </p:cBhvr>
                                      <p:to>
                                        <p:strVal val="visible"/>
                                      </p:to>
                                    </p:set>
                                    <p:animEffect transition="in" filter="fade">
                                      <p:cBhvr>
                                        <p:cTn id="30" dur="1000"/>
                                        <p:tgtEl>
                                          <p:spTgt spid="665"/>
                                        </p:tgtEl>
                                      </p:cBhvr>
                                    </p:animEffect>
                                  </p:childTnLst>
                                </p:cTn>
                              </p:par>
                              <p:par>
                                <p:cTn id="31" presetID="10" presetClass="entr" presetSubtype="0" fill="hold" nodeType="withEffect">
                                  <p:stCondLst>
                                    <p:cond delay="0"/>
                                  </p:stCondLst>
                                  <p:childTnLst>
                                    <p:set>
                                      <p:cBhvr>
                                        <p:cTn id="32" dur="1" fill="hold">
                                          <p:stCondLst>
                                            <p:cond delay="0"/>
                                          </p:stCondLst>
                                        </p:cTn>
                                        <p:tgtEl>
                                          <p:spTgt spid="666"/>
                                        </p:tgtEl>
                                        <p:attrNameLst>
                                          <p:attrName>style.visibility</p:attrName>
                                        </p:attrNameLst>
                                      </p:cBhvr>
                                      <p:to>
                                        <p:strVal val="visible"/>
                                      </p:to>
                                    </p:set>
                                    <p:animEffect transition="in" filter="fade">
                                      <p:cBhvr>
                                        <p:cTn id="33" dur="10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45"/>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Software in the Loop </a:t>
            </a:r>
            <a:endParaRPr sz="2600" u="sng">
              <a:latin typeface="Playfair Display SemiBold"/>
              <a:ea typeface="Playfair Display SemiBold"/>
              <a:cs typeface="Playfair Display SemiBold"/>
              <a:sym typeface="Playfair Display SemiBold"/>
            </a:endParaRPr>
          </a:p>
        </p:txBody>
      </p:sp>
      <p:sp>
        <p:nvSpPr>
          <p:cNvPr id="680" name="Google Shape;680;p45"/>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681" name="Google Shape;681;p45"/>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682" name="Google Shape;682;p45"/>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683" name="Google Shape;683;p45"/>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684" name="Google Shape;684;p45"/>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5.0  Verification and Validation</a:t>
            </a:r>
            <a:endParaRPr sz="1200" b="1">
              <a:latin typeface="PT Serif"/>
              <a:ea typeface="PT Serif"/>
              <a:cs typeface="PT Serif"/>
              <a:sym typeface="PT Serif"/>
            </a:endParaRPr>
          </a:p>
        </p:txBody>
      </p:sp>
      <p:sp>
        <p:nvSpPr>
          <p:cNvPr id="685" name="Google Shape;685;p45"/>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686" name="Google Shape;686;p45"/>
          <p:cNvSpPr txBox="1">
            <a:spLocks noGrp="1"/>
          </p:cNvSpPr>
          <p:nvPr>
            <p:ph type="body" idx="1"/>
          </p:nvPr>
        </p:nvSpPr>
        <p:spPr>
          <a:xfrm>
            <a:off x="388950" y="982650"/>
            <a:ext cx="4469700" cy="19332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200" b="1">
                <a:latin typeface="Playfair Display"/>
                <a:ea typeface="Playfair Display"/>
                <a:cs typeface="Playfair Display"/>
                <a:sym typeface="Playfair Display"/>
              </a:rPr>
              <a:t>Objective:</a:t>
            </a:r>
            <a:endParaRPr sz="1200">
              <a:latin typeface="Playfair Display"/>
              <a:ea typeface="Playfair Display"/>
              <a:cs typeface="Playfair Display"/>
              <a:sym typeface="Playfair Display"/>
            </a:endParaRPr>
          </a:p>
          <a:p>
            <a:pPr marL="457200" lvl="0" indent="-304800" algn="l" rtl="0">
              <a:spcBef>
                <a:spcPts val="600"/>
              </a:spcBef>
              <a:spcAft>
                <a:spcPts val="0"/>
              </a:spcAft>
              <a:buSzPts val="1200"/>
              <a:buFont typeface="Playfair Display"/>
              <a:buChar char="▣"/>
            </a:pPr>
            <a:r>
              <a:rPr lang="en" sz="1200">
                <a:latin typeface="Playfair Display"/>
                <a:ea typeface="Playfair Display"/>
                <a:cs typeface="Playfair Display"/>
                <a:sym typeface="Playfair Display"/>
              </a:rPr>
              <a:t>Verify software produces relative position and attitude measurements with optimal accuracy and frequency</a:t>
            </a:r>
            <a:endParaRPr sz="1200">
              <a:latin typeface="Playfair Display"/>
              <a:ea typeface="Playfair Display"/>
              <a:cs typeface="Playfair Display"/>
              <a:sym typeface="Playfair Display"/>
            </a:endParaRPr>
          </a:p>
          <a:p>
            <a:pPr marL="0" lvl="0" indent="0" algn="l" rtl="0">
              <a:spcBef>
                <a:spcPts val="600"/>
              </a:spcBef>
              <a:spcAft>
                <a:spcPts val="0"/>
              </a:spcAft>
              <a:buClr>
                <a:schemeClr val="dk1"/>
              </a:buClr>
              <a:buSzPts val="1100"/>
              <a:buFont typeface="Arial"/>
              <a:buNone/>
            </a:pPr>
            <a:r>
              <a:rPr lang="en" sz="1200" b="1">
                <a:latin typeface="Playfair Display"/>
                <a:ea typeface="Playfair Display"/>
                <a:cs typeface="Playfair Display"/>
                <a:sym typeface="Playfair Display"/>
              </a:rPr>
              <a:t>Validation Plan:</a:t>
            </a:r>
            <a:endParaRPr sz="1200" b="1">
              <a:latin typeface="Playfair Display"/>
              <a:ea typeface="Playfair Display"/>
              <a:cs typeface="Playfair Display"/>
              <a:sym typeface="Playfair Display"/>
            </a:endParaRPr>
          </a:p>
          <a:p>
            <a:pPr marL="457200" lvl="0" indent="-304800" algn="l" rtl="0">
              <a:spcBef>
                <a:spcPts val="600"/>
              </a:spcBef>
              <a:spcAft>
                <a:spcPts val="0"/>
              </a:spcAft>
              <a:buSzPts val="1200"/>
              <a:buFont typeface="Playfair Display"/>
              <a:buChar char="▣"/>
            </a:pPr>
            <a:r>
              <a:rPr lang="en" sz="1200">
                <a:latin typeface="Playfair Display"/>
                <a:ea typeface="Playfair Display"/>
                <a:cs typeface="Playfair Display"/>
                <a:sym typeface="Playfair Display"/>
              </a:rPr>
              <a:t>Refine algorithm input standards via pre-processing </a:t>
            </a:r>
            <a:endParaRPr sz="1200">
              <a:latin typeface="Playfair Display"/>
              <a:ea typeface="Playfair Display"/>
              <a:cs typeface="Playfair Display"/>
              <a:sym typeface="Playfair Display"/>
            </a:endParaRPr>
          </a:p>
          <a:p>
            <a:pPr marL="914400" lvl="1" indent="-304800" algn="l" rtl="0">
              <a:spcBef>
                <a:spcPts val="0"/>
              </a:spcBef>
              <a:spcAft>
                <a:spcPts val="0"/>
              </a:spcAft>
              <a:buSzPts val="1200"/>
              <a:buFont typeface="Playfair Display"/>
              <a:buAutoNum type="alphaLcParenR"/>
            </a:pPr>
            <a:r>
              <a:rPr lang="en" sz="1200">
                <a:latin typeface="Playfair Display"/>
                <a:ea typeface="Playfair Display"/>
                <a:cs typeface="Playfair Display"/>
                <a:sym typeface="Playfair Display"/>
              </a:rPr>
              <a:t>FOV shaving</a:t>
            </a:r>
            <a:endParaRPr sz="1200">
              <a:latin typeface="Playfair Display"/>
              <a:ea typeface="Playfair Display"/>
              <a:cs typeface="Playfair Display"/>
              <a:sym typeface="Playfair Display"/>
            </a:endParaRPr>
          </a:p>
          <a:p>
            <a:pPr marL="914400" lvl="1" indent="-304800" algn="l" rtl="0">
              <a:spcBef>
                <a:spcPts val="0"/>
              </a:spcBef>
              <a:spcAft>
                <a:spcPts val="0"/>
              </a:spcAft>
              <a:buSzPts val="1200"/>
              <a:buFont typeface="Playfair Display"/>
              <a:buAutoNum type="alphaLcParenR"/>
            </a:pPr>
            <a:r>
              <a:rPr lang="en" sz="1200">
                <a:latin typeface="Playfair Display"/>
                <a:ea typeface="Playfair Display"/>
                <a:cs typeface="Playfair Display"/>
                <a:sym typeface="Playfair Display"/>
              </a:rPr>
              <a:t>Point cloud sizing/density</a:t>
            </a:r>
            <a:endParaRPr sz="1200">
              <a:latin typeface="Playfair Display"/>
              <a:ea typeface="Playfair Display"/>
              <a:cs typeface="Playfair Display"/>
              <a:sym typeface="Playfair Display"/>
            </a:endParaRPr>
          </a:p>
          <a:p>
            <a:pPr marL="457200" lvl="0" indent="-304800" algn="l" rtl="0">
              <a:spcBef>
                <a:spcPts val="0"/>
              </a:spcBef>
              <a:spcAft>
                <a:spcPts val="0"/>
              </a:spcAft>
              <a:buSzPts val="1200"/>
              <a:buFont typeface="Playfair Display"/>
              <a:buChar char="▣"/>
            </a:pPr>
            <a:r>
              <a:rPr lang="en" sz="1200">
                <a:latin typeface="Playfair Display"/>
                <a:ea typeface="Playfair Display"/>
                <a:cs typeface="Playfair Display"/>
                <a:sym typeface="Playfair Display"/>
              </a:rPr>
              <a:t>Refine I.C.P. algorithm</a:t>
            </a:r>
            <a:endParaRPr sz="1200">
              <a:latin typeface="Playfair Display"/>
              <a:ea typeface="Playfair Display"/>
              <a:cs typeface="Playfair Display"/>
              <a:sym typeface="Playfair Display"/>
            </a:endParaRPr>
          </a:p>
          <a:p>
            <a:pPr marL="457200" lvl="0" indent="0" algn="l" rtl="0">
              <a:spcBef>
                <a:spcPts val="0"/>
              </a:spcBef>
              <a:spcAft>
                <a:spcPts val="0"/>
              </a:spcAft>
              <a:buNone/>
            </a:pPr>
            <a:endParaRPr sz="1200">
              <a:latin typeface="Playfair Display"/>
              <a:ea typeface="Playfair Display"/>
              <a:cs typeface="Playfair Display"/>
              <a:sym typeface="Playfair Display"/>
            </a:endParaRPr>
          </a:p>
        </p:txBody>
      </p:sp>
      <p:pic>
        <p:nvPicPr>
          <p:cNvPr id="687" name="Google Shape;687;p45"/>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688" name="Google Shape;688;p45"/>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34</a:t>
            </a:fld>
            <a:endParaRPr sz="1200">
              <a:solidFill>
                <a:schemeClr val="accent4"/>
              </a:solidFill>
              <a:latin typeface="Playfair Display"/>
              <a:ea typeface="Playfair Display"/>
              <a:cs typeface="Playfair Display"/>
              <a:sym typeface="Playfair Display"/>
            </a:endParaRPr>
          </a:p>
        </p:txBody>
      </p:sp>
      <p:sp>
        <p:nvSpPr>
          <p:cNvPr id="689" name="Google Shape;689;p45"/>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pic>
        <p:nvPicPr>
          <p:cNvPr id="690" name="Google Shape;690;p45"/>
          <p:cNvPicPr preferRelativeResize="0"/>
          <p:nvPr/>
        </p:nvPicPr>
        <p:blipFill>
          <a:blip r:embed="rId4">
            <a:alphaModFix/>
          </a:blip>
          <a:stretch>
            <a:fillRect/>
          </a:stretch>
        </p:blipFill>
        <p:spPr>
          <a:xfrm>
            <a:off x="4829235" y="588477"/>
            <a:ext cx="3969839" cy="3966549"/>
          </a:xfrm>
          <a:prstGeom prst="rect">
            <a:avLst/>
          </a:prstGeom>
          <a:noFill/>
          <a:ln>
            <a:noFill/>
          </a:ln>
        </p:spPr>
      </p:pic>
      <p:sp>
        <p:nvSpPr>
          <p:cNvPr id="691" name="Google Shape;691;p45"/>
          <p:cNvSpPr txBox="1"/>
          <p:nvPr/>
        </p:nvSpPr>
        <p:spPr>
          <a:xfrm>
            <a:off x="388950" y="3153675"/>
            <a:ext cx="2411100" cy="12930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600"/>
              </a:spcBef>
              <a:spcAft>
                <a:spcPts val="0"/>
              </a:spcAft>
              <a:buNone/>
            </a:pPr>
            <a:r>
              <a:rPr lang="en" sz="1200" b="1">
                <a:solidFill>
                  <a:schemeClr val="dk1"/>
                </a:solidFill>
                <a:latin typeface="Playfair Display"/>
                <a:ea typeface="Playfair Display"/>
                <a:cs typeface="Playfair Display"/>
                <a:sym typeface="Playfair Display"/>
              </a:rPr>
              <a:t>Driving Requirements:</a:t>
            </a:r>
            <a:endParaRPr sz="1200" b="1">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DR.2</a:t>
            </a:r>
            <a:r>
              <a:rPr lang="en" sz="1200">
                <a:solidFill>
                  <a:schemeClr val="dk1"/>
                </a:solidFill>
                <a:latin typeface="Playfair Display"/>
                <a:ea typeface="Playfair Display"/>
                <a:cs typeface="Playfair Display"/>
                <a:sym typeface="Playfair Display"/>
              </a:rPr>
              <a:t> (1 m Accuracy)  </a:t>
            </a:r>
            <a:endParaRPr sz="1200">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DR.3</a:t>
            </a:r>
            <a:r>
              <a:rPr lang="en" sz="1200">
                <a:solidFill>
                  <a:schemeClr val="dk1"/>
                </a:solidFill>
                <a:latin typeface="Playfair Display"/>
                <a:ea typeface="Playfair Display"/>
                <a:cs typeface="Playfair Display"/>
                <a:sym typeface="Playfair Display"/>
              </a:rPr>
              <a:t> (15</a:t>
            </a:r>
            <a:r>
              <a:rPr lang="en" sz="1200" baseline="30000">
                <a:solidFill>
                  <a:schemeClr val="dk1"/>
                </a:solidFill>
                <a:latin typeface="Playfair Display"/>
                <a:ea typeface="Playfair Display"/>
                <a:cs typeface="Playfair Display"/>
                <a:sym typeface="Playfair Display"/>
              </a:rPr>
              <a:t>0</a:t>
            </a:r>
            <a:r>
              <a:rPr lang="en" sz="1200">
                <a:solidFill>
                  <a:schemeClr val="dk1"/>
                </a:solidFill>
                <a:latin typeface="Playfair Display"/>
                <a:ea typeface="Playfair Display"/>
                <a:cs typeface="Playfair Display"/>
                <a:sym typeface="Playfair Display"/>
              </a:rPr>
              <a:t> Accuracy) </a:t>
            </a:r>
            <a:endParaRPr sz="1200">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DR.4</a:t>
            </a:r>
            <a:r>
              <a:rPr lang="en" sz="1200">
                <a:solidFill>
                  <a:schemeClr val="dk1"/>
                </a:solidFill>
                <a:latin typeface="Playfair Display"/>
                <a:ea typeface="Playfair Display"/>
                <a:cs typeface="Playfair Display"/>
                <a:sym typeface="Playfair Display"/>
              </a:rPr>
              <a:t> (Software Interface)</a:t>
            </a:r>
            <a:endParaRPr sz="1200">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 5</a:t>
            </a:r>
            <a:r>
              <a:rPr lang="en" sz="1200">
                <a:solidFill>
                  <a:schemeClr val="dk1"/>
                </a:solidFill>
                <a:latin typeface="Playfair Display"/>
                <a:ea typeface="Playfair Display"/>
                <a:cs typeface="Playfair Display"/>
                <a:sym typeface="Playfair Display"/>
              </a:rPr>
              <a:t> (Filtered Data Set)  </a:t>
            </a:r>
            <a:endParaRPr sz="1200">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DR.6</a:t>
            </a:r>
            <a:r>
              <a:rPr lang="en" sz="1200">
                <a:solidFill>
                  <a:schemeClr val="dk1"/>
                </a:solidFill>
                <a:latin typeface="Playfair Display"/>
                <a:ea typeface="Playfair Display"/>
                <a:cs typeface="Playfair Display"/>
                <a:sym typeface="Playfair Display"/>
              </a:rPr>
              <a:t> (I.C.P. Algorithm)</a:t>
            </a:r>
            <a:endParaRPr>
              <a:latin typeface="PT Serif"/>
              <a:ea typeface="PT Serif"/>
              <a:cs typeface="PT Serif"/>
              <a:sym typeface="PT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1000"/>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46"/>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System Accuracy </a:t>
            </a:r>
            <a:endParaRPr sz="2600" u="sng">
              <a:latin typeface="Playfair Display SemiBold"/>
              <a:ea typeface="Playfair Display SemiBold"/>
              <a:cs typeface="Playfair Display SemiBold"/>
              <a:sym typeface="Playfair Display SemiBold"/>
            </a:endParaRPr>
          </a:p>
        </p:txBody>
      </p:sp>
      <p:sp>
        <p:nvSpPr>
          <p:cNvPr id="697" name="Google Shape;697;p46"/>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698" name="Google Shape;698;p46"/>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699" name="Google Shape;699;p46"/>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700" name="Google Shape;700;p46"/>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701" name="Google Shape;701;p46"/>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dk1"/>
                </a:solidFill>
                <a:latin typeface="Playfair Display SemiBold"/>
                <a:ea typeface="Playfair Display SemiBold"/>
                <a:cs typeface="Playfair Display SemiBold"/>
                <a:sym typeface="Playfair Display SemiBold"/>
              </a:rPr>
              <a:t>5.0  Verification and Validation</a:t>
            </a:r>
            <a:endParaRPr sz="1200" b="1" dirty="0">
              <a:latin typeface="PT Serif"/>
              <a:ea typeface="PT Serif"/>
              <a:cs typeface="PT Serif"/>
              <a:sym typeface="PT Serif"/>
            </a:endParaRPr>
          </a:p>
        </p:txBody>
      </p:sp>
      <p:sp>
        <p:nvSpPr>
          <p:cNvPr id="702" name="Google Shape;702;p46"/>
          <p:cNvSpPr txBox="1">
            <a:spLocks noGrp="1"/>
          </p:cNvSpPr>
          <p:nvPr>
            <p:ph type="body" idx="1"/>
          </p:nvPr>
        </p:nvSpPr>
        <p:spPr>
          <a:xfrm>
            <a:off x="388950" y="979875"/>
            <a:ext cx="4081500" cy="23853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200" b="1">
                <a:latin typeface="Playfair Display"/>
                <a:ea typeface="Playfair Display"/>
                <a:cs typeface="Playfair Display"/>
                <a:sym typeface="Playfair Display"/>
              </a:rPr>
              <a:t>Objective:</a:t>
            </a:r>
            <a:endParaRPr sz="1200">
              <a:latin typeface="Playfair Display"/>
              <a:ea typeface="Playfair Display"/>
              <a:cs typeface="Playfair Display"/>
              <a:sym typeface="Playfair Display"/>
            </a:endParaRPr>
          </a:p>
          <a:p>
            <a:pPr marL="457200" lvl="0" indent="-304800" algn="l" rtl="0">
              <a:spcBef>
                <a:spcPts val="600"/>
              </a:spcBef>
              <a:spcAft>
                <a:spcPts val="0"/>
              </a:spcAft>
              <a:buSzPts val="1200"/>
              <a:buFont typeface="Playfair Display"/>
              <a:buChar char="▣"/>
            </a:pPr>
            <a:r>
              <a:rPr lang="en" sz="1200">
                <a:latin typeface="Playfair Display"/>
                <a:ea typeface="Playfair Display"/>
                <a:cs typeface="Playfair Display"/>
                <a:sym typeface="Playfair Display"/>
              </a:rPr>
              <a:t>Verify system resolves relative position measurements to within 1 meter, and relative attitude measurements to within 15 degrees</a:t>
            </a:r>
            <a:endParaRPr sz="1100">
              <a:latin typeface="Playfair Display"/>
              <a:ea typeface="Playfair Display"/>
              <a:cs typeface="Playfair Display"/>
              <a:sym typeface="Playfair Display"/>
            </a:endParaRPr>
          </a:p>
          <a:p>
            <a:pPr marL="0" lvl="0" indent="0" algn="l" rtl="0">
              <a:spcBef>
                <a:spcPts val="600"/>
              </a:spcBef>
              <a:spcAft>
                <a:spcPts val="0"/>
              </a:spcAft>
              <a:buClr>
                <a:schemeClr val="dk1"/>
              </a:buClr>
              <a:buSzPts val="1100"/>
              <a:buFont typeface="Arial"/>
              <a:buNone/>
            </a:pPr>
            <a:r>
              <a:rPr lang="en" sz="1200" b="1">
                <a:latin typeface="Playfair Display"/>
                <a:ea typeface="Playfair Display"/>
                <a:cs typeface="Playfair Display"/>
                <a:sym typeface="Playfair Display"/>
              </a:rPr>
              <a:t>Validation Plan:</a:t>
            </a:r>
            <a:endParaRPr sz="1200" b="1">
              <a:latin typeface="Playfair Display"/>
              <a:ea typeface="Playfair Display"/>
              <a:cs typeface="Playfair Display"/>
              <a:sym typeface="Playfair Display"/>
            </a:endParaRPr>
          </a:p>
          <a:p>
            <a:pPr marL="457200" lvl="0" indent="-304800" algn="l" rtl="0">
              <a:spcBef>
                <a:spcPts val="600"/>
              </a:spcBef>
              <a:spcAft>
                <a:spcPts val="0"/>
              </a:spcAft>
              <a:buSzPts val="1200"/>
              <a:buFont typeface="Playfair Display"/>
              <a:buChar char="▣"/>
            </a:pPr>
            <a:r>
              <a:rPr lang="en" sz="1200">
                <a:latin typeface="Playfair Display"/>
                <a:ea typeface="Playfair Display"/>
                <a:cs typeface="Playfair Display"/>
                <a:sym typeface="Playfair Display"/>
              </a:rPr>
              <a:t>Test system accuracy via comparison against Truth Data</a:t>
            </a:r>
            <a:endParaRPr sz="1200">
              <a:latin typeface="Playfair Display"/>
              <a:ea typeface="Playfair Display"/>
              <a:cs typeface="Playfair Display"/>
              <a:sym typeface="Playfair Display"/>
            </a:endParaRPr>
          </a:p>
          <a:p>
            <a:pPr marL="914400" lvl="1" indent="-304800" algn="l" rtl="0">
              <a:spcBef>
                <a:spcPts val="0"/>
              </a:spcBef>
              <a:spcAft>
                <a:spcPts val="0"/>
              </a:spcAft>
              <a:buSzPts val="1200"/>
              <a:buFont typeface="Playfair Display"/>
              <a:buAutoNum type="alphaLcParenR"/>
            </a:pPr>
            <a:r>
              <a:rPr lang="en" sz="1200">
                <a:latin typeface="Playfair Display"/>
                <a:ea typeface="Playfair Display"/>
                <a:cs typeface="Playfair Display"/>
                <a:sym typeface="Playfair Display"/>
              </a:rPr>
              <a:t>ASPEN Lab Vicon Suite -&gt; </a:t>
            </a:r>
            <a:r>
              <a:rPr lang="en" sz="1200" u="sng">
                <a:solidFill>
                  <a:schemeClr val="hlink"/>
                </a:solidFill>
                <a:latin typeface="Playfair Display"/>
                <a:ea typeface="Playfair Display"/>
                <a:cs typeface="Playfair Display"/>
                <a:sym typeface="Playfair Display"/>
                <a:hlinkClick r:id="rId3"/>
              </a:rPr>
              <a:t>Michael Rhodes</a:t>
            </a:r>
            <a:r>
              <a:rPr lang="en" sz="1200">
                <a:latin typeface="Playfair Display"/>
                <a:ea typeface="Playfair Display"/>
                <a:cs typeface="Playfair Display"/>
                <a:sym typeface="Playfair Display"/>
              </a:rPr>
              <a:t> </a:t>
            </a:r>
            <a:endParaRPr sz="1200">
              <a:latin typeface="Playfair Display"/>
              <a:ea typeface="Playfair Display"/>
              <a:cs typeface="Playfair Display"/>
              <a:sym typeface="Playfair Display"/>
            </a:endParaRPr>
          </a:p>
          <a:p>
            <a:pPr marL="914400" lvl="1" indent="-304800" algn="l" rtl="0">
              <a:spcBef>
                <a:spcPts val="0"/>
              </a:spcBef>
              <a:spcAft>
                <a:spcPts val="0"/>
              </a:spcAft>
              <a:buSzPts val="1200"/>
              <a:buFont typeface="Playfair Display"/>
              <a:buAutoNum type="alphaLcParenR"/>
            </a:pPr>
            <a:r>
              <a:rPr lang="en" sz="1200">
                <a:latin typeface="Playfair Display"/>
                <a:ea typeface="Playfair Display"/>
                <a:cs typeface="Playfair Display"/>
                <a:sym typeface="Playfair Display"/>
              </a:rPr>
              <a:t>IMU</a:t>
            </a:r>
            <a:endParaRPr sz="1200">
              <a:latin typeface="Playfair Display"/>
              <a:ea typeface="Playfair Display"/>
              <a:cs typeface="Playfair Display"/>
              <a:sym typeface="Playfair Display"/>
            </a:endParaRPr>
          </a:p>
          <a:p>
            <a:pPr marL="914400" lvl="1" indent="-304800" algn="l" rtl="0">
              <a:spcBef>
                <a:spcPts val="0"/>
              </a:spcBef>
              <a:spcAft>
                <a:spcPts val="0"/>
              </a:spcAft>
              <a:buSzPts val="1200"/>
              <a:buFont typeface="Playfair Display"/>
              <a:buAutoNum type="alphaLcParenR"/>
            </a:pPr>
            <a:r>
              <a:rPr lang="en" sz="1200">
                <a:latin typeface="Playfair Display"/>
                <a:ea typeface="Playfair Display"/>
                <a:cs typeface="Playfair Display"/>
                <a:sym typeface="Playfair Display"/>
              </a:rPr>
              <a:t>Predetermined Stopping Points</a:t>
            </a:r>
            <a:endParaRPr sz="1200">
              <a:latin typeface="Playfair Display"/>
              <a:ea typeface="Playfair Display"/>
              <a:cs typeface="Playfair Display"/>
              <a:sym typeface="Playfair Display"/>
            </a:endParaRPr>
          </a:p>
        </p:txBody>
      </p:sp>
      <p:pic>
        <p:nvPicPr>
          <p:cNvPr id="703" name="Google Shape;703;p46"/>
          <p:cNvPicPr preferRelativeResize="0"/>
          <p:nvPr/>
        </p:nvPicPr>
        <p:blipFill>
          <a:blip r:embed="rId4">
            <a:alphaModFix/>
          </a:blip>
          <a:stretch>
            <a:fillRect/>
          </a:stretch>
        </p:blipFill>
        <p:spPr>
          <a:xfrm>
            <a:off x="8238950" y="304100"/>
            <a:ext cx="588775" cy="588800"/>
          </a:xfrm>
          <a:prstGeom prst="rect">
            <a:avLst/>
          </a:prstGeom>
          <a:noFill/>
          <a:ln>
            <a:noFill/>
          </a:ln>
        </p:spPr>
      </p:pic>
      <p:sp>
        <p:nvSpPr>
          <p:cNvPr id="704" name="Google Shape;704;p46"/>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35</a:t>
            </a:fld>
            <a:endParaRPr sz="1200">
              <a:solidFill>
                <a:schemeClr val="accent4"/>
              </a:solidFill>
              <a:latin typeface="Playfair Display"/>
              <a:ea typeface="Playfair Display"/>
              <a:cs typeface="Playfair Display"/>
              <a:sym typeface="Playfair Display"/>
            </a:endParaRPr>
          </a:p>
        </p:txBody>
      </p:sp>
      <p:sp>
        <p:nvSpPr>
          <p:cNvPr id="705" name="Google Shape;705;p46"/>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706" name="Google Shape;706;p46"/>
          <p:cNvSpPr txBox="1"/>
          <p:nvPr/>
        </p:nvSpPr>
        <p:spPr>
          <a:xfrm>
            <a:off x="388950" y="3632600"/>
            <a:ext cx="2116500" cy="7389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600"/>
              </a:spcBef>
              <a:spcAft>
                <a:spcPts val="0"/>
              </a:spcAft>
              <a:buNone/>
            </a:pPr>
            <a:r>
              <a:rPr lang="en" sz="1200" b="1">
                <a:solidFill>
                  <a:schemeClr val="dk1"/>
                </a:solidFill>
                <a:latin typeface="Playfair Display"/>
                <a:ea typeface="Playfair Display"/>
                <a:cs typeface="Playfair Display"/>
                <a:sym typeface="Playfair Display"/>
              </a:rPr>
              <a:t>Driving Requirements:</a:t>
            </a:r>
            <a:endParaRPr sz="1200" b="1">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DR.2</a:t>
            </a:r>
            <a:r>
              <a:rPr lang="en" sz="1200">
                <a:solidFill>
                  <a:schemeClr val="dk1"/>
                </a:solidFill>
                <a:latin typeface="Playfair Display"/>
                <a:ea typeface="Playfair Display"/>
                <a:cs typeface="Playfair Display"/>
                <a:sym typeface="Playfair Display"/>
              </a:rPr>
              <a:t> (1 m Accuracy)  </a:t>
            </a:r>
            <a:endParaRPr sz="1200">
              <a:solidFill>
                <a:schemeClr val="dk1"/>
              </a:solidFill>
              <a:latin typeface="Playfair Display"/>
              <a:ea typeface="Playfair Display"/>
              <a:cs typeface="Playfair Display"/>
              <a:sym typeface="Playfair Display"/>
            </a:endParaRPr>
          </a:p>
          <a:p>
            <a:pPr marL="457200" lvl="0" indent="-304800" algn="l" rtl="0">
              <a:spcBef>
                <a:spcPts val="0"/>
              </a:spcBef>
              <a:spcAft>
                <a:spcPts val="0"/>
              </a:spcAft>
              <a:buClr>
                <a:schemeClr val="dk1"/>
              </a:buClr>
              <a:buSzPts val="1200"/>
              <a:buFont typeface="Playfair Display"/>
              <a:buChar char="▣"/>
            </a:pPr>
            <a:r>
              <a:rPr lang="en" sz="1200" b="1">
                <a:solidFill>
                  <a:schemeClr val="dk1"/>
                </a:solidFill>
                <a:latin typeface="Playfair Display"/>
                <a:ea typeface="Playfair Display"/>
                <a:cs typeface="Playfair Display"/>
                <a:sym typeface="Playfair Display"/>
              </a:rPr>
              <a:t>DR.3</a:t>
            </a:r>
            <a:r>
              <a:rPr lang="en" sz="1200">
                <a:solidFill>
                  <a:schemeClr val="dk1"/>
                </a:solidFill>
                <a:latin typeface="Playfair Display"/>
                <a:ea typeface="Playfair Display"/>
                <a:cs typeface="Playfair Display"/>
                <a:sym typeface="Playfair Display"/>
              </a:rPr>
              <a:t> (15</a:t>
            </a:r>
            <a:r>
              <a:rPr lang="en" sz="1200" baseline="30000">
                <a:solidFill>
                  <a:schemeClr val="dk1"/>
                </a:solidFill>
                <a:latin typeface="Playfair Display"/>
                <a:ea typeface="Playfair Display"/>
                <a:cs typeface="Playfair Display"/>
                <a:sym typeface="Playfair Display"/>
              </a:rPr>
              <a:t>0</a:t>
            </a:r>
            <a:r>
              <a:rPr lang="en" sz="1200">
                <a:solidFill>
                  <a:schemeClr val="dk1"/>
                </a:solidFill>
                <a:latin typeface="Playfair Display"/>
                <a:ea typeface="Playfair Display"/>
                <a:cs typeface="Playfair Display"/>
                <a:sym typeface="Playfair Display"/>
              </a:rPr>
              <a:t> Accuracy) </a:t>
            </a:r>
            <a:endParaRPr>
              <a:latin typeface="PT Serif"/>
              <a:ea typeface="PT Serif"/>
              <a:cs typeface="PT Serif"/>
              <a:sym typeface="PT Serif"/>
            </a:endParaRPr>
          </a:p>
        </p:txBody>
      </p:sp>
      <p:pic>
        <p:nvPicPr>
          <p:cNvPr id="707" name="Google Shape;707;p46"/>
          <p:cNvPicPr preferRelativeResize="0"/>
          <p:nvPr/>
        </p:nvPicPr>
        <p:blipFill>
          <a:blip r:embed="rId5">
            <a:alphaModFix/>
          </a:blip>
          <a:stretch>
            <a:fillRect/>
          </a:stretch>
        </p:blipFill>
        <p:spPr>
          <a:xfrm>
            <a:off x="4518675" y="1519264"/>
            <a:ext cx="4309049" cy="2113962"/>
          </a:xfrm>
          <a:prstGeom prst="rect">
            <a:avLst/>
          </a:prstGeom>
          <a:noFill/>
          <a:ln>
            <a:noFill/>
          </a:ln>
        </p:spPr>
      </p:pic>
      <p:sp>
        <p:nvSpPr>
          <p:cNvPr id="708" name="Google Shape;708;p46"/>
          <p:cNvSpPr txBox="1"/>
          <p:nvPr/>
        </p:nvSpPr>
        <p:spPr>
          <a:xfrm>
            <a:off x="5292750" y="3633225"/>
            <a:ext cx="2760900" cy="3693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Playfair Display"/>
                <a:ea typeface="Playfair Display"/>
                <a:cs typeface="Playfair Display"/>
                <a:sym typeface="Playfair Display"/>
              </a:rPr>
              <a:t>Vicon Motion Camera Tracking Suite</a:t>
            </a:r>
            <a:endParaRPr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7"/>
                                        </p:tgtEl>
                                        <p:attrNameLst>
                                          <p:attrName>style.visibility</p:attrName>
                                        </p:attrNameLst>
                                      </p:cBhvr>
                                      <p:to>
                                        <p:strVal val="visible"/>
                                      </p:to>
                                    </p:set>
                                    <p:animEffect transition="in" filter="fade">
                                      <p:cBhvr>
                                        <p:cTn id="7" dur="1000"/>
                                        <p:tgtEl>
                                          <p:spTgt spid="707"/>
                                        </p:tgtEl>
                                      </p:cBhvr>
                                    </p:animEffect>
                                  </p:childTnLst>
                                </p:cTn>
                              </p:par>
                              <p:par>
                                <p:cTn id="8" presetID="10" presetClass="entr" presetSubtype="0" fill="hold" nodeType="withEffect">
                                  <p:stCondLst>
                                    <p:cond delay="0"/>
                                  </p:stCondLst>
                                  <p:childTnLst>
                                    <p:set>
                                      <p:cBhvr>
                                        <p:cTn id="9" dur="1" fill="hold">
                                          <p:stCondLst>
                                            <p:cond delay="0"/>
                                          </p:stCondLst>
                                        </p:cTn>
                                        <p:tgtEl>
                                          <p:spTgt spid="708"/>
                                        </p:tgtEl>
                                        <p:attrNameLst>
                                          <p:attrName>style.visibility</p:attrName>
                                        </p:attrNameLst>
                                      </p:cBhvr>
                                      <p:to>
                                        <p:strVal val="visible"/>
                                      </p:to>
                                    </p:set>
                                    <p:animEffect transition="in" filter="fade">
                                      <p:cBhvr>
                                        <p:cTn id="10" dur="1000"/>
                                        <p:tgtEl>
                                          <p:spTgt spid="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7"/>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System Accuracy Testing Plans</a:t>
            </a:r>
            <a:endParaRPr sz="2600" u="sng">
              <a:latin typeface="Playfair Display SemiBold"/>
              <a:ea typeface="Playfair Display SemiBold"/>
              <a:cs typeface="Playfair Display SemiBold"/>
              <a:sym typeface="Playfair Display SemiBold"/>
            </a:endParaRPr>
          </a:p>
        </p:txBody>
      </p:sp>
      <p:sp>
        <p:nvSpPr>
          <p:cNvPr id="714" name="Google Shape;714;p47"/>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715" name="Google Shape;715;p47"/>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716" name="Google Shape;716;p47"/>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717" name="Google Shape;717;p47"/>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718" name="Google Shape;718;p47"/>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5.0  Verification and Validation</a:t>
            </a:r>
            <a:endParaRPr sz="1200" b="1">
              <a:latin typeface="PT Serif"/>
              <a:ea typeface="PT Serif"/>
              <a:cs typeface="PT Serif"/>
              <a:sym typeface="PT Serif"/>
            </a:endParaRPr>
          </a:p>
        </p:txBody>
      </p:sp>
      <p:pic>
        <p:nvPicPr>
          <p:cNvPr id="719" name="Google Shape;719;p47"/>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720" name="Google Shape;720;p47"/>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36</a:t>
            </a:fld>
            <a:endParaRPr sz="1200">
              <a:solidFill>
                <a:schemeClr val="accent4"/>
              </a:solidFill>
              <a:latin typeface="Playfair Display"/>
              <a:ea typeface="Playfair Display"/>
              <a:cs typeface="Playfair Display"/>
              <a:sym typeface="Playfair Display"/>
            </a:endParaRPr>
          </a:p>
        </p:txBody>
      </p:sp>
      <p:sp>
        <p:nvSpPr>
          <p:cNvPr id="721" name="Google Shape;721;p47"/>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graphicFrame>
        <p:nvGraphicFramePr>
          <p:cNvPr id="722" name="Google Shape;722;p47"/>
          <p:cNvGraphicFramePr/>
          <p:nvPr/>
        </p:nvGraphicFramePr>
        <p:xfrm>
          <a:off x="289924" y="1481563"/>
          <a:ext cx="8563875" cy="2332780"/>
        </p:xfrm>
        <a:graphic>
          <a:graphicData uri="http://schemas.openxmlformats.org/drawingml/2006/table">
            <a:tbl>
              <a:tblPr>
                <a:noFill/>
                <a:tableStyleId>{100F1C8B-0C1F-4E85-B021-A9572CF72A61}</a:tableStyleId>
              </a:tblPr>
              <a:tblGrid>
                <a:gridCol w="1074775">
                  <a:extLst>
                    <a:ext uri="{9D8B030D-6E8A-4147-A177-3AD203B41FA5}">
                      <a16:colId xmlns:a16="http://schemas.microsoft.com/office/drawing/2014/main" val="20000"/>
                    </a:ext>
                  </a:extLst>
                </a:gridCol>
                <a:gridCol w="2435150">
                  <a:extLst>
                    <a:ext uri="{9D8B030D-6E8A-4147-A177-3AD203B41FA5}">
                      <a16:colId xmlns:a16="http://schemas.microsoft.com/office/drawing/2014/main" val="20001"/>
                    </a:ext>
                  </a:extLst>
                </a:gridCol>
                <a:gridCol w="1459250">
                  <a:extLst>
                    <a:ext uri="{9D8B030D-6E8A-4147-A177-3AD203B41FA5}">
                      <a16:colId xmlns:a16="http://schemas.microsoft.com/office/drawing/2014/main" val="20002"/>
                    </a:ext>
                  </a:extLst>
                </a:gridCol>
                <a:gridCol w="946750">
                  <a:extLst>
                    <a:ext uri="{9D8B030D-6E8A-4147-A177-3AD203B41FA5}">
                      <a16:colId xmlns:a16="http://schemas.microsoft.com/office/drawing/2014/main" val="20003"/>
                    </a:ext>
                  </a:extLst>
                </a:gridCol>
                <a:gridCol w="2647950">
                  <a:extLst>
                    <a:ext uri="{9D8B030D-6E8A-4147-A177-3AD203B41FA5}">
                      <a16:colId xmlns:a16="http://schemas.microsoft.com/office/drawing/2014/main" val="20004"/>
                    </a:ext>
                  </a:extLst>
                </a:gridCol>
              </a:tblGrid>
              <a:tr h="396200">
                <a:tc>
                  <a:txBody>
                    <a:bodyPr/>
                    <a:lstStyle/>
                    <a:p>
                      <a:pPr marL="0" lvl="0" indent="0" algn="ctr" rtl="0">
                        <a:spcBef>
                          <a:spcPts val="0"/>
                        </a:spcBef>
                        <a:spcAft>
                          <a:spcPts val="0"/>
                        </a:spcAft>
                        <a:buNone/>
                      </a:pPr>
                      <a:r>
                        <a:rPr lang="en" b="1">
                          <a:latin typeface="Playfair Display"/>
                          <a:ea typeface="Playfair Display"/>
                          <a:cs typeface="Playfair Display"/>
                          <a:sym typeface="Playfair Display"/>
                        </a:rPr>
                        <a:t>Test Type</a:t>
                      </a:r>
                      <a:endParaRPr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b="1">
                          <a:latin typeface="Playfair Display"/>
                          <a:ea typeface="Playfair Display"/>
                          <a:cs typeface="Playfair Display"/>
                          <a:sym typeface="Playfair Display"/>
                        </a:rPr>
                        <a:t>Truth Data</a:t>
                      </a:r>
                      <a:endParaRPr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b="1">
                          <a:latin typeface="Playfair Display"/>
                          <a:ea typeface="Playfair Display"/>
                          <a:cs typeface="Playfair Display"/>
                          <a:sym typeface="Playfair Display"/>
                        </a:rPr>
                        <a:t>Location</a:t>
                      </a:r>
                      <a:endParaRPr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b="1">
                          <a:latin typeface="Playfair Display"/>
                          <a:ea typeface="Playfair Display"/>
                          <a:cs typeface="Playfair Display"/>
                          <a:sym typeface="Playfair Display"/>
                        </a:rPr>
                        <a:t>Duration</a:t>
                      </a:r>
                      <a:endParaRPr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b="1">
                          <a:latin typeface="Playfair Display"/>
                          <a:ea typeface="Playfair Display"/>
                          <a:cs typeface="Playfair Display"/>
                          <a:sym typeface="Playfair Display"/>
                        </a:rPr>
                        <a:t>Purpose</a:t>
                      </a:r>
                      <a:endParaRPr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443150">
                <a:tc rowSpan="2">
                  <a:txBody>
                    <a:bodyPr/>
                    <a:lstStyle/>
                    <a:p>
                      <a:pPr marL="0" lvl="0" indent="0" algn="ctr" rtl="0">
                        <a:spcBef>
                          <a:spcPts val="0"/>
                        </a:spcBef>
                        <a:spcAft>
                          <a:spcPts val="0"/>
                        </a:spcAft>
                        <a:buNone/>
                      </a:pPr>
                      <a:r>
                        <a:rPr lang="en" b="1">
                          <a:latin typeface="Playfair Display"/>
                          <a:ea typeface="Playfair Display"/>
                          <a:cs typeface="Playfair Display"/>
                          <a:sym typeface="Playfair Display"/>
                        </a:rPr>
                        <a:t>Movement</a:t>
                      </a:r>
                      <a:endParaRPr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ASPEN Lab Vicon Suite</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ASPEN Lab</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30 minutes</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layfair Display"/>
                          <a:ea typeface="Playfair Display"/>
                          <a:cs typeface="Playfair Display"/>
                          <a:sym typeface="Playfair Display"/>
                        </a:rPr>
                        <a:t>Examine system accuracy while moving</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396200">
                <a:tc vMerge="1">
                  <a:txBody>
                    <a:bodyPr/>
                    <a:lstStyle/>
                    <a:p>
                      <a:endParaRPr lang="en-US"/>
                    </a:p>
                  </a:txBody>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IMU</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N200</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15 seconds</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layfair Display"/>
                          <a:ea typeface="Playfair Display"/>
                          <a:cs typeface="Playfair Display"/>
                          <a:sym typeface="Playfair Display"/>
                        </a:rPr>
                        <a:t>Examine system accuracy while moving</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396200">
                <a:tc rowSpan="2">
                  <a:txBody>
                    <a:bodyPr/>
                    <a:lstStyle/>
                    <a:p>
                      <a:pPr marL="0" lvl="0" indent="0" algn="ctr" rtl="0">
                        <a:spcBef>
                          <a:spcPts val="0"/>
                        </a:spcBef>
                        <a:spcAft>
                          <a:spcPts val="0"/>
                        </a:spcAft>
                        <a:buNone/>
                      </a:pPr>
                      <a:r>
                        <a:rPr lang="en" b="1">
                          <a:latin typeface="Playfair Display"/>
                          <a:ea typeface="Playfair Display"/>
                          <a:cs typeface="Playfair Display"/>
                          <a:sym typeface="Playfair Display"/>
                        </a:rPr>
                        <a:t>Limit Case</a:t>
                      </a:r>
                      <a:endParaRPr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Predetermined locations at constant 1 m radius</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ASPEN Lab / N200</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30 minutes</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layfair Display"/>
                          <a:ea typeface="Playfair Display"/>
                          <a:cs typeface="Playfair Display"/>
                          <a:sym typeface="Playfair Display"/>
                        </a:rPr>
                        <a:t>Examine system accuracy at closest possible distance</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396200">
                <a:tc vMerge="1">
                  <a:txBody>
                    <a:bodyPr/>
                    <a:lstStyle/>
                    <a:p>
                      <a:endParaRPr lang="en-US"/>
                    </a:p>
                  </a:txBody>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Predetermined locations at constant 30 m radius</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Parking Lot</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Playfair Display"/>
                          <a:ea typeface="Playfair Display"/>
                          <a:cs typeface="Playfair Display"/>
                          <a:sym typeface="Playfair Display"/>
                        </a:rPr>
                        <a:t>30 minutes</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layfair Display"/>
                          <a:ea typeface="Playfair Display"/>
                          <a:cs typeface="Playfair Display"/>
                          <a:sym typeface="Playfair Display"/>
                        </a:rPr>
                        <a:t>Examine system accuracy at furthest possible distance</a:t>
                      </a:r>
                      <a:endParaRPr sz="12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6"/>
        <p:cNvGrpSpPr/>
        <p:nvPr/>
      </p:nvGrpSpPr>
      <p:grpSpPr>
        <a:xfrm>
          <a:off x="0" y="0"/>
          <a:ext cx="0" cy="0"/>
          <a:chOff x="0" y="0"/>
          <a:chExt cx="0" cy="0"/>
        </a:xfrm>
      </p:grpSpPr>
      <p:sp>
        <p:nvSpPr>
          <p:cNvPr id="727" name="Google Shape;727;p48"/>
          <p:cNvSpPr txBox="1">
            <a:spLocks noGrp="1"/>
          </p:cNvSpPr>
          <p:nvPr>
            <p:ph type="ctrTitle"/>
          </p:nvPr>
        </p:nvSpPr>
        <p:spPr>
          <a:xfrm>
            <a:off x="296375" y="4070275"/>
            <a:ext cx="5658900" cy="76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300" b="1"/>
              <a:t>Project Description</a:t>
            </a:r>
            <a:endParaRPr sz="4300" b="1"/>
          </a:p>
        </p:txBody>
      </p:sp>
      <p:sp>
        <p:nvSpPr>
          <p:cNvPr id="728" name="Google Shape;728;p48"/>
          <p:cNvSpPr/>
          <p:nvPr/>
        </p:nvSpPr>
        <p:spPr>
          <a:xfrm>
            <a:off x="0" y="0"/>
            <a:ext cx="91440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9" name="Google Shape;729;p48"/>
          <p:cNvPicPr preferRelativeResize="0"/>
          <p:nvPr/>
        </p:nvPicPr>
        <p:blipFill>
          <a:blip r:embed="rId3">
            <a:alphaModFix amt="40000"/>
          </a:blip>
          <a:stretch>
            <a:fillRect/>
          </a:stretch>
        </p:blipFill>
        <p:spPr>
          <a:xfrm>
            <a:off x="2226756" y="226488"/>
            <a:ext cx="4690500" cy="4690525"/>
          </a:xfrm>
          <a:prstGeom prst="rect">
            <a:avLst/>
          </a:prstGeom>
          <a:noFill/>
          <a:ln>
            <a:noFill/>
          </a:ln>
        </p:spPr>
      </p:pic>
      <p:sp>
        <p:nvSpPr>
          <p:cNvPr id="730" name="Google Shape;730;p48"/>
          <p:cNvSpPr txBox="1"/>
          <p:nvPr/>
        </p:nvSpPr>
        <p:spPr>
          <a:xfrm>
            <a:off x="1373250" y="2171563"/>
            <a:ext cx="6397500" cy="800400"/>
          </a:xfrm>
          <a:prstGeom prst="rect">
            <a:avLst/>
          </a:prstGeom>
          <a:solidFill>
            <a:srgbClr val="07376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rgbClr val="FFFFFF"/>
                </a:solidFill>
                <a:latin typeface="PT Serif"/>
                <a:ea typeface="PT Serif"/>
                <a:cs typeface="PT Serif"/>
                <a:sym typeface="PT Serif"/>
              </a:rPr>
              <a:t>Project Planning</a:t>
            </a:r>
            <a:endParaRPr sz="4000">
              <a:solidFill>
                <a:srgbClr val="FFFFFF"/>
              </a:solidFill>
              <a:latin typeface="PT Serif"/>
              <a:ea typeface="PT Serif"/>
              <a:cs typeface="PT Serif"/>
              <a:sym typeface="PT Serif"/>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49"/>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Major Tests</a:t>
            </a:r>
            <a:endParaRPr sz="2600" u="sng">
              <a:latin typeface="Playfair Display SemiBold"/>
              <a:ea typeface="Playfair Display SemiBold"/>
              <a:cs typeface="Playfair Display SemiBold"/>
              <a:sym typeface="Playfair Display SemiBold"/>
            </a:endParaRPr>
          </a:p>
        </p:txBody>
      </p:sp>
      <p:sp>
        <p:nvSpPr>
          <p:cNvPr id="736" name="Google Shape;736;p49"/>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737" name="Google Shape;737;p49"/>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738" name="Google Shape;738;p49"/>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739" name="Google Shape;739;p49"/>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740" name="Google Shape;740;p49"/>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pic>
        <p:nvPicPr>
          <p:cNvPr id="741" name="Google Shape;741;p49"/>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742" name="Google Shape;742;p49"/>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38</a:t>
            </a:fld>
            <a:endParaRPr sz="1200">
              <a:solidFill>
                <a:schemeClr val="accent4"/>
              </a:solidFill>
              <a:latin typeface="Playfair Display"/>
              <a:ea typeface="Playfair Display"/>
              <a:cs typeface="Playfair Display"/>
              <a:sym typeface="Playfair Display"/>
            </a:endParaRPr>
          </a:p>
        </p:txBody>
      </p:sp>
      <p:sp>
        <p:nvSpPr>
          <p:cNvPr id="743" name="Google Shape;743;p49"/>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5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layfair Display SemiBold"/>
                <a:ea typeface="Playfair Display SemiBold"/>
                <a:cs typeface="Playfair Display SemiBold"/>
                <a:sym typeface="Playfair Display SemiBold"/>
              </a:rPr>
              <a:t>6.0 Project Planning</a:t>
            </a:r>
            <a:endParaRPr sz="1200" b="1">
              <a:latin typeface="Playfair Display SemiBold"/>
              <a:ea typeface="Playfair Display SemiBold"/>
              <a:cs typeface="Playfair Display SemiBold"/>
              <a:sym typeface="Playfair Display SemiBold"/>
            </a:endParaRPr>
          </a:p>
        </p:txBody>
      </p:sp>
      <p:graphicFrame>
        <p:nvGraphicFramePr>
          <p:cNvPr id="744" name="Google Shape;744;p49"/>
          <p:cNvGraphicFramePr/>
          <p:nvPr/>
        </p:nvGraphicFramePr>
        <p:xfrm>
          <a:off x="573225" y="1094442"/>
          <a:ext cx="2413000" cy="2954625"/>
        </p:xfrm>
        <a:graphic>
          <a:graphicData uri="http://schemas.openxmlformats.org/drawingml/2006/table">
            <a:tbl>
              <a:tblPr>
                <a:noFill/>
                <a:tableStyleId>{100F1C8B-0C1F-4E85-B021-A9572CF72A61}</a:tableStyleId>
              </a:tblPr>
              <a:tblGrid>
                <a:gridCol w="2413000">
                  <a:extLst>
                    <a:ext uri="{9D8B030D-6E8A-4147-A177-3AD203B41FA5}">
                      <a16:colId xmlns:a16="http://schemas.microsoft.com/office/drawing/2014/main" val="20000"/>
                    </a:ext>
                  </a:extLst>
                </a:gridCol>
              </a:tblGrid>
              <a:tr h="590925">
                <a:tc>
                  <a:txBody>
                    <a:bodyPr/>
                    <a:lstStyle/>
                    <a:p>
                      <a:pPr marL="0" lvl="0" indent="0" algn="ctr" rtl="0">
                        <a:spcBef>
                          <a:spcPts val="0"/>
                        </a:spcBef>
                        <a:spcAft>
                          <a:spcPts val="0"/>
                        </a:spcAft>
                        <a:buNone/>
                      </a:pPr>
                      <a:r>
                        <a:rPr lang="en" sz="1700" b="1">
                          <a:latin typeface="Playfair Display"/>
                          <a:ea typeface="Playfair Display"/>
                          <a:cs typeface="Playfair Display"/>
                          <a:sym typeface="Playfair Display"/>
                        </a:rPr>
                        <a:t>Component Level</a:t>
                      </a:r>
                      <a:endParaRPr sz="17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590925">
                <a:tc>
                  <a:txBody>
                    <a:bodyPr/>
                    <a:lstStyle/>
                    <a:p>
                      <a:pPr marL="0" lvl="0" indent="0" algn="ctr" rtl="0">
                        <a:spcBef>
                          <a:spcPts val="0"/>
                        </a:spcBef>
                        <a:spcAft>
                          <a:spcPts val="0"/>
                        </a:spcAft>
                        <a:buNone/>
                      </a:pPr>
                      <a:r>
                        <a:rPr lang="en" sz="1700">
                          <a:latin typeface="Playfair Display"/>
                          <a:ea typeface="Playfair Display"/>
                          <a:cs typeface="Playfair Display"/>
                          <a:sym typeface="Playfair Display"/>
                        </a:rPr>
                        <a:t>ROS</a:t>
                      </a:r>
                      <a:endParaRPr sz="17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590925">
                <a:tc>
                  <a:txBody>
                    <a:bodyPr/>
                    <a:lstStyle/>
                    <a:p>
                      <a:pPr marL="0" lvl="0" indent="0" algn="ctr" rtl="0">
                        <a:spcBef>
                          <a:spcPts val="0"/>
                        </a:spcBef>
                        <a:spcAft>
                          <a:spcPts val="0"/>
                        </a:spcAft>
                        <a:buNone/>
                      </a:pPr>
                      <a:r>
                        <a:rPr lang="en" sz="1700">
                          <a:latin typeface="Playfair Display"/>
                          <a:ea typeface="Playfair Display"/>
                          <a:cs typeface="Playfair Display"/>
                          <a:sym typeface="Playfair Display"/>
                        </a:rPr>
                        <a:t>ICP</a:t>
                      </a:r>
                      <a:endParaRPr sz="17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590925">
                <a:tc>
                  <a:txBody>
                    <a:bodyPr/>
                    <a:lstStyle/>
                    <a:p>
                      <a:pPr marL="0" lvl="0" indent="0" algn="ctr" rtl="0">
                        <a:spcBef>
                          <a:spcPts val="0"/>
                        </a:spcBef>
                        <a:spcAft>
                          <a:spcPts val="0"/>
                        </a:spcAft>
                        <a:buNone/>
                      </a:pPr>
                      <a:r>
                        <a:rPr lang="en" sz="1700">
                          <a:latin typeface="Playfair Display"/>
                          <a:ea typeface="Playfair Display"/>
                          <a:cs typeface="Playfair Display"/>
                          <a:sym typeface="Playfair Display"/>
                        </a:rPr>
                        <a:t>Sensor</a:t>
                      </a:r>
                      <a:endParaRPr sz="17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590925">
                <a:tc>
                  <a:txBody>
                    <a:bodyPr/>
                    <a:lstStyle/>
                    <a:p>
                      <a:pPr marL="0" lvl="0" indent="0" algn="ctr" rtl="0">
                        <a:spcBef>
                          <a:spcPts val="0"/>
                        </a:spcBef>
                        <a:spcAft>
                          <a:spcPts val="0"/>
                        </a:spcAft>
                        <a:buNone/>
                      </a:pPr>
                      <a:r>
                        <a:rPr lang="en" sz="1700">
                          <a:latin typeface="Playfair Display"/>
                          <a:ea typeface="Playfair Display"/>
                          <a:cs typeface="Playfair Display"/>
                          <a:sym typeface="Playfair Display"/>
                        </a:rPr>
                        <a:t>Material Reflectivity</a:t>
                      </a:r>
                      <a:endParaRPr sz="17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745" name="Google Shape;745;p49"/>
          <p:cNvGraphicFramePr/>
          <p:nvPr/>
        </p:nvGraphicFramePr>
        <p:xfrm>
          <a:off x="3377775" y="1389905"/>
          <a:ext cx="2413000" cy="2363700"/>
        </p:xfrm>
        <a:graphic>
          <a:graphicData uri="http://schemas.openxmlformats.org/drawingml/2006/table">
            <a:tbl>
              <a:tblPr>
                <a:noFill/>
                <a:tableStyleId>{100F1C8B-0C1F-4E85-B021-A9572CF72A61}</a:tableStyleId>
              </a:tblPr>
              <a:tblGrid>
                <a:gridCol w="2413000">
                  <a:extLst>
                    <a:ext uri="{9D8B030D-6E8A-4147-A177-3AD203B41FA5}">
                      <a16:colId xmlns:a16="http://schemas.microsoft.com/office/drawing/2014/main" val="20000"/>
                    </a:ext>
                  </a:extLst>
                </a:gridCol>
              </a:tblGrid>
              <a:tr h="590925">
                <a:tc>
                  <a:txBody>
                    <a:bodyPr/>
                    <a:lstStyle/>
                    <a:p>
                      <a:pPr marL="0" lvl="0" indent="0" algn="ctr" rtl="0">
                        <a:spcBef>
                          <a:spcPts val="0"/>
                        </a:spcBef>
                        <a:spcAft>
                          <a:spcPts val="0"/>
                        </a:spcAft>
                        <a:buNone/>
                      </a:pPr>
                      <a:r>
                        <a:rPr lang="en" sz="1700" b="1">
                          <a:latin typeface="Playfair Display"/>
                          <a:ea typeface="Playfair Display"/>
                          <a:cs typeface="Playfair Display"/>
                          <a:sym typeface="Playfair Display"/>
                        </a:rPr>
                        <a:t>Subsystem Level</a:t>
                      </a:r>
                      <a:endParaRPr sz="17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590925">
                <a:tc>
                  <a:txBody>
                    <a:bodyPr/>
                    <a:lstStyle/>
                    <a:p>
                      <a:pPr marL="0" lvl="0" indent="0" algn="ctr" rtl="0">
                        <a:spcBef>
                          <a:spcPts val="0"/>
                        </a:spcBef>
                        <a:spcAft>
                          <a:spcPts val="0"/>
                        </a:spcAft>
                        <a:buNone/>
                      </a:pPr>
                      <a:r>
                        <a:rPr lang="en" sz="1700">
                          <a:latin typeface="Playfair Display"/>
                          <a:ea typeface="Playfair Display"/>
                          <a:cs typeface="Playfair Display"/>
                          <a:sym typeface="Playfair Display"/>
                        </a:rPr>
                        <a:t>Polo Detection</a:t>
                      </a:r>
                      <a:endParaRPr sz="17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590925">
                <a:tc>
                  <a:txBody>
                    <a:bodyPr/>
                    <a:lstStyle/>
                    <a:p>
                      <a:pPr marL="0" lvl="0" indent="0" algn="ctr" rtl="0">
                        <a:spcBef>
                          <a:spcPts val="0"/>
                        </a:spcBef>
                        <a:spcAft>
                          <a:spcPts val="0"/>
                        </a:spcAft>
                        <a:buNone/>
                      </a:pPr>
                      <a:r>
                        <a:rPr lang="en" sz="1700">
                          <a:latin typeface="Playfair Display"/>
                          <a:ea typeface="Playfair Display"/>
                          <a:cs typeface="Playfair Display"/>
                          <a:sym typeface="Playfair Display"/>
                        </a:rPr>
                        <a:t>Software in the Loop</a:t>
                      </a:r>
                      <a:endParaRPr sz="17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590925">
                <a:tc>
                  <a:txBody>
                    <a:bodyPr/>
                    <a:lstStyle/>
                    <a:p>
                      <a:pPr marL="0" lvl="0" indent="0" algn="ctr" rtl="0">
                        <a:spcBef>
                          <a:spcPts val="0"/>
                        </a:spcBef>
                        <a:spcAft>
                          <a:spcPts val="0"/>
                        </a:spcAft>
                        <a:buNone/>
                      </a:pPr>
                      <a:r>
                        <a:rPr lang="en" sz="1700">
                          <a:latin typeface="Playfair Display"/>
                          <a:ea typeface="Playfair Display"/>
                          <a:cs typeface="Playfair Display"/>
                          <a:sym typeface="Playfair Display"/>
                        </a:rPr>
                        <a:t>Data Frequency</a:t>
                      </a:r>
                      <a:endParaRPr sz="17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746" name="Google Shape;746;p49"/>
          <p:cNvGraphicFramePr/>
          <p:nvPr/>
        </p:nvGraphicFramePr>
        <p:xfrm>
          <a:off x="6182325" y="1685367"/>
          <a:ext cx="2413000" cy="1772775"/>
        </p:xfrm>
        <a:graphic>
          <a:graphicData uri="http://schemas.openxmlformats.org/drawingml/2006/table">
            <a:tbl>
              <a:tblPr>
                <a:noFill/>
                <a:tableStyleId>{100F1C8B-0C1F-4E85-B021-A9572CF72A61}</a:tableStyleId>
              </a:tblPr>
              <a:tblGrid>
                <a:gridCol w="2413000">
                  <a:extLst>
                    <a:ext uri="{9D8B030D-6E8A-4147-A177-3AD203B41FA5}">
                      <a16:colId xmlns:a16="http://schemas.microsoft.com/office/drawing/2014/main" val="20000"/>
                    </a:ext>
                  </a:extLst>
                </a:gridCol>
              </a:tblGrid>
              <a:tr h="590925">
                <a:tc>
                  <a:txBody>
                    <a:bodyPr/>
                    <a:lstStyle/>
                    <a:p>
                      <a:pPr marL="0" lvl="0" indent="0" algn="ctr" rtl="0">
                        <a:spcBef>
                          <a:spcPts val="0"/>
                        </a:spcBef>
                        <a:spcAft>
                          <a:spcPts val="0"/>
                        </a:spcAft>
                        <a:buNone/>
                      </a:pPr>
                      <a:r>
                        <a:rPr lang="en" sz="1700" b="1">
                          <a:latin typeface="Playfair Display"/>
                          <a:ea typeface="Playfair Display"/>
                          <a:cs typeface="Playfair Display"/>
                          <a:sym typeface="Playfair Display"/>
                        </a:rPr>
                        <a:t>System Level</a:t>
                      </a:r>
                      <a:endParaRPr sz="1700" b="1">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590925">
                <a:tc>
                  <a:txBody>
                    <a:bodyPr/>
                    <a:lstStyle/>
                    <a:p>
                      <a:pPr marL="0" lvl="0" indent="0" algn="ctr" rtl="0">
                        <a:spcBef>
                          <a:spcPts val="0"/>
                        </a:spcBef>
                        <a:spcAft>
                          <a:spcPts val="0"/>
                        </a:spcAft>
                        <a:buNone/>
                      </a:pPr>
                      <a:r>
                        <a:rPr lang="en" sz="1700">
                          <a:latin typeface="Playfair Display"/>
                          <a:ea typeface="Playfair Display"/>
                          <a:cs typeface="Playfair Display"/>
                          <a:sym typeface="Playfair Display"/>
                        </a:rPr>
                        <a:t>System Accuracy</a:t>
                      </a:r>
                      <a:endParaRPr sz="17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590925">
                <a:tc>
                  <a:txBody>
                    <a:bodyPr/>
                    <a:lstStyle/>
                    <a:p>
                      <a:pPr marL="0" lvl="0" indent="0" algn="ctr" rtl="0">
                        <a:spcBef>
                          <a:spcPts val="0"/>
                        </a:spcBef>
                        <a:spcAft>
                          <a:spcPts val="0"/>
                        </a:spcAft>
                        <a:buNone/>
                      </a:pPr>
                      <a:r>
                        <a:rPr lang="en" sz="1700">
                          <a:latin typeface="Playfair Display"/>
                          <a:ea typeface="Playfair Display"/>
                          <a:cs typeface="Playfair Display"/>
                          <a:sym typeface="Playfair Display"/>
                        </a:rPr>
                        <a:t>ASPEN DiTL</a:t>
                      </a:r>
                      <a:endParaRPr sz="1700">
                        <a:latin typeface="Playfair Display"/>
                        <a:ea typeface="Playfair Display"/>
                        <a:cs typeface="Playfair Display"/>
                        <a:sym typeface="Playfair Display"/>
                      </a:endParaRPr>
                    </a:p>
                  </a:txBody>
                  <a:tcPr marL="91425" marR="91425" marT="91425" marB="91425"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747" name="Google Shape;747;p49"/>
          <p:cNvSpPr/>
          <p:nvPr/>
        </p:nvSpPr>
        <p:spPr>
          <a:xfrm>
            <a:off x="2986225" y="1094475"/>
            <a:ext cx="369600" cy="2954700"/>
          </a:xfrm>
          <a:prstGeom prst="rightBrace">
            <a:avLst>
              <a:gd name="adj1" fmla="val 51784"/>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9"/>
          <p:cNvSpPr/>
          <p:nvPr/>
        </p:nvSpPr>
        <p:spPr>
          <a:xfrm>
            <a:off x="5790775" y="1389975"/>
            <a:ext cx="369600" cy="2363700"/>
          </a:xfrm>
          <a:prstGeom prst="rightBrace">
            <a:avLst>
              <a:gd name="adj1" fmla="val 51784"/>
              <a:gd name="adj2" fmla="val 49688"/>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1000"/>
                                        <p:tgtEl>
                                          <p:spTgt spid="747"/>
                                        </p:tgtEl>
                                      </p:cBhvr>
                                    </p:animEffect>
                                  </p:childTnLst>
                                </p:cTn>
                              </p:par>
                              <p:par>
                                <p:cTn id="8" presetID="10" presetClass="entr" presetSubtype="0" fill="hold" nodeType="withEffect">
                                  <p:stCondLst>
                                    <p:cond delay="0"/>
                                  </p:stCondLst>
                                  <p:childTnLst>
                                    <p:set>
                                      <p:cBhvr>
                                        <p:cTn id="9" dur="1" fill="hold">
                                          <p:stCondLst>
                                            <p:cond delay="0"/>
                                          </p:stCondLst>
                                        </p:cTn>
                                        <p:tgtEl>
                                          <p:spTgt spid="745"/>
                                        </p:tgtEl>
                                        <p:attrNameLst>
                                          <p:attrName>style.visibility</p:attrName>
                                        </p:attrNameLst>
                                      </p:cBhvr>
                                      <p:to>
                                        <p:strVal val="visible"/>
                                      </p:to>
                                    </p:set>
                                    <p:animEffect transition="in" filter="fade">
                                      <p:cBhvr>
                                        <p:cTn id="10" dur="1000"/>
                                        <p:tgtEl>
                                          <p:spTgt spid="7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8"/>
                                        </p:tgtEl>
                                        <p:attrNameLst>
                                          <p:attrName>style.visibility</p:attrName>
                                        </p:attrNameLst>
                                      </p:cBhvr>
                                      <p:to>
                                        <p:strVal val="visible"/>
                                      </p:to>
                                    </p:set>
                                    <p:animEffect transition="in" filter="fade">
                                      <p:cBhvr>
                                        <p:cTn id="15" dur="1000"/>
                                        <p:tgtEl>
                                          <p:spTgt spid="748"/>
                                        </p:tgtEl>
                                      </p:cBhvr>
                                    </p:animEffect>
                                  </p:childTnLst>
                                </p:cTn>
                              </p:par>
                              <p:par>
                                <p:cTn id="16" presetID="10" presetClass="entr" presetSubtype="0" fill="hold" nodeType="withEffect">
                                  <p:stCondLst>
                                    <p:cond delay="0"/>
                                  </p:stCondLst>
                                  <p:childTnLst>
                                    <p:set>
                                      <p:cBhvr>
                                        <p:cTn id="17" dur="1" fill="hold">
                                          <p:stCondLst>
                                            <p:cond delay="0"/>
                                          </p:stCondLst>
                                        </p:cTn>
                                        <p:tgtEl>
                                          <p:spTgt spid="746"/>
                                        </p:tgtEl>
                                        <p:attrNameLst>
                                          <p:attrName>style.visibility</p:attrName>
                                        </p:attrNameLst>
                                      </p:cBhvr>
                                      <p:to>
                                        <p:strVal val="visible"/>
                                      </p:to>
                                    </p:set>
                                    <p:animEffect transition="in" filter="fade">
                                      <p:cBhvr>
                                        <p:cTn id="18" dur="10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50"/>
          <p:cNvPicPr preferRelativeResize="0"/>
          <p:nvPr/>
        </p:nvPicPr>
        <p:blipFill>
          <a:blip r:embed="rId3">
            <a:alphaModFix/>
          </a:blip>
          <a:stretch>
            <a:fillRect/>
          </a:stretch>
        </p:blipFill>
        <p:spPr>
          <a:xfrm>
            <a:off x="8440875" y="0"/>
            <a:ext cx="588775" cy="588800"/>
          </a:xfrm>
          <a:prstGeom prst="rect">
            <a:avLst/>
          </a:prstGeom>
          <a:noFill/>
          <a:ln>
            <a:noFill/>
          </a:ln>
        </p:spPr>
      </p:pic>
      <p:sp>
        <p:nvSpPr>
          <p:cNvPr id="754" name="Google Shape;754;p50"/>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39</a:t>
            </a:fld>
            <a:endParaRPr sz="1200">
              <a:solidFill>
                <a:schemeClr val="accent4"/>
              </a:solidFill>
              <a:latin typeface="Playfair Display"/>
              <a:ea typeface="Playfair Display"/>
              <a:cs typeface="Playfair Display"/>
              <a:sym typeface="Playfair Display"/>
            </a:endParaRPr>
          </a:p>
        </p:txBody>
      </p:sp>
      <p:sp>
        <p:nvSpPr>
          <p:cNvPr id="755" name="Google Shape;755;p50"/>
          <p:cNvSpPr txBox="1">
            <a:spLocks noGrp="1"/>
          </p:cNvSpPr>
          <p:nvPr>
            <p:ph type="title"/>
          </p:nvPr>
        </p:nvSpPr>
        <p:spPr>
          <a:xfrm>
            <a:off x="319028" y="159175"/>
            <a:ext cx="43476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u="sng">
                <a:latin typeface="Playfair Display SemiBold"/>
                <a:ea typeface="Playfair Display SemiBold"/>
                <a:cs typeface="Playfair Display SemiBold"/>
                <a:sym typeface="Playfair Display SemiBold"/>
              </a:rPr>
              <a:t>WBS</a:t>
            </a:r>
            <a:endParaRPr sz="2200" u="sng">
              <a:latin typeface="Playfair Display SemiBold"/>
              <a:ea typeface="Playfair Display SemiBold"/>
              <a:cs typeface="Playfair Display SemiBold"/>
              <a:sym typeface="Playfair Display SemiBold"/>
            </a:endParaRPr>
          </a:p>
        </p:txBody>
      </p:sp>
      <p:pic>
        <p:nvPicPr>
          <p:cNvPr id="756" name="Google Shape;756;p50"/>
          <p:cNvPicPr preferRelativeResize="0"/>
          <p:nvPr/>
        </p:nvPicPr>
        <p:blipFill rotWithShape="1">
          <a:blip r:embed="rId4">
            <a:alphaModFix/>
          </a:blip>
          <a:srcRect l="3834" r="7402" b="11832"/>
          <a:stretch/>
        </p:blipFill>
        <p:spPr>
          <a:xfrm>
            <a:off x="1551800" y="-15300"/>
            <a:ext cx="5734775" cy="4625400"/>
          </a:xfrm>
          <a:prstGeom prst="rect">
            <a:avLst/>
          </a:prstGeom>
          <a:noFill/>
          <a:ln>
            <a:noFill/>
          </a:ln>
        </p:spPr>
      </p:pic>
      <p:sp>
        <p:nvSpPr>
          <p:cNvPr id="757" name="Google Shape;757;p50"/>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758" name="Google Shape;758;p50"/>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759" name="Google Shape;759;p50"/>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760" name="Google Shape;760;p50"/>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761" name="Google Shape;761;p50"/>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762" name="Google Shape;762;p50"/>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5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layfair Display SemiBold"/>
                <a:ea typeface="Playfair Display SemiBold"/>
                <a:cs typeface="Playfair Display SemiBold"/>
                <a:sym typeface="Playfair Display SemiBold"/>
              </a:rPr>
              <a:t>6.0 Project Planning</a:t>
            </a:r>
            <a:endParaRPr sz="1200" b="1">
              <a:latin typeface="Playfair Display SemiBold"/>
              <a:ea typeface="Playfair Display SemiBold"/>
              <a:cs typeface="Playfair Display SemiBold"/>
              <a:sym typeface="Playfair Display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ctrTitle"/>
          </p:nvPr>
        </p:nvSpPr>
        <p:spPr>
          <a:xfrm>
            <a:off x="296375" y="4070275"/>
            <a:ext cx="5658900" cy="76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300" b="1"/>
              <a:t>Project Description</a:t>
            </a:r>
            <a:endParaRPr sz="4300" b="1"/>
          </a:p>
        </p:txBody>
      </p:sp>
      <p:sp>
        <p:nvSpPr>
          <p:cNvPr id="88" name="Google Shape;88;p15"/>
          <p:cNvSpPr/>
          <p:nvPr/>
        </p:nvSpPr>
        <p:spPr>
          <a:xfrm>
            <a:off x="0" y="0"/>
            <a:ext cx="91440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 name="Google Shape;89;p15"/>
          <p:cNvPicPr preferRelativeResize="0"/>
          <p:nvPr/>
        </p:nvPicPr>
        <p:blipFill>
          <a:blip r:embed="rId3">
            <a:alphaModFix amt="40000"/>
          </a:blip>
          <a:stretch>
            <a:fillRect/>
          </a:stretch>
        </p:blipFill>
        <p:spPr>
          <a:xfrm>
            <a:off x="2226756" y="226488"/>
            <a:ext cx="4690500" cy="4690525"/>
          </a:xfrm>
          <a:prstGeom prst="rect">
            <a:avLst/>
          </a:prstGeom>
          <a:noFill/>
          <a:ln>
            <a:noFill/>
          </a:ln>
        </p:spPr>
      </p:pic>
      <p:sp>
        <p:nvSpPr>
          <p:cNvPr id="90" name="Google Shape;90;p15"/>
          <p:cNvSpPr txBox="1"/>
          <p:nvPr/>
        </p:nvSpPr>
        <p:spPr>
          <a:xfrm>
            <a:off x="1373250" y="2171563"/>
            <a:ext cx="6397500" cy="800400"/>
          </a:xfrm>
          <a:prstGeom prst="rect">
            <a:avLst/>
          </a:prstGeom>
          <a:solidFill>
            <a:srgbClr val="07376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rgbClr val="FFFFFF"/>
                </a:solidFill>
                <a:latin typeface="PT Serif"/>
                <a:ea typeface="PT Serif"/>
                <a:cs typeface="PT Serif"/>
                <a:sym typeface="PT Serif"/>
              </a:rPr>
              <a:t>Purpose and Objectives</a:t>
            </a:r>
            <a:endParaRPr sz="4000">
              <a:solidFill>
                <a:srgbClr val="FFFFFF"/>
              </a:solidFill>
              <a:latin typeface="PT Serif"/>
              <a:ea typeface="PT Serif"/>
              <a:cs typeface="PT Serif"/>
              <a:sym typeface="PT Serif"/>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51"/>
          <p:cNvSpPr/>
          <p:nvPr/>
        </p:nvSpPr>
        <p:spPr>
          <a:xfrm>
            <a:off x="-12450" y="-10900"/>
            <a:ext cx="9214800" cy="517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1"/>
          <p:cNvSpPr txBox="1">
            <a:spLocks noGrp="1"/>
          </p:cNvSpPr>
          <p:nvPr>
            <p:ph type="title"/>
          </p:nvPr>
        </p:nvSpPr>
        <p:spPr>
          <a:xfrm>
            <a:off x="5" y="-219644"/>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u="sng">
                <a:latin typeface="Playfair Display SemiBold"/>
                <a:ea typeface="Playfair Display SemiBold"/>
                <a:cs typeface="Playfair Display SemiBold"/>
                <a:sym typeface="Playfair Display SemiBold"/>
              </a:rPr>
              <a:t>Work Plan</a:t>
            </a:r>
            <a:endParaRPr sz="2400" u="sng">
              <a:latin typeface="Playfair Display SemiBold"/>
              <a:ea typeface="Playfair Display SemiBold"/>
              <a:cs typeface="Playfair Display SemiBold"/>
              <a:sym typeface="Playfair Display SemiBold"/>
            </a:endParaRPr>
          </a:p>
        </p:txBody>
      </p:sp>
      <p:sp>
        <p:nvSpPr>
          <p:cNvPr id="769" name="Google Shape;769;p51"/>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770" name="Google Shape;770;p51"/>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40</a:t>
            </a:fld>
            <a:endParaRPr sz="1200">
              <a:solidFill>
                <a:schemeClr val="accent4"/>
              </a:solidFill>
              <a:latin typeface="Playfair Display"/>
              <a:ea typeface="Playfair Display"/>
              <a:cs typeface="Playfair Display"/>
              <a:sym typeface="Playfair Display"/>
            </a:endParaRPr>
          </a:p>
        </p:txBody>
      </p:sp>
      <p:pic>
        <p:nvPicPr>
          <p:cNvPr id="771" name="Google Shape;771;p51"/>
          <p:cNvPicPr preferRelativeResize="0"/>
          <p:nvPr/>
        </p:nvPicPr>
        <p:blipFill rotWithShape="1">
          <a:blip r:embed="rId3">
            <a:alphaModFix/>
          </a:blip>
          <a:srcRect b="931"/>
          <a:stretch/>
        </p:blipFill>
        <p:spPr>
          <a:xfrm>
            <a:off x="22950" y="370600"/>
            <a:ext cx="9144003" cy="4728524"/>
          </a:xfrm>
          <a:prstGeom prst="rect">
            <a:avLst/>
          </a:prstGeom>
          <a:noFill/>
          <a:ln>
            <a:noFill/>
          </a:ln>
        </p:spPr>
      </p:pic>
      <p:pic>
        <p:nvPicPr>
          <p:cNvPr id="772" name="Google Shape;772;p51"/>
          <p:cNvPicPr preferRelativeResize="0"/>
          <p:nvPr/>
        </p:nvPicPr>
        <p:blipFill>
          <a:blip r:embed="rId4">
            <a:alphaModFix/>
          </a:blip>
          <a:stretch>
            <a:fillRect/>
          </a:stretch>
        </p:blipFill>
        <p:spPr>
          <a:xfrm>
            <a:off x="8507350" y="0"/>
            <a:ext cx="588775" cy="588800"/>
          </a:xfrm>
          <a:prstGeom prst="rect">
            <a:avLst/>
          </a:prstGeom>
          <a:noFill/>
          <a:ln>
            <a:noFill/>
          </a:ln>
        </p:spPr>
      </p:pic>
      <p:sp>
        <p:nvSpPr>
          <p:cNvPr id="773" name="Google Shape;773;p51"/>
          <p:cNvSpPr txBox="1"/>
          <p:nvPr/>
        </p:nvSpPr>
        <p:spPr>
          <a:xfrm>
            <a:off x="3015200" y="2282600"/>
            <a:ext cx="116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FF0000"/>
                </a:solidFill>
                <a:latin typeface="Playfair Display ExtraBold"/>
                <a:ea typeface="Playfair Display ExtraBold"/>
                <a:cs typeface="Playfair Display ExtraBold"/>
                <a:sym typeface="Playfair Display ExtraBold"/>
              </a:rPr>
              <a:t>Component Testing</a:t>
            </a:r>
            <a:endParaRPr sz="800">
              <a:solidFill>
                <a:srgbClr val="FF0000"/>
              </a:solidFill>
              <a:latin typeface="Playfair Display ExtraBold"/>
              <a:ea typeface="Playfair Display ExtraBold"/>
              <a:cs typeface="Playfair Display ExtraBold"/>
              <a:sym typeface="Playfair Display ExtraBold"/>
            </a:endParaRPr>
          </a:p>
        </p:txBody>
      </p:sp>
      <p:sp>
        <p:nvSpPr>
          <p:cNvPr id="774" name="Google Shape;774;p51"/>
          <p:cNvSpPr txBox="1"/>
          <p:nvPr/>
        </p:nvSpPr>
        <p:spPr>
          <a:xfrm>
            <a:off x="6198475" y="3291400"/>
            <a:ext cx="1014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FF0000"/>
                </a:solidFill>
                <a:latin typeface="Playfair Display ExtraBold"/>
                <a:ea typeface="Playfair Display ExtraBold"/>
                <a:cs typeface="Playfair Display ExtraBold"/>
                <a:sym typeface="Playfair Display ExtraBold"/>
              </a:rPr>
              <a:t>System Testing</a:t>
            </a:r>
            <a:endParaRPr sz="800">
              <a:solidFill>
                <a:srgbClr val="FF0000"/>
              </a:solidFill>
              <a:latin typeface="Playfair Display ExtraBold"/>
              <a:ea typeface="Playfair Display ExtraBold"/>
              <a:cs typeface="Playfair Display ExtraBold"/>
              <a:sym typeface="Playfair Display ExtraBold"/>
            </a:endParaRPr>
          </a:p>
        </p:txBody>
      </p:sp>
      <p:cxnSp>
        <p:nvCxnSpPr>
          <p:cNvPr id="775" name="Google Shape;775;p51"/>
          <p:cNvCxnSpPr>
            <a:stCxn id="773" idx="1"/>
          </p:cNvCxnSpPr>
          <p:nvPr/>
        </p:nvCxnSpPr>
        <p:spPr>
          <a:xfrm rot="10800000">
            <a:off x="2390300" y="2436500"/>
            <a:ext cx="624900" cy="0"/>
          </a:xfrm>
          <a:prstGeom prst="straightConnector1">
            <a:avLst/>
          </a:prstGeom>
          <a:noFill/>
          <a:ln w="19050" cap="flat" cmpd="sng">
            <a:solidFill>
              <a:srgbClr val="FF0000"/>
            </a:solidFill>
            <a:prstDash val="solid"/>
            <a:round/>
            <a:headEnd type="none" w="med" len="med"/>
            <a:tailEnd type="none" w="med" len="med"/>
          </a:ln>
        </p:spPr>
      </p:cxnSp>
      <p:cxnSp>
        <p:nvCxnSpPr>
          <p:cNvPr id="776" name="Google Shape;776;p51"/>
          <p:cNvCxnSpPr>
            <a:stCxn id="773" idx="3"/>
          </p:cNvCxnSpPr>
          <p:nvPr/>
        </p:nvCxnSpPr>
        <p:spPr>
          <a:xfrm>
            <a:off x="4179200" y="2436500"/>
            <a:ext cx="808500" cy="0"/>
          </a:xfrm>
          <a:prstGeom prst="straightConnector1">
            <a:avLst/>
          </a:prstGeom>
          <a:noFill/>
          <a:ln w="19050" cap="flat" cmpd="sng">
            <a:solidFill>
              <a:srgbClr val="FF0000"/>
            </a:solidFill>
            <a:prstDash val="solid"/>
            <a:round/>
            <a:headEnd type="none" w="med" len="med"/>
            <a:tailEnd type="stealth" w="med" len="med"/>
          </a:ln>
        </p:spPr>
      </p:cxnSp>
      <p:cxnSp>
        <p:nvCxnSpPr>
          <p:cNvPr id="777" name="Google Shape;777;p51"/>
          <p:cNvCxnSpPr/>
          <p:nvPr/>
        </p:nvCxnSpPr>
        <p:spPr>
          <a:xfrm>
            <a:off x="4987750" y="2496850"/>
            <a:ext cx="0" cy="658200"/>
          </a:xfrm>
          <a:prstGeom prst="straightConnector1">
            <a:avLst/>
          </a:prstGeom>
          <a:noFill/>
          <a:ln w="19050" cap="flat" cmpd="sng">
            <a:solidFill>
              <a:srgbClr val="FF0000"/>
            </a:solidFill>
            <a:prstDash val="solid"/>
            <a:round/>
            <a:headEnd type="none" w="med" len="med"/>
            <a:tailEnd type="stealth" w="med" len="med"/>
          </a:ln>
        </p:spPr>
      </p:cxnSp>
      <p:cxnSp>
        <p:nvCxnSpPr>
          <p:cNvPr id="778" name="Google Shape;778;p51"/>
          <p:cNvCxnSpPr/>
          <p:nvPr/>
        </p:nvCxnSpPr>
        <p:spPr>
          <a:xfrm>
            <a:off x="6237650" y="3167750"/>
            <a:ext cx="0" cy="310200"/>
          </a:xfrm>
          <a:prstGeom prst="straightConnector1">
            <a:avLst/>
          </a:prstGeom>
          <a:noFill/>
          <a:ln w="19050" cap="flat" cmpd="sng">
            <a:solidFill>
              <a:srgbClr val="FF0000"/>
            </a:solidFill>
            <a:prstDash val="solid"/>
            <a:round/>
            <a:headEnd type="none" w="med" len="med"/>
            <a:tailEnd type="stealth" w="med" len="med"/>
          </a:ln>
        </p:spPr>
      </p:cxnSp>
      <p:cxnSp>
        <p:nvCxnSpPr>
          <p:cNvPr id="779" name="Google Shape;779;p51"/>
          <p:cNvCxnSpPr/>
          <p:nvPr/>
        </p:nvCxnSpPr>
        <p:spPr>
          <a:xfrm>
            <a:off x="7154425" y="3445300"/>
            <a:ext cx="505500" cy="0"/>
          </a:xfrm>
          <a:prstGeom prst="straightConnector1">
            <a:avLst/>
          </a:prstGeom>
          <a:noFill/>
          <a:ln w="19050" cap="flat" cmpd="sng">
            <a:solidFill>
              <a:srgbClr val="FF0000"/>
            </a:solidFill>
            <a:prstDash val="solid"/>
            <a:round/>
            <a:headEnd type="none" w="med" len="med"/>
            <a:tailEnd type="stealth" w="med" len="med"/>
          </a:ln>
        </p:spPr>
      </p:cxnSp>
      <p:sp>
        <p:nvSpPr>
          <p:cNvPr id="780" name="Google Shape;780;p51"/>
          <p:cNvSpPr txBox="1"/>
          <p:nvPr/>
        </p:nvSpPr>
        <p:spPr>
          <a:xfrm>
            <a:off x="7616450" y="4536575"/>
            <a:ext cx="7641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FF0000"/>
                </a:solidFill>
                <a:latin typeface="Playfair Display ExtraBold"/>
                <a:ea typeface="Playfair Display ExtraBold"/>
                <a:cs typeface="Playfair Display ExtraBold"/>
                <a:sym typeface="Playfair Display ExtraBold"/>
              </a:rPr>
              <a:t>SOSC Test</a:t>
            </a:r>
            <a:endParaRPr sz="800">
              <a:solidFill>
                <a:srgbClr val="FF0000"/>
              </a:solidFill>
              <a:latin typeface="Playfair Display ExtraBold"/>
              <a:ea typeface="Playfair Display ExtraBold"/>
              <a:cs typeface="Playfair Display ExtraBold"/>
              <a:sym typeface="Playfair Display ExtraBold"/>
            </a:endParaRPr>
          </a:p>
        </p:txBody>
      </p:sp>
      <p:cxnSp>
        <p:nvCxnSpPr>
          <p:cNvPr id="781" name="Google Shape;781;p51"/>
          <p:cNvCxnSpPr/>
          <p:nvPr/>
        </p:nvCxnSpPr>
        <p:spPr>
          <a:xfrm>
            <a:off x="7676975" y="3483125"/>
            <a:ext cx="0" cy="1220700"/>
          </a:xfrm>
          <a:prstGeom prst="straightConnector1">
            <a:avLst/>
          </a:prstGeom>
          <a:noFill/>
          <a:ln w="19050" cap="flat" cmpd="sng">
            <a:solidFill>
              <a:srgbClr val="FF0000"/>
            </a:solidFill>
            <a:prstDash val="solid"/>
            <a:round/>
            <a:headEnd type="none" w="med" len="med"/>
            <a:tailEnd type="stealth" w="med" len="med"/>
          </a:ln>
        </p:spPr>
      </p:cxnSp>
      <p:cxnSp>
        <p:nvCxnSpPr>
          <p:cNvPr id="782" name="Google Shape;782;p51"/>
          <p:cNvCxnSpPr/>
          <p:nvPr/>
        </p:nvCxnSpPr>
        <p:spPr>
          <a:xfrm rot="10800000">
            <a:off x="5697050" y="2330613"/>
            <a:ext cx="0" cy="906000"/>
          </a:xfrm>
          <a:prstGeom prst="straightConnector1">
            <a:avLst/>
          </a:prstGeom>
          <a:noFill/>
          <a:ln w="9525" cap="flat" cmpd="sng">
            <a:solidFill>
              <a:schemeClr val="dk2"/>
            </a:solidFill>
            <a:prstDash val="dash"/>
            <a:round/>
            <a:headEnd type="none" w="med" len="med"/>
            <a:tailEnd type="diamond" w="med" len="med"/>
          </a:ln>
        </p:spPr>
      </p:cxnSp>
      <p:sp>
        <p:nvSpPr>
          <p:cNvPr id="783" name="Google Shape;783;p51"/>
          <p:cNvSpPr txBox="1"/>
          <p:nvPr/>
        </p:nvSpPr>
        <p:spPr>
          <a:xfrm>
            <a:off x="4959025" y="2983600"/>
            <a:ext cx="1126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FF0000"/>
                </a:solidFill>
                <a:latin typeface="Playfair Display ExtraBold"/>
                <a:ea typeface="Playfair Display ExtraBold"/>
                <a:cs typeface="Playfair Display ExtraBold"/>
                <a:sym typeface="Playfair Display ExtraBold"/>
              </a:rPr>
              <a:t>Subsystem Testing</a:t>
            </a:r>
            <a:endParaRPr sz="800">
              <a:solidFill>
                <a:srgbClr val="FF0000"/>
              </a:solidFill>
              <a:latin typeface="Playfair Display ExtraBold"/>
              <a:ea typeface="Playfair Display ExtraBold"/>
              <a:cs typeface="Playfair Display ExtraBold"/>
              <a:sym typeface="Playfair Display ExtraBold"/>
            </a:endParaRPr>
          </a:p>
        </p:txBody>
      </p:sp>
      <p:cxnSp>
        <p:nvCxnSpPr>
          <p:cNvPr id="784" name="Google Shape;784;p51"/>
          <p:cNvCxnSpPr/>
          <p:nvPr/>
        </p:nvCxnSpPr>
        <p:spPr>
          <a:xfrm rot="10800000">
            <a:off x="6096275" y="2330625"/>
            <a:ext cx="0" cy="1307400"/>
          </a:xfrm>
          <a:prstGeom prst="straightConnector1">
            <a:avLst/>
          </a:prstGeom>
          <a:noFill/>
          <a:ln w="9525" cap="flat" cmpd="sng">
            <a:solidFill>
              <a:schemeClr val="dk2"/>
            </a:solidFill>
            <a:prstDash val="dash"/>
            <a:round/>
            <a:headEnd type="diamond" w="med" len="med"/>
            <a:tailEnd type="none" w="med" len="med"/>
          </a:ln>
        </p:spPr>
      </p:cxnSp>
      <p:cxnSp>
        <p:nvCxnSpPr>
          <p:cNvPr id="785" name="Google Shape;785;p51"/>
          <p:cNvCxnSpPr/>
          <p:nvPr/>
        </p:nvCxnSpPr>
        <p:spPr>
          <a:xfrm>
            <a:off x="6014125" y="3137400"/>
            <a:ext cx="217800" cy="0"/>
          </a:xfrm>
          <a:prstGeom prst="straightConnector1">
            <a:avLst/>
          </a:prstGeom>
          <a:noFill/>
          <a:ln w="19050" cap="flat" cmpd="sng">
            <a:solidFill>
              <a:srgbClr val="FF0000"/>
            </a:solidFill>
            <a:prstDash val="solid"/>
            <a:round/>
            <a:headEnd type="none" w="med" len="med"/>
            <a:tailEnd type="stealth" w="med" len="med"/>
          </a:ln>
        </p:spPr>
      </p:cxnSp>
      <p:cxnSp>
        <p:nvCxnSpPr>
          <p:cNvPr id="786" name="Google Shape;786;p51"/>
          <p:cNvCxnSpPr/>
          <p:nvPr/>
        </p:nvCxnSpPr>
        <p:spPr>
          <a:xfrm rot="10800000" flipH="1">
            <a:off x="4884475" y="1983975"/>
            <a:ext cx="5100" cy="1241100"/>
          </a:xfrm>
          <a:prstGeom prst="straightConnector1">
            <a:avLst/>
          </a:prstGeom>
          <a:noFill/>
          <a:ln w="9525" cap="flat" cmpd="sng">
            <a:solidFill>
              <a:schemeClr val="dk2"/>
            </a:solidFill>
            <a:prstDash val="dash"/>
            <a:round/>
            <a:headEnd type="diamond" w="med" len="med"/>
            <a:tailEnd type="non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52"/>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Cost Plan</a:t>
            </a:r>
            <a:endParaRPr sz="2600" u="sng">
              <a:latin typeface="Playfair Display SemiBold"/>
              <a:ea typeface="Playfair Display SemiBold"/>
              <a:cs typeface="Playfair Display SemiBold"/>
              <a:sym typeface="Playfair Display SemiBold"/>
            </a:endParaRPr>
          </a:p>
        </p:txBody>
      </p:sp>
      <p:sp>
        <p:nvSpPr>
          <p:cNvPr id="792" name="Google Shape;792;p52"/>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793" name="Google Shape;793;p52"/>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794" name="Google Shape;794;p52"/>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795" name="Google Shape;795;p52"/>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796" name="Google Shape;796;p52"/>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797" name="Google Shape;797;p52"/>
          <p:cNvSpPr txBox="1">
            <a:spLocks noGrp="1"/>
          </p:cNvSpPr>
          <p:nvPr>
            <p:ph type="body" idx="1"/>
          </p:nvPr>
        </p:nvSpPr>
        <p:spPr>
          <a:xfrm>
            <a:off x="5894025" y="1624100"/>
            <a:ext cx="2933700" cy="18807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600"/>
              </a:spcBef>
              <a:spcAft>
                <a:spcPts val="0"/>
              </a:spcAft>
              <a:buNone/>
            </a:pPr>
            <a:r>
              <a:rPr lang="en" sz="1600" u="sng">
                <a:latin typeface="Playfair Display"/>
                <a:ea typeface="Playfair Display"/>
                <a:cs typeface="Playfair Display"/>
                <a:sym typeface="Playfair Display"/>
              </a:rPr>
              <a:t>Components Remaining:</a:t>
            </a:r>
            <a:endParaRPr sz="1600" u="sng">
              <a:latin typeface="Playfair Display"/>
              <a:ea typeface="Playfair Display"/>
              <a:cs typeface="Playfair Display"/>
              <a:sym typeface="Playfair Display"/>
            </a:endParaRPr>
          </a:p>
          <a:p>
            <a:pPr marL="457200" lvl="0" indent="-317500" algn="l" rtl="0">
              <a:lnSpc>
                <a:spcPct val="115000"/>
              </a:lnSpc>
              <a:spcBef>
                <a:spcPts val="600"/>
              </a:spcBef>
              <a:spcAft>
                <a:spcPts val="0"/>
              </a:spcAft>
              <a:buSzPts val="1400"/>
              <a:buFont typeface="Playfair Display"/>
              <a:buChar char="▣"/>
            </a:pPr>
            <a:r>
              <a:rPr lang="en" sz="1400">
                <a:latin typeface="Playfair Display"/>
                <a:ea typeface="Playfair Display"/>
                <a:cs typeface="Playfair Display"/>
                <a:sym typeface="Playfair Display"/>
              </a:rPr>
              <a:t>Mechanical Components for Marco</a:t>
            </a:r>
            <a:endParaRPr sz="1400">
              <a:latin typeface="Playfair Display"/>
              <a:ea typeface="Playfair Display"/>
              <a:cs typeface="Playfair Display"/>
              <a:sym typeface="Playfair Display"/>
            </a:endParaRPr>
          </a:p>
          <a:p>
            <a:pPr marL="457200" lvl="0" indent="-317500" algn="l" rtl="0">
              <a:lnSpc>
                <a:spcPct val="115000"/>
              </a:lnSpc>
              <a:spcBef>
                <a:spcPts val="0"/>
              </a:spcBef>
              <a:spcAft>
                <a:spcPts val="0"/>
              </a:spcAft>
              <a:buSzPts val="1400"/>
              <a:buFont typeface="Playfair Display"/>
              <a:buChar char="▣"/>
            </a:pPr>
            <a:r>
              <a:rPr lang="en" sz="1400">
                <a:latin typeface="Playfair Display"/>
                <a:ea typeface="Playfair Display"/>
                <a:cs typeface="Playfair Display"/>
                <a:sym typeface="Playfair Display"/>
              </a:rPr>
              <a:t>Enclosure materials for Polo</a:t>
            </a:r>
            <a:endParaRPr sz="1400">
              <a:latin typeface="Playfair Display"/>
              <a:ea typeface="Playfair Display"/>
              <a:cs typeface="Playfair Display"/>
              <a:sym typeface="Playfair Display"/>
            </a:endParaRPr>
          </a:p>
          <a:p>
            <a:pPr marL="457200" lvl="0" indent="-317500" algn="l" rtl="0">
              <a:lnSpc>
                <a:spcPct val="115000"/>
              </a:lnSpc>
              <a:spcBef>
                <a:spcPts val="0"/>
              </a:spcBef>
              <a:spcAft>
                <a:spcPts val="0"/>
              </a:spcAft>
              <a:buSzPts val="1400"/>
              <a:buFont typeface="Playfair Display"/>
              <a:buChar char="▣"/>
            </a:pPr>
            <a:r>
              <a:rPr lang="en" sz="1400">
                <a:latin typeface="Playfair Display"/>
                <a:ea typeface="Playfair Display"/>
                <a:cs typeface="Playfair Display"/>
                <a:sym typeface="Playfair Display"/>
              </a:rPr>
              <a:t>Testing apparatus and IMU</a:t>
            </a:r>
            <a:endParaRPr>
              <a:latin typeface="Playfair Display"/>
              <a:ea typeface="Playfair Display"/>
              <a:cs typeface="Playfair Display"/>
              <a:sym typeface="Playfair Display"/>
            </a:endParaRPr>
          </a:p>
          <a:p>
            <a:pPr marL="457200" lvl="0" indent="0" algn="l" rtl="0">
              <a:spcBef>
                <a:spcPts val="600"/>
              </a:spcBef>
              <a:spcAft>
                <a:spcPts val="0"/>
              </a:spcAft>
              <a:buNone/>
            </a:pPr>
            <a:endParaRPr>
              <a:latin typeface="Playfair Display"/>
              <a:ea typeface="Playfair Display"/>
              <a:cs typeface="Playfair Display"/>
              <a:sym typeface="Playfair Display"/>
            </a:endParaRPr>
          </a:p>
        </p:txBody>
      </p:sp>
      <p:pic>
        <p:nvPicPr>
          <p:cNvPr id="798" name="Google Shape;798;p52"/>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799" name="Google Shape;799;p52"/>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41</a:t>
            </a:fld>
            <a:endParaRPr sz="1200">
              <a:solidFill>
                <a:schemeClr val="accent4"/>
              </a:solidFill>
              <a:latin typeface="Playfair Display"/>
              <a:ea typeface="Playfair Display"/>
              <a:cs typeface="Playfair Display"/>
              <a:sym typeface="Playfair Display"/>
            </a:endParaRPr>
          </a:p>
        </p:txBody>
      </p:sp>
      <p:sp>
        <p:nvSpPr>
          <p:cNvPr id="800" name="Google Shape;800;p52"/>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76200" dir="5400000" algn="bl" rotWithShape="0">
              <a:srgbClr val="005BAD">
                <a:alpha val="5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layfair Display SemiBold"/>
                <a:ea typeface="Playfair Display SemiBold"/>
                <a:cs typeface="Playfair Display SemiBold"/>
                <a:sym typeface="Playfair Display SemiBold"/>
              </a:rPr>
              <a:t>6.0 Project Planning</a:t>
            </a:r>
            <a:endParaRPr sz="1200" b="1">
              <a:latin typeface="Playfair Display SemiBold"/>
              <a:ea typeface="Playfair Display SemiBold"/>
              <a:cs typeface="Playfair Display SemiBold"/>
              <a:sym typeface="Playfair Display SemiBold"/>
            </a:endParaRPr>
          </a:p>
        </p:txBody>
      </p:sp>
      <p:pic>
        <p:nvPicPr>
          <p:cNvPr id="801" name="Google Shape;801;p52" title="Chart"/>
          <p:cNvPicPr preferRelativeResize="0"/>
          <p:nvPr/>
        </p:nvPicPr>
        <p:blipFill>
          <a:blip r:embed="rId4">
            <a:alphaModFix/>
          </a:blip>
          <a:stretch>
            <a:fillRect/>
          </a:stretch>
        </p:blipFill>
        <p:spPr>
          <a:xfrm>
            <a:off x="426225" y="1006825"/>
            <a:ext cx="5467802" cy="348145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5"/>
        <p:cNvGrpSpPr/>
        <p:nvPr/>
      </p:nvGrpSpPr>
      <p:grpSpPr>
        <a:xfrm>
          <a:off x="0" y="0"/>
          <a:ext cx="0" cy="0"/>
          <a:chOff x="0" y="0"/>
          <a:chExt cx="0" cy="0"/>
        </a:xfrm>
      </p:grpSpPr>
      <p:sp>
        <p:nvSpPr>
          <p:cNvPr id="806" name="Google Shape;806;p53"/>
          <p:cNvSpPr txBox="1">
            <a:spLocks noGrp="1"/>
          </p:cNvSpPr>
          <p:nvPr>
            <p:ph type="ctrTitle"/>
          </p:nvPr>
        </p:nvSpPr>
        <p:spPr>
          <a:xfrm>
            <a:off x="296375" y="4070275"/>
            <a:ext cx="5658900" cy="76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300" b="1"/>
              <a:t>Project Description</a:t>
            </a:r>
            <a:endParaRPr sz="4300" b="1"/>
          </a:p>
        </p:txBody>
      </p:sp>
      <p:sp>
        <p:nvSpPr>
          <p:cNvPr id="807" name="Google Shape;807;p53"/>
          <p:cNvSpPr/>
          <p:nvPr/>
        </p:nvSpPr>
        <p:spPr>
          <a:xfrm>
            <a:off x="0" y="0"/>
            <a:ext cx="91440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8" name="Google Shape;808;p53"/>
          <p:cNvPicPr preferRelativeResize="0"/>
          <p:nvPr/>
        </p:nvPicPr>
        <p:blipFill>
          <a:blip r:embed="rId3">
            <a:alphaModFix amt="40000"/>
          </a:blip>
          <a:stretch>
            <a:fillRect/>
          </a:stretch>
        </p:blipFill>
        <p:spPr>
          <a:xfrm>
            <a:off x="2226756" y="226488"/>
            <a:ext cx="4690500" cy="4690525"/>
          </a:xfrm>
          <a:prstGeom prst="rect">
            <a:avLst/>
          </a:prstGeom>
          <a:noFill/>
          <a:ln>
            <a:noFill/>
          </a:ln>
        </p:spPr>
      </p:pic>
      <p:sp>
        <p:nvSpPr>
          <p:cNvPr id="809" name="Google Shape;809;p53"/>
          <p:cNvSpPr txBox="1"/>
          <p:nvPr/>
        </p:nvSpPr>
        <p:spPr>
          <a:xfrm>
            <a:off x="1373250" y="2171563"/>
            <a:ext cx="6397500" cy="800400"/>
          </a:xfrm>
          <a:prstGeom prst="rect">
            <a:avLst/>
          </a:prstGeom>
          <a:solidFill>
            <a:srgbClr val="07376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rgbClr val="FFFFFF"/>
                </a:solidFill>
                <a:latin typeface="PT Serif"/>
                <a:ea typeface="PT Serif"/>
                <a:cs typeface="PT Serif"/>
                <a:sym typeface="PT Serif"/>
              </a:rPr>
              <a:t>Questions</a:t>
            </a:r>
            <a:endParaRPr sz="4000">
              <a:solidFill>
                <a:srgbClr val="FFFFFF"/>
              </a:solidFill>
              <a:latin typeface="PT Serif"/>
              <a:ea typeface="PT Serif"/>
              <a:cs typeface="PT Serif"/>
              <a:sym typeface="PT Serif"/>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54"/>
          <p:cNvSpPr txBox="1">
            <a:spLocks noGrp="1"/>
          </p:cNvSpPr>
          <p:nvPr>
            <p:ph type="ctrTitle"/>
          </p:nvPr>
        </p:nvSpPr>
        <p:spPr>
          <a:xfrm>
            <a:off x="1768800" y="1991813"/>
            <a:ext cx="56064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Backup Slides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5"/>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Table of Contents</a:t>
            </a:r>
            <a:endParaRPr sz="2600" u="sng">
              <a:latin typeface="Playfair Display SemiBold"/>
              <a:ea typeface="Playfair Display SemiBold"/>
              <a:cs typeface="Playfair Display SemiBold"/>
              <a:sym typeface="Playfair Display SemiBold"/>
            </a:endParaRPr>
          </a:p>
        </p:txBody>
      </p:sp>
      <p:sp>
        <p:nvSpPr>
          <p:cNvPr id="820" name="Google Shape;820;p55"/>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44</a:t>
            </a:fld>
            <a:endParaRPr sz="1200">
              <a:solidFill>
                <a:schemeClr val="accent4"/>
              </a:solidFill>
            </a:endParaRPr>
          </a:p>
        </p:txBody>
      </p:sp>
      <p:sp>
        <p:nvSpPr>
          <p:cNvPr id="821" name="Google Shape;821;p55"/>
          <p:cNvSpPr txBox="1"/>
          <p:nvPr/>
        </p:nvSpPr>
        <p:spPr>
          <a:xfrm>
            <a:off x="525200" y="1116025"/>
            <a:ext cx="8028000" cy="13698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Font typeface="Playfair Display"/>
              <a:buChar char="●"/>
            </a:pPr>
            <a:r>
              <a:rPr lang="en" u="sng">
                <a:solidFill>
                  <a:schemeClr val="hlink"/>
                </a:solidFill>
                <a:latin typeface="Playfair Display"/>
                <a:ea typeface="Playfair Display"/>
                <a:cs typeface="Playfair Display"/>
                <a:sym typeface="Playfair Display"/>
                <a:hlinkClick r:id="rId3" action="ppaction://hlinksldjump"/>
              </a:rPr>
              <a:t>Acknowledgements/References</a:t>
            </a:r>
            <a:endParaRPr>
              <a:latin typeface="Playfair Display"/>
              <a:ea typeface="Playfair Display"/>
              <a:cs typeface="Playfair Display"/>
              <a:sym typeface="Playfair Display"/>
            </a:endParaRPr>
          </a:p>
          <a:p>
            <a:pPr marL="457200" lvl="0" indent="-317500" algn="l" rtl="0">
              <a:lnSpc>
                <a:spcPct val="150000"/>
              </a:lnSpc>
              <a:spcBef>
                <a:spcPts val="0"/>
              </a:spcBef>
              <a:spcAft>
                <a:spcPts val="0"/>
              </a:spcAft>
              <a:buSzPts val="1400"/>
              <a:buFont typeface="Playfair Display"/>
              <a:buChar char="●"/>
            </a:pPr>
            <a:r>
              <a:rPr lang="en" u="sng">
                <a:solidFill>
                  <a:schemeClr val="hlink"/>
                </a:solidFill>
                <a:latin typeface="Playfair Display"/>
                <a:ea typeface="Playfair Display"/>
                <a:cs typeface="Playfair Display"/>
                <a:sym typeface="Playfair Display"/>
                <a:hlinkClick r:id="rId4" action="ppaction://hlinksldjump"/>
              </a:rPr>
              <a:t>Administrative</a:t>
            </a:r>
            <a:endParaRPr>
              <a:latin typeface="Playfair Display"/>
              <a:ea typeface="Playfair Display"/>
              <a:cs typeface="Playfair Display"/>
              <a:sym typeface="Playfair Display"/>
            </a:endParaRPr>
          </a:p>
          <a:p>
            <a:pPr marL="457200" lvl="0" indent="-317500" algn="l" rtl="0">
              <a:lnSpc>
                <a:spcPct val="150000"/>
              </a:lnSpc>
              <a:spcBef>
                <a:spcPts val="0"/>
              </a:spcBef>
              <a:spcAft>
                <a:spcPts val="0"/>
              </a:spcAft>
              <a:buSzPts val="1400"/>
              <a:buFont typeface="Playfair Display"/>
              <a:buChar char="●"/>
            </a:pPr>
            <a:r>
              <a:rPr lang="en" u="sng">
                <a:solidFill>
                  <a:schemeClr val="hlink"/>
                </a:solidFill>
                <a:latin typeface="Playfair Display"/>
                <a:ea typeface="Playfair Display"/>
                <a:cs typeface="Playfair Display"/>
                <a:sym typeface="Playfair Display"/>
                <a:hlinkClick r:id="rId5" action="ppaction://hlinksldjump"/>
              </a:rPr>
              <a:t>Models / Verification &amp; Validation</a:t>
            </a:r>
            <a:endParaRPr>
              <a:latin typeface="Playfair Display"/>
              <a:ea typeface="Playfair Display"/>
              <a:cs typeface="Playfair Display"/>
              <a:sym typeface="Playfair Display"/>
            </a:endParaRPr>
          </a:p>
          <a:p>
            <a:pPr marL="457200" lvl="0" indent="-317500" algn="l" rtl="0">
              <a:lnSpc>
                <a:spcPct val="150000"/>
              </a:lnSpc>
              <a:spcBef>
                <a:spcPts val="0"/>
              </a:spcBef>
              <a:spcAft>
                <a:spcPts val="0"/>
              </a:spcAft>
              <a:buSzPts val="1400"/>
              <a:buFont typeface="Playfair Display"/>
              <a:buChar char="●"/>
            </a:pPr>
            <a:r>
              <a:rPr lang="en" u="sng">
                <a:solidFill>
                  <a:schemeClr val="hlink"/>
                </a:solidFill>
                <a:latin typeface="Playfair Display"/>
                <a:ea typeface="Playfair Display"/>
                <a:cs typeface="Playfair Display"/>
                <a:sym typeface="Playfair Display"/>
                <a:hlinkClick r:id="rId6" action="ppaction://hlinksldjump"/>
              </a:rPr>
              <a:t>Trade Studies</a:t>
            </a:r>
            <a:endParaRPr>
              <a:latin typeface="Playfair Display"/>
              <a:ea typeface="Playfair Display"/>
              <a:cs typeface="Playfair Display"/>
              <a:sym typeface="Playfair Display"/>
            </a:endParaRPr>
          </a:p>
        </p:txBody>
      </p:sp>
      <p:pic>
        <p:nvPicPr>
          <p:cNvPr id="822" name="Google Shape;822;p55"/>
          <p:cNvPicPr preferRelativeResize="0"/>
          <p:nvPr/>
        </p:nvPicPr>
        <p:blipFill>
          <a:blip r:embed="rId7">
            <a:alphaModFix/>
          </a:blip>
          <a:stretch>
            <a:fillRect/>
          </a:stretch>
        </p:blipFill>
        <p:spPr>
          <a:xfrm>
            <a:off x="8238950" y="304100"/>
            <a:ext cx="588775" cy="588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6"/>
          <p:cNvSpPr txBox="1">
            <a:spLocks noGrp="1"/>
          </p:cNvSpPr>
          <p:nvPr>
            <p:ph type="ctrTitle"/>
          </p:nvPr>
        </p:nvSpPr>
        <p:spPr>
          <a:xfrm>
            <a:off x="1768800" y="1991813"/>
            <a:ext cx="56064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Acknowledgements/</a:t>
            </a:r>
            <a:endParaRPr/>
          </a:p>
          <a:p>
            <a:pPr marL="0" lvl="0" indent="0" algn="ctr" rtl="0">
              <a:spcBef>
                <a:spcPts val="0"/>
              </a:spcBef>
              <a:spcAft>
                <a:spcPts val="0"/>
              </a:spcAft>
              <a:buNone/>
            </a:pPr>
            <a:r>
              <a:rPr lang="en"/>
              <a:t>References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57"/>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Acknowledgements</a:t>
            </a:r>
            <a:endParaRPr sz="2600" u="sng">
              <a:latin typeface="Playfair Display SemiBold"/>
              <a:ea typeface="Playfair Display SemiBold"/>
              <a:cs typeface="Playfair Display SemiBold"/>
              <a:sym typeface="Playfair Display SemiBold"/>
            </a:endParaRPr>
          </a:p>
        </p:txBody>
      </p:sp>
      <p:sp>
        <p:nvSpPr>
          <p:cNvPr id="833" name="Google Shape;833;p57"/>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46</a:t>
            </a:fld>
            <a:endParaRPr sz="1200">
              <a:solidFill>
                <a:schemeClr val="accent4"/>
              </a:solidFill>
            </a:endParaRPr>
          </a:p>
        </p:txBody>
      </p:sp>
      <p:sp>
        <p:nvSpPr>
          <p:cNvPr id="834" name="Google Shape;834;p57"/>
          <p:cNvSpPr txBox="1"/>
          <p:nvPr/>
        </p:nvSpPr>
        <p:spPr>
          <a:xfrm>
            <a:off x="525200" y="1116025"/>
            <a:ext cx="8028000" cy="3632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Taylor Mauer (LM)</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Josh Nelson (LM)</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Jeffrey Thayer</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Alexandra Le Moine</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Bobby Hodgkinson</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Trudy Schwartz</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Kathryn Wingate </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Scott Palo</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Jasmin Chadha</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Andreas Brecl</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Chris Muldrow</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Matt Rhodes</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Samia Juras</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Shakeeb Ahmad</a:t>
            </a:r>
            <a:endParaRPr>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a:latin typeface="Playfair Display"/>
                <a:ea typeface="Playfair Display"/>
                <a:cs typeface="Playfair Display"/>
                <a:sym typeface="Playfair Display"/>
              </a:rPr>
              <a:t>Sean Humbert</a:t>
            </a:r>
            <a:endParaRPr>
              <a:latin typeface="Playfair Display"/>
              <a:ea typeface="Playfair Display"/>
              <a:cs typeface="Playfair Display"/>
              <a:sym typeface="Playfair Display"/>
            </a:endParaRPr>
          </a:p>
          <a:p>
            <a:pPr marL="457200" lvl="0" indent="0" algn="l" rtl="0">
              <a:spcBef>
                <a:spcPts val="0"/>
              </a:spcBef>
              <a:spcAft>
                <a:spcPts val="0"/>
              </a:spcAft>
              <a:buNone/>
            </a:pPr>
            <a:endParaRPr>
              <a:latin typeface="Playfair Display"/>
              <a:ea typeface="Playfair Display"/>
              <a:cs typeface="Playfair Display"/>
              <a:sym typeface="Playfair Display"/>
            </a:endParaRPr>
          </a:p>
        </p:txBody>
      </p:sp>
      <p:pic>
        <p:nvPicPr>
          <p:cNvPr id="835" name="Google Shape;835;p57"/>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58"/>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References</a:t>
            </a:r>
            <a:endParaRPr sz="2600" u="sng">
              <a:latin typeface="Playfair Display SemiBold"/>
              <a:ea typeface="Playfair Display SemiBold"/>
              <a:cs typeface="Playfair Display SemiBold"/>
              <a:sym typeface="Playfair Display SemiBold"/>
            </a:endParaRPr>
          </a:p>
        </p:txBody>
      </p:sp>
      <p:sp>
        <p:nvSpPr>
          <p:cNvPr id="841" name="Google Shape;841;p58"/>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47</a:t>
            </a:fld>
            <a:endParaRPr sz="1200">
              <a:solidFill>
                <a:schemeClr val="accent4"/>
              </a:solidFill>
            </a:endParaRPr>
          </a:p>
        </p:txBody>
      </p:sp>
      <p:sp>
        <p:nvSpPr>
          <p:cNvPr id="842" name="Google Shape;842;p58"/>
          <p:cNvSpPr txBox="1"/>
          <p:nvPr/>
        </p:nvSpPr>
        <p:spPr>
          <a:xfrm>
            <a:off x="525200" y="1116025"/>
            <a:ext cx="8028000" cy="45522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1200"/>
              </a:spcBef>
              <a:spcAft>
                <a:spcPts val="0"/>
              </a:spcAft>
              <a:buNone/>
            </a:pPr>
            <a:r>
              <a:rPr lang="en" sz="1100">
                <a:solidFill>
                  <a:schemeClr val="dk1"/>
                </a:solidFill>
              </a:rPr>
              <a:t>Jung, S., Park, S.-Y., Park, H.-E., Park, C.-D., Kim, S.-W., and Jang, Y.-S., “Real-time determination of relative position       between satellites using Laser Ranging,” </a:t>
            </a:r>
            <a:r>
              <a:rPr lang="en" sz="1100" i="1">
                <a:solidFill>
                  <a:schemeClr val="dk1"/>
                </a:solidFill>
              </a:rPr>
              <a:t>Journal of Astronomy and Space Sciences</a:t>
            </a:r>
            <a:r>
              <a:rPr lang="en" sz="1100">
                <a:solidFill>
                  <a:schemeClr val="dk1"/>
                </a:solidFill>
              </a:rPr>
              <a:t>, vol. 29, 2012, pp. 351–362. </a:t>
            </a:r>
            <a:endParaRPr sz="1100">
              <a:solidFill>
                <a:schemeClr val="dk1"/>
              </a:solidFill>
            </a:endParaRPr>
          </a:p>
          <a:p>
            <a:pPr marL="457200" lvl="0" indent="-457200" algn="l" rtl="0">
              <a:lnSpc>
                <a:spcPct val="115000"/>
              </a:lnSpc>
              <a:spcBef>
                <a:spcPts val="1200"/>
              </a:spcBef>
              <a:spcAft>
                <a:spcPts val="0"/>
              </a:spcAft>
              <a:buNone/>
            </a:pPr>
            <a:r>
              <a:rPr lang="en" sz="1100">
                <a:solidFill>
                  <a:schemeClr val="dk1"/>
                </a:solidFill>
              </a:rPr>
              <a:t>Langer, D., “An Integrated MMW Radar System for Outdoor Navigation,” </a:t>
            </a:r>
            <a:r>
              <a:rPr lang="en" sz="1100" i="1">
                <a:solidFill>
                  <a:schemeClr val="dk1"/>
                </a:solidFill>
              </a:rPr>
              <a:t>Proceedings of IEEE International Conference on Robotics and Automation</a:t>
            </a:r>
            <a:r>
              <a:rPr lang="en" sz="1100">
                <a:solidFill>
                  <a:schemeClr val="dk1"/>
                </a:solidFill>
              </a:rPr>
              <a:t>, Jan. 1997. </a:t>
            </a:r>
            <a:endParaRPr sz="1100">
              <a:solidFill>
                <a:schemeClr val="dk1"/>
              </a:solidFill>
            </a:endParaRPr>
          </a:p>
          <a:p>
            <a:pPr marL="457200" lvl="0" indent="-457200" algn="l" rtl="0">
              <a:lnSpc>
                <a:spcPct val="115000"/>
              </a:lnSpc>
              <a:spcBef>
                <a:spcPts val="1200"/>
              </a:spcBef>
              <a:spcAft>
                <a:spcPts val="0"/>
              </a:spcAft>
              <a:buNone/>
            </a:pPr>
            <a:r>
              <a:rPr lang="en" sz="1100">
                <a:solidFill>
                  <a:schemeClr val="dk1"/>
                </a:solidFill>
              </a:rPr>
              <a:t>Opromolla, R., and Nocerino, A., “Uncooperative spacecraft relative navigation with lidar-based unscented Kalman filter,” </a:t>
            </a:r>
            <a:r>
              <a:rPr lang="en" sz="1100" i="1">
                <a:solidFill>
                  <a:schemeClr val="dk1"/>
                </a:solidFill>
              </a:rPr>
              <a:t>IEEE Access</a:t>
            </a:r>
            <a:r>
              <a:rPr lang="en" sz="1100">
                <a:solidFill>
                  <a:schemeClr val="dk1"/>
                </a:solidFill>
              </a:rPr>
              <a:t>, vol. 7, 2019, pp. 180012–180026. </a:t>
            </a:r>
            <a:endParaRPr sz="1100">
              <a:solidFill>
                <a:schemeClr val="dk1"/>
              </a:solidFill>
            </a:endParaRPr>
          </a:p>
          <a:p>
            <a:pPr marL="457200" lvl="0" indent="-457200" algn="l" rtl="0">
              <a:lnSpc>
                <a:spcPct val="115000"/>
              </a:lnSpc>
              <a:spcBef>
                <a:spcPts val="1200"/>
              </a:spcBef>
              <a:spcAft>
                <a:spcPts val="0"/>
              </a:spcAft>
              <a:buNone/>
            </a:pPr>
            <a:r>
              <a:rPr lang="en" sz="1100">
                <a:solidFill>
                  <a:schemeClr val="dk1"/>
                </a:solidFill>
              </a:rPr>
              <a:t>Roos, F., Kellner, D., Klappstein, J., Dickmann, J., Dietmayer, K., Muller-Glaser, K. D., and Waldschmidt, C., “Estimation of the orientation of vehicles in high-resolution radar images,” </a:t>
            </a:r>
            <a:r>
              <a:rPr lang="en" sz="1100" i="1">
                <a:solidFill>
                  <a:schemeClr val="dk1"/>
                </a:solidFill>
              </a:rPr>
              <a:t>2015 IEEE MTT-S International Conference on Microwaves for Intelligent Mobility (ICMIM)</a:t>
            </a:r>
            <a:r>
              <a:rPr lang="en" sz="1100">
                <a:solidFill>
                  <a:schemeClr val="dk1"/>
                </a:solidFill>
              </a:rPr>
              <a:t>, 2015. </a:t>
            </a:r>
            <a:endParaRPr sz="1100">
              <a:solidFill>
                <a:schemeClr val="dk1"/>
              </a:solidFill>
            </a:endParaRPr>
          </a:p>
          <a:p>
            <a:pPr marL="457200" lvl="0" indent="-457200" algn="l" rtl="0">
              <a:lnSpc>
                <a:spcPct val="115000"/>
              </a:lnSpc>
              <a:spcBef>
                <a:spcPts val="1200"/>
              </a:spcBef>
              <a:spcAft>
                <a:spcPts val="0"/>
              </a:spcAft>
              <a:buNone/>
            </a:pPr>
            <a:r>
              <a:rPr lang="en" sz="1100">
                <a:solidFill>
                  <a:schemeClr val="dk1"/>
                </a:solidFill>
              </a:rPr>
              <a:t>Sherer, T. P., Martin, S. M., and Bevly, D. M., “Keynote: Radar Probabilistic Data Association filter with GPS aiding for target selection and relative position determination,” </a:t>
            </a:r>
            <a:r>
              <a:rPr lang="en" sz="1100" i="1">
                <a:solidFill>
                  <a:schemeClr val="dk1"/>
                </a:solidFill>
              </a:rPr>
              <a:t>ION Pacific PNT</a:t>
            </a:r>
            <a:r>
              <a:rPr lang="en" sz="1100">
                <a:solidFill>
                  <a:schemeClr val="dk1"/>
                </a:solidFill>
              </a:rPr>
              <a:t>, 2017. </a:t>
            </a:r>
            <a:endParaRPr sz="1100">
              <a:solidFill>
                <a:schemeClr val="dk1"/>
              </a:solidFill>
            </a:endParaRPr>
          </a:p>
          <a:p>
            <a:pPr marL="457200" lvl="0" indent="-457200" algn="l" rtl="0">
              <a:lnSpc>
                <a:spcPct val="115000"/>
              </a:lnSpc>
              <a:spcBef>
                <a:spcPts val="1200"/>
              </a:spcBef>
              <a:spcAft>
                <a:spcPts val="0"/>
              </a:spcAft>
              <a:buNone/>
            </a:pPr>
            <a:r>
              <a:rPr lang="en" sz="1100">
                <a:solidFill>
                  <a:schemeClr val="dk1"/>
                </a:solidFill>
              </a:rPr>
              <a:t>Zhang, Y., Han, Y., Yu, R., Yang, Z., Wang, Z., and Zhang, J., “Pose measurement and motion estimation of space on-orbit CubeSats based on micro-doppler effect using laser coherent radar,” </a:t>
            </a:r>
            <a:r>
              <a:rPr lang="en" sz="1100" i="1">
                <a:solidFill>
                  <a:schemeClr val="dk1"/>
                </a:solidFill>
              </a:rPr>
              <a:t>Applied Sciences</a:t>
            </a:r>
            <a:r>
              <a:rPr lang="en" sz="1100">
                <a:solidFill>
                  <a:schemeClr val="dk1"/>
                </a:solidFill>
              </a:rPr>
              <a:t>, vol. 12, 2022, p. 4021. </a:t>
            </a: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0" lvl="0" indent="0" algn="l" rtl="0">
              <a:spcBef>
                <a:spcPts val="1200"/>
              </a:spcBef>
              <a:spcAft>
                <a:spcPts val="0"/>
              </a:spcAft>
              <a:buNone/>
            </a:pPr>
            <a:endParaRPr>
              <a:latin typeface="Playfair Display"/>
              <a:ea typeface="Playfair Display"/>
              <a:cs typeface="Playfair Display"/>
              <a:sym typeface="Playfair Display"/>
            </a:endParaRPr>
          </a:p>
        </p:txBody>
      </p:sp>
      <p:pic>
        <p:nvPicPr>
          <p:cNvPr id="843" name="Google Shape;843;p58"/>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59"/>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References</a:t>
            </a:r>
            <a:endParaRPr sz="2600" u="sng">
              <a:latin typeface="Playfair Display SemiBold"/>
              <a:ea typeface="Playfair Display SemiBold"/>
              <a:cs typeface="Playfair Display SemiBold"/>
              <a:sym typeface="Playfair Display SemiBold"/>
            </a:endParaRPr>
          </a:p>
        </p:txBody>
      </p:sp>
      <p:sp>
        <p:nvSpPr>
          <p:cNvPr id="849" name="Google Shape;849;p59"/>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48</a:t>
            </a:fld>
            <a:endParaRPr sz="1200">
              <a:solidFill>
                <a:schemeClr val="accent4"/>
              </a:solidFill>
            </a:endParaRPr>
          </a:p>
        </p:txBody>
      </p:sp>
      <p:sp>
        <p:nvSpPr>
          <p:cNvPr id="850" name="Google Shape;850;p59"/>
          <p:cNvSpPr txBox="1"/>
          <p:nvPr/>
        </p:nvSpPr>
        <p:spPr>
          <a:xfrm>
            <a:off x="525200" y="1116025"/>
            <a:ext cx="8028000" cy="60123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1200"/>
              </a:spcBef>
              <a:spcAft>
                <a:spcPts val="0"/>
              </a:spcAft>
              <a:buNone/>
            </a:pPr>
            <a:r>
              <a:rPr lang="en" sz="1100">
                <a:solidFill>
                  <a:schemeClr val="dk1"/>
                </a:solidFill>
              </a:rPr>
              <a:t>Wa̧sik Alicja, Ventura, R., Pereira, J. N., Lima, P. U., and Martinoli, A., “Lidar-based relative position estimation and tracking for Multi-robot systems,” </a:t>
            </a:r>
            <a:r>
              <a:rPr lang="en" sz="1100" i="1">
                <a:solidFill>
                  <a:schemeClr val="dk1"/>
                </a:solidFill>
              </a:rPr>
              <a:t>Advances in Intelligent Systems and Computing</a:t>
            </a:r>
            <a:r>
              <a:rPr lang="en" sz="1100">
                <a:solidFill>
                  <a:schemeClr val="dk1"/>
                </a:solidFill>
              </a:rPr>
              <a:t>, 2015, pp. 3–16. </a:t>
            </a:r>
            <a:endParaRPr sz="1100">
              <a:solidFill>
                <a:schemeClr val="dk1"/>
              </a:solidFill>
            </a:endParaRPr>
          </a:p>
          <a:p>
            <a:pPr marL="457200" lvl="0" indent="-457200" algn="l" rtl="0">
              <a:lnSpc>
                <a:spcPct val="115000"/>
              </a:lnSpc>
              <a:spcBef>
                <a:spcPts val="1200"/>
              </a:spcBef>
              <a:spcAft>
                <a:spcPts val="0"/>
              </a:spcAft>
              <a:buNone/>
            </a:pPr>
            <a:r>
              <a:rPr lang="en" sz="1100">
                <a:solidFill>
                  <a:schemeClr val="dk1"/>
                </a:solidFill>
              </a:rPr>
              <a:t>Lotti, A., Modenini, D., Tortora, P., Saponara, M., and Perino, M. A., “Deep Learning for Real Time Satellite Pose Estimation on Low Power Edge TPU,” </a:t>
            </a:r>
            <a:r>
              <a:rPr lang="en" sz="1100" i="1">
                <a:solidFill>
                  <a:schemeClr val="dk1"/>
                </a:solidFill>
              </a:rPr>
              <a:t>arXiv</a:t>
            </a:r>
            <a:r>
              <a:rPr lang="en" sz="1100">
                <a:solidFill>
                  <a:schemeClr val="dk1"/>
                </a:solidFill>
              </a:rPr>
              <a:t>. </a:t>
            </a:r>
            <a:endParaRPr sz="1100">
              <a:solidFill>
                <a:schemeClr val="dk1"/>
              </a:solidFill>
            </a:endParaRPr>
          </a:p>
          <a:p>
            <a:pPr marL="457200" lvl="0" indent="-457200" algn="l" rtl="0">
              <a:lnSpc>
                <a:spcPct val="115000"/>
              </a:lnSpc>
              <a:spcBef>
                <a:spcPts val="1200"/>
              </a:spcBef>
              <a:spcAft>
                <a:spcPts val="0"/>
              </a:spcAft>
              <a:buNone/>
            </a:pPr>
            <a:r>
              <a:rPr lang="en" sz="1100">
                <a:solidFill>
                  <a:schemeClr val="dk1"/>
                </a:solidFill>
              </a:rPr>
              <a:t>Kisantal, M., Sharma, S., Park, T. H., Izzo, D., Martens, M., and D'Amico, S., “Satellite Pose Estimation Challenge: Dataset, Competition Design, and results,” </a:t>
            </a:r>
            <a:r>
              <a:rPr lang="en" sz="1100" i="1">
                <a:solidFill>
                  <a:schemeClr val="dk1"/>
                </a:solidFill>
              </a:rPr>
              <a:t>IEEE Transactions on Aerospace and Electronic Systems</a:t>
            </a:r>
            <a:r>
              <a:rPr lang="en" sz="1100">
                <a:solidFill>
                  <a:schemeClr val="dk1"/>
                </a:solidFill>
              </a:rPr>
              <a:t>, vol. 56, 2020, pp. 4083–4098. </a:t>
            </a:r>
            <a:endParaRPr sz="1100">
              <a:solidFill>
                <a:schemeClr val="dk1"/>
              </a:solidFill>
            </a:endParaRPr>
          </a:p>
          <a:p>
            <a:pPr marL="457200" lvl="0" indent="-457200" algn="l" rtl="0">
              <a:lnSpc>
                <a:spcPct val="115000"/>
              </a:lnSpc>
              <a:spcBef>
                <a:spcPts val="1200"/>
              </a:spcBef>
              <a:spcAft>
                <a:spcPts val="0"/>
              </a:spcAft>
              <a:buNone/>
            </a:pPr>
            <a:r>
              <a:rPr lang="en" sz="1100">
                <a:solidFill>
                  <a:schemeClr val="dk1"/>
                </a:solidFill>
              </a:rPr>
              <a:t>Montella, C., “The Kalman filter and related algorithms: A literature review” Available: https://www.researchgate.net/publication/236897001_The_Kalman_Filter_and_Related_Algorithms_A_Literature_Review. </a:t>
            </a:r>
            <a:endParaRPr sz="1100">
              <a:solidFill>
                <a:schemeClr val="dk1"/>
              </a:solidFill>
            </a:endParaRPr>
          </a:p>
          <a:p>
            <a:pPr marL="0" lvl="0" indent="0" algn="l" rtl="0">
              <a:lnSpc>
                <a:spcPct val="115000"/>
              </a:lnSpc>
              <a:spcBef>
                <a:spcPts val="1200"/>
              </a:spcBef>
              <a:spcAft>
                <a:spcPts val="0"/>
              </a:spcAft>
              <a:buNone/>
            </a:pPr>
            <a:r>
              <a:rPr lang="en" sz="1100">
                <a:solidFill>
                  <a:schemeClr val="dk1"/>
                </a:solidFill>
              </a:rPr>
              <a:t>“Satellite Solutions,” </a:t>
            </a:r>
            <a:r>
              <a:rPr lang="en" sz="1100" i="1">
                <a:solidFill>
                  <a:schemeClr val="dk1"/>
                </a:solidFill>
              </a:rPr>
              <a:t>Lockheed Martin</a:t>
            </a:r>
            <a:r>
              <a:rPr lang="en" sz="1100">
                <a:solidFill>
                  <a:schemeClr val="dk1"/>
                </a:solidFill>
              </a:rPr>
              <a:t> Available: https://www.lockheedmartin.com/en-us/products/satellite.html. </a:t>
            </a:r>
            <a:endParaRPr sz="1100">
              <a:solidFill>
                <a:schemeClr val="dk1"/>
              </a:solidFill>
            </a:endParaRPr>
          </a:p>
          <a:p>
            <a:pPr marL="457200" lvl="0" indent="-457200" algn="l" rtl="0">
              <a:lnSpc>
                <a:spcPct val="115000"/>
              </a:lnSpc>
              <a:spcBef>
                <a:spcPts val="1200"/>
              </a:spcBef>
              <a:spcAft>
                <a:spcPts val="0"/>
              </a:spcAft>
              <a:buNone/>
            </a:pPr>
            <a:endParaRPr sz="6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35560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0" lvl="0" indent="0" algn="l" rtl="0">
              <a:spcBef>
                <a:spcPts val="1200"/>
              </a:spcBef>
              <a:spcAft>
                <a:spcPts val="0"/>
              </a:spcAft>
              <a:buNone/>
            </a:pPr>
            <a:endParaRPr>
              <a:latin typeface="Playfair Display"/>
              <a:ea typeface="Playfair Display"/>
              <a:cs typeface="Playfair Display"/>
              <a:sym typeface="Playfair Display"/>
            </a:endParaRPr>
          </a:p>
        </p:txBody>
      </p:sp>
      <p:pic>
        <p:nvPicPr>
          <p:cNvPr id="851" name="Google Shape;851;p59"/>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60"/>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References</a:t>
            </a:r>
            <a:endParaRPr sz="2600" u="sng">
              <a:latin typeface="Playfair Display SemiBold"/>
              <a:ea typeface="Playfair Display SemiBold"/>
              <a:cs typeface="Playfair Display SemiBold"/>
              <a:sym typeface="Playfair Display SemiBold"/>
            </a:endParaRPr>
          </a:p>
        </p:txBody>
      </p:sp>
      <p:sp>
        <p:nvSpPr>
          <p:cNvPr id="857" name="Google Shape;857;p60"/>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49</a:t>
            </a:fld>
            <a:endParaRPr sz="1200">
              <a:solidFill>
                <a:schemeClr val="accent4"/>
              </a:solidFill>
            </a:endParaRPr>
          </a:p>
        </p:txBody>
      </p:sp>
      <p:sp>
        <p:nvSpPr>
          <p:cNvPr id="858" name="Google Shape;858;p60"/>
          <p:cNvSpPr txBox="1"/>
          <p:nvPr/>
        </p:nvSpPr>
        <p:spPr>
          <a:xfrm>
            <a:off x="525200" y="1116025"/>
            <a:ext cx="8028000" cy="69450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1200"/>
              </a:spcBef>
              <a:spcAft>
                <a:spcPts val="0"/>
              </a:spcAft>
              <a:buNone/>
            </a:pPr>
            <a:r>
              <a:rPr lang="en" sz="1100">
                <a:solidFill>
                  <a:schemeClr val="dk1"/>
                </a:solidFill>
                <a:highlight>
                  <a:srgbClr val="FFFFFF"/>
                </a:highlight>
              </a:rPr>
              <a:t>Zhao, G., 2018. LiDAR-Based Non-Cooperative Tumbling Spacecraft Pose Tracking by Fusing Depth Maps and Point Clouds. </a:t>
            </a:r>
            <a:r>
              <a:rPr lang="en" sz="1100" i="1">
                <a:solidFill>
                  <a:schemeClr val="dk1"/>
                </a:solidFill>
                <a:highlight>
                  <a:srgbClr val="FFFFFF"/>
                </a:highlight>
              </a:rPr>
              <a:t>MDPI</a:t>
            </a:r>
            <a:r>
              <a:rPr lang="en" sz="1100">
                <a:solidFill>
                  <a:schemeClr val="dk1"/>
                </a:solidFill>
                <a:highlight>
                  <a:srgbClr val="FFFFFF"/>
                </a:highlight>
              </a:rPr>
              <a:t>, [online] Available: </a:t>
            </a:r>
            <a:r>
              <a:rPr lang="en" sz="1100">
                <a:solidFill>
                  <a:schemeClr val="hlink"/>
                </a:solidFill>
                <a:highlight>
                  <a:srgbClr val="FFFFFF"/>
                </a:highlight>
                <a:uFill>
                  <a:noFill/>
                </a:uFill>
                <a:hlinkClick r:id="rId3"/>
              </a:rPr>
              <a:t>https://o365coloradoedu.sharepoint.com/:b:/r/sites/AEROENGR-MARCoPoLo/Shared%20Documents/Software/LiDAR%20Research%20Papers%20%26%20Resources/Zhao%20et%20al.%20Pose%20using%20LiDAR%20Point%20Clouds.pdf?csf=1&amp;web=1&amp;e=vvaAPG</a:t>
            </a:r>
            <a:endParaRPr sz="1100">
              <a:solidFill>
                <a:schemeClr val="dk1"/>
              </a:solidFill>
              <a:highlight>
                <a:srgbClr val="FFFFFF"/>
              </a:highlight>
            </a:endParaRPr>
          </a:p>
          <a:p>
            <a:pPr marL="457200" lvl="0" indent="-457200" algn="l" rtl="0">
              <a:lnSpc>
                <a:spcPct val="115000"/>
              </a:lnSpc>
              <a:spcBef>
                <a:spcPts val="1200"/>
              </a:spcBef>
              <a:spcAft>
                <a:spcPts val="0"/>
              </a:spcAft>
              <a:buNone/>
            </a:pPr>
            <a:r>
              <a:rPr lang="en" sz="1100">
                <a:solidFill>
                  <a:schemeClr val="dk1"/>
                </a:solidFill>
                <a:highlight>
                  <a:srgbClr val="FFFFFF"/>
                </a:highlight>
              </a:rPr>
              <a:t>Galante, J. et. al, n. d. </a:t>
            </a:r>
            <a:r>
              <a:rPr lang="en" sz="1100" i="1">
                <a:solidFill>
                  <a:schemeClr val="dk1"/>
                </a:solidFill>
                <a:highlight>
                  <a:srgbClr val="FFFFFF"/>
                </a:highlight>
              </a:rPr>
              <a:t>Pose Measurement Performance of the Argon Relative Navigation Sensor Suite in Simulated Flight Conditions</a:t>
            </a:r>
            <a:r>
              <a:rPr lang="en" sz="1100">
                <a:solidFill>
                  <a:schemeClr val="dk1"/>
                </a:solidFill>
                <a:highlight>
                  <a:srgbClr val="FFFFFF"/>
                </a:highlight>
              </a:rPr>
              <a:t>. [online] Available at:</a:t>
            </a:r>
            <a:r>
              <a:rPr lang="en" sz="1100">
                <a:solidFill>
                  <a:schemeClr val="dk1"/>
                </a:solidFill>
                <a:highlight>
                  <a:srgbClr val="FFFFFF"/>
                </a:highlight>
                <a:uFill>
                  <a:noFill/>
                </a:uFill>
                <a:hlinkClick r:id="rId4">
                  <a:extLst>
                    <a:ext uri="{A12FA001-AC4F-418D-AE19-62706E023703}">
                      <ahyp:hlinkClr xmlns:ahyp="http://schemas.microsoft.com/office/drawing/2018/hyperlinkcolor" val="tx"/>
                    </a:ext>
                  </a:extLst>
                </a:hlinkClick>
              </a:rPr>
              <a:t> </a:t>
            </a:r>
            <a:r>
              <a:rPr lang="en" sz="1100">
                <a:highlight>
                  <a:srgbClr val="FFFFFF"/>
                </a:highlight>
                <a:uFill>
                  <a:noFill/>
                </a:uFill>
                <a:hlinkClick r:id="rId4"/>
              </a:rPr>
              <a:t>https://scholar.google.com/scholar_url?url=https://ntrs.nasa.gov/api/citations/20120013578/downloads/20120013578.pdf&amp;hl=en&amp;sa=X&amp;ei=RU0vY-ODGe2KywTYs7iICQ&amp;scisig=AAGBfm01u0YB6vqBNuYvUHORj9_wGF5TiA&amp;oi=scholarr</a:t>
            </a:r>
            <a:r>
              <a:rPr lang="en" sz="1100">
                <a:highlight>
                  <a:srgbClr val="FFFFFF"/>
                </a:highlight>
              </a:rPr>
              <a:t>. </a:t>
            </a:r>
            <a:endParaRPr sz="1100">
              <a:highlight>
                <a:srgbClr val="FFFFFF"/>
              </a:highlight>
            </a:endParaRPr>
          </a:p>
          <a:p>
            <a:pPr marL="457200" lvl="0" indent="-457200" algn="l" rtl="0">
              <a:lnSpc>
                <a:spcPct val="115000"/>
              </a:lnSpc>
              <a:spcBef>
                <a:spcPts val="1200"/>
              </a:spcBef>
              <a:spcAft>
                <a:spcPts val="0"/>
              </a:spcAft>
              <a:buClr>
                <a:schemeClr val="dk1"/>
              </a:buClr>
              <a:buSzPts val="1100"/>
              <a:buFont typeface="Arial"/>
              <a:buNone/>
            </a:pPr>
            <a:r>
              <a:rPr lang="en" sz="1100">
                <a:solidFill>
                  <a:schemeClr val="dk1"/>
                </a:solidFill>
                <a:highlight>
                  <a:srgbClr val="FFFFFF"/>
                </a:highlight>
              </a:rPr>
              <a:t>Petrick, D. et. al, n.d. </a:t>
            </a:r>
            <a:r>
              <a:rPr lang="en" sz="1100" i="1">
                <a:solidFill>
                  <a:schemeClr val="dk1"/>
                </a:solidFill>
                <a:highlight>
                  <a:srgbClr val="FFFFFF"/>
                </a:highlight>
              </a:rPr>
              <a:t>Adapting the Reconfigurable SpaceCube Processing System for Multiple Mission Applications</a:t>
            </a:r>
            <a:r>
              <a:rPr lang="en" sz="1100">
                <a:solidFill>
                  <a:schemeClr val="dk1"/>
                </a:solidFill>
                <a:highlight>
                  <a:srgbClr val="FFFFFF"/>
                </a:highlight>
              </a:rPr>
              <a:t>. [online] Zenodo.org. Available at: https://zenodo.org/record/1263941/files/article.pdf </a:t>
            </a:r>
            <a:endParaRPr sz="110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100">
                <a:solidFill>
                  <a:schemeClr val="dk1"/>
                </a:solidFill>
              </a:rPr>
              <a:t>Lidar, “Lidar technology explained at the electronics level,” </a:t>
            </a:r>
            <a:r>
              <a:rPr lang="en" sz="1100" i="1">
                <a:solidFill>
                  <a:schemeClr val="dk1"/>
                </a:solidFill>
              </a:rPr>
              <a:t>In the Scan</a:t>
            </a:r>
            <a:r>
              <a:rPr lang="en" sz="1100">
                <a:solidFill>
                  <a:schemeClr val="dk1"/>
                </a:solidFill>
              </a:rPr>
              <a:t> Available: </a:t>
            </a:r>
            <a:r>
              <a:rPr lang="en" sz="1100" u="sng">
                <a:solidFill>
                  <a:schemeClr val="hlink"/>
                </a:solidFill>
                <a:hlinkClick r:id="rId5"/>
              </a:rPr>
              <a:t>https://blog.lidarnews.com/lidar-technology-explained-at-the-electronics-level/</a:t>
            </a:r>
            <a:endParaRPr sz="11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457200" lvl="0" indent="-457200" algn="l" rtl="0">
              <a:lnSpc>
                <a:spcPct val="115000"/>
              </a:lnSpc>
              <a:spcBef>
                <a:spcPts val="1200"/>
              </a:spcBef>
              <a:spcAft>
                <a:spcPts val="0"/>
              </a:spcAft>
              <a:buNone/>
            </a:pPr>
            <a:endParaRPr sz="6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35560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0" lvl="0" indent="0" algn="l" rtl="0">
              <a:spcBef>
                <a:spcPts val="1200"/>
              </a:spcBef>
              <a:spcAft>
                <a:spcPts val="0"/>
              </a:spcAft>
              <a:buNone/>
            </a:pPr>
            <a:endParaRPr>
              <a:latin typeface="Playfair Display"/>
              <a:ea typeface="Playfair Display"/>
              <a:cs typeface="Playfair Display"/>
              <a:sym typeface="Playfair Display"/>
            </a:endParaRPr>
          </a:p>
        </p:txBody>
      </p:sp>
      <p:pic>
        <p:nvPicPr>
          <p:cNvPr id="859" name="Google Shape;859;p60"/>
          <p:cNvPicPr preferRelativeResize="0"/>
          <p:nvPr/>
        </p:nvPicPr>
        <p:blipFill>
          <a:blip r:embed="rId6">
            <a:alphaModFix/>
          </a:blip>
          <a:stretch>
            <a:fillRect/>
          </a:stretch>
        </p:blipFill>
        <p:spPr>
          <a:xfrm>
            <a:off x="8238950" y="304100"/>
            <a:ext cx="588775" cy="58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Motivation: On-Orbit Servicing is the Future!</a:t>
            </a:r>
            <a:endParaRPr sz="2600" u="sng">
              <a:latin typeface="Playfair Display SemiBold"/>
              <a:ea typeface="Playfair Display SemiBold"/>
              <a:cs typeface="Playfair Display SemiBold"/>
              <a:sym typeface="Playfair Display SemiBold"/>
            </a:endParaRPr>
          </a:p>
        </p:txBody>
      </p:sp>
      <p:sp>
        <p:nvSpPr>
          <p:cNvPr id="96" name="Google Shape;96;p16"/>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a:effectLst>
            <a:outerShdw dist="76200" dir="3420000" algn="bl" rotWithShape="0">
              <a:srgbClr val="005BAD">
                <a:alpha val="5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dirty="0">
                <a:solidFill>
                  <a:schemeClr val="dk1"/>
                </a:solidFill>
                <a:latin typeface="Playfair Display SemiBold"/>
                <a:ea typeface="Playfair Display SemiBold"/>
                <a:cs typeface="Playfair Display SemiBold"/>
                <a:sym typeface="Playfair Display SemiBold"/>
              </a:rPr>
              <a:t>1.0 Purpose and Objectives</a:t>
            </a:r>
            <a:endParaRPr sz="1200" b="1" dirty="0">
              <a:latin typeface="Playfair Display"/>
              <a:ea typeface="Playfair Display"/>
              <a:cs typeface="Playfair Display"/>
              <a:sym typeface="Playfair Display"/>
            </a:endParaRPr>
          </a:p>
        </p:txBody>
      </p:sp>
      <p:sp>
        <p:nvSpPr>
          <p:cNvPr id="97" name="Google Shape;97;p16"/>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2.0 Design Solution</a:t>
            </a:r>
            <a:endParaRPr>
              <a:latin typeface="Playfair Display"/>
              <a:ea typeface="Playfair Display"/>
              <a:cs typeface="Playfair Display"/>
              <a:sym typeface="Playfair Display"/>
            </a:endParaRPr>
          </a:p>
        </p:txBody>
      </p:sp>
      <p:sp>
        <p:nvSpPr>
          <p:cNvPr id="98" name="Google Shape;98;p16"/>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99" name="Google Shape;99;p16"/>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100" name="Google Shape;100;p16"/>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sp>
        <p:nvSpPr>
          <p:cNvPr id="101" name="Google Shape;101;p16"/>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102" name="Google Shape;102;p16"/>
          <p:cNvSpPr txBox="1">
            <a:spLocks noGrp="1"/>
          </p:cNvSpPr>
          <p:nvPr>
            <p:ph type="body" idx="1"/>
          </p:nvPr>
        </p:nvSpPr>
        <p:spPr>
          <a:xfrm>
            <a:off x="388950" y="1100900"/>
            <a:ext cx="4135500" cy="14586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1600" b="1">
                <a:latin typeface="Playfair Display"/>
                <a:ea typeface="Playfair Display"/>
                <a:cs typeface="Playfair Display"/>
                <a:sym typeface="Playfair Display"/>
              </a:rPr>
              <a:t>Primary Mission:</a:t>
            </a:r>
            <a:r>
              <a:rPr lang="en">
                <a:latin typeface="Playfair Display"/>
                <a:ea typeface="Playfair Display"/>
                <a:cs typeface="Playfair Display"/>
                <a:sym typeface="Playfair Display"/>
              </a:rPr>
              <a:t> </a:t>
            </a:r>
            <a:r>
              <a:rPr lang="en" sz="1400">
                <a:latin typeface="Playfair Display"/>
                <a:ea typeface="Playfair Display"/>
                <a:cs typeface="Playfair Display"/>
                <a:sym typeface="Playfair Display"/>
              </a:rPr>
              <a:t>Extend the design life of on-orbit spacecrafts</a:t>
            </a:r>
            <a:endParaRPr sz="1400">
              <a:latin typeface="Playfair Display"/>
              <a:ea typeface="Playfair Display"/>
              <a:cs typeface="Playfair Display"/>
              <a:sym typeface="Playfair Display"/>
            </a:endParaRPr>
          </a:p>
          <a:p>
            <a:pPr marL="457200" lvl="0" indent="-304800" algn="l" rtl="0">
              <a:spcBef>
                <a:spcPts val="600"/>
              </a:spcBef>
              <a:spcAft>
                <a:spcPts val="0"/>
              </a:spcAft>
              <a:buSzPts val="1200"/>
              <a:buFont typeface="Playfair Display"/>
              <a:buChar char="➢"/>
            </a:pPr>
            <a:r>
              <a:rPr lang="en" sz="1200" b="1">
                <a:latin typeface="Playfair Display"/>
                <a:ea typeface="Playfair Display"/>
                <a:cs typeface="Playfair Display"/>
                <a:sym typeface="Playfair Display"/>
              </a:rPr>
              <a:t>Goal:</a:t>
            </a:r>
            <a:r>
              <a:rPr lang="en" sz="1200">
                <a:latin typeface="Playfair Display"/>
                <a:ea typeface="Playfair Display"/>
                <a:cs typeface="Playfair Display"/>
                <a:sym typeface="Playfair Display"/>
              </a:rPr>
              <a:t> Dock with malfunctioning satellite to perform the needed maintenance or upgrades</a:t>
            </a:r>
            <a:endParaRPr sz="1200">
              <a:latin typeface="Playfair Display"/>
              <a:ea typeface="Playfair Display"/>
              <a:cs typeface="Playfair Display"/>
              <a:sym typeface="Playfair Display"/>
            </a:endParaRPr>
          </a:p>
          <a:p>
            <a:pPr marL="457200" lvl="0" indent="0" algn="l" rtl="0">
              <a:spcBef>
                <a:spcPts val="600"/>
              </a:spcBef>
              <a:spcAft>
                <a:spcPts val="0"/>
              </a:spcAft>
              <a:buNone/>
            </a:pPr>
            <a:endParaRPr>
              <a:latin typeface="Playfair Display"/>
              <a:ea typeface="Playfair Display"/>
              <a:cs typeface="Playfair Display"/>
              <a:sym typeface="Playfair Display"/>
            </a:endParaRPr>
          </a:p>
        </p:txBody>
      </p:sp>
      <p:sp>
        <p:nvSpPr>
          <p:cNvPr id="103" name="Google Shape;103;p16"/>
          <p:cNvSpPr txBox="1">
            <a:spLocks noGrp="1"/>
          </p:cNvSpPr>
          <p:nvPr>
            <p:ph type="body" idx="2"/>
          </p:nvPr>
        </p:nvSpPr>
        <p:spPr>
          <a:xfrm>
            <a:off x="388950" y="2841100"/>
            <a:ext cx="4135500" cy="14586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1600" b="1">
                <a:latin typeface="Playfair Display"/>
                <a:ea typeface="Playfair Display"/>
                <a:cs typeface="Playfair Display"/>
                <a:sym typeface="Playfair Display"/>
              </a:rPr>
              <a:t>Solution:</a:t>
            </a:r>
            <a:r>
              <a:rPr lang="en" sz="1600">
                <a:latin typeface="Playfair Display"/>
                <a:ea typeface="Playfair Display"/>
                <a:cs typeface="Playfair Display"/>
                <a:sym typeface="Playfair Display"/>
              </a:rPr>
              <a:t> </a:t>
            </a:r>
            <a:r>
              <a:rPr lang="en" sz="1400">
                <a:latin typeface="Playfair Display"/>
                <a:ea typeface="Playfair Display"/>
                <a:cs typeface="Playfair Display"/>
                <a:sym typeface="Playfair Display"/>
              </a:rPr>
              <a:t>Low-cost CubeSats equipped to perform satellite servicing</a:t>
            </a:r>
            <a:endParaRPr sz="1400">
              <a:latin typeface="Playfair Display"/>
              <a:ea typeface="Playfair Display"/>
              <a:cs typeface="Playfair Display"/>
              <a:sym typeface="Playfair Display"/>
            </a:endParaRPr>
          </a:p>
          <a:p>
            <a:pPr marL="457200" lvl="0" indent="-304800" algn="l" rtl="0">
              <a:spcBef>
                <a:spcPts val="600"/>
              </a:spcBef>
              <a:spcAft>
                <a:spcPts val="0"/>
              </a:spcAft>
              <a:buSzPts val="1200"/>
              <a:buFont typeface="Playfair Display"/>
              <a:buChar char="➢"/>
            </a:pPr>
            <a:r>
              <a:rPr lang="en" sz="1200" b="1">
                <a:latin typeface="Playfair Display"/>
                <a:ea typeface="Playfair Display"/>
                <a:cs typeface="Playfair Display"/>
                <a:sym typeface="Playfair Display"/>
              </a:rPr>
              <a:t>Project Description:</a:t>
            </a:r>
            <a:r>
              <a:rPr lang="en" sz="1200">
                <a:latin typeface="Playfair Display"/>
                <a:ea typeface="Playfair Display"/>
                <a:cs typeface="Playfair Display"/>
                <a:sym typeface="Playfair Display"/>
              </a:rPr>
              <a:t> To </a:t>
            </a:r>
            <a:r>
              <a:rPr lang="en" sz="1200" b="1" i="1">
                <a:latin typeface="Playfair Display"/>
                <a:ea typeface="Playfair Display"/>
                <a:cs typeface="Playfair Display"/>
                <a:sym typeface="Playfair Display"/>
              </a:rPr>
              <a:t>design</a:t>
            </a:r>
            <a:r>
              <a:rPr lang="en" sz="1200">
                <a:latin typeface="Playfair Display"/>
                <a:ea typeface="Playfair Display"/>
                <a:cs typeface="Playfair Display"/>
                <a:sym typeface="Playfair Display"/>
              </a:rPr>
              <a:t>, </a:t>
            </a:r>
            <a:r>
              <a:rPr lang="en" sz="1200" b="1" i="1">
                <a:latin typeface="Playfair Display"/>
                <a:ea typeface="Playfair Display"/>
                <a:cs typeface="Playfair Display"/>
                <a:sym typeface="Playfair Display"/>
              </a:rPr>
              <a:t>build</a:t>
            </a:r>
            <a:r>
              <a:rPr lang="en" sz="1200">
                <a:latin typeface="Playfair Display"/>
                <a:ea typeface="Playfair Display"/>
                <a:cs typeface="Playfair Display"/>
                <a:sym typeface="Playfair Display"/>
              </a:rPr>
              <a:t>, and </a:t>
            </a:r>
            <a:r>
              <a:rPr lang="en" sz="1200" b="1" i="1">
                <a:latin typeface="Playfair Display"/>
                <a:ea typeface="Playfair Display"/>
                <a:cs typeface="Playfair Display"/>
                <a:sym typeface="Playfair Display"/>
              </a:rPr>
              <a:t>test </a:t>
            </a:r>
            <a:r>
              <a:rPr lang="en" sz="1200">
                <a:latin typeface="Playfair Display"/>
                <a:ea typeface="Playfair Display"/>
                <a:cs typeface="Playfair Display"/>
                <a:sym typeface="Playfair Display"/>
              </a:rPr>
              <a:t>a prototype capable of the relative navigation processing system</a:t>
            </a:r>
            <a:endParaRPr sz="1200">
              <a:latin typeface="Playfair Display"/>
              <a:ea typeface="Playfair Display"/>
              <a:cs typeface="Playfair Display"/>
              <a:sym typeface="Playfair Display"/>
            </a:endParaRPr>
          </a:p>
          <a:p>
            <a:pPr marL="457200" lvl="0" indent="0" algn="l" rtl="0">
              <a:spcBef>
                <a:spcPts val="600"/>
              </a:spcBef>
              <a:spcAft>
                <a:spcPts val="0"/>
              </a:spcAft>
              <a:buNone/>
            </a:pPr>
            <a:endParaRPr sz="1200">
              <a:latin typeface="Playfair Display"/>
              <a:ea typeface="Playfair Display"/>
              <a:cs typeface="Playfair Display"/>
              <a:sym typeface="Playfair Display"/>
            </a:endParaRPr>
          </a:p>
          <a:p>
            <a:pPr marL="0" lvl="0" indent="0" algn="l" rtl="0">
              <a:spcBef>
                <a:spcPts val="600"/>
              </a:spcBef>
              <a:spcAft>
                <a:spcPts val="0"/>
              </a:spcAft>
              <a:buNone/>
            </a:pPr>
            <a:endParaRPr>
              <a:latin typeface="Playfair Display"/>
              <a:ea typeface="Playfair Display"/>
              <a:cs typeface="Playfair Display"/>
              <a:sym typeface="Playfair Display"/>
            </a:endParaRPr>
          </a:p>
        </p:txBody>
      </p:sp>
      <p:pic>
        <p:nvPicPr>
          <p:cNvPr id="104" name="Google Shape;104;p16"/>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05" name="Google Shape;105;p16"/>
          <p:cNvSpPr txBox="1">
            <a:spLocks noGrp="1"/>
          </p:cNvSpPr>
          <p:nvPr>
            <p:ph type="sldNum" idx="12"/>
          </p:nvPr>
        </p:nvSpPr>
        <p:spPr>
          <a:xfrm>
            <a:off x="8873700" y="4893902"/>
            <a:ext cx="2703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5</a:t>
            </a:fld>
            <a:endParaRPr sz="1200">
              <a:solidFill>
                <a:schemeClr val="accent4"/>
              </a:solidFill>
              <a:latin typeface="Playfair Display"/>
              <a:ea typeface="Playfair Display"/>
              <a:cs typeface="Playfair Display"/>
              <a:sym typeface="Playfair Display"/>
            </a:endParaRPr>
          </a:p>
        </p:txBody>
      </p:sp>
      <p:sp>
        <p:nvSpPr>
          <p:cNvPr id="106" name="Google Shape;106;p16"/>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pic>
        <p:nvPicPr>
          <p:cNvPr id="107" name="Google Shape;107;p16"/>
          <p:cNvPicPr preferRelativeResize="0"/>
          <p:nvPr/>
        </p:nvPicPr>
        <p:blipFill>
          <a:blip r:embed="rId4">
            <a:alphaModFix/>
          </a:blip>
          <a:stretch>
            <a:fillRect/>
          </a:stretch>
        </p:blipFill>
        <p:spPr>
          <a:xfrm rot="10800000">
            <a:off x="4693900" y="1363450"/>
            <a:ext cx="3978599" cy="2652399"/>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61"/>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References</a:t>
            </a:r>
            <a:endParaRPr sz="2600" u="sng">
              <a:latin typeface="Playfair Display SemiBold"/>
              <a:ea typeface="Playfair Display SemiBold"/>
              <a:cs typeface="Playfair Display SemiBold"/>
              <a:sym typeface="Playfair Display SemiBold"/>
            </a:endParaRPr>
          </a:p>
        </p:txBody>
      </p:sp>
      <p:sp>
        <p:nvSpPr>
          <p:cNvPr id="865" name="Google Shape;865;p61"/>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50</a:t>
            </a:fld>
            <a:endParaRPr sz="1200">
              <a:solidFill>
                <a:schemeClr val="accent4"/>
              </a:solidFill>
            </a:endParaRPr>
          </a:p>
        </p:txBody>
      </p:sp>
      <p:sp>
        <p:nvSpPr>
          <p:cNvPr id="866" name="Google Shape;866;p61"/>
          <p:cNvSpPr txBox="1"/>
          <p:nvPr/>
        </p:nvSpPr>
        <p:spPr>
          <a:xfrm>
            <a:off x="525200" y="1116025"/>
            <a:ext cx="8028000" cy="542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100">
                <a:solidFill>
                  <a:schemeClr val="dk1"/>
                </a:solidFill>
              </a:rPr>
              <a:t>“Neuvition's high-resolution solid-state lidar boosts surveillance applications - neuvition: Solid-state lidar,LIDAR sensor suppliers, Lidar Technology, Lidar Sensor,” </a:t>
            </a:r>
            <a:r>
              <a:rPr lang="en" sz="1100" i="1">
                <a:solidFill>
                  <a:schemeClr val="dk1"/>
                </a:solidFill>
              </a:rPr>
              <a:t>Neuvition</a:t>
            </a:r>
            <a:r>
              <a:rPr lang="en" sz="1100">
                <a:solidFill>
                  <a:schemeClr val="dk1"/>
                </a:solidFill>
              </a:rPr>
              <a:t> Available: https://www.neuvition.com/industries/survellience/neuvitions-high-resolution-solid-state-lidar-boosts-surveillance-applications.html.</a:t>
            </a:r>
            <a:endParaRPr sz="11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457200" lvl="0" indent="-457200" algn="l" rtl="0">
              <a:lnSpc>
                <a:spcPct val="115000"/>
              </a:lnSpc>
              <a:spcBef>
                <a:spcPts val="1200"/>
              </a:spcBef>
              <a:spcAft>
                <a:spcPts val="0"/>
              </a:spcAft>
              <a:buNone/>
            </a:pPr>
            <a:endParaRPr sz="6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35560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457200" lvl="0" indent="-45720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0"/>
              </a:spcAft>
              <a:buNone/>
            </a:pPr>
            <a:endParaRPr sz="1100">
              <a:solidFill>
                <a:schemeClr val="dk1"/>
              </a:solidFill>
            </a:endParaRPr>
          </a:p>
          <a:p>
            <a:pPr marL="0" lvl="0" indent="0" algn="l" rtl="0">
              <a:spcBef>
                <a:spcPts val="1200"/>
              </a:spcBef>
              <a:spcAft>
                <a:spcPts val="0"/>
              </a:spcAft>
              <a:buNone/>
            </a:pPr>
            <a:endParaRPr>
              <a:latin typeface="Playfair Display"/>
              <a:ea typeface="Playfair Display"/>
              <a:cs typeface="Playfair Display"/>
              <a:sym typeface="Playfair Display"/>
            </a:endParaRPr>
          </a:p>
        </p:txBody>
      </p:sp>
      <p:pic>
        <p:nvPicPr>
          <p:cNvPr id="867" name="Google Shape;867;p61"/>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62"/>
          <p:cNvSpPr txBox="1">
            <a:spLocks noGrp="1"/>
          </p:cNvSpPr>
          <p:nvPr>
            <p:ph type="ctrTitle"/>
          </p:nvPr>
        </p:nvSpPr>
        <p:spPr>
          <a:xfrm>
            <a:off x="1768800" y="1991813"/>
            <a:ext cx="56064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Administrative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63"/>
          <p:cNvSpPr/>
          <p:nvPr/>
        </p:nvSpPr>
        <p:spPr>
          <a:xfrm>
            <a:off x="-1600" y="-19300"/>
            <a:ext cx="91440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3"/>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52</a:t>
            </a:fld>
            <a:endParaRPr sz="1200">
              <a:solidFill>
                <a:schemeClr val="accent4"/>
              </a:solidFill>
            </a:endParaRPr>
          </a:p>
        </p:txBody>
      </p:sp>
      <p:pic>
        <p:nvPicPr>
          <p:cNvPr id="879" name="Google Shape;879;p63"/>
          <p:cNvPicPr preferRelativeResize="0"/>
          <p:nvPr/>
        </p:nvPicPr>
        <p:blipFill>
          <a:blip r:embed="rId3">
            <a:alphaModFix/>
          </a:blip>
          <a:stretch>
            <a:fillRect/>
          </a:stretch>
        </p:blipFill>
        <p:spPr>
          <a:xfrm>
            <a:off x="7965850" y="91025"/>
            <a:ext cx="1094501" cy="1094550"/>
          </a:xfrm>
          <a:prstGeom prst="rect">
            <a:avLst/>
          </a:prstGeom>
          <a:noFill/>
          <a:ln>
            <a:noFill/>
          </a:ln>
        </p:spPr>
      </p:pic>
      <p:sp>
        <p:nvSpPr>
          <p:cNvPr id="880" name="Google Shape;880;p63"/>
          <p:cNvSpPr txBox="1">
            <a:spLocks noGrp="1"/>
          </p:cNvSpPr>
          <p:nvPr>
            <p:ph type="title"/>
          </p:nvPr>
        </p:nvSpPr>
        <p:spPr>
          <a:xfrm>
            <a:off x="-56095" y="-19294"/>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Organization Chart</a:t>
            </a:r>
            <a:endParaRPr sz="2600" u="sng">
              <a:latin typeface="Playfair Display SemiBold"/>
              <a:ea typeface="Playfair Display SemiBold"/>
              <a:cs typeface="Playfair Display SemiBold"/>
              <a:sym typeface="Playfair Display SemiBold"/>
            </a:endParaRPr>
          </a:p>
        </p:txBody>
      </p:sp>
      <p:grpSp>
        <p:nvGrpSpPr>
          <p:cNvPr id="881" name="Google Shape;881;p63"/>
          <p:cNvGrpSpPr/>
          <p:nvPr/>
        </p:nvGrpSpPr>
        <p:grpSpPr>
          <a:xfrm>
            <a:off x="3203175" y="15388"/>
            <a:ext cx="1385700" cy="1482187"/>
            <a:chOff x="5844925" y="240113"/>
            <a:chExt cx="1385700" cy="1482187"/>
          </a:xfrm>
        </p:grpSpPr>
        <p:pic>
          <p:nvPicPr>
            <p:cNvPr id="882" name="Google Shape;882;p63"/>
            <p:cNvPicPr preferRelativeResize="0"/>
            <p:nvPr/>
          </p:nvPicPr>
          <p:blipFill rotWithShape="1">
            <a:blip r:embed="rId4">
              <a:alphaModFix/>
            </a:blip>
            <a:srcRect l="16292" t="4661" r="4886" b="43371"/>
            <a:stretch/>
          </p:blipFill>
          <p:spPr>
            <a:xfrm>
              <a:off x="6057300" y="240113"/>
              <a:ext cx="960950" cy="958976"/>
            </a:xfrm>
            <a:prstGeom prst="rect">
              <a:avLst/>
            </a:prstGeom>
            <a:noFill/>
            <a:ln>
              <a:noFill/>
            </a:ln>
          </p:spPr>
        </p:pic>
        <p:sp>
          <p:nvSpPr>
            <p:cNvPr id="883" name="Google Shape;883;p63"/>
            <p:cNvSpPr txBox="1"/>
            <p:nvPr/>
          </p:nvSpPr>
          <p:spPr>
            <a:xfrm>
              <a:off x="5844925" y="1199100"/>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Kintan Surghani</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Project Manager</a:t>
              </a:r>
              <a:endParaRPr sz="1100" b="1">
                <a:latin typeface="Playfair Display"/>
                <a:ea typeface="Playfair Display"/>
                <a:cs typeface="Playfair Display"/>
                <a:sym typeface="Playfair Display"/>
              </a:endParaRPr>
            </a:p>
          </p:txBody>
        </p:sp>
      </p:grpSp>
      <p:grpSp>
        <p:nvGrpSpPr>
          <p:cNvPr id="884" name="Google Shape;884;p63"/>
          <p:cNvGrpSpPr/>
          <p:nvPr/>
        </p:nvGrpSpPr>
        <p:grpSpPr>
          <a:xfrm>
            <a:off x="4775350" y="14825"/>
            <a:ext cx="1385700" cy="1483325"/>
            <a:chOff x="7139238" y="1942100"/>
            <a:chExt cx="1385700" cy="1483325"/>
          </a:xfrm>
        </p:grpSpPr>
        <p:pic>
          <p:nvPicPr>
            <p:cNvPr id="885" name="Google Shape;885;p63"/>
            <p:cNvPicPr preferRelativeResize="0"/>
            <p:nvPr/>
          </p:nvPicPr>
          <p:blipFill rotWithShape="1">
            <a:blip r:embed="rId5">
              <a:alphaModFix/>
            </a:blip>
            <a:srcRect l="32751" t="29924" r="25785" b="51409"/>
            <a:stretch/>
          </p:blipFill>
          <p:spPr>
            <a:xfrm>
              <a:off x="7352025" y="1942100"/>
              <a:ext cx="960120" cy="960120"/>
            </a:xfrm>
            <a:prstGeom prst="rect">
              <a:avLst/>
            </a:prstGeom>
            <a:noFill/>
            <a:ln>
              <a:noFill/>
            </a:ln>
          </p:spPr>
        </p:pic>
        <p:sp>
          <p:nvSpPr>
            <p:cNvPr id="886" name="Google Shape;886;p63"/>
            <p:cNvSpPr txBox="1"/>
            <p:nvPr/>
          </p:nvSpPr>
          <p:spPr>
            <a:xfrm>
              <a:off x="7139238" y="2902225"/>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Brian Byrne</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Systems Engineer</a:t>
              </a:r>
              <a:endParaRPr sz="1100" b="1">
                <a:latin typeface="Playfair Display"/>
                <a:ea typeface="Playfair Display"/>
                <a:cs typeface="Playfair Display"/>
                <a:sym typeface="Playfair Display"/>
              </a:endParaRPr>
            </a:p>
          </p:txBody>
        </p:sp>
      </p:grpSp>
      <p:grpSp>
        <p:nvGrpSpPr>
          <p:cNvPr id="887" name="Google Shape;887;p63"/>
          <p:cNvGrpSpPr/>
          <p:nvPr/>
        </p:nvGrpSpPr>
        <p:grpSpPr>
          <a:xfrm>
            <a:off x="7292500" y="3749927"/>
            <a:ext cx="1385700" cy="1483325"/>
            <a:chOff x="3728250" y="892900"/>
            <a:chExt cx="1385700" cy="1483325"/>
          </a:xfrm>
        </p:grpSpPr>
        <p:pic>
          <p:nvPicPr>
            <p:cNvPr id="888" name="Google Shape;888;p63"/>
            <p:cNvPicPr preferRelativeResize="0"/>
            <p:nvPr/>
          </p:nvPicPr>
          <p:blipFill>
            <a:blip r:embed="rId6">
              <a:alphaModFix/>
            </a:blip>
            <a:stretch>
              <a:fillRect/>
            </a:stretch>
          </p:blipFill>
          <p:spPr>
            <a:xfrm>
              <a:off x="3941039" y="892900"/>
              <a:ext cx="960120" cy="960121"/>
            </a:xfrm>
            <a:prstGeom prst="rect">
              <a:avLst/>
            </a:prstGeom>
            <a:noFill/>
            <a:ln>
              <a:noFill/>
            </a:ln>
          </p:spPr>
        </p:pic>
        <p:sp>
          <p:nvSpPr>
            <p:cNvPr id="889" name="Google Shape;889;p63"/>
            <p:cNvSpPr txBox="1"/>
            <p:nvPr/>
          </p:nvSpPr>
          <p:spPr>
            <a:xfrm>
              <a:off x="3728250" y="1853025"/>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Tyler Sterrett</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Software</a:t>
              </a:r>
              <a:endParaRPr sz="1100" b="1">
                <a:latin typeface="Playfair Display"/>
                <a:ea typeface="Playfair Display"/>
                <a:cs typeface="Playfair Display"/>
                <a:sym typeface="Playfair Display"/>
              </a:endParaRPr>
            </a:p>
          </p:txBody>
        </p:sp>
      </p:grpSp>
      <p:grpSp>
        <p:nvGrpSpPr>
          <p:cNvPr id="890" name="Google Shape;890;p63"/>
          <p:cNvGrpSpPr/>
          <p:nvPr/>
        </p:nvGrpSpPr>
        <p:grpSpPr>
          <a:xfrm>
            <a:off x="524788" y="1862206"/>
            <a:ext cx="1385700" cy="1483325"/>
            <a:chOff x="2424363" y="1215825"/>
            <a:chExt cx="1385700" cy="1483325"/>
          </a:xfrm>
        </p:grpSpPr>
        <p:pic>
          <p:nvPicPr>
            <p:cNvPr id="891" name="Google Shape;891;p63"/>
            <p:cNvPicPr preferRelativeResize="0"/>
            <p:nvPr/>
          </p:nvPicPr>
          <p:blipFill rotWithShape="1">
            <a:blip r:embed="rId7">
              <a:alphaModFix/>
            </a:blip>
            <a:srcRect l="24743" t="12103" r="24738" b="12103"/>
            <a:stretch/>
          </p:blipFill>
          <p:spPr>
            <a:xfrm>
              <a:off x="2637158" y="1215825"/>
              <a:ext cx="960118" cy="960121"/>
            </a:xfrm>
            <a:prstGeom prst="rect">
              <a:avLst/>
            </a:prstGeom>
            <a:noFill/>
            <a:ln>
              <a:noFill/>
            </a:ln>
          </p:spPr>
        </p:pic>
        <p:sp>
          <p:nvSpPr>
            <p:cNvPr id="892" name="Google Shape;892;p63"/>
            <p:cNvSpPr txBox="1"/>
            <p:nvPr/>
          </p:nvSpPr>
          <p:spPr>
            <a:xfrm>
              <a:off x="2424363" y="2175950"/>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Nadia Abuharus</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Mechanical Lead</a:t>
              </a:r>
              <a:endParaRPr sz="1100" b="1">
                <a:latin typeface="Playfair Display"/>
                <a:ea typeface="Playfair Display"/>
                <a:cs typeface="Playfair Display"/>
                <a:sym typeface="Playfair Display"/>
              </a:endParaRPr>
            </a:p>
          </p:txBody>
        </p:sp>
      </p:grpSp>
      <p:grpSp>
        <p:nvGrpSpPr>
          <p:cNvPr id="893" name="Google Shape;893;p63"/>
          <p:cNvGrpSpPr/>
          <p:nvPr/>
        </p:nvGrpSpPr>
        <p:grpSpPr>
          <a:xfrm>
            <a:off x="4819788" y="3744080"/>
            <a:ext cx="1385700" cy="1495018"/>
            <a:chOff x="912588" y="1338332"/>
            <a:chExt cx="1385700" cy="1495018"/>
          </a:xfrm>
        </p:grpSpPr>
        <p:pic>
          <p:nvPicPr>
            <p:cNvPr id="894" name="Google Shape;894;p63"/>
            <p:cNvPicPr preferRelativeResize="0"/>
            <p:nvPr/>
          </p:nvPicPr>
          <p:blipFill rotWithShape="1">
            <a:blip r:embed="rId8">
              <a:alphaModFix/>
            </a:blip>
            <a:srcRect l="24457" t="12350" r="24452" b="19529"/>
            <a:stretch/>
          </p:blipFill>
          <p:spPr>
            <a:xfrm rot="-5400000">
              <a:off x="1125376" y="1338331"/>
              <a:ext cx="960118" cy="960119"/>
            </a:xfrm>
            <a:prstGeom prst="rect">
              <a:avLst/>
            </a:prstGeom>
            <a:noFill/>
            <a:ln>
              <a:noFill/>
            </a:ln>
          </p:spPr>
        </p:pic>
        <p:sp>
          <p:nvSpPr>
            <p:cNvPr id="895" name="Google Shape;895;p63"/>
            <p:cNvSpPr txBox="1"/>
            <p:nvPr/>
          </p:nvSpPr>
          <p:spPr>
            <a:xfrm>
              <a:off x="912588" y="2310150"/>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Ray Stine</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Software</a:t>
              </a:r>
              <a:endParaRPr sz="1100" b="1">
                <a:latin typeface="Playfair Display"/>
                <a:ea typeface="Playfair Display"/>
                <a:cs typeface="Playfair Display"/>
                <a:sym typeface="Playfair Display"/>
              </a:endParaRPr>
            </a:p>
          </p:txBody>
        </p:sp>
      </p:grpSp>
      <p:grpSp>
        <p:nvGrpSpPr>
          <p:cNvPr id="896" name="Google Shape;896;p63"/>
          <p:cNvGrpSpPr/>
          <p:nvPr/>
        </p:nvGrpSpPr>
        <p:grpSpPr>
          <a:xfrm>
            <a:off x="5959951" y="3749927"/>
            <a:ext cx="1525200" cy="1483325"/>
            <a:chOff x="3015889" y="2814075"/>
            <a:chExt cx="1525200" cy="1483325"/>
          </a:xfrm>
        </p:grpSpPr>
        <p:pic>
          <p:nvPicPr>
            <p:cNvPr id="897" name="Google Shape;897;p63"/>
            <p:cNvPicPr preferRelativeResize="0"/>
            <p:nvPr/>
          </p:nvPicPr>
          <p:blipFill rotWithShape="1">
            <a:blip r:embed="rId9">
              <a:alphaModFix/>
            </a:blip>
            <a:srcRect t="5578" b="5587"/>
            <a:stretch/>
          </p:blipFill>
          <p:spPr>
            <a:xfrm>
              <a:off x="3298425" y="2814075"/>
              <a:ext cx="960121" cy="960118"/>
            </a:xfrm>
            <a:prstGeom prst="rect">
              <a:avLst/>
            </a:prstGeom>
            <a:noFill/>
            <a:ln>
              <a:noFill/>
            </a:ln>
          </p:spPr>
        </p:pic>
        <p:sp>
          <p:nvSpPr>
            <p:cNvPr id="898" name="Google Shape;898;p63"/>
            <p:cNvSpPr txBox="1"/>
            <p:nvPr/>
          </p:nvSpPr>
          <p:spPr>
            <a:xfrm>
              <a:off x="3015889" y="3774200"/>
              <a:ext cx="15252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Jackson DePenning</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Software</a:t>
              </a:r>
              <a:endParaRPr sz="1100" b="1">
                <a:latin typeface="Playfair Display"/>
                <a:ea typeface="Playfair Display"/>
                <a:cs typeface="Playfair Display"/>
                <a:sym typeface="Playfair Display"/>
              </a:endParaRPr>
            </a:p>
          </p:txBody>
        </p:sp>
      </p:grpSp>
      <p:grpSp>
        <p:nvGrpSpPr>
          <p:cNvPr id="899" name="Google Shape;899;p63"/>
          <p:cNvGrpSpPr/>
          <p:nvPr/>
        </p:nvGrpSpPr>
        <p:grpSpPr>
          <a:xfrm>
            <a:off x="2969263" y="1862206"/>
            <a:ext cx="1385700" cy="1483325"/>
            <a:chOff x="5772438" y="3014575"/>
            <a:chExt cx="1385700" cy="1483325"/>
          </a:xfrm>
        </p:grpSpPr>
        <p:pic>
          <p:nvPicPr>
            <p:cNvPr id="900" name="Google Shape;900;p63"/>
            <p:cNvPicPr preferRelativeResize="0"/>
            <p:nvPr/>
          </p:nvPicPr>
          <p:blipFill rotWithShape="1">
            <a:blip r:embed="rId10">
              <a:alphaModFix/>
            </a:blip>
            <a:srcRect b="33346"/>
            <a:stretch/>
          </p:blipFill>
          <p:spPr>
            <a:xfrm>
              <a:off x="5985231" y="3014575"/>
              <a:ext cx="960121" cy="960118"/>
            </a:xfrm>
            <a:prstGeom prst="rect">
              <a:avLst/>
            </a:prstGeom>
            <a:noFill/>
            <a:ln>
              <a:noFill/>
            </a:ln>
          </p:spPr>
        </p:pic>
        <p:sp>
          <p:nvSpPr>
            <p:cNvPr id="901" name="Google Shape;901;p63"/>
            <p:cNvSpPr txBox="1"/>
            <p:nvPr/>
          </p:nvSpPr>
          <p:spPr>
            <a:xfrm>
              <a:off x="5772438" y="3974700"/>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Ben Arnold</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Electrical Lead</a:t>
              </a:r>
              <a:endParaRPr sz="1100" b="1">
                <a:latin typeface="Playfair Display"/>
                <a:ea typeface="Playfair Display"/>
                <a:cs typeface="Playfair Display"/>
                <a:sym typeface="Playfair Display"/>
              </a:endParaRPr>
            </a:p>
          </p:txBody>
        </p:sp>
      </p:grpSp>
      <p:grpSp>
        <p:nvGrpSpPr>
          <p:cNvPr id="902" name="Google Shape;902;p63"/>
          <p:cNvGrpSpPr/>
          <p:nvPr/>
        </p:nvGrpSpPr>
        <p:grpSpPr>
          <a:xfrm>
            <a:off x="2292925" y="3746914"/>
            <a:ext cx="1385700" cy="1489350"/>
            <a:chOff x="1661100" y="5048025"/>
            <a:chExt cx="1385700" cy="1489350"/>
          </a:xfrm>
        </p:grpSpPr>
        <p:pic>
          <p:nvPicPr>
            <p:cNvPr id="903" name="Google Shape;903;p63"/>
            <p:cNvPicPr preferRelativeResize="0"/>
            <p:nvPr/>
          </p:nvPicPr>
          <p:blipFill rotWithShape="1">
            <a:blip r:embed="rId11">
              <a:alphaModFix/>
            </a:blip>
            <a:srcRect t="5622" b="27674"/>
            <a:stretch/>
          </p:blipFill>
          <p:spPr>
            <a:xfrm>
              <a:off x="1908355" y="5048025"/>
              <a:ext cx="960120" cy="960120"/>
            </a:xfrm>
            <a:prstGeom prst="rect">
              <a:avLst/>
            </a:prstGeom>
            <a:noFill/>
            <a:ln>
              <a:noFill/>
            </a:ln>
          </p:spPr>
        </p:pic>
        <p:sp>
          <p:nvSpPr>
            <p:cNvPr id="904" name="Google Shape;904;p63"/>
            <p:cNvSpPr txBox="1"/>
            <p:nvPr/>
          </p:nvSpPr>
          <p:spPr>
            <a:xfrm>
              <a:off x="1661100" y="6014175"/>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Justin Pedersen</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Electrical</a:t>
              </a:r>
              <a:endParaRPr sz="1100" b="1">
                <a:latin typeface="Playfair Display"/>
                <a:ea typeface="Playfair Display"/>
                <a:cs typeface="Playfair Display"/>
                <a:sym typeface="Playfair Display"/>
              </a:endParaRPr>
            </a:p>
          </p:txBody>
        </p:sp>
      </p:grpSp>
      <p:grpSp>
        <p:nvGrpSpPr>
          <p:cNvPr id="905" name="Google Shape;905;p63"/>
          <p:cNvGrpSpPr/>
          <p:nvPr/>
        </p:nvGrpSpPr>
        <p:grpSpPr>
          <a:xfrm>
            <a:off x="3565588" y="3749927"/>
            <a:ext cx="1385700" cy="1483325"/>
            <a:chOff x="3014238" y="5054050"/>
            <a:chExt cx="1385700" cy="1483325"/>
          </a:xfrm>
        </p:grpSpPr>
        <p:pic>
          <p:nvPicPr>
            <p:cNvPr id="906" name="Google Shape;906;p63"/>
            <p:cNvPicPr preferRelativeResize="0"/>
            <p:nvPr/>
          </p:nvPicPr>
          <p:blipFill rotWithShape="1">
            <a:blip r:embed="rId12">
              <a:alphaModFix/>
            </a:blip>
            <a:srcRect l="19027" r="19033" b="38061"/>
            <a:stretch/>
          </p:blipFill>
          <p:spPr>
            <a:xfrm>
              <a:off x="3227025" y="5054050"/>
              <a:ext cx="960119" cy="960119"/>
            </a:xfrm>
            <a:prstGeom prst="rect">
              <a:avLst/>
            </a:prstGeom>
            <a:noFill/>
            <a:ln>
              <a:noFill/>
            </a:ln>
          </p:spPr>
        </p:pic>
        <p:sp>
          <p:nvSpPr>
            <p:cNvPr id="907" name="Google Shape;907;p63"/>
            <p:cNvSpPr txBox="1"/>
            <p:nvPr/>
          </p:nvSpPr>
          <p:spPr>
            <a:xfrm>
              <a:off x="3014238" y="6014175"/>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Matt Davis</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Electrical</a:t>
              </a:r>
              <a:endParaRPr sz="1100" b="1">
                <a:latin typeface="Playfair Display"/>
                <a:ea typeface="Playfair Display"/>
                <a:cs typeface="Playfair Display"/>
                <a:sym typeface="Playfair Display"/>
              </a:endParaRPr>
            </a:p>
          </p:txBody>
        </p:sp>
      </p:grpSp>
      <p:grpSp>
        <p:nvGrpSpPr>
          <p:cNvPr id="908" name="Google Shape;908;p63"/>
          <p:cNvGrpSpPr/>
          <p:nvPr/>
        </p:nvGrpSpPr>
        <p:grpSpPr>
          <a:xfrm>
            <a:off x="5383888" y="1862213"/>
            <a:ext cx="1385700" cy="1483313"/>
            <a:chOff x="5559650" y="4850013"/>
            <a:chExt cx="1385700" cy="1483313"/>
          </a:xfrm>
        </p:grpSpPr>
        <p:pic>
          <p:nvPicPr>
            <p:cNvPr id="909" name="Google Shape;909;p63"/>
            <p:cNvPicPr preferRelativeResize="0"/>
            <p:nvPr/>
          </p:nvPicPr>
          <p:blipFill rotWithShape="1">
            <a:blip r:embed="rId13">
              <a:alphaModFix/>
            </a:blip>
            <a:srcRect t="3818" b="35766"/>
            <a:stretch/>
          </p:blipFill>
          <p:spPr>
            <a:xfrm>
              <a:off x="5772438" y="4850013"/>
              <a:ext cx="960120" cy="960120"/>
            </a:xfrm>
            <a:prstGeom prst="rect">
              <a:avLst/>
            </a:prstGeom>
            <a:noFill/>
            <a:ln>
              <a:noFill/>
            </a:ln>
          </p:spPr>
        </p:pic>
        <p:sp>
          <p:nvSpPr>
            <p:cNvPr id="910" name="Google Shape;910;p63"/>
            <p:cNvSpPr txBox="1"/>
            <p:nvPr/>
          </p:nvSpPr>
          <p:spPr>
            <a:xfrm>
              <a:off x="5559650" y="5810125"/>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Austin Coleman</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Software Lead</a:t>
              </a:r>
              <a:endParaRPr sz="1100" b="1">
                <a:latin typeface="Playfair Display"/>
                <a:ea typeface="Playfair Display"/>
                <a:cs typeface="Playfair Display"/>
                <a:sym typeface="Playfair Display"/>
              </a:endParaRPr>
            </a:p>
          </p:txBody>
        </p:sp>
      </p:grpSp>
      <p:grpSp>
        <p:nvGrpSpPr>
          <p:cNvPr id="911" name="Google Shape;911;p63"/>
          <p:cNvGrpSpPr/>
          <p:nvPr/>
        </p:nvGrpSpPr>
        <p:grpSpPr>
          <a:xfrm>
            <a:off x="-116800" y="3749927"/>
            <a:ext cx="1385700" cy="1483325"/>
            <a:chOff x="301450" y="3503275"/>
            <a:chExt cx="1385700" cy="1483325"/>
          </a:xfrm>
        </p:grpSpPr>
        <p:pic>
          <p:nvPicPr>
            <p:cNvPr id="912" name="Google Shape;912;p63"/>
            <p:cNvPicPr preferRelativeResize="0"/>
            <p:nvPr/>
          </p:nvPicPr>
          <p:blipFill rotWithShape="1">
            <a:blip r:embed="rId14">
              <a:alphaModFix/>
            </a:blip>
            <a:srcRect b="33324"/>
            <a:stretch/>
          </p:blipFill>
          <p:spPr>
            <a:xfrm>
              <a:off x="514250" y="3503275"/>
              <a:ext cx="960120" cy="960119"/>
            </a:xfrm>
            <a:prstGeom prst="rect">
              <a:avLst/>
            </a:prstGeom>
            <a:noFill/>
            <a:ln>
              <a:noFill/>
            </a:ln>
          </p:spPr>
        </p:pic>
        <p:sp>
          <p:nvSpPr>
            <p:cNvPr id="913" name="Google Shape;913;p63"/>
            <p:cNvSpPr txBox="1"/>
            <p:nvPr/>
          </p:nvSpPr>
          <p:spPr>
            <a:xfrm>
              <a:off x="301450" y="4463400"/>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Kevin Cook</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Mechanical</a:t>
              </a:r>
              <a:endParaRPr sz="1100" b="1">
                <a:latin typeface="Playfair Display"/>
                <a:ea typeface="Playfair Display"/>
                <a:cs typeface="Playfair Display"/>
                <a:sym typeface="Playfair Display"/>
              </a:endParaRPr>
            </a:p>
          </p:txBody>
        </p:sp>
      </p:grpSp>
      <p:grpSp>
        <p:nvGrpSpPr>
          <p:cNvPr id="914" name="Google Shape;914;p63"/>
          <p:cNvGrpSpPr/>
          <p:nvPr/>
        </p:nvGrpSpPr>
        <p:grpSpPr>
          <a:xfrm>
            <a:off x="1089200" y="3749927"/>
            <a:ext cx="1385700" cy="1483325"/>
            <a:chOff x="5671300" y="-250875"/>
            <a:chExt cx="1385700" cy="1483325"/>
          </a:xfrm>
        </p:grpSpPr>
        <p:pic>
          <p:nvPicPr>
            <p:cNvPr id="915" name="Google Shape;915;p63"/>
            <p:cNvPicPr preferRelativeResize="0"/>
            <p:nvPr/>
          </p:nvPicPr>
          <p:blipFill rotWithShape="1">
            <a:blip r:embed="rId15">
              <a:alphaModFix/>
            </a:blip>
            <a:srcRect l="5484" t="15987" r="13980" b="23615"/>
            <a:stretch/>
          </p:blipFill>
          <p:spPr>
            <a:xfrm>
              <a:off x="5884088" y="-250875"/>
              <a:ext cx="960119" cy="960118"/>
            </a:xfrm>
            <a:prstGeom prst="rect">
              <a:avLst/>
            </a:prstGeom>
            <a:noFill/>
            <a:ln>
              <a:noFill/>
            </a:ln>
          </p:spPr>
        </p:pic>
        <p:sp>
          <p:nvSpPr>
            <p:cNvPr id="916" name="Google Shape;916;p63"/>
            <p:cNvSpPr txBox="1"/>
            <p:nvPr/>
          </p:nvSpPr>
          <p:spPr>
            <a:xfrm>
              <a:off x="5671300" y="709250"/>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Tyler Candler</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Mechanical</a:t>
              </a:r>
              <a:endParaRPr sz="1100" b="1">
                <a:latin typeface="Playfair Display"/>
                <a:ea typeface="Playfair Display"/>
                <a:cs typeface="Playfair Display"/>
                <a:sym typeface="Playfair Display"/>
              </a:endParaRPr>
            </a:p>
          </p:txBody>
        </p:sp>
      </p:grpSp>
      <p:grpSp>
        <p:nvGrpSpPr>
          <p:cNvPr id="917" name="Google Shape;917;p63"/>
          <p:cNvGrpSpPr/>
          <p:nvPr/>
        </p:nvGrpSpPr>
        <p:grpSpPr>
          <a:xfrm>
            <a:off x="7394850" y="1862206"/>
            <a:ext cx="1385700" cy="1483325"/>
            <a:chOff x="5671300" y="-250875"/>
            <a:chExt cx="1385700" cy="1483325"/>
          </a:xfrm>
        </p:grpSpPr>
        <p:pic>
          <p:nvPicPr>
            <p:cNvPr id="918" name="Google Shape;918;p63"/>
            <p:cNvPicPr preferRelativeResize="0"/>
            <p:nvPr/>
          </p:nvPicPr>
          <p:blipFill rotWithShape="1">
            <a:blip r:embed="rId15">
              <a:alphaModFix/>
            </a:blip>
            <a:srcRect l="5484" t="15987" r="13980" b="23615"/>
            <a:stretch/>
          </p:blipFill>
          <p:spPr>
            <a:xfrm>
              <a:off x="5884088" y="-250875"/>
              <a:ext cx="960119" cy="960118"/>
            </a:xfrm>
            <a:prstGeom prst="rect">
              <a:avLst/>
            </a:prstGeom>
            <a:noFill/>
            <a:ln>
              <a:noFill/>
            </a:ln>
          </p:spPr>
        </p:pic>
        <p:sp>
          <p:nvSpPr>
            <p:cNvPr id="919" name="Google Shape;919;p63"/>
            <p:cNvSpPr txBox="1"/>
            <p:nvPr/>
          </p:nvSpPr>
          <p:spPr>
            <a:xfrm>
              <a:off x="5671300" y="709250"/>
              <a:ext cx="1385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Playfair Display"/>
                  <a:ea typeface="Playfair Display"/>
                  <a:cs typeface="Playfair Display"/>
                  <a:sym typeface="Playfair Display"/>
                </a:rPr>
                <a:t>Tyler Candler</a:t>
              </a:r>
              <a:endParaRPr sz="1100">
                <a:latin typeface="Playfair Display"/>
                <a:ea typeface="Playfair Display"/>
                <a:cs typeface="Playfair Display"/>
                <a:sym typeface="Playfair Display"/>
              </a:endParaRPr>
            </a:p>
            <a:p>
              <a:pPr marL="0" lvl="0" indent="0" algn="ctr" rtl="0">
                <a:spcBef>
                  <a:spcPts val="0"/>
                </a:spcBef>
                <a:spcAft>
                  <a:spcPts val="0"/>
                </a:spcAft>
                <a:buNone/>
              </a:pPr>
              <a:r>
                <a:rPr lang="en" sz="1100" b="1">
                  <a:latin typeface="Playfair Display"/>
                  <a:ea typeface="Playfair Display"/>
                  <a:cs typeface="Playfair Display"/>
                  <a:sym typeface="Playfair Display"/>
                </a:rPr>
                <a:t>CFO</a:t>
              </a:r>
              <a:endParaRPr sz="1100" b="1">
                <a:latin typeface="Playfair Display"/>
                <a:ea typeface="Playfair Display"/>
                <a:cs typeface="Playfair Display"/>
                <a:sym typeface="Playfair Display"/>
              </a:endParaRPr>
            </a:p>
          </p:txBody>
        </p:sp>
      </p:grpSp>
      <p:cxnSp>
        <p:nvCxnSpPr>
          <p:cNvPr id="920" name="Google Shape;920;p63"/>
          <p:cNvCxnSpPr>
            <a:stCxn id="891" idx="0"/>
          </p:cNvCxnSpPr>
          <p:nvPr/>
        </p:nvCxnSpPr>
        <p:spPr>
          <a:xfrm rot="10800000" flipH="1">
            <a:off x="1217642" y="1667506"/>
            <a:ext cx="4800" cy="194700"/>
          </a:xfrm>
          <a:prstGeom prst="straightConnector1">
            <a:avLst/>
          </a:prstGeom>
          <a:noFill/>
          <a:ln w="9525" cap="flat" cmpd="sng">
            <a:solidFill>
              <a:schemeClr val="dk2"/>
            </a:solidFill>
            <a:prstDash val="solid"/>
            <a:round/>
            <a:headEnd type="none" w="med" len="med"/>
            <a:tailEnd type="none" w="med" len="med"/>
          </a:ln>
        </p:spPr>
      </p:cxnSp>
      <p:cxnSp>
        <p:nvCxnSpPr>
          <p:cNvPr id="921" name="Google Shape;921;p63"/>
          <p:cNvCxnSpPr>
            <a:stCxn id="900" idx="0"/>
          </p:cNvCxnSpPr>
          <p:nvPr/>
        </p:nvCxnSpPr>
        <p:spPr>
          <a:xfrm rot="10800000">
            <a:off x="3662116" y="1648606"/>
            <a:ext cx="0" cy="213600"/>
          </a:xfrm>
          <a:prstGeom prst="straightConnector1">
            <a:avLst/>
          </a:prstGeom>
          <a:noFill/>
          <a:ln w="9525" cap="flat" cmpd="sng">
            <a:solidFill>
              <a:schemeClr val="dk2"/>
            </a:solidFill>
            <a:prstDash val="solid"/>
            <a:round/>
            <a:headEnd type="none" w="med" len="med"/>
            <a:tailEnd type="none" w="med" len="med"/>
          </a:ln>
        </p:spPr>
      </p:cxnSp>
      <p:cxnSp>
        <p:nvCxnSpPr>
          <p:cNvPr id="922" name="Google Shape;922;p63"/>
          <p:cNvCxnSpPr/>
          <p:nvPr/>
        </p:nvCxnSpPr>
        <p:spPr>
          <a:xfrm rot="10800000">
            <a:off x="6076741" y="1648606"/>
            <a:ext cx="0" cy="213600"/>
          </a:xfrm>
          <a:prstGeom prst="straightConnector1">
            <a:avLst/>
          </a:prstGeom>
          <a:noFill/>
          <a:ln w="9525" cap="flat" cmpd="sng">
            <a:solidFill>
              <a:schemeClr val="dk2"/>
            </a:solidFill>
            <a:prstDash val="solid"/>
            <a:round/>
            <a:headEnd type="none" w="med" len="med"/>
            <a:tailEnd type="none" w="med" len="med"/>
          </a:ln>
        </p:spPr>
      </p:cxnSp>
      <p:cxnSp>
        <p:nvCxnSpPr>
          <p:cNvPr id="923" name="Google Shape;923;p63"/>
          <p:cNvCxnSpPr/>
          <p:nvPr/>
        </p:nvCxnSpPr>
        <p:spPr>
          <a:xfrm rot="10800000">
            <a:off x="8087691" y="1648606"/>
            <a:ext cx="0" cy="213600"/>
          </a:xfrm>
          <a:prstGeom prst="straightConnector1">
            <a:avLst/>
          </a:prstGeom>
          <a:noFill/>
          <a:ln w="9525" cap="flat" cmpd="sng">
            <a:solidFill>
              <a:schemeClr val="dk2"/>
            </a:solidFill>
            <a:prstDash val="solid"/>
            <a:round/>
            <a:headEnd type="none" w="med" len="med"/>
            <a:tailEnd type="none" w="med" len="med"/>
          </a:ln>
        </p:spPr>
      </p:cxnSp>
      <p:cxnSp>
        <p:nvCxnSpPr>
          <p:cNvPr id="924" name="Google Shape;924;p63"/>
          <p:cNvCxnSpPr>
            <a:stCxn id="882" idx="3"/>
            <a:endCxn id="885" idx="1"/>
          </p:cNvCxnSpPr>
          <p:nvPr/>
        </p:nvCxnSpPr>
        <p:spPr>
          <a:xfrm>
            <a:off x="4376500" y="494876"/>
            <a:ext cx="611700" cy="0"/>
          </a:xfrm>
          <a:prstGeom prst="straightConnector1">
            <a:avLst/>
          </a:prstGeom>
          <a:noFill/>
          <a:ln w="9525" cap="flat" cmpd="sng">
            <a:solidFill>
              <a:schemeClr val="dk2"/>
            </a:solidFill>
            <a:prstDash val="solid"/>
            <a:round/>
            <a:headEnd type="none" w="med" len="med"/>
            <a:tailEnd type="none" w="med" len="med"/>
          </a:ln>
        </p:spPr>
      </p:cxnSp>
      <p:cxnSp>
        <p:nvCxnSpPr>
          <p:cNvPr id="925" name="Google Shape;925;p63"/>
          <p:cNvCxnSpPr/>
          <p:nvPr/>
        </p:nvCxnSpPr>
        <p:spPr>
          <a:xfrm>
            <a:off x="4699500" y="494675"/>
            <a:ext cx="10200" cy="1193400"/>
          </a:xfrm>
          <a:prstGeom prst="straightConnector1">
            <a:avLst/>
          </a:prstGeom>
          <a:noFill/>
          <a:ln w="9525" cap="flat" cmpd="sng">
            <a:solidFill>
              <a:schemeClr val="dk2"/>
            </a:solidFill>
            <a:prstDash val="solid"/>
            <a:round/>
            <a:headEnd type="none" w="med" len="med"/>
            <a:tailEnd type="none" w="med" len="med"/>
          </a:ln>
        </p:spPr>
      </p:cxnSp>
      <p:cxnSp>
        <p:nvCxnSpPr>
          <p:cNvPr id="926" name="Google Shape;926;p63"/>
          <p:cNvCxnSpPr/>
          <p:nvPr/>
        </p:nvCxnSpPr>
        <p:spPr>
          <a:xfrm>
            <a:off x="1222500" y="1657125"/>
            <a:ext cx="6892200" cy="10200"/>
          </a:xfrm>
          <a:prstGeom prst="straightConnector1">
            <a:avLst/>
          </a:prstGeom>
          <a:noFill/>
          <a:ln w="9525" cap="flat" cmpd="sng">
            <a:solidFill>
              <a:schemeClr val="dk2"/>
            </a:solidFill>
            <a:prstDash val="solid"/>
            <a:round/>
            <a:headEnd type="none" w="med" len="med"/>
            <a:tailEnd type="none" w="med" len="med"/>
          </a:ln>
        </p:spPr>
      </p:cxnSp>
      <p:cxnSp>
        <p:nvCxnSpPr>
          <p:cNvPr id="927" name="Google Shape;927;p63"/>
          <p:cNvCxnSpPr>
            <a:stCxn id="912" idx="0"/>
          </p:cNvCxnSpPr>
          <p:nvPr/>
        </p:nvCxnSpPr>
        <p:spPr>
          <a:xfrm rot="10800000">
            <a:off x="576060" y="3539627"/>
            <a:ext cx="0" cy="210300"/>
          </a:xfrm>
          <a:prstGeom prst="straightConnector1">
            <a:avLst/>
          </a:prstGeom>
          <a:noFill/>
          <a:ln w="9525" cap="flat" cmpd="sng">
            <a:solidFill>
              <a:schemeClr val="dk2"/>
            </a:solidFill>
            <a:prstDash val="solid"/>
            <a:round/>
            <a:headEnd type="none" w="med" len="med"/>
            <a:tailEnd type="none" w="med" len="med"/>
          </a:ln>
        </p:spPr>
      </p:cxnSp>
      <p:cxnSp>
        <p:nvCxnSpPr>
          <p:cNvPr id="928" name="Google Shape;928;p63"/>
          <p:cNvCxnSpPr/>
          <p:nvPr/>
        </p:nvCxnSpPr>
        <p:spPr>
          <a:xfrm rot="10800000">
            <a:off x="1782060" y="3540402"/>
            <a:ext cx="0" cy="210300"/>
          </a:xfrm>
          <a:prstGeom prst="straightConnector1">
            <a:avLst/>
          </a:prstGeom>
          <a:noFill/>
          <a:ln w="9525" cap="flat" cmpd="sng">
            <a:solidFill>
              <a:schemeClr val="dk2"/>
            </a:solidFill>
            <a:prstDash val="solid"/>
            <a:round/>
            <a:headEnd type="none" w="med" len="med"/>
            <a:tailEnd type="none" w="med" len="med"/>
          </a:ln>
        </p:spPr>
      </p:cxnSp>
      <p:cxnSp>
        <p:nvCxnSpPr>
          <p:cNvPr id="929" name="Google Shape;929;p63"/>
          <p:cNvCxnSpPr/>
          <p:nvPr/>
        </p:nvCxnSpPr>
        <p:spPr>
          <a:xfrm rot="10800000">
            <a:off x="2985785" y="3540402"/>
            <a:ext cx="0" cy="210300"/>
          </a:xfrm>
          <a:prstGeom prst="straightConnector1">
            <a:avLst/>
          </a:prstGeom>
          <a:noFill/>
          <a:ln w="9525" cap="flat" cmpd="sng">
            <a:solidFill>
              <a:schemeClr val="dk2"/>
            </a:solidFill>
            <a:prstDash val="solid"/>
            <a:round/>
            <a:headEnd type="none" w="med" len="med"/>
            <a:tailEnd type="none" w="med" len="med"/>
          </a:ln>
        </p:spPr>
      </p:cxnSp>
      <p:cxnSp>
        <p:nvCxnSpPr>
          <p:cNvPr id="930" name="Google Shape;930;p63"/>
          <p:cNvCxnSpPr/>
          <p:nvPr/>
        </p:nvCxnSpPr>
        <p:spPr>
          <a:xfrm rot="10800000">
            <a:off x="4258460" y="3540402"/>
            <a:ext cx="0" cy="210300"/>
          </a:xfrm>
          <a:prstGeom prst="straightConnector1">
            <a:avLst/>
          </a:prstGeom>
          <a:noFill/>
          <a:ln w="9525" cap="flat" cmpd="sng">
            <a:solidFill>
              <a:schemeClr val="dk2"/>
            </a:solidFill>
            <a:prstDash val="solid"/>
            <a:round/>
            <a:headEnd type="none" w="med" len="med"/>
            <a:tailEnd type="none" w="med" len="med"/>
          </a:ln>
        </p:spPr>
      </p:cxnSp>
      <p:cxnSp>
        <p:nvCxnSpPr>
          <p:cNvPr id="931" name="Google Shape;931;p63"/>
          <p:cNvCxnSpPr/>
          <p:nvPr/>
        </p:nvCxnSpPr>
        <p:spPr>
          <a:xfrm rot="10800000">
            <a:off x="5468210" y="3540427"/>
            <a:ext cx="0" cy="210300"/>
          </a:xfrm>
          <a:prstGeom prst="straightConnector1">
            <a:avLst/>
          </a:prstGeom>
          <a:noFill/>
          <a:ln w="9525" cap="flat" cmpd="sng">
            <a:solidFill>
              <a:schemeClr val="dk2"/>
            </a:solidFill>
            <a:prstDash val="solid"/>
            <a:round/>
            <a:headEnd type="none" w="med" len="med"/>
            <a:tailEnd type="none" w="med" len="med"/>
          </a:ln>
        </p:spPr>
      </p:cxnSp>
      <p:cxnSp>
        <p:nvCxnSpPr>
          <p:cNvPr id="932" name="Google Shape;932;p63"/>
          <p:cNvCxnSpPr/>
          <p:nvPr/>
        </p:nvCxnSpPr>
        <p:spPr>
          <a:xfrm rot="10800000">
            <a:off x="6722560" y="3540427"/>
            <a:ext cx="0" cy="210300"/>
          </a:xfrm>
          <a:prstGeom prst="straightConnector1">
            <a:avLst/>
          </a:prstGeom>
          <a:noFill/>
          <a:ln w="9525" cap="flat" cmpd="sng">
            <a:solidFill>
              <a:schemeClr val="dk2"/>
            </a:solidFill>
            <a:prstDash val="solid"/>
            <a:round/>
            <a:headEnd type="none" w="med" len="med"/>
            <a:tailEnd type="none" w="med" len="med"/>
          </a:ln>
        </p:spPr>
      </p:cxnSp>
      <p:cxnSp>
        <p:nvCxnSpPr>
          <p:cNvPr id="933" name="Google Shape;933;p63"/>
          <p:cNvCxnSpPr/>
          <p:nvPr/>
        </p:nvCxnSpPr>
        <p:spPr>
          <a:xfrm rot="10800000">
            <a:off x="7985360" y="3540402"/>
            <a:ext cx="0" cy="210300"/>
          </a:xfrm>
          <a:prstGeom prst="straightConnector1">
            <a:avLst/>
          </a:prstGeom>
          <a:noFill/>
          <a:ln w="9525" cap="flat" cmpd="sng">
            <a:solidFill>
              <a:schemeClr val="dk2"/>
            </a:solidFill>
            <a:prstDash val="solid"/>
            <a:round/>
            <a:headEnd type="none" w="med" len="med"/>
            <a:tailEnd type="none" w="med" len="med"/>
          </a:ln>
        </p:spPr>
      </p:cxnSp>
      <p:cxnSp>
        <p:nvCxnSpPr>
          <p:cNvPr id="934" name="Google Shape;934;p63"/>
          <p:cNvCxnSpPr/>
          <p:nvPr/>
        </p:nvCxnSpPr>
        <p:spPr>
          <a:xfrm>
            <a:off x="584700" y="3560200"/>
            <a:ext cx="1234500" cy="0"/>
          </a:xfrm>
          <a:prstGeom prst="straightConnector1">
            <a:avLst/>
          </a:prstGeom>
          <a:noFill/>
          <a:ln w="9525" cap="flat" cmpd="sng">
            <a:solidFill>
              <a:schemeClr val="dk2"/>
            </a:solidFill>
            <a:prstDash val="solid"/>
            <a:round/>
            <a:headEnd type="none" w="med" len="med"/>
            <a:tailEnd type="none" w="med" len="med"/>
          </a:ln>
        </p:spPr>
      </p:cxnSp>
      <p:cxnSp>
        <p:nvCxnSpPr>
          <p:cNvPr id="935" name="Google Shape;935;p63"/>
          <p:cNvCxnSpPr/>
          <p:nvPr/>
        </p:nvCxnSpPr>
        <p:spPr>
          <a:xfrm>
            <a:off x="883025" y="3344225"/>
            <a:ext cx="668700" cy="0"/>
          </a:xfrm>
          <a:prstGeom prst="straightConnector1">
            <a:avLst/>
          </a:prstGeom>
          <a:noFill/>
          <a:ln w="9525" cap="flat" cmpd="sng">
            <a:solidFill>
              <a:schemeClr val="dk2"/>
            </a:solidFill>
            <a:prstDash val="solid"/>
            <a:round/>
            <a:headEnd type="none" w="med" len="med"/>
            <a:tailEnd type="none" w="med" len="med"/>
          </a:ln>
        </p:spPr>
      </p:cxnSp>
      <p:cxnSp>
        <p:nvCxnSpPr>
          <p:cNvPr id="936" name="Google Shape;936;p63"/>
          <p:cNvCxnSpPr>
            <a:stCxn id="892" idx="2"/>
          </p:cNvCxnSpPr>
          <p:nvPr/>
        </p:nvCxnSpPr>
        <p:spPr>
          <a:xfrm>
            <a:off x="1217638" y="3345531"/>
            <a:ext cx="0" cy="225000"/>
          </a:xfrm>
          <a:prstGeom prst="straightConnector1">
            <a:avLst/>
          </a:prstGeom>
          <a:noFill/>
          <a:ln w="9525" cap="flat" cmpd="sng">
            <a:solidFill>
              <a:schemeClr val="dk2"/>
            </a:solidFill>
            <a:prstDash val="solid"/>
            <a:round/>
            <a:headEnd type="none" w="med" len="med"/>
            <a:tailEnd type="none" w="med" len="med"/>
          </a:ln>
        </p:spPr>
      </p:cxnSp>
      <p:cxnSp>
        <p:nvCxnSpPr>
          <p:cNvPr id="937" name="Google Shape;937;p63"/>
          <p:cNvCxnSpPr/>
          <p:nvPr/>
        </p:nvCxnSpPr>
        <p:spPr>
          <a:xfrm>
            <a:off x="3312850" y="3318750"/>
            <a:ext cx="668700" cy="0"/>
          </a:xfrm>
          <a:prstGeom prst="straightConnector1">
            <a:avLst/>
          </a:prstGeom>
          <a:noFill/>
          <a:ln w="9525" cap="flat" cmpd="sng">
            <a:solidFill>
              <a:schemeClr val="dk2"/>
            </a:solidFill>
            <a:prstDash val="solid"/>
            <a:round/>
            <a:headEnd type="none" w="med" len="med"/>
            <a:tailEnd type="none" w="med" len="med"/>
          </a:ln>
        </p:spPr>
      </p:cxnSp>
      <p:cxnSp>
        <p:nvCxnSpPr>
          <p:cNvPr id="938" name="Google Shape;938;p63"/>
          <p:cNvCxnSpPr/>
          <p:nvPr/>
        </p:nvCxnSpPr>
        <p:spPr>
          <a:xfrm rot="10800000" flipH="1">
            <a:off x="3002150" y="3539725"/>
            <a:ext cx="1285800" cy="10200"/>
          </a:xfrm>
          <a:prstGeom prst="straightConnector1">
            <a:avLst/>
          </a:prstGeom>
          <a:noFill/>
          <a:ln w="9525" cap="flat" cmpd="sng">
            <a:solidFill>
              <a:schemeClr val="dk2"/>
            </a:solidFill>
            <a:prstDash val="solid"/>
            <a:round/>
            <a:headEnd type="none" w="med" len="med"/>
            <a:tailEnd type="none" w="med" len="med"/>
          </a:ln>
        </p:spPr>
      </p:cxnSp>
      <p:cxnSp>
        <p:nvCxnSpPr>
          <p:cNvPr id="939" name="Google Shape;939;p63"/>
          <p:cNvCxnSpPr/>
          <p:nvPr/>
        </p:nvCxnSpPr>
        <p:spPr>
          <a:xfrm>
            <a:off x="3645038" y="3324931"/>
            <a:ext cx="0" cy="225000"/>
          </a:xfrm>
          <a:prstGeom prst="straightConnector1">
            <a:avLst/>
          </a:prstGeom>
          <a:noFill/>
          <a:ln w="9525" cap="flat" cmpd="sng">
            <a:solidFill>
              <a:schemeClr val="dk2"/>
            </a:solidFill>
            <a:prstDash val="solid"/>
            <a:round/>
            <a:headEnd type="none" w="med" len="med"/>
            <a:tailEnd type="none" w="med" len="med"/>
          </a:ln>
        </p:spPr>
      </p:cxnSp>
      <p:cxnSp>
        <p:nvCxnSpPr>
          <p:cNvPr id="940" name="Google Shape;940;p63"/>
          <p:cNvCxnSpPr/>
          <p:nvPr/>
        </p:nvCxnSpPr>
        <p:spPr>
          <a:xfrm rot="10800000" flipH="1">
            <a:off x="5469000" y="3550050"/>
            <a:ext cx="2522400" cy="2100"/>
          </a:xfrm>
          <a:prstGeom prst="straightConnector1">
            <a:avLst/>
          </a:prstGeom>
          <a:noFill/>
          <a:ln w="9525" cap="flat" cmpd="sng">
            <a:solidFill>
              <a:schemeClr val="dk2"/>
            </a:solidFill>
            <a:prstDash val="solid"/>
            <a:round/>
            <a:headEnd type="none" w="med" len="med"/>
            <a:tailEnd type="none" w="med" len="med"/>
          </a:ln>
        </p:spPr>
      </p:cxnSp>
      <p:cxnSp>
        <p:nvCxnSpPr>
          <p:cNvPr id="941" name="Google Shape;941;p63"/>
          <p:cNvCxnSpPr/>
          <p:nvPr/>
        </p:nvCxnSpPr>
        <p:spPr>
          <a:xfrm>
            <a:off x="5742400" y="3338925"/>
            <a:ext cx="668700" cy="0"/>
          </a:xfrm>
          <a:prstGeom prst="straightConnector1">
            <a:avLst/>
          </a:prstGeom>
          <a:noFill/>
          <a:ln w="9525" cap="flat" cmpd="sng">
            <a:solidFill>
              <a:schemeClr val="dk2"/>
            </a:solidFill>
            <a:prstDash val="solid"/>
            <a:round/>
            <a:headEnd type="none" w="med" len="med"/>
            <a:tailEnd type="none" w="med" len="med"/>
          </a:ln>
        </p:spPr>
      </p:cxnSp>
      <p:cxnSp>
        <p:nvCxnSpPr>
          <p:cNvPr id="942" name="Google Shape;942;p63"/>
          <p:cNvCxnSpPr>
            <a:stCxn id="910" idx="2"/>
          </p:cNvCxnSpPr>
          <p:nvPr/>
        </p:nvCxnSpPr>
        <p:spPr>
          <a:xfrm>
            <a:off x="6076738" y="3345525"/>
            <a:ext cx="669900" cy="214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64"/>
          <p:cNvSpPr txBox="1">
            <a:spLocks noGrp="1"/>
          </p:cNvSpPr>
          <p:nvPr>
            <p:ph type="ctrTitle"/>
          </p:nvPr>
        </p:nvSpPr>
        <p:spPr>
          <a:xfrm>
            <a:off x="1768800" y="357988"/>
            <a:ext cx="56064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Requirements</a:t>
            </a:r>
            <a:endParaRPr/>
          </a:p>
        </p:txBody>
      </p:sp>
      <p:sp>
        <p:nvSpPr>
          <p:cNvPr id="948" name="Google Shape;948;p64"/>
          <p:cNvSpPr txBox="1"/>
          <p:nvPr/>
        </p:nvSpPr>
        <p:spPr>
          <a:xfrm>
            <a:off x="884550" y="1407950"/>
            <a:ext cx="7374900" cy="14160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lt1"/>
              </a:buClr>
              <a:buSzPts val="2000"/>
              <a:buFont typeface="Playfair Display"/>
              <a:buChar char="●"/>
            </a:pPr>
            <a:r>
              <a:rPr lang="en" sz="2000" u="sng">
                <a:solidFill>
                  <a:schemeClr val="lt1"/>
                </a:solidFill>
                <a:latin typeface="Playfair Display SemiBold"/>
                <a:ea typeface="Playfair Display SemiBold"/>
                <a:cs typeface="Playfair Display SemiBold"/>
                <a:sym typeface="Playfair Display SemiBold"/>
                <a:hlinkClick r:id="rId3" action="ppaction://hlinksldjump">
                  <a:extLst>
                    <a:ext uri="{A12FA001-AC4F-418D-AE19-62706E023703}">
                      <ahyp:hlinkClr xmlns:ahyp="http://schemas.microsoft.com/office/drawing/2018/hyperlinkcolor" val="tx"/>
                    </a:ext>
                  </a:extLst>
                </a:hlinkClick>
              </a:rPr>
              <a:t>Requirements (LVL 0)</a:t>
            </a:r>
            <a:endParaRPr sz="2000" u="sng">
              <a:solidFill>
                <a:schemeClr val="lt1"/>
              </a:solidFill>
              <a:latin typeface="Playfair Display SemiBold"/>
              <a:ea typeface="Playfair Display SemiBold"/>
              <a:cs typeface="Playfair Display SemiBold"/>
              <a:sym typeface="Playfair Display SemiBold"/>
            </a:endParaRPr>
          </a:p>
          <a:p>
            <a:pPr marL="457200" lvl="0" indent="-355600" algn="l" rtl="0">
              <a:spcBef>
                <a:spcPts val="0"/>
              </a:spcBef>
              <a:spcAft>
                <a:spcPts val="0"/>
              </a:spcAft>
              <a:buClr>
                <a:schemeClr val="lt1"/>
              </a:buClr>
              <a:buSzPts val="2000"/>
              <a:buFont typeface="Playfair Display SemiBold"/>
              <a:buChar char="●"/>
            </a:pPr>
            <a:r>
              <a:rPr lang="en" sz="2000" u="sng">
                <a:solidFill>
                  <a:schemeClr val="lt1"/>
                </a:solidFill>
                <a:latin typeface="Playfair Display SemiBold"/>
                <a:ea typeface="Playfair Display SemiBold"/>
                <a:cs typeface="Playfair Display SemiBold"/>
                <a:sym typeface="Playfair Display SemiBold"/>
                <a:hlinkClick r:id="rId4" action="ppaction://hlinksldjump">
                  <a:extLst>
                    <a:ext uri="{A12FA001-AC4F-418D-AE19-62706E023703}">
                      <ahyp:hlinkClr xmlns:ahyp="http://schemas.microsoft.com/office/drawing/2018/hyperlinkcolor" val="tx"/>
                    </a:ext>
                  </a:extLst>
                </a:hlinkClick>
              </a:rPr>
              <a:t>Requirements (LVL 1)</a:t>
            </a:r>
            <a:endParaRPr sz="2000" u="sng">
              <a:solidFill>
                <a:schemeClr val="lt1"/>
              </a:solidFill>
              <a:latin typeface="Playfair Display SemiBold"/>
              <a:ea typeface="Playfair Display SemiBold"/>
              <a:cs typeface="Playfair Display SemiBold"/>
              <a:sym typeface="Playfair Display SemiBold"/>
            </a:endParaRPr>
          </a:p>
          <a:p>
            <a:pPr marL="457200" lvl="0" indent="-355600" algn="l" rtl="0">
              <a:spcBef>
                <a:spcPts val="0"/>
              </a:spcBef>
              <a:spcAft>
                <a:spcPts val="0"/>
              </a:spcAft>
              <a:buClr>
                <a:schemeClr val="lt1"/>
              </a:buClr>
              <a:buSzPts val="2000"/>
              <a:buFont typeface="Playfair Display SemiBold"/>
              <a:buChar char="●"/>
            </a:pPr>
            <a:r>
              <a:rPr lang="en" sz="2000" u="sng">
                <a:solidFill>
                  <a:schemeClr val="lt1"/>
                </a:solidFill>
                <a:latin typeface="Playfair Display SemiBold"/>
                <a:ea typeface="Playfair Display SemiBold"/>
                <a:cs typeface="Playfair Display SemiBold"/>
                <a:sym typeface="Playfair Display SemiBold"/>
                <a:hlinkClick r:id="rId5" action="ppaction://hlinksldjump">
                  <a:extLst>
                    <a:ext uri="{A12FA001-AC4F-418D-AE19-62706E023703}">
                      <ahyp:hlinkClr xmlns:ahyp="http://schemas.microsoft.com/office/drawing/2018/hyperlinkcolor" val="tx"/>
                    </a:ext>
                  </a:extLst>
                </a:hlinkClick>
              </a:rPr>
              <a:t>Requirements (LVL 2)</a:t>
            </a:r>
            <a:endParaRPr sz="2000" u="sng">
              <a:solidFill>
                <a:schemeClr val="lt1"/>
              </a:solidFill>
              <a:latin typeface="Playfair Display SemiBold"/>
              <a:ea typeface="Playfair Display SemiBold"/>
              <a:cs typeface="Playfair Display SemiBold"/>
              <a:sym typeface="Playfair Display SemiBold"/>
            </a:endParaRPr>
          </a:p>
          <a:p>
            <a:pPr marL="457200" lvl="0" indent="-355600" algn="l" rtl="0">
              <a:spcBef>
                <a:spcPts val="0"/>
              </a:spcBef>
              <a:spcAft>
                <a:spcPts val="0"/>
              </a:spcAft>
              <a:buClr>
                <a:schemeClr val="lt1"/>
              </a:buClr>
              <a:buSzPts val="2000"/>
              <a:buFont typeface="Playfair Display SemiBold"/>
              <a:buChar char="●"/>
            </a:pPr>
            <a:r>
              <a:rPr lang="en" sz="2000" u="sng">
                <a:solidFill>
                  <a:schemeClr val="lt1"/>
                </a:solidFill>
                <a:latin typeface="Playfair Display SemiBold"/>
                <a:ea typeface="Playfair Display SemiBold"/>
                <a:cs typeface="Playfair Display SemiBold"/>
                <a:sym typeface="Playfair Display SemiBold"/>
                <a:hlinkClick r:id="rId6" action="ppaction://hlinksldjump">
                  <a:extLst>
                    <a:ext uri="{A12FA001-AC4F-418D-AE19-62706E023703}">
                      <ahyp:hlinkClr xmlns:ahyp="http://schemas.microsoft.com/office/drawing/2018/hyperlinkcolor" val="tx"/>
                    </a:ext>
                  </a:extLst>
                </a:hlinkClick>
              </a:rPr>
              <a:t>Requirements (LVL 3)</a:t>
            </a:r>
            <a:endParaRPr sz="2000" u="sng">
              <a:solidFill>
                <a:schemeClr val="lt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65"/>
          <p:cNvSpPr txBox="1">
            <a:spLocks noGrp="1"/>
          </p:cNvSpPr>
          <p:nvPr>
            <p:ph type="title"/>
          </p:nvPr>
        </p:nvSpPr>
        <p:spPr>
          <a:xfrm>
            <a:off x="5" y="-49069"/>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u="sng">
                <a:latin typeface="Playfair Display SemiBold"/>
                <a:ea typeface="Playfair Display SemiBold"/>
                <a:cs typeface="Playfair Display SemiBold"/>
                <a:sym typeface="Playfair Display SemiBold"/>
              </a:rPr>
              <a:t>Requirements (LVL 0)</a:t>
            </a:r>
            <a:endParaRPr sz="2300" u="sng">
              <a:latin typeface="Playfair Display SemiBold"/>
              <a:ea typeface="Playfair Display SemiBold"/>
              <a:cs typeface="Playfair Display SemiBold"/>
              <a:sym typeface="Playfair Display SemiBold"/>
            </a:endParaRPr>
          </a:p>
        </p:txBody>
      </p:sp>
      <p:sp>
        <p:nvSpPr>
          <p:cNvPr id="954" name="Google Shape;954;p65"/>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54</a:t>
            </a:fld>
            <a:endParaRPr sz="1200">
              <a:solidFill>
                <a:schemeClr val="accent4"/>
              </a:solidFill>
            </a:endParaRPr>
          </a:p>
        </p:txBody>
      </p:sp>
      <p:pic>
        <p:nvPicPr>
          <p:cNvPr id="955" name="Google Shape;955;p65"/>
          <p:cNvPicPr preferRelativeResize="0"/>
          <p:nvPr/>
        </p:nvPicPr>
        <p:blipFill>
          <a:blip r:embed="rId3">
            <a:alphaModFix/>
          </a:blip>
          <a:stretch>
            <a:fillRect/>
          </a:stretch>
        </p:blipFill>
        <p:spPr>
          <a:xfrm>
            <a:off x="8555225" y="0"/>
            <a:ext cx="588775" cy="588800"/>
          </a:xfrm>
          <a:prstGeom prst="rect">
            <a:avLst/>
          </a:prstGeom>
          <a:noFill/>
          <a:ln>
            <a:noFill/>
          </a:ln>
        </p:spPr>
      </p:pic>
      <p:graphicFrame>
        <p:nvGraphicFramePr>
          <p:cNvPr id="956" name="Google Shape;956;p65"/>
          <p:cNvGraphicFramePr/>
          <p:nvPr/>
        </p:nvGraphicFramePr>
        <p:xfrm>
          <a:off x="575813" y="588805"/>
          <a:ext cx="3000000" cy="3000000"/>
        </p:xfrm>
        <a:graphic>
          <a:graphicData uri="http://schemas.openxmlformats.org/drawingml/2006/table">
            <a:tbl>
              <a:tblPr>
                <a:noFill/>
                <a:tableStyleId>{55189256-FDD2-419D-B989-A5E7DEA6DE4D}</a:tableStyleId>
              </a:tblPr>
              <a:tblGrid>
                <a:gridCol w="846675">
                  <a:extLst>
                    <a:ext uri="{9D8B030D-6E8A-4147-A177-3AD203B41FA5}">
                      <a16:colId xmlns:a16="http://schemas.microsoft.com/office/drawing/2014/main" val="20000"/>
                    </a:ext>
                  </a:extLst>
                </a:gridCol>
                <a:gridCol w="5096775">
                  <a:extLst>
                    <a:ext uri="{9D8B030D-6E8A-4147-A177-3AD203B41FA5}">
                      <a16:colId xmlns:a16="http://schemas.microsoft.com/office/drawing/2014/main" val="20001"/>
                    </a:ext>
                  </a:extLst>
                </a:gridCol>
                <a:gridCol w="846675">
                  <a:extLst>
                    <a:ext uri="{9D8B030D-6E8A-4147-A177-3AD203B41FA5}">
                      <a16:colId xmlns:a16="http://schemas.microsoft.com/office/drawing/2014/main" val="20002"/>
                    </a:ext>
                  </a:extLst>
                </a:gridCol>
                <a:gridCol w="1202250">
                  <a:extLst>
                    <a:ext uri="{9D8B030D-6E8A-4147-A177-3AD203B41FA5}">
                      <a16:colId xmlns:a16="http://schemas.microsoft.com/office/drawing/2014/main" val="20003"/>
                    </a:ext>
                  </a:extLst>
                </a:gridCol>
              </a:tblGrid>
              <a:tr h="139475">
                <a:tc>
                  <a:txBody>
                    <a:bodyPr/>
                    <a:lstStyle/>
                    <a:p>
                      <a:pPr marL="0" lvl="0" indent="0" algn="l" rtl="0">
                        <a:lnSpc>
                          <a:spcPct val="115000"/>
                        </a:lnSpc>
                        <a:spcBef>
                          <a:spcPts val="0"/>
                        </a:spcBef>
                        <a:spcAft>
                          <a:spcPts val="0"/>
                        </a:spcAft>
                        <a:buNone/>
                      </a:pPr>
                      <a:r>
                        <a:rPr lang="en" sz="800" b="1">
                          <a:solidFill>
                            <a:srgbClr val="FFFFFF"/>
                          </a:solidFill>
                          <a:latin typeface="Times New Roman"/>
                          <a:ea typeface="Times New Roman"/>
                          <a:cs typeface="Times New Roman"/>
                          <a:sym typeface="Times New Roman"/>
                        </a:rPr>
                        <a:t>#</a:t>
                      </a:r>
                      <a:endParaRPr sz="8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800" b="1">
                          <a:solidFill>
                            <a:srgbClr val="FFFFFF"/>
                          </a:solidFill>
                          <a:latin typeface="Times New Roman"/>
                          <a:ea typeface="Times New Roman"/>
                          <a:cs typeface="Times New Roman"/>
                          <a:sym typeface="Times New Roman"/>
                        </a:rPr>
                        <a:t>Requirement</a:t>
                      </a:r>
                      <a:endParaRPr sz="8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800" b="1">
                          <a:solidFill>
                            <a:srgbClr val="FFFFFF"/>
                          </a:solidFill>
                          <a:latin typeface="Times New Roman"/>
                          <a:ea typeface="Times New Roman"/>
                          <a:cs typeface="Times New Roman"/>
                          <a:sym typeface="Times New Roman"/>
                        </a:rPr>
                        <a:t>Parent</a:t>
                      </a:r>
                      <a:endParaRPr sz="8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800" b="1">
                          <a:solidFill>
                            <a:srgbClr val="FFFFFF"/>
                          </a:solidFill>
                          <a:latin typeface="Times New Roman"/>
                          <a:ea typeface="Times New Roman"/>
                          <a:cs typeface="Times New Roman"/>
                          <a:sym typeface="Times New Roman"/>
                        </a:rPr>
                        <a:t>Verification Method</a:t>
                      </a:r>
                      <a:endParaRPr sz="8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0"/>
                  </a:ext>
                </a:extLst>
              </a:tr>
              <a:tr h="160675">
                <a:tc>
                  <a:txBody>
                    <a:bodyPr/>
                    <a:lstStyle/>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O</a:t>
                      </a:r>
                      <a:endParaRPr sz="8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Mission Objectives</a:t>
                      </a:r>
                      <a:endParaRPr sz="8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1"/>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O.1</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Prototype sensor suite to gather data of surrounding objects to determine relative position/orientation</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O.2</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Develop algorithm to refine sensor data into relative position measurements (6 DOF)</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O.3</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Develop processor to run algorithm</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O.4</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Maximize in-situ performance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88375">
                <a:tc>
                  <a:txBody>
                    <a:bodyPr/>
                    <a:lstStyle/>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SC</a:t>
                      </a:r>
                      <a:endParaRPr sz="8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Mission Success Criteria</a:t>
                      </a:r>
                      <a:endParaRPr sz="8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6"/>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SC.1</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be capable of measuring objects up to 30 meters away</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O.1</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SC.2</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uFill>
                            <a:noFill/>
                          </a:uFill>
                          <a:latin typeface="Times New Roman"/>
                          <a:ea typeface="Times New Roman"/>
                          <a:cs typeface="Times New Roman"/>
                          <a:sym typeface="Times New Roman"/>
                          <a:hlinkClick r:id="rId4"/>
                        </a:rPr>
                        <a:t>Shall be capable of measuring objects modeled after the LM400 Series</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O.1</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SC.3</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transform raw translational data to target relative measurements</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O.2-3</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SC.4</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transform raw rotational data to target relative measurements</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O.2-3</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SC.5</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be capable of sampling/storing at least 3 hours worth of data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O.3</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SC.6</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record relative position measurements at a minimum rate of 1 Hz</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O.3</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SC.7</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be autonomous with the exception of start and stop</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O.4</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SC.8</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be compatible with SOSC testing facilities</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O.4</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SC.9</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be functionally validated prior to SOSC test day</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O.1-4</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52900">
                <a:tc>
                  <a:txBody>
                    <a:bodyPr/>
                    <a:lstStyle/>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C</a:t>
                      </a:r>
                      <a:endParaRPr sz="8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lnSpc>
                          <a:spcPct val="115000"/>
                        </a:lnSpc>
                        <a:spcBef>
                          <a:spcPts val="0"/>
                        </a:spcBef>
                        <a:spcAft>
                          <a:spcPts val="0"/>
                        </a:spcAft>
                        <a:buNone/>
                      </a:pPr>
                      <a:r>
                        <a:rPr lang="en" sz="800" b="1">
                          <a:latin typeface="Times New Roman"/>
                          <a:ea typeface="Times New Roman"/>
                          <a:cs typeface="Times New Roman"/>
                          <a:sym typeface="Times New Roman"/>
                        </a:rPr>
                        <a:t>Constraints</a:t>
                      </a:r>
                      <a:endParaRPr sz="8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16"/>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C.1</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not exceed $4000 in total expenses</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C.2</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not exceed TBD size</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I</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C.3</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accept a 120 V AC power supply</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r h="206175">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C.4</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Shall not exceed 450 kg</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800">
                          <a:latin typeface="Times New Roman"/>
                          <a:ea typeface="Times New Roman"/>
                          <a:cs typeface="Times New Roman"/>
                          <a:sym typeface="Times New Roman"/>
                        </a:rPr>
                        <a:t>A</a:t>
                      </a:r>
                      <a:endParaRPr sz="8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0"/>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66"/>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Requirements (LVL 1)</a:t>
            </a:r>
            <a:endParaRPr sz="2600" u="sng">
              <a:latin typeface="Playfair Display SemiBold"/>
              <a:ea typeface="Playfair Display SemiBold"/>
              <a:cs typeface="Playfair Display SemiBold"/>
              <a:sym typeface="Playfair Display SemiBold"/>
            </a:endParaRPr>
          </a:p>
        </p:txBody>
      </p:sp>
      <p:sp>
        <p:nvSpPr>
          <p:cNvPr id="962" name="Google Shape;962;p66"/>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55</a:t>
            </a:fld>
            <a:endParaRPr sz="1200">
              <a:solidFill>
                <a:schemeClr val="accent4"/>
              </a:solidFill>
            </a:endParaRPr>
          </a:p>
        </p:txBody>
      </p:sp>
      <p:pic>
        <p:nvPicPr>
          <p:cNvPr id="963" name="Google Shape;963;p66"/>
          <p:cNvPicPr preferRelativeResize="0"/>
          <p:nvPr/>
        </p:nvPicPr>
        <p:blipFill>
          <a:blip r:embed="rId3">
            <a:alphaModFix/>
          </a:blip>
          <a:stretch>
            <a:fillRect/>
          </a:stretch>
        </p:blipFill>
        <p:spPr>
          <a:xfrm>
            <a:off x="8238950" y="304100"/>
            <a:ext cx="588775" cy="588800"/>
          </a:xfrm>
          <a:prstGeom prst="rect">
            <a:avLst/>
          </a:prstGeom>
          <a:noFill/>
          <a:ln>
            <a:noFill/>
          </a:ln>
        </p:spPr>
      </p:pic>
      <p:graphicFrame>
        <p:nvGraphicFramePr>
          <p:cNvPr id="964" name="Google Shape;964;p66"/>
          <p:cNvGraphicFramePr/>
          <p:nvPr/>
        </p:nvGraphicFramePr>
        <p:xfrm>
          <a:off x="388950" y="975667"/>
          <a:ext cx="3000000" cy="3000000"/>
        </p:xfrm>
        <a:graphic>
          <a:graphicData uri="http://schemas.openxmlformats.org/drawingml/2006/table">
            <a:tbl>
              <a:tblPr>
                <a:noFill/>
                <a:tableStyleId>{55189256-FDD2-419D-B989-A5E7DEA6DE4D}</a:tableStyleId>
              </a:tblPr>
              <a:tblGrid>
                <a:gridCol w="869850">
                  <a:extLst>
                    <a:ext uri="{9D8B030D-6E8A-4147-A177-3AD203B41FA5}">
                      <a16:colId xmlns:a16="http://schemas.microsoft.com/office/drawing/2014/main" val="20000"/>
                    </a:ext>
                  </a:extLst>
                </a:gridCol>
                <a:gridCol w="5236500">
                  <a:extLst>
                    <a:ext uri="{9D8B030D-6E8A-4147-A177-3AD203B41FA5}">
                      <a16:colId xmlns:a16="http://schemas.microsoft.com/office/drawing/2014/main" val="20001"/>
                    </a:ext>
                  </a:extLst>
                </a:gridCol>
                <a:gridCol w="869850">
                  <a:extLst>
                    <a:ext uri="{9D8B030D-6E8A-4147-A177-3AD203B41FA5}">
                      <a16:colId xmlns:a16="http://schemas.microsoft.com/office/drawing/2014/main" val="20002"/>
                    </a:ext>
                  </a:extLst>
                </a:gridCol>
                <a:gridCol w="1235200">
                  <a:extLst>
                    <a:ext uri="{9D8B030D-6E8A-4147-A177-3AD203B41FA5}">
                      <a16:colId xmlns:a16="http://schemas.microsoft.com/office/drawing/2014/main" val="20003"/>
                    </a:ext>
                  </a:extLst>
                </a:gridCol>
              </a:tblGrid>
              <a:tr h="194625">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a:t>
                      </a:r>
                      <a:endParaRPr sz="10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Requirement</a:t>
                      </a:r>
                      <a:endParaRPr sz="10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Parent</a:t>
                      </a:r>
                      <a:endParaRPr sz="10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Verification Method</a:t>
                      </a:r>
                      <a:endParaRPr sz="10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0"/>
                  </a:ext>
                </a:extLst>
              </a:tr>
              <a:tr h="233550">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1.1</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Mission Design</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1.1.1</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be capable of locating unknown object of TBD size up to 30 meters away</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O.1, SC.2-3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transform raw translational data to target relative measurements at an accuracy of 1 meter</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O.2-3, SC.3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transform raw rotational data to target relative measurements at an accuracy of 15 degrees</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O.2-3, SC.4</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1.1.4</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record relative position measurements at a minimum rate of 1 Hz</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SC.5,6</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1.1.5</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be compatible with SOSC testing facility</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O.4, SC.8</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1.1.6</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survive travel to SOSC</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O.4, SC.8</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33550">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1.2</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Prototype System</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8"/>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1.2.1</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house sensor(s)</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O.1</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I</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house the processor</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I</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be electronically compatible with testing stand</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SC.8</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1.2.4</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be mechanically compatible with testing stand</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SC.8</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1.2.5</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be autonomous except for activation and termination</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O.4, SC.7,9</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1.2.6</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meet functionality and accuracy requirements prior to SOSC test day</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O.1-4, SC.5-9</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D/A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33550">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1.3</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Testing Facility</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15"/>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1.3.1</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test at Lockheed Martin Space Operations Simulation Center (SOSC)</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O.4, SC.8</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I</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1946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1.3.2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be capable of 3 hours of autonomous testing</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O.4, SC.5</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67"/>
          <p:cNvSpPr txBox="1">
            <a:spLocks noGrp="1"/>
          </p:cNvSpPr>
          <p:nvPr>
            <p:ph type="title"/>
          </p:nvPr>
        </p:nvSpPr>
        <p:spPr>
          <a:xfrm>
            <a:off x="388955" y="130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Requirements (LVL 2)</a:t>
            </a:r>
            <a:endParaRPr sz="2600" u="sng">
              <a:latin typeface="Playfair Display SemiBold"/>
              <a:ea typeface="Playfair Display SemiBold"/>
              <a:cs typeface="Playfair Display SemiBold"/>
              <a:sym typeface="Playfair Display SemiBold"/>
            </a:endParaRPr>
          </a:p>
        </p:txBody>
      </p:sp>
      <p:sp>
        <p:nvSpPr>
          <p:cNvPr id="970" name="Google Shape;970;p67"/>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56</a:t>
            </a:fld>
            <a:endParaRPr sz="1200">
              <a:solidFill>
                <a:schemeClr val="accent4"/>
              </a:solidFill>
            </a:endParaRPr>
          </a:p>
        </p:txBody>
      </p:sp>
      <p:pic>
        <p:nvPicPr>
          <p:cNvPr id="971" name="Google Shape;971;p67"/>
          <p:cNvPicPr preferRelativeResize="0"/>
          <p:nvPr/>
        </p:nvPicPr>
        <p:blipFill>
          <a:blip r:embed="rId3">
            <a:alphaModFix/>
          </a:blip>
          <a:stretch>
            <a:fillRect/>
          </a:stretch>
        </p:blipFill>
        <p:spPr>
          <a:xfrm>
            <a:off x="8353325" y="304100"/>
            <a:ext cx="474401" cy="474424"/>
          </a:xfrm>
          <a:prstGeom prst="rect">
            <a:avLst/>
          </a:prstGeom>
          <a:noFill/>
          <a:ln>
            <a:noFill/>
          </a:ln>
        </p:spPr>
      </p:pic>
      <p:graphicFrame>
        <p:nvGraphicFramePr>
          <p:cNvPr id="972" name="Google Shape;972;p67"/>
          <p:cNvGraphicFramePr/>
          <p:nvPr/>
        </p:nvGraphicFramePr>
        <p:xfrm>
          <a:off x="424038" y="822560"/>
          <a:ext cx="3000000" cy="3000000"/>
        </p:xfrm>
        <a:graphic>
          <a:graphicData uri="http://schemas.openxmlformats.org/drawingml/2006/table">
            <a:tbl>
              <a:tblPr>
                <a:noFill/>
                <a:tableStyleId>{55189256-FDD2-419D-B989-A5E7DEA6DE4D}</a:tableStyleId>
              </a:tblPr>
              <a:tblGrid>
                <a:gridCol w="882525">
                  <a:extLst>
                    <a:ext uri="{9D8B030D-6E8A-4147-A177-3AD203B41FA5}">
                      <a16:colId xmlns:a16="http://schemas.microsoft.com/office/drawing/2014/main" val="20000"/>
                    </a:ext>
                  </a:extLst>
                </a:gridCol>
                <a:gridCol w="5312750">
                  <a:extLst>
                    <a:ext uri="{9D8B030D-6E8A-4147-A177-3AD203B41FA5}">
                      <a16:colId xmlns:a16="http://schemas.microsoft.com/office/drawing/2014/main" val="20001"/>
                    </a:ext>
                  </a:extLst>
                </a:gridCol>
                <a:gridCol w="882525">
                  <a:extLst>
                    <a:ext uri="{9D8B030D-6E8A-4147-A177-3AD203B41FA5}">
                      <a16:colId xmlns:a16="http://schemas.microsoft.com/office/drawing/2014/main" val="20002"/>
                    </a:ext>
                  </a:extLst>
                </a:gridCol>
                <a:gridCol w="1253200">
                  <a:extLst>
                    <a:ext uri="{9D8B030D-6E8A-4147-A177-3AD203B41FA5}">
                      <a16:colId xmlns:a16="http://schemas.microsoft.com/office/drawing/2014/main" val="20003"/>
                    </a:ext>
                  </a:extLst>
                </a:gridCol>
              </a:tblGrid>
              <a:tr h="207950">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a:t>
                      </a:r>
                      <a:endParaRPr sz="10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Requirement</a:t>
                      </a:r>
                      <a:endParaRPr sz="10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Parent</a:t>
                      </a:r>
                      <a:endParaRPr sz="10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Verification Method</a:t>
                      </a:r>
                      <a:endParaRPr sz="10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0"/>
                  </a:ext>
                </a:extLst>
              </a:tr>
              <a:tr h="249550">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2.1</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Software</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2.1.1</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collect raw target object data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1.1.2-3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2.1.2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be capable of autonomous computation</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1.2.6, 1.3.2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2.1.3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determine object state at a rate of 1 Hz</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1.1.2-3, 1.2.3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2.1.4</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determine target object's position relative to sensor with an accuracy of 1m</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2.1.5</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determine target object's attitude relative to the sensor with an accuracy of 15 degrees</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2.1.6</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validate relative measurement accuracies</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1.2.6</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D/A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49550">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2.2</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Electronics</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8"/>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2.2.1</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be capable of autonomous data transfer</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1.2.5, 1.3.2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2.2.2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be capable of storing data at a minimum rate of 1 Hz</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1.1.4</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781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2.2.3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interface sensor suite critical components together</a:t>
                      </a:r>
                      <a:endParaRPr sz="1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000" i="1">
                          <a:latin typeface="Times New Roman"/>
                          <a:ea typeface="Times New Roman"/>
                          <a:cs typeface="Times New Roman"/>
                          <a:sym typeface="Times New Roman"/>
                        </a:rPr>
                        <a:t>Sensor, Processor, and Data Storage are critical components</a:t>
                      </a:r>
                      <a:endParaRPr sz="1000" i="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1.2.3,6</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2.2.4</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regulate and control electrical power for sensor suite components</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1.2.3-4</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49550">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2.3</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Mechanical</a:t>
                      </a:r>
                      <a:endParaRPr sz="10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13"/>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2.3.1</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securely house all components</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1.2.1-2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I</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2.3.2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interface with SOSC test stand</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1.1.5-6, 1.2.3,6</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I/A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2.3.3</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withstand testing duration and movement</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1.1.5,1.2.4,1.3.2</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T/A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20795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2.3.4</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Shall model heritage satellite as test object</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1.1.1,1.3.1</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I/A</a:t>
                      </a:r>
                      <a:endParaRPr sz="10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68"/>
          <p:cNvSpPr txBox="1">
            <a:spLocks noGrp="1"/>
          </p:cNvSpPr>
          <p:nvPr>
            <p:ph type="title"/>
          </p:nvPr>
        </p:nvSpPr>
        <p:spPr>
          <a:xfrm>
            <a:off x="5" y="-205219"/>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u="sng">
                <a:latin typeface="Playfair Display SemiBold"/>
                <a:ea typeface="Playfair Display SemiBold"/>
                <a:cs typeface="Playfair Display SemiBold"/>
                <a:sym typeface="Playfair Display SemiBold"/>
              </a:rPr>
              <a:t>Requirements (LVL 3)</a:t>
            </a:r>
            <a:endParaRPr sz="2200" u="sng">
              <a:latin typeface="Playfair Display SemiBold"/>
              <a:ea typeface="Playfair Display SemiBold"/>
              <a:cs typeface="Playfair Display SemiBold"/>
              <a:sym typeface="Playfair Display SemiBold"/>
            </a:endParaRPr>
          </a:p>
        </p:txBody>
      </p:sp>
      <p:sp>
        <p:nvSpPr>
          <p:cNvPr id="978" name="Google Shape;978;p68"/>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57</a:t>
            </a:fld>
            <a:endParaRPr sz="1200">
              <a:solidFill>
                <a:schemeClr val="accent4"/>
              </a:solidFill>
            </a:endParaRPr>
          </a:p>
        </p:txBody>
      </p:sp>
      <p:pic>
        <p:nvPicPr>
          <p:cNvPr id="979" name="Google Shape;979;p68"/>
          <p:cNvPicPr preferRelativeResize="0"/>
          <p:nvPr/>
        </p:nvPicPr>
        <p:blipFill>
          <a:blip r:embed="rId3">
            <a:alphaModFix/>
          </a:blip>
          <a:stretch>
            <a:fillRect/>
          </a:stretch>
        </p:blipFill>
        <p:spPr>
          <a:xfrm>
            <a:off x="8623222" y="0"/>
            <a:ext cx="520778" cy="520799"/>
          </a:xfrm>
          <a:prstGeom prst="rect">
            <a:avLst/>
          </a:prstGeom>
          <a:noFill/>
          <a:ln>
            <a:noFill/>
          </a:ln>
        </p:spPr>
      </p:pic>
      <p:graphicFrame>
        <p:nvGraphicFramePr>
          <p:cNvPr id="980" name="Google Shape;980;p68"/>
          <p:cNvGraphicFramePr/>
          <p:nvPr/>
        </p:nvGraphicFramePr>
        <p:xfrm>
          <a:off x="573800" y="394860"/>
          <a:ext cx="3000000" cy="3000000"/>
        </p:xfrm>
        <a:graphic>
          <a:graphicData uri="http://schemas.openxmlformats.org/drawingml/2006/table">
            <a:tbl>
              <a:tblPr>
                <a:noFill/>
                <a:tableStyleId>{55189256-FDD2-419D-B989-A5E7DEA6DE4D}</a:tableStyleId>
              </a:tblPr>
              <a:tblGrid>
                <a:gridCol w="847075">
                  <a:extLst>
                    <a:ext uri="{9D8B030D-6E8A-4147-A177-3AD203B41FA5}">
                      <a16:colId xmlns:a16="http://schemas.microsoft.com/office/drawing/2014/main" val="20000"/>
                    </a:ext>
                  </a:extLst>
                </a:gridCol>
                <a:gridCol w="5099375">
                  <a:extLst>
                    <a:ext uri="{9D8B030D-6E8A-4147-A177-3AD203B41FA5}">
                      <a16:colId xmlns:a16="http://schemas.microsoft.com/office/drawing/2014/main" val="20001"/>
                    </a:ext>
                  </a:extLst>
                </a:gridCol>
                <a:gridCol w="847075">
                  <a:extLst>
                    <a:ext uri="{9D8B030D-6E8A-4147-A177-3AD203B41FA5}">
                      <a16:colId xmlns:a16="http://schemas.microsoft.com/office/drawing/2014/main" val="20002"/>
                    </a:ext>
                  </a:extLst>
                </a:gridCol>
                <a:gridCol w="1202850">
                  <a:extLst>
                    <a:ext uri="{9D8B030D-6E8A-4147-A177-3AD203B41FA5}">
                      <a16:colId xmlns:a16="http://schemas.microsoft.com/office/drawing/2014/main" val="20003"/>
                    </a:ext>
                  </a:extLst>
                </a:gridCol>
              </a:tblGrid>
              <a:tr h="162525">
                <a:tc>
                  <a:txBody>
                    <a:bodyPr/>
                    <a:lstStyle/>
                    <a:p>
                      <a:pPr marL="0" lvl="0" indent="0" algn="l" rtl="0">
                        <a:lnSpc>
                          <a:spcPct val="115000"/>
                        </a:lnSpc>
                        <a:spcBef>
                          <a:spcPts val="0"/>
                        </a:spcBef>
                        <a:spcAft>
                          <a:spcPts val="0"/>
                        </a:spcAft>
                        <a:buNone/>
                      </a:pPr>
                      <a:r>
                        <a:rPr lang="en" sz="700" b="1">
                          <a:solidFill>
                            <a:srgbClr val="FFFFFF"/>
                          </a:solidFill>
                          <a:latin typeface="Times New Roman"/>
                          <a:ea typeface="Times New Roman"/>
                          <a:cs typeface="Times New Roman"/>
                          <a:sym typeface="Times New Roman"/>
                        </a:rPr>
                        <a:t>#</a:t>
                      </a:r>
                      <a:endParaRPr sz="7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700" b="1">
                          <a:solidFill>
                            <a:srgbClr val="FFFFFF"/>
                          </a:solidFill>
                          <a:latin typeface="Times New Roman"/>
                          <a:ea typeface="Times New Roman"/>
                          <a:cs typeface="Times New Roman"/>
                          <a:sym typeface="Times New Roman"/>
                        </a:rPr>
                        <a:t>Requirement</a:t>
                      </a:r>
                      <a:endParaRPr sz="7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700" b="1">
                          <a:solidFill>
                            <a:srgbClr val="FFFFFF"/>
                          </a:solidFill>
                          <a:latin typeface="Times New Roman"/>
                          <a:ea typeface="Times New Roman"/>
                          <a:cs typeface="Times New Roman"/>
                          <a:sym typeface="Times New Roman"/>
                        </a:rPr>
                        <a:t>Parent</a:t>
                      </a:r>
                      <a:endParaRPr sz="7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 sz="700" b="1">
                          <a:solidFill>
                            <a:srgbClr val="FFFFFF"/>
                          </a:solidFill>
                          <a:latin typeface="Times New Roman"/>
                          <a:ea typeface="Times New Roman"/>
                          <a:cs typeface="Times New Roman"/>
                          <a:sym typeface="Times New Roman"/>
                        </a:rPr>
                        <a:t>Verification Method</a:t>
                      </a:r>
                      <a:endParaRPr sz="7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0"/>
                  </a:ext>
                </a:extLst>
              </a:tr>
              <a:tr h="198475">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3.1</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Sensor</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extLst>
                  <a:ext uri="{0D108BD9-81ED-4DB2-BD59-A6C34878D82A}">
                    <a16:rowId xmlns:a16="http://schemas.microsoft.com/office/drawing/2014/main" val="10001"/>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3.1.1</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sample at a minimum rate of 1 Hz</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2.1.1</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3.1.2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Sensors shall collect raw target object data in TBD form</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2.1.1</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3.1.3</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be capable of measuring objects at a resolution of TBD</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2.1.1,4-5</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5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98475">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3.2</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Chassis</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extLst>
                  <a:ext uri="{0D108BD9-81ED-4DB2-BD59-A6C34878D82A}">
                    <a16:rowId xmlns:a16="http://schemas.microsoft.com/office/drawing/2014/main" val="10005"/>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3.2.1</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house a processor, sensors, storage device, and all connecting wires</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2.3.1</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I</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3.2.2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be designed to be compatible with the SOSC mounting system (TBD)</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2.3.2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3.2.3</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be designed to withstand test duration</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2.3.3</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98475">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3.3</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Test Object</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extLst>
                  <a:ext uri="{0D108BD9-81ED-4DB2-BD59-A6C34878D82A}">
                    <a16:rowId xmlns:a16="http://schemas.microsoft.com/office/drawing/2014/main" val="10009"/>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3.3.1</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be designed to be compatible with SOSC mounting system (TBD)</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2.3.2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3.3.2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be designed to withstand test duration</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2.3.3</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3.3.3</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be modeled after a Lockheed satellite</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2.3.4</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I/A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98475">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3.4</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Processing System</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extLst>
                  <a:ext uri="{0D108BD9-81ED-4DB2-BD59-A6C34878D82A}">
                    <a16:rowId xmlns:a16="http://schemas.microsoft.com/office/drawing/2014/main" val="10013"/>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3.3.1</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be electronically compatible with sensor suite</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2.2.3-4</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3.3.2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implement algorithms to transform raw sensor data to translational and rotational relative measurements</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2.1.2,4-5</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3.3.3</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store relative measurement data at a minimum rate of TBD Hz</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2.1.3,2.2.2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98475">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3.5</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Algorithms</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extLst>
                  <a:ext uri="{0D108BD9-81ED-4DB2-BD59-A6C34878D82A}">
                    <a16:rowId xmlns:a16="http://schemas.microsoft.com/office/drawing/2014/main" val="10017"/>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3.5.1</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convert raw data into a TBD format</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2.1.1-6</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3.5.2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be developed in TBD language(s)</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2.1.1-6</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3.5.3</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convert raw data into position data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2.1.4</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0"/>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3.5.4</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convert raw data into attitude data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2.1.5</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1"/>
                  </a:ext>
                </a:extLst>
              </a:tr>
              <a:tr h="198475">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3.6</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lnSpc>
                          <a:spcPct val="115000"/>
                        </a:lnSpc>
                        <a:spcBef>
                          <a:spcPts val="0"/>
                        </a:spcBef>
                        <a:spcAft>
                          <a:spcPts val="0"/>
                        </a:spcAft>
                        <a:buNone/>
                      </a:pPr>
                      <a:r>
                        <a:rPr lang="en" sz="700" b="1">
                          <a:latin typeface="Times New Roman"/>
                          <a:ea typeface="Times New Roman"/>
                          <a:cs typeface="Times New Roman"/>
                          <a:sym typeface="Times New Roman"/>
                        </a:rPr>
                        <a:t>Data Storage</a:t>
                      </a:r>
                      <a:endParaRPr sz="7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endParaRPr sz="11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extLst>
                  <a:ext uri="{0D108BD9-81ED-4DB2-BD59-A6C34878D82A}">
                    <a16:rowId xmlns:a16="http://schemas.microsoft.com/office/drawing/2014/main" val="10022"/>
                  </a:ext>
                </a:extLst>
              </a:tr>
              <a:tr h="290850">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3.6.1</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be capable of storing TBD (amount of) processed data</a:t>
                      </a:r>
                      <a:endParaRPr sz="7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700" i="1">
                          <a:latin typeface="Times New Roman"/>
                          <a:ea typeface="Times New Roman"/>
                          <a:cs typeface="Times New Roman"/>
                          <a:sym typeface="Times New Roman"/>
                        </a:rPr>
                        <a:t>Determined by processor, TBD data type, and test duration</a:t>
                      </a:r>
                      <a:endParaRPr sz="700" i="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2.2.2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3"/>
                  </a:ext>
                </a:extLst>
              </a:tr>
              <a:tr h="162525">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3.6.2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Shall be stored in TBD format</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2.2.2</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700">
                          <a:latin typeface="Times New Roman"/>
                          <a:ea typeface="Times New Roman"/>
                          <a:cs typeface="Times New Roman"/>
                          <a:sym typeface="Times New Roman"/>
                        </a:rPr>
                        <a:t>A</a:t>
                      </a:r>
                      <a:endParaRPr sz="7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4"/>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69"/>
          <p:cNvSpPr txBox="1">
            <a:spLocks noGrp="1"/>
          </p:cNvSpPr>
          <p:nvPr>
            <p:ph type="ctrTitle"/>
          </p:nvPr>
        </p:nvSpPr>
        <p:spPr>
          <a:xfrm>
            <a:off x="684600" y="358000"/>
            <a:ext cx="76950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Models / Verification &amp; Validation</a:t>
            </a:r>
            <a:endParaRPr/>
          </a:p>
        </p:txBody>
      </p:sp>
      <p:sp>
        <p:nvSpPr>
          <p:cNvPr id="986" name="Google Shape;986;p69"/>
          <p:cNvSpPr txBox="1"/>
          <p:nvPr/>
        </p:nvSpPr>
        <p:spPr>
          <a:xfrm>
            <a:off x="1004775" y="1545263"/>
            <a:ext cx="3198300" cy="2447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3" action="ppaction://hlinksldjump">
                  <a:extLst>
                    <a:ext uri="{A12FA001-AC4F-418D-AE19-62706E023703}">
                      <ahyp:hlinkClr xmlns:ahyp="http://schemas.microsoft.com/office/drawing/2018/hyperlinkcolor" val="tx"/>
                    </a:ext>
                  </a:extLst>
                </a:hlinkClick>
              </a:rPr>
              <a:t>FOV</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4" action="ppaction://hlinksldjump">
                  <a:extLst>
                    <a:ext uri="{A12FA001-AC4F-418D-AE19-62706E023703}">
                      <ahyp:hlinkClr xmlns:ahyp="http://schemas.microsoft.com/office/drawing/2018/hyperlinkcolor" val="tx"/>
                    </a:ext>
                  </a:extLst>
                </a:hlinkClick>
              </a:rPr>
              <a:t>Sensor Accuracy</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5" action="ppaction://hlinksldjump">
                  <a:extLst>
                    <a:ext uri="{A12FA001-AC4F-418D-AE19-62706E023703}">
                      <ahyp:hlinkClr xmlns:ahyp="http://schemas.microsoft.com/office/drawing/2018/hyperlinkcolor" val="tx"/>
                    </a:ext>
                  </a:extLst>
                </a:hlinkClick>
              </a:rPr>
              <a:t>Sensor Range</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6" action="ppaction://hlinksldjump">
                  <a:extLst>
                    <a:ext uri="{A12FA001-AC4F-418D-AE19-62706E023703}">
                      <ahyp:hlinkClr xmlns:ahyp="http://schemas.microsoft.com/office/drawing/2018/hyperlinkcolor" val="tx"/>
                    </a:ext>
                  </a:extLst>
                </a:hlinkClick>
              </a:rPr>
              <a:t>CPU in the Loop</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7" action="ppaction://hlinksldjump">
                  <a:extLst>
                    <a:ext uri="{A12FA001-AC4F-418D-AE19-62706E023703}">
                      <ahyp:hlinkClr xmlns:ahyp="http://schemas.microsoft.com/office/drawing/2018/hyperlinkcolor" val="tx"/>
                    </a:ext>
                  </a:extLst>
                </a:hlinkClick>
              </a:rPr>
              <a:t>ROS</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8" action="ppaction://hlinksldjump">
                  <a:extLst>
                    <a:ext uri="{A12FA001-AC4F-418D-AE19-62706E023703}">
                      <ahyp:hlinkClr xmlns:ahyp="http://schemas.microsoft.com/office/drawing/2018/hyperlinkcolor" val="tx"/>
                    </a:ext>
                  </a:extLst>
                </a:hlinkClick>
              </a:rPr>
              <a:t>ICP</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9" action="ppaction://hlinksldjump">
                  <a:extLst>
                    <a:ext uri="{A12FA001-AC4F-418D-AE19-62706E023703}">
                      <ahyp:hlinkClr xmlns:ahyp="http://schemas.microsoft.com/office/drawing/2018/hyperlinkcolor" val="tx"/>
                    </a:ext>
                  </a:extLst>
                </a:hlinkClick>
              </a:rPr>
              <a:t>Power Regulation</a:t>
            </a:r>
            <a:endParaRPr sz="2100" u="sng">
              <a:solidFill>
                <a:schemeClr val="lt1"/>
              </a:solidFill>
              <a:latin typeface="Playfair Display SemiBold"/>
              <a:ea typeface="Playfair Display SemiBold"/>
              <a:cs typeface="Playfair Display SemiBold"/>
              <a:sym typeface="Playfair Display SemiBold"/>
            </a:endParaRPr>
          </a:p>
        </p:txBody>
      </p:sp>
      <p:sp>
        <p:nvSpPr>
          <p:cNvPr id="987" name="Google Shape;987;p69"/>
          <p:cNvSpPr txBox="1"/>
          <p:nvPr/>
        </p:nvSpPr>
        <p:spPr>
          <a:xfrm>
            <a:off x="4761900" y="1545263"/>
            <a:ext cx="3198300" cy="2447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10" action="ppaction://hlinksldjump">
                  <a:extLst>
                    <a:ext uri="{A12FA001-AC4F-418D-AE19-62706E023703}">
                      <ahyp:hlinkClr xmlns:ahyp="http://schemas.microsoft.com/office/drawing/2018/hyperlinkcolor" val="tx"/>
                    </a:ext>
                  </a:extLst>
                </a:hlinkClick>
              </a:rPr>
              <a:t>Data Storage</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11" action="ppaction://hlinksldjump">
                  <a:extLst>
                    <a:ext uri="{A12FA001-AC4F-418D-AE19-62706E023703}">
                      <ahyp:hlinkClr xmlns:ahyp="http://schemas.microsoft.com/office/drawing/2018/hyperlinkcolor" val="tx"/>
                    </a:ext>
                  </a:extLst>
                </a:hlinkClick>
              </a:rPr>
              <a:t>Data Frequency</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12" action="ppaction://hlinksldjump">
                  <a:extLst>
                    <a:ext uri="{A12FA001-AC4F-418D-AE19-62706E023703}">
                      <ahyp:hlinkClr xmlns:ahyp="http://schemas.microsoft.com/office/drawing/2018/hyperlinkcolor" val="tx"/>
                    </a:ext>
                  </a:extLst>
                </a:hlinkClick>
              </a:rPr>
              <a:t>Initiation Method</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13" action="ppaction://hlinksldjump">
                  <a:extLst>
                    <a:ext uri="{A12FA001-AC4F-418D-AE19-62706E023703}">
                      <ahyp:hlinkClr xmlns:ahyp="http://schemas.microsoft.com/office/drawing/2018/hyperlinkcolor" val="tx"/>
                    </a:ext>
                  </a:extLst>
                </a:hlinkClick>
              </a:rPr>
              <a:t>Material Reflectivity</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14" action="ppaction://hlinksldjump">
                  <a:extLst>
                    <a:ext uri="{A12FA001-AC4F-418D-AE19-62706E023703}">
                      <ahyp:hlinkClr xmlns:ahyp="http://schemas.microsoft.com/office/drawing/2018/hyperlinkcolor" val="tx"/>
                    </a:ext>
                  </a:extLst>
                </a:hlinkClick>
              </a:rPr>
              <a:t>Thermal</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15" action="ppaction://hlinksldjump">
                  <a:extLst>
                    <a:ext uri="{A12FA001-AC4F-418D-AE19-62706E023703}">
                      <ahyp:hlinkClr xmlns:ahyp="http://schemas.microsoft.com/office/drawing/2018/hyperlinkcolor" val="tx"/>
                    </a:ext>
                  </a:extLst>
                </a:hlinkClick>
              </a:rPr>
              <a:t>Lighting </a:t>
            </a:r>
            <a:endParaRPr sz="2100" u="sng">
              <a:solidFill>
                <a:schemeClr val="lt1"/>
              </a:solidFill>
              <a:latin typeface="Playfair Display SemiBold"/>
              <a:ea typeface="Playfair Display SemiBold"/>
              <a:cs typeface="Playfair Display SemiBold"/>
              <a:sym typeface="Playfair Display SemiBold"/>
            </a:endParaRPr>
          </a:p>
          <a:p>
            <a:pPr marL="457200" lvl="0" indent="-361950" algn="l" rtl="0">
              <a:spcBef>
                <a:spcPts val="0"/>
              </a:spcBef>
              <a:spcAft>
                <a:spcPts val="0"/>
              </a:spcAft>
              <a:buClr>
                <a:schemeClr val="lt1"/>
              </a:buClr>
              <a:buSzPts val="2100"/>
              <a:buFont typeface="Playfair Display SemiBold"/>
              <a:buChar char="●"/>
            </a:pPr>
            <a:r>
              <a:rPr lang="en" sz="2100" u="sng">
                <a:solidFill>
                  <a:schemeClr val="lt1"/>
                </a:solidFill>
                <a:latin typeface="Playfair Display SemiBold"/>
                <a:ea typeface="Playfair Display SemiBold"/>
                <a:cs typeface="Playfair Display SemiBold"/>
                <a:sym typeface="Playfair Display SemiBold"/>
                <a:hlinkClick r:id="rId16" action="ppaction://hlinksldjump">
                  <a:extLst>
                    <a:ext uri="{A12FA001-AC4F-418D-AE19-62706E023703}">
                      <ahyp:hlinkClr xmlns:ahyp="http://schemas.microsoft.com/office/drawing/2018/hyperlinkcolor" val="tx"/>
                    </a:ext>
                  </a:extLst>
                </a:hlinkClick>
              </a:rPr>
              <a:t>Random Vibration</a:t>
            </a:r>
            <a:endParaRPr sz="2100" u="sng">
              <a:solidFill>
                <a:schemeClr val="lt1"/>
              </a:solidFill>
              <a:latin typeface="Playfair Display SemiBold"/>
              <a:ea typeface="Playfair Display SemiBold"/>
              <a:cs typeface="Playfair Display SemiBold"/>
              <a:sym typeface="Playfair Display SemiBo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992" name="Google Shape;992;p70"/>
          <p:cNvPicPr preferRelativeResize="0"/>
          <p:nvPr/>
        </p:nvPicPr>
        <p:blipFill>
          <a:blip r:embed="rId3">
            <a:alphaModFix/>
          </a:blip>
          <a:stretch>
            <a:fillRect/>
          </a:stretch>
        </p:blipFill>
        <p:spPr>
          <a:xfrm>
            <a:off x="2844662" y="1024098"/>
            <a:ext cx="6066225" cy="3703608"/>
          </a:xfrm>
          <a:prstGeom prst="rect">
            <a:avLst/>
          </a:prstGeom>
          <a:noFill/>
          <a:ln>
            <a:noFill/>
          </a:ln>
        </p:spPr>
      </p:pic>
      <p:sp>
        <p:nvSpPr>
          <p:cNvPr id="993" name="Google Shape;993;p70"/>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Model: FOV at 1 meter</a:t>
            </a:r>
            <a:endParaRPr sz="2600" u="sng">
              <a:latin typeface="Playfair Display SemiBold"/>
              <a:ea typeface="Playfair Display SemiBold"/>
              <a:cs typeface="Playfair Display SemiBold"/>
              <a:sym typeface="Playfair Display SemiBold"/>
            </a:endParaRPr>
          </a:p>
        </p:txBody>
      </p:sp>
      <p:sp>
        <p:nvSpPr>
          <p:cNvPr id="994" name="Google Shape;994;p70"/>
          <p:cNvSpPr txBox="1"/>
          <p:nvPr/>
        </p:nvSpPr>
        <p:spPr>
          <a:xfrm>
            <a:off x="2687133" y="1194425"/>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pic>
        <p:nvPicPr>
          <p:cNvPr id="995" name="Google Shape;995;p70"/>
          <p:cNvPicPr preferRelativeResize="0"/>
          <p:nvPr/>
        </p:nvPicPr>
        <p:blipFill>
          <a:blip r:embed="rId4">
            <a:alphaModFix/>
          </a:blip>
          <a:stretch>
            <a:fillRect/>
          </a:stretch>
        </p:blipFill>
        <p:spPr>
          <a:xfrm>
            <a:off x="8238950" y="304100"/>
            <a:ext cx="588775" cy="588800"/>
          </a:xfrm>
          <a:prstGeom prst="rect">
            <a:avLst/>
          </a:prstGeom>
          <a:noFill/>
          <a:ln>
            <a:noFill/>
          </a:ln>
        </p:spPr>
      </p:pic>
      <p:sp>
        <p:nvSpPr>
          <p:cNvPr id="996" name="Google Shape;996;p70"/>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59</a:t>
            </a:fld>
            <a:endParaRPr>
              <a:latin typeface="Playfair Display"/>
              <a:ea typeface="Playfair Display"/>
              <a:cs typeface="Playfair Display"/>
              <a:sym typeface="Playfair Display"/>
            </a:endParaRPr>
          </a:p>
        </p:txBody>
      </p:sp>
      <p:pic>
        <p:nvPicPr>
          <p:cNvPr id="997" name="Google Shape;997;p70"/>
          <p:cNvPicPr preferRelativeResize="0"/>
          <p:nvPr/>
        </p:nvPicPr>
        <p:blipFill>
          <a:blip r:embed="rId5">
            <a:alphaModFix/>
          </a:blip>
          <a:stretch>
            <a:fillRect/>
          </a:stretch>
        </p:blipFill>
        <p:spPr>
          <a:xfrm>
            <a:off x="261550" y="1036675"/>
            <a:ext cx="2591248" cy="1998599"/>
          </a:xfrm>
          <a:prstGeom prst="rect">
            <a:avLst/>
          </a:prstGeom>
          <a:noFill/>
          <a:ln>
            <a:noFill/>
          </a:ln>
        </p:spPr>
      </p:pic>
      <p:pic>
        <p:nvPicPr>
          <p:cNvPr id="998" name="Google Shape;998;p70"/>
          <p:cNvPicPr preferRelativeResize="0"/>
          <p:nvPr/>
        </p:nvPicPr>
        <p:blipFill>
          <a:blip r:embed="rId6">
            <a:alphaModFix/>
          </a:blip>
          <a:stretch>
            <a:fillRect/>
          </a:stretch>
        </p:blipFill>
        <p:spPr>
          <a:xfrm>
            <a:off x="261550" y="3033800"/>
            <a:ext cx="2503477" cy="17247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307155" y="147306"/>
            <a:ext cx="8366100" cy="7626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600" u="sng" dirty="0">
                <a:solidFill>
                  <a:schemeClr val="lt1"/>
                </a:solidFill>
                <a:latin typeface="Playfair Display SemiBold"/>
                <a:ea typeface="Playfair Display SemiBold"/>
                <a:cs typeface="Playfair Display SemiBold"/>
                <a:sym typeface="Playfair Display SemiBold"/>
              </a:rPr>
              <a:t>High Level Mission CONOPs </a:t>
            </a:r>
            <a:endParaRPr sz="2600" u="sng" dirty="0">
              <a:solidFill>
                <a:schemeClr val="lt1"/>
              </a:solidFill>
              <a:latin typeface="Playfair Display SemiBold"/>
              <a:ea typeface="Playfair Display SemiBold"/>
              <a:cs typeface="Playfair Display SemiBold"/>
              <a:sym typeface="Playfair Display SemiBold"/>
            </a:endParaRPr>
          </a:p>
        </p:txBody>
      </p:sp>
      <p:pic>
        <p:nvPicPr>
          <p:cNvPr id="113" name="Google Shape;113;p17"/>
          <p:cNvPicPr preferRelativeResize="0"/>
          <p:nvPr/>
        </p:nvPicPr>
        <p:blipFill>
          <a:blip r:embed="rId4">
            <a:alphaModFix/>
          </a:blip>
          <a:stretch>
            <a:fillRect/>
          </a:stretch>
        </p:blipFill>
        <p:spPr>
          <a:xfrm>
            <a:off x="7913275" y="317000"/>
            <a:ext cx="927000" cy="927040"/>
          </a:xfrm>
          <a:prstGeom prst="rect">
            <a:avLst/>
          </a:prstGeom>
          <a:noFill/>
          <a:ln>
            <a:noFill/>
          </a:ln>
        </p:spPr>
      </p:pic>
      <p:sp>
        <p:nvSpPr>
          <p:cNvPr id="114" name="Google Shape;114;p17"/>
          <p:cNvSpPr txBox="1">
            <a:spLocks noGrp="1"/>
          </p:cNvSpPr>
          <p:nvPr>
            <p:ph type="sldNum" idx="12"/>
          </p:nvPr>
        </p:nvSpPr>
        <p:spPr>
          <a:xfrm>
            <a:off x="8755050" y="48939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6</a:t>
            </a:fld>
            <a:endParaRPr sz="1200">
              <a:solidFill>
                <a:schemeClr val="accent4"/>
              </a:solidFill>
              <a:latin typeface="Playfair Display"/>
              <a:ea typeface="Playfair Display"/>
              <a:cs typeface="Playfair Display"/>
              <a:sym typeface="Playfair Display"/>
            </a:endParaRPr>
          </a:p>
        </p:txBody>
      </p:sp>
      <p:sp>
        <p:nvSpPr>
          <p:cNvPr id="115" name="Google Shape;115;p17"/>
          <p:cNvSpPr txBox="1"/>
          <p:nvPr/>
        </p:nvSpPr>
        <p:spPr>
          <a:xfrm>
            <a:off x="0" y="2117525"/>
            <a:ext cx="2370600" cy="677100"/>
          </a:xfrm>
          <a:prstGeom prst="rect">
            <a:avLst/>
          </a:prstGeom>
          <a:noFill/>
          <a:ln>
            <a:noFill/>
          </a:ln>
        </p:spPr>
        <p:txBody>
          <a:bodyPr spcFirstLastPara="1" wrap="square" lIns="91425" tIns="91425" rIns="91425" bIns="91425" anchor="t" anchorCtr="0">
            <a:spAutoFit/>
          </a:bodyPr>
          <a:lstStyle/>
          <a:p>
            <a:pPr marL="457200" lvl="0" indent="-330200" algn="ctr" rtl="0">
              <a:spcBef>
                <a:spcPts val="0"/>
              </a:spcBef>
              <a:spcAft>
                <a:spcPts val="0"/>
              </a:spcAft>
              <a:buClr>
                <a:schemeClr val="lt1"/>
              </a:buClr>
              <a:buSzPts val="1600"/>
              <a:buFont typeface="Playfair Display"/>
              <a:buAutoNum type="arabicPeriod"/>
            </a:pPr>
            <a:r>
              <a:rPr lang="en" sz="1600" b="1">
                <a:solidFill>
                  <a:schemeClr val="lt1"/>
                </a:solidFill>
                <a:latin typeface="Playfair Display"/>
                <a:ea typeface="Playfair Display"/>
                <a:cs typeface="Playfair Display"/>
                <a:sym typeface="Playfair Display"/>
              </a:rPr>
              <a:t>Maintenance request received</a:t>
            </a:r>
            <a:endParaRPr sz="1600" b="1">
              <a:solidFill>
                <a:schemeClr val="lt1"/>
              </a:solidFill>
              <a:latin typeface="Playfair Display"/>
              <a:ea typeface="Playfair Display"/>
              <a:cs typeface="Playfair Display"/>
              <a:sym typeface="Playfair Display"/>
            </a:endParaRPr>
          </a:p>
        </p:txBody>
      </p:sp>
      <p:sp>
        <p:nvSpPr>
          <p:cNvPr id="116" name="Google Shape;116;p17"/>
          <p:cNvSpPr txBox="1"/>
          <p:nvPr/>
        </p:nvSpPr>
        <p:spPr>
          <a:xfrm>
            <a:off x="2107363" y="2386050"/>
            <a:ext cx="2166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lt1"/>
                </a:solidFill>
                <a:latin typeface="Playfair Display"/>
                <a:ea typeface="Playfair Display"/>
                <a:cs typeface="Playfair Display"/>
                <a:sym typeface="Playfair Display"/>
              </a:rPr>
              <a:t>2.) Marco placed on orbit</a:t>
            </a:r>
            <a:endParaRPr sz="1600" b="1">
              <a:solidFill>
                <a:schemeClr val="lt1"/>
              </a:solidFill>
              <a:latin typeface="Playfair Display"/>
              <a:ea typeface="Playfair Display"/>
              <a:cs typeface="Playfair Display"/>
              <a:sym typeface="Playfair Display"/>
            </a:endParaRPr>
          </a:p>
        </p:txBody>
      </p:sp>
      <p:pic>
        <p:nvPicPr>
          <p:cNvPr id="117" name="Google Shape;117;p17"/>
          <p:cNvPicPr preferRelativeResize="0"/>
          <p:nvPr/>
        </p:nvPicPr>
        <p:blipFill>
          <a:blip r:embed="rId5">
            <a:alphaModFix/>
          </a:blip>
          <a:stretch>
            <a:fillRect/>
          </a:stretch>
        </p:blipFill>
        <p:spPr>
          <a:xfrm>
            <a:off x="406425" y="1244050"/>
            <a:ext cx="1639899" cy="961475"/>
          </a:xfrm>
          <a:prstGeom prst="rect">
            <a:avLst/>
          </a:prstGeom>
          <a:noFill/>
          <a:ln>
            <a:noFill/>
          </a:ln>
        </p:spPr>
      </p:pic>
      <p:pic>
        <p:nvPicPr>
          <p:cNvPr id="118" name="Google Shape;118;p17"/>
          <p:cNvPicPr preferRelativeResize="0"/>
          <p:nvPr/>
        </p:nvPicPr>
        <p:blipFill>
          <a:blip r:embed="rId5">
            <a:alphaModFix/>
          </a:blip>
          <a:stretch>
            <a:fillRect/>
          </a:stretch>
        </p:blipFill>
        <p:spPr>
          <a:xfrm rot="3507764">
            <a:off x="6626663" y="3054957"/>
            <a:ext cx="1185648" cy="695161"/>
          </a:xfrm>
          <a:prstGeom prst="rect">
            <a:avLst/>
          </a:prstGeom>
          <a:noFill/>
          <a:ln>
            <a:noFill/>
          </a:ln>
        </p:spPr>
      </p:pic>
      <p:pic>
        <p:nvPicPr>
          <p:cNvPr id="119" name="Google Shape;119;p17"/>
          <p:cNvPicPr preferRelativeResize="0"/>
          <p:nvPr/>
        </p:nvPicPr>
        <p:blipFill>
          <a:blip r:embed="rId6">
            <a:alphaModFix/>
          </a:blip>
          <a:stretch>
            <a:fillRect/>
          </a:stretch>
        </p:blipFill>
        <p:spPr>
          <a:xfrm rot="4774672">
            <a:off x="5946996" y="1780579"/>
            <a:ext cx="3311280" cy="2042244"/>
          </a:xfrm>
          <a:prstGeom prst="rect">
            <a:avLst/>
          </a:prstGeom>
          <a:noFill/>
          <a:ln>
            <a:noFill/>
          </a:ln>
        </p:spPr>
      </p:pic>
      <p:pic>
        <p:nvPicPr>
          <p:cNvPr id="120" name="Google Shape;120;p17"/>
          <p:cNvPicPr preferRelativeResize="0"/>
          <p:nvPr/>
        </p:nvPicPr>
        <p:blipFill>
          <a:blip r:embed="rId5">
            <a:alphaModFix/>
          </a:blip>
          <a:stretch>
            <a:fillRect/>
          </a:stretch>
        </p:blipFill>
        <p:spPr>
          <a:xfrm rot="3507764">
            <a:off x="6312338" y="3199657"/>
            <a:ext cx="1185648" cy="695161"/>
          </a:xfrm>
          <a:prstGeom prst="rect">
            <a:avLst/>
          </a:prstGeom>
          <a:noFill/>
          <a:ln>
            <a:noFill/>
          </a:ln>
        </p:spPr>
      </p:pic>
      <p:sp>
        <p:nvSpPr>
          <p:cNvPr id="121" name="Google Shape;121;p17"/>
          <p:cNvSpPr txBox="1"/>
          <p:nvPr/>
        </p:nvSpPr>
        <p:spPr>
          <a:xfrm>
            <a:off x="4866023" y="3343400"/>
            <a:ext cx="2030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lt1"/>
                </a:solidFill>
                <a:latin typeface="Playfair Display"/>
                <a:ea typeface="Playfair Display"/>
                <a:cs typeface="Playfair Display"/>
                <a:sym typeface="Playfair Display"/>
              </a:rPr>
              <a:t>4.) Docking </a:t>
            </a:r>
            <a:endParaRPr sz="1600" b="1">
              <a:solidFill>
                <a:schemeClr val="lt1"/>
              </a:solidFill>
              <a:latin typeface="Playfair Display"/>
              <a:ea typeface="Playfair Display"/>
              <a:cs typeface="Playfair Display"/>
              <a:sym typeface="Playfair Display"/>
            </a:endParaRPr>
          </a:p>
          <a:p>
            <a:pPr marL="0" lvl="0" indent="0" algn="ctr" rtl="0">
              <a:spcBef>
                <a:spcPts val="0"/>
              </a:spcBef>
              <a:spcAft>
                <a:spcPts val="0"/>
              </a:spcAft>
              <a:buNone/>
            </a:pPr>
            <a:r>
              <a:rPr lang="en" sz="1600" b="1">
                <a:solidFill>
                  <a:schemeClr val="lt1"/>
                </a:solidFill>
                <a:latin typeface="Playfair Display"/>
                <a:ea typeface="Playfair Display"/>
                <a:cs typeface="Playfair Display"/>
                <a:sym typeface="Playfair Display"/>
              </a:rPr>
              <a:t>and Servicing</a:t>
            </a:r>
            <a:endParaRPr sz="1600" b="1">
              <a:solidFill>
                <a:schemeClr val="lt1"/>
              </a:solidFill>
              <a:latin typeface="Playfair Display"/>
              <a:ea typeface="Playfair Display"/>
              <a:cs typeface="Playfair Display"/>
              <a:sym typeface="Playfair Display"/>
            </a:endParaRPr>
          </a:p>
        </p:txBody>
      </p:sp>
      <p:sp>
        <p:nvSpPr>
          <p:cNvPr id="122" name="Google Shape;122;p17"/>
          <p:cNvSpPr txBox="1"/>
          <p:nvPr/>
        </p:nvSpPr>
        <p:spPr>
          <a:xfrm>
            <a:off x="307150" y="3195550"/>
            <a:ext cx="4493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rgbClr val="FF9900"/>
                </a:solidFill>
                <a:latin typeface="Playfair Display"/>
                <a:ea typeface="Playfair Display"/>
                <a:cs typeface="Playfair Display"/>
                <a:sym typeface="Playfair Display"/>
              </a:rPr>
              <a:t>!! This is the MARCo PoLo Focus !!</a:t>
            </a:r>
            <a:endParaRPr sz="2100" b="1">
              <a:solidFill>
                <a:srgbClr val="FF9900"/>
              </a:solidFill>
              <a:latin typeface="Playfair Display"/>
              <a:ea typeface="Playfair Display"/>
              <a:cs typeface="Playfair Display"/>
              <a:sym typeface="Playfair Display"/>
            </a:endParaRPr>
          </a:p>
        </p:txBody>
      </p:sp>
      <p:sp>
        <p:nvSpPr>
          <p:cNvPr id="123" name="Google Shape;123;p17"/>
          <p:cNvSpPr txBox="1"/>
          <p:nvPr/>
        </p:nvSpPr>
        <p:spPr>
          <a:xfrm>
            <a:off x="5524525" y="4168350"/>
            <a:ext cx="20787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Playfair Display"/>
                <a:ea typeface="Playfair Display"/>
                <a:cs typeface="Playfair Display"/>
                <a:sym typeface="Playfair Display"/>
              </a:rPr>
              <a:t>1 - 30 meters</a:t>
            </a:r>
            <a:endParaRPr sz="1700" b="1">
              <a:solidFill>
                <a:schemeClr val="lt1"/>
              </a:solidFill>
              <a:latin typeface="Playfair Display"/>
              <a:ea typeface="Playfair Display"/>
              <a:cs typeface="Playfair Display"/>
              <a:sym typeface="Playfair Display"/>
            </a:endParaRPr>
          </a:p>
        </p:txBody>
      </p:sp>
      <p:pic>
        <p:nvPicPr>
          <p:cNvPr id="124" name="Google Shape;124;p17"/>
          <p:cNvPicPr preferRelativeResize="0"/>
          <p:nvPr/>
        </p:nvPicPr>
        <p:blipFill>
          <a:blip r:embed="rId5">
            <a:alphaModFix/>
          </a:blip>
          <a:stretch>
            <a:fillRect/>
          </a:stretch>
        </p:blipFill>
        <p:spPr>
          <a:xfrm>
            <a:off x="2370563" y="1431988"/>
            <a:ext cx="1639899" cy="961475"/>
          </a:xfrm>
          <a:prstGeom prst="rect">
            <a:avLst/>
          </a:prstGeom>
          <a:noFill/>
          <a:ln>
            <a:noFill/>
          </a:ln>
        </p:spPr>
      </p:pic>
      <p:pic>
        <p:nvPicPr>
          <p:cNvPr id="125" name="Google Shape;125;p17"/>
          <p:cNvPicPr preferRelativeResize="0"/>
          <p:nvPr/>
        </p:nvPicPr>
        <p:blipFill>
          <a:blip r:embed="rId5">
            <a:alphaModFix/>
          </a:blip>
          <a:stretch>
            <a:fillRect/>
          </a:stretch>
        </p:blipFill>
        <p:spPr>
          <a:xfrm>
            <a:off x="4334700" y="1774875"/>
            <a:ext cx="1639899" cy="961475"/>
          </a:xfrm>
          <a:prstGeom prst="rect">
            <a:avLst/>
          </a:prstGeom>
          <a:noFill/>
          <a:ln>
            <a:noFill/>
          </a:ln>
        </p:spPr>
      </p:pic>
      <p:sp>
        <p:nvSpPr>
          <p:cNvPr id="126" name="Google Shape;126;p17"/>
          <p:cNvSpPr/>
          <p:nvPr/>
        </p:nvSpPr>
        <p:spPr>
          <a:xfrm rot="5400000">
            <a:off x="6402925" y="2439200"/>
            <a:ext cx="321900" cy="3395700"/>
          </a:xfrm>
          <a:prstGeom prst="rightBrace">
            <a:avLst>
              <a:gd name="adj1" fmla="val 5000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txBox="1"/>
          <p:nvPr/>
        </p:nvSpPr>
        <p:spPr>
          <a:xfrm>
            <a:off x="4071488" y="2518450"/>
            <a:ext cx="2166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lt1"/>
                </a:solidFill>
                <a:latin typeface="Playfair Display"/>
                <a:ea typeface="Playfair Display"/>
                <a:cs typeface="Playfair Display"/>
                <a:sym typeface="Playfair Display"/>
              </a:rPr>
              <a:t>3.) Short range sensing begins</a:t>
            </a:r>
            <a:endParaRPr sz="1600" b="1">
              <a:solidFill>
                <a:schemeClr val="lt1"/>
              </a:solidFill>
              <a:latin typeface="Playfair Display"/>
              <a:ea typeface="Playfair Display"/>
              <a:cs typeface="Playfair Display"/>
              <a:sym typeface="Playfair Display"/>
            </a:endParaRPr>
          </a:p>
        </p:txBody>
      </p:sp>
      <p:sp>
        <p:nvSpPr>
          <p:cNvPr id="128" name="Google Shape;128;p17"/>
          <p:cNvSpPr txBox="1"/>
          <p:nvPr/>
        </p:nvSpPr>
        <p:spPr>
          <a:xfrm>
            <a:off x="4071488" y="2518450"/>
            <a:ext cx="2166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lt1"/>
                </a:solidFill>
                <a:latin typeface="Playfair Display"/>
                <a:ea typeface="Playfair Display"/>
                <a:cs typeface="Playfair Display"/>
                <a:sym typeface="Playfair Display"/>
              </a:rPr>
              <a:t>3.) Short range sensing  continues</a:t>
            </a:r>
            <a:endParaRPr sz="1600" b="1">
              <a:solidFill>
                <a:schemeClr val="lt1"/>
              </a:solidFill>
              <a:latin typeface="Playfair Display"/>
              <a:ea typeface="Playfair Display"/>
              <a:cs typeface="Playfair Display"/>
              <a:sym typeface="Playfair Display"/>
            </a:endParaRPr>
          </a:p>
        </p:txBody>
      </p:sp>
      <p:pic>
        <p:nvPicPr>
          <p:cNvPr id="129" name="Google Shape;129;p17"/>
          <p:cNvPicPr preferRelativeResize="0"/>
          <p:nvPr/>
        </p:nvPicPr>
        <p:blipFill rotWithShape="1">
          <a:blip r:embed="rId7">
            <a:alphaModFix/>
          </a:blip>
          <a:srcRect l="34341" t="23820" r="29234" b="24462"/>
          <a:stretch/>
        </p:blipFill>
        <p:spPr>
          <a:xfrm>
            <a:off x="7511475" y="1421415"/>
            <a:ext cx="1459799" cy="1215309"/>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1000"/>
                                        <p:tgtEl>
                                          <p:spTgt spid="129"/>
                                        </p:tgtEl>
                                        <p:attrNameLst>
                                          <p:attrName>ppt_w</p:attrName>
                                        </p:attrNameLst>
                                      </p:cBhvr>
                                      <p:tavLst>
                                        <p:tav tm="0">
                                          <p:val>
                                            <p:strVal val="0"/>
                                          </p:val>
                                        </p:tav>
                                        <p:tav tm="100000">
                                          <p:val>
                                            <p:strVal val="#ppt_w"/>
                                          </p:val>
                                        </p:tav>
                                      </p:tavLst>
                                    </p:anim>
                                    <p:anim calcmode="lin" valueType="num">
                                      <p:cBhvr additive="base">
                                        <p:cTn id="8" dur="1000"/>
                                        <p:tgtEl>
                                          <p:spTgt spid="12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700"/>
                                        <p:tgtEl>
                                          <p:spTgt spid="117"/>
                                        </p:tgtEl>
                                      </p:cBhvr>
                                    </p:animEffect>
                                    <p:set>
                                      <p:cBhvr>
                                        <p:cTn id="13" dur="1" fill="hold">
                                          <p:stCondLst>
                                            <p:cond delay="700"/>
                                          </p:stCondLst>
                                        </p:cTn>
                                        <p:tgtEl>
                                          <p:spTgt spid="11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700"/>
                                        <p:tgtEl>
                                          <p:spTgt spid="115"/>
                                        </p:tgtEl>
                                      </p:cBhvr>
                                    </p:animEffect>
                                    <p:set>
                                      <p:cBhvr>
                                        <p:cTn id="16" dur="1" fill="hold">
                                          <p:stCondLst>
                                            <p:cond delay="700"/>
                                          </p:stCondLst>
                                        </p:cTn>
                                        <p:tgtEl>
                                          <p:spTgt spid="115"/>
                                        </p:tgtEl>
                                        <p:attrNameLst>
                                          <p:attrName>style.visibility</p:attrName>
                                        </p:attrNameLst>
                                      </p:cBhvr>
                                      <p:to>
                                        <p:strVal val="hidden"/>
                                      </p:to>
                                    </p:set>
                                  </p:childTnLst>
                                </p:cTn>
                              </p:par>
                            </p:childTnLst>
                          </p:cTn>
                        </p:par>
                        <p:par>
                          <p:cTn id="17" fill="hold">
                            <p:stCondLst>
                              <p:cond delay="700"/>
                            </p:stCondLst>
                            <p:childTnLst>
                              <p:par>
                                <p:cTn id="18" presetID="10" presetClass="entr" presetSubtype="0" fill="hold" nodeType="after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fade">
                                      <p:cBhvr>
                                        <p:cTn id="20" dur="700"/>
                                        <p:tgtEl>
                                          <p:spTgt spid="124"/>
                                        </p:tgtEl>
                                      </p:cBhvr>
                                    </p:animEffect>
                                  </p:childTnLst>
                                </p:cTn>
                              </p:par>
                              <p:par>
                                <p:cTn id="21" presetID="10" presetClass="entr" presetSubtype="0" fill="hold" nodeType="with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fade">
                                      <p:cBhvr>
                                        <p:cTn id="23" dur="700"/>
                                        <p:tgtEl>
                                          <p:spTgt spid="116"/>
                                        </p:tgtEl>
                                      </p:cBhvr>
                                    </p:animEffect>
                                  </p:childTnLst>
                                </p:cTn>
                              </p:par>
                            </p:childTnLst>
                          </p:cTn>
                        </p:par>
                        <p:par>
                          <p:cTn id="24" fill="hold">
                            <p:stCondLst>
                              <p:cond delay="1400"/>
                            </p:stCondLst>
                            <p:childTnLst>
                              <p:par>
                                <p:cTn id="25" presetID="10" presetClass="exit" presetSubtype="0" fill="hold" nodeType="afterEffect">
                                  <p:stCondLst>
                                    <p:cond delay="0"/>
                                  </p:stCondLst>
                                  <p:childTnLst>
                                    <p:animEffect transition="out" filter="fade">
                                      <p:cBhvr>
                                        <p:cTn id="26" dur="1000"/>
                                        <p:tgtEl>
                                          <p:spTgt spid="129"/>
                                        </p:tgtEl>
                                      </p:cBhvr>
                                    </p:animEffect>
                                    <p:set>
                                      <p:cBhvr>
                                        <p:cTn id="27" dur="1" fill="hold">
                                          <p:stCondLst>
                                            <p:cond delay="1000"/>
                                          </p:stCondLst>
                                        </p:cTn>
                                        <p:tgtEl>
                                          <p:spTgt spid="1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700"/>
                                        <p:tgtEl>
                                          <p:spTgt spid="124"/>
                                        </p:tgtEl>
                                      </p:cBhvr>
                                    </p:animEffect>
                                    <p:set>
                                      <p:cBhvr>
                                        <p:cTn id="32" dur="1" fill="hold">
                                          <p:stCondLst>
                                            <p:cond delay="700"/>
                                          </p:stCondLst>
                                        </p:cTn>
                                        <p:tgtEl>
                                          <p:spTgt spid="12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700"/>
                                        <p:tgtEl>
                                          <p:spTgt spid="116"/>
                                        </p:tgtEl>
                                      </p:cBhvr>
                                    </p:animEffect>
                                    <p:set>
                                      <p:cBhvr>
                                        <p:cTn id="35" dur="1" fill="hold">
                                          <p:stCondLst>
                                            <p:cond delay="700"/>
                                          </p:stCondLst>
                                        </p:cTn>
                                        <p:tgtEl>
                                          <p:spTgt spid="116"/>
                                        </p:tgtEl>
                                        <p:attrNameLst>
                                          <p:attrName>style.visibility</p:attrName>
                                        </p:attrNameLst>
                                      </p:cBhvr>
                                      <p:to>
                                        <p:strVal val="hidden"/>
                                      </p:to>
                                    </p:set>
                                  </p:childTnLst>
                                </p:cTn>
                              </p:par>
                            </p:childTnLst>
                          </p:cTn>
                        </p:par>
                        <p:par>
                          <p:cTn id="36" fill="hold">
                            <p:stCondLst>
                              <p:cond delay="700"/>
                            </p:stCondLst>
                            <p:childTnLst>
                              <p:par>
                                <p:cTn id="37" presetID="10" presetClass="entr" presetSubtype="0" fill="hold" nodeType="afterEffect">
                                  <p:stCondLst>
                                    <p:cond delay="0"/>
                                  </p:stCondLst>
                                  <p:childTnLst>
                                    <p:set>
                                      <p:cBhvr>
                                        <p:cTn id="38" dur="1" fill="hold">
                                          <p:stCondLst>
                                            <p:cond delay="0"/>
                                          </p:stCondLst>
                                        </p:cTn>
                                        <p:tgtEl>
                                          <p:spTgt spid="125"/>
                                        </p:tgtEl>
                                        <p:attrNameLst>
                                          <p:attrName>style.visibility</p:attrName>
                                        </p:attrNameLst>
                                      </p:cBhvr>
                                      <p:to>
                                        <p:strVal val="visible"/>
                                      </p:to>
                                    </p:set>
                                    <p:animEffect transition="in" filter="fade">
                                      <p:cBhvr>
                                        <p:cTn id="39" dur="700"/>
                                        <p:tgtEl>
                                          <p:spTgt spid="125"/>
                                        </p:tgtEl>
                                      </p:cBhvr>
                                    </p:animEffect>
                                  </p:childTnLst>
                                </p:cTn>
                              </p:par>
                              <p:par>
                                <p:cTn id="40" presetID="10" presetClass="entr" presetSubtype="0" fill="hold" nodeType="withEffect">
                                  <p:stCondLst>
                                    <p:cond delay="0"/>
                                  </p:stCondLst>
                                  <p:childTnLst>
                                    <p:set>
                                      <p:cBhvr>
                                        <p:cTn id="41" dur="1" fill="hold">
                                          <p:stCondLst>
                                            <p:cond delay="0"/>
                                          </p:stCondLst>
                                        </p:cTn>
                                        <p:tgtEl>
                                          <p:spTgt spid="127"/>
                                        </p:tgtEl>
                                        <p:attrNameLst>
                                          <p:attrName>style.visibility</p:attrName>
                                        </p:attrNameLst>
                                      </p:cBhvr>
                                      <p:to>
                                        <p:strVal val="visible"/>
                                      </p:to>
                                    </p:set>
                                    <p:animEffect transition="in" filter="fade">
                                      <p:cBhvr>
                                        <p:cTn id="42" dur="700"/>
                                        <p:tgtEl>
                                          <p:spTgt spid="127"/>
                                        </p:tgtEl>
                                      </p:cBhvr>
                                    </p:animEffect>
                                  </p:childTnLst>
                                </p:cTn>
                              </p:par>
                              <p:par>
                                <p:cTn id="43" presetID="10" presetClass="entr" presetSubtype="0" fill="hold" nodeType="withEffect">
                                  <p:stCondLst>
                                    <p:cond delay="0"/>
                                  </p:stCondLst>
                                  <p:childTnLst>
                                    <p:set>
                                      <p:cBhvr>
                                        <p:cTn id="44" dur="1" fill="hold">
                                          <p:stCondLst>
                                            <p:cond delay="0"/>
                                          </p:stCondLst>
                                        </p:cTn>
                                        <p:tgtEl>
                                          <p:spTgt spid="123"/>
                                        </p:tgtEl>
                                        <p:attrNameLst>
                                          <p:attrName>style.visibility</p:attrName>
                                        </p:attrNameLst>
                                      </p:cBhvr>
                                      <p:to>
                                        <p:strVal val="visible"/>
                                      </p:to>
                                    </p:set>
                                    <p:animEffect transition="in" filter="fade">
                                      <p:cBhvr>
                                        <p:cTn id="45" dur="700"/>
                                        <p:tgtEl>
                                          <p:spTgt spid="123"/>
                                        </p:tgtEl>
                                      </p:cBhvr>
                                    </p:animEffect>
                                  </p:childTnLst>
                                </p:cTn>
                              </p:par>
                              <p:par>
                                <p:cTn id="46" presetID="10" presetClass="entr" presetSubtype="0" fill="hold" nodeType="with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700"/>
                                        <p:tgtEl>
                                          <p:spTgt spid="126"/>
                                        </p:tgtEl>
                                      </p:cBhvr>
                                    </p:animEffect>
                                  </p:childTnLst>
                                </p:cTn>
                              </p:par>
                            </p:childTnLst>
                          </p:cTn>
                        </p:par>
                        <p:par>
                          <p:cTn id="49" fill="hold">
                            <p:stCondLst>
                              <p:cond delay="1400"/>
                            </p:stCondLst>
                            <p:childTnLst>
                              <p:par>
                                <p:cTn id="50" presetID="23" presetClass="entr" presetSubtype="16" fill="hold" nodeType="afterEffect">
                                  <p:stCondLst>
                                    <p:cond delay="0"/>
                                  </p:stCondLst>
                                  <p:childTnLst>
                                    <p:set>
                                      <p:cBhvr>
                                        <p:cTn id="51" dur="1" fill="hold">
                                          <p:stCondLst>
                                            <p:cond delay="0"/>
                                          </p:stCondLst>
                                        </p:cTn>
                                        <p:tgtEl>
                                          <p:spTgt spid="122"/>
                                        </p:tgtEl>
                                        <p:attrNameLst>
                                          <p:attrName>style.visibility</p:attrName>
                                        </p:attrNameLst>
                                      </p:cBhvr>
                                      <p:to>
                                        <p:strVal val="visible"/>
                                      </p:to>
                                    </p:set>
                                    <p:anim calcmode="lin" valueType="num">
                                      <p:cBhvr additive="base">
                                        <p:cTn id="52" dur="1000"/>
                                        <p:tgtEl>
                                          <p:spTgt spid="122"/>
                                        </p:tgtEl>
                                        <p:attrNameLst>
                                          <p:attrName>ppt_w</p:attrName>
                                        </p:attrNameLst>
                                      </p:cBhvr>
                                      <p:tavLst>
                                        <p:tav tm="0">
                                          <p:val>
                                            <p:strVal val="0"/>
                                          </p:val>
                                        </p:tav>
                                        <p:tav tm="100000">
                                          <p:val>
                                            <p:strVal val="#ppt_w"/>
                                          </p:val>
                                        </p:tav>
                                      </p:tavLst>
                                    </p:anim>
                                    <p:anim calcmode="lin" valueType="num">
                                      <p:cBhvr additive="base">
                                        <p:cTn id="53" dur="1000"/>
                                        <p:tgtEl>
                                          <p:spTgt spid="122"/>
                                        </p:tgtEl>
                                        <p:attrNameLst>
                                          <p:attrName>ppt_h</p:attrName>
                                        </p:attrNameLst>
                                      </p:cBhvr>
                                      <p:tavLst>
                                        <p:tav tm="0">
                                          <p:val>
                                            <p:str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700"/>
                                        <p:tgtEl>
                                          <p:spTgt spid="127"/>
                                        </p:tgtEl>
                                      </p:cBhvr>
                                    </p:animEffect>
                                    <p:set>
                                      <p:cBhvr>
                                        <p:cTn id="58" dur="1" fill="hold">
                                          <p:stCondLst>
                                            <p:cond delay="700"/>
                                          </p:stCondLst>
                                        </p:cTn>
                                        <p:tgtEl>
                                          <p:spTgt spid="127"/>
                                        </p:tgtEl>
                                        <p:attrNameLst>
                                          <p:attrName>style.visibility</p:attrName>
                                        </p:attrNameLst>
                                      </p:cBhvr>
                                      <p:to>
                                        <p:strVal val="hidden"/>
                                      </p:to>
                                    </p:set>
                                  </p:childTnLst>
                                </p:cTn>
                              </p:par>
                              <p:par>
                                <p:cTn id="59" presetID="23" presetClass="exit" presetSubtype="32" fill="hold" nodeType="withEffect">
                                  <p:stCondLst>
                                    <p:cond delay="0"/>
                                  </p:stCondLst>
                                  <p:childTnLst>
                                    <p:anim calcmode="lin" valueType="num">
                                      <p:cBhvr additive="base">
                                        <p:cTn id="60" dur="700"/>
                                        <p:tgtEl>
                                          <p:spTgt spid="125"/>
                                        </p:tgtEl>
                                        <p:attrNameLst>
                                          <p:attrName>ppt_w</p:attrName>
                                        </p:attrNameLst>
                                      </p:cBhvr>
                                      <p:tavLst>
                                        <p:tav tm="0">
                                          <p:val>
                                            <p:strVal val="#ppt_w"/>
                                          </p:val>
                                        </p:tav>
                                        <p:tav tm="100000">
                                          <p:val>
                                            <p:strVal val="0"/>
                                          </p:val>
                                        </p:tav>
                                      </p:tavLst>
                                    </p:anim>
                                    <p:anim calcmode="lin" valueType="num">
                                      <p:cBhvr additive="base">
                                        <p:cTn id="61" dur="700"/>
                                        <p:tgtEl>
                                          <p:spTgt spid="125"/>
                                        </p:tgtEl>
                                        <p:attrNameLst>
                                          <p:attrName>ppt_h</p:attrName>
                                        </p:attrNameLst>
                                      </p:cBhvr>
                                      <p:tavLst>
                                        <p:tav tm="0">
                                          <p:val>
                                            <p:strVal val="#ppt_h"/>
                                          </p:val>
                                        </p:tav>
                                        <p:tav tm="100000">
                                          <p:val>
                                            <p:strVal val="0"/>
                                          </p:val>
                                        </p:tav>
                                      </p:tavLst>
                                    </p:anim>
                                    <p:set>
                                      <p:cBhvr>
                                        <p:cTn id="62" dur="1" fill="hold">
                                          <p:stCondLst>
                                            <p:cond delay="700"/>
                                          </p:stCondLst>
                                        </p:cTn>
                                        <p:tgtEl>
                                          <p:spTgt spid="125"/>
                                        </p:tgtEl>
                                        <p:attrNameLst>
                                          <p:attrName>style.visibility</p:attrName>
                                        </p:attrNameLst>
                                      </p:cBhvr>
                                      <p:to>
                                        <p:strVal val="hidden"/>
                                      </p:to>
                                    </p:set>
                                  </p:childTnLst>
                                </p:cTn>
                              </p:par>
                            </p:childTnLst>
                          </p:cTn>
                        </p:par>
                        <p:par>
                          <p:cTn id="63" fill="hold">
                            <p:stCondLst>
                              <p:cond delay="700"/>
                            </p:stCondLst>
                            <p:childTnLst>
                              <p:par>
                                <p:cTn id="64" presetID="10" presetClass="entr" presetSubtype="0" fill="hold" nodeType="afterEffect">
                                  <p:stCondLst>
                                    <p:cond delay="0"/>
                                  </p:stCondLst>
                                  <p:childTnLst>
                                    <p:set>
                                      <p:cBhvr>
                                        <p:cTn id="65" dur="1" fill="hold">
                                          <p:stCondLst>
                                            <p:cond delay="0"/>
                                          </p:stCondLst>
                                        </p:cTn>
                                        <p:tgtEl>
                                          <p:spTgt spid="128"/>
                                        </p:tgtEl>
                                        <p:attrNameLst>
                                          <p:attrName>style.visibility</p:attrName>
                                        </p:attrNameLst>
                                      </p:cBhvr>
                                      <p:to>
                                        <p:strVal val="visible"/>
                                      </p:to>
                                    </p:set>
                                    <p:animEffect transition="in" filter="fade">
                                      <p:cBhvr>
                                        <p:cTn id="66" dur="700"/>
                                        <p:tgtEl>
                                          <p:spTgt spid="128"/>
                                        </p:tgtEl>
                                      </p:cBhvr>
                                    </p:animEffect>
                                  </p:childTnLst>
                                </p:cTn>
                              </p:par>
                              <p:par>
                                <p:cTn id="67" presetID="23" presetClass="entr" presetSubtype="16" fill="hold" nodeType="withEffect">
                                  <p:stCondLst>
                                    <p:cond delay="0"/>
                                  </p:stCondLst>
                                  <p:childTnLst>
                                    <p:set>
                                      <p:cBhvr>
                                        <p:cTn id="68" dur="1" fill="hold">
                                          <p:stCondLst>
                                            <p:cond delay="0"/>
                                          </p:stCondLst>
                                        </p:cTn>
                                        <p:tgtEl>
                                          <p:spTgt spid="120"/>
                                        </p:tgtEl>
                                        <p:attrNameLst>
                                          <p:attrName>style.visibility</p:attrName>
                                        </p:attrNameLst>
                                      </p:cBhvr>
                                      <p:to>
                                        <p:strVal val="visible"/>
                                      </p:to>
                                    </p:set>
                                    <p:anim calcmode="lin" valueType="num">
                                      <p:cBhvr additive="base">
                                        <p:cTn id="69" dur="700"/>
                                        <p:tgtEl>
                                          <p:spTgt spid="120"/>
                                        </p:tgtEl>
                                        <p:attrNameLst>
                                          <p:attrName>ppt_w</p:attrName>
                                        </p:attrNameLst>
                                      </p:cBhvr>
                                      <p:tavLst>
                                        <p:tav tm="0">
                                          <p:val>
                                            <p:strVal val="0"/>
                                          </p:val>
                                        </p:tav>
                                        <p:tav tm="100000">
                                          <p:val>
                                            <p:strVal val="#ppt_w"/>
                                          </p:val>
                                        </p:tav>
                                      </p:tavLst>
                                    </p:anim>
                                    <p:anim calcmode="lin" valueType="num">
                                      <p:cBhvr additive="base">
                                        <p:cTn id="70" dur="700"/>
                                        <p:tgtEl>
                                          <p:spTgt spid="120"/>
                                        </p:tgtEl>
                                        <p:attrNameLst>
                                          <p:attrName>ppt_h</p:attrName>
                                        </p:attrNameLst>
                                      </p:cBhvr>
                                      <p:tavLst>
                                        <p:tav tm="0">
                                          <p:val>
                                            <p:str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700"/>
                                        <p:tgtEl>
                                          <p:spTgt spid="120"/>
                                        </p:tgtEl>
                                      </p:cBhvr>
                                    </p:animEffect>
                                    <p:set>
                                      <p:cBhvr>
                                        <p:cTn id="75" dur="1" fill="hold">
                                          <p:stCondLst>
                                            <p:cond delay="700"/>
                                          </p:stCondLst>
                                        </p:cTn>
                                        <p:tgtEl>
                                          <p:spTgt spid="120"/>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700"/>
                                        <p:tgtEl>
                                          <p:spTgt spid="128"/>
                                        </p:tgtEl>
                                      </p:cBhvr>
                                    </p:animEffect>
                                    <p:set>
                                      <p:cBhvr>
                                        <p:cTn id="78" dur="1" fill="hold">
                                          <p:stCondLst>
                                            <p:cond delay="700"/>
                                          </p:stCondLst>
                                        </p:cTn>
                                        <p:tgtEl>
                                          <p:spTgt spid="128"/>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700"/>
                                        <p:tgtEl>
                                          <p:spTgt spid="123"/>
                                        </p:tgtEl>
                                      </p:cBhvr>
                                    </p:animEffect>
                                    <p:set>
                                      <p:cBhvr>
                                        <p:cTn id="81" dur="1" fill="hold">
                                          <p:stCondLst>
                                            <p:cond delay="700"/>
                                          </p:stCondLst>
                                        </p:cTn>
                                        <p:tgtEl>
                                          <p:spTgt spid="123"/>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700"/>
                                        <p:tgtEl>
                                          <p:spTgt spid="126"/>
                                        </p:tgtEl>
                                      </p:cBhvr>
                                    </p:animEffect>
                                    <p:set>
                                      <p:cBhvr>
                                        <p:cTn id="84" dur="1" fill="hold">
                                          <p:stCondLst>
                                            <p:cond delay="700"/>
                                          </p:stCondLst>
                                        </p:cTn>
                                        <p:tgtEl>
                                          <p:spTgt spid="12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700"/>
                                        <p:tgtEl>
                                          <p:spTgt spid="122"/>
                                        </p:tgtEl>
                                      </p:cBhvr>
                                    </p:animEffect>
                                    <p:set>
                                      <p:cBhvr>
                                        <p:cTn id="87" dur="1" fill="hold">
                                          <p:stCondLst>
                                            <p:cond delay="700"/>
                                          </p:stCondLst>
                                        </p:cTn>
                                        <p:tgtEl>
                                          <p:spTgt spid="122"/>
                                        </p:tgtEl>
                                        <p:attrNameLst>
                                          <p:attrName>style.visibility</p:attrName>
                                        </p:attrNameLst>
                                      </p:cBhvr>
                                      <p:to>
                                        <p:strVal val="hidden"/>
                                      </p:to>
                                    </p:set>
                                  </p:childTnLst>
                                </p:cTn>
                              </p:par>
                            </p:childTnLst>
                          </p:cTn>
                        </p:par>
                        <p:par>
                          <p:cTn id="88" fill="hold">
                            <p:stCondLst>
                              <p:cond delay="700"/>
                            </p:stCondLst>
                            <p:childTnLst>
                              <p:par>
                                <p:cTn id="89" presetID="10" presetClass="entr" presetSubtype="0" fill="hold" nodeType="afterEffect">
                                  <p:stCondLst>
                                    <p:cond delay="0"/>
                                  </p:stCondLst>
                                  <p:childTnLst>
                                    <p:set>
                                      <p:cBhvr>
                                        <p:cTn id="90" dur="1" fill="hold">
                                          <p:stCondLst>
                                            <p:cond delay="0"/>
                                          </p:stCondLst>
                                        </p:cTn>
                                        <p:tgtEl>
                                          <p:spTgt spid="118"/>
                                        </p:tgtEl>
                                        <p:attrNameLst>
                                          <p:attrName>style.visibility</p:attrName>
                                        </p:attrNameLst>
                                      </p:cBhvr>
                                      <p:to>
                                        <p:strVal val="visible"/>
                                      </p:to>
                                    </p:set>
                                    <p:animEffect transition="in" filter="fade">
                                      <p:cBhvr>
                                        <p:cTn id="91" dur="700"/>
                                        <p:tgtEl>
                                          <p:spTgt spid="118"/>
                                        </p:tgtEl>
                                      </p:cBhvr>
                                    </p:animEffect>
                                  </p:childTnLst>
                                </p:cTn>
                              </p:par>
                              <p:par>
                                <p:cTn id="92" presetID="10" presetClass="entr" presetSubtype="0" fill="hold" nodeType="withEffect">
                                  <p:stCondLst>
                                    <p:cond delay="0"/>
                                  </p:stCondLst>
                                  <p:childTnLst>
                                    <p:set>
                                      <p:cBhvr>
                                        <p:cTn id="93" dur="1" fill="hold">
                                          <p:stCondLst>
                                            <p:cond delay="0"/>
                                          </p:stCondLst>
                                        </p:cTn>
                                        <p:tgtEl>
                                          <p:spTgt spid="121"/>
                                        </p:tgtEl>
                                        <p:attrNameLst>
                                          <p:attrName>style.visibility</p:attrName>
                                        </p:attrNameLst>
                                      </p:cBhvr>
                                      <p:to>
                                        <p:strVal val="visible"/>
                                      </p:to>
                                    </p:set>
                                    <p:animEffect transition="in" filter="fade">
                                      <p:cBhvr>
                                        <p:cTn id="94" dur="7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71"/>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Model: FOV at 30 meters</a:t>
            </a:r>
            <a:endParaRPr sz="2600" u="sng">
              <a:latin typeface="Playfair Display SemiBold"/>
              <a:ea typeface="Playfair Display SemiBold"/>
              <a:cs typeface="Playfair Display SemiBold"/>
              <a:sym typeface="Playfair Display SemiBold"/>
            </a:endParaRPr>
          </a:p>
        </p:txBody>
      </p:sp>
      <p:sp>
        <p:nvSpPr>
          <p:cNvPr id="1004" name="Google Shape;1004;p71"/>
          <p:cNvSpPr txBox="1"/>
          <p:nvPr/>
        </p:nvSpPr>
        <p:spPr>
          <a:xfrm>
            <a:off x="2687133" y="1194425"/>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pic>
        <p:nvPicPr>
          <p:cNvPr id="1005" name="Google Shape;1005;p71"/>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006" name="Google Shape;1006;p71"/>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60</a:t>
            </a:fld>
            <a:endParaRPr>
              <a:latin typeface="Playfair Display"/>
              <a:ea typeface="Playfair Display"/>
              <a:cs typeface="Playfair Display"/>
              <a:sym typeface="Playfair Display"/>
            </a:endParaRPr>
          </a:p>
        </p:txBody>
      </p:sp>
      <p:pic>
        <p:nvPicPr>
          <p:cNvPr id="1007" name="Google Shape;1007;p71"/>
          <p:cNvPicPr preferRelativeResize="0"/>
          <p:nvPr/>
        </p:nvPicPr>
        <p:blipFill>
          <a:blip r:embed="rId4">
            <a:alphaModFix/>
          </a:blip>
          <a:stretch>
            <a:fillRect/>
          </a:stretch>
        </p:blipFill>
        <p:spPr>
          <a:xfrm>
            <a:off x="261550" y="1036675"/>
            <a:ext cx="2591248" cy="1998599"/>
          </a:xfrm>
          <a:prstGeom prst="rect">
            <a:avLst/>
          </a:prstGeom>
          <a:noFill/>
          <a:ln>
            <a:noFill/>
          </a:ln>
        </p:spPr>
      </p:pic>
      <p:pic>
        <p:nvPicPr>
          <p:cNvPr id="1008" name="Google Shape;1008;p71"/>
          <p:cNvPicPr preferRelativeResize="0"/>
          <p:nvPr/>
        </p:nvPicPr>
        <p:blipFill>
          <a:blip r:embed="rId5">
            <a:alphaModFix/>
          </a:blip>
          <a:stretch>
            <a:fillRect/>
          </a:stretch>
        </p:blipFill>
        <p:spPr>
          <a:xfrm>
            <a:off x="261550" y="3033800"/>
            <a:ext cx="2503477" cy="1724749"/>
          </a:xfrm>
          <a:prstGeom prst="rect">
            <a:avLst/>
          </a:prstGeom>
          <a:noFill/>
          <a:ln>
            <a:noFill/>
          </a:ln>
        </p:spPr>
      </p:pic>
      <p:pic>
        <p:nvPicPr>
          <p:cNvPr id="1009" name="Google Shape;1009;p71"/>
          <p:cNvPicPr preferRelativeResize="0"/>
          <p:nvPr/>
        </p:nvPicPr>
        <p:blipFill>
          <a:blip r:embed="rId6">
            <a:alphaModFix/>
          </a:blip>
          <a:stretch>
            <a:fillRect/>
          </a:stretch>
        </p:blipFill>
        <p:spPr>
          <a:xfrm>
            <a:off x="2816420" y="1093273"/>
            <a:ext cx="5914374" cy="358062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72"/>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Verification Plan: Sensor FOV at 1 meter</a:t>
            </a:r>
            <a:endParaRPr sz="2600" u="sng">
              <a:latin typeface="Playfair Display SemiBold"/>
              <a:ea typeface="Playfair Display SemiBold"/>
              <a:cs typeface="Playfair Display SemiBold"/>
              <a:sym typeface="Playfair Display SemiBold"/>
            </a:endParaRPr>
          </a:p>
        </p:txBody>
      </p:sp>
      <p:sp>
        <p:nvSpPr>
          <p:cNvPr id="1015" name="Google Shape;1015;p72"/>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1016" name="Google Shape;1016;p72"/>
          <p:cNvSpPr txBox="1">
            <a:spLocks noGrp="1"/>
          </p:cNvSpPr>
          <p:nvPr>
            <p:ph type="body" idx="1"/>
          </p:nvPr>
        </p:nvSpPr>
        <p:spPr>
          <a:xfrm>
            <a:off x="388950" y="797900"/>
            <a:ext cx="4728900" cy="264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300" b="1">
                <a:latin typeface="Playfair Display"/>
                <a:ea typeface="Playfair Display"/>
                <a:cs typeface="Playfair Display"/>
                <a:sym typeface="Playfair Display"/>
              </a:rPr>
              <a:t>Objective</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the provided field of view is accurate at the closest possible distance of 1 meter</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Testing Plan</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Mark expected FOV area on a wall 1 meter from stationary LiDAR sensor</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Space 1 cm strips of reflective tape across the diameter of the expected FOV</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Capture LiDAR picture of reflective tape on wall and measure the FOV diameter using reflective tape</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Compare measured FOV diameter to expected FOV diameter</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Driving Requirement(s)</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DR.2: The system shall have a range measurement accuracy of at least 1 meter</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DR.3: The system shall have an attitude measurement accuracy of at least 15 degrees</a:t>
            </a:r>
            <a:endParaRPr sz="1300">
              <a:latin typeface="Playfair Display"/>
              <a:ea typeface="Playfair Display"/>
              <a:cs typeface="Playfair Display"/>
              <a:sym typeface="Playfair Display"/>
            </a:endParaRPr>
          </a:p>
          <a:p>
            <a:pPr marL="457200" lvl="0" indent="0" algn="l" rtl="0">
              <a:spcBef>
                <a:spcPts val="600"/>
              </a:spcBef>
              <a:spcAft>
                <a:spcPts val="0"/>
              </a:spcAft>
              <a:buNone/>
            </a:pPr>
            <a:endParaRPr sz="1300">
              <a:latin typeface="Playfair Display"/>
              <a:ea typeface="Playfair Display"/>
              <a:cs typeface="Playfair Display"/>
              <a:sym typeface="Playfair Display"/>
            </a:endParaRPr>
          </a:p>
        </p:txBody>
      </p:sp>
      <p:pic>
        <p:nvPicPr>
          <p:cNvPr id="1017" name="Google Shape;1017;p72"/>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018" name="Google Shape;1018;p72"/>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61</a:t>
            </a:fld>
            <a:endParaRPr sz="1200">
              <a:solidFill>
                <a:schemeClr val="accent4"/>
              </a:solidFill>
              <a:latin typeface="Playfair Display"/>
              <a:ea typeface="Playfair Display"/>
              <a:cs typeface="Playfair Display"/>
              <a:sym typeface="Playfair Display"/>
            </a:endParaRPr>
          </a:p>
        </p:txBody>
      </p:sp>
      <p:pic>
        <p:nvPicPr>
          <p:cNvPr id="1019" name="Google Shape;1019;p72"/>
          <p:cNvPicPr preferRelativeResize="0"/>
          <p:nvPr/>
        </p:nvPicPr>
        <p:blipFill>
          <a:blip r:embed="rId4">
            <a:alphaModFix/>
          </a:blip>
          <a:stretch>
            <a:fillRect/>
          </a:stretch>
        </p:blipFill>
        <p:spPr>
          <a:xfrm>
            <a:off x="4947172" y="1288925"/>
            <a:ext cx="3880550" cy="3129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6"/>
                                        </p:tgtEl>
                                        <p:attrNameLst>
                                          <p:attrName>style.visibility</p:attrName>
                                        </p:attrNameLst>
                                      </p:cBhvr>
                                      <p:to>
                                        <p:strVal val="visible"/>
                                      </p:to>
                                    </p:set>
                                    <p:animEffect transition="in" filter="fade">
                                      <p:cBhvr>
                                        <p:cTn id="7" dur="1000"/>
                                        <p:tgtEl>
                                          <p:spTgt spid="1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73"/>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Verification Plan: Sensor FOV at 30 meters</a:t>
            </a:r>
            <a:endParaRPr sz="2600" u="sng">
              <a:latin typeface="Playfair Display SemiBold"/>
              <a:ea typeface="Playfair Display SemiBold"/>
              <a:cs typeface="Playfair Display SemiBold"/>
              <a:sym typeface="Playfair Display SemiBold"/>
            </a:endParaRPr>
          </a:p>
        </p:txBody>
      </p:sp>
      <p:sp>
        <p:nvSpPr>
          <p:cNvPr id="1025" name="Google Shape;1025;p73"/>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1026" name="Google Shape;1026;p73"/>
          <p:cNvSpPr txBox="1">
            <a:spLocks noGrp="1"/>
          </p:cNvSpPr>
          <p:nvPr>
            <p:ph type="body" idx="1"/>
          </p:nvPr>
        </p:nvSpPr>
        <p:spPr>
          <a:xfrm>
            <a:off x="388950" y="797900"/>
            <a:ext cx="5080500" cy="264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300" b="1">
                <a:latin typeface="Playfair Display"/>
                <a:ea typeface="Playfair Display"/>
                <a:cs typeface="Playfair Display"/>
                <a:sym typeface="Playfair Display"/>
              </a:rPr>
              <a:t>Objective</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the provided field of view is accurate at the furthest possible distance of 30 meters</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Testing Plan</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Measure the expected FOV a distance of 30 meters from the sensor (2D arc, no FOV height)</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Place a person on each edge of the FOV a distance of 30 meters from the sensor</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Capture a LiDAR image of the actual FOV</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Ensure both people are on the very outside edges of the produced image</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Driving Requirement(s)</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DR.2: The system shall have a range measurement accuracy of at least 1 meter</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DR.3: The system shall have an attitude measurement accuracy of at least 15 degrees</a:t>
            </a:r>
            <a:endParaRPr sz="1300" b="1">
              <a:latin typeface="Playfair Display"/>
              <a:ea typeface="Playfair Display"/>
              <a:cs typeface="Playfair Display"/>
              <a:sym typeface="Playfair Display"/>
            </a:endParaRPr>
          </a:p>
          <a:p>
            <a:pPr marL="457200" lvl="0" indent="0" algn="l" rtl="0">
              <a:spcBef>
                <a:spcPts val="600"/>
              </a:spcBef>
              <a:spcAft>
                <a:spcPts val="0"/>
              </a:spcAft>
              <a:buNone/>
            </a:pPr>
            <a:endParaRPr sz="1300">
              <a:latin typeface="Playfair Display"/>
              <a:ea typeface="Playfair Display"/>
              <a:cs typeface="Playfair Display"/>
              <a:sym typeface="Playfair Display"/>
            </a:endParaRPr>
          </a:p>
        </p:txBody>
      </p:sp>
      <p:pic>
        <p:nvPicPr>
          <p:cNvPr id="1027" name="Google Shape;1027;p73"/>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028" name="Google Shape;1028;p73"/>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62</a:t>
            </a:fld>
            <a:endParaRPr sz="1200">
              <a:solidFill>
                <a:schemeClr val="accent4"/>
              </a:solidFill>
              <a:latin typeface="Playfair Display"/>
              <a:ea typeface="Playfair Display"/>
              <a:cs typeface="Playfair Display"/>
              <a:sym typeface="Playfair Display"/>
            </a:endParaRPr>
          </a:p>
        </p:txBody>
      </p:sp>
      <p:pic>
        <p:nvPicPr>
          <p:cNvPr id="1029" name="Google Shape;1029;p73"/>
          <p:cNvPicPr preferRelativeResize="0"/>
          <p:nvPr/>
        </p:nvPicPr>
        <p:blipFill>
          <a:blip r:embed="rId4">
            <a:alphaModFix/>
          </a:blip>
          <a:stretch>
            <a:fillRect/>
          </a:stretch>
        </p:blipFill>
        <p:spPr>
          <a:xfrm>
            <a:off x="5301648" y="1362925"/>
            <a:ext cx="3517476" cy="32976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74"/>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Validation Plan: Sensor Accuracy</a:t>
            </a:r>
            <a:endParaRPr sz="2600" u="sng">
              <a:latin typeface="Playfair Display SemiBold"/>
              <a:ea typeface="Playfair Display SemiBold"/>
              <a:cs typeface="Playfair Display SemiBold"/>
              <a:sym typeface="Playfair Display SemiBold"/>
            </a:endParaRPr>
          </a:p>
        </p:txBody>
      </p:sp>
      <p:sp>
        <p:nvSpPr>
          <p:cNvPr id="1035" name="Google Shape;1035;p74"/>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1036" name="Google Shape;1036;p74"/>
          <p:cNvSpPr txBox="1">
            <a:spLocks noGrp="1"/>
          </p:cNvSpPr>
          <p:nvPr>
            <p:ph type="body" idx="1"/>
          </p:nvPr>
        </p:nvSpPr>
        <p:spPr>
          <a:xfrm>
            <a:off x="388950" y="797900"/>
            <a:ext cx="8074200" cy="264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300" b="1">
                <a:latin typeface="Playfair Display"/>
                <a:ea typeface="Playfair Display"/>
                <a:cs typeface="Playfair Display"/>
                <a:sym typeface="Playfair Display"/>
              </a:rPr>
              <a:t>Objective</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LiDAR sensor resolves relative position measurements to within 1 meter, and at a maximum distance of 30 meters</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Testing Plan</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output data matches object position at a distance of 30 meters</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Verify output data matches object position at a distance of 1 meter</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Driving Requirement(s)</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DR.2: The sensor shall have a range measurement accuracy of at least 1 meter</a:t>
            </a:r>
            <a:endParaRPr sz="1300">
              <a:latin typeface="Playfair Display"/>
              <a:ea typeface="Playfair Display"/>
              <a:cs typeface="Playfair Display"/>
              <a:sym typeface="Playfair Display"/>
            </a:endParaRPr>
          </a:p>
          <a:p>
            <a:pPr marL="0" lvl="0" indent="0" algn="l" rtl="0">
              <a:spcBef>
                <a:spcPts val="600"/>
              </a:spcBef>
              <a:spcAft>
                <a:spcPts val="0"/>
              </a:spcAft>
              <a:buNone/>
            </a:pPr>
            <a:endParaRPr sz="1900">
              <a:latin typeface="Playfair Display"/>
              <a:ea typeface="Playfair Display"/>
              <a:cs typeface="Playfair Display"/>
              <a:sym typeface="Playfair Display"/>
            </a:endParaRPr>
          </a:p>
          <a:p>
            <a:pPr marL="457200" lvl="0" indent="0" algn="l" rtl="0">
              <a:spcBef>
                <a:spcPts val="600"/>
              </a:spcBef>
              <a:spcAft>
                <a:spcPts val="0"/>
              </a:spcAft>
              <a:buNone/>
            </a:pPr>
            <a:endParaRPr sz="1300">
              <a:latin typeface="Playfair Display"/>
              <a:ea typeface="Playfair Display"/>
              <a:cs typeface="Playfair Display"/>
              <a:sym typeface="Playfair Display"/>
            </a:endParaRPr>
          </a:p>
        </p:txBody>
      </p:sp>
      <p:pic>
        <p:nvPicPr>
          <p:cNvPr id="1037" name="Google Shape;1037;p74"/>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038" name="Google Shape;1038;p74"/>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63</a:t>
            </a:fld>
            <a:endParaRPr sz="1200">
              <a:solidFill>
                <a:schemeClr val="accent4"/>
              </a:solidFill>
              <a:latin typeface="Playfair Display"/>
              <a:ea typeface="Playfair Display"/>
              <a:cs typeface="Playfair Display"/>
              <a:sym typeface="Playfair Display"/>
            </a:endParaRPr>
          </a:p>
        </p:txBody>
      </p:sp>
      <p:sp>
        <p:nvSpPr>
          <p:cNvPr id="1039" name="Google Shape;1039;p74"/>
          <p:cNvSpPr/>
          <p:nvPr/>
        </p:nvSpPr>
        <p:spPr>
          <a:xfrm>
            <a:off x="1585700" y="3941650"/>
            <a:ext cx="678300" cy="171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0" name="Google Shape;1040;p74"/>
          <p:cNvPicPr preferRelativeResize="0"/>
          <p:nvPr/>
        </p:nvPicPr>
        <p:blipFill>
          <a:blip r:embed="rId4">
            <a:alphaModFix/>
          </a:blip>
          <a:stretch>
            <a:fillRect/>
          </a:stretch>
        </p:blipFill>
        <p:spPr>
          <a:xfrm rot="-2017975">
            <a:off x="3137339" y="2641116"/>
            <a:ext cx="2577418" cy="23626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10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9"/>
                                        </p:tgtEl>
                                        <p:attrNameLst>
                                          <p:attrName>style.visibility</p:attrName>
                                        </p:attrNameLst>
                                      </p:cBhvr>
                                      <p:to>
                                        <p:strVal val="visible"/>
                                      </p:to>
                                    </p:set>
                                    <p:animEffect transition="in" filter="fade">
                                      <p:cBhvr>
                                        <p:cTn id="10" dur="10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75"/>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Verification Plan: Sensor Range </a:t>
            </a:r>
            <a:endParaRPr sz="2600" u="sng">
              <a:latin typeface="Playfair Display SemiBold"/>
              <a:ea typeface="Playfair Display SemiBold"/>
              <a:cs typeface="Playfair Display SemiBold"/>
              <a:sym typeface="Playfair Display SemiBold"/>
            </a:endParaRPr>
          </a:p>
        </p:txBody>
      </p:sp>
      <p:sp>
        <p:nvSpPr>
          <p:cNvPr id="1046" name="Google Shape;1046;p75"/>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1047" name="Google Shape;1047;p75"/>
          <p:cNvSpPr txBox="1">
            <a:spLocks noGrp="1"/>
          </p:cNvSpPr>
          <p:nvPr>
            <p:ph type="body" idx="1"/>
          </p:nvPr>
        </p:nvSpPr>
        <p:spPr>
          <a:xfrm>
            <a:off x="388950" y="797900"/>
            <a:ext cx="8074200" cy="264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300" b="1">
                <a:latin typeface="Playfair Display"/>
                <a:ea typeface="Playfair Display"/>
                <a:cs typeface="Playfair Display"/>
                <a:sym typeface="Playfair Display"/>
              </a:rPr>
              <a:t>Objective</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that our LiDAR is able to measure objects in our required range</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Testing Plan</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While measuring with our LiDAR and a rangefinder or reference, have a group member holding a Polo-sized object walk away starting from 1 m to over 30 m</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Verify that point cloud shows person/test object at least up to 30 m</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Driving Requirement(s)</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DR.1: The sensor shall have a measurement range from 1 to 30 meters</a:t>
            </a:r>
            <a:endParaRPr sz="1300">
              <a:latin typeface="Playfair Display"/>
              <a:ea typeface="Playfair Display"/>
              <a:cs typeface="Playfair Display"/>
              <a:sym typeface="Playfair Display"/>
            </a:endParaRPr>
          </a:p>
        </p:txBody>
      </p:sp>
      <p:pic>
        <p:nvPicPr>
          <p:cNvPr id="1048" name="Google Shape;1048;p75"/>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049" name="Google Shape;1049;p75"/>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64</a:t>
            </a:fld>
            <a:endParaRPr sz="1200">
              <a:solidFill>
                <a:schemeClr val="accent4"/>
              </a:solidFill>
              <a:latin typeface="Playfair Display"/>
              <a:ea typeface="Playfair Display"/>
              <a:cs typeface="Playfair Display"/>
              <a:sym typeface="Playfair Display"/>
            </a:endParaRPr>
          </a:p>
        </p:txBody>
      </p:sp>
      <p:pic>
        <p:nvPicPr>
          <p:cNvPr id="1050" name="Google Shape;1050;p75"/>
          <p:cNvPicPr preferRelativeResize="0"/>
          <p:nvPr/>
        </p:nvPicPr>
        <p:blipFill>
          <a:blip r:embed="rId4">
            <a:alphaModFix/>
          </a:blip>
          <a:stretch>
            <a:fillRect/>
          </a:stretch>
        </p:blipFill>
        <p:spPr>
          <a:xfrm>
            <a:off x="5720800" y="1958275"/>
            <a:ext cx="3106926" cy="3106926"/>
          </a:xfrm>
          <a:prstGeom prst="rect">
            <a:avLst/>
          </a:prstGeom>
          <a:noFill/>
          <a:ln>
            <a:noFill/>
          </a:ln>
        </p:spPr>
      </p:pic>
      <p:pic>
        <p:nvPicPr>
          <p:cNvPr id="1051" name="Google Shape;1051;p75"/>
          <p:cNvPicPr preferRelativeResize="0"/>
          <p:nvPr/>
        </p:nvPicPr>
        <p:blipFill>
          <a:blip r:embed="rId5">
            <a:alphaModFix/>
          </a:blip>
          <a:stretch>
            <a:fillRect/>
          </a:stretch>
        </p:blipFill>
        <p:spPr>
          <a:xfrm>
            <a:off x="1602150" y="3225100"/>
            <a:ext cx="3410700" cy="1534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animEffect transition="in" filter="fade">
                                      <p:cBhvr>
                                        <p:cTn id="7" dur="10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76"/>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Verification Plan: CPU in the Loop</a:t>
            </a:r>
            <a:endParaRPr sz="2600" u="sng">
              <a:latin typeface="Playfair Display SemiBold"/>
              <a:ea typeface="Playfair Display SemiBold"/>
              <a:cs typeface="Playfair Display SemiBold"/>
              <a:sym typeface="Playfair Display SemiBold"/>
            </a:endParaRPr>
          </a:p>
        </p:txBody>
      </p:sp>
      <p:sp>
        <p:nvSpPr>
          <p:cNvPr id="1057" name="Google Shape;1057;p76"/>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1058" name="Google Shape;1058;p76"/>
          <p:cNvSpPr txBox="1">
            <a:spLocks noGrp="1"/>
          </p:cNvSpPr>
          <p:nvPr>
            <p:ph type="body" idx="1"/>
          </p:nvPr>
        </p:nvSpPr>
        <p:spPr>
          <a:xfrm>
            <a:off x="388950" y="941075"/>
            <a:ext cx="8074200" cy="264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300" b="1">
                <a:latin typeface="Playfair Display"/>
                <a:ea typeface="Playfair Display"/>
                <a:cs typeface="Playfair Display"/>
                <a:sym typeface="Playfair Display"/>
              </a:rPr>
              <a:t>Objective</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that processor system can run our code</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Testing Plan</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Install code on the NUC and run with mock data to ensure our program works on embedded device</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Iterate as needed to fix/improve code for NUC system</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Driving Requirement(s)</a:t>
            </a:r>
            <a:endParaRPr sz="1300" b="1">
              <a:latin typeface="Playfair Display"/>
              <a:ea typeface="Playfair Display"/>
              <a:cs typeface="Playfair Display"/>
              <a:sym typeface="Playfair Display"/>
            </a:endParaRPr>
          </a:p>
          <a:p>
            <a:pPr marL="457200" lvl="0" indent="-330200" algn="l" rtl="0">
              <a:spcBef>
                <a:spcPts val="0"/>
              </a:spcBef>
              <a:spcAft>
                <a:spcPts val="0"/>
              </a:spcAft>
              <a:buSzPts val="1600"/>
              <a:buFont typeface="Playfair Display"/>
              <a:buChar char="➢"/>
            </a:pPr>
            <a:r>
              <a:rPr lang="en" sz="1300">
                <a:latin typeface="Playfair Display"/>
                <a:ea typeface="Playfair Display"/>
                <a:cs typeface="Playfair Display"/>
                <a:sym typeface="Playfair Display"/>
              </a:rPr>
              <a:t>DR.4: The onboard computer shall provide an interface between the sensor and algorithm for data analysis</a:t>
            </a:r>
            <a:endParaRPr sz="1600">
              <a:latin typeface="Playfair Display"/>
              <a:ea typeface="Playfair Display"/>
              <a:cs typeface="Playfair Display"/>
              <a:sym typeface="Playfair Display"/>
            </a:endParaRPr>
          </a:p>
        </p:txBody>
      </p:sp>
      <p:pic>
        <p:nvPicPr>
          <p:cNvPr id="1059" name="Google Shape;1059;p76"/>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060" name="Google Shape;1060;p76"/>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65</a:t>
            </a:fld>
            <a:endParaRPr sz="1200">
              <a:solidFill>
                <a:schemeClr val="accent4"/>
              </a:solidFill>
              <a:latin typeface="Playfair Display"/>
              <a:ea typeface="Playfair Display"/>
              <a:cs typeface="Playfair Display"/>
              <a:sym typeface="Playfair Display"/>
            </a:endParaRPr>
          </a:p>
        </p:txBody>
      </p:sp>
      <p:pic>
        <p:nvPicPr>
          <p:cNvPr id="1061" name="Google Shape;1061;p76"/>
          <p:cNvPicPr preferRelativeResize="0"/>
          <p:nvPr/>
        </p:nvPicPr>
        <p:blipFill>
          <a:blip r:embed="rId4">
            <a:alphaModFix/>
          </a:blip>
          <a:stretch>
            <a:fillRect/>
          </a:stretch>
        </p:blipFill>
        <p:spPr>
          <a:xfrm>
            <a:off x="4838149" y="2860700"/>
            <a:ext cx="2143946" cy="1632624"/>
          </a:xfrm>
          <a:prstGeom prst="rect">
            <a:avLst/>
          </a:prstGeom>
          <a:noFill/>
          <a:ln>
            <a:noFill/>
          </a:ln>
        </p:spPr>
      </p:pic>
      <p:pic>
        <p:nvPicPr>
          <p:cNvPr id="1062" name="Google Shape;1062;p76"/>
          <p:cNvPicPr preferRelativeResize="0"/>
          <p:nvPr/>
        </p:nvPicPr>
        <p:blipFill>
          <a:blip r:embed="rId5">
            <a:alphaModFix/>
          </a:blip>
          <a:stretch>
            <a:fillRect/>
          </a:stretch>
        </p:blipFill>
        <p:spPr>
          <a:xfrm>
            <a:off x="2258300" y="2860700"/>
            <a:ext cx="2280100" cy="1678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Effect transition="in" filter="fade">
                                      <p:cBhvr>
                                        <p:cTn id="7" dur="1000"/>
                                        <p:tgtEl>
                                          <p:spTgt spid="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77"/>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Software - R.O.S.</a:t>
            </a:r>
            <a:endParaRPr sz="2600" u="sng">
              <a:latin typeface="Playfair Display SemiBold"/>
              <a:ea typeface="Playfair Display SemiBold"/>
              <a:cs typeface="Playfair Display SemiBold"/>
              <a:sym typeface="Playfair Display SemiBold"/>
            </a:endParaRPr>
          </a:p>
        </p:txBody>
      </p:sp>
      <p:sp>
        <p:nvSpPr>
          <p:cNvPr id="1068" name="Google Shape;1068;p77"/>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pic>
        <p:nvPicPr>
          <p:cNvPr id="1069" name="Google Shape;1069;p77"/>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070" name="Google Shape;1070;p77"/>
          <p:cNvSpPr txBox="1">
            <a:spLocks noGrp="1"/>
          </p:cNvSpPr>
          <p:nvPr>
            <p:ph type="body" idx="2"/>
          </p:nvPr>
        </p:nvSpPr>
        <p:spPr>
          <a:xfrm>
            <a:off x="4677301" y="1183525"/>
            <a:ext cx="3674100" cy="2945700"/>
          </a:xfrm>
          <a:prstGeom prst="rect">
            <a:avLst/>
          </a:prstGeom>
          <a:ln w="9525" cap="flat" cmpd="sng">
            <a:solidFill>
              <a:srgbClr val="005BA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2600">
                <a:latin typeface="Playfair Display"/>
                <a:ea typeface="Playfair Display"/>
                <a:cs typeface="Playfair Display"/>
                <a:sym typeface="Playfair Display"/>
              </a:rPr>
              <a:t>Our Project:</a:t>
            </a:r>
            <a:endParaRPr sz="2600">
              <a:latin typeface="Playfair Display"/>
              <a:ea typeface="Playfair Display"/>
              <a:cs typeface="Playfair Display"/>
              <a:sym typeface="Playfair Display"/>
            </a:endParaRPr>
          </a:p>
          <a:p>
            <a:pPr marL="457200" lvl="0" indent="-393700" algn="l" rtl="0">
              <a:spcBef>
                <a:spcPts val="600"/>
              </a:spcBef>
              <a:spcAft>
                <a:spcPts val="0"/>
              </a:spcAft>
              <a:buSzPts val="2600"/>
              <a:buFont typeface="Playfair Display"/>
              <a:buChar char="▣"/>
            </a:pPr>
            <a:r>
              <a:rPr lang="en" sz="2600">
                <a:latin typeface="Playfair Display"/>
                <a:ea typeface="Playfair Display"/>
                <a:cs typeface="Playfair Display"/>
                <a:sym typeface="Playfair Display"/>
              </a:rPr>
              <a:t>ROS master node</a:t>
            </a:r>
            <a:endParaRPr sz="2600">
              <a:latin typeface="Playfair Display"/>
              <a:ea typeface="Playfair Display"/>
              <a:cs typeface="Playfair Display"/>
              <a:sym typeface="Playfair Display"/>
            </a:endParaRPr>
          </a:p>
          <a:p>
            <a:pPr marL="457200" lvl="0" indent="-393700" algn="l" rtl="0">
              <a:spcBef>
                <a:spcPts val="0"/>
              </a:spcBef>
              <a:spcAft>
                <a:spcPts val="0"/>
              </a:spcAft>
              <a:buSzPts val="2600"/>
              <a:buFont typeface="Playfair Display"/>
              <a:buChar char="▣"/>
            </a:pPr>
            <a:r>
              <a:rPr lang="en" sz="2600">
                <a:latin typeface="Playfair Display"/>
                <a:ea typeface="Playfair Display"/>
                <a:cs typeface="Playfair Display"/>
                <a:sym typeface="Playfair Display"/>
              </a:rPr>
              <a:t>Sensor node (pub)</a:t>
            </a:r>
            <a:endParaRPr sz="2600">
              <a:latin typeface="Playfair Display"/>
              <a:ea typeface="Playfair Display"/>
              <a:cs typeface="Playfair Display"/>
              <a:sym typeface="Playfair Display"/>
            </a:endParaRPr>
          </a:p>
          <a:p>
            <a:pPr marL="457200" lvl="0" indent="-393700" algn="l" rtl="0">
              <a:spcBef>
                <a:spcPts val="0"/>
              </a:spcBef>
              <a:spcAft>
                <a:spcPts val="0"/>
              </a:spcAft>
              <a:buSzPts val="2600"/>
              <a:buFont typeface="Playfair Display"/>
              <a:buChar char="▣"/>
            </a:pPr>
            <a:r>
              <a:rPr lang="en" sz="2600">
                <a:latin typeface="Playfair Display"/>
                <a:ea typeface="Playfair Display"/>
                <a:cs typeface="Playfair Display"/>
                <a:sym typeface="Playfair Display"/>
              </a:rPr>
              <a:t>Driver node (pub)</a:t>
            </a:r>
            <a:endParaRPr sz="2600">
              <a:latin typeface="Playfair Display"/>
              <a:ea typeface="Playfair Display"/>
              <a:cs typeface="Playfair Display"/>
              <a:sym typeface="Playfair Display"/>
            </a:endParaRPr>
          </a:p>
          <a:p>
            <a:pPr marL="457200" lvl="0" indent="-393700" algn="l" rtl="0">
              <a:spcBef>
                <a:spcPts val="0"/>
              </a:spcBef>
              <a:spcAft>
                <a:spcPts val="0"/>
              </a:spcAft>
              <a:buSzPts val="2600"/>
              <a:buFont typeface="Playfair Display"/>
              <a:buChar char="▣"/>
            </a:pPr>
            <a:r>
              <a:rPr lang="en" sz="2600">
                <a:latin typeface="Playfair Display"/>
                <a:ea typeface="Playfair Display"/>
                <a:cs typeface="Playfair Display"/>
                <a:sym typeface="Playfair Display"/>
              </a:rPr>
              <a:t>Filter node (sub)</a:t>
            </a:r>
            <a:endParaRPr sz="2600">
              <a:latin typeface="Playfair Display"/>
              <a:ea typeface="Playfair Display"/>
              <a:cs typeface="Playfair Display"/>
              <a:sym typeface="Playfair Display"/>
            </a:endParaRPr>
          </a:p>
          <a:p>
            <a:pPr marL="457200" lvl="0" indent="-393700" algn="l" rtl="0">
              <a:spcBef>
                <a:spcPts val="0"/>
              </a:spcBef>
              <a:spcAft>
                <a:spcPts val="0"/>
              </a:spcAft>
              <a:buSzPts val="2600"/>
              <a:buFont typeface="Playfair Display"/>
              <a:buChar char="▣"/>
            </a:pPr>
            <a:r>
              <a:rPr lang="en" sz="2600">
                <a:latin typeface="Playfair Display"/>
                <a:ea typeface="Playfair Display"/>
                <a:cs typeface="Playfair Display"/>
                <a:sym typeface="Playfair Display"/>
              </a:rPr>
              <a:t>ICP node (sub)</a:t>
            </a:r>
            <a:endParaRPr sz="2600">
              <a:latin typeface="Playfair Display"/>
              <a:ea typeface="Playfair Display"/>
              <a:cs typeface="Playfair Display"/>
              <a:sym typeface="Playfair Display"/>
            </a:endParaRPr>
          </a:p>
        </p:txBody>
      </p:sp>
      <p:sp>
        <p:nvSpPr>
          <p:cNvPr id="1071" name="Google Shape;1071;p77"/>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66</a:t>
            </a:fld>
            <a:endParaRPr>
              <a:latin typeface="Playfair Display"/>
              <a:ea typeface="Playfair Display"/>
              <a:cs typeface="Playfair Display"/>
              <a:sym typeface="Playfair Display"/>
            </a:endParaRPr>
          </a:p>
        </p:txBody>
      </p:sp>
      <p:pic>
        <p:nvPicPr>
          <p:cNvPr id="1072" name="Google Shape;1072;p77"/>
          <p:cNvPicPr preferRelativeResize="0"/>
          <p:nvPr/>
        </p:nvPicPr>
        <p:blipFill>
          <a:blip r:embed="rId4">
            <a:alphaModFix/>
          </a:blip>
          <a:stretch>
            <a:fillRect/>
          </a:stretch>
        </p:blipFill>
        <p:spPr>
          <a:xfrm>
            <a:off x="440150" y="2631584"/>
            <a:ext cx="3468901" cy="1949717"/>
          </a:xfrm>
          <a:prstGeom prst="rect">
            <a:avLst/>
          </a:prstGeom>
          <a:noFill/>
          <a:ln>
            <a:noFill/>
          </a:ln>
        </p:spPr>
      </p:pic>
      <p:sp>
        <p:nvSpPr>
          <p:cNvPr id="1073" name="Google Shape;1073;p77"/>
          <p:cNvSpPr txBox="1"/>
          <p:nvPr/>
        </p:nvSpPr>
        <p:spPr>
          <a:xfrm>
            <a:off x="440150" y="1200150"/>
            <a:ext cx="34689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600"/>
              </a:spcBef>
              <a:spcAft>
                <a:spcPts val="0"/>
              </a:spcAft>
              <a:buClr>
                <a:schemeClr val="dk1"/>
              </a:buClr>
              <a:buSzPts val="1800"/>
              <a:buFont typeface="Playfair Display"/>
              <a:buChar char="▣"/>
            </a:pPr>
            <a:r>
              <a:rPr lang="en" sz="1800">
                <a:solidFill>
                  <a:schemeClr val="dk1"/>
                </a:solidFill>
                <a:latin typeface="Playfair Display"/>
                <a:ea typeface="Playfair Display"/>
                <a:cs typeface="Playfair Display"/>
                <a:sym typeface="Playfair Display"/>
              </a:rPr>
              <a:t>Data distribution service</a:t>
            </a:r>
            <a:endParaRPr sz="1800">
              <a:solidFill>
                <a:schemeClr val="dk1"/>
              </a:solidFill>
              <a:latin typeface="Playfair Display"/>
              <a:ea typeface="Playfair Display"/>
              <a:cs typeface="Playfair Display"/>
              <a:sym typeface="Playfair Display"/>
            </a:endParaRPr>
          </a:p>
          <a:p>
            <a:pPr marL="457200" lvl="0" indent="-342900" algn="l" rtl="0">
              <a:spcBef>
                <a:spcPts val="0"/>
              </a:spcBef>
              <a:spcAft>
                <a:spcPts val="0"/>
              </a:spcAft>
              <a:buClr>
                <a:schemeClr val="dk1"/>
              </a:buClr>
              <a:buSzPts val="1800"/>
              <a:buFont typeface="Playfair Display"/>
              <a:buChar char="▣"/>
            </a:pPr>
            <a:r>
              <a:rPr lang="en" sz="1800">
                <a:solidFill>
                  <a:schemeClr val="dk1"/>
                </a:solidFill>
                <a:latin typeface="Playfair Display"/>
                <a:ea typeface="Playfair Display"/>
                <a:cs typeface="Playfair Display"/>
                <a:sym typeface="Playfair Display"/>
              </a:rPr>
              <a:t>Nodes (devices and executables)</a:t>
            </a:r>
            <a:endParaRPr sz="1800">
              <a:solidFill>
                <a:schemeClr val="dk1"/>
              </a:solidFill>
              <a:latin typeface="Playfair Display"/>
              <a:ea typeface="Playfair Display"/>
              <a:cs typeface="Playfair Display"/>
              <a:sym typeface="Playfair Display"/>
            </a:endParaRPr>
          </a:p>
          <a:p>
            <a:pPr marL="457200" lvl="0" indent="-342900" algn="l" rtl="0">
              <a:spcBef>
                <a:spcPts val="0"/>
              </a:spcBef>
              <a:spcAft>
                <a:spcPts val="0"/>
              </a:spcAft>
              <a:buClr>
                <a:schemeClr val="dk1"/>
              </a:buClr>
              <a:buSzPts val="1800"/>
              <a:buFont typeface="Playfair Display"/>
              <a:buChar char="▣"/>
            </a:pPr>
            <a:r>
              <a:rPr lang="en" sz="1800">
                <a:solidFill>
                  <a:schemeClr val="dk1"/>
                </a:solidFill>
                <a:latin typeface="Playfair Display"/>
                <a:ea typeface="Playfair Display"/>
                <a:cs typeface="Playfair Display"/>
                <a:sym typeface="Playfair Display"/>
              </a:rPr>
              <a:t>Language agnostic</a:t>
            </a:r>
            <a:endParaRPr sz="1800">
              <a:solidFill>
                <a:schemeClr val="dk1"/>
              </a:solidFill>
              <a:latin typeface="Playfair Display"/>
              <a:ea typeface="Playfair Display"/>
              <a:cs typeface="Playfair Display"/>
              <a:sym typeface="Playfair Display"/>
            </a:endParaRPr>
          </a:p>
          <a:p>
            <a:pPr marL="457200" lvl="0" indent="-342900" algn="l" rtl="0">
              <a:spcBef>
                <a:spcPts val="0"/>
              </a:spcBef>
              <a:spcAft>
                <a:spcPts val="0"/>
              </a:spcAft>
              <a:buClr>
                <a:schemeClr val="dk1"/>
              </a:buClr>
              <a:buSzPts val="1800"/>
              <a:buFont typeface="Playfair Display"/>
              <a:buChar char="▣"/>
            </a:pPr>
            <a:r>
              <a:rPr lang="en" sz="1800">
                <a:solidFill>
                  <a:schemeClr val="dk1"/>
                </a:solidFill>
                <a:latin typeface="Playfair Display"/>
                <a:ea typeface="Playfair Display"/>
                <a:cs typeface="Playfair Display"/>
                <a:sym typeface="Playfair Display"/>
              </a:rPr>
              <a:t>Plug and Play Libraries</a:t>
            </a:r>
            <a:endParaRPr sz="1800">
              <a:solidFill>
                <a:schemeClr val="dk1"/>
              </a:solidFill>
              <a:latin typeface="Playfair Display"/>
              <a:ea typeface="Playfair Display"/>
              <a:cs typeface="Playfair Display"/>
              <a:sym typeface="Playfair Display"/>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pic>
        <p:nvPicPr>
          <p:cNvPr id="1078" name="Google Shape;1078;p78"/>
          <p:cNvPicPr preferRelativeResize="0"/>
          <p:nvPr/>
        </p:nvPicPr>
        <p:blipFill>
          <a:blip r:embed="rId3">
            <a:alphaModFix/>
          </a:blip>
          <a:stretch>
            <a:fillRect/>
          </a:stretch>
        </p:blipFill>
        <p:spPr>
          <a:xfrm>
            <a:off x="2594316" y="304100"/>
            <a:ext cx="5614834" cy="4211150"/>
          </a:xfrm>
          <a:prstGeom prst="rect">
            <a:avLst/>
          </a:prstGeom>
          <a:noFill/>
          <a:ln>
            <a:noFill/>
          </a:ln>
        </p:spPr>
      </p:pic>
      <p:sp>
        <p:nvSpPr>
          <p:cNvPr id="1079" name="Google Shape;1079;p78"/>
          <p:cNvSpPr txBox="1">
            <a:spLocks noGrp="1"/>
          </p:cNvSpPr>
          <p:nvPr>
            <p:ph type="title"/>
          </p:nvPr>
        </p:nvSpPr>
        <p:spPr>
          <a:xfrm>
            <a:off x="281000" y="2736800"/>
            <a:ext cx="3732600" cy="133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Top Level Design: ROS (Software)</a:t>
            </a:r>
            <a:endParaRPr sz="2600" u="sng">
              <a:latin typeface="Playfair Display SemiBold"/>
              <a:ea typeface="Playfair Display SemiBold"/>
              <a:cs typeface="Playfair Display SemiBold"/>
              <a:sym typeface="Playfair Display SemiBold"/>
            </a:endParaRPr>
          </a:p>
        </p:txBody>
      </p:sp>
      <p:pic>
        <p:nvPicPr>
          <p:cNvPr id="1080" name="Google Shape;1080;p78"/>
          <p:cNvPicPr preferRelativeResize="0"/>
          <p:nvPr/>
        </p:nvPicPr>
        <p:blipFill>
          <a:blip r:embed="rId4">
            <a:alphaModFix/>
          </a:blip>
          <a:stretch>
            <a:fillRect/>
          </a:stretch>
        </p:blipFill>
        <p:spPr>
          <a:xfrm>
            <a:off x="8238950" y="304100"/>
            <a:ext cx="588775" cy="588800"/>
          </a:xfrm>
          <a:prstGeom prst="rect">
            <a:avLst/>
          </a:prstGeom>
          <a:noFill/>
          <a:ln>
            <a:noFill/>
          </a:ln>
        </p:spPr>
      </p:pic>
      <p:sp>
        <p:nvSpPr>
          <p:cNvPr id="1081" name="Google Shape;1081;p78"/>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67</a:t>
            </a:fld>
            <a:endParaRPr>
              <a:latin typeface="Playfair Display"/>
              <a:ea typeface="Playfair Display"/>
              <a:cs typeface="Playfair Display"/>
              <a:sym typeface="Playfair Display"/>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79"/>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ICP Results - Translational Results</a:t>
            </a:r>
            <a:endParaRPr/>
          </a:p>
        </p:txBody>
      </p:sp>
      <p:sp>
        <p:nvSpPr>
          <p:cNvPr id="1087" name="Google Shape;1087;p79"/>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68</a:t>
            </a:fld>
            <a:endParaRPr/>
          </a:p>
        </p:txBody>
      </p:sp>
      <p:graphicFrame>
        <p:nvGraphicFramePr>
          <p:cNvPr id="1088" name="Google Shape;1088;p79"/>
          <p:cNvGraphicFramePr/>
          <p:nvPr/>
        </p:nvGraphicFramePr>
        <p:xfrm>
          <a:off x="1042988" y="1297320"/>
          <a:ext cx="3000000" cy="3000000"/>
        </p:xfrm>
        <a:graphic>
          <a:graphicData uri="http://schemas.openxmlformats.org/drawingml/2006/table">
            <a:tbl>
              <a:tblPr>
                <a:noFill/>
                <a:tableStyleId>{100F1C8B-0C1F-4E85-B021-A9572CF72A61}</a:tableStyleId>
              </a:tblPr>
              <a:tblGrid>
                <a:gridCol w="2352675">
                  <a:extLst>
                    <a:ext uri="{9D8B030D-6E8A-4147-A177-3AD203B41FA5}">
                      <a16:colId xmlns:a16="http://schemas.microsoft.com/office/drawing/2014/main" val="20000"/>
                    </a:ext>
                  </a:extLst>
                </a:gridCol>
                <a:gridCol w="2352675">
                  <a:extLst>
                    <a:ext uri="{9D8B030D-6E8A-4147-A177-3AD203B41FA5}">
                      <a16:colId xmlns:a16="http://schemas.microsoft.com/office/drawing/2014/main" val="20001"/>
                    </a:ext>
                  </a:extLst>
                </a:gridCol>
                <a:gridCol w="2352675">
                  <a:extLst>
                    <a:ext uri="{9D8B030D-6E8A-4147-A177-3AD203B41FA5}">
                      <a16:colId xmlns:a16="http://schemas.microsoft.com/office/drawing/2014/main" val="20002"/>
                    </a:ext>
                  </a:extLst>
                </a:gridCol>
              </a:tblGrid>
              <a:tr h="826475">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Imposed X-Translation</a:t>
                      </a:r>
                      <a:endParaRPr sz="1300" b="1">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Imposed Y-Translation</a:t>
                      </a:r>
                      <a:endParaRPr sz="1300" b="1">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Imposed Z-Translation</a:t>
                      </a:r>
                      <a:endParaRPr sz="1300" b="1">
                        <a:latin typeface="Playfair Display"/>
                        <a:ea typeface="Playfair Display"/>
                        <a:cs typeface="Playfair Display"/>
                        <a:sym typeface="Playfair Display"/>
                      </a:endParaRPr>
                    </a:p>
                  </a:txBody>
                  <a:tcPr marL="91425" marR="91425" marT="91425" marB="91425"/>
                </a:tc>
                <a:extLst>
                  <a:ext uri="{0D108BD9-81ED-4DB2-BD59-A6C34878D82A}">
                    <a16:rowId xmlns:a16="http://schemas.microsoft.com/office/drawing/2014/main" val="10000"/>
                  </a:ext>
                </a:extLst>
              </a:tr>
              <a:tr h="607475">
                <a:tc>
                  <a:txBody>
                    <a:bodyPr/>
                    <a:lstStyle/>
                    <a:p>
                      <a:pPr marL="0" lvl="0" indent="0" algn="ctr" rtl="0">
                        <a:spcBef>
                          <a:spcPts val="0"/>
                        </a:spcBef>
                        <a:spcAft>
                          <a:spcPts val="0"/>
                        </a:spcAft>
                        <a:buNone/>
                      </a:pPr>
                      <a:r>
                        <a:rPr lang="en" sz="1600">
                          <a:latin typeface="Playfair Display"/>
                          <a:ea typeface="Playfair Display"/>
                          <a:cs typeface="Playfair Display"/>
                          <a:sym typeface="Playfair Display"/>
                        </a:rPr>
                        <a:t>0</a:t>
                      </a:r>
                      <a:endParaRPr sz="1600">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600">
                          <a:latin typeface="Playfair Display"/>
                          <a:ea typeface="Playfair Display"/>
                          <a:cs typeface="Playfair Display"/>
                          <a:sym typeface="Playfair Display"/>
                        </a:rPr>
                        <a:t>0</a:t>
                      </a:r>
                      <a:endParaRPr sz="1600">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600">
                          <a:latin typeface="Playfair Display"/>
                          <a:ea typeface="Playfair Display"/>
                          <a:cs typeface="Playfair Display"/>
                          <a:sym typeface="Playfair Display"/>
                        </a:rPr>
                        <a:t>100</a:t>
                      </a:r>
                      <a:endParaRPr sz="1600">
                        <a:latin typeface="Playfair Display"/>
                        <a:ea typeface="Playfair Display"/>
                        <a:cs typeface="Playfair Display"/>
                        <a:sym typeface="Playfair Display"/>
                      </a:endParaRPr>
                    </a:p>
                  </a:txBody>
                  <a:tcPr marL="91425" marR="91425" marT="91425" marB="91425"/>
                </a:tc>
                <a:extLst>
                  <a:ext uri="{0D108BD9-81ED-4DB2-BD59-A6C34878D82A}">
                    <a16:rowId xmlns:a16="http://schemas.microsoft.com/office/drawing/2014/main" val="10001"/>
                  </a:ext>
                </a:extLst>
              </a:tr>
              <a:tr h="673550">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Computed X-Translation</a:t>
                      </a:r>
                      <a:endParaRPr sz="1300" b="1">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Computed Y-Translation</a:t>
                      </a:r>
                      <a:endParaRPr sz="1300" b="1">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Computed Z-Translation</a:t>
                      </a:r>
                      <a:endParaRPr sz="1300" b="1">
                        <a:latin typeface="Playfair Display"/>
                        <a:ea typeface="Playfair Display"/>
                        <a:cs typeface="Playfair Display"/>
                        <a:sym typeface="Playfair Display"/>
                      </a:endParaRPr>
                    </a:p>
                  </a:txBody>
                  <a:tcPr marL="91425" marR="91425" marT="91425" marB="91425"/>
                </a:tc>
                <a:extLst>
                  <a:ext uri="{0D108BD9-81ED-4DB2-BD59-A6C34878D82A}">
                    <a16:rowId xmlns:a16="http://schemas.microsoft.com/office/drawing/2014/main" val="10002"/>
                  </a:ext>
                </a:extLst>
              </a:tr>
              <a:tr h="607475">
                <a:tc>
                  <a:txBody>
                    <a:bodyPr/>
                    <a:lstStyle/>
                    <a:p>
                      <a:pPr marL="0" lvl="0" indent="0" algn="ctr" rtl="0">
                        <a:spcBef>
                          <a:spcPts val="0"/>
                        </a:spcBef>
                        <a:spcAft>
                          <a:spcPts val="0"/>
                        </a:spcAft>
                        <a:buNone/>
                      </a:pPr>
                      <a:r>
                        <a:rPr lang="en" sz="1600">
                          <a:latin typeface="Playfair Display"/>
                          <a:ea typeface="Playfair Display"/>
                          <a:cs typeface="Playfair Display"/>
                          <a:sym typeface="Playfair Display"/>
                        </a:rPr>
                        <a:t>0.00</a:t>
                      </a:r>
                      <a:endParaRPr sz="1600">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600">
                          <a:latin typeface="Playfair Display"/>
                          <a:ea typeface="Playfair Display"/>
                          <a:cs typeface="Playfair Display"/>
                          <a:sym typeface="Playfair Display"/>
                        </a:rPr>
                        <a:t>-0.00</a:t>
                      </a:r>
                      <a:endParaRPr sz="1600">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600">
                          <a:latin typeface="Playfair Display"/>
                          <a:ea typeface="Playfair Display"/>
                          <a:cs typeface="Playfair Display"/>
                          <a:sym typeface="Playfair Display"/>
                        </a:rPr>
                        <a:t>100.00</a:t>
                      </a:r>
                      <a:endParaRPr sz="1600">
                        <a:latin typeface="Playfair Display"/>
                        <a:ea typeface="Playfair Display"/>
                        <a:cs typeface="Playfair Display"/>
                        <a:sym typeface="Playfair Display"/>
                      </a:endParaRPr>
                    </a:p>
                  </a:txBody>
                  <a:tcPr marL="91425" marR="91425" marT="91425" marB="91425"/>
                </a:tc>
                <a:extLst>
                  <a:ext uri="{0D108BD9-81ED-4DB2-BD59-A6C34878D82A}">
                    <a16:rowId xmlns:a16="http://schemas.microsoft.com/office/drawing/2014/main" val="10003"/>
                  </a:ext>
                </a:extLst>
              </a:tr>
            </a:tbl>
          </a:graphicData>
        </a:graphic>
      </p:graphicFrame>
      <p:sp>
        <p:nvSpPr>
          <p:cNvPr id="1089" name="Google Shape;1089;p79"/>
          <p:cNvSpPr txBox="1"/>
          <p:nvPr/>
        </p:nvSpPr>
        <p:spPr>
          <a:xfrm>
            <a:off x="3705000" y="897125"/>
            <a:ext cx="186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layfair Display"/>
                <a:ea typeface="Playfair Display"/>
                <a:cs typeface="Playfair Display"/>
                <a:sym typeface="Playfair Display"/>
              </a:rPr>
              <a:t>Translation Results</a:t>
            </a:r>
            <a:endParaRPr>
              <a:latin typeface="Playfair Display"/>
              <a:ea typeface="Playfair Display"/>
              <a:cs typeface="Playfair Display"/>
              <a:sym typeface="Playfair Display"/>
            </a:endParaRPr>
          </a:p>
        </p:txBody>
      </p:sp>
      <p:sp>
        <p:nvSpPr>
          <p:cNvPr id="1090" name="Google Shape;1090;p79"/>
          <p:cNvSpPr txBox="1"/>
          <p:nvPr/>
        </p:nvSpPr>
        <p:spPr>
          <a:xfrm>
            <a:off x="1043000" y="4012300"/>
            <a:ext cx="7299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T Serif"/>
                <a:ea typeface="PT Serif"/>
                <a:cs typeface="PT Serif"/>
                <a:sym typeface="PT Serif"/>
              </a:rPr>
              <a:t>Note: 1) No units were given with point cloud file being used. </a:t>
            </a:r>
            <a:endParaRPr>
              <a:latin typeface="PT Serif"/>
              <a:ea typeface="PT Serif"/>
              <a:cs typeface="PT Serif"/>
              <a:sym typeface="PT Serif"/>
            </a:endParaRPr>
          </a:p>
          <a:p>
            <a:pPr marL="0" lvl="0" indent="0" algn="l" rtl="0">
              <a:spcBef>
                <a:spcPts val="0"/>
              </a:spcBef>
              <a:spcAft>
                <a:spcPts val="0"/>
              </a:spcAft>
              <a:buNone/>
            </a:pPr>
            <a:r>
              <a:rPr lang="en">
                <a:latin typeface="PT Serif"/>
                <a:ea typeface="PT Serif"/>
                <a:cs typeface="PT Serif"/>
                <a:sym typeface="PT Serif"/>
              </a:rPr>
              <a:t>	 2) Negative value in computed y-translation was output by MATLAB</a:t>
            </a:r>
            <a:endParaRPr>
              <a:latin typeface="PT Serif"/>
              <a:ea typeface="PT Serif"/>
              <a:cs typeface="PT Serif"/>
              <a:sym typeface="PT Serif"/>
            </a:endParaRPr>
          </a:p>
        </p:txBody>
      </p:sp>
      <p:pic>
        <p:nvPicPr>
          <p:cNvPr id="1091" name="Google Shape;1091;p79"/>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80"/>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highlight>
                  <a:schemeClr val="lt2"/>
                </a:highlight>
              </a:rPr>
              <a:t>ICP Results - Rotational Results</a:t>
            </a:r>
            <a:endParaRPr/>
          </a:p>
        </p:txBody>
      </p:sp>
      <p:sp>
        <p:nvSpPr>
          <p:cNvPr id="1097" name="Google Shape;1097;p80"/>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69</a:t>
            </a:fld>
            <a:endParaRPr/>
          </a:p>
        </p:txBody>
      </p:sp>
      <p:graphicFrame>
        <p:nvGraphicFramePr>
          <p:cNvPr id="1098" name="Google Shape;1098;p80"/>
          <p:cNvGraphicFramePr/>
          <p:nvPr/>
        </p:nvGraphicFramePr>
        <p:xfrm>
          <a:off x="388950" y="1168400"/>
          <a:ext cx="3000000" cy="3000000"/>
        </p:xfrm>
        <a:graphic>
          <a:graphicData uri="http://schemas.openxmlformats.org/drawingml/2006/table">
            <a:tbl>
              <a:tblPr>
                <a:noFill/>
                <a:tableStyleId>{100F1C8B-0C1F-4E85-B021-A9572CF72A61}</a:tableStyleId>
              </a:tblPr>
              <a:tblGrid>
                <a:gridCol w="762950">
                  <a:extLst>
                    <a:ext uri="{9D8B030D-6E8A-4147-A177-3AD203B41FA5}">
                      <a16:colId xmlns:a16="http://schemas.microsoft.com/office/drawing/2014/main" val="20000"/>
                    </a:ext>
                  </a:extLst>
                </a:gridCol>
                <a:gridCol w="762950">
                  <a:extLst>
                    <a:ext uri="{9D8B030D-6E8A-4147-A177-3AD203B41FA5}">
                      <a16:colId xmlns:a16="http://schemas.microsoft.com/office/drawing/2014/main" val="20001"/>
                    </a:ext>
                  </a:extLst>
                </a:gridCol>
                <a:gridCol w="762950">
                  <a:extLst>
                    <a:ext uri="{9D8B030D-6E8A-4147-A177-3AD203B41FA5}">
                      <a16:colId xmlns:a16="http://schemas.microsoft.com/office/drawing/2014/main" val="20002"/>
                    </a:ext>
                  </a:extLst>
                </a:gridCol>
              </a:tblGrid>
              <a:tr h="777425">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cos(θ)</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-sin(θ)</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a:t>
                      </a:r>
                      <a:endParaRPr sz="1300">
                        <a:latin typeface="Playfair Display"/>
                        <a:ea typeface="Playfair Display"/>
                        <a:cs typeface="Playfair Display"/>
                        <a:sym typeface="Playfair Display"/>
                      </a:endParaRPr>
                    </a:p>
                  </a:txBody>
                  <a:tcPr marL="91425" marR="91425" marT="91425" marB="91425" anchor="ctr"/>
                </a:tc>
                <a:extLst>
                  <a:ext uri="{0D108BD9-81ED-4DB2-BD59-A6C34878D82A}">
                    <a16:rowId xmlns:a16="http://schemas.microsoft.com/office/drawing/2014/main" val="10000"/>
                  </a:ext>
                </a:extLst>
              </a:tr>
              <a:tr h="777425">
                <a:tc>
                  <a:txBody>
                    <a:bodyPr/>
                    <a:lstStyle/>
                    <a:p>
                      <a:pPr marL="0" lvl="0" indent="0" algn="ctr" rtl="0">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sin(θ)</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cos(θ)</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a:t>
                      </a:r>
                      <a:endParaRPr sz="1300">
                        <a:latin typeface="Playfair Display"/>
                        <a:ea typeface="Playfair Display"/>
                        <a:cs typeface="Playfair Display"/>
                        <a:sym typeface="Playfair Display"/>
                      </a:endParaRPr>
                    </a:p>
                  </a:txBody>
                  <a:tcPr marL="91425" marR="91425" marT="91425" marB="91425" anchor="ctr"/>
                </a:tc>
                <a:extLst>
                  <a:ext uri="{0D108BD9-81ED-4DB2-BD59-A6C34878D82A}">
                    <a16:rowId xmlns:a16="http://schemas.microsoft.com/office/drawing/2014/main" val="10001"/>
                  </a:ext>
                </a:extLst>
              </a:tr>
              <a:tr h="777425">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1</a:t>
                      </a:r>
                      <a:endParaRPr sz="1300">
                        <a:latin typeface="Playfair Display"/>
                        <a:ea typeface="Playfair Display"/>
                        <a:cs typeface="Playfair Display"/>
                        <a:sym typeface="Playfair Display"/>
                      </a:endParaRPr>
                    </a:p>
                  </a:txBody>
                  <a:tcPr marL="91425" marR="91425" marT="91425" marB="91425" anchor="ctr"/>
                </a:tc>
                <a:extLst>
                  <a:ext uri="{0D108BD9-81ED-4DB2-BD59-A6C34878D82A}">
                    <a16:rowId xmlns:a16="http://schemas.microsoft.com/office/drawing/2014/main" val="10002"/>
                  </a:ext>
                </a:extLst>
              </a:tr>
            </a:tbl>
          </a:graphicData>
        </a:graphic>
      </p:graphicFrame>
      <p:graphicFrame>
        <p:nvGraphicFramePr>
          <p:cNvPr id="1099" name="Google Shape;1099;p80"/>
          <p:cNvGraphicFramePr/>
          <p:nvPr/>
        </p:nvGraphicFramePr>
        <p:xfrm>
          <a:off x="3272450" y="1168400"/>
          <a:ext cx="3000000" cy="3000000"/>
        </p:xfrm>
        <a:graphic>
          <a:graphicData uri="http://schemas.openxmlformats.org/drawingml/2006/table">
            <a:tbl>
              <a:tblPr>
                <a:noFill/>
                <a:tableStyleId>{100F1C8B-0C1F-4E85-B021-A9572CF72A61}</a:tableStyleId>
              </a:tblPr>
              <a:tblGrid>
                <a:gridCol w="762950">
                  <a:extLst>
                    <a:ext uri="{9D8B030D-6E8A-4147-A177-3AD203B41FA5}">
                      <a16:colId xmlns:a16="http://schemas.microsoft.com/office/drawing/2014/main" val="20000"/>
                    </a:ext>
                  </a:extLst>
                </a:gridCol>
                <a:gridCol w="762950">
                  <a:extLst>
                    <a:ext uri="{9D8B030D-6E8A-4147-A177-3AD203B41FA5}">
                      <a16:colId xmlns:a16="http://schemas.microsoft.com/office/drawing/2014/main" val="20001"/>
                    </a:ext>
                  </a:extLst>
                </a:gridCol>
                <a:gridCol w="762950">
                  <a:extLst>
                    <a:ext uri="{9D8B030D-6E8A-4147-A177-3AD203B41FA5}">
                      <a16:colId xmlns:a16="http://schemas.microsoft.com/office/drawing/2014/main" val="20002"/>
                    </a:ext>
                  </a:extLst>
                </a:gridCol>
              </a:tblGrid>
              <a:tr h="777425">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0.7071</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-0.7071</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a:t>
                      </a:r>
                      <a:endParaRPr sz="1300">
                        <a:latin typeface="Playfair Display"/>
                        <a:ea typeface="Playfair Display"/>
                        <a:cs typeface="Playfair Display"/>
                        <a:sym typeface="Playfair Display"/>
                      </a:endParaRPr>
                    </a:p>
                  </a:txBody>
                  <a:tcPr marL="91425" marR="91425" marT="91425" marB="91425" anchor="ctr"/>
                </a:tc>
                <a:extLst>
                  <a:ext uri="{0D108BD9-81ED-4DB2-BD59-A6C34878D82A}">
                    <a16:rowId xmlns:a16="http://schemas.microsoft.com/office/drawing/2014/main" val="10000"/>
                  </a:ext>
                </a:extLst>
              </a:tr>
              <a:tr h="777425">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0.7071</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0.7071</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a:t>
                      </a:r>
                      <a:endParaRPr sz="1300">
                        <a:latin typeface="Playfair Display"/>
                        <a:ea typeface="Playfair Display"/>
                        <a:cs typeface="Playfair Display"/>
                        <a:sym typeface="Playfair Display"/>
                      </a:endParaRPr>
                    </a:p>
                  </a:txBody>
                  <a:tcPr marL="91425" marR="91425" marT="91425" marB="91425" anchor="ctr"/>
                </a:tc>
                <a:extLst>
                  <a:ext uri="{0D108BD9-81ED-4DB2-BD59-A6C34878D82A}">
                    <a16:rowId xmlns:a16="http://schemas.microsoft.com/office/drawing/2014/main" val="10001"/>
                  </a:ext>
                </a:extLst>
              </a:tr>
              <a:tr h="777425">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1</a:t>
                      </a:r>
                      <a:endParaRPr sz="1300">
                        <a:latin typeface="Playfair Display"/>
                        <a:ea typeface="Playfair Display"/>
                        <a:cs typeface="Playfair Display"/>
                        <a:sym typeface="Playfair Display"/>
                      </a:endParaRPr>
                    </a:p>
                  </a:txBody>
                  <a:tcPr marL="91425" marR="91425" marT="91425" marB="91425" anchor="ctr"/>
                </a:tc>
                <a:extLst>
                  <a:ext uri="{0D108BD9-81ED-4DB2-BD59-A6C34878D82A}">
                    <a16:rowId xmlns:a16="http://schemas.microsoft.com/office/drawing/2014/main" val="10002"/>
                  </a:ext>
                </a:extLst>
              </a:tr>
            </a:tbl>
          </a:graphicData>
        </a:graphic>
      </p:graphicFrame>
      <p:graphicFrame>
        <p:nvGraphicFramePr>
          <p:cNvPr id="1100" name="Google Shape;1100;p80"/>
          <p:cNvGraphicFramePr/>
          <p:nvPr/>
        </p:nvGraphicFramePr>
        <p:xfrm>
          <a:off x="6318775" y="1168400"/>
          <a:ext cx="3000000" cy="3000000"/>
        </p:xfrm>
        <a:graphic>
          <a:graphicData uri="http://schemas.openxmlformats.org/drawingml/2006/table">
            <a:tbl>
              <a:tblPr>
                <a:noFill/>
                <a:tableStyleId>{100F1C8B-0C1F-4E85-B021-A9572CF72A61}</a:tableStyleId>
              </a:tblPr>
              <a:tblGrid>
                <a:gridCol w="762950">
                  <a:extLst>
                    <a:ext uri="{9D8B030D-6E8A-4147-A177-3AD203B41FA5}">
                      <a16:colId xmlns:a16="http://schemas.microsoft.com/office/drawing/2014/main" val="20000"/>
                    </a:ext>
                  </a:extLst>
                </a:gridCol>
                <a:gridCol w="762950">
                  <a:extLst>
                    <a:ext uri="{9D8B030D-6E8A-4147-A177-3AD203B41FA5}">
                      <a16:colId xmlns:a16="http://schemas.microsoft.com/office/drawing/2014/main" val="20001"/>
                    </a:ext>
                  </a:extLst>
                </a:gridCol>
                <a:gridCol w="762950">
                  <a:extLst>
                    <a:ext uri="{9D8B030D-6E8A-4147-A177-3AD203B41FA5}">
                      <a16:colId xmlns:a16="http://schemas.microsoft.com/office/drawing/2014/main" val="20002"/>
                    </a:ext>
                  </a:extLst>
                </a:gridCol>
              </a:tblGrid>
              <a:tr h="777425">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0.7071</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-0.7071</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0.00</a:t>
                      </a:r>
                      <a:endParaRPr sz="1300">
                        <a:latin typeface="Playfair Display"/>
                        <a:ea typeface="Playfair Display"/>
                        <a:cs typeface="Playfair Display"/>
                        <a:sym typeface="Playfair Display"/>
                      </a:endParaRPr>
                    </a:p>
                  </a:txBody>
                  <a:tcPr marL="91425" marR="91425" marT="91425" marB="91425" anchor="ctr"/>
                </a:tc>
                <a:extLst>
                  <a:ext uri="{0D108BD9-81ED-4DB2-BD59-A6C34878D82A}">
                    <a16:rowId xmlns:a16="http://schemas.microsoft.com/office/drawing/2014/main" val="10000"/>
                  </a:ext>
                </a:extLst>
              </a:tr>
              <a:tr h="777425">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0.7071</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0.7071</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0.00</a:t>
                      </a:r>
                      <a:endParaRPr sz="1300">
                        <a:latin typeface="Playfair Display"/>
                        <a:ea typeface="Playfair Display"/>
                        <a:cs typeface="Playfair Display"/>
                        <a:sym typeface="Playfair Display"/>
                      </a:endParaRPr>
                    </a:p>
                  </a:txBody>
                  <a:tcPr marL="91425" marR="91425" marT="91425" marB="91425" anchor="ctr"/>
                </a:tc>
                <a:extLst>
                  <a:ext uri="{0D108BD9-81ED-4DB2-BD59-A6C34878D82A}">
                    <a16:rowId xmlns:a16="http://schemas.microsoft.com/office/drawing/2014/main" val="10001"/>
                  </a:ext>
                </a:extLst>
              </a:tr>
              <a:tr h="777425">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-0.00</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-0.00</a:t>
                      </a:r>
                      <a:endParaRPr sz="1300">
                        <a:latin typeface="Playfair Display"/>
                        <a:ea typeface="Playfair Display"/>
                        <a:cs typeface="Playfair Display"/>
                        <a:sym typeface="Playfair Display"/>
                      </a:endParaRPr>
                    </a:p>
                  </a:txBody>
                  <a:tcPr marL="91425" marR="91425" marT="91425" marB="91425" anchor="ctr"/>
                </a:tc>
                <a:tc>
                  <a:txBody>
                    <a:bodyPr/>
                    <a:lstStyle/>
                    <a:p>
                      <a:pPr marL="0" lvl="0" indent="0" algn="ctr" rtl="0">
                        <a:spcBef>
                          <a:spcPts val="0"/>
                        </a:spcBef>
                        <a:spcAft>
                          <a:spcPts val="0"/>
                        </a:spcAft>
                        <a:buNone/>
                      </a:pPr>
                      <a:r>
                        <a:rPr lang="en" sz="1300">
                          <a:latin typeface="Playfair Display"/>
                          <a:ea typeface="Playfair Display"/>
                          <a:cs typeface="Playfair Display"/>
                          <a:sym typeface="Playfair Display"/>
                        </a:rPr>
                        <a:t>1.00</a:t>
                      </a:r>
                      <a:endParaRPr sz="1300">
                        <a:latin typeface="Playfair Display"/>
                        <a:ea typeface="Playfair Display"/>
                        <a:cs typeface="Playfair Display"/>
                        <a:sym typeface="Playfair Display"/>
                      </a:endParaRPr>
                    </a:p>
                  </a:txBody>
                  <a:tcPr marL="91425" marR="91425" marT="91425" marB="91425" anchor="ctr"/>
                </a:tc>
                <a:extLst>
                  <a:ext uri="{0D108BD9-81ED-4DB2-BD59-A6C34878D82A}">
                    <a16:rowId xmlns:a16="http://schemas.microsoft.com/office/drawing/2014/main" val="10002"/>
                  </a:ext>
                </a:extLst>
              </a:tr>
            </a:tbl>
          </a:graphicData>
        </a:graphic>
      </p:graphicFrame>
      <p:cxnSp>
        <p:nvCxnSpPr>
          <p:cNvPr id="1101" name="Google Shape;1101;p80"/>
          <p:cNvCxnSpPr/>
          <p:nvPr/>
        </p:nvCxnSpPr>
        <p:spPr>
          <a:xfrm>
            <a:off x="2741650" y="2319850"/>
            <a:ext cx="492000" cy="0"/>
          </a:xfrm>
          <a:prstGeom prst="straightConnector1">
            <a:avLst/>
          </a:prstGeom>
          <a:noFill/>
          <a:ln w="9525" cap="flat" cmpd="sng">
            <a:solidFill>
              <a:schemeClr val="dk2"/>
            </a:solidFill>
            <a:prstDash val="solid"/>
            <a:round/>
            <a:headEnd type="none" w="med" len="med"/>
            <a:tailEnd type="triangle" w="med" len="med"/>
          </a:ln>
        </p:spPr>
      </p:cxnSp>
      <p:sp>
        <p:nvSpPr>
          <p:cNvPr id="1102" name="Google Shape;1102;p80"/>
          <p:cNvSpPr txBox="1"/>
          <p:nvPr/>
        </p:nvSpPr>
        <p:spPr>
          <a:xfrm>
            <a:off x="338450" y="3568175"/>
            <a:ext cx="56487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Imposed 3x3 Rotation Matrix On Point Cloud</a:t>
            </a:r>
            <a:endParaRPr sz="1300" b="1">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A 45 degree rotation was imposed about the z-axis of the point cloud file, resulting in the above 3x3 rotation matrix</a:t>
            </a:r>
            <a:endParaRPr sz="1300">
              <a:latin typeface="Playfair Display"/>
              <a:ea typeface="Playfair Display"/>
              <a:cs typeface="Playfair Display"/>
              <a:sym typeface="Playfair Display"/>
            </a:endParaRPr>
          </a:p>
        </p:txBody>
      </p:sp>
      <p:sp>
        <p:nvSpPr>
          <p:cNvPr id="1103" name="Google Shape;1103;p80"/>
          <p:cNvSpPr txBox="1"/>
          <p:nvPr/>
        </p:nvSpPr>
        <p:spPr>
          <a:xfrm>
            <a:off x="2633200" y="2504775"/>
            <a:ext cx="70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T Serif"/>
                <a:ea typeface="PT Serif"/>
                <a:cs typeface="PT Serif"/>
                <a:sym typeface="PT Serif"/>
              </a:rPr>
              <a:t>θ = 45</a:t>
            </a:r>
            <a:r>
              <a:rPr lang="en" sz="1050">
                <a:solidFill>
                  <a:srgbClr val="4D5156"/>
                </a:solidFill>
                <a:highlight>
                  <a:srgbClr val="FFFFFF"/>
                </a:highlight>
                <a:latin typeface="Roboto"/>
                <a:ea typeface="Roboto"/>
                <a:cs typeface="Roboto"/>
                <a:sym typeface="Roboto"/>
              </a:rPr>
              <a:t>°</a:t>
            </a:r>
            <a:endParaRPr>
              <a:latin typeface="PT Serif"/>
              <a:ea typeface="PT Serif"/>
              <a:cs typeface="PT Serif"/>
              <a:sym typeface="PT Serif"/>
            </a:endParaRPr>
          </a:p>
        </p:txBody>
      </p:sp>
      <p:sp>
        <p:nvSpPr>
          <p:cNvPr id="1104" name="Google Shape;1104;p80"/>
          <p:cNvSpPr txBox="1"/>
          <p:nvPr/>
        </p:nvSpPr>
        <p:spPr>
          <a:xfrm>
            <a:off x="6143350" y="3568175"/>
            <a:ext cx="26397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Computed 3x3 Rotation Matrix From ICP Algorithm</a:t>
            </a:r>
            <a:endParaRPr sz="1300" b="1">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Negative values were output by MATLAB</a:t>
            </a:r>
            <a:endParaRPr sz="1300">
              <a:latin typeface="Playfair Display"/>
              <a:ea typeface="Playfair Display"/>
              <a:cs typeface="Playfair Display"/>
              <a:sym typeface="Playfair Display"/>
            </a:endParaRPr>
          </a:p>
        </p:txBody>
      </p:sp>
      <p:pic>
        <p:nvPicPr>
          <p:cNvPr id="1105" name="Google Shape;1105;p80"/>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p:nvPr/>
        </p:nvSpPr>
        <p:spPr>
          <a:xfrm>
            <a:off x="5375" y="0"/>
            <a:ext cx="2304300" cy="2547600"/>
          </a:xfrm>
          <a:prstGeom prst="rect">
            <a:avLst/>
          </a:prstGeom>
          <a:solidFill>
            <a:schemeClr val="accent6"/>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4535025" y="-125"/>
            <a:ext cx="4608900" cy="5143500"/>
          </a:xfrm>
          <a:prstGeom prst="rect">
            <a:avLst/>
          </a:prstGeom>
          <a:solidFill>
            <a:schemeClr val="accent6"/>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txBox="1"/>
          <p:nvPr/>
        </p:nvSpPr>
        <p:spPr>
          <a:xfrm>
            <a:off x="486400" y="94600"/>
            <a:ext cx="1853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Mount </a:t>
            </a:r>
            <a:r>
              <a:rPr lang="en">
                <a:latin typeface="Playfair Display"/>
                <a:ea typeface="Playfair Display"/>
                <a:cs typeface="Playfair Display"/>
                <a:sym typeface="Playfair Display"/>
              </a:rPr>
              <a:t>Marco and Polo to respective stands</a:t>
            </a:r>
            <a:endParaRPr>
              <a:latin typeface="Playfair Display"/>
              <a:ea typeface="Playfair Display"/>
              <a:cs typeface="Playfair Display"/>
              <a:sym typeface="Playfair Display"/>
            </a:endParaRPr>
          </a:p>
        </p:txBody>
      </p:sp>
      <p:sp>
        <p:nvSpPr>
          <p:cNvPr id="137" name="Google Shape;137;p18"/>
          <p:cNvSpPr/>
          <p:nvPr/>
        </p:nvSpPr>
        <p:spPr>
          <a:xfrm>
            <a:off x="5375" y="2547600"/>
            <a:ext cx="2304300" cy="2595900"/>
          </a:xfrm>
          <a:prstGeom prst="rect">
            <a:avLst/>
          </a:prstGeom>
          <a:solidFill>
            <a:schemeClr val="accent6"/>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a:off x="2309613" y="0"/>
            <a:ext cx="2225700" cy="2547600"/>
          </a:xfrm>
          <a:prstGeom prst="rect">
            <a:avLst/>
          </a:prstGeom>
          <a:solidFill>
            <a:schemeClr val="accent6"/>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2309250" y="2547600"/>
            <a:ext cx="2225700" cy="2595900"/>
          </a:xfrm>
          <a:prstGeom prst="rect">
            <a:avLst/>
          </a:prstGeom>
          <a:solidFill>
            <a:schemeClr val="accent6"/>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txBox="1"/>
          <p:nvPr/>
        </p:nvSpPr>
        <p:spPr>
          <a:xfrm>
            <a:off x="2725726" y="151890"/>
            <a:ext cx="1266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Activate </a:t>
            </a:r>
            <a:r>
              <a:rPr lang="en">
                <a:latin typeface="Playfair Display"/>
                <a:ea typeface="Playfair Display"/>
                <a:cs typeface="Playfair Display"/>
                <a:sym typeface="Playfair Display"/>
              </a:rPr>
              <a:t>Marco</a:t>
            </a:r>
            <a:endParaRPr>
              <a:latin typeface="Playfair Display"/>
              <a:ea typeface="Playfair Display"/>
              <a:cs typeface="Playfair Display"/>
              <a:sym typeface="Playfair Display"/>
            </a:endParaRPr>
          </a:p>
        </p:txBody>
      </p:sp>
      <p:sp>
        <p:nvSpPr>
          <p:cNvPr id="141" name="Google Shape;141;p18"/>
          <p:cNvSpPr txBox="1"/>
          <p:nvPr/>
        </p:nvSpPr>
        <p:spPr>
          <a:xfrm>
            <a:off x="77031" y="101707"/>
            <a:ext cx="482400" cy="661800"/>
          </a:xfrm>
          <a:prstGeom prst="rect">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100" b="1">
                <a:latin typeface="Playfair Display"/>
                <a:ea typeface="Playfair Display"/>
                <a:cs typeface="Playfair Display"/>
                <a:sym typeface="Playfair Display"/>
              </a:rPr>
              <a:t>1</a:t>
            </a:r>
            <a:endParaRPr sz="3100" b="1">
              <a:latin typeface="Playfair Display"/>
              <a:ea typeface="Playfair Display"/>
              <a:cs typeface="Playfair Display"/>
              <a:sym typeface="Playfair Display"/>
            </a:endParaRPr>
          </a:p>
        </p:txBody>
      </p:sp>
      <p:sp>
        <p:nvSpPr>
          <p:cNvPr id="142" name="Google Shape;142;p18"/>
          <p:cNvSpPr txBox="1"/>
          <p:nvPr/>
        </p:nvSpPr>
        <p:spPr>
          <a:xfrm>
            <a:off x="2395243" y="101707"/>
            <a:ext cx="482400" cy="661800"/>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100" b="1">
                <a:latin typeface="Playfair Display"/>
                <a:ea typeface="Playfair Display"/>
                <a:cs typeface="Playfair Display"/>
                <a:sym typeface="Playfair Display"/>
              </a:rPr>
              <a:t>2</a:t>
            </a:r>
            <a:endParaRPr sz="3100" b="1">
              <a:latin typeface="Playfair Display"/>
              <a:ea typeface="Playfair Display"/>
              <a:cs typeface="Playfair Display"/>
              <a:sym typeface="Playfair Display"/>
            </a:endParaRPr>
          </a:p>
        </p:txBody>
      </p:sp>
      <p:sp>
        <p:nvSpPr>
          <p:cNvPr id="143" name="Google Shape;143;p18"/>
          <p:cNvSpPr txBox="1"/>
          <p:nvPr/>
        </p:nvSpPr>
        <p:spPr>
          <a:xfrm>
            <a:off x="4633136" y="101707"/>
            <a:ext cx="482400" cy="6618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100" b="1">
                <a:latin typeface="Playfair Display"/>
                <a:ea typeface="Playfair Display"/>
                <a:cs typeface="Playfair Display"/>
                <a:sym typeface="Playfair Display"/>
              </a:rPr>
              <a:t>3</a:t>
            </a:r>
            <a:endParaRPr sz="3100" b="1">
              <a:latin typeface="Playfair Display"/>
              <a:ea typeface="Playfair Display"/>
              <a:cs typeface="Playfair Display"/>
              <a:sym typeface="Playfair Display"/>
            </a:endParaRPr>
          </a:p>
        </p:txBody>
      </p:sp>
      <p:sp>
        <p:nvSpPr>
          <p:cNvPr id="144" name="Google Shape;144;p18"/>
          <p:cNvSpPr txBox="1"/>
          <p:nvPr/>
        </p:nvSpPr>
        <p:spPr>
          <a:xfrm>
            <a:off x="2405676" y="2632031"/>
            <a:ext cx="482400" cy="6618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100" b="1">
                <a:latin typeface="Playfair Display"/>
                <a:ea typeface="Playfair Display"/>
                <a:cs typeface="Playfair Display"/>
                <a:sym typeface="Playfair Display"/>
              </a:rPr>
              <a:t>4</a:t>
            </a:r>
            <a:endParaRPr sz="3100" b="1">
              <a:latin typeface="Playfair Display"/>
              <a:ea typeface="Playfair Display"/>
              <a:cs typeface="Playfair Display"/>
              <a:sym typeface="Playfair Display"/>
            </a:endParaRPr>
          </a:p>
        </p:txBody>
      </p:sp>
      <p:sp>
        <p:nvSpPr>
          <p:cNvPr id="145" name="Google Shape;145;p18"/>
          <p:cNvSpPr txBox="1"/>
          <p:nvPr/>
        </p:nvSpPr>
        <p:spPr>
          <a:xfrm>
            <a:off x="77031" y="2632031"/>
            <a:ext cx="482400" cy="661800"/>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100" b="1">
                <a:latin typeface="Playfair Display"/>
                <a:ea typeface="Playfair Display"/>
                <a:cs typeface="Playfair Display"/>
                <a:sym typeface="Playfair Display"/>
              </a:rPr>
              <a:t>5</a:t>
            </a:r>
            <a:endParaRPr sz="3100" b="1">
              <a:latin typeface="Playfair Display"/>
              <a:ea typeface="Playfair Display"/>
              <a:cs typeface="Playfair Display"/>
              <a:sym typeface="Playfair Display"/>
            </a:endParaRPr>
          </a:p>
        </p:txBody>
      </p:sp>
      <p:pic>
        <p:nvPicPr>
          <p:cNvPr id="146" name="Google Shape;146;p18"/>
          <p:cNvPicPr preferRelativeResize="0"/>
          <p:nvPr/>
        </p:nvPicPr>
        <p:blipFill>
          <a:blip r:embed="rId3">
            <a:alphaModFix/>
          </a:blip>
          <a:stretch>
            <a:fillRect/>
          </a:stretch>
        </p:blipFill>
        <p:spPr>
          <a:xfrm flipH="1">
            <a:off x="3858100" y="92800"/>
            <a:ext cx="453200" cy="832558"/>
          </a:xfrm>
          <a:prstGeom prst="rect">
            <a:avLst/>
          </a:prstGeom>
          <a:noFill/>
          <a:ln>
            <a:noFill/>
          </a:ln>
        </p:spPr>
      </p:pic>
      <p:sp>
        <p:nvSpPr>
          <p:cNvPr id="147" name="Google Shape;147;p18"/>
          <p:cNvSpPr txBox="1"/>
          <p:nvPr/>
        </p:nvSpPr>
        <p:spPr>
          <a:xfrm>
            <a:off x="5829300" y="94598"/>
            <a:ext cx="29304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Playfair Display"/>
                <a:ea typeface="Playfair Display"/>
                <a:cs typeface="Playfair Display"/>
                <a:sym typeface="Playfair Display"/>
              </a:rPr>
              <a:t>Collect</a:t>
            </a:r>
            <a:r>
              <a:rPr lang="en">
                <a:solidFill>
                  <a:schemeClr val="dk1"/>
                </a:solidFill>
                <a:latin typeface="Playfair Display"/>
                <a:ea typeface="Playfair Display"/>
                <a:cs typeface="Playfair Display"/>
                <a:sym typeface="Playfair Display"/>
              </a:rPr>
              <a:t>, </a:t>
            </a:r>
            <a:r>
              <a:rPr lang="en" b="1">
                <a:solidFill>
                  <a:schemeClr val="dk1"/>
                </a:solidFill>
                <a:latin typeface="Playfair Display"/>
                <a:ea typeface="Playfair Display"/>
                <a:cs typeface="Playfair Display"/>
                <a:sym typeface="Playfair Display"/>
              </a:rPr>
              <a:t>Process</a:t>
            </a:r>
            <a:r>
              <a:rPr lang="en">
                <a:solidFill>
                  <a:schemeClr val="dk1"/>
                </a:solidFill>
                <a:latin typeface="Playfair Display"/>
                <a:ea typeface="Playfair Display"/>
                <a:cs typeface="Playfair Display"/>
                <a:sym typeface="Playfair Display"/>
              </a:rPr>
              <a:t>, and </a:t>
            </a:r>
            <a:r>
              <a:rPr lang="en" b="1">
                <a:solidFill>
                  <a:schemeClr val="dk1"/>
                </a:solidFill>
                <a:latin typeface="Playfair Display"/>
                <a:ea typeface="Playfair Display"/>
                <a:cs typeface="Playfair Display"/>
                <a:sym typeface="Playfair Display"/>
              </a:rPr>
              <a:t>Store </a:t>
            </a:r>
            <a:r>
              <a:rPr lang="en">
                <a:solidFill>
                  <a:schemeClr val="dk1"/>
                </a:solidFill>
                <a:latin typeface="Playfair Display"/>
                <a:ea typeface="Playfair Display"/>
                <a:cs typeface="Playfair Display"/>
                <a:sym typeface="Playfair Display"/>
              </a:rPr>
              <a:t>Necessary Data </a:t>
            </a:r>
            <a:endParaRPr>
              <a:solidFill>
                <a:schemeClr val="dk1"/>
              </a:solidFill>
              <a:latin typeface="Playfair Display"/>
              <a:ea typeface="Playfair Display"/>
              <a:cs typeface="Playfair Display"/>
              <a:sym typeface="Playfair Display"/>
            </a:endParaRPr>
          </a:p>
          <a:p>
            <a:pPr marL="0" lvl="0" indent="0" algn="ctr" rtl="0">
              <a:spcBef>
                <a:spcPts val="0"/>
              </a:spcBef>
              <a:spcAft>
                <a:spcPts val="0"/>
              </a:spcAft>
              <a:buNone/>
            </a:pPr>
            <a:r>
              <a:rPr lang="en">
                <a:solidFill>
                  <a:schemeClr val="dk1"/>
                </a:solidFill>
                <a:latin typeface="Playfair Display"/>
                <a:ea typeface="Playfair Display"/>
                <a:cs typeface="Playfair Display"/>
                <a:sym typeface="Playfair Display"/>
              </a:rPr>
              <a:t>During Marco’s Trajectory</a:t>
            </a:r>
            <a:endParaRPr>
              <a:solidFill>
                <a:schemeClr val="dk1"/>
              </a:solidFill>
              <a:latin typeface="Playfair Display"/>
              <a:ea typeface="Playfair Display"/>
              <a:cs typeface="Playfair Display"/>
              <a:sym typeface="Playfair Display"/>
            </a:endParaRPr>
          </a:p>
          <a:p>
            <a:pPr marL="0" lvl="0" indent="0" algn="ctr" rtl="0">
              <a:spcBef>
                <a:spcPts val="0"/>
              </a:spcBef>
              <a:spcAft>
                <a:spcPts val="0"/>
              </a:spcAft>
              <a:buNone/>
            </a:pPr>
            <a:endParaRPr/>
          </a:p>
        </p:txBody>
      </p:sp>
      <p:sp>
        <p:nvSpPr>
          <p:cNvPr id="148" name="Google Shape;148;p18"/>
          <p:cNvSpPr txBox="1"/>
          <p:nvPr/>
        </p:nvSpPr>
        <p:spPr>
          <a:xfrm>
            <a:off x="2882400" y="2655125"/>
            <a:ext cx="1079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Deactivate </a:t>
            </a:r>
            <a:r>
              <a:rPr lang="en">
                <a:latin typeface="Playfair Display"/>
                <a:ea typeface="Playfair Display"/>
                <a:cs typeface="Playfair Display"/>
                <a:sym typeface="Playfair Display"/>
              </a:rPr>
              <a:t>Marco</a:t>
            </a:r>
            <a:endParaRPr>
              <a:latin typeface="Playfair Display"/>
              <a:ea typeface="Playfair Display"/>
              <a:cs typeface="Playfair Display"/>
              <a:sym typeface="Playfair Display"/>
            </a:endParaRPr>
          </a:p>
        </p:txBody>
      </p:sp>
      <p:pic>
        <p:nvPicPr>
          <p:cNvPr id="149" name="Google Shape;149;p18"/>
          <p:cNvPicPr preferRelativeResize="0"/>
          <p:nvPr/>
        </p:nvPicPr>
        <p:blipFill>
          <a:blip r:embed="rId4">
            <a:alphaModFix/>
          </a:blip>
          <a:stretch>
            <a:fillRect/>
          </a:stretch>
        </p:blipFill>
        <p:spPr>
          <a:xfrm>
            <a:off x="3928100" y="2632025"/>
            <a:ext cx="437037" cy="801653"/>
          </a:xfrm>
          <a:prstGeom prst="rect">
            <a:avLst/>
          </a:prstGeom>
          <a:noFill/>
          <a:ln>
            <a:noFill/>
          </a:ln>
        </p:spPr>
      </p:pic>
      <p:sp>
        <p:nvSpPr>
          <p:cNvPr id="150" name="Google Shape;150;p18"/>
          <p:cNvSpPr txBox="1"/>
          <p:nvPr/>
        </p:nvSpPr>
        <p:spPr>
          <a:xfrm>
            <a:off x="491813" y="2547278"/>
            <a:ext cx="15213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Compare </a:t>
            </a:r>
            <a:r>
              <a:rPr lang="en">
                <a:latin typeface="Playfair Display"/>
                <a:ea typeface="Playfair Display"/>
                <a:cs typeface="Playfair Display"/>
                <a:sym typeface="Playfair Display"/>
              </a:rPr>
              <a:t>Results with Truth Data</a:t>
            </a:r>
            <a:endParaRPr>
              <a:latin typeface="Playfair Display"/>
              <a:ea typeface="Playfair Display"/>
              <a:cs typeface="Playfair Display"/>
              <a:sym typeface="Playfair Display"/>
            </a:endParaRPr>
          </a:p>
        </p:txBody>
      </p:sp>
      <p:pic>
        <p:nvPicPr>
          <p:cNvPr id="151" name="Google Shape;151;p18"/>
          <p:cNvPicPr preferRelativeResize="0"/>
          <p:nvPr/>
        </p:nvPicPr>
        <p:blipFill>
          <a:blip r:embed="rId5">
            <a:alphaModFix/>
          </a:blip>
          <a:stretch>
            <a:fillRect/>
          </a:stretch>
        </p:blipFill>
        <p:spPr>
          <a:xfrm rot="5400000">
            <a:off x="-71575" y="1623599"/>
            <a:ext cx="934175" cy="690475"/>
          </a:xfrm>
          <a:prstGeom prst="rect">
            <a:avLst/>
          </a:prstGeom>
          <a:noFill/>
          <a:ln>
            <a:noFill/>
          </a:ln>
        </p:spPr>
      </p:pic>
      <p:pic>
        <p:nvPicPr>
          <p:cNvPr id="152" name="Google Shape;152;p18"/>
          <p:cNvPicPr preferRelativeResize="0"/>
          <p:nvPr/>
        </p:nvPicPr>
        <p:blipFill>
          <a:blip r:embed="rId5">
            <a:alphaModFix/>
          </a:blip>
          <a:stretch>
            <a:fillRect/>
          </a:stretch>
        </p:blipFill>
        <p:spPr>
          <a:xfrm rot="5400000">
            <a:off x="4371951" y="3103141"/>
            <a:ext cx="2005325" cy="1482200"/>
          </a:xfrm>
          <a:prstGeom prst="rect">
            <a:avLst/>
          </a:prstGeom>
          <a:noFill/>
          <a:ln>
            <a:noFill/>
          </a:ln>
        </p:spPr>
      </p:pic>
      <p:cxnSp>
        <p:nvCxnSpPr>
          <p:cNvPr id="153" name="Google Shape;153;p18"/>
          <p:cNvCxnSpPr/>
          <p:nvPr/>
        </p:nvCxnSpPr>
        <p:spPr>
          <a:xfrm flipH="1">
            <a:off x="5999275" y="2390500"/>
            <a:ext cx="1956000" cy="901500"/>
          </a:xfrm>
          <a:prstGeom prst="straightConnector1">
            <a:avLst/>
          </a:prstGeom>
          <a:noFill/>
          <a:ln w="28575" cap="flat" cmpd="sng">
            <a:solidFill>
              <a:schemeClr val="dk2"/>
            </a:solidFill>
            <a:prstDash val="dash"/>
            <a:round/>
            <a:headEnd type="none" w="med" len="med"/>
            <a:tailEnd type="triangle" w="med" len="med"/>
          </a:ln>
        </p:spPr>
      </p:cxnSp>
      <p:pic>
        <p:nvPicPr>
          <p:cNvPr id="154" name="Google Shape;154;p18"/>
          <p:cNvPicPr preferRelativeResize="0"/>
          <p:nvPr/>
        </p:nvPicPr>
        <p:blipFill>
          <a:blip r:embed="rId6">
            <a:alphaModFix/>
          </a:blip>
          <a:stretch>
            <a:fillRect/>
          </a:stretch>
        </p:blipFill>
        <p:spPr>
          <a:xfrm rot="5400000">
            <a:off x="2600845" y="1119204"/>
            <a:ext cx="1555249" cy="1138525"/>
          </a:xfrm>
          <a:prstGeom prst="rect">
            <a:avLst/>
          </a:prstGeom>
          <a:noFill/>
          <a:ln>
            <a:noFill/>
          </a:ln>
        </p:spPr>
      </p:pic>
      <p:pic>
        <p:nvPicPr>
          <p:cNvPr id="155" name="Google Shape;155;p18"/>
          <p:cNvPicPr preferRelativeResize="0"/>
          <p:nvPr/>
        </p:nvPicPr>
        <p:blipFill>
          <a:blip r:embed="rId7">
            <a:alphaModFix/>
          </a:blip>
          <a:stretch>
            <a:fillRect/>
          </a:stretch>
        </p:blipFill>
        <p:spPr>
          <a:xfrm rot="5400000">
            <a:off x="811983" y="1104907"/>
            <a:ext cx="1573625" cy="1151975"/>
          </a:xfrm>
          <a:prstGeom prst="rect">
            <a:avLst/>
          </a:prstGeom>
          <a:noFill/>
          <a:ln>
            <a:noFill/>
          </a:ln>
        </p:spPr>
      </p:pic>
      <p:pic>
        <p:nvPicPr>
          <p:cNvPr id="156" name="Google Shape;156;p18"/>
          <p:cNvPicPr preferRelativeResize="0"/>
          <p:nvPr/>
        </p:nvPicPr>
        <p:blipFill>
          <a:blip r:embed="rId7">
            <a:alphaModFix/>
          </a:blip>
          <a:stretch>
            <a:fillRect/>
          </a:stretch>
        </p:blipFill>
        <p:spPr>
          <a:xfrm rot="5400000">
            <a:off x="2635533" y="3644507"/>
            <a:ext cx="1573625" cy="1151975"/>
          </a:xfrm>
          <a:prstGeom prst="rect">
            <a:avLst/>
          </a:prstGeom>
          <a:noFill/>
          <a:ln>
            <a:noFill/>
          </a:ln>
        </p:spPr>
      </p:pic>
      <p:graphicFrame>
        <p:nvGraphicFramePr>
          <p:cNvPr id="157" name="Google Shape;157;p18"/>
          <p:cNvGraphicFramePr/>
          <p:nvPr/>
        </p:nvGraphicFramePr>
        <p:xfrm>
          <a:off x="317600" y="3458150"/>
          <a:ext cx="1679850" cy="1584840"/>
        </p:xfrm>
        <a:graphic>
          <a:graphicData uri="http://schemas.openxmlformats.org/drawingml/2006/table">
            <a:tbl>
              <a:tblPr>
                <a:noFill/>
                <a:tableStyleId>{100F1C8B-0C1F-4E85-B021-A9572CF72A61}</a:tableStyleId>
              </a:tblPr>
              <a:tblGrid>
                <a:gridCol w="559950">
                  <a:extLst>
                    <a:ext uri="{9D8B030D-6E8A-4147-A177-3AD203B41FA5}">
                      <a16:colId xmlns:a16="http://schemas.microsoft.com/office/drawing/2014/main" val="20000"/>
                    </a:ext>
                  </a:extLst>
                </a:gridCol>
                <a:gridCol w="559950">
                  <a:extLst>
                    <a:ext uri="{9D8B030D-6E8A-4147-A177-3AD203B41FA5}">
                      <a16:colId xmlns:a16="http://schemas.microsoft.com/office/drawing/2014/main" val="20001"/>
                    </a:ext>
                  </a:extLst>
                </a:gridCol>
                <a:gridCol w="55995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10</a:t>
                      </a:r>
                      <a:endParaRPr>
                        <a:latin typeface="Playfair Display"/>
                        <a:ea typeface="Playfair Display"/>
                        <a:cs typeface="Playfair Display"/>
                        <a:sym typeface="Playfair Displ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10</a:t>
                      </a:r>
                      <a:endParaRPr>
                        <a:latin typeface="Playfair Display"/>
                        <a:ea typeface="Playfair Display"/>
                        <a:cs typeface="Playfair Display"/>
                        <a:sym typeface="Playfair Displ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Playfair Display"/>
                          <a:ea typeface="Playfair Display"/>
                          <a:cs typeface="Playfair Display"/>
                          <a:sym typeface="Playfair Display"/>
                        </a:rPr>
                        <a:t>✅</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0.5</a:t>
                      </a:r>
                      <a:endParaRPr>
                        <a:latin typeface="Playfair Display"/>
                        <a:ea typeface="Playfair Display"/>
                        <a:cs typeface="Playfair Display"/>
                        <a:sym typeface="Playfair Displ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0.5</a:t>
                      </a:r>
                      <a:endParaRPr>
                        <a:latin typeface="Playfair Display"/>
                        <a:ea typeface="Playfair Display"/>
                        <a:cs typeface="Playfair Display"/>
                        <a:sym typeface="Playfair Displ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Playfair Display"/>
                          <a:ea typeface="Playfair Display"/>
                          <a:cs typeface="Playfair Display"/>
                          <a:sym typeface="Playfair Display"/>
                        </a:rPr>
                        <a:t>✅</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12.2</a:t>
                      </a:r>
                      <a:endParaRPr>
                        <a:latin typeface="Playfair Display"/>
                        <a:ea typeface="Playfair Display"/>
                        <a:cs typeface="Playfair Display"/>
                        <a:sym typeface="Playfair Displ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12.2</a:t>
                      </a:r>
                      <a:endParaRPr>
                        <a:latin typeface="Playfair Display"/>
                        <a:ea typeface="Playfair Display"/>
                        <a:cs typeface="Playfair Display"/>
                        <a:sym typeface="Playfair Displ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Playfair Display"/>
                          <a:ea typeface="Playfair Display"/>
                          <a:cs typeface="Playfair Display"/>
                          <a:sym typeface="Playfair Display"/>
                        </a:rPr>
                        <a:t>✅</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3</a:t>
                      </a:r>
                      <a:endParaRPr>
                        <a:latin typeface="Playfair Display"/>
                        <a:ea typeface="Playfair Display"/>
                        <a:cs typeface="Playfair Display"/>
                        <a:sym typeface="Playfair Displ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Playfair Display"/>
                          <a:ea typeface="Playfair Display"/>
                          <a:cs typeface="Playfair Display"/>
                          <a:sym typeface="Playfair Display"/>
                        </a:rPr>
                        <a:t>3</a:t>
                      </a:r>
                      <a:endParaRPr>
                        <a:latin typeface="Playfair Display"/>
                        <a:ea typeface="Playfair Display"/>
                        <a:cs typeface="Playfair Display"/>
                        <a:sym typeface="Playfair Displ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Playfair Display"/>
                          <a:ea typeface="Playfair Display"/>
                          <a:cs typeface="Playfair Display"/>
                          <a:sym typeface="Playfair Display"/>
                        </a:rPr>
                        <a:t>✅</a:t>
                      </a: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58" name="Google Shape;158;p18"/>
          <p:cNvSpPr txBox="1"/>
          <p:nvPr/>
        </p:nvSpPr>
        <p:spPr>
          <a:xfrm>
            <a:off x="6506150" y="3033475"/>
            <a:ext cx="83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layfair Display"/>
                <a:ea typeface="Playfair Display"/>
                <a:cs typeface="Playfair Display"/>
                <a:sym typeface="Playfair Display"/>
              </a:rPr>
              <a:t>1 - 30 m</a:t>
            </a:r>
            <a:endParaRPr>
              <a:latin typeface="Playfair Display"/>
              <a:ea typeface="Playfair Display"/>
              <a:cs typeface="Playfair Display"/>
              <a:sym typeface="Playfair Display"/>
            </a:endParaRPr>
          </a:p>
        </p:txBody>
      </p:sp>
      <p:pic>
        <p:nvPicPr>
          <p:cNvPr id="159" name="Google Shape;159;p18"/>
          <p:cNvPicPr preferRelativeResize="0"/>
          <p:nvPr/>
        </p:nvPicPr>
        <p:blipFill>
          <a:blip r:embed="rId8">
            <a:alphaModFix/>
          </a:blip>
          <a:stretch>
            <a:fillRect/>
          </a:stretch>
        </p:blipFill>
        <p:spPr>
          <a:xfrm>
            <a:off x="5486875" y="856983"/>
            <a:ext cx="1521300" cy="1662980"/>
          </a:xfrm>
          <a:prstGeom prst="rect">
            <a:avLst/>
          </a:prstGeom>
          <a:noFill/>
          <a:ln>
            <a:noFill/>
          </a:ln>
        </p:spPr>
      </p:pic>
      <p:pic>
        <p:nvPicPr>
          <p:cNvPr id="160" name="Google Shape;160;p18"/>
          <p:cNvPicPr preferRelativeResize="0"/>
          <p:nvPr/>
        </p:nvPicPr>
        <p:blipFill>
          <a:blip r:embed="rId6">
            <a:alphaModFix/>
          </a:blip>
          <a:stretch>
            <a:fillRect/>
          </a:stretch>
        </p:blipFill>
        <p:spPr>
          <a:xfrm rot="5400000">
            <a:off x="6551250" y="1714550"/>
            <a:ext cx="3410601" cy="2496750"/>
          </a:xfrm>
          <a:prstGeom prst="rect">
            <a:avLst/>
          </a:prstGeom>
          <a:noFill/>
          <a:ln>
            <a:noFill/>
          </a:ln>
        </p:spPr>
      </p:pic>
      <p:cxnSp>
        <p:nvCxnSpPr>
          <p:cNvPr id="161" name="Google Shape;161;p18"/>
          <p:cNvCxnSpPr/>
          <p:nvPr/>
        </p:nvCxnSpPr>
        <p:spPr>
          <a:xfrm>
            <a:off x="2013125" y="2160500"/>
            <a:ext cx="606600" cy="0"/>
          </a:xfrm>
          <a:prstGeom prst="straightConnector1">
            <a:avLst/>
          </a:prstGeom>
          <a:noFill/>
          <a:ln w="38100" cap="flat" cmpd="sng">
            <a:solidFill>
              <a:srgbClr val="073763"/>
            </a:solidFill>
            <a:prstDash val="solid"/>
            <a:round/>
            <a:headEnd type="none" w="med" len="med"/>
            <a:tailEnd type="stealth" w="med" len="med"/>
          </a:ln>
        </p:spPr>
      </p:cxnSp>
      <p:cxnSp>
        <p:nvCxnSpPr>
          <p:cNvPr id="162" name="Google Shape;162;p18"/>
          <p:cNvCxnSpPr/>
          <p:nvPr/>
        </p:nvCxnSpPr>
        <p:spPr>
          <a:xfrm>
            <a:off x="4299125" y="2160500"/>
            <a:ext cx="606600" cy="0"/>
          </a:xfrm>
          <a:prstGeom prst="straightConnector1">
            <a:avLst/>
          </a:prstGeom>
          <a:noFill/>
          <a:ln w="38100" cap="flat" cmpd="sng">
            <a:solidFill>
              <a:srgbClr val="073763"/>
            </a:solidFill>
            <a:prstDash val="solid"/>
            <a:round/>
            <a:headEnd type="none" w="med" len="med"/>
            <a:tailEnd type="stealth" w="med" len="med"/>
          </a:ln>
        </p:spPr>
      </p:cxnSp>
      <p:cxnSp>
        <p:nvCxnSpPr>
          <p:cNvPr id="163" name="Google Shape;163;p18"/>
          <p:cNvCxnSpPr/>
          <p:nvPr/>
        </p:nvCxnSpPr>
        <p:spPr>
          <a:xfrm rot="10800000">
            <a:off x="4151925" y="4810350"/>
            <a:ext cx="606600" cy="0"/>
          </a:xfrm>
          <a:prstGeom prst="straightConnector1">
            <a:avLst/>
          </a:prstGeom>
          <a:noFill/>
          <a:ln w="38100" cap="flat" cmpd="sng">
            <a:solidFill>
              <a:srgbClr val="073763"/>
            </a:solidFill>
            <a:prstDash val="solid"/>
            <a:round/>
            <a:headEnd type="none" w="med" len="med"/>
            <a:tailEnd type="stealth" w="med" len="med"/>
          </a:ln>
        </p:spPr>
      </p:cxnSp>
      <p:cxnSp>
        <p:nvCxnSpPr>
          <p:cNvPr id="164" name="Google Shape;164;p18"/>
          <p:cNvCxnSpPr/>
          <p:nvPr/>
        </p:nvCxnSpPr>
        <p:spPr>
          <a:xfrm rot="10800000">
            <a:off x="2018325" y="4810350"/>
            <a:ext cx="606600" cy="0"/>
          </a:xfrm>
          <a:prstGeom prst="straightConnector1">
            <a:avLst/>
          </a:prstGeom>
          <a:noFill/>
          <a:ln w="38100" cap="flat" cmpd="sng">
            <a:solidFill>
              <a:srgbClr val="073763"/>
            </a:solidFill>
            <a:prstDash val="solid"/>
            <a:round/>
            <a:headEnd type="none" w="med" len="med"/>
            <a:tailEnd type="stealth" w="med" len="med"/>
          </a:ln>
        </p:spPr>
      </p:cxnSp>
    </p:spTree>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81"/>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70</a:t>
            </a:fld>
            <a:endParaRPr/>
          </a:p>
        </p:txBody>
      </p:sp>
      <p:pic>
        <p:nvPicPr>
          <p:cNvPr id="1111" name="Google Shape;1111;p81"/>
          <p:cNvPicPr preferRelativeResize="0"/>
          <p:nvPr/>
        </p:nvPicPr>
        <p:blipFill>
          <a:blip r:embed="rId3">
            <a:alphaModFix/>
          </a:blip>
          <a:stretch>
            <a:fillRect/>
          </a:stretch>
        </p:blipFill>
        <p:spPr>
          <a:xfrm>
            <a:off x="1595475" y="1116750"/>
            <a:ext cx="5810250" cy="2819400"/>
          </a:xfrm>
          <a:prstGeom prst="rect">
            <a:avLst/>
          </a:prstGeom>
          <a:noFill/>
          <a:ln>
            <a:noFill/>
          </a:ln>
        </p:spPr>
      </p:pic>
      <p:sp>
        <p:nvSpPr>
          <p:cNvPr id="1112" name="Google Shape;1112;p81"/>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Model: Power Regulation</a:t>
            </a:r>
            <a:endParaRPr sz="2600" u="sng">
              <a:latin typeface="Playfair Display SemiBold"/>
              <a:ea typeface="Playfair Display SemiBold"/>
              <a:cs typeface="Playfair Display SemiBold"/>
              <a:sym typeface="Playfair Display SemiBold"/>
            </a:endParaRPr>
          </a:p>
        </p:txBody>
      </p:sp>
      <p:pic>
        <p:nvPicPr>
          <p:cNvPr id="1113" name="Google Shape;1113;p81"/>
          <p:cNvPicPr preferRelativeResize="0"/>
          <p:nvPr/>
        </p:nvPicPr>
        <p:blipFill>
          <a:blip r:embed="rId4">
            <a:alphaModFix/>
          </a:blip>
          <a:stretch>
            <a:fillRect/>
          </a:stretch>
        </p:blipFill>
        <p:spPr>
          <a:xfrm>
            <a:off x="8238950" y="304100"/>
            <a:ext cx="588775" cy="5888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82"/>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71</a:t>
            </a:fld>
            <a:endParaRPr/>
          </a:p>
        </p:txBody>
      </p:sp>
      <p:pic>
        <p:nvPicPr>
          <p:cNvPr id="1119" name="Google Shape;1119;p82"/>
          <p:cNvPicPr preferRelativeResize="0"/>
          <p:nvPr/>
        </p:nvPicPr>
        <p:blipFill>
          <a:blip r:embed="rId3">
            <a:alphaModFix/>
          </a:blip>
          <a:stretch>
            <a:fillRect/>
          </a:stretch>
        </p:blipFill>
        <p:spPr>
          <a:xfrm>
            <a:off x="482450" y="1172775"/>
            <a:ext cx="7965901" cy="3640675"/>
          </a:xfrm>
          <a:prstGeom prst="rect">
            <a:avLst/>
          </a:prstGeom>
          <a:noFill/>
          <a:ln>
            <a:noFill/>
          </a:ln>
        </p:spPr>
      </p:pic>
      <p:sp>
        <p:nvSpPr>
          <p:cNvPr id="1120" name="Google Shape;1120;p82"/>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Model: Power Regulation</a:t>
            </a:r>
            <a:endParaRPr sz="2600" u="sng">
              <a:latin typeface="Playfair Display SemiBold"/>
              <a:ea typeface="Playfair Display SemiBold"/>
              <a:cs typeface="Playfair Display SemiBold"/>
              <a:sym typeface="Playfair Display SemiBold"/>
            </a:endParaRPr>
          </a:p>
        </p:txBody>
      </p:sp>
      <p:sp>
        <p:nvSpPr>
          <p:cNvPr id="1121" name="Google Shape;1121;p82"/>
          <p:cNvSpPr txBox="1"/>
          <p:nvPr/>
        </p:nvSpPr>
        <p:spPr>
          <a:xfrm>
            <a:off x="3182100" y="1172775"/>
            <a:ext cx="2779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PT Serif"/>
                <a:ea typeface="PT Serif"/>
                <a:cs typeface="PT Serif"/>
                <a:sym typeface="PT Serif"/>
              </a:rPr>
              <a:t>Livox Converter Diagram</a:t>
            </a:r>
            <a:endParaRPr sz="1600">
              <a:latin typeface="PT Serif"/>
              <a:ea typeface="PT Serif"/>
              <a:cs typeface="PT Serif"/>
              <a:sym typeface="PT Serif"/>
            </a:endParaRPr>
          </a:p>
        </p:txBody>
      </p:sp>
      <p:pic>
        <p:nvPicPr>
          <p:cNvPr id="1122" name="Google Shape;1122;p82"/>
          <p:cNvPicPr preferRelativeResize="0"/>
          <p:nvPr/>
        </p:nvPicPr>
        <p:blipFill>
          <a:blip r:embed="rId4">
            <a:alphaModFix/>
          </a:blip>
          <a:stretch>
            <a:fillRect/>
          </a:stretch>
        </p:blipFill>
        <p:spPr>
          <a:xfrm>
            <a:off x="8238950" y="304100"/>
            <a:ext cx="588775" cy="5888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83"/>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72</a:t>
            </a:fld>
            <a:endParaRPr/>
          </a:p>
        </p:txBody>
      </p:sp>
      <p:pic>
        <p:nvPicPr>
          <p:cNvPr id="1128" name="Google Shape;1128;p83"/>
          <p:cNvPicPr preferRelativeResize="0"/>
          <p:nvPr/>
        </p:nvPicPr>
        <p:blipFill>
          <a:blip r:embed="rId3">
            <a:alphaModFix/>
          </a:blip>
          <a:stretch>
            <a:fillRect/>
          </a:stretch>
        </p:blipFill>
        <p:spPr>
          <a:xfrm>
            <a:off x="552450" y="1026038"/>
            <a:ext cx="8039100" cy="3705225"/>
          </a:xfrm>
          <a:prstGeom prst="rect">
            <a:avLst/>
          </a:prstGeom>
          <a:noFill/>
          <a:ln>
            <a:noFill/>
          </a:ln>
        </p:spPr>
      </p:pic>
      <p:sp>
        <p:nvSpPr>
          <p:cNvPr id="1129" name="Google Shape;1129;p83"/>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Model: Power Regulation</a:t>
            </a:r>
            <a:endParaRPr sz="2600" u="sng">
              <a:latin typeface="Playfair Display SemiBold"/>
              <a:ea typeface="Playfair Display SemiBold"/>
              <a:cs typeface="Playfair Display SemiBold"/>
              <a:sym typeface="Playfair Display SemiBold"/>
            </a:endParaRPr>
          </a:p>
        </p:txBody>
      </p:sp>
      <p:pic>
        <p:nvPicPr>
          <p:cNvPr id="1130" name="Google Shape;1130;p83"/>
          <p:cNvPicPr preferRelativeResize="0"/>
          <p:nvPr/>
        </p:nvPicPr>
        <p:blipFill>
          <a:blip r:embed="rId4">
            <a:alphaModFix/>
          </a:blip>
          <a:stretch>
            <a:fillRect/>
          </a:stretch>
        </p:blipFill>
        <p:spPr>
          <a:xfrm>
            <a:off x="8238950" y="304100"/>
            <a:ext cx="588775" cy="5888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84"/>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73</a:t>
            </a:fld>
            <a:endParaRPr/>
          </a:p>
        </p:txBody>
      </p:sp>
      <p:pic>
        <p:nvPicPr>
          <p:cNvPr id="1136" name="Google Shape;1136;p84"/>
          <p:cNvPicPr preferRelativeResize="0"/>
          <p:nvPr/>
        </p:nvPicPr>
        <p:blipFill>
          <a:blip r:embed="rId3">
            <a:alphaModFix/>
          </a:blip>
          <a:stretch>
            <a:fillRect/>
          </a:stretch>
        </p:blipFill>
        <p:spPr>
          <a:xfrm>
            <a:off x="1588300" y="333975"/>
            <a:ext cx="5967391" cy="4475549"/>
          </a:xfrm>
          <a:prstGeom prst="rect">
            <a:avLst/>
          </a:prstGeom>
          <a:noFill/>
          <a:ln>
            <a:noFill/>
          </a:ln>
        </p:spPr>
      </p:pic>
      <p:pic>
        <p:nvPicPr>
          <p:cNvPr id="1137" name="Google Shape;1137;p84"/>
          <p:cNvPicPr preferRelativeResize="0"/>
          <p:nvPr/>
        </p:nvPicPr>
        <p:blipFill>
          <a:blip r:embed="rId4">
            <a:alphaModFix/>
          </a:blip>
          <a:stretch>
            <a:fillRect/>
          </a:stretch>
        </p:blipFill>
        <p:spPr>
          <a:xfrm>
            <a:off x="8238950" y="304100"/>
            <a:ext cx="588775" cy="5888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85"/>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74</a:t>
            </a:fld>
            <a:endParaRPr/>
          </a:p>
        </p:txBody>
      </p:sp>
      <p:sp>
        <p:nvSpPr>
          <p:cNvPr id="1143" name="Google Shape;1143;p85"/>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Verification Plan: Power Regulation</a:t>
            </a:r>
            <a:endParaRPr sz="2600" u="sng">
              <a:latin typeface="Playfair Display SemiBold"/>
              <a:ea typeface="Playfair Display SemiBold"/>
              <a:cs typeface="Playfair Display SemiBold"/>
              <a:sym typeface="Playfair Display SemiBold"/>
            </a:endParaRPr>
          </a:p>
        </p:txBody>
      </p:sp>
      <p:sp>
        <p:nvSpPr>
          <p:cNvPr id="1144" name="Google Shape;1144;p85"/>
          <p:cNvSpPr txBox="1">
            <a:spLocks noGrp="1"/>
          </p:cNvSpPr>
          <p:nvPr>
            <p:ph type="body" idx="1"/>
          </p:nvPr>
        </p:nvSpPr>
        <p:spPr>
          <a:xfrm>
            <a:off x="388950" y="879525"/>
            <a:ext cx="8074200" cy="26460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sz="1300" b="1">
                <a:latin typeface="Playfair Display"/>
                <a:ea typeface="Playfair Display"/>
                <a:cs typeface="Playfair Display"/>
                <a:sym typeface="Playfair Display"/>
              </a:rPr>
              <a:t>Objective</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power converters are capable of supplying correct voltage/power, confirm thermal output</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Testing Plan</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Connect 12V converter to programmable load and simulate maximum startup power</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Connect 19V converter to programmable load and simulate 1.5 TDP</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Driving Requirement(s)</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DR.9: The system shall operate with a fixed 120 VAC power supply</a:t>
            </a:r>
            <a:endParaRPr sz="1900">
              <a:latin typeface="Playfair Display"/>
              <a:ea typeface="Playfair Display"/>
              <a:cs typeface="Playfair Display"/>
              <a:sym typeface="Playfair Display"/>
            </a:endParaRPr>
          </a:p>
          <a:p>
            <a:pPr marL="457200" lvl="0" indent="0" algn="l" rtl="0">
              <a:spcBef>
                <a:spcPts val="600"/>
              </a:spcBef>
              <a:spcAft>
                <a:spcPts val="0"/>
              </a:spcAft>
              <a:buNone/>
            </a:pPr>
            <a:endParaRPr sz="1300">
              <a:latin typeface="Playfair Display"/>
              <a:ea typeface="Playfair Display"/>
              <a:cs typeface="Playfair Display"/>
              <a:sym typeface="Playfair Display"/>
            </a:endParaRPr>
          </a:p>
        </p:txBody>
      </p:sp>
      <p:pic>
        <p:nvPicPr>
          <p:cNvPr id="1145" name="Google Shape;1145;p85"/>
          <p:cNvPicPr preferRelativeResize="0"/>
          <p:nvPr/>
        </p:nvPicPr>
        <p:blipFill rotWithShape="1">
          <a:blip r:embed="rId3">
            <a:alphaModFix/>
          </a:blip>
          <a:srcRect l="14578" t="11762" r="14408" b="14398"/>
          <a:stretch/>
        </p:blipFill>
        <p:spPr>
          <a:xfrm>
            <a:off x="5104625" y="3019325"/>
            <a:ext cx="1725542" cy="1794125"/>
          </a:xfrm>
          <a:prstGeom prst="rect">
            <a:avLst/>
          </a:prstGeom>
          <a:noFill/>
          <a:ln>
            <a:noFill/>
          </a:ln>
        </p:spPr>
      </p:pic>
      <p:pic>
        <p:nvPicPr>
          <p:cNvPr id="1146" name="Google Shape;1146;p85"/>
          <p:cNvPicPr preferRelativeResize="0"/>
          <p:nvPr/>
        </p:nvPicPr>
        <p:blipFill>
          <a:blip r:embed="rId4">
            <a:alphaModFix/>
          </a:blip>
          <a:stretch>
            <a:fillRect/>
          </a:stretch>
        </p:blipFill>
        <p:spPr>
          <a:xfrm>
            <a:off x="1932050" y="3070800"/>
            <a:ext cx="1876700" cy="1742650"/>
          </a:xfrm>
          <a:prstGeom prst="rect">
            <a:avLst/>
          </a:prstGeom>
          <a:noFill/>
          <a:ln>
            <a:noFill/>
          </a:ln>
        </p:spPr>
      </p:pic>
      <p:pic>
        <p:nvPicPr>
          <p:cNvPr id="1147" name="Google Shape;1147;p85"/>
          <p:cNvPicPr preferRelativeResize="0"/>
          <p:nvPr/>
        </p:nvPicPr>
        <p:blipFill>
          <a:blip r:embed="rId5">
            <a:alphaModFix/>
          </a:blip>
          <a:stretch>
            <a:fillRect/>
          </a:stretch>
        </p:blipFill>
        <p:spPr>
          <a:xfrm>
            <a:off x="8238950" y="304100"/>
            <a:ext cx="588775" cy="5888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86"/>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75</a:t>
            </a:fld>
            <a:endParaRPr/>
          </a:p>
        </p:txBody>
      </p:sp>
      <p:sp>
        <p:nvSpPr>
          <p:cNvPr id="1153" name="Google Shape;1153;p86"/>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Model: Data Storage</a:t>
            </a:r>
            <a:endParaRPr sz="2600" u="sng">
              <a:latin typeface="Playfair Display SemiBold"/>
              <a:ea typeface="Playfair Display SemiBold"/>
              <a:cs typeface="Playfair Display SemiBold"/>
              <a:sym typeface="Playfair Display SemiBold"/>
            </a:endParaRPr>
          </a:p>
        </p:txBody>
      </p:sp>
      <p:sp>
        <p:nvSpPr>
          <p:cNvPr id="1154" name="Google Shape;1154;p86"/>
          <p:cNvSpPr txBox="1">
            <a:spLocks noGrp="1"/>
          </p:cNvSpPr>
          <p:nvPr>
            <p:ph type="body" idx="1"/>
          </p:nvPr>
        </p:nvSpPr>
        <p:spPr>
          <a:xfrm>
            <a:off x="388950" y="797900"/>
            <a:ext cx="5288100" cy="3678900"/>
          </a:xfrm>
          <a:prstGeom prst="rect">
            <a:avLst/>
          </a:prstGeom>
        </p:spPr>
        <p:txBody>
          <a:bodyPr spcFirstLastPara="1" wrap="square" lIns="91425" tIns="91425" rIns="91425" bIns="91425" anchor="ctr" anchorCtr="0">
            <a:noAutofit/>
          </a:bodyPr>
          <a:lstStyle/>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Initial conversations about LiDAR positioning and localization systems suggest that point cloud data will be stored in RAM not SSD.</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Drive only has to store the 6DOF output for 3 hours of data.</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We created a mock 6DOF 10,800 by 6 .csv file, with 4 significant figure precision floats.</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highlight>
                  <a:srgbClr val="00FFFF"/>
                </a:highlight>
                <a:latin typeface="Playfair Display"/>
                <a:ea typeface="Playfair Display"/>
                <a:cs typeface="Playfair Display"/>
                <a:sym typeface="Playfair Display"/>
              </a:rPr>
              <a:t>File size is 646 KB</a:t>
            </a:r>
            <a:r>
              <a:rPr lang="en" sz="1400">
                <a:latin typeface="Playfair Display"/>
                <a:ea typeface="Playfair Display"/>
                <a:cs typeface="Playfair Display"/>
                <a:sym typeface="Playfair Display"/>
              </a:rPr>
              <a:t>, insignificant compared to the size of our ROS program and the operating system.</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Off ramp: if data storage proves to be a problem we can upgrade our storage up to multiple terabytes for a reasonable price.</a:t>
            </a:r>
            <a:endParaRPr sz="1400">
              <a:latin typeface="Playfair Display"/>
              <a:ea typeface="Playfair Display"/>
              <a:cs typeface="Playfair Display"/>
              <a:sym typeface="Playfair Display"/>
            </a:endParaRPr>
          </a:p>
        </p:txBody>
      </p:sp>
      <p:pic>
        <p:nvPicPr>
          <p:cNvPr id="1155" name="Google Shape;1155;p86"/>
          <p:cNvPicPr preferRelativeResize="0"/>
          <p:nvPr/>
        </p:nvPicPr>
        <p:blipFill>
          <a:blip r:embed="rId3">
            <a:alphaModFix/>
          </a:blip>
          <a:stretch>
            <a:fillRect/>
          </a:stretch>
        </p:blipFill>
        <p:spPr>
          <a:xfrm>
            <a:off x="5676899" y="338300"/>
            <a:ext cx="3136176" cy="44751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87"/>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Verification Plan: Data Storage</a:t>
            </a:r>
            <a:endParaRPr sz="2600" u="sng">
              <a:latin typeface="Playfair Display SemiBold"/>
              <a:ea typeface="Playfair Display SemiBold"/>
              <a:cs typeface="Playfair Display SemiBold"/>
              <a:sym typeface="Playfair Display SemiBold"/>
            </a:endParaRPr>
          </a:p>
        </p:txBody>
      </p:sp>
      <p:sp>
        <p:nvSpPr>
          <p:cNvPr id="1161" name="Google Shape;1161;p87"/>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1162" name="Google Shape;1162;p87"/>
          <p:cNvSpPr txBox="1">
            <a:spLocks noGrp="1"/>
          </p:cNvSpPr>
          <p:nvPr>
            <p:ph type="body" idx="1"/>
          </p:nvPr>
        </p:nvSpPr>
        <p:spPr>
          <a:xfrm>
            <a:off x="388950" y="951350"/>
            <a:ext cx="8074200" cy="264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300" b="1">
                <a:latin typeface="Playfair Display"/>
                <a:ea typeface="Playfair Display"/>
                <a:cs typeface="Playfair Display"/>
                <a:sym typeface="Playfair Display"/>
              </a:rPr>
              <a:t>Objective</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that our solid state drive is capable of storing necessary data output as well as code and OS</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Testing Plan</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Once operating system is installed, and preliminary code is developed (accuracy unimportant) run a 30 minute test creating our own data and verify we have enough storage to do this 6 times with a factor of safety</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Driving Requirement(s)</a:t>
            </a:r>
            <a:endParaRPr sz="1300" b="1">
              <a:latin typeface="Playfair Display"/>
              <a:ea typeface="Playfair Display"/>
              <a:cs typeface="Playfair Display"/>
              <a:sym typeface="Playfair Display"/>
            </a:endParaRPr>
          </a:p>
          <a:p>
            <a:pPr marL="457200" lvl="0" indent="-330200" algn="l" rtl="0">
              <a:spcBef>
                <a:spcPts val="0"/>
              </a:spcBef>
              <a:spcAft>
                <a:spcPts val="0"/>
              </a:spcAft>
              <a:buSzPts val="1600"/>
              <a:buFont typeface="Playfair Display"/>
              <a:buChar char="➢"/>
            </a:pPr>
            <a:r>
              <a:rPr lang="en" sz="1300">
                <a:latin typeface="Playfair Display"/>
                <a:ea typeface="Playfair Display"/>
                <a:cs typeface="Playfair Display"/>
                <a:sym typeface="Playfair Display"/>
              </a:rPr>
              <a:t>DR.8: The system shall store 3 hours worth of processed data</a:t>
            </a:r>
            <a:endParaRPr sz="1600">
              <a:latin typeface="Playfair Display"/>
              <a:ea typeface="Playfair Display"/>
              <a:cs typeface="Playfair Display"/>
              <a:sym typeface="Playfair Display"/>
            </a:endParaRPr>
          </a:p>
        </p:txBody>
      </p:sp>
      <p:pic>
        <p:nvPicPr>
          <p:cNvPr id="1163" name="Google Shape;1163;p87"/>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164" name="Google Shape;1164;p87"/>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76</a:t>
            </a:fld>
            <a:endParaRPr sz="1200">
              <a:solidFill>
                <a:schemeClr val="accent4"/>
              </a:solidFill>
              <a:latin typeface="Playfair Display"/>
              <a:ea typeface="Playfair Display"/>
              <a:cs typeface="Playfair Display"/>
              <a:sym typeface="Playfair Display"/>
            </a:endParaRPr>
          </a:p>
        </p:txBody>
      </p:sp>
      <p:pic>
        <p:nvPicPr>
          <p:cNvPr id="1165" name="Google Shape;1165;p87"/>
          <p:cNvPicPr preferRelativeResize="0"/>
          <p:nvPr/>
        </p:nvPicPr>
        <p:blipFill>
          <a:blip r:embed="rId4">
            <a:alphaModFix/>
          </a:blip>
          <a:stretch>
            <a:fillRect/>
          </a:stretch>
        </p:blipFill>
        <p:spPr>
          <a:xfrm>
            <a:off x="5588494" y="2328062"/>
            <a:ext cx="2650462" cy="22532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2"/>
                                        </p:tgtEl>
                                        <p:attrNameLst>
                                          <p:attrName>style.visibility</p:attrName>
                                        </p:attrNameLst>
                                      </p:cBhvr>
                                      <p:to>
                                        <p:strVal val="visible"/>
                                      </p:to>
                                    </p:set>
                                    <p:animEffect transition="in" filter="fade">
                                      <p:cBhvr>
                                        <p:cTn id="7" dur="1000"/>
                                        <p:tgtEl>
                                          <p:spTgt spid="1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88"/>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77</a:t>
            </a:fld>
            <a:endParaRPr/>
          </a:p>
        </p:txBody>
      </p:sp>
      <p:sp>
        <p:nvSpPr>
          <p:cNvPr id="1171" name="Google Shape;1171;p88"/>
          <p:cNvSpPr txBox="1">
            <a:spLocks noGrp="1"/>
          </p:cNvSpPr>
          <p:nvPr>
            <p:ph type="title"/>
          </p:nvPr>
        </p:nvSpPr>
        <p:spPr>
          <a:xfrm>
            <a:off x="388955" y="319381"/>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Model: Data Frequency</a:t>
            </a:r>
            <a:endParaRPr sz="2600" u="sng">
              <a:latin typeface="Playfair Display SemiBold"/>
              <a:ea typeface="Playfair Display SemiBold"/>
              <a:cs typeface="Playfair Display SemiBold"/>
              <a:sym typeface="Playfair Display SemiBold"/>
            </a:endParaRPr>
          </a:p>
        </p:txBody>
      </p:sp>
      <p:sp>
        <p:nvSpPr>
          <p:cNvPr id="1172" name="Google Shape;1172;p88"/>
          <p:cNvSpPr txBox="1">
            <a:spLocks noGrp="1"/>
          </p:cNvSpPr>
          <p:nvPr>
            <p:ph type="body" idx="1"/>
          </p:nvPr>
        </p:nvSpPr>
        <p:spPr>
          <a:xfrm>
            <a:off x="388950" y="1043725"/>
            <a:ext cx="4689000" cy="3466800"/>
          </a:xfrm>
          <a:prstGeom prst="rect">
            <a:avLst/>
          </a:prstGeom>
        </p:spPr>
        <p:txBody>
          <a:bodyPr spcFirstLastPara="1" wrap="square" lIns="91425" tIns="91425" rIns="91425" bIns="91425" anchor="ctr" anchorCtr="0">
            <a:noAutofit/>
          </a:bodyPr>
          <a:lstStyle/>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Complexity O(n log(n)) - O(n</a:t>
            </a:r>
            <a:r>
              <a:rPr lang="en" sz="1300" baseline="30000">
                <a:latin typeface="Playfair Display"/>
                <a:ea typeface="Playfair Display"/>
                <a:cs typeface="Playfair Display"/>
                <a:sym typeface="Playfair Display"/>
              </a:rPr>
              <a:t>2</a:t>
            </a:r>
            <a:r>
              <a:rPr lang="en" sz="1300">
                <a:latin typeface="Playfair Display"/>
                <a:ea typeface="Playfair Display"/>
                <a:cs typeface="Playfair Display"/>
                <a:sym typeface="Playfair Display"/>
              </a:rPr>
              <a:t>) </a:t>
            </a:r>
            <a:endParaRPr sz="1300">
              <a:latin typeface="Playfair Display"/>
              <a:ea typeface="Playfair Display"/>
              <a:cs typeface="Playfair Display"/>
              <a:sym typeface="Playfair Display"/>
            </a:endParaRPr>
          </a:p>
          <a:p>
            <a:pPr marL="914400" lvl="1"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n=200,000 -&gt; 10</a:t>
            </a:r>
            <a:r>
              <a:rPr lang="en" sz="1300" baseline="30000">
                <a:latin typeface="Playfair Display"/>
                <a:ea typeface="Playfair Display"/>
                <a:cs typeface="Playfair Display"/>
                <a:sym typeface="Playfair Display"/>
              </a:rPr>
              <a:t>7</a:t>
            </a:r>
            <a:r>
              <a:rPr lang="en" sz="1300">
                <a:latin typeface="Playfair Display"/>
                <a:ea typeface="Playfair Display"/>
                <a:cs typeface="Playfair Display"/>
                <a:sym typeface="Playfair Display"/>
              </a:rPr>
              <a:t>-10</a:t>
            </a:r>
            <a:r>
              <a:rPr lang="en" sz="1300" baseline="30000">
                <a:latin typeface="Playfair Display"/>
                <a:ea typeface="Playfair Display"/>
                <a:cs typeface="Playfair Display"/>
                <a:sym typeface="Playfair Display"/>
              </a:rPr>
              <a:t>10 </a:t>
            </a:r>
            <a:r>
              <a:rPr lang="en" sz="1300">
                <a:latin typeface="Playfair Display"/>
                <a:ea typeface="Playfair Display"/>
                <a:cs typeface="Playfair Display"/>
                <a:sym typeface="Playfair Display"/>
              </a:rPr>
              <a:t>computations per second</a:t>
            </a:r>
            <a:endParaRPr sz="1300">
              <a:latin typeface="Playfair Display"/>
              <a:ea typeface="Playfair Display"/>
              <a:cs typeface="Playfair Display"/>
              <a:sym typeface="Playfair Display"/>
            </a:endParaRPr>
          </a:p>
          <a:p>
            <a:pPr marL="914400" lvl="1"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CPU base speed 3*10</a:t>
            </a:r>
            <a:r>
              <a:rPr lang="en" sz="1300" baseline="30000">
                <a:latin typeface="Playfair Display"/>
                <a:ea typeface="Playfair Display"/>
                <a:cs typeface="Playfair Display"/>
                <a:sym typeface="Playfair Display"/>
              </a:rPr>
              <a:t>9</a:t>
            </a:r>
            <a:r>
              <a:rPr lang="en" sz="1300">
                <a:latin typeface="Playfair Display"/>
                <a:ea typeface="Playfair Display"/>
                <a:cs typeface="Playfair Display"/>
                <a:sym typeface="Playfair Display"/>
              </a:rPr>
              <a:t> TDP with 4 cores</a:t>
            </a:r>
            <a:endParaRPr sz="1300">
              <a:latin typeface="Playfair Display"/>
              <a:ea typeface="Playfair Display"/>
              <a:cs typeface="Playfair Display"/>
              <a:sym typeface="Playfair Display"/>
            </a:endParaRPr>
          </a:p>
          <a:p>
            <a:pPr marL="914400" lvl="1"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Off ramp:</a:t>
            </a:r>
            <a:endParaRPr sz="1300">
              <a:latin typeface="Playfair Display"/>
              <a:ea typeface="Playfair Display"/>
              <a:cs typeface="Playfair Display"/>
              <a:sym typeface="Playfair Display"/>
            </a:endParaRPr>
          </a:p>
          <a:p>
            <a:pPr marL="1371600" lvl="2"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More filtering</a:t>
            </a:r>
            <a:endParaRPr sz="1300">
              <a:latin typeface="Playfair Display"/>
              <a:ea typeface="Playfair Display"/>
              <a:cs typeface="Playfair Display"/>
              <a:sym typeface="Playfair Display"/>
            </a:endParaRPr>
          </a:p>
          <a:p>
            <a:pPr marL="1371600" lvl="2"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Parallel processing</a:t>
            </a:r>
            <a:endParaRPr sz="1300">
              <a:latin typeface="Playfair Display"/>
              <a:ea typeface="Playfair Display"/>
              <a:cs typeface="Playfair Display"/>
              <a:sym typeface="Playfair Display"/>
            </a:endParaRPr>
          </a:p>
          <a:p>
            <a:pPr marL="1371600" lvl="2"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Post processing</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Optimizing CPU for budget restrictions to maximize capability</a:t>
            </a:r>
            <a:endParaRPr sz="1300">
              <a:latin typeface="Playfair Display"/>
              <a:ea typeface="Playfair Display"/>
              <a:cs typeface="Playfair Display"/>
              <a:sym typeface="Playfair Display"/>
            </a:endParaRPr>
          </a:p>
          <a:p>
            <a:pPr marL="457200" lvl="0" indent="0" algn="l" rtl="0">
              <a:spcBef>
                <a:spcPts val="600"/>
              </a:spcBef>
              <a:spcAft>
                <a:spcPts val="0"/>
              </a:spcAft>
              <a:buNone/>
            </a:pPr>
            <a:endParaRPr sz="1300">
              <a:latin typeface="Playfair Display"/>
              <a:ea typeface="Playfair Display"/>
              <a:cs typeface="Playfair Display"/>
              <a:sym typeface="Playfair Display"/>
            </a:endParaRPr>
          </a:p>
        </p:txBody>
      </p:sp>
      <p:pic>
        <p:nvPicPr>
          <p:cNvPr id="1173" name="Google Shape;1173;p88"/>
          <p:cNvPicPr preferRelativeResize="0"/>
          <p:nvPr/>
        </p:nvPicPr>
        <p:blipFill>
          <a:blip r:embed="rId3">
            <a:alphaModFix/>
          </a:blip>
          <a:stretch>
            <a:fillRect/>
          </a:stretch>
        </p:blipFill>
        <p:spPr>
          <a:xfrm>
            <a:off x="4914150" y="1222100"/>
            <a:ext cx="3937277" cy="2699301"/>
          </a:xfrm>
          <a:prstGeom prst="rect">
            <a:avLst/>
          </a:prstGeom>
          <a:noFill/>
          <a:ln>
            <a:noFill/>
          </a:ln>
        </p:spPr>
      </p:pic>
      <p:pic>
        <p:nvPicPr>
          <p:cNvPr id="1174" name="Google Shape;1174;p88"/>
          <p:cNvPicPr preferRelativeResize="0"/>
          <p:nvPr/>
        </p:nvPicPr>
        <p:blipFill>
          <a:blip r:embed="rId4">
            <a:alphaModFix/>
          </a:blip>
          <a:stretch>
            <a:fillRect/>
          </a:stretch>
        </p:blipFill>
        <p:spPr>
          <a:xfrm>
            <a:off x="8238950" y="304100"/>
            <a:ext cx="588775" cy="5888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89"/>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Verification Plan: Data Frequency </a:t>
            </a:r>
            <a:endParaRPr sz="2600" u="sng">
              <a:latin typeface="Playfair Display SemiBold"/>
              <a:ea typeface="Playfair Display SemiBold"/>
              <a:cs typeface="Playfair Display SemiBold"/>
              <a:sym typeface="Playfair Display SemiBold"/>
            </a:endParaRPr>
          </a:p>
        </p:txBody>
      </p:sp>
      <p:sp>
        <p:nvSpPr>
          <p:cNvPr id="1180" name="Google Shape;1180;p89"/>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1181" name="Google Shape;1181;p89"/>
          <p:cNvSpPr txBox="1">
            <a:spLocks noGrp="1"/>
          </p:cNvSpPr>
          <p:nvPr>
            <p:ph type="body" idx="1"/>
          </p:nvPr>
        </p:nvSpPr>
        <p:spPr>
          <a:xfrm>
            <a:off x="388950" y="951350"/>
            <a:ext cx="8074200" cy="264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300" b="1">
                <a:latin typeface="Playfair Display"/>
                <a:ea typeface="Playfair Display"/>
                <a:cs typeface="Playfair Display"/>
                <a:sym typeface="Playfair Display"/>
              </a:rPr>
              <a:t>Objective</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that our system is able to output 6DOF data at 1Hz</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Testing Plan</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Pre-integration: test our software on a laptop with mock data and measure number of outputs per minute</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Post-integration: test our software on our NUC while taking data and measure number of outputs per minute</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Driving Requirement(s)</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DR.7 The system shall output processed data at a rate of 1 Hz</a:t>
            </a:r>
            <a:endParaRPr sz="1300">
              <a:latin typeface="Playfair Display"/>
              <a:ea typeface="Playfair Display"/>
              <a:cs typeface="Playfair Display"/>
              <a:sym typeface="Playfair Display"/>
            </a:endParaRPr>
          </a:p>
        </p:txBody>
      </p:sp>
      <p:pic>
        <p:nvPicPr>
          <p:cNvPr id="1182" name="Google Shape;1182;p89"/>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183" name="Google Shape;1183;p89"/>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78</a:t>
            </a:fld>
            <a:endParaRPr sz="1200">
              <a:solidFill>
                <a:schemeClr val="accent4"/>
              </a:solidFill>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1"/>
                                        </p:tgtEl>
                                        <p:attrNameLst>
                                          <p:attrName>style.visibility</p:attrName>
                                        </p:attrNameLst>
                                      </p:cBhvr>
                                      <p:to>
                                        <p:strVal val="visible"/>
                                      </p:to>
                                    </p:set>
                                    <p:animEffect transition="in" filter="fade">
                                      <p:cBhvr>
                                        <p:cTn id="7" dur="1000"/>
                                        <p:tgtEl>
                                          <p:spTgt spid="1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90"/>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2600" u="sng">
              <a:latin typeface="Playfair Display SemiBold"/>
              <a:ea typeface="Playfair Display SemiBold"/>
              <a:cs typeface="Playfair Display SemiBold"/>
              <a:sym typeface="Playfair Display SemiBold"/>
            </a:endParaRPr>
          </a:p>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Verification Plan: Initiation Method </a:t>
            </a:r>
            <a:endParaRPr sz="2600" u="sng">
              <a:latin typeface="Playfair Display SemiBold"/>
              <a:ea typeface="Playfair Display SemiBold"/>
              <a:cs typeface="Playfair Display SemiBold"/>
              <a:sym typeface="Playfair Display SemiBold"/>
            </a:endParaRPr>
          </a:p>
          <a:p>
            <a:pPr marL="0" lvl="0" indent="0" algn="l" rtl="0">
              <a:spcBef>
                <a:spcPts val="0"/>
              </a:spcBef>
              <a:spcAft>
                <a:spcPts val="0"/>
              </a:spcAft>
              <a:buClr>
                <a:schemeClr val="dk1"/>
              </a:buClr>
              <a:buSzPts val="1100"/>
              <a:buFont typeface="Arial"/>
              <a:buNone/>
            </a:pPr>
            <a:endParaRPr sz="2600" u="sng">
              <a:latin typeface="Playfair Display SemiBold"/>
              <a:ea typeface="Playfair Display SemiBold"/>
              <a:cs typeface="Playfair Display SemiBold"/>
              <a:sym typeface="Playfair Display SemiBold"/>
            </a:endParaRPr>
          </a:p>
          <a:p>
            <a:pPr marL="0" lvl="0" indent="0" algn="ctr" rtl="0">
              <a:spcBef>
                <a:spcPts val="0"/>
              </a:spcBef>
              <a:spcAft>
                <a:spcPts val="0"/>
              </a:spcAft>
              <a:buNone/>
            </a:pPr>
            <a:endParaRPr/>
          </a:p>
        </p:txBody>
      </p:sp>
      <p:sp>
        <p:nvSpPr>
          <p:cNvPr id="1189" name="Google Shape;1189;p90"/>
          <p:cNvSpPr txBox="1">
            <a:spLocks noGrp="1"/>
          </p:cNvSpPr>
          <p:nvPr>
            <p:ph type="body" idx="1"/>
          </p:nvPr>
        </p:nvSpPr>
        <p:spPr>
          <a:xfrm>
            <a:off x="388950" y="863950"/>
            <a:ext cx="7110000" cy="355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000000"/>
                </a:solidFill>
                <a:latin typeface="Playfair Display"/>
                <a:ea typeface="Playfair Display"/>
                <a:cs typeface="Playfair Display"/>
                <a:sym typeface="Playfair Display"/>
              </a:rPr>
              <a:t>Objective</a:t>
            </a:r>
            <a:endParaRPr sz="1300" b="1">
              <a:solidFill>
                <a:srgbClr val="000000"/>
              </a:solidFill>
              <a:latin typeface="Playfair Display"/>
              <a:ea typeface="Playfair Display"/>
              <a:cs typeface="Playfair Display"/>
              <a:sym typeface="Playfair Display"/>
            </a:endParaRPr>
          </a:p>
          <a:p>
            <a:pPr marL="457200" lvl="0" indent="-311150" algn="l" rtl="0">
              <a:spcBef>
                <a:spcPts val="0"/>
              </a:spcBef>
              <a:spcAft>
                <a:spcPts val="0"/>
              </a:spcAft>
              <a:buClr>
                <a:srgbClr val="000000"/>
              </a:buClr>
              <a:buSzPts val="1300"/>
              <a:buFont typeface="Playfair Display"/>
              <a:buChar char="➢"/>
            </a:pPr>
            <a:r>
              <a:rPr lang="en" sz="1300">
                <a:solidFill>
                  <a:srgbClr val="000000"/>
                </a:solidFill>
                <a:latin typeface="Playfair Display"/>
                <a:ea typeface="Playfair Display"/>
                <a:cs typeface="Playfair Display"/>
                <a:sym typeface="Playfair Display"/>
              </a:rPr>
              <a:t>Verify electrical systems are operational and algorithms automatically collect and store data for entire duration of test</a:t>
            </a:r>
            <a:endParaRPr sz="1300">
              <a:solidFill>
                <a:srgbClr val="000000"/>
              </a:solidFill>
              <a:latin typeface="Playfair Display"/>
              <a:ea typeface="Playfair Display"/>
              <a:cs typeface="Playfair Display"/>
              <a:sym typeface="Playfair Display"/>
            </a:endParaRPr>
          </a:p>
          <a:p>
            <a:pPr marL="457200" lvl="0" indent="0" algn="l" rtl="0">
              <a:spcBef>
                <a:spcPts val="0"/>
              </a:spcBef>
              <a:spcAft>
                <a:spcPts val="0"/>
              </a:spcAft>
              <a:buNone/>
            </a:pPr>
            <a:endParaRPr sz="13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300" b="1">
                <a:solidFill>
                  <a:srgbClr val="000000"/>
                </a:solidFill>
                <a:latin typeface="Playfair Display"/>
                <a:ea typeface="Playfair Display"/>
                <a:cs typeface="Playfair Display"/>
                <a:sym typeface="Playfair Display"/>
              </a:rPr>
              <a:t>Testing Plan</a:t>
            </a:r>
            <a:endParaRPr sz="1300" b="1">
              <a:solidFill>
                <a:srgbClr val="000000"/>
              </a:solidFill>
              <a:latin typeface="Playfair Display"/>
              <a:ea typeface="Playfair Display"/>
              <a:cs typeface="Playfair Display"/>
              <a:sym typeface="Playfair Display"/>
            </a:endParaRPr>
          </a:p>
          <a:p>
            <a:pPr marL="457200" lvl="0" indent="-311150" algn="l" rtl="0">
              <a:spcBef>
                <a:spcPts val="0"/>
              </a:spcBef>
              <a:spcAft>
                <a:spcPts val="0"/>
              </a:spcAft>
              <a:buClr>
                <a:srgbClr val="000000"/>
              </a:buClr>
              <a:buSzPts val="1300"/>
              <a:buFont typeface="Playfair Display"/>
              <a:buChar char="➢"/>
            </a:pPr>
            <a:r>
              <a:rPr lang="en" sz="1300">
                <a:solidFill>
                  <a:srgbClr val="000000"/>
                </a:solidFill>
                <a:latin typeface="Playfair Display"/>
                <a:ea typeface="Playfair Display"/>
                <a:cs typeface="Playfair Display"/>
                <a:sym typeface="Playfair Display"/>
              </a:rPr>
              <a:t>Option #1: Physical switch designed into electrical system to power on components, begin test, and end test - components will have an LED indicator to verify functionality</a:t>
            </a:r>
            <a:endParaRPr sz="1300">
              <a:solidFill>
                <a:srgbClr val="000000"/>
              </a:solidFill>
              <a:latin typeface="Playfair Display"/>
              <a:ea typeface="Playfair Display"/>
              <a:cs typeface="Playfair Display"/>
              <a:sym typeface="Playfair Display"/>
            </a:endParaRPr>
          </a:p>
          <a:p>
            <a:pPr marL="457200" lvl="0" indent="-311150" algn="l" rtl="0">
              <a:spcBef>
                <a:spcPts val="0"/>
              </a:spcBef>
              <a:spcAft>
                <a:spcPts val="0"/>
              </a:spcAft>
              <a:buClr>
                <a:srgbClr val="000000"/>
              </a:buClr>
              <a:buSzPts val="1300"/>
              <a:buFont typeface="Playfair Display"/>
              <a:buChar char="➢"/>
            </a:pPr>
            <a:r>
              <a:rPr lang="en" sz="1300">
                <a:solidFill>
                  <a:srgbClr val="000000"/>
                </a:solidFill>
                <a:latin typeface="Playfair Display"/>
                <a:ea typeface="Playfair Display"/>
                <a:cs typeface="Playfair Display"/>
                <a:sym typeface="Playfair Display"/>
              </a:rPr>
              <a:t>Option #2: Upon powering system, algorithm will automatically start/stop test and provide commands indicating successful operation of components</a:t>
            </a:r>
            <a:endParaRPr sz="1300">
              <a:solidFill>
                <a:srgbClr val="000000"/>
              </a:solidFill>
              <a:latin typeface="Playfair Display"/>
              <a:ea typeface="Playfair Display"/>
              <a:cs typeface="Playfair Display"/>
              <a:sym typeface="Playfair Display"/>
            </a:endParaRPr>
          </a:p>
          <a:p>
            <a:pPr marL="457200" lvl="0" indent="-311150" algn="l" rtl="0">
              <a:spcBef>
                <a:spcPts val="0"/>
              </a:spcBef>
              <a:spcAft>
                <a:spcPts val="0"/>
              </a:spcAft>
              <a:buClr>
                <a:srgbClr val="000000"/>
              </a:buClr>
              <a:buSzPts val="1300"/>
              <a:buFont typeface="Playfair Display"/>
              <a:buChar char="➢"/>
            </a:pPr>
            <a:endParaRPr sz="13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300" b="1">
                <a:solidFill>
                  <a:srgbClr val="000000"/>
                </a:solidFill>
                <a:latin typeface="Playfair Display"/>
                <a:ea typeface="Playfair Display"/>
                <a:cs typeface="Playfair Display"/>
                <a:sym typeface="Playfair Display"/>
              </a:rPr>
              <a:t>Driving Requirement(s)</a:t>
            </a:r>
            <a:endParaRPr sz="1300" b="1">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endParaRPr sz="800">
              <a:latin typeface="Playfair Display"/>
              <a:ea typeface="Playfair Display"/>
              <a:cs typeface="Playfair Display"/>
              <a:sym typeface="Playfair Display"/>
            </a:endParaRPr>
          </a:p>
          <a:p>
            <a:pPr marL="457200" lvl="0" indent="-311150" algn="l" rtl="0">
              <a:spcBef>
                <a:spcPts val="0"/>
              </a:spcBef>
              <a:spcAft>
                <a:spcPts val="0"/>
              </a:spcAft>
              <a:buClr>
                <a:srgbClr val="000000"/>
              </a:buClr>
              <a:buSzPts val="1300"/>
              <a:buFont typeface="Playfair Display"/>
              <a:buChar char="➢"/>
            </a:pPr>
            <a:r>
              <a:rPr lang="en" sz="1300">
                <a:latin typeface="Playfair Display"/>
                <a:ea typeface="Playfair Display"/>
                <a:cs typeface="Playfair Display"/>
                <a:sym typeface="Playfair Display"/>
              </a:rPr>
              <a:t>DR4: The onboard computer shall provide an interface between the sensor and algorithm for data analysis</a:t>
            </a:r>
            <a:endParaRPr sz="1300">
              <a:latin typeface="Playfair Display"/>
              <a:ea typeface="Playfair Display"/>
              <a:cs typeface="Playfair Display"/>
              <a:sym typeface="Playfair Display"/>
            </a:endParaRPr>
          </a:p>
          <a:p>
            <a:pPr marL="457200" lvl="0" indent="-311150" algn="l" rtl="0">
              <a:spcBef>
                <a:spcPts val="0"/>
              </a:spcBef>
              <a:spcAft>
                <a:spcPts val="0"/>
              </a:spcAft>
              <a:buClr>
                <a:schemeClr val="dk1"/>
              </a:buClr>
              <a:buSzPts val="1300"/>
              <a:buFont typeface="Playfair Display"/>
              <a:buChar char="➢"/>
            </a:pPr>
            <a:r>
              <a:rPr lang="en" sz="1300">
                <a:latin typeface="Playfair Display"/>
                <a:ea typeface="Playfair Display"/>
                <a:cs typeface="Playfair Display"/>
                <a:sym typeface="Playfair Display"/>
              </a:rPr>
              <a:t>DR8: The system shall store 3 hours worth of processed data</a:t>
            </a:r>
            <a:endParaRPr/>
          </a:p>
        </p:txBody>
      </p:sp>
      <p:sp>
        <p:nvSpPr>
          <p:cNvPr id="1190" name="Google Shape;1190;p90"/>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79</a:t>
            </a:fld>
            <a:endParaRPr/>
          </a:p>
        </p:txBody>
      </p:sp>
      <p:pic>
        <p:nvPicPr>
          <p:cNvPr id="1191" name="Google Shape;1191;p90"/>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19"/>
          <p:cNvSpPr txBox="1">
            <a:spLocks noGrp="1"/>
          </p:cNvSpPr>
          <p:nvPr>
            <p:ph type="ctrTitle"/>
          </p:nvPr>
        </p:nvSpPr>
        <p:spPr>
          <a:xfrm>
            <a:off x="296375" y="4070275"/>
            <a:ext cx="5658900" cy="76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300" b="1"/>
              <a:t>Project Description</a:t>
            </a:r>
            <a:endParaRPr sz="4300" b="1"/>
          </a:p>
        </p:txBody>
      </p:sp>
      <p:sp>
        <p:nvSpPr>
          <p:cNvPr id="170" name="Google Shape;170;p19"/>
          <p:cNvSpPr/>
          <p:nvPr/>
        </p:nvSpPr>
        <p:spPr>
          <a:xfrm>
            <a:off x="0" y="0"/>
            <a:ext cx="91440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 name="Google Shape;171;p19"/>
          <p:cNvPicPr preferRelativeResize="0"/>
          <p:nvPr/>
        </p:nvPicPr>
        <p:blipFill>
          <a:blip r:embed="rId3">
            <a:alphaModFix amt="40000"/>
          </a:blip>
          <a:stretch>
            <a:fillRect/>
          </a:stretch>
        </p:blipFill>
        <p:spPr>
          <a:xfrm>
            <a:off x="2226756" y="226488"/>
            <a:ext cx="4690500" cy="4690525"/>
          </a:xfrm>
          <a:prstGeom prst="rect">
            <a:avLst/>
          </a:prstGeom>
          <a:noFill/>
          <a:ln>
            <a:noFill/>
          </a:ln>
        </p:spPr>
      </p:pic>
      <p:sp>
        <p:nvSpPr>
          <p:cNvPr id="172" name="Google Shape;172;p19"/>
          <p:cNvSpPr txBox="1"/>
          <p:nvPr/>
        </p:nvSpPr>
        <p:spPr>
          <a:xfrm>
            <a:off x="1373250" y="2171563"/>
            <a:ext cx="6397500" cy="800400"/>
          </a:xfrm>
          <a:prstGeom prst="rect">
            <a:avLst/>
          </a:prstGeom>
          <a:solidFill>
            <a:srgbClr val="07376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rgbClr val="FFFFFF"/>
                </a:solidFill>
                <a:latin typeface="PT Serif"/>
                <a:ea typeface="PT Serif"/>
                <a:cs typeface="PT Serif"/>
                <a:sym typeface="PT Serif"/>
              </a:rPr>
              <a:t>Design Solution</a:t>
            </a:r>
            <a:endParaRPr sz="4000">
              <a:solidFill>
                <a:srgbClr val="FFFFFF"/>
              </a:solidFill>
              <a:latin typeface="PT Serif"/>
              <a:ea typeface="PT Serif"/>
              <a:cs typeface="PT Serif"/>
              <a:sym typeface="PT Serif"/>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91"/>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Validation Plan: Material Reflectivity</a:t>
            </a:r>
            <a:endParaRPr sz="2600" u="sng">
              <a:latin typeface="Playfair Display SemiBold"/>
              <a:ea typeface="Playfair Display SemiBold"/>
              <a:cs typeface="Playfair Display SemiBold"/>
              <a:sym typeface="Playfair Display SemiBold"/>
            </a:endParaRPr>
          </a:p>
        </p:txBody>
      </p:sp>
      <p:sp>
        <p:nvSpPr>
          <p:cNvPr id="1197" name="Google Shape;1197;p91"/>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pic>
        <p:nvPicPr>
          <p:cNvPr id="1198" name="Google Shape;1198;p91"/>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199" name="Google Shape;1199;p91"/>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80</a:t>
            </a:fld>
            <a:endParaRPr sz="1200">
              <a:solidFill>
                <a:schemeClr val="accent4"/>
              </a:solidFill>
              <a:latin typeface="Playfair Display"/>
              <a:ea typeface="Playfair Display"/>
              <a:cs typeface="Playfair Display"/>
              <a:sym typeface="Playfair Display"/>
            </a:endParaRPr>
          </a:p>
        </p:txBody>
      </p:sp>
      <p:sp>
        <p:nvSpPr>
          <p:cNvPr id="1200" name="Google Shape;1200;p91"/>
          <p:cNvSpPr txBox="1">
            <a:spLocks noGrp="1"/>
          </p:cNvSpPr>
          <p:nvPr>
            <p:ph type="body" idx="1"/>
          </p:nvPr>
        </p:nvSpPr>
        <p:spPr>
          <a:xfrm>
            <a:off x="388950" y="809750"/>
            <a:ext cx="8074200" cy="264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b="1">
                <a:latin typeface="Playfair Display"/>
                <a:ea typeface="Playfair Display"/>
                <a:cs typeface="Playfair Display"/>
                <a:sym typeface="Playfair Display"/>
              </a:rPr>
              <a:t>Objective</a:t>
            </a:r>
            <a:endParaRPr sz="1400" b="1">
              <a:latin typeface="Playfair Display"/>
              <a:ea typeface="Playfair Display"/>
              <a:cs typeface="Playfair Display"/>
              <a:sym typeface="Playfair Display"/>
            </a:endParaRPr>
          </a:p>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Determine the amount of reflectivity produced by varying materials when exposed to the SOSC lighting, and whether the Lidar can detect these materials</a:t>
            </a:r>
            <a:endParaRPr sz="1400">
              <a:latin typeface="Playfair Display"/>
              <a:ea typeface="Playfair Display"/>
              <a:cs typeface="Playfair Display"/>
              <a:sym typeface="Playfair Display"/>
            </a:endParaRPr>
          </a:p>
          <a:p>
            <a:pPr marL="0" lvl="0" indent="0" algn="l" rtl="0">
              <a:spcBef>
                <a:spcPts val="600"/>
              </a:spcBef>
              <a:spcAft>
                <a:spcPts val="0"/>
              </a:spcAft>
              <a:buNone/>
            </a:pPr>
            <a:r>
              <a:rPr lang="en" sz="1400" b="1">
                <a:latin typeface="Playfair Display"/>
                <a:ea typeface="Playfair Display"/>
                <a:cs typeface="Playfair Display"/>
                <a:sym typeface="Playfair Display"/>
              </a:rPr>
              <a:t>Testing Plan</a:t>
            </a:r>
            <a:endParaRPr sz="1400" b="1">
              <a:latin typeface="Playfair Display"/>
              <a:ea typeface="Playfair Display"/>
              <a:cs typeface="Playfair Display"/>
              <a:sym typeface="Playfair Display"/>
            </a:endParaRPr>
          </a:p>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Collect samples of the following materials: aluminum, ___</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Expose the materials to ___ lumens</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Setup the Lidar in front of the material and determine whether the materials can be sufficiently detected by the sensor</a:t>
            </a:r>
            <a:endParaRPr sz="1400">
              <a:latin typeface="Playfair Display"/>
              <a:ea typeface="Playfair Display"/>
              <a:cs typeface="Playfair Display"/>
              <a:sym typeface="Playfair Display"/>
            </a:endParaRPr>
          </a:p>
          <a:p>
            <a:pPr marL="0" lvl="0" indent="0" algn="l" rtl="0">
              <a:spcBef>
                <a:spcPts val="600"/>
              </a:spcBef>
              <a:spcAft>
                <a:spcPts val="0"/>
              </a:spcAft>
              <a:buNone/>
            </a:pPr>
            <a:r>
              <a:rPr lang="en" sz="1400" b="1">
                <a:latin typeface="Playfair Display"/>
                <a:ea typeface="Playfair Display"/>
                <a:cs typeface="Playfair Display"/>
                <a:sym typeface="Playfair Display"/>
              </a:rPr>
              <a:t>Driving Requirement(s)</a:t>
            </a:r>
            <a:endParaRPr sz="1400">
              <a:latin typeface="Playfair Display"/>
              <a:ea typeface="Playfair Display"/>
              <a:cs typeface="Playfair Display"/>
              <a:sym typeface="Playfair Display"/>
            </a:endParaRPr>
          </a:p>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DR.10: The system shall interface with the SOSC test environment </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DR.11: The test object shall be non-fiducial </a:t>
            </a:r>
            <a:endParaRPr sz="1400">
              <a:latin typeface="Playfair Display"/>
              <a:ea typeface="Playfair Display"/>
              <a:cs typeface="Playfair Display"/>
              <a:sym typeface="Playfair Display"/>
            </a:endParaRPr>
          </a:p>
          <a:p>
            <a:pPr marL="457200" lvl="0" indent="0" algn="l" rtl="0">
              <a:spcBef>
                <a:spcPts val="600"/>
              </a:spcBef>
              <a:spcAft>
                <a:spcPts val="0"/>
              </a:spcAft>
              <a:buNone/>
            </a:pPr>
            <a:endParaRPr sz="1400">
              <a:latin typeface="Playfair Display"/>
              <a:ea typeface="Playfair Display"/>
              <a:cs typeface="Playfair Display"/>
              <a:sym typeface="Playfair Display"/>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92"/>
          <p:cNvSpPr txBox="1">
            <a:spLocks noGrp="1"/>
          </p:cNvSpPr>
          <p:nvPr>
            <p:ph type="sldNum" idx="12"/>
          </p:nvPr>
        </p:nvSpPr>
        <p:spPr>
          <a:xfrm>
            <a:off x="4297650" y="44198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81</a:t>
            </a:fld>
            <a:endParaRPr/>
          </a:p>
        </p:txBody>
      </p:sp>
      <p:sp>
        <p:nvSpPr>
          <p:cNvPr id="1206" name="Google Shape;1206;p92"/>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Model: Thermal </a:t>
            </a:r>
            <a:endParaRPr sz="2600" u="sng">
              <a:latin typeface="Playfair Display SemiBold"/>
              <a:ea typeface="Playfair Display SemiBold"/>
              <a:cs typeface="Playfair Display SemiBold"/>
              <a:sym typeface="Playfair Display SemiBold"/>
            </a:endParaRPr>
          </a:p>
        </p:txBody>
      </p:sp>
      <p:pic>
        <p:nvPicPr>
          <p:cNvPr id="1207" name="Google Shape;1207;p92"/>
          <p:cNvPicPr preferRelativeResize="0"/>
          <p:nvPr/>
        </p:nvPicPr>
        <p:blipFill rotWithShape="1">
          <a:blip r:embed="rId3">
            <a:alphaModFix/>
          </a:blip>
          <a:srcRect l="1874"/>
          <a:stretch/>
        </p:blipFill>
        <p:spPr>
          <a:xfrm>
            <a:off x="961525" y="974025"/>
            <a:ext cx="7220925" cy="3874350"/>
          </a:xfrm>
          <a:prstGeom prst="rect">
            <a:avLst/>
          </a:prstGeom>
          <a:noFill/>
          <a:ln>
            <a:noFill/>
          </a:ln>
        </p:spPr>
      </p:pic>
      <p:pic>
        <p:nvPicPr>
          <p:cNvPr id="1208" name="Google Shape;1208;p92"/>
          <p:cNvPicPr preferRelativeResize="0"/>
          <p:nvPr/>
        </p:nvPicPr>
        <p:blipFill>
          <a:blip r:embed="rId4">
            <a:alphaModFix/>
          </a:blip>
          <a:stretch>
            <a:fillRect/>
          </a:stretch>
        </p:blipFill>
        <p:spPr>
          <a:xfrm>
            <a:off x="8238950" y="304100"/>
            <a:ext cx="588775" cy="5888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93"/>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Validation Plan: Thermal</a:t>
            </a:r>
            <a:endParaRPr sz="2600" u="sng">
              <a:latin typeface="Playfair Display SemiBold"/>
              <a:ea typeface="Playfair Display SemiBold"/>
              <a:cs typeface="Playfair Display SemiBold"/>
              <a:sym typeface="Playfair Display SemiBold"/>
            </a:endParaRPr>
          </a:p>
        </p:txBody>
      </p:sp>
      <p:sp>
        <p:nvSpPr>
          <p:cNvPr id="1214" name="Google Shape;1214;p93"/>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1215" name="Google Shape;1215;p93"/>
          <p:cNvSpPr txBox="1">
            <a:spLocks noGrp="1"/>
          </p:cNvSpPr>
          <p:nvPr>
            <p:ph type="body" idx="1"/>
          </p:nvPr>
        </p:nvSpPr>
        <p:spPr>
          <a:xfrm>
            <a:off x="388950" y="797900"/>
            <a:ext cx="8074200" cy="3496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300" b="1">
                <a:latin typeface="Playfair Display"/>
                <a:ea typeface="Playfair Display"/>
                <a:cs typeface="Playfair Display"/>
                <a:sym typeface="Playfair Display"/>
              </a:rPr>
              <a:t>Objective</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that the heat given off by each electrical component is not too hot for the material selected (3D printed PLA)</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Testing Plan</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Start a thermal study on Solidworks of MARCo</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Apply the corresponding heat power to each component in the CAD, this information is found from each component’s user manual/specifications</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Mesh the model</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Run the simulation, and analyze the temperature results</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Attach thermopiles to components of concern</a:t>
            </a:r>
            <a:endParaRPr sz="1300">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Run algorithm for full 30 minute test</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Driving Requirement(s)</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400">
                <a:latin typeface="Playfair Display"/>
                <a:ea typeface="Playfair Display"/>
                <a:cs typeface="Playfair Display"/>
                <a:sym typeface="Playfair Display"/>
              </a:rPr>
              <a:t>DR.10: The system shall interface with the SOSC test environment</a:t>
            </a:r>
            <a:endParaRPr sz="1300">
              <a:latin typeface="Playfair Display"/>
              <a:ea typeface="Playfair Display"/>
              <a:cs typeface="Playfair Display"/>
              <a:sym typeface="Playfair Display"/>
            </a:endParaRPr>
          </a:p>
          <a:p>
            <a:pPr marL="457200" lvl="0" indent="0" algn="l" rtl="0">
              <a:spcBef>
                <a:spcPts val="600"/>
              </a:spcBef>
              <a:spcAft>
                <a:spcPts val="0"/>
              </a:spcAft>
              <a:buNone/>
            </a:pPr>
            <a:endParaRPr sz="1300">
              <a:latin typeface="Playfair Display"/>
              <a:ea typeface="Playfair Display"/>
              <a:cs typeface="Playfair Display"/>
              <a:sym typeface="Playfair Display"/>
            </a:endParaRPr>
          </a:p>
        </p:txBody>
      </p:sp>
      <p:pic>
        <p:nvPicPr>
          <p:cNvPr id="1216" name="Google Shape;1216;p93"/>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217" name="Google Shape;1217;p93"/>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82</a:t>
            </a:fld>
            <a:endParaRPr sz="1200">
              <a:solidFill>
                <a:schemeClr val="accent4"/>
              </a:solidFill>
              <a:latin typeface="Playfair Display"/>
              <a:ea typeface="Playfair Display"/>
              <a:cs typeface="Playfair Display"/>
              <a:sym typeface="Playfair Display"/>
            </a:endParaRPr>
          </a:p>
        </p:txBody>
      </p:sp>
      <p:sp>
        <p:nvSpPr>
          <p:cNvPr id="1218" name="Google Shape;1218;p93"/>
          <p:cNvSpPr/>
          <p:nvPr/>
        </p:nvSpPr>
        <p:spPr>
          <a:xfrm>
            <a:off x="1585700" y="3941650"/>
            <a:ext cx="678300" cy="171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5"/>
                                        </p:tgtEl>
                                        <p:attrNameLst>
                                          <p:attrName>style.visibility</p:attrName>
                                        </p:attrNameLst>
                                      </p:cBhvr>
                                      <p:to>
                                        <p:strVal val="visible"/>
                                      </p:to>
                                    </p:set>
                                    <p:animEffect transition="in" filter="fade">
                                      <p:cBhvr>
                                        <p:cTn id="7" dur="1000"/>
                                        <p:tgtEl>
                                          <p:spTgt spid="1215"/>
                                        </p:tgtEl>
                                      </p:cBhvr>
                                    </p:animEffect>
                                  </p:childTnLst>
                                </p:cTn>
                              </p:par>
                              <p:par>
                                <p:cTn id="8" presetID="10" presetClass="entr" presetSubtype="0" fill="hold" nodeType="withEffect">
                                  <p:stCondLst>
                                    <p:cond delay="0"/>
                                  </p:stCondLst>
                                  <p:childTnLst>
                                    <p:set>
                                      <p:cBhvr>
                                        <p:cTn id="9" dur="1" fill="hold">
                                          <p:stCondLst>
                                            <p:cond delay="0"/>
                                          </p:stCondLst>
                                        </p:cTn>
                                        <p:tgtEl>
                                          <p:spTgt spid="1218"/>
                                        </p:tgtEl>
                                        <p:attrNameLst>
                                          <p:attrName>style.visibility</p:attrName>
                                        </p:attrNameLst>
                                      </p:cBhvr>
                                      <p:to>
                                        <p:strVal val="visible"/>
                                      </p:to>
                                    </p:set>
                                    <p:animEffect transition="in" filter="fade">
                                      <p:cBhvr>
                                        <p:cTn id="10" dur="1000"/>
                                        <p:tgtEl>
                                          <p:spTgt spid="1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94"/>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Validation Plans: Lighting Scenarios</a:t>
            </a:r>
            <a:endParaRPr sz="2600" u="sng">
              <a:latin typeface="Playfair Display SemiBold"/>
              <a:ea typeface="Playfair Display SemiBold"/>
              <a:cs typeface="Playfair Display SemiBold"/>
              <a:sym typeface="Playfair Display SemiBold"/>
            </a:endParaRPr>
          </a:p>
        </p:txBody>
      </p:sp>
      <p:sp>
        <p:nvSpPr>
          <p:cNvPr id="1224" name="Google Shape;1224;p94"/>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sp>
        <p:nvSpPr>
          <p:cNvPr id="1225" name="Google Shape;1225;p94"/>
          <p:cNvSpPr txBox="1">
            <a:spLocks noGrp="1"/>
          </p:cNvSpPr>
          <p:nvPr>
            <p:ph type="body" idx="1"/>
          </p:nvPr>
        </p:nvSpPr>
        <p:spPr>
          <a:xfrm>
            <a:off x="388950" y="1094275"/>
            <a:ext cx="8074200" cy="264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300" b="1">
                <a:latin typeface="Playfair Display"/>
                <a:ea typeface="Playfair Display"/>
                <a:cs typeface="Playfair Display"/>
                <a:sym typeface="Playfair Display"/>
              </a:rPr>
              <a:t>Objective</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Verify lighting specified at SOSC will be sufficient for materials used and algorithm data processing</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Testing Plan</a:t>
            </a:r>
            <a:endParaRPr sz="1300" b="1">
              <a:latin typeface="Playfair Display"/>
              <a:ea typeface="Playfair Display"/>
              <a:cs typeface="Playfair Display"/>
              <a:sym typeface="Playfair Display"/>
            </a:endParaRPr>
          </a:p>
          <a:p>
            <a:pPr marL="457200" lvl="0" indent="-311150" algn="l" rtl="0">
              <a:spcBef>
                <a:spcPts val="600"/>
              </a:spcBef>
              <a:spcAft>
                <a:spcPts val="0"/>
              </a:spcAft>
              <a:buSzPts val="1300"/>
              <a:buFont typeface="Playfair Display"/>
              <a:buChar char="➢"/>
            </a:pPr>
            <a:r>
              <a:rPr lang="en" sz="1300">
                <a:latin typeface="Playfair Display"/>
                <a:ea typeface="Playfair Display"/>
                <a:cs typeface="Playfair Display"/>
                <a:sym typeface="Playfair Display"/>
              </a:rPr>
              <a:t>Test sensor suite in multiple lighting conditions using applications to measure light intensity illuminances</a:t>
            </a:r>
            <a:endParaRPr sz="1300">
              <a:latin typeface="Playfair Display"/>
              <a:ea typeface="Playfair Display"/>
              <a:cs typeface="Playfair Display"/>
              <a:sym typeface="Playfair Display"/>
            </a:endParaRPr>
          </a:p>
          <a:p>
            <a:pPr marL="0" lvl="0" indent="0" algn="l" rtl="0">
              <a:spcBef>
                <a:spcPts val="600"/>
              </a:spcBef>
              <a:spcAft>
                <a:spcPts val="0"/>
              </a:spcAft>
              <a:buNone/>
            </a:pPr>
            <a:r>
              <a:rPr lang="en" sz="1300" b="1">
                <a:latin typeface="Playfair Display"/>
                <a:ea typeface="Playfair Display"/>
                <a:cs typeface="Playfair Display"/>
                <a:sym typeface="Playfair Display"/>
              </a:rPr>
              <a:t>Driving Requirement(s)</a:t>
            </a:r>
            <a:endParaRPr sz="1300" b="1">
              <a:latin typeface="Playfair Display"/>
              <a:ea typeface="Playfair Display"/>
              <a:cs typeface="Playfair Display"/>
              <a:sym typeface="Playfair Display"/>
            </a:endParaRPr>
          </a:p>
          <a:p>
            <a:pPr marL="457200" lvl="0" indent="-311150" algn="l" rtl="0">
              <a:spcBef>
                <a:spcPts val="0"/>
              </a:spcBef>
              <a:spcAft>
                <a:spcPts val="0"/>
              </a:spcAft>
              <a:buSzPts val="1300"/>
              <a:buFont typeface="Playfair Display"/>
              <a:buChar char="➢"/>
            </a:pPr>
            <a:r>
              <a:rPr lang="en" sz="1300">
                <a:latin typeface="Playfair Display"/>
                <a:ea typeface="Playfair Display"/>
                <a:cs typeface="Playfair Display"/>
                <a:sym typeface="Playfair Display"/>
              </a:rPr>
              <a:t>DR10: The system shall interface with the SOSC test environment </a:t>
            </a:r>
            <a:endParaRPr sz="1300">
              <a:latin typeface="Playfair Display"/>
              <a:ea typeface="Playfair Display"/>
              <a:cs typeface="Playfair Display"/>
              <a:sym typeface="Playfair Display"/>
            </a:endParaRPr>
          </a:p>
          <a:p>
            <a:pPr marL="457200" lvl="0" indent="0" algn="l" rtl="0">
              <a:spcBef>
                <a:spcPts val="600"/>
              </a:spcBef>
              <a:spcAft>
                <a:spcPts val="0"/>
              </a:spcAft>
              <a:buNone/>
            </a:pPr>
            <a:endParaRPr sz="1900">
              <a:latin typeface="Playfair Display"/>
              <a:ea typeface="Playfair Display"/>
              <a:cs typeface="Playfair Display"/>
              <a:sym typeface="Playfair Display"/>
            </a:endParaRPr>
          </a:p>
          <a:p>
            <a:pPr marL="457200" lvl="0" indent="0" algn="l" rtl="0">
              <a:spcBef>
                <a:spcPts val="600"/>
              </a:spcBef>
              <a:spcAft>
                <a:spcPts val="0"/>
              </a:spcAft>
              <a:buNone/>
            </a:pPr>
            <a:endParaRPr sz="1300">
              <a:latin typeface="Playfair Display"/>
              <a:ea typeface="Playfair Display"/>
              <a:cs typeface="Playfair Display"/>
              <a:sym typeface="Playfair Display"/>
            </a:endParaRPr>
          </a:p>
        </p:txBody>
      </p:sp>
      <p:pic>
        <p:nvPicPr>
          <p:cNvPr id="1226" name="Google Shape;1226;p94"/>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227" name="Google Shape;1227;p94"/>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83</a:t>
            </a:fld>
            <a:endParaRPr sz="1200">
              <a:solidFill>
                <a:schemeClr val="accent4"/>
              </a:solidFill>
              <a:latin typeface="Playfair Display"/>
              <a:ea typeface="Playfair Display"/>
              <a:cs typeface="Playfair Display"/>
              <a:sym typeface="Playfair Display"/>
            </a:endParaRPr>
          </a:p>
        </p:txBody>
      </p:sp>
      <p:sp>
        <p:nvSpPr>
          <p:cNvPr id="1228" name="Google Shape;1228;p94"/>
          <p:cNvSpPr/>
          <p:nvPr/>
        </p:nvSpPr>
        <p:spPr>
          <a:xfrm>
            <a:off x="2277150" y="3107500"/>
            <a:ext cx="1371600" cy="1371600"/>
          </a:xfrm>
          <a:prstGeom prst="bevel">
            <a:avLst>
              <a:gd name="adj" fmla="val 12500"/>
            </a:avLst>
          </a:prstGeom>
          <a:solidFill>
            <a:schemeClr val="accent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000" b="1">
                <a:latin typeface="Playfair Display"/>
                <a:ea typeface="Playfair Display"/>
                <a:cs typeface="Playfair Display"/>
                <a:sym typeface="Playfair Display"/>
              </a:rPr>
              <a:t>P</a:t>
            </a:r>
            <a:endParaRPr sz="5000" b="1">
              <a:latin typeface="Playfair Display"/>
              <a:ea typeface="Playfair Display"/>
              <a:cs typeface="Playfair Display"/>
              <a:sym typeface="Playfair Display"/>
            </a:endParaRPr>
          </a:p>
        </p:txBody>
      </p:sp>
      <p:sp>
        <p:nvSpPr>
          <p:cNvPr id="1229" name="Google Shape;1229;p94"/>
          <p:cNvSpPr/>
          <p:nvPr/>
        </p:nvSpPr>
        <p:spPr>
          <a:xfrm>
            <a:off x="2253000" y="3067425"/>
            <a:ext cx="1452000" cy="145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4"/>
          <p:cNvSpPr/>
          <p:nvPr/>
        </p:nvSpPr>
        <p:spPr>
          <a:xfrm>
            <a:off x="1585700" y="3941650"/>
            <a:ext cx="678300" cy="171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1" name="Google Shape;1231;p94"/>
          <p:cNvPicPr preferRelativeResize="0"/>
          <p:nvPr/>
        </p:nvPicPr>
        <p:blipFill>
          <a:blip r:embed="rId4">
            <a:alphaModFix/>
          </a:blip>
          <a:stretch>
            <a:fillRect/>
          </a:stretch>
        </p:blipFill>
        <p:spPr>
          <a:xfrm>
            <a:off x="5812050" y="2812883"/>
            <a:ext cx="2943000" cy="19607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5"/>
                                        </p:tgtEl>
                                        <p:attrNameLst>
                                          <p:attrName>style.visibility</p:attrName>
                                        </p:attrNameLst>
                                      </p:cBhvr>
                                      <p:to>
                                        <p:strVal val="visible"/>
                                      </p:to>
                                    </p:set>
                                    <p:animEffect transition="in" filter="fade">
                                      <p:cBhvr>
                                        <p:cTn id="7" dur="1000"/>
                                        <p:tgtEl>
                                          <p:spTgt spid="1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8"/>
                                        </p:tgtEl>
                                        <p:attrNameLst>
                                          <p:attrName>style.visibility</p:attrName>
                                        </p:attrNameLst>
                                      </p:cBhvr>
                                      <p:to>
                                        <p:strVal val="visible"/>
                                      </p:to>
                                    </p:set>
                                    <p:animEffect transition="in" filter="fade">
                                      <p:cBhvr>
                                        <p:cTn id="12" dur="1000"/>
                                        <p:tgtEl>
                                          <p:spTgt spid="1228"/>
                                        </p:tgtEl>
                                      </p:cBhvr>
                                    </p:animEffect>
                                  </p:childTnLst>
                                </p:cTn>
                              </p:par>
                              <p:par>
                                <p:cTn id="13" presetID="10" presetClass="entr" presetSubtype="0" fill="hold" nodeType="withEffect">
                                  <p:stCondLst>
                                    <p:cond delay="0"/>
                                  </p:stCondLst>
                                  <p:childTnLst>
                                    <p:set>
                                      <p:cBhvr>
                                        <p:cTn id="14" dur="1" fill="hold">
                                          <p:stCondLst>
                                            <p:cond delay="0"/>
                                          </p:stCondLst>
                                        </p:cTn>
                                        <p:tgtEl>
                                          <p:spTgt spid="1229"/>
                                        </p:tgtEl>
                                        <p:attrNameLst>
                                          <p:attrName>style.visibility</p:attrName>
                                        </p:attrNameLst>
                                      </p:cBhvr>
                                      <p:to>
                                        <p:strVal val="visible"/>
                                      </p:to>
                                    </p:set>
                                    <p:animEffect transition="in" filter="fade">
                                      <p:cBhvr>
                                        <p:cTn id="15" dur="1000"/>
                                        <p:tgtEl>
                                          <p:spTgt spid="1229"/>
                                        </p:tgtEl>
                                      </p:cBhvr>
                                    </p:animEffect>
                                  </p:childTnLst>
                                </p:cTn>
                              </p:par>
                              <p:par>
                                <p:cTn id="16" presetID="10" presetClass="entr" presetSubtype="0" fill="hold" nodeType="withEffect">
                                  <p:stCondLst>
                                    <p:cond delay="0"/>
                                  </p:stCondLst>
                                  <p:childTnLst>
                                    <p:set>
                                      <p:cBhvr>
                                        <p:cTn id="17" dur="1" fill="hold">
                                          <p:stCondLst>
                                            <p:cond delay="0"/>
                                          </p:stCondLst>
                                        </p:cTn>
                                        <p:tgtEl>
                                          <p:spTgt spid="1230"/>
                                        </p:tgtEl>
                                        <p:attrNameLst>
                                          <p:attrName>style.visibility</p:attrName>
                                        </p:attrNameLst>
                                      </p:cBhvr>
                                      <p:to>
                                        <p:strVal val="visible"/>
                                      </p:to>
                                    </p:set>
                                    <p:animEffect transition="in" filter="fade">
                                      <p:cBhvr>
                                        <p:cTn id="18" dur="1000"/>
                                        <p:tgtEl>
                                          <p:spTgt spid="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95"/>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Validation Plan: Random Vibration</a:t>
            </a:r>
            <a:endParaRPr sz="2600" u="sng">
              <a:latin typeface="Playfair Display SemiBold"/>
              <a:ea typeface="Playfair Display SemiBold"/>
              <a:cs typeface="Playfair Display SemiBold"/>
              <a:sym typeface="Playfair Display SemiBold"/>
            </a:endParaRPr>
          </a:p>
        </p:txBody>
      </p:sp>
      <p:sp>
        <p:nvSpPr>
          <p:cNvPr id="1237" name="Google Shape;1237;p95"/>
          <p:cNvSpPr txBox="1"/>
          <p:nvPr/>
        </p:nvSpPr>
        <p:spPr>
          <a:xfrm>
            <a:off x="2584258" y="1100900"/>
            <a:ext cx="44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dk2"/>
              </a:solidFill>
              <a:latin typeface="Playfair Display"/>
              <a:ea typeface="Playfair Display"/>
              <a:cs typeface="Playfair Display"/>
              <a:sym typeface="Playfair Display"/>
            </a:endParaRPr>
          </a:p>
        </p:txBody>
      </p:sp>
      <p:pic>
        <p:nvPicPr>
          <p:cNvPr id="1238" name="Google Shape;1238;p95"/>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239" name="Google Shape;1239;p95"/>
          <p:cNvSpPr txBox="1">
            <a:spLocks noGrp="1"/>
          </p:cNvSpPr>
          <p:nvPr>
            <p:ph type="sldNum" idx="12"/>
          </p:nvPr>
        </p:nvSpPr>
        <p:spPr>
          <a:xfrm>
            <a:off x="8774500" y="4893900"/>
            <a:ext cx="3696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latin typeface="Playfair Display"/>
                <a:ea typeface="Playfair Display"/>
                <a:cs typeface="Playfair Display"/>
                <a:sym typeface="Playfair Display"/>
              </a:rPr>
              <a:t>84</a:t>
            </a:fld>
            <a:endParaRPr sz="1200">
              <a:solidFill>
                <a:schemeClr val="accent4"/>
              </a:solidFill>
              <a:latin typeface="Playfair Display"/>
              <a:ea typeface="Playfair Display"/>
              <a:cs typeface="Playfair Display"/>
              <a:sym typeface="Playfair Display"/>
            </a:endParaRPr>
          </a:p>
        </p:txBody>
      </p:sp>
      <p:sp>
        <p:nvSpPr>
          <p:cNvPr id="1240" name="Google Shape;1240;p95"/>
          <p:cNvSpPr txBox="1">
            <a:spLocks noGrp="1"/>
          </p:cNvSpPr>
          <p:nvPr>
            <p:ph type="body" idx="1"/>
          </p:nvPr>
        </p:nvSpPr>
        <p:spPr>
          <a:xfrm>
            <a:off x="388950" y="809750"/>
            <a:ext cx="8074200" cy="2646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b="1">
                <a:latin typeface="Playfair Display"/>
                <a:ea typeface="Playfair Display"/>
                <a:cs typeface="Playfair Display"/>
                <a:sym typeface="Playfair Display"/>
              </a:rPr>
              <a:t>Objective</a:t>
            </a:r>
            <a:endParaRPr sz="1400" b="1">
              <a:latin typeface="Playfair Display"/>
              <a:ea typeface="Playfair Display"/>
              <a:cs typeface="Playfair Display"/>
              <a:sym typeface="Playfair Display"/>
            </a:endParaRPr>
          </a:p>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Ensure MARCo will withstand the movement induced by the large SOSC robot</a:t>
            </a:r>
            <a:endParaRPr sz="1400">
              <a:latin typeface="Playfair Display"/>
              <a:ea typeface="Playfair Display"/>
              <a:cs typeface="Playfair Display"/>
              <a:sym typeface="Playfair Display"/>
            </a:endParaRPr>
          </a:p>
          <a:p>
            <a:pPr marL="0" lvl="0" indent="0" algn="l" rtl="0">
              <a:spcBef>
                <a:spcPts val="600"/>
              </a:spcBef>
              <a:spcAft>
                <a:spcPts val="0"/>
              </a:spcAft>
              <a:buNone/>
            </a:pPr>
            <a:r>
              <a:rPr lang="en" sz="1400" b="1">
                <a:latin typeface="Playfair Display"/>
                <a:ea typeface="Playfair Display"/>
                <a:cs typeface="Playfair Display"/>
                <a:sym typeface="Playfair Display"/>
              </a:rPr>
              <a:t>Testing Plan</a:t>
            </a:r>
            <a:endParaRPr sz="1400" b="1">
              <a:latin typeface="Playfair Display"/>
              <a:ea typeface="Playfair Display"/>
              <a:cs typeface="Playfair Display"/>
              <a:sym typeface="Playfair Display"/>
            </a:endParaRPr>
          </a:p>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Secure MARCo to a vibration table</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Apply vibrations of 1 Hz </a:t>
            </a:r>
            <a:endParaRPr sz="1400">
              <a:latin typeface="Playfair Display"/>
              <a:ea typeface="Playfair Display"/>
              <a:cs typeface="Playfair Display"/>
              <a:sym typeface="Playfair Display"/>
            </a:endParaRPr>
          </a:p>
          <a:p>
            <a:pPr marL="457200" lvl="0"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Observe MARCo during and after vibration, specifically checking fasteners and standoffs</a:t>
            </a:r>
            <a:endParaRPr sz="1400">
              <a:latin typeface="Playfair Display"/>
              <a:ea typeface="Playfair Display"/>
              <a:cs typeface="Playfair Display"/>
              <a:sym typeface="Playfair Display"/>
            </a:endParaRPr>
          </a:p>
          <a:p>
            <a:pPr marL="0" lvl="0" indent="0" algn="l" rtl="0">
              <a:spcBef>
                <a:spcPts val="600"/>
              </a:spcBef>
              <a:spcAft>
                <a:spcPts val="0"/>
              </a:spcAft>
              <a:buNone/>
            </a:pPr>
            <a:r>
              <a:rPr lang="en" sz="1400" b="1">
                <a:latin typeface="Playfair Display"/>
                <a:ea typeface="Playfair Display"/>
                <a:cs typeface="Playfair Display"/>
                <a:sym typeface="Playfair Display"/>
              </a:rPr>
              <a:t>Driving Requirement(s)</a:t>
            </a:r>
            <a:endParaRPr sz="1400" b="1">
              <a:latin typeface="Playfair Display"/>
              <a:ea typeface="Playfair Display"/>
              <a:cs typeface="Playfair Display"/>
              <a:sym typeface="Playfair Display"/>
            </a:endParaRPr>
          </a:p>
          <a:p>
            <a:pPr marL="457200" lvl="0" indent="-317500" algn="l" rtl="0">
              <a:spcBef>
                <a:spcPts val="600"/>
              </a:spcBef>
              <a:spcAft>
                <a:spcPts val="0"/>
              </a:spcAft>
              <a:buSzPts val="1400"/>
              <a:buFont typeface="Playfair Display"/>
              <a:buChar char="➢"/>
            </a:pPr>
            <a:r>
              <a:rPr lang="en" sz="1400">
                <a:latin typeface="Playfair Display"/>
                <a:ea typeface="Playfair Display"/>
                <a:cs typeface="Playfair Display"/>
                <a:sym typeface="Playfair Display"/>
              </a:rPr>
              <a:t>DR.10: The system shall interface with the SOSC test environment </a:t>
            </a:r>
            <a:endParaRPr sz="1400">
              <a:latin typeface="Playfair Display"/>
              <a:ea typeface="Playfair Display"/>
              <a:cs typeface="Playfair Display"/>
              <a:sym typeface="Playfair Display"/>
            </a:endParaRPr>
          </a:p>
          <a:p>
            <a:pPr marL="457200" lvl="0" indent="0" algn="l" rtl="0">
              <a:spcBef>
                <a:spcPts val="600"/>
              </a:spcBef>
              <a:spcAft>
                <a:spcPts val="0"/>
              </a:spcAft>
              <a:buNone/>
            </a:pPr>
            <a:endParaRPr sz="1400">
              <a:latin typeface="Playfair Display"/>
              <a:ea typeface="Playfair Display"/>
              <a:cs typeface="Playfair Display"/>
              <a:sym typeface="Playfair Display"/>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96"/>
          <p:cNvSpPr txBox="1">
            <a:spLocks noGrp="1"/>
          </p:cNvSpPr>
          <p:nvPr>
            <p:ph type="ctrTitle"/>
          </p:nvPr>
        </p:nvSpPr>
        <p:spPr>
          <a:xfrm>
            <a:off x="1768800" y="365563"/>
            <a:ext cx="56064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Trade Studies</a:t>
            </a:r>
            <a:endParaRPr/>
          </a:p>
        </p:txBody>
      </p:sp>
      <p:sp>
        <p:nvSpPr>
          <p:cNvPr id="1246" name="Google Shape;1246;p96"/>
          <p:cNvSpPr txBox="1"/>
          <p:nvPr/>
        </p:nvSpPr>
        <p:spPr>
          <a:xfrm>
            <a:off x="1556950" y="1407650"/>
            <a:ext cx="610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T Serif"/>
              <a:ea typeface="PT Serif"/>
              <a:cs typeface="PT Serif"/>
              <a:sym typeface="PT Serif"/>
            </a:endParaRPr>
          </a:p>
        </p:txBody>
      </p:sp>
      <p:sp>
        <p:nvSpPr>
          <p:cNvPr id="1247" name="Google Shape;1247;p96"/>
          <p:cNvSpPr txBox="1"/>
          <p:nvPr/>
        </p:nvSpPr>
        <p:spPr>
          <a:xfrm>
            <a:off x="630450" y="1327675"/>
            <a:ext cx="786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T Serif"/>
              <a:ea typeface="PT Serif"/>
              <a:cs typeface="PT Serif"/>
              <a:sym typeface="PT Serif"/>
            </a:endParaRPr>
          </a:p>
        </p:txBody>
      </p:sp>
      <p:sp>
        <p:nvSpPr>
          <p:cNvPr id="1248" name="Google Shape;1248;p96"/>
          <p:cNvSpPr txBox="1"/>
          <p:nvPr/>
        </p:nvSpPr>
        <p:spPr>
          <a:xfrm>
            <a:off x="623675" y="1428375"/>
            <a:ext cx="8080200" cy="28938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chemeClr val="lt1"/>
              </a:buClr>
              <a:buSzPts val="2200"/>
              <a:buFont typeface="Playfair Display"/>
              <a:buChar char="●"/>
            </a:pPr>
            <a:r>
              <a:rPr lang="en" sz="2200" u="sng">
                <a:solidFill>
                  <a:schemeClr val="lt1"/>
                </a:solidFill>
                <a:latin typeface="Playfair Display"/>
                <a:ea typeface="Playfair Display"/>
                <a:cs typeface="Playfair Display"/>
                <a:sym typeface="Playfair Display"/>
                <a:hlinkClick r:id="rId3" action="ppaction://hlinksldjump">
                  <a:extLst>
                    <a:ext uri="{A12FA001-AC4F-418D-AE19-62706E023703}">
                      <ahyp:hlinkClr xmlns:ahyp="http://schemas.microsoft.com/office/drawing/2018/hyperlinkcolor" val="tx"/>
                    </a:ext>
                  </a:extLst>
                </a:hlinkClick>
              </a:rPr>
              <a:t>Sensor</a:t>
            </a:r>
            <a:endParaRPr sz="2200">
              <a:solidFill>
                <a:schemeClr val="lt1"/>
              </a:solidFill>
              <a:latin typeface="Playfair Display"/>
              <a:ea typeface="Playfair Display"/>
              <a:cs typeface="Playfair Display"/>
              <a:sym typeface="Playfair Display"/>
            </a:endParaRPr>
          </a:p>
          <a:p>
            <a:pPr marL="457200" lvl="0" indent="-368300" algn="l" rtl="0">
              <a:spcBef>
                <a:spcPts val="0"/>
              </a:spcBef>
              <a:spcAft>
                <a:spcPts val="0"/>
              </a:spcAft>
              <a:buClr>
                <a:schemeClr val="lt1"/>
              </a:buClr>
              <a:buSzPts val="2200"/>
              <a:buFont typeface="Playfair Display"/>
              <a:buChar char="●"/>
            </a:pPr>
            <a:r>
              <a:rPr lang="en" sz="2200" u="sng">
                <a:solidFill>
                  <a:schemeClr val="lt1"/>
                </a:solidFill>
                <a:latin typeface="Playfair Display"/>
                <a:ea typeface="Playfair Display"/>
                <a:cs typeface="Playfair Display"/>
                <a:sym typeface="Playfair Display"/>
                <a:hlinkClick r:id="rId4" action="ppaction://hlinksldjump">
                  <a:extLst>
                    <a:ext uri="{A12FA001-AC4F-418D-AE19-62706E023703}">
                      <ahyp:hlinkClr xmlns:ahyp="http://schemas.microsoft.com/office/drawing/2018/hyperlinkcolor" val="tx"/>
                    </a:ext>
                  </a:extLst>
                </a:hlinkClick>
              </a:rPr>
              <a:t>Algorithm</a:t>
            </a:r>
            <a:endParaRPr sz="2200">
              <a:solidFill>
                <a:schemeClr val="lt1"/>
              </a:solidFill>
              <a:latin typeface="Playfair Display"/>
              <a:ea typeface="Playfair Display"/>
              <a:cs typeface="Playfair Display"/>
              <a:sym typeface="Playfair Display"/>
            </a:endParaRPr>
          </a:p>
          <a:p>
            <a:pPr marL="457200" lvl="0" indent="-368300" algn="l" rtl="0">
              <a:spcBef>
                <a:spcPts val="0"/>
              </a:spcBef>
              <a:spcAft>
                <a:spcPts val="0"/>
              </a:spcAft>
              <a:buClr>
                <a:schemeClr val="lt1"/>
              </a:buClr>
              <a:buSzPts val="2200"/>
              <a:buFont typeface="Playfair Display"/>
              <a:buChar char="●"/>
            </a:pPr>
            <a:r>
              <a:rPr lang="en" sz="2200" u="sng">
                <a:solidFill>
                  <a:schemeClr val="lt1"/>
                </a:solidFill>
                <a:latin typeface="Playfair Display"/>
                <a:ea typeface="Playfair Display"/>
                <a:cs typeface="Playfair Display"/>
                <a:sym typeface="Playfair Display"/>
                <a:hlinkClick r:id="rId5" action="ppaction://hlinksldjump">
                  <a:extLst>
                    <a:ext uri="{A12FA001-AC4F-418D-AE19-62706E023703}">
                      <ahyp:hlinkClr xmlns:ahyp="http://schemas.microsoft.com/office/drawing/2018/hyperlinkcolor" val="tx"/>
                    </a:ext>
                  </a:extLst>
                </a:hlinkClick>
              </a:rPr>
              <a:t>Validation System</a:t>
            </a:r>
            <a:endParaRPr sz="2200">
              <a:solidFill>
                <a:schemeClr val="lt1"/>
              </a:solidFill>
              <a:latin typeface="Playfair Display"/>
              <a:ea typeface="Playfair Display"/>
              <a:cs typeface="Playfair Display"/>
              <a:sym typeface="Playfair Display"/>
            </a:endParaRPr>
          </a:p>
          <a:p>
            <a:pPr marL="457200" lvl="0" indent="-368300" algn="l" rtl="0">
              <a:spcBef>
                <a:spcPts val="0"/>
              </a:spcBef>
              <a:spcAft>
                <a:spcPts val="0"/>
              </a:spcAft>
              <a:buClr>
                <a:schemeClr val="lt1"/>
              </a:buClr>
              <a:buSzPts val="2200"/>
              <a:buFont typeface="Playfair Display"/>
              <a:buChar char="●"/>
            </a:pPr>
            <a:r>
              <a:rPr lang="en" sz="2200" u="sng">
                <a:solidFill>
                  <a:schemeClr val="lt1"/>
                </a:solidFill>
                <a:latin typeface="Playfair Display"/>
                <a:ea typeface="Playfair Display"/>
                <a:cs typeface="Playfair Display"/>
                <a:sym typeface="Playfair Display"/>
                <a:hlinkClick r:id="rId6" action="ppaction://hlinksldjump">
                  <a:extLst>
                    <a:ext uri="{A12FA001-AC4F-418D-AE19-62706E023703}">
                      <ahyp:hlinkClr xmlns:ahyp="http://schemas.microsoft.com/office/drawing/2018/hyperlinkcolor" val="tx"/>
                    </a:ext>
                  </a:extLst>
                </a:hlinkClick>
              </a:rPr>
              <a:t>Circuit Building</a:t>
            </a:r>
            <a:endParaRPr sz="2200">
              <a:solidFill>
                <a:schemeClr val="lt1"/>
              </a:solidFill>
              <a:latin typeface="Playfair Display"/>
              <a:ea typeface="Playfair Display"/>
              <a:cs typeface="Playfair Display"/>
              <a:sym typeface="Playfair Display"/>
            </a:endParaRPr>
          </a:p>
          <a:p>
            <a:pPr marL="457200" lvl="0" indent="-368300" algn="l" rtl="0">
              <a:spcBef>
                <a:spcPts val="0"/>
              </a:spcBef>
              <a:spcAft>
                <a:spcPts val="0"/>
              </a:spcAft>
              <a:buClr>
                <a:schemeClr val="lt1"/>
              </a:buClr>
              <a:buSzPts val="2200"/>
              <a:buFont typeface="Playfair Display"/>
              <a:buChar char="●"/>
            </a:pPr>
            <a:r>
              <a:rPr lang="en" sz="2200" u="sng">
                <a:solidFill>
                  <a:schemeClr val="lt1"/>
                </a:solidFill>
                <a:latin typeface="Playfair Display"/>
                <a:ea typeface="Playfair Display"/>
                <a:cs typeface="Playfair Display"/>
                <a:sym typeface="Playfair Display"/>
                <a:hlinkClick r:id="rId7" action="ppaction://hlinksldjump">
                  <a:extLst>
                    <a:ext uri="{A12FA001-AC4F-418D-AE19-62706E023703}">
                      <ahyp:hlinkClr xmlns:ahyp="http://schemas.microsoft.com/office/drawing/2018/hyperlinkcolor" val="tx"/>
                    </a:ext>
                  </a:extLst>
                </a:hlinkClick>
              </a:rPr>
              <a:t>Power Regulation</a:t>
            </a:r>
            <a:endParaRPr sz="2200">
              <a:solidFill>
                <a:schemeClr val="lt1"/>
              </a:solidFill>
              <a:latin typeface="Playfair Display"/>
              <a:ea typeface="Playfair Display"/>
              <a:cs typeface="Playfair Display"/>
              <a:sym typeface="Playfair Display"/>
            </a:endParaRPr>
          </a:p>
          <a:p>
            <a:pPr marL="457200" lvl="0" indent="-368300" algn="l" rtl="0">
              <a:spcBef>
                <a:spcPts val="0"/>
              </a:spcBef>
              <a:spcAft>
                <a:spcPts val="0"/>
              </a:spcAft>
              <a:buClr>
                <a:schemeClr val="lt1"/>
              </a:buClr>
              <a:buSzPts val="2200"/>
              <a:buFont typeface="Playfair Display"/>
              <a:buChar char="●"/>
            </a:pPr>
            <a:r>
              <a:rPr lang="en" sz="2200" u="sng">
                <a:solidFill>
                  <a:schemeClr val="lt1"/>
                </a:solidFill>
                <a:latin typeface="Playfair Display"/>
                <a:ea typeface="Playfair Display"/>
                <a:cs typeface="Playfair Display"/>
                <a:sym typeface="Playfair Display"/>
                <a:hlinkClick r:id="rId8" action="ppaction://hlinksldjump">
                  <a:extLst>
                    <a:ext uri="{A12FA001-AC4F-418D-AE19-62706E023703}">
                      <ahyp:hlinkClr xmlns:ahyp="http://schemas.microsoft.com/office/drawing/2018/hyperlinkcolor" val="tx"/>
                    </a:ext>
                  </a:extLst>
                </a:hlinkClick>
              </a:rPr>
              <a:t>Initiation Sequence</a:t>
            </a:r>
            <a:endParaRPr sz="2200">
              <a:solidFill>
                <a:schemeClr val="lt1"/>
              </a:solidFill>
              <a:latin typeface="Playfair Display"/>
              <a:ea typeface="Playfair Display"/>
              <a:cs typeface="Playfair Display"/>
              <a:sym typeface="Playfair Display"/>
            </a:endParaRPr>
          </a:p>
          <a:p>
            <a:pPr marL="457200" lvl="0" indent="-368300" algn="l" rtl="0">
              <a:spcBef>
                <a:spcPts val="0"/>
              </a:spcBef>
              <a:spcAft>
                <a:spcPts val="0"/>
              </a:spcAft>
              <a:buClr>
                <a:schemeClr val="lt1"/>
              </a:buClr>
              <a:buSzPts val="2200"/>
              <a:buFont typeface="Playfair Display"/>
              <a:buChar char="●"/>
            </a:pPr>
            <a:r>
              <a:rPr lang="en" sz="2200" u="sng">
                <a:solidFill>
                  <a:schemeClr val="lt1"/>
                </a:solidFill>
                <a:latin typeface="Playfair Display"/>
                <a:ea typeface="Playfair Display"/>
                <a:cs typeface="Playfair Display"/>
                <a:sym typeface="Playfair Display"/>
                <a:hlinkClick r:id="rId9" action="ppaction://hlinksldjump">
                  <a:extLst>
                    <a:ext uri="{A12FA001-AC4F-418D-AE19-62706E023703}">
                      <ahyp:hlinkClr xmlns:ahyp="http://schemas.microsoft.com/office/drawing/2018/hyperlinkcolor" val="tx"/>
                    </a:ext>
                  </a:extLst>
                </a:hlinkClick>
              </a:rPr>
              <a:t>Chassis (Marco)</a:t>
            </a:r>
            <a:endParaRPr sz="2200">
              <a:solidFill>
                <a:schemeClr val="lt1"/>
              </a:solidFill>
              <a:latin typeface="Playfair Display"/>
              <a:ea typeface="Playfair Display"/>
              <a:cs typeface="Playfair Display"/>
              <a:sym typeface="Playfair Display"/>
            </a:endParaRPr>
          </a:p>
          <a:p>
            <a:pPr marL="457200" lvl="0" indent="-368300" algn="l" rtl="0">
              <a:spcBef>
                <a:spcPts val="0"/>
              </a:spcBef>
              <a:spcAft>
                <a:spcPts val="0"/>
              </a:spcAft>
              <a:buClr>
                <a:schemeClr val="lt1"/>
              </a:buClr>
              <a:buSzPts val="2200"/>
              <a:buFont typeface="Playfair Display"/>
              <a:buChar char="●"/>
            </a:pPr>
            <a:r>
              <a:rPr lang="en" sz="2200" u="sng">
                <a:solidFill>
                  <a:schemeClr val="lt1"/>
                </a:solidFill>
                <a:latin typeface="Playfair Display"/>
                <a:ea typeface="Playfair Display"/>
                <a:cs typeface="Playfair Display"/>
                <a:sym typeface="Playfair Display"/>
                <a:hlinkClick r:id="rId10" action="ppaction://hlinksldjump">
                  <a:extLst>
                    <a:ext uri="{A12FA001-AC4F-418D-AE19-62706E023703}">
                      <ahyp:hlinkClr xmlns:ahyp="http://schemas.microsoft.com/office/drawing/2018/hyperlinkcolor" val="tx"/>
                    </a:ext>
                  </a:extLst>
                </a:hlinkClick>
              </a:rPr>
              <a:t>Test Subject (Polo)</a:t>
            </a:r>
            <a:endParaRPr sz="2200">
              <a:solidFill>
                <a:schemeClr val="lt1"/>
              </a:solidFill>
              <a:latin typeface="Playfair Display"/>
              <a:ea typeface="Playfair Display"/>
              <a:cs typeface="Playfair Display"/>
              <a:sym typeface="Playfair Display"/>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97"/>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Trade Study: Final LiDAR Selection</a:t>
            </a:r>
            <a:endParaRPr sz="2600" u="sng">
              <a:latin typeface="Playfair Display SemiBold"/>
              <a:ea typeface="Playfair Display SemiBold"/>
              <a:cs typeface="Playfair Display SemiBold"/>
              <a:sym typeface="Playfair Display SemiBold"/>
            </a:endParaRPr>
          </a:p>
        </p:txBody>
      </p:sp>
      <p:sp>
        <p:nvSpPr>
          <p:cNvPr id="1254" name="Google Shape;1254;p97"/>
          <p:cNvSpPr txBox="1">
            <a:spLocks noGrp="1"/>
          </p:cNvSpPr>
          <p:nvPr>
            <p:ph type="sldNum" idx="12"/>
          </p:nvPr>
        </p:nvSpPr>
        <p:spPr>
          <a:xfrm>
            <a:off x="8755050" y="49179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86</a:t>
            </a:fld>
            <a:endParaRPr sz="1200">
              <a:solidFill>
                <a:schemeClr val="accent4"/>
              </a:solidFill>
            </a:endParaRPr>
          </a:p>
        </p:txBody>
      </p:sp>
      <p:graphicFrame>
        <p:nvGraphicFramePr>
          <p:cNvPr id="1255" name="Google Shape;1255;p97"/>
          <p:cNvGraphicFramePr/>
          <p:nvPr/>
        </p:nvGraphicFramePr>
        <p:xfrm>
          <a:off x="635025" y="994617"/>
          <a:ext cx="3000000" cy="3000000"/>
        </p:xfrm>
        <a:graphic>
          <a:graphicData uri="http://schemas.openxmlformats.org/drawingml/2006/table">
            <a:tbl>
              <a:tblPr>
                <a:noFill/>
                <a:tableStyleId>{100F1C8B-0C1F-4E85-B021-A9572CF72A61}</a:tableStyleId>
              </a:tblPr>
              <a:tblGrid>
                <a:gridCol w="1737250">
                  <a:extLst>
                    <a:ext uri="{9D8B030D-6E8A-4147-A177-3AD203B41FA5}">
                      <a16:colId xmlns:a16="http://schemas.microsoft.com/office/drawing/2014/main" val="20000"/>
                    </a:ext>
                  </a:extLst>
                </a:gridCol>
                <a:gridCol w="876425">
                  <a:extLst>
                    <a:ext uri="{9D8B030D-6E8A-4147-A177-3AD203B41FA5}">
                      <a16:colId xmlns:a16="http://schemas.microsoft.com/office/drawing/2014/main" val="20001"/>
                    </a:ext>
                  </a:extLst>
                </a:gridCol>
                <a:gridCol w="1384500">
                  <a:extLst>
                    <a:ext uri="{9D8B030D-6E8A-4147-A177-3AD203B41FA5}">
                      <a16:colId xmlns:a16="http://schemas.microsoft.com/office/drawing/2014/main" val="20002"/>
                    </a:ext>
                  </a:extLst>
                </a:gridCol>
                <a:gridCol w="2061025">
                  <a:extLst>
                    <a:ext uri="{9D8B030D-6E8A-4147-A177-3AD203B41FA5}">
                      <a16:colId xmlns:a16="http://schemas.microsoft.com/office/drawing/2014/main" val="20003"/>
                    </a:ext>
                  </a:extLst>
                </a:gridCol>
                <a:gridCol w="1544725">
                  <a:extLst>
                    <a:ext uri="{9D8B030D-6E8A-4147-A177-3AD203B41FA5}">
                      <a16:colId xmlns:a16="http://schemas.microsoft.com/office/drawing/2014/main" val="20004"/>
                    </a:ext>
                  </a:extLst>
                </a:gridCol>
              </a:tblGrid>
              <a:tr h="705925">
                <a:tc>
                  <a:txBody>
                    <a:bodyPr/>
                    <a:lstStyle/>
                    <a:p>
                      <a:pPr marL="0" lvl="0" indent="0" algn="ctr" rtl="0">
                        <a:spcBef>
                          <a:spcPts val="0"/>
                        </a:spcBef>
                        <a:spcAft>
                          <a:spcPts val="0"/>
                        </a:spcAft>
                        <a:buNone/>
                      </a:pPr>
                      <a:r>
                        <a:rPr lang="en" sz="1200" b="1">
                          <a:latin typeface="Playfair Display"/>
                          <a:ea typeface="Playfair Display"/>
                          <a:cs typeface="Playfair Display"/>
                          <a:sym typeface="Playfair Display"/>
                        </a:rPr>
                        <a:t>Metric</a:t>
                      </a:r>
                      <a:endParaRPr sz="12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200" b="1">
                          <a:latin typeface="Playfair Display"/>
                          <a:ea typeface="Playfair Display"/>
                          <a:cs typeface="Playfair Display"/>
                          <a:sym typeface="Playfair Display"/>
                        </a:rPr>
                        <a:t>Weight </a:t>
                      </a:r>
                      <a:endParaRPr sz="12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endParaRPr sz="1200" b="1">
                        <a:latin typeface="Playfair Display"/>
                        <a:ea typeface="Playfair Display"/>
                        <a:cs typeface="Playfair Display"/>
                        <a:sym typeface="Playfair Display"/>
                      </a:endParaRPr>
                    </a:p>
                    <a:p>
                      <a:pPr marL="0" lvl="0" indent="0" algn="ctr" rtl="0">
                        <a:spcBef>
                          <a:spcPts val="0"/>
                        </a:spcBef>
                        <a:spcAft>
                          <a:spcPts val="0"/>
                        </a:spcAft>
                        <a:buNone/>
                      </a:pPr>
                      <a:r>
                        <a:rPr lang="en" sz="1200">
                          <a:latin typeface="Playfair Display"/>
                          <a:ea typeface="Playfair Display"/>
                          <a:cs typeface="Playfair Display"/>
                          <a:sym typeface="Playfair Display"/>
                        </a:rPr>
                        <a:t>3</a:t>
                      </a:r>
                      <a:endParaRPr sz="12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200" b="1">
                          <a:latin typeface="Playfair Display"/>
                          <a:ea typeface="Playfair Display"/>
                          <a:cs typeface="Playfair Display"/>
                          <a:sym typeface="Playfair Display"/>
                        </a:rPr>
                        <a:t>Scores</a:t>
                      </a:r>
                      <a:endParaRPr sz="1200" b="1">
                        <a:latin typeface="Playfair Display"/>
                        <a:ea typeface="Playfair Display"/>
                        <a:cs typeface="Playfair Display"/>
                        <a:sym typeface="Playfair Display"/>
                      </a:endParaRPr>
                    </a:p>
                    <a:p>
                      <a:pPr marL="0" lvl="0" indent="0" algn="ctr" rtl="0">
                        <a:spcBef>
                          <a:spcPts val="0"/>
                        </a:spcBef>
                        <a:spcAft>
                          <a:spcPts val="0"/>
                        </a:spcAft>
                        <a:buNone/>
                      </a:pPr>
                      <a:r>
                        <a:rPr lang="en" sz="1200">
                          <a:latin typeface="Playfair Display"/>
                          <a:ea typeface="Playfair Display"/>
                          <a:cs typeface="Playfair Display"/>
                          <a:sym typeface="Playfair Display"/>
                        </a:rPr>
                        <a:t>2</a:t>
                      </a:r>
                      <a:endParaRPr sz="12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endParaRPr sz="1200" b="1">
                        <a:latin typeface="Playfair Display"/>
                        <a:ea typeface="Playfair Display"/>
                        <a:cs typeface="Playfair Display"/>
                        <a:sym typeface="Playfair Display"/>
                      </a:endParaRPr>
                    </a:p>
                    <a:p>
                      <a:pPr marL="0" lvl="0" indent="0" algn="ctr" rtl="0">
                        <a:spcBef>
                          <a:spcPts val="0"/>
                        </a:spcBef>
                        <a:spcAft>
                          <a:spcPts val="0"/>
                        </a:spcAft>
                        <a:buNone/>
                      </a:pPr>
                      <a:r>
                        <a:rPr lang="en" sz="1200">
                          <a:latin typeface="Playfair Display"/>
                          <a:ea typeface="Playfair Display"/>
                          <a:cs typeface="Playfair Display"/>
                          <a:sym typeface="Playfair Display"/>
                        </a:rPr>
                        <a:t>1</a:t>
                      </a:r>
                      <a:endParaRPr sz="12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05375">
                <a:tc>
                  <a:txBody>
                    <a:bodyPr/>
                    <a:lstStyle/>
                    <a:p>
                      <a:pPr marL="0" lvl="0" indent="0" algn="l" rtl="0">
                        <a:lnSpc>
                          <a:spcPct val="115000"/>
                        </a:lnSpc>
                        <a:spcBef>
                          <a:spcPts val="0"/>
                        </a:spcBef>
                        <a:spcAft>
                          <a:spcPts val="0"/>
                        </a:spcAft>
                        <a:buNone/>
                      </a:pPr>
                      <a:r>
                        <a:rPr lang="en" sz="1300">
                          <a:solidFill>
                            <a:schemeClr val="dk1"/>
                          </a:solidFill>
                          <a:latin typeface="Playfair Display"/>
                          <a:ea typeface="Playfair Display"/>
                          <a:cs typeface="Playfair Display"/>
                          <a:sym typeface="Playfair Display"/>
                        </a:rPr>
                        <a:t>Angular Precision/ Accuracy</a:t>
                      </a:r>
                      <a:endParaRPr sz="13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0.2</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&lt; 0.05</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&lt; 0.1</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&lt; 0.15</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05375">
                <a:tc>
                  <a:txBody>
                    <a:bodyPr/>
                    <a:lstStyle/>
                    <a:p>
                      <a:pPr marL="0" lvl="0" indent="0" algn="l" rtl="0">
                        <a:lnSpc>
                          <a:spcPct val="115000"/>
                        </a:lnSpc>
                        <a:spcBef>
                          <a:spcPts val="0"/>
                        </a:spcBef>
                        <a:spcAft>
                          <a:spcPts val="0"/>
                        </a:spcAft>
                        <a:buNone/>
                      </a:pPr>
                      <a:r>
                        <a:rPr lang="en" sz="1300">
                          <a:latin typeface="Playfair Display"/>
                          <a:ea typeface="Playfair Display"/>
                          <a:cs typeface="Playfair Display"/>
                          <a:sym typeface="Playfair Display"/>
                        </a:rPr>
                        <a:t>Minimum Field of View </a:t>
                      </a:r>
                      <a:endParaRPr sz="13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0.45</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70° and above</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40° to 70°</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25° to 40°</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53200">
                <a:tc>
                  <a:txBody>
                    <a:bodyPr/>
                    <a:lstStyle/>
                    <a:p>
                      <a:pPr marL="0" lvl="0" indent="0" algn="l" rtl="0">
                        <a:lnSpc>
                          <a:spcPct val="115000"/>
                        </a:lnSpc>
                        <a:spcBef>
                          <a:spcPts val="0"/>
                        </a:spcBef>
                        <a:spcAft>
                          <a:spcPts val="0"/>
                        </a:spcAft>
                        <a:buNone/>
                      </a:pPr>
                      <a:r>
                        <a:rPr lang="en" sz="1300">
                          <a:latin typeface="Playfair Display"/>
                          <a:ea typeface="Playfair Display"/>
                          <a:cs typeface="Playfair Display"/>
                          <a:sym typeface="Playfair Display"/>
                        </a:rPr>
                        <a:t>Power Consumption</a:t>
                      </a:r>
                      <a:endParaRPr sz="13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0.1</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8 W</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10 W</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12 W</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7700">
                <a:tc>
                  <a:txBody>
                    <a:bodyPr/>
                    <a:lstStyle/>
                    <a:p>
                      <a:pPr marL="0" lvl="0" indent="0" algn="l" rtl="0">
                        <a:lnSpc>
                          <a:spcPct val="115000"/>
                        </a:lnSpc>
                        <a:spcBef>
                          <a:spcPts val="0"/>
                        </a:spcBef>
                        <a:spcAft>
                          <a:spcPts val="0"/>
                        </a:spcAft>
                        <a:buNone/>
                      </a:pPr>
                      <a:r>
                        <a:rPr lang="en" sz="1300">
                          <a:latin typeface="Playfair Display"/>
                          <a:ea typeface="Playfair Display"/>
                          <a:cs typeface="Playfair Display"/>
                          <a:sym typeface="Playfair Display"/>
                        </a:rPr>
                        <a:t>Cost</a:t>
                      </a:r>
                      <a:endParaRPr sz="13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500">
                          <a:latin typeface="Playfair Display"/>
                          <a:ea typeface="Playfair Display"/>
                          <a:cs typeface="Playfair Display"/>
                          <a:sym typeface="Playfair Display"/>
                        </a:rPr>
                        <a:t>0.25</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latin typeface="Playfair Display"/>
                          <a:ea typeface="Playfair Display"/>
                          <a:cs typeface="Playfair Display"/>
                          <a:sym typeface="Playfair Display"/>
                        </a:rPr>
                        <a:t>&lt; $600</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latin typeface="Playfair Display"/>
                          <a:ea typeface="Playfair Display"/>
                          <a:cs typeface="Playfair Display"/>
                          <a:sym typeface="Playfair Display"/>
                        </a:rPr>
                        <a:t>&lt; $1100</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a:latin typeface="Playfair Display"/>
                          <a:ea typeface="Playfair Display"/>
                          <a:cs typeface="Playfair Display"/>
                          <a:sym typeface="Playfair Display"/>
                        </a:rPr>
                        <a:t>&lt; $1600</a:t>
                      </a:r>
                      <a:endParaRPr sz="1500">
                        <a:latin typeface="Playfair Display"/>
                        <a:ea typeface="Playfair Display"/>
                        <a:cs typeface="Playfair Display"/>
                        <a:sym typeface="Playfair Displ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256" name="Google Shape;1256;p97"/>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98"/>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Trade Study: Algorithm</a:t>
            </a:r>
            <a:endParaRPr sz="2600" u="sng">
              <a:latin typeface="Playfair Display SemiBold"/>
              <a:ea typeface="Playfair Display SemiBold"/>
              <a:cs typeface="Playfair Display SemiBold"/>
              <a:sym typeface="Playfair Display SemiBold"/>
            </a:endParaRPr>
          </a:p>
        </p:txBody>
      </p:sp>
      <p:sp>
        <p:nvSpPr>
          <p:cNvPr id="1262" name="Google Shape;1262;p98"/>
          <p:cNvSpPr txBox="1">
            <a:spLocks noGrp="1"/>
          </p:cNvSpPr>
          <p:nvPr>
            <p:ph type="sldNum" idx="12"/>
          </p:nvPr>
        </p:nvSpPr>
        <p:spPr>
          <a:xfrm>
            <a:off x="8755050" y="49179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87</a:t>
            </a:fld>
            <a:endParaRPr sz="1200">
              <a:solidFill>
                <a:schemeClr val="accent4"/>
              </a:solidFill>
            </a:endParaRPr>
          </a:p>
        </p:txBody>
      </p:sp>
      <p:graphicFrame>
        <p:nvGraphicFramePr>
          <p:cNvPr id="1263" name="Google Shape;1263;p98"/>
          <p:cNvGraphicFramePr/>
          <p:nvPr/>
        </p:nvGraphicFramePr>
        <p:xfrm>
          <a:off x="388875" y="1018038"/>
          <a:ext cx="3000000" cy="3000000"/>
        </p:xfrm>
        <a:graphic>
          <a:graphicData uri="http://schemas.openxmlformats.org/drawingml/2006/table">
            <a:tbl>
              <a:tblPr>
                <a:noFill/>
                <a:tableStyleId>{100F1C8B-0C1F-4E85-B021-A9572CF72A61}</a:tableStyleId>
              </a:tblPr>
              <a:tblGrid>
                <a:gridCol w="767975">
                  <a:extLst>
                    <a:ext uri="{9D8B030D-6E8A-4147-A177-3AD203B41FA5}">
                      <a16:colId xmlns:a16="http://schemas.microsoft.com/office/drawing/2014/main" val="20000"/>
                    </a:ext>
                  </a:extLst>
                </a:gridCol>
                <a:gridCol w="2619475">
                  <a:extLst>
                    <a:ext uri="{9D8B030D-6E8A-4147-A177-3AD203B41FA5}">
                      <a16:colId xmlns:a16="http://schemas.microsoft.com/office/drawing/2014/main" val="20001"/>
                    </a:ext>
                  </a:extLst>
                </a:gridCol>
                <a:gridCol w="498100">
                  <a:extLst>
                    <a:ext uri="{9D8B030D-6E8A-4147-A177-3AD203B41FA5}">
                      <a16:colId xmlns:a16="http://schemas.microsoft.com/office/drawing/2014/main" val="20002"/>
                    </a:ext>
                  </a:extLst>
                </a:gridCol>
                <a:gridCol w="1504000">
                  <a:extLst>
                    <a:ext uri="{9D8B030D-6E8A-4147-A177-3AD203B41FA5}">
                      <a16:colId xmlns:a16="http://schemas.microsoft.com/office/drawing/2014/main" val="20003"/>
                    </a:ext>
                  </a:extLst>
                </a:gridCol>
                <a:gridCol w="1339575">
                  <a:extLst>
                    <a:ext uri="{9D8B030D-6E8A-4147-A177-3AD203B41FA5}">
                      <a16:colId xmlns:a16="http://schemas.microsoft.com/office/drawing/2014/main" val="20004"/>
                    </a:ext>
                  </a:extLst>
                </a:gridCol>
                <a:gridCol w="1636975">
                  <a:extLst>
                    <a:ext uri="{9D8B030D-6E8A-4147-A177-3AD203B41FA5}">
                      <a16:colId xmlns:a16="http://schemas.microsoft.com/office/drawing/2014/main" val="20005"/>
                    </a:ext>
                  </a:extLst>
                </a:gridCol>
              </a:tblGrid>
              <a:tr h="107000">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Metric</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Description</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Weight</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gridSpan="3">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Scores</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00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3</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2</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1</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Computational Expense</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Computational expense of algorithm -In order to</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meet SC.7, raw sensor data must be converted</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into meaningful relative position and attitude (pose)</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measurements at a minimum rate of 1 Hz.</a:t>
                      </a:r>
                      <a:endParaRPr sz="8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Playfair Display"/>
                          <a:ea typeface="Playfair Display"/>
                          <a:cs typeface="Playfair Display"/>
                          <a:sym typeface="Playfair Display"/>
                        </a:rPr>
                        <a:t>0.3</a:t>
                      </a:r>
                      <a:endParaRPr sz="15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is able to output pose measurements at a rate greater than 2 Hz, giving 2x margin on FR.2 and FR.3 time rates</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is able to output pose measurements at a rate greater than 1 Hz, giving 1x margin on FR.2 and FR.3 time rates</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is unable to output pose measurements at a rate equal to 1 Hz, fails FR.2 and FR.3</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Complexity/Time Consumption</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Estimated workload of implementing algorithms within project timeline, including verification and validation</a:t>
                      </a:r>
                      <a:endParaRPr sz="8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Playfair Display"/>
                          <a:ea typeface="Playfair Display"/>
                          <a:cs typeface="Playfair Display"/>
                          <a:sym typeface="Playfair Display"/>
                        </a:rPr>
                        <a:t>0.3</a:t>
                      </a:r>
                      <a:endParaRPr sz="15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of moderate</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complexity structurally and</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mathematically that it can be</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implemented within the given</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timeframe with little instruction</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of high enough</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complexity that moderate</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amount of instruction from</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technical experts/faculty advisor</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likely to be able to implement</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within the given timeframe.</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either too</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complex in general to</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implement or would</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require unsatisfactory</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level of guidance and</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instruction.</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Data Dependence</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Dependence on quality, cadence and throughput of input sensor data, increase in required data input drives higher algorithm complexity and computational expense</a:t>
                      </a:r>
                      <a:endParaRPr sz="8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Playfair Display"/>
                          <a:ea typeface="Playfair Display"/>
                          <a:cs typeface="Playfair Display"/>
                          <a:sym typeface="Playfair Display"/>
                        </a:rPr>
                        <a:t>0.1</a:t>
                      </a:r>
                      <a:endParaRPr sz="15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that is capable of producing</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results to the level of accuracy desired</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by the mission with low quality data.</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that can realistically</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achieve results outlined by</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mission requirements but imposes</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some constraints on sensor quality.</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that will require data</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to level of fidelity that the mission</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won't be able to provide due to</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financial constraints on sensor</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choice.</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Pose Resolvability</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Demonstrated ability of algorithms to resolve pose of objects in prior use cases</a:t>
                      </a:r>
                      <a:endParaRPr sz="8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Playfair Display"/>
                          <a:ea typeface="Playfair Display"/>
                          <a:cs typeface="Playfair Display"/>
                          <a:sym typeface="Playfair Display"/>
                        </a:rPr>
                        <a:t>0.3</a:t>
                      </a:r>
                      <a:endParaRPr sz="15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is able to resolve objects to less than 0.5 m of accuracy and 8 degrees of rotational accuracy, 2x pose margin on FR.2 and FR.3</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is able to resolve objects to less than 1 m of accuracy and 15 degrees of rotational accuracy, 1x pose margin on FR.2 and FR.3</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Algorithm is able to resolve objects to greater than 1 m of accuracy and 15 degrees of rotational accuracy, fails FR.2 and FR.3</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264" name="Google Shape;1264;p98"/>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99"/>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Trade Study: Algorithm</a:t>
            </a:r>
            <a:endParaRPr sz="2600" u="sng">
              <a:latin typeface="Playfair Display SemiBold"/>
              <a:ea typeface="Playfair Display SemiBold"/>
              <a:cs typeface="Playfair Display SemiBold"/>
              <a:sym typeface="Playfair Display SemiBold"/>
            </a:endParaRPr>
          </a:p>
        </p:txBody>
      </p:sp>
      <p:sp>
        <p:nvSpPr>
          <p:cNvPr id="1270" name="Google Shape;1270;p99"/>
          <p:cNvSpPr txBox="1">
            <a:spLocks noGrp="1"/>
          </p:cNvSpPr>
          <p:nvPr>
            <p:ph type="sldNum" idx="12"/>
          </p:nvPr>
        </p:nvSpPr>
        <p:spPr>
          <a:xfrm>
            <a:off x="8755050" y="49179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88</a:t>
            </a:fld>
            <a:endParaRPr sz="1200">
              <a:solidFill>
                <a:schemeClr val="accent4"/>
              </a:solidFill>
            </a:endParaRPr>
          </a:p>
        </p:txBody>
      </p:sp>
      <p:graphicFrame>
        <p:nvGraphicFramePr>
          <p:cNvPr id="1271" name="Google Shape;1271;p99"/>
          <p:cNvGraphicFramePr/>
          <p:nvPr/>
        </p:nvGraphicFramePr>
        <p:xfrm>
          <a:off x="952500" y="1418850"/>
          <a:ext cx="3000000" cy="3000000"/>
        </p:xfrm>
        <a:graphic>
          <a:graphicData uri="http://schemas.openxmlformats.org/drawingml/2006/table">
            <a:tbl>
              <a:tblPr>
                <a:noFill/>
                <a:tableStyleId>{100F1C8B-0C1F-4E85-B021-A9572CF72A61}</a:tableStyleId>
              </a:tblPr>
              <a:tblGrid>
                <a:gridCol w="1489125">
                  <a:extLst>
                    <a:ext uri="{9D8B030D-6E8A-4147-A177-3AD203B41FA5}">
                      <a16:colId xmlns:a16="http://schemas.microsoft.com/office/drawing/2014/main" val="20000"/>
                    </a:ext>
                  </a:extLst>
                </a:gridCol>
                <a:gridCol w="751250">
                  <a:extLst>
                    <a:ext uri="{9D8B030D-6E8A-4147-A177-3AD203B41FA5}">
                      <a16:colId xmlns:a16="http://schemas.microsoft.com/office/drawing/2014/main" val="20001"/>
                    </a:ext>
                  </a:extLst>
                </a:gridCol>
                <a:gridCol w="1186725">
                  <a:extLst>
                    <a:ext uri="{9D8B030D-6E8A-4147-A177-3AD203B41FA5}">
                      <a16:colId xmlns:a16="http://schemas.microsoft.com/office/drawing/2014/main" val="20002"/>
                    </a:ext>
                  </a:extLst>
                </a:gridCol>
                <a:gridCol w="1766650">
                  <a:extLst>
                    <a:ext uri="{9D8B030D-6E8A-4147-A177-3AD203B41FA5}">
                      <a16:colId xmlns:a16="http://schemas.microsoft.com/office/drawing/2014/main" val="20003"/>
                    </a:ext>
                  </a:extLst>
                </a:gridCol>
                <a:gridCol w="1324075">
                  <a:extLst>
                    <a:ext uri="{9D8B030D-6E8A-4147-A177-3AD203B41FA5}">
                      <a16:colId xmlns:a16="http://schemas.microsoft.com/office/drawing/2014/main" val="20004"/>
                    </a:ext>
                  </a:extLst>
                </a:gridCol>
                <a:gridCol w="721175">
                  <a:extLst>
                    <a:ext uri="{9D8B030D-6E8A-4147-A177-3AD203B41FA5}">
                      <a16:colId xmlns:a16="http://schemas.microsoft.com/office/drawing/2014/main" val="20005"/>
                    </a:ext>
                  </a:extLst>
                </a:gridCol>
              </a:tblGrid>
              <a:tr h="0">
                <a:tc>
                  <a:txBody>
                    <a:bodyPr/>
                    <a:lstStyle/>
                    <a:p>
                      <a:pPr marL="0" lvl="0" indent="0" algn="ctr" rtl="0">
                        <a:spcBef>
                          <a:spcPts val="0"/>
                        </a:spcBef>
                        <a:spcAft>
                          <a:spcPts val="0"/>
                        </a:spcAft>
                        <a:buNone/>
                      </a:pPr>
                      <a:r>
                        <a:rPr lang="en" sz="1200" b="1">
                          <a:latin typeface="Playfair Display"/>
                          <a:ea typeface="Playfair Display"/>
                          <a:cs typeface="Playfair Display"/>
                          <a:sym typeface="Playfair Display"/>
                        </a:rPr>
                        <a:t>Metric</a:t>
                      </a:r>
                      <a:endParaRPr sz="12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200" b="1">
                          <a:latin typeface="Playfair Display"/>
                          <a:ea typeface="Playfair Display"/>
                          <a:cs typeface="Playfair Display"/>
                          <a:sym typeface="Playfair Display"/>
                        </a:rPr>
                        <a:t>Weight </a:t>
                      </a:r>
                      <a:endParaRPr sz="12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200" b="1">
                          <a:latin typeface="Playfair Display"/>
                          <a:ea typeface="Playfair Display"/>
                          <a:cs typeface="Playfair Display"/>
                          <a:sym typeface="Playfair Display"/>
                        </a:rPr>
                        <a:t>Kalman Filter</a:t>
                      </a:r>
                      <a:endParaRPr sz="12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200" b="1">
                          <a:latin typeface="Playfair Display"/>
                          <a:ea typeface="Playfair Display"/>
                          <a:cs typeface="Playfair Display"/>
                          <a:sym typeface="Playfair Display"/>
                        </a:rPr>
                        <a:t>Iterative Closest Point</a:t>
                      </a:r>
                      <a:endParaRPr sz="12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200" b="1">
                          <a:latin typeface="Playfair Display"/>
                          <a:ea typeface="Playfair Display"/>
                          <a:cs typeface="Playfair Display"/>
                          <a:sym typeface="Playfair Display"/>
                        </a:rPr>
                        <a:t>Pose Estimation</a:t>
                      </a:r>
                      <a:endParaRPr sz="12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200" b="1">
                          <a:latin typeface="Playfair Display"/>
                          <a:ea typeface="Playfair Display"/>
                          <a:cs typeface="Playfair Display"/>
                          <a:sym typeface="Playfair Display"/>
                        </a:rPr>
                        <a:t>VSLAM</a:t>
                      </a:r>
                      <a:endParaRPr sz="12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381000">
                <a:tc>
                  <a:txBody>
                    <a:bodyPr/>
                    <a:lstStyle/>
                    <a:p>
                      <a:pPr marL="0" lvl="0" indent="0" algn="ctr" rtl="0">
                        <a:lnSpc>
                          <a:spcPct val="115000"/>
                        </a:lnSpc>
                        <a:spcBef>
                          <a:spcPts val="0"/>
                        </a:spcBef>
                        <a:spcAft>
                          <a:spcPts val="0"/>
                        </a:spcAft>
                        <a:buNone/>
                      </a:pPr>
                      <a:r>
                        <a:rPr lang="en" sz="1100">
                          <a:latin typeface="Playfair Display"/>
                          <a:ea typeface="Playfair Display"/>
                          <a:cs typeface="Playfair Display"/>
                          <a:sym typeface="Playfair Display"/>
                        </a:rPr>
                        <a:t>Computational Expense</a:t>
                      </a:r>
                      <a:endParaRPr sz="11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0.3</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1</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1</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2</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2</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1100">
                          <a:latin typeface="Playfair Display"/>
                          <a:ea typeface="Playfair Display"/>
                          <a:cs typeface="Playfair Display"/>
                          <a:sym typeface="Playfair Display"/>
                        </a:rPr>
                        <a:t>Complexity/Time Consumption</a:t>
                      </a:r>
                      <a:endParaRPr sz="11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0.3</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2</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2</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3</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2</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1100">
                          <a:latin typeface="Playfair Display"/>
                          <a:ea typeface="Playfair Display"/>
                          <a:cs typeface="Playfair Display"/>
                          <a:sym typeface="Playfair Display"/>
                        </a:rPr>
                        <a:t>Data Dependence</a:t>
                      </a:r>
                      <a:endParaRPr sz="11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0.1</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2</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3</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2</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3</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1100">
                          <a:latin typeface="Playfair Display"/>
                          <a:ea typeface="Playfair Display"/>
                          <a:cs typeface="Playfair Display"/>
                          <a:sym typeface="Playfair Display"/>
                        </a:rPr>
                        <a:t>Pose Resolvability</a:t>
                      </a:r>
                      <a:endParaRPr sz="11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0.3</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3</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3</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3</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19050"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3</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sz="1200" b="1">
                          <a:latin typeface="Playfair Display"/>
                          <a:ea typeface="Playfair Display"/>
                          <a:cs typeface="Playfair Display"/>
                          <a:sym typeface="Playfair Display"/>
                        </a:rPr>
                        <a:t>Score </a:t>
                      </a:r>
                      <a:endParaRPr sz="12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500">
                          <a:latin typeface="Playfair Display"/>
                          <a:ea typeface="Playfair Display"/>
                          <a:cs typeface="Playfair Display"/>
                          <a:sym typeface="Playfair Display"/>
                        </a:rPr>
                        <a:t>1</a:t>
                      </a:r>
                      <a:endParaRPr sz="15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500">
                          <a:latin typeface="Playfair Display"/>
                          <a:ea typeface="Playfair Display"/>
                          <a:cs typeface="Playfair Display"/>
                          <a:sym typeface="Playfair Display"/>
                        </a:rPr>
                        <a:t>2</a:t>
                      </a:r>
                      <a:endParaRPr sz="15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500">
                          <a:latin typeface="Playfair Display"/>
                          <a:ea typeface="Playfair Display"/>
                          <a:cs typeface="Playfair Display"/>
                          <a:sym typeface="Playfair Display"/>
                        </a:rPr>
                        <a:t>2.1</a:t>
                      </a:r>
                      <a:endParaRPr sz="15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19050"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500">
                          <a:latin typeface="Playfair Display ExtraBold"/>
                          <a:ea typeface="Playfair Display ExtraBold"/>
                          <a:cs typeface="Playfair Display ExtraBold"/>
                          <a:sym typeface="Playfair Display ExtraBold"/>
                        </a:rPr>
                        <a:t>2.6</a:t>
                      </a:r>
                      <a:endParaRPr sz="1500">
                        <a:latin typeface="Playfair Display ExtraBold"/>
                        <a:ea typeface="Playfair Display ExtraBold"/>
                        <a:cs typeface="Playfair Display ExtraBold"/>
                        <a:sym typeface="Playfair Display ExtraBold"/>
                      </a:endParaRPr>
                    </a:p>
                  </a:txBody>
                  <a:tcPr marL="91425" marR="91425" marT="91425" marB="91425">
                    <a:lnL w="19050" cap="flat" cmpd="sng">
                      <a:solidFill>
                        <a:srgbClr val="005BAD"/>
                      </a:solidFill>
                      <a:prstDash val="solid"/>
                      <a:round/>
                      <a:headEnd type="none" w="sm" len="sm"/>
                      <a:tailEnd type="none" w="sm" len="sm"/>
                    </a:lnL>
                    <a:lnR w="19050" cap="flat" cmpd="sng">
                      <a:solidFill>
                        <a:srgbClr val="005BAD"/>
                      </a:solidFill>
                      <a:prstDash val="solid"/>
                      <a:round/>
                      <a:headEnd type="none" w="sm" len="sm"/>
                      <a:tailEnd type="none" w="sm" len="sm"/>
                    </a:lnR>
                    <a:lnT w="19050" cap="flat" cmpd="sng">
                      <a:solidFill>
                        <a:srgbClr val="005BAD"/>
                      </a:solidFill>
                      <a:prstDash val="solid"/>
                      <a:round/>
                      <a:headEnd type="none" w="sm" len="sm"/>
                      <a:tailEnd type="none" w="sm" len="sm"/>
                    </a:lnT>
                    <a:lnB w="19050" cap="flat" cmpd="sng">
                      <a:solidFill>
                        <a:srgbClr val="005BAD"/>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500">
                          <a:latin typeface="Playfair Display"/>
                          <a:ea typeface="Playfair Display"/>
                          <a:cs typeface="Playfair Display"/>
                          <a:sym typeface="Playfair Display"/>
                        </a:rPr>
                        <a:t>2.4</a:t>
                      </a:r>
                      <a:endParaRPr sz="1500">
                        <a:latin typeface="Playfair Display"/>
                        <a:ea typeface="Playfair Display"/>
                        <a:cs typeface="Playfair Display"/>
                        <a:sym typeface="Playfair Display"/>
                      </a:endParaRPr>
                    </a:p>
                  </a:txBody>
                  <a:tcPr marL="91425" marR="91425" marT="91425" marB="91425">
                    <a:lnL w="19050"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B7B7B7"/>
                    </a:solidFill>
                  </a:tcPr>
                </a:tc>
                <a:extLst>
                  <a:ext uri="{0D108BD9-81ED-4DB2-BD59-A6C34878D82A}">
                    <a16:rowId xmlns:a16="http://schemas.microsoft.com/office/drawing/2014/main" val="10005"/>
                  </a:ext>
                </a:extLst>
              </a:tr>
            </a:tbl>
          </a:graphicData>
        </a:graphic>
      </p:graphicFrame>
      <p:pic>
        <p:nvPicPr>
          <p:cNvPr id="1272" name="Google Shape;1272;p99"/>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00"/>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Trade Study: Validation System</a:t>
            </a:r>
            <a:endParaRPr sz="2600" u="sng">
              <a:latin typeface="Playfair Display SemiBold"/>
              <a:ea typeface="Playfair Display SemiBold"/>
              <a:cs typeface="Playfair Display SemiBold"/>
              <a:sym typeface="Playfair Display SemiBold"/>
            </a:endParaRPr>
          </a:p>
        </p:txBody>
      </p:sp>
      <p:sp>
        <p:nvSpPr>
          <p:cNvPr id="1278" name="Google Shape;1278;p100"/>
          <p:cNvSpPr txBox="1">
            <a:spLocks noGrp="1"/>
          </p:cNvSpPr>
          <p:nvPr>
            <p:ph type="sldNum" idx="12"/>
          </p:nvPr>
        </p:nvSpPr>
        <p:spPr>
          <a:xfrm>
            <a:off x="8755050" y="49179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89</a:t>
            </a:fld>
            <a:endParaRPr sz="1200">
              <a:solidFill>
                <a:schemeClr val="accent4"/>
              </a:solidFill>
            </a:endParaRPr>
          </a:p>
        </p:txBody>
      </p:sp>
      <p:graphicFrame>
        <p:nvGraphicFramePr>
          <p:cNvPr id="1279" name="Google Shape;1279;p100"/>
          <p:cNvGraphicFramePr/>
          <p:nvPr/>
        </p:nvGraphicFramePr>
        <p:xfrm>
          <a:off x="229875" y="992938"/>
          <a:ext cx="3000000" cy="3000000"/>
        </p:xfrm>
        <a:graphic>
          <a:graphicData uri="http://schemas.openxmlformats.org/drawingml/2006/table">
            <a:tbl>
              <a:tblPr>
                <a:noFill/>
                <a:tableStyleId>{100F1C8B-0C1F-4E85-B021-A9572CF72A61}</a:tableStyleId>
              </a:tblPr>
              <a:tblGrid>
                <a:gridCol w="776300">
                  <a:extLst>
                    <a:ext uri="{9D8B030D-6E8A-4147-A177-3AD203B41FA5}">
                      <a16:colId xmlns:a16="http://schemas.microsoft.com/office/drawing/2014/main" val="20000"/>
                    </a:ext>
                  </a:extLst>
                </a:gridCol>
                <a:gridCol w="2647875">
                  <a:extLst>
                    <a:ext uri="{9D8B030D-6E8A-4147-A177-3AD203B41FA5}">
                      <a16:colId xmlns:a16="http://schemas.microsoft.com/office/drawing/2014/main" val="20001"/>
                    </a:ext>
                  </a:extLst>
                </a:gridCol>
                <a:gridCol w="503500">
                  <a:extLst>
                    <a:ext uri="{9D8B030D-6E8A-4147-A177-3AD203B41FA5}">
                      <a16:colId xmlns:a16="http://schemas.microsoft.com/office/drawing/2014/main" val="20002"/>
                    </a:ext>
                  </a:extLst>
                </a:gridCol>
                <a:gridCol w="1520300">
                  <a:extLst>
                    <a:ext uri="{9D8B030D-6E8A-4147-A177-3AD203B41FA5}">
                      <a16:colId xmlns:a16="http://schemas.microsoft.com/office/drawing/2014/main" val="20003"/>
                    </a:ext>
                  </a:extLst>
                </a:gridCol>
                <a:gridCol w="1354100">
                  <a:extLst>
                    <a:ext uri="{9D8B030D-6E8A-4147-A177-3AD203B41FA5}">
                      <a16:colId xmlns:a16="http://schemas.microsoft.com/office/drawing/2014/main" val="20004"/>
                    </a:ext>
                  </a:extLst>
                </a:gridCol>
                <a:gridCol w="1654700">
                  <a:extLst>
                    <a:ext uri="{9D8B030D-6E8A-4147-A177-3AD203B41FA5}">
                      <a16:colId xmlns:a16="http://schemas.microsoft.com/office/drawing/2014/main" val="20005"/>
                    </a:ext>
                  </a:extLst>
                </a:gridCol>
              </a:tblGrid>
              <a:tr h="176750">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Metric</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Description</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Weight</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gridSpan="3">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Scores</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67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3</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2</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1</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640925">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Translational Movement Measurement Accuracy</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Ability to determine movement of target object in the X Y Z positional axis within acceptable accuracy parameters.</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0.35</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Reliably provides measurements at an accuracy less than 1 meter</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Reliably provides measurements at an accuracy approximately 1 meter</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Reliably provides measurements at an accuracy greater than 1 meter</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888375">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Rotational Movement Measurement Accuracy</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Ability to determine movement of target object in the Φ θ Ψ rotational axis within acceptable accuracy parameters</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0.35</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Reliably provides </a:t>
                      </a:r>
                      <a:endParaRPr sz="900">
                        <a:solidFill>
                          <a:schemeClr val="dk1"/>
                        </a:solidFill>
                        <a:highlight>
                          <a:srgbClr val="FFFFFF"/>
                        </a:highlight>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measurements at accuracy of </a:t>
                      </a:r>
                      <a:endParaRPr sz="900">
                        <a:solidFill>
                          <a:schemeClr val="dk1"/>
                        </a:solidFill>
                        <a:highlight>
                          <a:srgbClr val="FFFFFF"/>
                        </a:highlight>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less than 15 degrees</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Reliably provides </a:t>
                      </a:r>
                      <a:endParaRPr sz="900">
                        <a:solidFill>
                          <a:schemeClr val="dk1"/>
                        </a:solidFill>
                        <a:highlight>
                          <a:srgbClr val="FFFFFF"/>
                        </a:highlight>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measurements at accuracy of </a:t>
                      </a:r>
                      <a:endParaRPr sz="900">
                        <a:solidFill>
                          <a:schemeClr val="dk1"/>
                        </a:solidFill>
                        <a:highlight>
                          <a:srgbClr val="FFFFFF"/>
                        </a:highlight>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approximately 15 degrees</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Reliably provides </a:t>
                      </a:r>
                      <a:endParaRPr sz="900">
                        <a:solidFill>
                          <a:schemeClr val="dk1"/>
                        </a:solidFill>
                        <a:highlight>
                          <a:srgbClr val="FFFFFF"/>
                        </a:highlight>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measurements at accuracy of </a:t>
                      </a:r>
                      <a:endParaRPr sz="900">
                        <a:solidFill>
                          <a:schemeClr val="dk1"/>
                        </a:solidFill>
                        <a:highlight>
                          <a:srgbClr val="FFFFFF"/>
                        </a:highlight>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greater than 15 degrees</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764650">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Cost</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The monetary cost of validation systems. The project has a maximum budget of $4000 dollars and validation is not as high priority as other components from a cost perspective.</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0.1</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Less than $75</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l" rtl="0">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$75 - $125</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latin typeface="Playfair Display"/>
                          <a:ea typeface="Playfair Display"/>
                          <a:cs typeface="Playfair Display"/>
                          <a:sym typeface="Playfair Display"/>
                        </a:rPr>
                        <a:t>More than $125</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640925">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Power Consumption/Implementation</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Amount of power necessary for validation system measured in volts. Accounts for both consumption while in use and for implementation of power system.</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0.1</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Less than 6 V</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6 V - 10 V</a:t>
                      </a:r>
                      <a:endParaRPr sz="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More than 10 V</a:t>
                      </a:r>
                      <a:endParaRPr sz="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r h="559875">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Computational Complexity</a:t>
                      </a:r>
                      <a:endParaRPr sz="900">
                        <a:solidFill>
                          <a:schemeClr val="dk1"/>
                        </a:solidFill>
                        <a:highlight>
                          <a:srgbClr val="FFFFFF"/>
                        </a:highlight>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solidFill>
                            <a:schemeClr val="dk1"/>
                          </a:solidFill>
                          <a:highlight>
                            <a:srgbClr val="FFFFFF"/>
                          </a:highlight>
                          <a:latin typeface="Playfair Display"/>
                          <a:ea typeface="Playfair Display"/>
                          <a:cs typeface="Playfair Display"/>
                          <a:sym typeface="Playfair Display"/>
                        </a:rPr>
                        <a:t>The complexity of the validation computing system, measured by difficulty to implement and ability to operate in real time. </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Playfair Display"/>
                          <a:ea typeface="Playfair Display"/>
                          <a:cs typeface="Playfair Display"/>
                          <a:sym typeface="Playfair Display"/>
                        </a:rPr>
                        <a:t>0.1</a:t>
                      </a:r>
                      <a:endParaRPr>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solidFill>
                            <a:schemeClr val="dk1"/>
                          </a:solidFill>
                          <a:highlight>
                            <a:srgbClr val="FFFFFF"/>
                          </a:highlight>
                          <a:latin typeface="Playfair Display"/>
                          <a:ea typeface="Playfair Display"/>
                          <a:cs typeface="Playfair Display"/>
                          <a:sym typeface="Playfair Display"/>
                        </a:rPr>
                        <a:t>Real-time processing with little </a:t>
                      </a:r>
                      <a:endParaRPr sz="800">
                        <a:solidFill>
                          <a:schemeClr val="dk1"/>
                        </a:solidFill>
                        <a:highlight>
                          <a:srgbClr val="FFFFFF"/>
                        </a:highlight>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solidFill>
                            <a:schemeClr val="dk1"/>
                          </a:solidFill>
                          <a:highlight>
                            <a:srgbClr val="FFFFFF"/>
                          </a:highlight>
                          <a:latin typeface="Playfair Display"/>
                          <a:ea typeface="Playfair Display"/>
                          <a:cs typeface="Playfair Display"/>
                          <a:sym typeface="Playfair Display"/>
                        </a:rPr>
                        <a:t>implementation complexity</a:t>
                      </a:r>
                      <a:endParaRPr sz="8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Real-time processing with</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appreciable complexity to</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implement</a:t>
                      </a:r>
                      <a:endParaRPr sz="8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Either post-processing only or</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complex enough that it becomes</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unreliable as a validation system</a:t>
                      </a:r>
                      <a:endParaRPr sz="8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1280" name="Google Shape;1280;p100"/>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Top Level Design: Marco</a:t>
            </a:r>
            <a:endParaRPr sz="2600" u="sng">
              <a:latin typeface="Playfair Display SemiBold"/>
              <a:ea typeface="Playfair Display SemiBold"/>
              <a:cs typeface="Playfair Display SemiBold"/>
              <a:sym typeface="Playfair Display SemiBold"/>
            </a:endParaRPr>
          </a:p>
        </p:txBody>
      </p:sp>
      <p:sp>
        <p:nvSpPr>
          <p:cNvPr id="178" name="Google Shape;178;p20"/>
          <p:cNvSpPr/>
          <p:nvPr/>
        </p:nvSpPr>
        <p:spPr>
          <a:xfrm>
            <a:off x="0" y="4581300"/>
            <a:ext cx="1364700" cy="450000"/>
          </a:xfrm>
          <a:prstGeom prst="homePlate">
            <a:avLst>
              <a:gd name="adj" fmla="val 30129"/>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1.0 Purpose and Objectives</a:t>
            </a:r>
            <a:endParaRPr sz="1300">
              <a:latin typeface="Playfair Display"/>
              <a:ea typeface="Playfair Display"/>
              <a:cs typeface="Playfair Display"/>
              <a:sym typeface="Playfair Display"/>
            </a:endParaRPr>
          </a:p>
        </p:txBody>
      </p:sp>
      <p:sp>
        <p:nvSpPr>
          <p:cNvPr id="179" name="Google Shape;179;p20"/>
          <p:cNvSpPr/>
          <p:nvPr/>
        </p:nvSpPr>
        <p:spPr>
          <a:xfrm>
            <a:off x="137408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a:effectLst>
            <a:outerShdw dist="85725" dir="4860000" algn="bl" rotWithShape="0">
              <a:srgbClr val="005BAD">
                <a:alpha val="5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Playfair Display SemiBold"/>
                <a:ea typeface="Playfair Display SemiBold"/>
                <a:cs typeface="Playfair Display SemiBold"/>
                <a:sym typeface="Playfair Display SemiBold"/>
              </a:rPr>
              <a:t>2.0 Design Solution</a:t>
            </a:r>
            <a:endParaRPr sz="1200" b="1">
              <a:latin typeface="Playfair Display"/>
              <a:ea typeface="Playfair Display"/>
              <a:cs typeface="Playfair Display"/>
              <a:sym typeface="Playfair Display"/>
            </a:endParaRPr>
          </a:p>
        </p:txBody>
      </p:sp>
      <p:sp>
        <p:nvSpPr>
          <p:cNvPr id="180" name="Google Shape;180;p20"/>
          <p:cNvSpPr/>
          <p:nvPr/>
        </p:nvSpPr>
        <p:spPr>
          <a:xfrm>
            <a:off x="2748160" y="4581300"/>
            <a:ext cx="11562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3.0 CPEs and Risk</a:t>
            </a:r>
            <a:endParaRPr sz="1300">
              <a:latin typeface="Playfair Display"/>
              <a:ea typeface="Playfair Display"/>
              <a:cs typeface="Playfair Display"/>
              <a:sym typeface="Playfair Display"/>
            </a:endParaRPr>
          </a:p>
        </p:txBody>
      </p:sp>
      <p:sp>
        <p:nvSpPr>
          <p:cNvPr id="181" name="Google Shape;181;p20"/>
          <p:cNvSpPr/>
          <p:nvPr/>
        </p:nvSpPr>
        <p:spPr>
          <a:xfrm>
            <a:off x="3913740" y="4581300"/>
            <a:ext cx="17883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4.0 Requirements and Satisfaction</a:t>
            </a:r>
            <a:endParaRPr sz="1300">
              <a:latin typeface="Playfair Display"/>
              <a:ea typeface="Playfair Display"/>
              <a:cs typeface="Playfair Display"/>
              <a:sym typeface="Playfair Display"/>
            </a:endParaRPr>
          </a:p>
        </p:txBody>
      </p:sp>
      <p:sp>
        <p:nvSpPr>
          <p:cNvPr id="182" name="Google Shape;182;p20"/>
          <p:cNvSpPr/>
          <p:nvPr/>
        </p:nvSpPr>
        <p:spPr>
          <a:xfrm>
            <a:off x="5711420" y="4581300"/>
            <a:ext cx="16890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Playfair Display"/>
                <a:ea typeface="Playfair Display"/>
                <a:cs typeface="Playfair Display"/>
                <a:sym typeface="Playfair Display"/>
              </a:rPr>
              <a:t>5.0  Verification and Validation</a:t>
            </a:r>
            <a:endParaRPr sz="1300">
              <a:latin typeface="Playfair Display"/>
              <a:ea typeface="Playfair Display"/>
              <a:cs typeface="Playfair Display"/>
              <a:sym typeface="Playfair Display"/>
            </a:endParaRPr>
          </a:p>
        </p:txBody>
      </p:sp>
      <p:pic>
        <p:nvPicPr>
          <p:cNvPr id="183" name="Google Shape;183;p20"/>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84" name="Google Shape;184;p20"/>
          <p:cNvSpPr/>
          <p:nvPr/>
        </p:nvSpPr>
        <p:spPr>
          <a:xfrm>
            <a:off x="7409800" y="4581300"/>
            <a:ext cx="1364700" cy="450000"/>
          </a:xfrm>
          <a:prstGeom prst="chevron">
            <a:avLst>
              <a:gd name="adj" fmla="val 29853"/>
            </a:avLst>
          </a:prstGeom>
          <a:solidFill>
            <a:schemeClr val="accent6"/>
          </a:solidFill>
          <a:ln w="19050"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latin typeface="Playfair Display"/>
                <a:ea typeface="Playfair Display"/>
                <a:cs typeface="Playfair Display"/>
                <a:sym typeface="Playfair Display"/>
              </a:rPr>
              <a:t>6.0 Project Planning</a:t>
            </a:r>
            <a:endParaRPr sz="1300">
              <a:latin typeface="Playfair Display"/>
              <a:ea typeface="Playfair Display"/>
              <a:cs typeface="Playfair Display"/>
              <a:sym typeface="Playfair Display"/>
            </a:endParaRPr>
          </a:p>
        </p:txBody>
      </p:sp>
      <p:sp>
        <p:nvSpPr>
          <p:cNvPr id="185" name="Google Shape;185;p20"/>
          <p:cNvSpPr txBox="1">
            <a:spLocks noGrp="1"/>
          </p:cNvSpPr>
          <p:nvPr>
            <p:ph type="sldNum" idx="12"/>
          </p:nvPr>
        </p:nvSpPr>
        <p:spPr>
          <a:xfrm>
            <a:off x="8755050" y="4758538"/>
            <a:ext cx="5487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fld id="{00000000-1234-1234-1234-123412341234}" type="slidenum">
              <a:rPr lang="en" sz="1200">
                <a:solidFill>
                  <a:schemeClr val="accent4"/>
                </a:solidFill>
                <a:latin typeface="Playfair Display"/>
                <a:ea typeface="Playfair Display"/>
                <a:cs typeface="Playfair Display"/>
                <a:sym typeface="Playfair Display"/>
              </a:rPr>
              <a:t>9</a:t>
            </a:fld>
            <a:endParaRPr>
              <a:latin typeface="Playfair Display"/>
              <a:ea typeface="Playfair Display"/>
              <a:cs typeface="Playfair Display"/>
              <a:sym typeface="Playfair Display"/>
            </a:endParaRPr>
          </a:p>
        </p:txBody>
      </p:sp>
      <p:pic>
        <p:nvPicPr>
          <p:cNvPr id="186" name="Google Shape;186;p20"/>
          <p:cNvPicPr preferRelativeResize="0"/>
          <p:nvPr/>
        </p:nvPicPr>
        <p:blipFill rotWithShape="1">
          <a:blip r:embed="rId4">
            <a:alphaModFix/>
          </a:blip>
          <a:srcRect l="4643" t="6933"/>
          <a:stretch/>
        </p:blipFill>
        <p:spPr>
          <a:xfrm>
            <a:off x="326025" y="1591300"/>
            <a:ext cx="4329851" cy="2499586"/>
          </a:xfrm>
          <a:prstGeom prst="rect">
            <a:avLst/>
          </a:prstGeom>
          <a:noFill/>
          <a:ln>
            <a:noFill/>
          </a:ln>
        </p:spPr>
      </p:pic>
      <p:pic>
        <p:nvPicPr>
          <p:cNvPr id="187" name="Google Shape;187;p20"/>
          <p:cNvPicPr preferRelativeResize="0"/>
          <p:nvPr/>
        </p:nvPicPr>
        <p:blipFill>
          <a:blip r:embed="rId5">
            <a:alphaModFix/>
          </a:blip>
          <a:stretch>
            <a:fillRect/>
          </a:stretch>
        </p:blipFill>
        <p:spPr>
          <a:xfrm>
            <a:off x="4655875" y="1554363"/>
            <a:ext cx="4130625" cy="2412004"/>
          </a:xfrm>
          <a:prstGeom prst="rect">
            <a:avLst/>
          </a:prstGeom>
          <a:noFill/>
          <a:ln>
            <a:noFill/>
          </a:ln>
        </p:spPr>
      </p:pic>
      <p:cxnSp>
        <p:nvCxnSpPr>
          <p:cNvPr id="188" name="Google Shape;188;p20"/>
          <p:cNvCxnSpPr>
            <a:stCxn id="189" idx="0"/>
          </p:cNvCxnSpPr>
          <p:nvPr/>
        </p:nvCxnSpPr>
        <p:spPr>
          <a:xfrm rot="10800000" flipH="1">
            <a:off x="5267125" y="2872013"/>
            <a:ext cx="113700" cy="1245900"/>
          </a:xfrm>
          <a:prstGeom prst="straightConnector1">
            <a:avLst/>
          </a:prstGeom>
          <a:noFill/>
          <a:ln w="28575" cap="flat" cmpd="sng">
            <a:solidFill>
              <a:srgbClr val="005BAD"/>
            </a:solidFill>
            <a:prstDash val="solid"/>
            <a:round/>
            <a:headEnd type="none" w="med" len="med"/>
            <a:tailEnd type="triangle" w="med" len="med"/>
          </a:ln>
        </p:spPr>
      </p:cxnSp>
      <p:cxnSp>
        <p:nvCxnSpPr>
          <p:cNvPr id="190" name="Google Shape;190;p20"/>
          <p:cNvCxnSpPr>
            <a:stCxn id="191" idx="2"/>
          </p:cNvCxnSpPr>
          <p:nvPr/>
        </p:nvCxnSpPr>
        <p:spPr>
          <a:xfrm>
            <a:off x="5403325" y="1410175"/>
            <a:ext cx="652200" cy="565800"/>
          </a:xfrm>
          <a:prstGeom prst="straightConnector1">
            <a:avLst/>
          </a:prstGeom>
          <a:noFill/>
          <a:ln w="28575" cap="flat" cmpd="sng">
            <a:solidFill>
              <a:srgbClr val="005BAD"/>
            </a:solidFill>
            <a:prstDash val="solid"/>
            <a:round/>
            <a:headEnd type="none" w="med" len="med"/>
            <a:tailEnd type="triangle" w="med" len="med"/>
          </a:ln>
        </p:spPr>
      </p:cxnSp>
      <p:cxnSp>
        <p:nvCxnSpPr>
          <p:cNvPr id="192" name="Google Shape;192;p20"/>
          <p:cNvCxnSpPr>
            <a:stCxn id="193" idx="2"/>
          </p:cNvCxnSpPr>
          <p:nvPr/>
        </p:nvCxnSpPr>
        <p:spPr>
          <a:xfrm flipH="1">
            <a:off x="7697550" y="1423751"/>
            <a:ext cx="23100" cy="810900"/>
          </a:xfrm>
          <a:prstGeom prst="straightConnector1">
            <a:avLst/>
          </a:prstGeom>
          <a:noFill/>
          <a:ln w="28575" cap="flat" cmpd="sng">
            <a:solidFill>
              <a:srgbClr val="005BAD"/>
            </a:solidFill>
            <a:prstDash val="solid"/>
            <a:round/>
            <a:headEnd type="none" w="med" len="med"/>
            <a:tailEnd type="triangle" w="med" len="med"/>
          </a:ln>
        </p:spPr>
      </p:cxnSp>
      <p:cxnSp>
        <p:nvCxnSpPr>
          <p:cNvPr id="194" name="Google Shape;194;p20"/>
          <p:cNvCxnSpPr>
            <a:stCxn id="195" idx="0"/>
          </p:cNvCxnSpPr>
          <p:nvPr/>
        </p:nvCxnSpPr>
        <p:spPr>
          <a:xfrm rot="10800000">
            <a:off x="6886050" y="3273325"/>
            <a:ext cx="834600" cy="800400"/>
          </a:xfrm>
          <a:prstGeom prst="straightConnector1">
            <a:avLst/>
          </a:prstGeom>
          <a:noFill/>
          <a:ln w="28575" cap="flat" cmpd="sng">
            <a:solidFill>
              <a:srgbClr val="005BAD"/>
            </a:solidFill>
            <a:prstDash val="solid"/>
            <a:round/>
            <a:headEnd type="none" w="med" len="med"/>
            <a:tailEnd type="triangle" w="med" len="med"/>
          </a:ln>
        </p:spPr>
      </p:cxnSp>
      <p:cxnSp>
        <p:nvCxnSpPr>
          <p:cNvPr id="196" name="Google Shape;196;p20"/>
          <p:cNvCxnSpPr>
            <a:stCxn id="197" idx="2"/>
          </p:cNvCxnSpPr>
          <p:nvPr/>
        </p:nvCxnSpPr>
        <p:spPr>
          <a:xfrm>
            <a:off x="2130550" y="1410175"/>
            <a:ext cx="1803900" cy="557100"/>
          </a:xfrm>
          <a:prstGeom prst="straightConnector1">
            <a:avLst/>
          </a:prstGeom>
          <a:noFill/>
          <a:ln w="28575" cap="flat" cmpd="sng">
            <a:solidFill>
              <a:srgbClr val="005BAD"/>
            </a:solidFill>
            <a:prstDash val="solid"/>
            <a:round/>
            <a:headEnd type="none" w="med" len="med"/>
            <a:tailEnd type="triangle" w="med" len="med"/>
          </a:ln>
        </p:spPr>
      </p:cxnSp>
      <p:cxnSp>
        <p:nvCxnSpPr>
          <p:cNvPr id="198" name="Google Shape;198;p20"/>
          <p:cNvCxnSpPr>
            <a:stCxn id="199" idx="0"/>
          </p:cNvCxnSpPr>
          <p:nvPr/>
        </p:nvCxnSpPr>
        <p:spPr>
          <a:xfrm rot="10800000" flipH="1">
            <a:off x="806251" y="2985925"/>
            <a:ext cx="475800" cy="1087800"/>
          </a:xfrm>
          <a:prstGeom prst="straightConnector1">
            <a:avLst/>
          </a:prstGeom>
          <a:noFill/>
          <a:ln w="28575" cap="flat" cmpd="sng">
            <a:solidFill>
              <a:srgbClr val="005BAD"/>
            </a:solidFill>
            <a:prstDash val="solid"/>
            <a:round/>
            <a:headEnd type="none" w="med" len="med"/>
            <a:tailEnd type="triangle" w="med" len="med"/>
          </a:ln>
        </p:spPr>
      </p:cxnSp>
      <p:sp>
        <p:nvSpPr>
          <p:cNvPr id="189" name="Google Shape;189;p20"/>
          <p:cNvSpPr txBox="1"/>
          <p:nvPr/>
        </p:nvSpPr>
        <p:spPr>
          <a:xfrm>
            <a:off x="4254775" y="4117913"/>
            <a:ext cx="20247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Processor NUC Board</a:t>
            </a:r>
            <a:endParaRPr b="1">
              <a:latin typeface="Playfair Display"/>
              <a:ea typeface="Playfair Display"/>
              <a:cs typeface="Playfair Display"/>
              <a:sym typeface="Playfair Display"/>
            </a:endParaRPr>
          </a:p>
        </p:txBody>
      </p:sp>
      <p:cxnSp>
        <p:nvCxnSpPr>
          <p:cNvPr id="200" name="Google Shape;200;p20"/>
          <p:cNvCxnSpPr>
            <a:stCxn id="201" idx="0"/>
          </p:cNvCxnSpPr>
          <p:nvPr/>
        </p:nvCxnSpPr>
        <p:spPr>
          <a:xfrm rot="10800000">
            <a:off x="2029956" y="2863525"/>
            <a:ext cx="409800" cy="1210200"/>
          </a:xfrm>
          <a:prstGeom prst="straightConnector1">
            <a:avLst/>
          </a:prstGeom>
          <a:noFill/>
          <a:ln w="28575" cap="flat" cmpd="sng">
            <a:solidFill>
              <a:srgbClr val="005BAD"/>
            </a:solidFill>
            <a:prstDash val="solid"/>
            <a:round/>
            <a:headEnd type="none" w="med" len="med"/>
            <a:tailEnd type="triangle" w="med" len="med"/>
          </a:ln>
        </p:spPr>
      </p:cxnSp>
      <p:sp>
        <p:nvSpPr>
          <p:cNvPr id="191" name="Google Shape;191;p20"/>
          <p:cNvSpPr txBox="1"/>
          <p:nvPr/>
        </p:nvSpPr>
        <p:spPr>
          <a:xfrm>
            <a:off x="4390975" y="1009975"/>
            <a:ext cx="20247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Processor Regulator</a:t>
            </a:r>
            <a:endParaRPr b="1">
              <a:latin typeface="Playfair Display"/>
              <a:ea typeface="Playfair Display"/>
              <a:cs typeface="Playfair Display"/>
              <a:sym typeface="Playfair Display"/>
            </a:endParaRPr>
          </a:p>
        </p:txBody>
      </p:sp>
      <p:sp>
        <p:nvSpPr>
          <p:cNvPr id="193" name="Google Shape;193;p20"/>
          <p:cNvSpPr txBox="1"/>
          <p:nvPr/>
        </p:nvSpPr>
        <p:spPr>
          <a:xfrm>
            <a:off x="6686250" y="1023551"/>
            <a:ext cx="20688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Livox Mid-70 Lidar</a:t>
            </a:r>
            <a:endParaRPr b="1">
              <a:latin typeface="Playfair Display"/>
              <a:ea typeface="Playfair Display"/>
              <a:cs typeface="Playfair Display"/>
              <a:sym typeface="Playfair Display"/>
            </a:endParaRPr>
          </a:p>
        </p:txBody>
      </p:sp>
      <p:sp>
        <p:nvSpPr>
          <p:cNvPr id="195" name="Google Shape;195;p20"/>
          <p:cNvSpPr txBox="1"/>
          <p:nvPr/>
        </p:nvSpPr>
        <p:spPr>
          <a:xfrm>
            <a:off x="6770850" y="4073725"/>
            <a:ext cx="18996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Livox Converter 2.0</a:t>
            </a:r>
            <a:endParaRPr b="1">
              <a:latin typeface="Playfair Display"/>
              <a:ea typeface="Playfair Display"/>
              <a:cs typeface="Playfair Display"/>
              <a:sym typeface="Playfair Display"/>
            </a:endParaRPr>
          </a:p>
        </p:txBody>
      </p:sp>
      <p:sp>
        <p:nvSpPr>
          <p:cNvPr id="197" name="Google Shape;197;p20"/>
          <p:cNvSpPr txBox="1"/>
          <p:nvPr/>
        </p:nvSpPr>
        <p:spPr>
          <a:xfrm>
            <a:off x="1118200" y="1009975"/>
            <a:ext cx="20247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Frontplate (3D print)</a:t>
            </a:r>
            <a:endParaRPr b="1">
              <a:latin typeface="Playfair Display"/>
              <a:ea typeface="Playfair Display"/>
              <a:cs typeface="Playfair Display"/>
              <a:sym typeface="Playfair Display"/>
            </a:endParaRPr>
          </a:p>
        </p:txBody>
      </p:sp>
      <p:sp>
        <p:nvSpPr>
          <p:cNvPr id="201" name="Google Shape;201;p20"/>
          <p:cNvSpPr txBox="1"/>
          <p:nvPr/>
        </p:nvSpPr>
        <p:spPr>
          <a:xfrm>
            <a:off x="1364706" y="4073725"/>
            <a:ext cx="21501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Baseplate (Aluminum)</a:t>
            </a:r>
            <a:endParaRPr b="1">
              <a:latin typeface="Playfair Display"/>
              <a:ea typeface="Playfair Display"/>
              <a:cs typeface="Playfair Display"/>
              <a:sym typeface="Playfair Display"/>
            </a:endParaRPr>
          </a:p>
        </p:txBody>
      </p:sp>
      <p:sp>
        <p:nvSpPr>
          <p:cNvPr id="199" name="Google Shape;199;p20"/>
          <p:cNvSpPr txBox="1"/>
          <p:nvPr/>
        </p:nvSpPr>
        <p:spPr>
          <a:xfrm>
            <a:off x="388951" y="4073725"/>
            <a:ext cx="834600" cy="400200"/>
          </a:xfrm>
          <a:prstGeom prst="rect">
            <a:avLst/>
          </a:prstGeom>
          <a:noFill/>
          <a:ln w="9525" cap="flat" cmpd="sng">
            <a:solidFill>
              <a:srgbClr val="005BA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Mount</a:t>
            </a:r>
            <a:endParaRPr b="1">
              <a:latin typeface="Playfair Display"/>
              <a:ea typeface="Playfair Display"/>
              <a:cs typeface="Playfair Display"/>
              <a:sym typeface="Playfair Display"/>
            </a:endParaRPr>
          </a:p>
        </p:txBody>
      </p:sp>
      <p:cxnSp>
        <p:nvCxnSpPr>
          <p:cNvPr id="202" name="Google Shape;202;p20"/>
          <p:cNvCxnSpPr/>
          <p:nvPr/>
        </p:nvCxnSpPr>
        <p:spPr>
          <a:xfrm>
            <a:off x="4681550" y="3144850"/>
            <a:ext cx="2829000" cy="909900"/>
          </a:xfrm>
          <a:prstGeom prst="straightConnector1">
            <a:avLst/>
          </a:prstGeom>
          <a:noFill/>
          <a:ln w="9525" cap="flat" cmpd="sng">
            <a:solidFill>
              <a:schemeClr val="dk2"/>
            </a:solidFill>
            <a:prstDash val="solid"/>
            <a:round/>
            <a:headEnd type="triangle" w="med" len="med"/>
            <a:tailEnd type="triangle" w="med" len="med"/>
          </a:ln>
        </p:spPr>
      </p:cxnSp>
      <p:cxnSp>
        <p:nvCxnSpPr>
          <p:cNvPr id="203" name="Google Shape;203;p20"/>
          <p:cNvCxnSpPr/>
          <p:nvPr/>
        </p:nvCxnSpPr>
        <p:spPr>
          <a:xfrm rot="10800000" flipH="1">
            <a:off x="7710500" y="3044825"/>
            <a:ext cx="1124100" cy="990600"/>
          </a:xfrm>
          <a:prstGeom prst="straightConnector1">
            <a:avLst/>
          </a:prstGeom>
          <a:noFill/>
          <a:ln w="9525" cap="flat" cmpd="sng">
            <a:solidFill>
              <a:schemeClr val="dk2"/>
            </a:solidFill>
            <a:prstDash val="solid"/>
            <a:round/>
            <a:headEnd type="triangle" w="med" len="med"/>
            <a:tailEnd type="triangle" w="med" len="med"/>
          </a:ln>
        </p:spPr>
      </p:cxnSp>
      <p:sp>
        <p:nvSpPr>
          <p:cNvPr id="204" name="Google Shape;204;p20"/>
          <p:cNvSpPr txBox="1"/>
          <p:nvPr/>
        </p:nvSpPr>
        <p:spPr>
          <a:xfrm rot="1159634">
            <a:off x="5566082" y="3451782"/>
            <a:ext cx="676209" cy="3387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30 cm</a:t>
            </a:r>
            <a:endParaRPr sz="1000">
              <a:latin typeface="Playfair Display"/>
              <a:ea typeface="Playfair Display"/>
              <a:cs typeface="Playfair Display"/>
              <a:sym typeface="Playfair Display"/>
            </a:endParaRPr>
          </a:p>
        </p:txBody>
      </p:sp>
      <p:sp>
        <p:nvSpPr>
          <p:cNvPr id="205" name="Google Shape;205;p20"/>
          <p:cNvSpPr txBox="1"/>
          <p:nvPr/>
        </p:nvSpPr>
        <p:spPr>
          <a:xfrm rot="-2457092">
            <a:off x="8070469" y="3397645"/>
            <a:ext cx="676055" cy="3386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Playfair Display"/>
                <a:ea typeface="Playfair Display"/>
                <a:cs typeface="Playfair Display"/>
                <a:sym typeface="Playfair Display"/>
              </a:rPr>
              <a:t>20 cm</a:t>
            </a:r>
            <a:endParaRPr sz="1000">
              <a:latin typeface="Playfair Display"/>
              <a:ea typeface="Playfair Display"/>
              <a:cs typeface="Playfair Display"/>
              <a:sym typeface="Playfair Displ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0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1000"/>
                                        <p:tgtEl>
                                          <p:spTgt spid="196"/>
                                        </p:tgtEl>
                                      </p:cBhvr>
                                    </p:animEffect>
                                  </p:childTnLst>
                                </p:cTn>
                              </p:par>
                              <p:par>
                                <p:cTn id="11" presetID="10" presetClass="entr" presetSubtype="0" fill="hold" nodeType="withEffect">
                                  <p:stCondLst>
                                    <p:cond delay="0"/>
                                  </p:stCondLst>
                                  <p:childTnLst>
                                    <p:set>
                                      <p:cBhvr>
                                        <p:cTn id="12" dur="1" fill="hold">
                                          <p:stCondLst>
                                            <p:cond delay="0"/>
                                          </p:stCondLst>
                                        </p:cTn>
                                        <p:tgtEl>
                                          <p:spTgt spid="198"/>
                                        </p:tgtEl>
                                        <p:attrNameLst>
                                          <p:attrName>style.visibility</p:attrName>
                                        </p:attrNameLst>
                                      </p:cBhvr>
                                      <p:to>
                                        <p:strVal val="visible"/>
                                      </p:to>
                                    </p:set>
                                    <p:animEffect transition="in" filter="fade">
                                      <p:cBhvr>
                                        <p:cTn id="13" dur="1000"/>
                                        <p:tgtEl>
                                          <p:spTgt spid="198"/>
                                        </p:tgtEl>
                                      </p:cBhvr>
                                    </p:animEffect>
                                  </p:childTnLst>
                                </p:cTn>
                              </p:par>
                              <p:par>
                                <p:cTn id="14" presetID="10" presetClass="entr" presetSubtype="0" fill="hold" nodeType="withEffect">
                                  <p:stCondLst>
                                    <p:cond delay="0"/>
                                  </p:stCondLst>
                                  <p:childTnLst>
                                    <p:set>
                                      <p:cBhvr>
                                        <p:cTn id="15" dur="1" fill="hold">
                                          <p:stCondLst>
                                            <p:cond delay="0"/>
                                          </p:stCondLst>
                                        </p:cTn>
                                        <p:tgtEl>
                                          <p:spTgt spid="200"/>
                                        </p:tgtEl>
                                        <p:attrNameLst>
                                          <p:attrName>style.visibility</p:attrName>
                                        </p:attrNameLst>
                                      </p:cBhvr>
                                      <p:to>
                                        <p:strVal val="visible"/>
                                      </p:to>
                                    </p:set>
                                    <p:animEffect transition="in" filter="fade">
                                      <p:cBhvr>
                                        <p:cTn id="16" dur="1000"/>
                                        <p:tgtEl>
                                          <p:spTgt spid="200"/>
                                        </p:tgtEl>
                                      </p:cBhvr>
                                    </p:animEffect>
                                  </p:childTnLst>
                                </p:cTn>
                              </p:par>
                              <p:par>
                                <p:cTn id="17" presetID="10" presetClass="entr" presetSubtype="0" fill="hold" nodeType="withEffect">
                                  <p:stCondLst>
                                    <p:cond delay="0"/>
                                  </p:stCondLst>
                                  <p:childTnLst>
                                    <p:set>
                                      <p:cBhvr>
                                        <p:cTn id="18" dur="1" fill="hold">
                                          <p:stCondLst>
                                            <p:cond delay="0"/>
                                          </p:stCondLst>
                                        </p:cTn>
                                        <p:tgtEl>
                                          <p:spTgt spid="201"/>
                                        </p:tgtEl>
                                        <p:attrNameLst>
                                          <p:attrName>style.visibility</p:attrName>
                                        </p:attrNameLst>
                                      </p:cBhvr>
                                      <p:to>
                                        <p:strVal val="visible"/>
                                      </p:to>
                                    </p:set>
                                    <p:animEffect transition="in" filter="fade">
                                      <p:cBhvr>
                                        <p:cTn id="19" dur="1000"/>
                                        <p:tgtEl>
                                          <p:spTgt spid="201"/>
                                        </p:tgtEl>
                                      </p:cBhvr>
                                    </p:animEffect>
                                  </p:childTnLst>
                                </p:cTn>
                              </p:par>
                              <p:par>
                                <p:cTn id="20" presetID="10" presetClass="entr" presetSubtype="0" fill="hold" nodeType="withEffect">
                                  <p:stCondLst>
                                    <p:cond delay="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1000"/>
                                        <p:tgtEl>
                                          <p:spTgt spid="199"/>
                                        </p:tgtEl>
                                      </p:cBhvr>
                                    </p:animEffect>
                                  </p:childTnLst>
                                </p:cTn>
                              </p:par>
                              <p:par>
                                <p:cTn id="23" presetID="10" presetClass="entr" presetSubtype="0" fill="hold" nodeType="withEffect">
                                  <p:stCondLst>
                                    <p:cond delay="0"/>
                                  </p:stCondLst>
                                  <p:childTnLst>
                                    <p:set>
                                      <p:cBhvr>
                                        <p:cTn id="24" dur="1" fill="hold">
                                          <p:stCondLst>
                                            <p:cond delay="0"/>
                                          </p:stCondLst>
                                        </p:cTn>
                                        <p:tgtEl>
                                          <p:spTgt spid="197"/>
                                        </p:tgtEl>
                                        <p:attrNameLst>
                                          <p:attrName>style.visibility</p:attrName>
                                        </p:attrNameLst>
                                      </p:cBhvr>
                                      <p:to>
                                        <p:strVal val="visible"/>
                                      </p:to>
                                    </p:set>
                                    <p:animEffect transition="in" filter="fade">
                                      <p:cBhvr>
                                        <p:cTn id="25" dur="1000"/>
                                        <p:tgtEl>
                                          <p:spTgt spid="19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7"/>
                                        </p:tgtEl>
                                        <p:attrNameLst>
                                          <p:attrName>style.visibility</p:attrName>
                                        </p:attrNameLst>
                                      </p:cBhvr>
                                      <p:to>
                                        <p:strVal val="visible"/>
                                      </p:to>
                                    </p:set>
                                    <p:animEffect transition="in" filter="fade">
                                      <p:cBhvr>
                                        <p:cTn id="30" dur="1000"/>
                                        <p:tgtEl>
                                          <p:spTgt spid="187"/>
                                        </p:tgtEl>
                                      </p:cBhvr>
                                    </p:animEffect>
                                  </p:childTnLst>
                                </p:cTn>
                              </p:par>
                              <p:par>
                                <p:cTn id="31" presetID="10" presetClass="entr" presetSubtype="0" fill="hold" nodeType="withEffect">
                                  <p:stCondLst>
                                    <p:cond delay="0"/>
                                  </p:stCondLst>
                                  <p:childTnLst>
                                    <p:set>
                                      <p:cBhvr>
                                        <p:cTn id="32" dur="1" fill="hold">
                                          <p:stCondLst>
                                            <p:cond delay="0"/>
                                          </p:stCondLst>
                                        </p:cTn>
                                        <p:tgtEl>
                                          <p:spTgt spid="188"/>
                                        </p:tgtEl>
                                        <p:attrNameLst>
                                          <p:attrName>style.visibility</p:attrName>
                                        </p:attrNameLst>
                                      </p:cBhvr>
                                      <p:to>
                                        <p:strVal val="visible"/>
                                      </p:to>
                                    </p:set>
                                    <p:animEffect transition="in" filter="fade">
                                      <p:cBhvr>
                                        <p:cTn id="33" dur="1000"/>
                                        <p:tgtEl>
                                          <p:spTgt spid="188"/>
                                        </p:tgtEl>
                                      </p:cBhvr>
                                    </p:animEffect>
                                  </p:childTnLst>
                                </p:cTn>
                              </p:par>
                              <p:par>
                                <p:cTn id="34" presetID="10" presetClass="entr" presetSubtype="0" fill="hold" nodeType="withEffect">
                                  <p:stCondLst>
                                    <p:cond delay="0"/>
                                  </p:stCondLst>
                                  <p:childTnLst>
                                    <p:set>
                                      <p:cBhvr>
                                        <p:cTn id="35" dur="1" fill="hold">
                                          <p:stCondLst>
                                            <p:cond delay="0"/>
                                          </p:stCondLst>
                                        </p:cTn>
                                        <p:tgtEl>
                                          <p:spTgt spid="190"/>
                                        </p:tgtEl>
                                        <p:attrNameLst>
                                          <p:attrName>style.visibility</p:attrName>
                                        </p:attrNameLst>
                                      </p:cBhvr>
                                      <p:to>
                                        <p:strVal val="visible"/>
                                      </p:to>
                                    </p:set>
                                    <p:animEffect transition="in" filter="fade">
                                      <p:cBhvr>
                                        <p:cTn id="36" dur="1000"/>
                                        <p:tgtEl>
                                          <p:spTgt spid="190"/>
                                        </p:tgtEl>
                                      </p:cBhvr>
                                    </p:animEffect>
                                  </p:childTnLst>
                                </p:cTn>
                              </p:par>
                              <p:par>
                                <p:cTn id="37" presetID="10" presetClass="entr" presetSubtype="0" fill="hold" nodeType="withEffect">
                                  <p:stCondLst>
                                    <p:cond delay="0"/>
                                  </p:stCondLst>
                                  <p:childTnLst>
                                    <p:set>
                                      <p:cBhvr>
                                        <p:cTn id="38" dur="1" fill="hold">
                                          <p:stCondLst>
                                            <p:cond delay="0"/>
                                          </p:stCondLst>
                                        </p:cTn>
                                        <p:tgtEl>
                                          <p:spTgt spid="194"/>
                                        </p:tgtEl>
                                        <p:attrNameLst>
                                          <p:attrName>style.visibility</p:attrName>
                                        </p:attrNameLst>
                                      </p:cBhvr>
                                      <p:to>
                                        <p:strVal val="visible"/>
                                      </p:to>
                                    </p:set>
                                    <p:animEffect transition="in" filter="fade">
                                      <p:cBhvr>
                                        <p:cTn id="39" dur="1000"/>
                                        <p:tgtEl>
                                          <p:spTgt spid="194"/>
                                        </p:tgtEl>
                                      </p:cBhvr>
                                    </p:animEffect>
                                  </p:childTnLst>
                                </p:cTn>
                              </p:par>
                              <p:par>
                                <p:cTn id="40" presetID="10" presetClass="entr" presetSubtype="0" fill="hold" nodeType="withEffect">
                                  <p:stCondLst>
                                    <p:cond delay="0"/>
                                  </p:stCondLst>
                                  <p:childTnLst>
                                    <p:set>
                                      <p:cBhvr>
                                        <p:cTn id="41" dur="1" fill="hold">
                                          <p:stCondLst>
                                            <p:cond delay="0"/>
                                          </p:stCondLst>
                                        </p:cTn>
                                        <p:tgtEl>
                                          <p:spTgt spid="189"/>
                                        </p:tgtEl>
                                        <p:attrNameLst>
                                          <p:attrName>style.visibility</p:attrName>
                                        </p:attrNameLst>
                                      </p:cBhvr>
                                      <p:to>
                                        <p:strVal val="visible"/>
                                      </p:to>
                                    </p:set>
                                    <p:animEffect transition="in" filter="fade">
                                      <p:cBhvr>
                                        <p:cTn id="42" dur="1000"/>
                                        <p:tgtEl>
                                          <p:spTgt spid="189"/>
                                        </p:tgtEl>
                                      </p:cBhvr>
                                    </p:animEffect>
                                  </p:childTnLst>
                                </p:cTn>
                              </p:par>
                              <p:par>
                                <p:cTn id="43" presetID="10" presetClass="entr" presetSubtype="0" fill="hold" nodeType="withEffect">
                                  <p:stCondLst>
                                    <p:cond delay="0"/>
                                  </p:stCondLst>
                                  <p:childTnLst>
                                    <p:set>
                                      <p:cBhvr>
                                        <p:cTn id="44" dur="1" fill="hold">
                                          <p:stCondLst>
                                            <p:cond delay="0"/>
                                          </p:stCondLst>
                                        </p:cTn>
                                        <p:tgtEl>
                                          <p:spTgt spid="191"/>
                                        </p:tgtEl>
                                        <p:attrNameLst>
                                          <p:attrName>style.visibility</p:attrName>
                                        </p:attrNameLst>
                                      </p:cBhvr>
                                      <p:to>
                                        <p:strVal val="visible"/>
                                      </p:to>
                                    </p:set>
                                    <p:animEffect transition="in" filter="fade">
                                      <p:cBhvr>
                                        <p:cTn id="45" dur="1000"/>
                                        <p:tgtEl>
                                          <p:spTgt spid="191"/>
                                        </p:tgtEl>
                                      </p:cBhvr>
                                    </p:animEffect>
                                  </p:childTnLst>
                                </p:cTn>
                              </p:par>
                              <p:par>
                                <p:cTn id="46" presetID="10" presetClass="entr" presetSubtype="0" fill="hold" nodeType="withEffect">
                                  <p:stCondLst>
                                    <p:cond delay="0"/>
                                  </p:stCondLst>
                                  <p:childTnLst>
                                    <p:set>
                                      <p:cBhvr>
                                        <p:cTn id="47" dur="1" fill="hold">
                                          <p:stCondLst>
                                            <p:cond delay="0"/>
                                          </p:stCondLst>
                                        </p:cTn>
                                        <p:tgtEl>
                                          <p:spTgt spid="193"/>
                                        </p:tgtEl>
                                        <p:attrNameLst>
                                          <p:attrName>style.visibility</p:attrName>
                                        </p:attrNameLst>
                                      </p:cBhvr>
                                      <p:to>
                                        <p:strVal val="visible"/>
                                      </p:to>
                                    </p:set>
                                    <p:animEffect transition="in" filter="fade">
                                      <p:cBhvr>
                                        <p:cTn id="48" dur="1000"/>
                                        <p:tgtEl>
                                          <p:spTgt spid="193"/>
                                        </p:tgtEl>
                                      </p:cBhvr>
                                    </p:animEffect>
                                  </p:childTnLst>
                                </p:cTn>
                              </p:par>
                              <p:par>
                                <p:cTn id="49" presetID="10" presetClass="entr" presetSubtype="0" fill="hold" nodeType="withEffect">
                                  <p:stCondLst>
                                    <p:cond delay="0"/>
                                  </p:stCondLst>
                                  <p:childTnLst>
                                    <p:set>
                                      <p:cBhvr>
                                        <p:cTn id="50" dur="1" fill="hold">
                                          <p:stCondLst>
                                            <p:cond delay="0"/>
                                          </p:stCondLst>
                                        </p:cTn>
                                        <p:tgtEl>
                                          <p:spTgt spid="195"/>
                                        </p:tgtEl>
                                        <p:attrNameLst>
                                          <p:attrName>style.visibility</p:attrName>
                                        </p:attrNameLst>
                                      </p:cBhvr>
                                      <p:to>
                                        <p:strVal val="visible"/>
                                      </p:to>
                                    </p:set>
                                    <p:animEffect transition="in" filter="fade">
                                      <p:cBhvr>
                                        <p:cTn id="51" dur="1000"/>
                                        <p:tgtEl>
                                          <p:spTgt spid="195"/>
                                        </p:tgtEl>
                                      </p:cBhvr>
                                    </p:animEffect>
                                  </p:childTnLst>
                                </p:cTn>
                              </p:par>
                              <p:par>
                                <p:cTn id="52" presetID="10" presetClass="entr" presetSubtype="0" fill="hold" nodeType="withEffect">
                                  <p:stCondLst>
                                    <p:cond delay="0"/>
                                  </p:stCondLst>
                                  <p:childTnLst>
                                    <p:set>
                                      <p:cBhvr>
                                        <p:cTn id="53" dur="1" fill="hold">
                                          <p:stCondLst>
                                            <p:cond delay="0"/>
                                          </p:stCondLst>
                                        </p:cTn>
                                        <p:tgtEl>
                                          <p:spTgt spid="192"/>
                                        </p:tgtEl>
                                        <p:attrNameLst>
                                          <p:attrName>style.visibility</p:attrName>
                                        </p:attrNameLst>
                                      </p:cBhvr>
                                      <p:to>
                                        <p:strVal val="visible"/>
                                      </p:to>
                                    </p:set>
                                    <p:animEffect transition="in" filter="fade">
                                      <p:cBhvr>
                                        <p:cTn id="54" dur="1000"/>
                                        <p:tgtEl>
                                          <p:spTgt spid="192"/>
                                        </p:tgtEl>
                                      </p:cBhvr>
                                    </p:animEffect>
                                  </p:childTnLst>
                                </p:cTn>
                              </p:par>
                              <p:par>
                                <p:cTn id="55" presetID="10" presetClass="entr" presetSubtype="0" fill="hold" nodeType="withEffect">
                                  <p:stCondLst>
                                    <p:cond delay="0"/>
                                  </p:stCondLst>
                                  <p:childTnLst>
                                    <p:set>
                                      <p:cBhvr>
                                        <p:cTn id="56" dur="1" fill="hold">
                                          <p:stCondLst>
                                            <p:cond delay="0"/>
                                          </p:stCondLst>
                                        </p:cTn>
                                        <p:tgtEl>
                                          <p:spTgt spid="202"/>
                                        </p:tgtEl>
                                        <p:attrNameLst>
                                          <p:attrName>style.visibility</p:attrName>
                                        </p:attrNameLst>
                                      </p:cBhvr>
                                      <p:to>
                                        <p:strVal val="visible"/>
                                      </p:to>
                                    </p:set>
                                    <p:animEffect transition="in" filter="fade">
                                      <p:cBhvr>
                                        <p:cTn id="57" dur="1000"/>
                                        <p:tgtEl>
                                          <p:spTgt spid="202"/>
                                        </p:tgtEl>
                                      </p:cBhvr>
                                    </p:animEffect>
                                  </p:childTnLst>
                                </p:cTn>
                              </p:par>
                              <p:par>
                                <p:cTn id="58" presetID="10" presetClass="entr" presetSubtype="0" fill="hold" nodeType="withEffect">
                                  <p:stCondLst>
                                    <p:cond delay="0"/>
                                  </p:stCondLst>
                                  <p:childTnLst>
                                    <p:set>
                                      <p:cBhvr>
                                        <p:cTn id="59" dur="1" fill="hold">
                                          <p:stCondLst>
                                            <p:cond delay="0"/>
                                          </p:stCondLst>
                                        </p:cTn>
                                        <p:tgtEl>
                                          <p:spTgt spid="204"/>
                                        </p:tgtEl>
                                        <p:attrNameLst>
                                          <p:attrName>style.visibility</p:attrName>
                                        </p:attrNameLst>
                                      </p:cBhvr>
                                      <p:to>
                                        <p:strVal val="visible"/>
                                      </p:to>
                                    </p:set>
                                    <p:animEffect transition="in" filter="fade">
                                      <p:cBhvr>
                                        <p:cTn id="60" dur="1000"/>
                                        <p:tgtEl>
                                          <p:spTgt spid="204"/>
                                        </p:tgtEl>
                                      </p:cBhvr>
                                    </p:animEffect>
                                  </p:childTnLst>
                                </p:cTn>
                              </p:par>
                              <p:par>
                                <p:cTn id="61" presetID="10" presetClass="entr" presetSubtype="0" fill="hold" nodeType="withEffect">
                                  <p:stCondLst>
                                    <p:cond delay="0"/>
                                  </p:stCondLst>
                                  <p:childTnLst>
                                    <p:set>
                                      <p:cBhvr>
                                        <p:cTn id="62" dur="1" fill="hold">
                                          <p:stCondLst>
                                            <p:cond delay="0"/>
                                          </p:stCondLst>
                                        </p:cTn>
                                        <p:tgtEl>
                                          <p:spTgt spid="205"/>
                                        </p:tgtEl>
                                        <p:attrNameLst>
                                          <p:attrName>style.visibility</p:attrName>
                                        </p:attrNameLst>
                                      </p:cBhvr>
                                      <p:to>
                                        <p:strVal val="visible"/>
                                      </p:to>
                                    </p:set>
                                    <p:animEffect transition="in" filter="fade">
                                      <p:cBhvr>
                                        <p:cTn id="63" dur="1000"/>
                                        <p:tgtEl>
                                          <p:spTgt spid="205"/>
                                        </p:tgtEl>
                                      </p:cBhvr>
                                    </p:animEffect>
                                  </p:childTnLst>
                                </p:cTn>
                              </p:par>
                              <p:par>
                                <p:cTn id="64" presetID="10" presetClass="entr" presetSubtype="0" fill="hold" nodeType="withEffect">
                                  <p:stCondLst>
                                    <p:cond delay="0"/>
                                  </p:stCondLst>
                                  <p:childTnLst>
                                    <p:set>
                                      <p:cBhvr>
                                        <p:cTn id="65" dur="1" fill="hold">
                                          <p:stCondLst>
                                            <p:cond delay="0"/>
                                          </p:stCondLst>
                                        </p:cTn>
                                        <p:tgtEl>
                                          <p:spTgt spid="203"/>
                                        </p:tgtEl>
                                        <p:attrNameLst>
                                          <p:attrName>style.visibility</p:attrName>
                                        </p:attrNameLst>
                                      </p:cBhvr>
                                      <p:to>
                                        <p:strVal val="visible"/>
                                      </p:to>
                                    </p:set>
                                    <p:animEffect transition="in" filter="fade">
                                      <p:cBhvr>
                                        <p:cTn id="66"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01"/>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u="sng">
                <a:latin typeface="Playfair Display SemiBold"/>
                <a:ea typeface="Playfair Display SemiBold"/>
                <a:cs typeface="Playfair Display SemiBold"/>
                <a:sym typeface="Playfair Display SemiBold"/>
              </a:rPr>
              <a:t>Trade Study: Sensor(s) </a:t>
            </a:r>
            <a:endParaRPr sz="2500" u="sng">
              <a:latin typeface="Playfair Display SemiBold"/>
              <a:ea typeface="Playfair Display SemiBold"/>
              <a:cs typeface="Playfair Display SemiBold"/>
              <a:sym typeface="Playfair Display SemiBold"/>
            </a:endParaRPr>
          </a:p>
        </p:txBody>
      </p:sp>
      <p:sp>
        <p:nvSpPr>
          <p:cNvPr id="1286" name="Google Shape;1286;p101"/>
          <p:cNvSpPr txBox="1">
            <a:spLocks noGrp="1"/>
          </p:cNvSpPr>
          <p:nvPr>
            <p:ph type="sldNum" idx="12"/>
          </p:nvPr>
        </p:nvSpPr>
        <p:spPr>
          <a:xfrm>
            <a:off x="8755050" y="49179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90</a:t>
            </a:fld>
            <a:endParaRPr sz="1200">
              <a:solidFill>
                <a:schemeClr val="accent4"/>
              </a:solidFill>
            </a:endParaRPr>
          </a:p>
        </p:txBody>
      </p:sp>
      <p:graphicFrame>
        <p:nvGraphicFramePr>
          <p:cNvPr id="1287" name="Google Shape;1287;p101"/>
          <p:cNvGraphicFramePr/>
          <p:nvPr/>
        </p:nvGraphicFramePr>
        <p:xfrm>
          <a:off x="388950" y="1100888"/>
          <a:ext cx="3000000" cy="3000000"/>
        </p:xfrm>
        <a:graphic>
          <a:graphicData uri="http://schemas.openxmlformats.org/drawingml/2006/table">
            <a:tbl>
              <a:tblPr>
                <a:noFill/>
                <a:tableStyleId>{100F1C8B-0C1F-4E85-B021-A9572CF72A61}</a:tableStyleId>
              </a:tblPr>
              <a:tblGrid>
                <a:gridCol w="767975">
                  <a:extLst>
                    <a:ext uri="{9D8B030D-6E8A-4147-A177-3AD203B41FA5}">
                      <a16:colId xmlns:a16="http://schemas.microsoft.com/office/drawing/2014/main" val="20000"/>
                    </a:ext>
                  </a:extLst>
                </a:gridCol>
                <a:gridCol w="2619475">
                  <a:extLst>
                    <a:ext uri="{9D8B030D-6E8A-4147-A177-3AD203B41FA5}">
                      <a16:colId xmlns:a16="http://schemas.microsoft.com/office/drawing/2014/main" val="20001"/>
                    </a:ext>
                  </a:extLst>
                </a:gridCol>
                <a:gridCol w="498100">
                  <a:extLst>
                    <a:ext uri="{9D8B030D-6E8A-4147-A177-3AD203B41FA5}">
                      <a16:colId xmlns:a16="http://schemas.microsoft.com/office/drawing/2014/main" val="20002"/>
                    </a:ext>
                  </a:extLst>
                </a:gridCol>
                <a:gridCol w="1504000">
                  <a:extLst>
                    <a:ext uri="{9D8B030D-6E8A-4147-A177-3AD203B41FA5}">
                      <a16:colId xmlns:a16="http://schemas.microsoft.com/office/drawing/2014/main" val="20003"/>
                    </a:ext>
                  </a:extLst>
                </a:gridCol>
                <a:gridCol w="1339575">
                  <a:extLst>
                    <a:ext uri="{9D8B030D-6E8A-4147-A177-3AD203B41FA5}">
                      <a16:colId xmlns:a16="http://schemas.microsoft.com/office/drawing/2014/main" val="20004"/>
                    </a:ext>
                  </a:extLst>
                </a:gridCol>
                <a:gridCol w="1636975">
                  <a:extLst>
                    <a:ext uri="{9D8B030D-6E8A-4147-A177-3AD203B41FA5}">
                      <a16:colId xmlns:a16="http://schemas.microsoft.com/office/drawing/2014/main" val="20005"/>
                    </a:ext>
                  </a:extLst>
                </a:gridCol>
              </a:tblGrid>
              <a:tr h="107000">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Metric</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Description</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Weight</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gridSpan="3">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Scores</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00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3</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2</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1</a:t>
                      </a:r>
                      <a:endParaRPr sz="900" b="1">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81000">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Computational Expense</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Computational expense of associated algorithms - In order to meet SC.6, raw sensor data must be converted into meaningful relative position and attitude (pose) measurements at a minimum rate of 1 Hz</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Playfair Display"/>
                          <a:ea typeface="Playfair Display"/>
                          <a:cs typeface="Playfair Display"/>
                          <a:sym typeface="Playfair Display"/>
                        </a:rPr>
                        <a:t>0.3</a:t>
                      </a:r>
                      <a:endParaRPr sz="11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Real time processing (&gt;=1 Hz)</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Slow real time processing (&lt;1 Hz)</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Post processing only</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Cost</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Cost of sensor(s) - The project has a maximum budget of $4000. While the sensor suite is an important component of the system design, its cost is a key consideration in selecting a sensor type.</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Playfair Display"/>
                          <a:ea typeface="Playfair Display"/>
                          <a:cs typeface="Playfair Display"/>
                          <a:sym typeface="Playfair Display"/>
                        </a:rPr>
                        <a:t>0.15</a:t>
                      </a:r>
                      <a:endParaRPr sz="11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Less than $1000</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$1000-$2000</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More than $2000</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Range</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Sensor measurement range -  In order to meet SC.1, the sensor suite must be capable of providing sufficiently accurate data up to 30 m away.</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Playfair Display"/>
                          <a:ea typeface="Playfair Display"/>
                          <a:cs typeface="Playfair Display"/>
                          <a:sym typeface="Playfair Display"/>
                        </a:rPr>
                        <a:t>0.2</a:t>
                      </a:r>
                      <a:endParaRPr sz="11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More than 50 m</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30-50 m</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Less than 30 m</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Accuracy</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Sensor measurement accuracy (resolution) - In order to meet 1.1.2 and 1.1.3, sufficient sensor resolution data is required to ensure position measurements will be accurate to within 1 m, and attitude measurements will be accurate to within 15 degrees.</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Playfair Display"/>
                          <a:ea typeface="Playfair Display"/>
                          <a:cs typeface="Playfair Display"/>
                          <a:sym typeface="Playfair Display"/>
                        </a:rPr>
                        <a:t>0.25</a:t>
                      </a:r>
                      <a:endParaRPr sz="11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900">
                          <a:latin typeface="Playfair Display"/>
                          <a:ea typeface="Playfair Display"/>
                          <a:cs typeface="Playfair Display"/>
                          <a:sym typeface="Playfair Display"/>
                        </a:rPr>
                        <a:t>Meets accuracy requirement</a:t>
                      </a:r>
                      <a:endParaRPr sz="9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over 30 m</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Meets accuracy requirement </a:t>
                      </a:r>
                      <a:endParaRPr sz="9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in range 20-30 m</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900">
                          <a:latin typeface="Playfair Display"/>
                          <a:ea typeface="Playfair Display"/>
                          <a:cs typeface="Playfair Display"/>
                          <a:sym typeface="Playfair Display"/>
                        </a:rPr>
                        <a:t>Meets accuracy requirement </a:t>
                      </a:r>
                      <a:endParaRPr sz="9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under 20 m</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ctr" rtl="0">
                        <a:lnSpc>
                          <a:spcPct val="115000"/>
                        </a:lnSpc>
                        <a:spcBef>
                          <a:spcPts val="0"/>
                        </a:spcBef>
                        <a:spcAft>
                          <a:spcPts val="0"/>
                        </a:spcAft>
                        <a:buNone/>
                      </a:pPr>
                      <a:r>
                        <a:rPr lang="en" sz="900">
                          <a:latin typeface="Playfair Display"/>
                          <a:ea typeface="Playfair Display"/>
                          <a:cs typeface="Playfair Display"/>
                          <a:sym typeface="Playfair Display"/>
                        </a:rPr>
                        <a:t>Risk</a:t>
                      </a:r>
                      <a:endParaRPr sz="9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Risk level of sensor - The sensor suite will be required to obtain relative location information of the test object in the SOSC testing facility. This information is vital to the project objectives, so any risks associated with specific sensor types must be accounted for.</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Playfair Display"/>
                          <a:ea typeface="Playfair Display"/>
                          <a:cs typeface="Playfair Display"/>
                          <a:sym typeface="Playfair Display"/>
                        </a:rPr>
                        <a:t>0.1</a:t>
                      </a:r>
                      <a:endParaRPr sz="11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700">
                          <a:latin typeface="Playfair Display"/>
                          <a:ea typeface="Playfair Display"/>
                          <a:cs typeface="Playfair Display"/>
                          <a:sym typeface="Playfair Display"/>
                        </a:rPr>
                        <a:t>Low risk - a relatively simple system overall that has heritage </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Clr>
                          <a:schemeClr val="dk1"/>
                        </a:buClr>
                        <a:buSzPts val="1100"/>
                        <a:buFont typeface="Arial"/>
                        <a:buNone/>
                      </a:pPr>
                      <a:r>
                        <a:rPr lang="en" sz="700">
                          <a:latin typeface="Playfair Display"/>
                          <a:ea typeface="Playfair Display"/>
                          <a:cs typeface="Playfair Display"/>
                          <a:sym typeface="Playfair Display"/>
                        </a:rPr>
                        <a:t>demonstrating reliability of</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Clr>
                          <a:schemeClr val="dk1"/>
                        </a:buClr>
                        <a:buSzPts val="1100"/>
                        <a:buFont typeface="Arial"/>
                        <a:buNone/>
                      </a:pPr>
                      <a:r>
                        <a:rPr lang="en" sz="700">
                          <a:latin typeface="Playfair Display"/>
                          <a:ea typeface="Playfair Display"/>
                          <a:cs typeface="Playfair Display"/>
                          <a:sym typeface="Playfair Display"/>
                        </a:rPr>
                        <a:t>performance in similar </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applications.</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700">
                          <a:latin typeface="Playfair Display"/>
                          <a:ea typeface="Playfair Display"/>
                          <a:cs typeface="Playfair Display"/>
                          <a:sym typeface="Playfair Display"/>
                        </a:rPr>
                        <a:t>Medium - a system either more </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complex and difficult to integrate into overall system, or a system that has limited heritage that proves performance in similar applications.</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700">
                          <a:latin typeface="Playfair Display"/>
                          <a:ea typeface="Playfair Display"/>
                          <a:cs typeface="Playfair Display"/>
                          <a:sym typeface="Playfair Display"/>
                        </a:rPr>
                        <a:t>High - a system of high </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Clr>
                          <a:schemeClr val="dk1"/>
                        </a:buClr>
                        <a:buSzPts val="1100"/>
                        <a:buFont typeface="Arial"/>
                        <a:buNone/>
                      </a:pPr>
                      <a:r>
                        <a:rPr lang="en" sz="700">
                          <a:latin typeface="Playfair Display"/>
                          <a:ea typeface="Playfair Display"/>
                          <a:cs typeface="Playfair Display"/>
                          <a:sym typeface="Playfair Display"/>
                        </a:rPr>
                        <a:t>complexity that is unrealistic to </a:t>
                      </a:r>
                      <a:endParaRPr sz="7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700">
                          <a:latin typeface="Playfair Display"/>
                          <a:ea typeface="Playfair Display"/>
                          <a:cs typeface="Playfair Display"/>
                          <a:sym typeface="Playfair Display"/>
                        </a:rPr>
                        <a:t>successfully implement into overall system, or has no  heritage proving it can be utilized in applications comparable to the mission.</a:t>
                      </a:r>
                      <a:endParaRPr sz="700">
                        <a:latin typeface="Playfair Display"/>
                        <a:ea typeface="Playfair Display"/>
                        <a:cs typeface="Playfair Display"/>
                        <a:sym typeface="Playfair Display"/>
                      </a:endParaRPr>
                    </a:p>
                  </a:txBody>
                  <a:tcPr marL="28575" marR="28575" marT="19050" marB="19050" anchor="b">
                    <a:lnL w="9475" cap="flat" cmpd="sng">
                      <a:solidFill>
                        <a:srgbClr val="005BAD"/>
                      </a:solidFill>
                      <a:prstDash val="solid"/>
                      <a:round/>
                      <a:headEnd type="none" w="sm" len="sm"/>
                      <a:tailEnd type="none" w="sm" len="sm"/>
                    </a:lnL>
                    <a:lnR w="9475" cap="flat" cmpd="sng">
                      <a:solidFill>
                        <a:srgbClr val="005BAD"/>
                      </a:solidFill>
                      <a:prstDash val="solid"/>
                      <a:round/>
                      <a:headEnd type="none" w="sm" len="sm"/>
                      <a:tailEnd type="none" w="sm" len="sm"/>
                    </a:lnR>
                    <a:lnT w="9475" cap="flat" cmpd="sng">
                      <a:solidFill>
                        <a:srgbClr val="005BAD"/>
                      </a:solidFill>
                      <a:prstDash val="solid"/>
                      <a:round/>
                      <a:headEnd type="none" w="sm" len="sm"/>
                      <a:tailEnd type="none" w="sm" len="sm"/>
                    </a:lnT>
                    <a:lnB w="9475" cap="flat" cmpd="sng">
                      <a:solidFill>
                        <a:srgbClr val="005BAD"/>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1288" name="Google Shape;1288;p101"/>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7"/>
                                        </p:tgtEl>
                                        <p:attrNameLst>
                                          <p:attrName>style.visibility</p:attrName>
                                        </p:attrNameLst>
                                      </p:cBhvr>
                                      <p:to>
                                        <p:strVal val="visible"/>
                                      </p:to>
                                    </p:set>
                                    <p:animEffect transition="in" filter="fade">
                                      <p:cBhvr>
                                        <p:cTn id="7" dur="1000"/>
                                        <p:tgtEl>
                                          <p:spTgt spid="1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02"/>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Trade Study: Validation System</a:t>
            </a:r>
            <a:endParaRPr sz="2600" u="sng">
              <a:latin typeface="Playfair Display SemiBold"/>
              <a:ea typeface="Playfair Display SemiBold"/>
              <a:cs typeface="Playfair Display SemiBold"/>
              <a:sym typeface="Playfair Display SemiBold"/>
            </a:endParaRPr>
          </a:p>
        </p:txBody>
      </p:sp>
      <p:sp>
        <p:nvSpPr>
          <p:cNvPr id="1294" name="Google Shape;1294;p102"/>
          <p:cNvSpPr txBox="1">
            <a:spLocks noGrp="1"/>
          </p:cNvSpPr>
          <p:nvPr>
            <p:ph type="sldNum" idx="12"/>
          </p:nvPr>
        </p:nvSpPr>
        <p:spPr>
          <a:xfrm>
            <a:off x="8755050" y="49179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91</a:t>
            </a:fld>
            <a:endParaRPr sz="1200">
              <a:solidFill>
                <a:schemeClr val="accent4"/>
              </a:solidFill>
            </a:endParaRPr>
          </a:p>
        </p:txBody>
      </p:sp>
      <p:graphicFrame>
        <p:nvGraphicFramePr>
          <p:cNvPr id="1295" name="Google Shape;1295;p102"/>
          <p:cNvGraphicFramePr/>
          <p:nvPr/>
        </p:nvGraphicFramePr>
        <p:xfrm>
          <a:off x="635025" y="994617"/>
          <a:ext cx="3000000" cy="3000000"/>
        </p:xfrm>
        <a:graphic>
          <a:graphicData uri="http://schemas.openxmlformats.org/drawingml/2006/table">
            <a:tbl>
              <a:tblPr>
                <a:noFill/>
                <a:tableStyleId>{100F1C8B-0C1F-4E85-B021-A9572CF72A61}</a:tableStyleId>
              </a:tblPr>
              <a:tblGrid>
                <a:gridCol w="1737250">
                  <a:extLst>
                    <a:ext uri="{9D8B030D-6E8A-4147-A177-3AD203B41FA5}">
                      <a16:colId xmlns:a16="http://schemas.microsoft.com/office/drawing/2014/main" val="20000"/>
                    </a:ext>
                  </a:extLst>
                </a:gridCol>
                <a:gridCol w="876425">
                  <a:extLst>
                    <a:ext uri="{9D8B030D-6E8A-4147-A177-3AD203B41FA5}">
                      <a16:colId xmlns:a16="http://schemas.microsoft.com/office/drawing/2014/main" val="20001"/>
                    </a:ext>
                  </a:extLst>
                </a:gridCol>
                <a:gridCol w="1384500">
                  <a:extLst>
                    <a:ext uri="{9D8B030D-6E8A-4147-A177-3AD203B41FA5}">
                      <a16:colId xmlns:a16="http://schemas.microsoft.com/office/drawing/2014/main" val="20002"/>
                    </a:ext>
                  </a:extLst>
                </a:gridCol>
                <a:gridCol w="2061025">
                  <a:extLst>
                    <a:ext uri="{9D8B030D-6E8A-4147-A177-3AD203B41FA5}">
                      <a16:colId xmlns:a16="http://schemas.microsoft.com/office/drawing/2014/main" val="20003"/>
                    </a:ext>
                  </a:extLst>
                </a:gridCol>
                <a:gridCol w="1544725">
                  <a:extLst>
                    <a:ext uri="{9D8B030D-6E8A-4147-A177-3AD203B41FA5}">
                      <a16:colId xmlns:a16="http://schemas.microsoft.com/office/drawing/2014/main" val="20004"/>
                    </a:ext>
                  </a:extLst>
                </a:gridCol>
              </a:tblGrid>
              <a:tr h="482000">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Metric</a:t>
                      </a:r>
                      <a:endParaRPr sz="13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Weight </a:t>
                      </a:r>
                      <a:endParaRPr sz="13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IMU</a:t>
                      </a:r>
                      <a:endParaRPr sz="13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Gyro + Accelerometer</a:t>
                      </a:r>
                      <a:endParaRPr sz="13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Range Finder + Rotating Jig</a:t>
                      </a:r>
                      <a:endParaRPr sz="13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05375">
                <a:tc>
                  <a:txBody>
                    <a:bodyPr/>
                    <a:lstStyle/>
                    <a:p>
                      <a:pPr marL="0" lvl="0" indent="0" algn="l" rtl="0">
                        <a:lnSpc>
                          <a:spcPct val="115000"/>
                        </a:lnSpc>
                        <a:spcBef>
                          <a:spcPts val="0"/>
                        </a:spcBef>
                        <a:spcAft>
                          <a:spcPts val="0"/>
                        </a:spcAft>
                        <a:buNone/>
                      </a:pPr>
                      <a:r>
                        <a:rPr lang="en" sz="1200">
                          <a:latin typeface="Playfair Display"/>
                          <a:ea typeface="Playfair Display"/>
                          <a:cs typeface="Playfair Display"/>
                          <a:sym typeface="Playfair Display"/>
                        </a:rPr>
                        <a:t>Translational Movement Measurement Accuracy</a:t>
                      </a:r>
                      <a:endParaRPr sz="12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0.35</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1"/>
                  </a:ext>
                </a:extLst>
              </a:tr>
              <a:tr h="605375">
                <a:tc>
                  <a:txBody>
                    <a:bodyPr/>
                    <a:lstStyle/>
                    <a:p>
                      <a:pPr marL="0" lvl="0" indent="0" algn="l" rtl="0">
                        <a:lnSpc>
                          <a:spcPct val="115000"/>
                        </a:lnSpc>
                        <a:spcBef>
                          <a:spcPts val="0"/>
                        </a:spcBef>
                        <a:spcAft>
                          <a:spcPts val="0"/>
                        </a:spcAft>
                        <a:buNone/>
                      </a:pPr>
                      <a:r>
                        <a:rPr lang="en" sz="1200">
                          <a:latin typeface="Playfair Display"/>
                          <a:ea typeface="Playfair Display"/>
                          <a:cs typeface="Playfair Display"/>
                          <a:sym typeface="Playfair Display"/>
                        </a:rPr>
                        <a:t>Rotational Movement Measurement Accuracy</a:t>
                      </a:r>
                      <a:endParaRPr sz="12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0.35</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223150">
                <a:tc>
                  <a:txBody>
                    <a:bodyPr/>
                    <a:lstStyle/>
                    <a:p>
                      <a:pPr marL="0" lvl="0" indent="0" algn="l" rtl="0">
                        <a:lnSpc>
                          <a:spcPct val="115000"/>
                        </a:lnSpc>
                        <a:spcBef>
                          <a:spcPts val="0"/>
                        </a:spcBef>
                        <a:spcAft>
                          <a:spcPts val="0"/>
                        </a:spcAft>
                        <a:buNone/>
                      </a:pPr>
                      <a:r>
                        <a:rPr lang="en" sz="1200">
                          <a:latin typeface="Playfair Display"/>
                          <a:ea typeface="Playfair Display"/>
                          <a:cs typeface="Playfair Display"/>
                          <a:sym typeface="Playfair Display"/>
                        </a:rPr>
                        <a:t>Cost</a:t>
                      </a:r>
                      <a:endParaRPr sz="12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0.1</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2</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1</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553200">
                <a:tc>
                  <a:txBody>
                    <a:bodyPr/>
                    <a:lstStyle/>
                    <a:p>
                      <a:pPr marL="0" lvl="0" indent="0" algn="l" rtl="0">
                        <a:lnSpc>
                          <a:spcPct val="115000"/>
                        </a:lnSpc>
                        <a:spcBef>
                          <a:spcPts val="0"/>
                        </a:spcBef>
                        <a:spcAft>
                          <a:spcPts val="0"/>
                        </a:spcAft>
                        <a:buNone/>
                      </a:pPr>
                      <a:r>
                        <a:rPr lang="en" sz="1200">
                          <a:latin typeface="Playfair Display"/>
                          <a:ea typeface="Playfair Display"/>
                          <a:cs typeface="Playfair Display"/>
                          <a:sym typeface="Playfair Display"/>
                        </a:rPr>
                        <a:t>Power Consumption/Implementation</a:t>
                      </a:r>
                      <a:endParaRPr sz="12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0.1</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2</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307700">
                <a:tc>
                  <a:txBody>
                    <a:bodyPr/>
                    <a:lstStyle/>
                    <a:p>
                      <a:pPr marL="0" lvl="0" indent="0" algn="l" rtl="0">
                        <a:lnSpc>
                          <a:spcPct val="115000"/>
                        </a:lnSpc>
                        <a:spcBef>
                          <a:spcPts val="0"/>
                        </a:spcBef>
                        <a:spcAft>
                          <a:spcPts val="0"/>
                        </a:spcAft>
                        <a:buNone/>
                      </a:pPr>
                      <a:r>
                        <a:rPr lang="en" sz="1200">
                          <a:latin typeface="Playfair Display"/>
                          <a:ea typeface="Playfair Display"/>
                          <a:cs typeface="Playfair Display"/>
                          <a:sym typeface="Playfair Display"/>
                        </a:rPr>
                        <a:t>Computational Complexity</a:t>
                      </a:r>
                      <a:endParaRPr sz="12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0.1</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3</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900">
                          <a:latin typeface="Playfair Display"/>
                          <a:ea typeface="Playfair Display"/>
                          <a:cs typeface="Playfair Display"/>
                          <a:sym typeface="Playfair Display"/>
                        </a:rPr>
                        <a:t>1</a:t>
                      </a:r>
                      <a:endParaRPr sz="19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r h="342150">
                <a:tc>
                  <a:txBody>
                    <a:bodyPr/>
                    <a:lstStyle/>
                    <a:p>
                      <a:pPr marL="0" lvl="0" indent="0" algn="ctr" rtl="0">
                        <a:spcBef>
                          <a:spcPts val="0"/>
                        </a:spcBef>
                        <a:spcAft>
                          <a:spcPts val="0"/>
                        </a:spcAft>
                        <a:buNone/>
                      </a:pPr>
                      <a:r>
                        <a:rPr lang="en" sz="1300" b="1">
                          <a:latin typeface="Playfair Display"/>
                          <a:ea typeface="Playfair Display"/>
                          <a:cs typeface="Playfair Display"/>
                          <a:sym typeface="Playfair Display"/>
                        </a:rPr>
                        <a:t>Score </a:t>
                      </a:r>
                      <a:endParaRPr sz="13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800">
                          <a:latin typeface="Playfair Display"/>
                          <a:ea typeface="Playfair Display"/>
                          <a:cs typeface="Playfair Display"/>
                          <a:sym typeface="Playfair Display"/>
                        </a:rPr>
                        <a:t>1</a:t>
                      </a:r>
                      <a:endParaRPr sz="18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800" b="1">
                          <a:latin typeface="Playfair Display"/>
                          <a:ea typeface="Playfair Display"/>
                          <a:cs typeface="Playfair Display"/>
                          <a:sym typeface="Playfair Display"/>
                        </a:rPr>
                        <a:t>2.7</a:t>
                      </a:r>
                      <a:endParaRPr sz="1800" b="1">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800">
                          <a:latin typeface="Playfair Display"/>
                          <a:ea typeface="Playfair Display"/>
                          <a:cs typeface="Playfair Display"/>
                          <a:sym typeface="Playfair Display"/>
                        </a:rPr>
                        <a:t>2.6</a:t>
                      </a:r>
                      <a:endParaRPr sz="1800">
                        <a:latin typeface="Playfair Display"/>
                        <a:ea typeface="Playfair Display"/>
                        <a:cs typeface="Playfair Display"/>
                        <a:sym typeface="Playfair Display"/>
                      </a:endParaRPr>
                    </a:p>
                  </a:txBody>
                  <a:tcPr marL="91425" marR="91425" marT="91425" marB="91425">
                    <a:lnL w="9525" cap="flat" cmpd="sng">
                      <a:solidFill>
                        <a:srgbClr val="005BAD"/>
                      </a:solidFill>
                      <a:prstDash val="solid"/>
                      <a:round/>
                      <a:headEnd type="none" w="sm" len="sm"/>
                      <a:tailEnd type="none" w="sm" len="sm"/>
                    </a:lnL>
                    <a:lnR w="19050"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800">
                          <a:latin typeface="Playfair Display"/>
                          <a:ea typeface="Playfair Display"/>
                          <a:cs typeface="Playfair Display"/>
                          <a:sym typeface="Playfair Display"/>
                        </a:rPr>
                        <a:t>2.3</a:t>
                      </a:r>
                      <a:endParaRPr sz="1800">
                        <a:latin typeface="Playfair Display"/>
                        <a:ea typeface="Playfair Display"/>
                        <a:cs typeface="Playfair Display"/>
                        <a:sym typeface="Playfair Display"/>
                      </a:endParaRPr>
                    </a:p>
                  </a:txBody>
                  <a:tcPr marL="91425" marR="91425" marT="91425" marB="91425">
                    <a:lnL w="19050" cap="flat" cmpd="sng">
                      <a:solidFill>
                        <a:srgbClr val="005BAD"/>
                      </a:solidFill>
                      <a:prstDash val="solid"/>
                      <a:round/>
                      <a:headEnd type="none" w="sm" len="sm"/>
                      <a:tailEnd type="none" w="sm" len="sm"/>
                    </a:lnL>
                    <a:lnR w="19050"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19050" cap="flat" cmpd="sng">
                      <a:solidFill>
                        <a:srgbClr val="005BAD"/>
                      </a:solidFill>
                      <a:prstDash val="solid"/>
                      <a:round/>
                      <a:headEnd type="none" w="sm" len="sm"/>
                      <a:tailEnd type="none" w="sm" len="sm"/>
                    </a:lnB>
                    <a:solidFill>
                      <a:srgbClr val="B7B7B7"/>
                    </a:solidFill>
                  </a:tcPr>
                </a:tc>
                <a:extLst>
                  <a:ext uri="{0D108BD9-81ED-4DB2-BD59-A6C34878D82A}">
                    <a16:rowId xmlns:a16="http://schemas.microsoft.com/office/drawing/2014/main" val="10006"/>
                  </a:ext>
                </a:extLst>
              </a:tr>
            </a:tbl>
          </a:graphicData>
        </a:graphic>
      </p:graphicFrame>
      <p:pic>
        <p:nvPicPr>
          <p:cNvPr id="1296" name="Google Shape;1296;p102"/>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03"/>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800" u="sng"/>
              <a:t>Trade Study: Circuit Building</a:t>
            </a:r>
            <a:endParaRPr u="sng"/>
          </a:p>
        </p:txBody>
      </p:sp>
      <p:sp>
        <p:nvSpPr>
          <p:cNvPr id="1302" name="Google Shape;1302;p103"/>
          <p:cNvSpPr txBox="1">
            <a:spLocks noGrp="1"/>
          </p:cNvSpPr>
          <p:nvPr>
            <p:ph type="body" idx="1"/>
          </p:nvPr>
        </p:nvSpPr>
        <p:spPr>
          <a:xfrm>
            <a:off x="1251600" y="1272975"/>
            <a:ext cx="6640800" cy="3067500"/>
          </a:xfrm>
          <a:prstGeom prst="rect">
            <a:avLst/>
          </a:prstGeom>
        </p:spPr>
        <p:txBody>
          <a:bodyPr spcFirstLastPara="1" wrap="square" lIns="91425" tIns="91425" rIns="91425" bIns="91425" anchor="ctr" anchorCtr="0">
            <a:noAutofit/>
          </a:bodyPr>
          <a:lstStyle/>
          <a:p>
            <a:pPr marL="457200" lvl="0" indent="-342900" algn="l" rtl="0">
              <a:lnSpc>
                <a:spcPct val="115000"/>
              </a:lnSpc>
              <a:spcBef>
                <a:spcPts val="0"/>
              </a:spcBef>
              <a:spcAft>
                <a:spcPts val="0"/>
              </a:spcAft>
              <a:buClr>
                <a:schemeClr val="dk1"/>
              </a:buClr>
              <a:buSzPts val="1800"/>
              <a:buFont typeface="Playfair Display"/>
              <a:buChar char="●"/>
            </a:pPr>
            <a:r>
              <a:rPr lang="en" sz="1800">
                <a:latin typeface="Playfair Display"/>
                <a:ea typeface="Playfair Display"/>
                <a:cs typeface="Playfair Display"/>
                <a:sym typeface="Playfair Display"/>
              </a:rPr>
              <a:t>Build PCB</a:t>
            </a:r>
            <a:endParaRPr sz="1800">
              <a:latin typeface="Playfair Display"/>
              <a:ea typeface="Playfair Display"/>
              <a:cs typeface="Playfair Display"/>
              <a:sym typeface="Playfair Display"/>
            </a:endParaRPr>
          </a:p>
          <a:p>
            <a:pPr marL="914400" lvl="1"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Building a PCB would be the most size efficient option and once built makes electronics integration much easier</a:t>
            </a:r>
            <a:endParaRPr sz="1400">
              <a:latin typeface="Playfair Display"/>
              <a:ea typeface="Playfair Display"/>
              <a:cs typeface="Playfair Display"/>
              <a:sym typeface="Playfair Display"/>
            </a:endParaRPr>
          </a:p>
          <a:p>
            <a:pPr marL="914400" lvl="1"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This would increase manufacturing complexity and cost, and presents risk of having to do multiple revisions on a project without ample time</a:t>
            </a:r>
            <a:endParaRPr sz="1400">
              <a:latin typeface="Playfair Display"/>
              <a:ea typeface="Playfair Display"/>
              <a:cs typeface="Playfair Display"/>
              <a:sym typeface="Playfair Display"/>
            </a:endParaRPr>
          </a:p>
          <a:p>
            <a:pPr marL="457200" lvl="0" indent="-342900" algn="l" rtl="0">
              <a:lnSpc>
                <a:spcPct val="115000"/>
              </a:lnSpc>
              <a:spcBef>
                <a:spcPts val="0"/>
              </a:spcBef>
              <a:spcAft>
                <a:spcPts val="0"/>
              </a:spcAft>
              <a:buClr>
                <a:schemeClr val="dk1"/>
              </a:buClr>
              <a:buSzPts val="1800"/>
              <a:buFont typeface="Playfair Display"/>
              <a:buChar char="●"/>
            </a:pPr>
            <a:r>
              <a:rPr lang="en" sz="1800">
                <a:latin typeface="Playfair Display"/>
                <a:ea typeface="Playfair Display"/>
                <a:cs typeface="Playfair Display"/>
                <a:sym typeface="Playfair Display"/>
              </a:rPr>
              <a:t>Splice Wires Point-to-Point</a:t>
            </a:r>
            <a:endParaRPr sz="1800">
              <a:latin typeface="Playfair Display"/>
              <a:ea typeface="Playfair Display"/>
              <a:cs typeface="Playfair Display"/>
              <a:sym typeface="Playfair Display"/>
            </a:endParaRPr>
          </a:p>
          <a:p>
            <a:pPr marL="914400" lvl="1"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This is a less elegant solution but is probably sufficient for the complexity of our circuit design</a:t>
            </a:r>
            <a:endParaRPr sz="1400">
              <a:latin typeface="Playfair Display"/>
              <a:ea typeface="Playfair Display"/>
              <a:cs typeface="Playfair Display"/>
              <a:sym typeface="Playfair Display"/>
            </a:endParaRPr>
          </a:p>
          <a:p>
            <a:pPr marL="914400" lvl="1"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More risk of shorting or making wiring mistakes</a:t>
            </a:r>
            <a:endParaRPr sz="1400">
              <a:latin typeface="Playfair Display"/>
              <a:ea typeface="Playfair Display"/>
              <a:cs typeface="Playfair Display"/>
              <a:sym typeface="Playfair Display"/>
            </a:endParaRPr>
          </a:p>
          <a:p>
            <a:pPr marL="914400" lvl="1"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Cheaper and allows for making changes in design much more easily especially far along in the process</a:t>
            </a:r>
            <a:endParaRPr>
              <a:latin typeface="Playfair Display"/>
              <a:ea typeface="Playfair Display"/>
              <a:cs typeface="Playfair Display"/>
              <a:sym typeface="Playfair Display"/>
            </a:endParaRPr>
          </a:p>
        </p:txBody>
      </p:sp>
      <p:pic>
        <p:nvPicPr>
          <p:cNvPr id="1303" name="Google Shape;1303;p103"/>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304" name="Google Shape;1304;p103"/>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92</a:t>
            </a:fld>
            <a:endParaRPr sz="1200">
              <a:solidFill>
                <a:schemeClr val="accent4"/>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04"/>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Trade Study: Chassis Material</a:t>
            </a:r>
            <a:endParaRPr sz="2600" u="sng">
              <a:latin typeface="Playfair Display SemiBold"/>
              <a:ea typeface="Playfair Display SemiBold"/>
              <a:cs typeface="Playfair Display SemiBold"/>
              <a:sym typeface="Playfair Display SemiBold"/>
            </a:endParaRPr>
          </a:p>
        </p:txBody>
      </p:sp>
      <p:sp>
        <p:nvSpPr>
          <p:cNvPr id="1310" name="Google Shape;1310;p104"/>
          <p:cNvSpPr txBox="1">
            <a:spLocks noGrp="1"/>
          </p:cNvSpPr>
          <p:nvPr>
            <p:ph type="sldNum" idx="12"/>
          </p:nvPr>
        </p:nvSpPr>
        <p:spPr>
          <a:xfrm>
            <a:off x="8755050" y="49179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93</a:t>
            </a:fld>
            <a:endParaRPr sz="1200">
              <a:solidFill>
                <a:schemeClr val="accent4"/>
              </a:solidFill>
            </a:endParaRPr>
          </a:p>
        </p:txBody>
      </p:sp>
      <p:graphicFrame>
        <p:nvGraphicFramePr>
          <p:cNvPr id="1311" name="Google Shape;1311;p104"/>
          <p:cNvGraphicFramePr/>
          <p:nvPr/>
        </p:nvGraphicFramePr>
        <p:xfrm>
          <a:off x="388950" y="988440"/>
          <a:ext cx="3000000" cy="3000000"/>
        </p:xfrm>
        <a:graphic>
          <a:graphicData uri="http://schemas.openxmlformats.org/drawingml/2006/table">
            <a:tbl>
              <a:tblPr>
                <a:noFill/>
                <a:tableStyleId>{55189256-FDD2-419D-B989-A5E7DEA6DE4D}</a:tableStyleId>
              </a:tblPr>
              <a:tblGrid>
                <a:gridCol w="963900">
                  <a:extLst>
                    <a:ext uri="{9D8B030D-6E8A-4147-A177-3AD203B41FA5}">
                      <a16:colId xmlns:a16="http://schemas.microsoft.com/office/drawing/2014/main" val="20000"/>
                    </a:ext>
                  </a:extLst>
                </a:gridCol>
                <a:gridCol w="3052900">
                  <a:extLst>
                    <a:ext uri="{9D8B030D-6E8A-4147-A177-3AD203B41FA5}">
                      <a16:colId xmlns:a16="http://schemas.microsoft.com/office/drawing/2014/main" val="20001"/>
                    </a:ext>
                  </a:extLst>
                </a:gridCol>
                <a:gridCol w="702800">
                  <a:extLst>
                    <a:ext uri="{9D8B030D-6E8A-4147-A177-3AD203B41FA5}">
                      <a16:colId xmlns:a16="http://schemas.microsoft.com/office/drawing/2014/main" val="20002"/>
                    </a:ext>
                  </a:extLst>
                </a:gridCol>
                <a:gridCol w="1413225">
                  <a:extLst>
                    <a:ext uri="{9D8B030D-6E8A-4147-A177-3AD203B41FA5}">
                      <a16:colId xmlns:a16="http://schemas.microsoft.com/office/drawing/2014/main" val="20003"/>
                    </a:ext>
                  </a:extLst>
                </a:gridCol>
                <a:gridCol w="1107900">
                  <a:extLst>
                    <a:ext uri="{9D8B030D-6E8A-4147-A177-3AD203B41FA5}">
                      <a16:colId xmlns:a16="http://schemas.microsoft.com/office/drawing/2014/main" val="20004"/>
                    </a:ext>
                  </a:extLst>
                </a:gridCol>
                <a:gridCol w="1125350">
                  <a:extLst>
                    <a:ext uri="{9D8B030D-6E8A-4147-A177-3AD203B41FA5}">
                      <a16:colId xmlns:a16="http://schemas.microsoft.com/office/drawing/2014/main" val="20005"/>
                    </a:ext>
                  </a:extLst>
                </a:gridCol>
              </a:tblGrid>
              <a:tr h="194650">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Metric</a:t>
                      </a:r>
                      <a:endParaRPr sz="900" b="1">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Description</a:t>
                      </a:r>
                      <a:endParaRPr sz="900" b="1">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rowSpan="2">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Weight</a:t>
                      </a:r>
                      <a:endParaRPr sz="900" b="1">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gridSpan="3">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Scores</a:t>
                      </a:r>
                      <a:endParaRPr sz="900" b="1">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46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3</a:t>
                      </a:r>
                      <a:endParaRPr sz="900" b="1">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2</a:t>
                      </a:r>
                      <a:endParaRPr sz="900" b="1">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b="1">
                          <a:latin typeface="Playfair Display"/>
                          <a:ea typeface="Playfair Display"/>
                          <a:cs typeface="Playfair Display"/>
                          <a:sym typeface="Playfair Display"/>
                        </a:rPr>
                        <a:t>1</a:t>
                      </a:r>
                      <a:endParaRPr sz="900" b="1">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454175">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Mass</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While C.4 gives the team an upper limit of 450kg,</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mass should be minimized for ease of transportation,</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as well as mounting</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Playfair Display"/>
                          <a:ea typeface="Playfair Display"/>
                          <a:cs typeface="Playfair Display"/>
                          <a:sym typeface="Playfair Display"/>
                        </a:rPr>
                        <a:t>0.05</a:t>
                      </a:r>
                      <a:endParaRPr sz="12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Material Density below 2 g/cc.</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Material density between 2 and 3 g/cc.</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Material density greater than 3 g/cc.</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2"/>
                  </a:ext>
                </a:extLst>
              </a:tr>
              <a:tr h="662000">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Strength</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In order to fulfill 1.1.5, 1.1.6, 1.2.1, and 1.2.2 the enclosure</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needs to be sufficiently strong to avoid mounted components</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from coming loose during testing as well as during</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transportation</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Playfair Display"/>
                          <a:ea typeface="Playfair Display"/>
                          <a:cs typeface="Playfair Display"/>
                          <a:sym typeface="Playfair Display"/>
                        </a:rPr>
                        <a:t>0.15</a:t>
                      </a:r>
                      <a:endParaRPr sz="12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Tensile strength greater than 150 MPa.</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Tensile strength between 50-150 MPa.</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Tensile strength less than 50 MPa.</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3"/>
                  </a:ext>
                </a:extLst>
              </a:tr>
              <a:tr h="768375">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Cost</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The Team has a budget of $4000 dollars. It is anticipated that a</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good portion of the teams budget will be taken up by sensor</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selection, so minimizing the cost of materials for manufacturing</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is key to fulfilling C.1</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Playfair Display"/>
                          <a:ea typeface="Playfair Display"/>
                          <a:cs typeface="Playfair Display"/>
                          <a:sym typeface="Playfair Display"/>
                        </a:rPr>
                        <a:t>0.25</a:t>
                      </a:r>
                      <a:endParaRPr sz="12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Less than $250.</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$250-$500</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Greater than $500.</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4"/>
                  </a:ext>
                </a:extLst>
              </a:tr>
              <a:tr h="768375">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Manufacturability</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The team has a strict timeline to fulfill 1.3.1, with a testing date</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on April 6th at the SOSC. If assembly components need to be</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remanufactured close to the</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testing date, slow manufacturing time</a:t>
                      </a:r>
                      <a:endParaRPr sz="800">
                        <a:latin typeface="Playfair Display"/>
                        <a:ea typeface="Playfair Display"/>
                        <a:cs typeface="Playfair Display"/>
                        <a:sym typeface="Playfair Display"/>
                      </a:endParaRPr>
                    </a:p>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Size??</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Playfair Display"/>
                          <a:ea typeface="Playfair Display"/>
                          <a:cs typeface="Playfair Display"/>
                          <a:sym typeface="Playfair Display"/>
                        </a:rPr>
                        <a:t>0.4</a:t>
                      </a:r>
                      <a:endParaRPr sz="12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Less than a week to manufacture. Materials available off the shelf</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Between 1 - 4 weeks to manufacture. Materials readily available to purchase</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Longer than 1 month to manufacture. Materials not readily available/require special order.</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5"/>
                  </a:ext>
                </a:extLst>
              </a:tr>
              <a:tr h="768375">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Thermal</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The material selected must be able to sustain the heat produced by each electrical component. This is tested by running a thermal simulation of the MARCo model and comparing each material.</a:t>
                      </a:r>
                      <a:endParaRPr sz="800">
                        <a:latin typeface="Playfair Display"/>
                        <a:ea typeface="Playfair Display"/>
                        <a:cs typeface="Playfair Display"/>
                        <a:sym typeface="Playfair Display"/>
                      </a:endParaRPr>
                    </a:p>
                  </a:txBody>
                  <a:tcPr marL="28575" marR="28575" marT="19050" marB="19050" anchor="b">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latin typeface="Playfair Display"/>
                          <a:ea typeface="Playfair Display"/>
                          <a:cs typeface="Playfair Display"/>
                          <a:sym typeface="Playfair Display"/>
                        </a:rPr>
                        <a:t>0.15</a:t>
                      </a:r>
                      <a:endParaRPr sz="12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Exceeds MPT by &gt;31C</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Exceeds MPT by 11-30C</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latin typeface="Playfair Display"/>
                          <a:ea typeface="Playfair Display"/>
                          <a:cs typeface="Playfair Display"/>
                          <a:sym typeface="Playfair Display"/>
                        </a:rPr>
                        <a:t>Meets or exceeds melting point temperature by 10C</a:t>
                      </a:r>
                      <a:endParaRPr sz="800">
                        <a:latin typeface="Playfair Display"/>
                        <a:ea typeface="Playfair Display"/>
                        <a:cs typeface="Playfair Display"/>
                        <a:sym typeface="Playfair Display"/>
                      </a:endParaRPr>
                    </a:p>
                  </a:txBody>
                  <a:tcPr marL="28575" marR="28575" marT="19050" marB="19050" anchor="ctr">
                    <a:lnL w="9525" cap="flat" cmpd="sng">
                      <a:solidFill>
                        <a:srgbClr val="005BAD"/>
                      </a:solidFill>
                      <a:prstDash val="solid"/>
                      <a:round/>
                      <a:headEnd type="none" w="sm" len="sm"/>
                      <a:tailEnd type="none" w="sm" len="sm"/>
                    </a:lnL>
                    <a:lnR w="9525" cap="flat" cmpd="sng">
                      <a:solidFill>
                        <a:srgbClr val="005BAD"/>
                      </a:solidFill>
                      <a:prstDash val="solid"/>
                      <a:round/>
                      <a:headEnd type="none" w="sm" len="sm"/>
                      <a:tailEnd type="none" w="sm" len="sm"/>
                    </a:lnR>
                    <a:lnT w="9525" cap="flat" cmpd="sng">
                      <a:solidFill>
                        <a:srgbClr val="005BAD"/>
                      </a:solidFill>
                      <a:prstDash val="solid"/>
                      <a:round/>
                      <a:headEnd type="none" w="sm" len="sm"/>
                      <a:tailEnd type="none" w="sm" len="sm"/>
                    </a:lnT>
                    <a:lnB w="9525" cap="flat" cmpd="sng">
                      <a:solidFill>
                        <a:srgbClr val="005BAD"/>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1312" name="Google Shape;1312;p104"/>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05"/>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800" u="sng"/>
              <a:t>Trade Study: Power Regulation</a:t>
            </a:r>
            <a:endParaRPr u="sng"/>
          </a:p>
        </p:txBody>
      </p:sp>
      <p:sp>
        <p:nvSpPr>
          <p:cNvPr id="1318" name="Google Shape;1318;p105"/>
          <p:cNvSpPr txBox="1">
            <a:spLocks noGrp="1"/>
          </p:cNvSpPr>
          <p:nvPr>
            <p:ph type="body" idx="1"/>
          </p:nvPr>
        </p:nvSpPr>
        <p:spPr>
          <a:xfrm>
            <a:off x="487500" y="1242725"/>
            <a:ext cx="8169000" cy="3501900"/>
          </a:xfrm>
          <a:prstGeom prst="rect">
            <a:avLst/>
          </a:prstGeom>
        </p:spPr>
        <p:txBody>
          <a:bodyPr spcFirstLastPara="1" wrap="square" lIns="91425" tIns="91425" rIns="91425" bIns="91425" anchor="ctr" anchorCtr="0">
            <a:noAutofit/>
          </a:bodyPr>
          <a:lstStyle/>
          <a:p>
            <a:pPr marL="457200" lvl="0" indent="-342900" algn="l" rtl="0">
              <a:lnSpc>
                <a:spcPct val="115000"/>
              </a:lnSpc>
              <a:spcBef>
                <a:spcPts val="0"/>
              </a:spcBef>
              <a:spcAft>
                <a:spcPts val="0"/>
              </a:spcAft>
              <a:buClr>
                <a:schemeClr val="dk1"/>
              </a:buClr>
              <a:buSzPts val="1800"/>
              <a:buFont typeface="Playfair Display"/>
              <a:buChar char="●"/>
            </a:pPr>
            <a:r>
              <a:rPr lang="en" sz="1800">
                <a:latin typeface="Playfair Display"/>
                <a:ea typeface="Playfair Display"/>
                <a:cs typeface="Playfair Display"/>
                <a:sym typeface="Playfair Display"/>
              </a:rPr>
              <a:t>Use regulator that comes with hardware</a:t>
            </a:r>
            <a:endParaRPr sz="1800">
              <a:latin typeface="Playfair Display"/>
              <a:ea typeface="Playfair Display"/>
              <a:cs typeface="Playfair Display"/>
              <a:sym typeface="Playfair Display"/>
            </a:endParaRPr>
          </a:p>
          <a:p>
            <a:pPr marL="914400" lvl="1"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This is the preferred option as it simplifies our manufacturing process and guarantees hardware compliance</a:t>
            </a:r>
            <a:endParaRPr sz="1400">
              <a:latin typeface="Playfair Display"/>
              <a:ea typeface="Playfair Display"/>
              <a:cs typeface="Playfair Display"/>
              <a:sym typeface="Playfair Display"/>
            </a:endParaRPr>
          </a:p>
          <a:p>
            <a:pPr marL="914400" lvl="1"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This plan relies on receiving a power chord with linear regulation with each piece of electrical hardware (interdependent on sensor and processor decisions)</a:t>
            </a:r>
            <a:endParaRPr sz="1400">
              <a:latin typeface="Playfair Display"/>
              <a:ea typeface="Playfair Display"/>
              <a:cs typeface="Playfair Display"/>
              <a:sym typeface="Playfair Display"/>
            </a:endParaRPr>
          </a:p>
          <a:p>
            <a:pPr marL="914400" lvl="1"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The reason that we would choose not to use the default regulator is if a custom built one would be preferable for meeting the size requirements (this is an interdependency with mechanical design)</a:t>
            </a:r>
            <a:endParaRPr sz="1400">
              <a:latin typeface="Playfair Display"/>
              <a:ea typeface="Playfair Display"/>
              <a:cs typeface="Playfair Display"/>
              <a:sym typeface="Playfair Display"/>
            </a:endParaRPr>
          </a:p>
          <a:p>
            <a:pPr marL="457200" lvl="0" indent="-342900" algn="l" rtl="0">
              <a:lnSpc>
                <a:spcPct val="115000"/>
              </a:lnSpc>
              <a:spcBef>
                <a:spcPts val="0"/>
              </a:spcBef>
              <a:spcAft>
                <a:spcPts val="0"/>
              </a:spcAft>
              <a:buClr>
                <a:schemeClr val="dk1"/>
              </a:buClr>
              <a:buSzPts val="1800"/>
              <a:buFont typeface="Playfair Display"/>
              <a:buChar char="●"/>
            </a:pPr>
            <a:r>
              <a:rPr lang="en" sz="1800">
                <a:latin typeface="Playfair Display"/>
                <a:ea typeface="Playfair Display"/>
                <a:cs typeface="Playfair Display"/>
                <a:sym typeface="Playfair Display"/>
              </a:rPr>
              <a:t>Build linear regulator</a:t>
            </a:r>
            <a:endParaRPr sz="1800">
              <a:latin typeface="Playfair Display"/>
              <a:ea typeface="Playfair Display"/>
              <a:cs typeface="Playfair Display"/>
              <a:sym typeface="Playfair Display"/>
            </a:endParaRPr>
          </a:p>
          <a:p>
            <a:pPr marL="914400" lvl="1"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Non-switching</a:t>
            </a:r>
            <a:endParaRPr sz="1400">
              <a:latin typeface="Playfair Display"/>
              <a:ea typeface="Playfair Display"/>
              <a:cs typeface="Playfair Display"/>
              <a:sym typeface="Playfair Display"/>
            </a:endParaRPr>
          </a:p>
          <a:p>
            <a:pPr marL="1371600" lvl="2"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Reliable and low ripple</a:t>
            </a:r>
            <a:endParaRPr sz="1400">
              <a:latin typeface="Playfair Display"/>
              <a:ea typeface="Playfair Display"/>
              <a:cs typeface="Playfair Display"/>
              <a:sym typeface="Playfair Display"/>
            </a:endParaRPr>
          </a:p>
          <a:p>
            <a:pPr marL="914400" lvl="1"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Switching</a:t>
            </a:r>
            <a:endParaRPr sz="1400">
              <a:latin typeface="Playfair Display"/>
              <a:ea typeface="Playfair Display"/>
              <a:cs typeface="Playfair Display"/>
              <a:sym typeface="Playfair Display"/>
            </a:endParaRPr>
          </a:p>
          <a:p>
            <a:pPr marL="1371600" lvl="2" indent="-317500" algn="l" rtl="0">
              <a:lnSpc>
                <a:spcPct val="115000"/>
              </a:lnSpc>
              <a:spcBef>
                <a:spcPts val="0"/>
              </a:spcBef>
              <a:spcAft>
                <a:spcPts val="0"/>
              </a:spcAft>
              <a:buClr>
                <a:schemeClr val="dk1"/>
              </a:buClr>
              <a:buSzPts val="1400"/>
              <a:buFont typeface="Playfair Display"/>
              <a:buChar char="■"/>
            </a:pPr>
            <a:r>
              <a:rPr lang="en" sz="1400">
                <a:latin typeface="Playfair Display"/>
                <a:ea typeface="Playfair Display"/>
                <a:cs typeface="Playfair Display"/>
                <a:sym typeface="Playfair Display"/>
              </a:rPr>
              <a:t>Smaller, but with higher complexity and higher ripple</a:t>
            </a:r>
            <a:endParaRPr sz="1400">
              <a:latin typeface="Playfair Display"/>
              <a:ea typeface="Playfair Display"/>
              <a:cs typeface="Playfair Display"/>
              <a:sym typeface="Playfair Display"/>
            </a:endParaRPr>
          </a:p>
        </p:txBody>
      </p:sp>
      <p:pic>
        <p:nvPicPr>
          <p:cNvPr id="1319" name="Google Shape;1319;p105"/>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320" name="Google Shape;1320;p105"/>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94</a:t>
            </a:fld>
            <a:endParaRPr sz="1200">
              <a:solidFill>
                <a:schemeClr val="accent4"/>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06"/>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800" u="sng"/>
              <a:t>Trade Study: Initiation Sequence</a:t>
            </a:r>
            <a:endParaRPr/>
          </a:p>
        </p:txBody>
      </p:sp>
      <p:sp>
        <p:nvSpPr>
          <p:cNvPr id="1326" name="Google Shape;1326;p106"/>
          <p:cNvSpPr txBox="1">
            <a:spLocks noGrp="1"/>
          </p:cNvSpPr>
          <p:nvPr>
            <p:ph type="body" idx="1"/>
          </p:nvPr>
        </p:nvSpPr>
        <p:spPr>
          <a:xfrm>
            <a:off x="388950" y="1100900"/>
            <a:ext cx="5696400" cy="2310900"/>
          </a:xfrm>
          <a:prstGeom prst="rect">
            <a:avLst/>
          </a:prstGeom>
        </p:spPr>
        <p:txBody>
          <a:bodyPr spcFirstLastPara="1" wrap="square" lIns="91425" tIns="91425" rIns="91425" bIns="91425" anchor="ctr" anchorCtr="0">
            <a:noAutofit/>
          </a:bodyPr>
          <a:lstStyle/>
          <a:p>
            <a:pPr marL="914400" lvl="0" indent="-342900" algn="l" rtl="0">
              <a:spcBef>
                <a:spcPts val="600"/>
              </a:spcBef>
              <a:spcAft>
                <a:spcPts val="0"/>
              </a:spcAft>
              <a:buSzPts val="1800"/>
              <a:buFont typeface="Playfair Display"/>
              <a:buChar char="●"/>
            </a:pPr>
            <a:r>
              <a:rPr lang="en" sz="1800">
                <a:latin typeface="Playfair Display"/>
                <a:ea typeface="Playfair Display"/>
                <a:cs typeface="Playfair Display"/>
                <a:sym typeface="Playfair Display"/>
              </a:rPr>
              <a:t>Initiate on receiving power</a:t>
            </a:r>
            <a:endParaRPr sz="1800">
              <a:latin typeface="Playfair Display"/>
              <a:ea typeface="Playfair Display"/>
              <a:cs typeface="Playfair Display"/>
              <a:sym typeface="Playfair Display"/>
            </a:endParaRPr>
          </a:p>
          <a:p>
            <a:pPr marL="1371600" lvl="1"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Simpler hardware</a:t>
            </a:r>
            <a:endParaRPr sz="1400">
              <a:latin typeface="Playfair Display"/>
              <a:ea typeface="Playfair Display"/>
              <a:cs typeface="Playfair Display"/>
              <a:sym typeface="Playfair Display"/>
            </a:endParaRPr>
          </a:p>
          <a:p>
            <a:pPr marL="1371600" lvl="1"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Possibly easier to integrate into full CubeSat</a:t>
            </a:r>
            <a:endParaRPr sz="1400">
              <a:latin typeface="Playfair Display"/>
              <a:ea typeface="Playfair Display"/>
              <a:cs typeface="Playfair Display"/>
              <a:sym typeface="Playfair Display"/>
            </a:endParaRPr>
          </a:p>
          <a:p>
            <a:pPr marL="914400" lvl="0" indent="-342900" algn="l" rtl="0">
              <a:spcBef>
                <a:spcPts val="0"/>
              </a:spcBef>
              <a:spcAft>
                <a:spcPts val="0"/>
              </a:spcAft>
              <a:buSzPts val="1800"/>
              <a:buFont typeface="Playfair Display"/>
              <a:buChar char="●"/>
            </a:pPr>
            <a:r>
              <a:rPr lang="en" sz="1800">
                <a:latin typeface="Playfair Display"/>
                <a:ea typeface="Playfair Display"/>
                <a:cs typeface="Playfair Display"/>
                <a:sym typeface="Playfair Display"/>
              </a:rPr>
              <a:t>Initiate with start button/switch</a:t>
            </a:r>
            <a:endParaRPr sz="1800">
              <a:latin typeface="Playfair Display"/>
              <a:ea typeface="Playfair Display"/>
              <a:cs typeface="Playfair Display"/>
              <a:sym typeface="Playfair Display"/>
            </a:endParaRPr>
          </a:p>
          <a:p>
            <a:pPr marL="1371600" lvl="1"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Could make startup errors less likely?</a:t>
            </a:r>
            <a:endParaRPr sz="1400">
              <a:latin typeface="Playfair Display"/>
              <a:ea typeface="Playfair Display"/>
              <a:cs typeface="Playfair Display"/>
              <a:sym typeface="Playfair Display"/>
            </a:endParaRPr>
          </a:p>
          <a:p>
            <a:pPr marL="1371600" lvl="1" indent="-317500" algn="l" rtl="0">
              <a:spcBef>
                <a:spcPts val="0"/>
              </a:spcBef>
              <a:spcAft>
                <a:spcPts val="0"/>
              </a:spcAft>
              <a:buSzPts val="1400"/>
              <a:buFont typeface="Playfair Display"/>
              <a:buChar char="○"/>
            </a:pPr>
            <a:r>
              <a:rPr lang="en" sz="1400">
                <a:latin typeface="Playfair Display"/>
                <a:ea typeface="Playfair Display"/>
                <a:cs typeface="Playfair Display"/>
                <a:sym typeface="Playfair Display"/>
              </a:rPr>
              <a:t>Possibly more elegant for the scope of our project even if it would work differently when fully integrated</a:t>
            </a:r>
            <a:endParaRPr sz="1400">
              <a:latin typeface="Playfair Display"/>
              <a:ea typeface="Playfair Display"/>
              <a:cs typeface="Playfair Display"/>
              <a:sym typeface="Playfair Display"/>
            </a:endParaRPr>
          </a:p>
        </p:txBody>
      </p:sp>
      <p:pic>
        <p:nvPicPr>
          <p:cNvPr id="1327" name="Google Shape;1327;p106"/>
          <p:cNvPicPr preferRelativeResize="0"/>
          <p:nvPr/>
        </p:nvPicPr>
        <p:blipFill>
          <a:blip r:embed="rId3">
            <a:alphaModFix/>
          </a:blip>
          <a:stretch>
            <a:fillRect/>
          </a:stretch>
        </p:blipFill>
        <p:spPr>
          <a:xfrm>
            <a:off x="8238950" y="304100"/>
            <a:ext cx="588775" cy="588800"/>
          </a:xfrm>
          <a:prstGeom prst="rect">
            <a:avLst/>
          </a:prstGeom>
          <a:noFill/>
          <a:ln>
            <a:noFill/>
          </a:ln>
        </p:spPr>
      </p:pic>
      <p:sp>
        <p:nvSpPr>
          <p:cNvPr id="1328" name="Google Shape;1328;p106"/>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95</a:t>
            </a:fld>
            <a:endParaRPr sz="1200">
              <a:solidFill>
                <a:schemeClr val="accent4"/>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07"/>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Trade Study: Chassis Material</a:t>
            </a:r>
            <a:endParaRPr sz="2600" u="sng">
              <a:latin typeface="Playfair Display SemiBold"/>
              <a:ea typeface="Playfair Display SemiBold"/>
              <a:cs typeface="Playfair Display SemiBold"/>
              <a:sym typeface="Playfair Display SemiBold"/>
            </a:endParaRPr>
          </a:p>
        </p:txBody>
      </p:sp>
      <p:sp>
        <p:nvSpPr>
          <p:cNvPr id="1334" name="Google Shape;1334;p107"/>
          <p:cNvSpPr txBox="1">
            <a:spLocks noGrp="1"/>
          </p:cNvSpPr>
          <p:nvPr>
            <p:ph type="sldNum" idx="12"/>
          </p:nvPr>
        </p:nvSpPr>
        <p:spPr>
          <a:xfrm>
            <a:off x="8755050" y="49179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96</a:t>
            </a:fld>
            <a:endParaRPr sz="1200">
              <a:solidFill>
                <a:schemeClr val="accent4"/>
              </a:solidFill>
            </a:endParaRPr>
          </a:p>
        </p:txBody>
      </p:sp>
      <p:pic>
        <p:nvPicPr>
          <p:cNvPr id="1335" name="Google Shape;1335;p107"/>
          <p:cNvPicPr preferRelativeResize="0"/>
          <p:nvPr/>
        </p:nvPicPr>
        <p:blipFill>
          <a:blip r:embed="rId3">
            <a:alphaModFix/>
          </a:blip>
          <a:stretch>
            <a:fillRect/>
          </a:stretch>
        </p:blipFill>
        <p:spPr>
          <a:xfrm>
            <a:off x="8238950" y="304100"/>
            <a:ext cx="588775" cy="588800"/>
          </a:xfrm>
          <a:prstGeom prst="rect">
            <a:avLst/>
          </a:prstGeom>
          <a:noFill/>
          <a:ln>
            <a:noFill/>
          </a:ln>
        </p:spPr>
      </p:pic>
      <p:graphicFrame>
        <p:nvGraphicFramePr>
          <p:cNvPr id="1336" name="Google Shape;1336;p107"/>
          <p:cNvGraphicFramePr/>
          <p:nvPr/>
        </p:nvGraphicFramePr>
        <p:xfrm>
          <a:off x="584375" y="1100900"/>
          <a:ext cx="3000000" cy="3000000"/>
        </p:xfrm>
        <a:graphic>
          <a:graphicData uri="http://schemas.openxmlformats.org/drawingml/2006/table">
            <a:tbl>
              <a:tblPr>
                <a:noFill/>
                <a:tableStyleId>{55189256-FDD2-419D-B989-A5E7DEA6DE4D}</a:tableStyleId>
              </a:tblPr>
              <a:tblGrid>
                <a:gridCol w="1752975">
                  <a:extLst>
                    <a:ext uri="{9D8B030D-6E8A-4147-A177-3AD203B41FA5}">
                      <a16:colId xmlns:a16="http://schemas.microsoft.com/office/drawing/2014/main" val="20000"/>
                    </a:ext>
                  </a:extLst>
                </a:gridCol>
                <a:gridCol w="1636100">
                  <a:extLst>
                    <a:ext uri="{9D8B030D-6E8A-4147-A177-3AD203B41FA5}">
                      <a16:colId xmlns:a16="http://schemas.microsoft.com/office/drawing/2014/main" val="20001"/>
                    </a:ext>
                  </a:extLst>
                </a:gridCol>
                <a:gridCol w="1460775">
                  <a:extLst>
                    <a:ext uri="{9D8B030D-6E8A-4147-A177-3AD203B41FA5}">
                      <a16:colId xmlns:a16="http://schemas.microsoft.com/office/drawing/2014/main" val="20002"/>
                    </a:ext>
                  </a:extLst>
                </a:gridCol>
                <a:gridCol w="1343950">
                  <a:extLst>
                    <a:ext uri="{9D8B030D-6E8A-4147-A177-3AD203B41FA5}">
                      <a16:colId xmlns:a16="http://schemas.microsoft.com/office/drawing/2014/main" val="20003"/>
                    </a:ext>
                  </a:extLst>
                </a:gridCol>
                <a:gridCol w="1460775">
                  <a:extLst>
                    <a:ext uri="{9D8B030D-6E8A-4147-A177-3AD203B41FA5}">
                      <a16:colId xmlns:a16="http://schemas.microsoft.com/office/drawing/2014/main" val="20004"/>
                    </a:ext>
                  </a:extLst>
                </a:gridCol>
              </a:tblGrid>
              <a:tr h="517250">
                <a:tc>
                  <a:txBody>
                    <a:bodyPr/>
                    <a:lstStyle/>
                    <a:p>
                      <a:pPr marL="0" lvl="0" indent="0" algn="ctr" rtl="0">
                        <a:lnSpc>
                          <a:spcPct val="115000"/>
                        </a:lnSpc>
                        <a:spcBef>
                          <a:spcPts val="0"/>
                        </a:spcBef>
                        <a:spcAft>
                          <a:spcPts val="0"/>
                        </a:spcAft>
                        <a:buNone/>
                      </a:pPr>
                      <a:r>
                        <a:rPr lang="en" sz="1600" b="1">
                          <a:latin typeface="Times New Roman"/>
                          <a:ea typeface="Times New Roman"/>
                          <a:cs typeface="Times New Roman"/>
                          <a:sym typeface="Times New Roman"/>
                        </a:rPr>
                        <a:t>Metric</a:t>
                      </a:r>
                      <a:endParaRPr sz="16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1600" b="1">
                          <a:latin typeface="Times New Roman"/>
                          <a:ea typeface="Times New Roman"/>
                          <a:cs typeface="Times New Roman"/>
                          <a:sym typeface="Times New Roman"/>
                        </a:rPr>
                        <a:t>Weight</a:t>
                      </a:r>
                      <a:endParaRPr sz="16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1600" b="1">
                          <a:latin typeface="Times New Roman"/>
                          <a:ea typeface="Times New Roman"/>
                          <a:cs typeface="Times New Roman"/>
                          <a:sym typeface="Times New Roman"/>
                        </a:rPr>
                        <a:t>Aluminum</a:t>
                      </a:r>
                      <a:endParaRPr sz="16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1600" b="1">
                          <a:latin typeface="Times New Roman"/>
                          <a:ea typeface="Times New Roman"/>
                          <a:cs typeface="Times New Roman"/>
                          <a:sym typeface="Times New Roman"/>
                        </a:rPr>
                        <a:t>Acrylic</a:t>
                      </a:r>
                      <a:endParaRPr sz="16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1600" b="1">
                          <a:latin typeface="Times New Roman"/>
                          <a:ea typeface="Times New Roman"/>
                          <a:cs typeface="Times New Roman"/>
                          <a:sym typeface="Times New Roman"/>
                        </a:rPr>
                        <a:t>PLA</a:t>
                      </a:r>
                      <a:endParaRPr sz="1600" b="1">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0"/>
                  </a:ext>
                </a:extLst>
              </a:tr>
              <a:tr h="517250">
                <a:tc>
                  <a:txBody>
                    <a:bodyPr/>
                    <a:lstStyle/>
                    <a:p>
                      <a:pPr marL="0" lvl="0" indent="0" algn="l" rtl="0">
                        <a:lnSpc>
                          <a:spcPct val="115000"/>
                        </a:lnSpc>
                        <a:spcBef>
                          <a:spcPts val="0"/>
                        </a:spcBef>
                        <a:spcAft>
                          <a:spcPts val="0"/>
                        </a:spcAft>
                        <a:buNone/>
                      </a:pPr>
                      <a:r>
                        <a:rPr lang="en" sz="1600">
                          <a:latin typeface="Times New Roman"/>
                          <a:ea typeface="Times New Roman"/>
                          <a:cs typeface="Times New Roman"/>
                          <a:sym typeface="Times New Roman"/>
                        </a:rPr>
                        <a:t>Mass Density [g/cc]</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0.05</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2</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3</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3</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17250">
                <a:tc>
                  <a:txBody>
                    <a:bodyPr/>
                    <a:lstStyle/>
                    <a:p>
                      <a:pPr marL="0" lvl="0" indent="0" algn="l" rtl="0">
                        <a:lnSpc>
                          <a:spcPct val="115000"/>
                        </a:lnSpc>
                        <a:spcBef>
                          <a:spcPts val="0"/>
                        </a:spcBef>
                        <a:spcAft>
                          <a:spcPts val="0"/>
                        </a:spcAft>
                        <a:buNone/>
                      </a:pPr>
                      <a:r>
                        <a:rPr lang="en" sz="1600">
                          <a:latin typeface="Times New Roman"/>
                          <a:ea typeface="Times New Roman"/>
                          <a:cs typeface="Times New Roman"/>
                          <a:sym typeface="Times New Roman"/>
                        </a:rPr>
                        <a:t>Strength [MPa]</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0.15</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3</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2</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1</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17250">
                <a:tc>
                  <a:txBody>
                    <a:bodyPr/>
                    <a:lstStyle/>
                    <a:p>
                      <a:pPr marL="0" lvl="0" indent="0" algn="l" rtl="0">
                        <a:lnSpc>
                          <a:spcPct val="115000"/>
                        </a:lnSpc>
                        <a:spcBef>
                          <a:spcPts val="0"/>
                        </a:spcBef>
                        <a:spcAft>
                          <a:spcPts val="0"/>
                        </a:spcAft>
                        <a:buNone/>
                      </a:pPr>
                      <a:r>
                        <a:rPr lang="en" sz="1600">
                          <a:latin typeface="Times New Roman"/>
                          <a:ea typeface="Times New Roman"/>
                          <a:cs typeface="Times New Roman"/>
                          <a:sym typeface="Times New Roman"/>
                        </a:rPr>
                        <a:t>Cost [$]</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0.25</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2</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3</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3</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17250">
                <a:tc>
                  <a:txBody>
                    <a:bodyPr/>
                    <a:lstStyle/>
                    <a:p>
                      <a:pPr marL="0" lvl="0" indent="0" algn="l" rtl="0">
                        <a:lnSpc>
                          <a:spcPct val="115000"/>
                        </a:lnSpc>
                        <a:spcBef>
                          <a:spcPts val="0"/>
                        </a:spcBef>
                        <a:spcAft>
                          <a:spcPts val="0"/>
                        </a:spcAft>
                        <a:buNone/>
                      </a:pPr>
                      <a:r>
                        <a:rPr lang="en" sz="1600">
                          <a:latin typeface="Times New Roman"/>
                          <a:ea typeface="Times New Roman"/>
                          <a:cs typeface="Times New Roman"/>
                          <a:sym typeface="Times New Roman"/>
                        </a:rPr>
                        <a:t>Manufacturability</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0.25</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2</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2</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1</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17250">
                <a:tc>
                  <a:txBody>
                    <a:bodyPr/>
                    <a:lstStyle/>
                    <a:p>
                      <a:pPr marL="0" lvl="0" indent="0" algn="l" rtl="0">
                        <a:lnSpc>
                          <a:spcPct val="115000"/>
                        </a:lnSpc>
                        <a:spcBef>
                          <a:spcPts val="0"/>
                        </a:spcBef>
                        <a:spcAft>
                          <a:spcPts val="0"/>
                        </a:spcAft>
                        <a:buNone/>
                      </a:pPr>
                      <a:r>
                        <a:rPr lang="en" sz="1600">
                          <a:latin typeface="Times New Roman"/>
                          <a:ea typeface="Times New Roman"/>
                          <a:cs typeface="Times New Roman"/>
                          <a:sym typeface="Times New Roman"/>
                        </a:rPr>
                        <a:t>Thermal</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0.3</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3</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28575" cap="flat" cmpd="sng">
                      <a:solidFill>
                        <a:srgbClr val="34A853"/>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3</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600">
                          <a:latin typeface="Times New Roman"/>
                          <a:ea typeface="Times New Roman"/>
                          <a:cs typeface="Times New Roman"/>
                          <a:sym typeface="Times New Roman"/>
                        </a:rPr>
                        <a:t>3</a:t>
                      </a:r>
                      <a:endParaRPr sz="1600">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17250">
                <a:tc>
                  <a:txBody>
                    <a:bodyPr/>
                    <a:lstStyle/>
                    <a:p>
                      <a:pPr marL="0" lvl="0" indent="0" algn="l" rtl="0">
                        <a:lnSpc>
                          <a:spcPct val="115000"/>
                        </a:lnSpc>
                        <a:spcBef>
                          <a:spcPts val="0"/>
                        </a:spcBef>
                        <a:spcAft>
                          <a:spcPts val="0"/>
                        </a:spcAft>
                        <a:buNone/>
                      </a:pPr>
                      <a:r>
                        <a:rPr lang="en" sz="1600" b="1">
                          <a:solidFill>
                            <a:srgbClr val="FFFFFF"/>
                          </a:solidFill>
                          <a:latin typeface="Times New Roman"/>
                          <a:ea typeface="Times New Roman"/>
                          <a:cs typeface="Times New Roman"/>
                          <a:sym typeface="Times New Roman"/>
                        </a:rPr>
                        <a:t>Score</a:t>
                      </a:r>
                      <a:endParaRPr sz="16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r" rtl="0">
                        <a:lnSpc>
                          <a:spcPct val="115000"/>
                        </a:lnSpc>
                        <a:spcBef>
                          <a:spcPts val="0"/>
                        </a:spcBef>
                        <a:spcAft>
                          <a:spcPts val="0"/>
                        </a:spcAft>
                        <a:buNone/>
                      </a:pPr>
                      <a:r>
                        <a:rPr lang="en" sz="1600" b="1">
                          <a:solidFill>
                            <a:srgbClr val="FFFFFF"/>
                          </a:solidFill>
                          <a:latin typeface="Times New Roman"/>
                          <a:ea typeface="Times New Roman"/>
                          <a:cs typeface="Times New Roman"/>
                          <a:sym typeface="Times New Roman"/>
                        </a:rPr>
                        <a:t>1</a:t>
                      </a:r>
                      <a:endParaRPr sz="16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28575" cap="flat" cmpd="sng">
                      <a:solidFill>
                        <a:srgbClr val="34A853"/>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r" rtl="0">
                        <a:lnSpc>
                          <a:spcPct val="115000"/>
                        </a:lnSpc>
                        <a:spcBef>
                          <a:spcPts val="0"/>
                        </a:spcBef>
                        <a:spcAft>
                          <a:spcPts val="0"/>
                        </a:spcAft>
                        <a:buNone/>
                      </a:pPr>
                      <a:r>
                        <a:rPr lang="en" sz="1600" b="1">
                          <a:solidFill>
                            <a:srgbClr val="FFFFFF"/>
                          </a:solidFill>
                          <a:latin typeface="Times New Roman"/>
                          <a:ea typeface="Times New Roman"/>
                          <a:cs typeface="Times New Roman"/>
                          <a:sym typeface="Times New Roman"/>
                        </a:rPr>
                        <a:t>1.55</a:t>
                      </a:r>
                      <a:endParaRPr sz="1600" b="1">
                        <a:solidFill>
                          <a:srgbClr val="FFFFFF"/>
                        </a:solidFill>
                        <a:latin typeface="Times New Roman"/>
                        <a:ea typeface="Times New Roman"/>
                        <a:cs typeface="Times New Roman"/>
                        <a:sym typeface="Times New Roman"/>
                      </a:endParaRPr>
                    </a:p>
                  </a:txBody>
                  <a:tcPr marL="28575" marR="28575" marT="19050" marB="19050" anchor="b">
                    <a:lnL w="28575" cap="flat" cmpd="sng">
                      <a:solidFill>
                        <a:srgbClr val="34A853"/>
                      </a:solidFill>
                      <a:prstDash val="solid"/>
                      <a:round/>
                      <a:headEnd type="none" w="sm" len="sm"/>
                      <a:tailEnd type="none" w="sm" len="sm"/>
                    </a:lnL>
                    <a:lnR w="28575" cap="flat" cmpd="sng">
                      <a:solidFill>
                        <a:srgbClr val="34A853"/>
                      </a:solidFill>
                      <a:prstDash val="solid"/>
                      <a:round/>
                      <a:headEnd type="none" w="sm" len="sm"/>
                      <a:tailEnd type="none" w="sm" len="sm"/>
                    </a:lnR>
                    <a:lnT w="28575" cap="flat" cmpd="sng">
                      <a:solidFill>
                        <a:srgbClr val="34A853"/>
                      </a:solidFill>
                      <a:prstDash val="solid"/>
                      <a:round/>
                      <a:headEnd type="none" w="sm" len="sm"/>
                      <a:tailEnd type="none" w="sm" len="sm"/>
                    </a:lnT>
                    <a:lnB w="28575" cap="flat" cmpd="sng">
                      <a:solidFill>
                        <a:srgbClr val="34A853"/>
                      </a:solidFill>
                      <a:prstDash val="solid"/>
                      <a:round/>
                      <a:headEnd type="none" w="sm" len="sm"/>
                      <a:tailEnd type="none" w="sm" len="sm"/>
                    </a:lnB>
                    <a:solidFill>
                      <a:srgbClr val="666666"/>
                    </a:solidFill>
                  </a:tcPr>
                </a:tc>
                <a:tc>
                  <a:txBody>
                    <a:bodyPr/>
                    <a:lstStyle/>
                    <a:p>
                      <a:pPr marL="0" lvl="0" indent="0" algn="r" rtl="0">
                        <a:lnSpc>
                          <a:spcPct val="115000"/>
                        </a:lnSpc>
                        <a:spcBef>
                          <a:spcPts val="0"/>
                        </a:spcBef>
                        <a:spcAft>
                          <a:spcPts val="0"/>
                        </a:spcAft>
                        <a:buNone/>
                      </a:pPr>
                      <a:r>
                        <a:rPr lang="en" sz="1600" b="1">
                          <a:solidFill>
                            <a:srgbClr val="FFFFFF"/>
                          </a:solidFill>
                          <a:latin typeface="Times New Roman"/>
                          <a:ea typeface="Times New Roman"/>
                          <a:cs typeface="Times New Roman"/>
                          <a:sym typeface="Times New Roman"/>
                        </a:rPr>
                        <a:t>1.7</a:t>
                      </a:r>
                      <a:endParaRPr sz="1600" b="1">
                        <a:solidFill>
                          <a:srgbClr val="FFFFFF"/>
                        </a:solidFill>
                        <a:latin typeface="Times New Roman"/>
                        <a:ea typeface="Times New Roman"/>
                        <a:cs typeface="Times New Roman"/>
                        <a:sym typeface="Times New Roman"/>
                      </a:endParaRPr>
                    </a:p>
                  </a:txBody>
                  <a:tcPr marL="28575" marR="28575" marT="19050" marB="19050" anchor="b">
                    <a:lnL w="28575" cap="flat" cmpd="sng">
                      <a:solidFill>
                        <a:srgbClr val="34A853"/>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r" rtl="0">
                        <a:lnSpc>
                          <a:spcPct val="115000"/>
                        </a:lnSpc>
                        <a:spcBef>
                          <a:spcPts val="0"/>
                        </a:spcBef>
                        <a:spcAft>
                          <a:spcPts val="0"/>
                        </a:spcAft>
                        <a:buNone/>
                      </a:pPr>
                      <a:r>
                        <a:rPr lang="en" sz="1600" b="1">
                          <a:solidFill>
                            <a:srgbClr val="FFFFFF"/>
                          </a:solidFill>
                          <a:latin typeface="Times New Roman"/>
                          <a:ea typeface="Times New Roman"/>
                          <a:cs typeface="Times New Roman"/>
                          <a:sym typeface="Times New Roman"/>
                        </a:rPr>
                        <a:t>1.3</a:t>
                      </a:r>
                      <a:endParaRPr sz="1600" b="1">
                        <a:solidFill>
                          <a:srgbClr val="FFFFFF"/>
                        </a:solidFill>
                        <a:latin typeface="Times New Roman"/>
                        <a:ea typeface="Times New Roman"/>
                        <a:cs typeface="Times New Roman"/>
                        <a:sym typeface="Times New Roman"/>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08"/>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Chassis References</a:t>
            </a:r>
            <a:endParaRPr sz="2600" u="sng">
              <a:latin typeface="Playfair Display SemiBold"/>
              <a:ea typeface="Playfair Display SemiBold"/>
              <a:cs typeface="Playfair Display SemiBold"/>
              <a:sym typeface="Playfair Display SemiBold"/>
            </a:endParaRPr>
          </a:p>
        </p:txBody>
      </p:sp>
      <p:pic>
        <p:nvPicPr>
          <p:cNvPr id="1342" name="Google Shape;1342;p108"/>
          <p:cNvPicPr preferRelativeResize="0"/>
          <p:nvPr/>
        </p:nvPicPr>
        <p:blipFill>
          <a:blip r:embed="rId3">
            <a:alphaModFix/>
          </a:blip>
          <a:stretch>
            <a:fillRect/>
          </a:stretch>
        </p:blipFill>
        <p:spPr>
          <a:xfrm>
            <a:off x="388950" y="1686188"/>
            <a:ext cx="3983049" cy="2241074"/>
          </a:xfrm>
          <a:prstGeom prst="rect">
            <a:avLst/>
          </a:prstGeom>
          <a:noFill/>
          <a:ln>
            <a:noFill/>
          </a:ln>
        </p:spPr>
      </p:pic>
      <p:sp>
        <p:nvSpPr>
          <p:cNvPr id="1343" name="Google Shape;1343;p108"/>
          <p:cNvSpPr txBox="1">
            <a:spLocks noGrp="1"/>
          </p:cNvSpPr>
          <p:nvPr>
            <p:ph type="body" idx="1"/>
          </p:nvPr>
        </p:nvSpPr>
        <p:spPr>
          <a:xfrm>
            <a:off x="4508500" y="1272975"/>
            <a:ext cx="4319100" cy="3067500"/>
          </a:xfrm>
          <a:prstGeom prst="rect">
            <a:avLst/>
          </a:prstGeom>
        </p:spPr>
        <p:txBody>
          <a:bodyPr spcFirstLastPara="1" wrap="square" lIns="91425" tIns="91425" rIns="91425" bIns="91425" anchor="ctr" anchorCtr="0">
            <a:noAutofit/>
          </a:bodyPr>
          <a:lstStyle/>
          <a:p>
            <a:pPr marL="457200" lvl="0" indent="-323850" algn="l" rtl="0">
              <a:spcBef>
                <a:spcPts val="600"/>
              </a:spcBef>
              <a:spcAft>
                <a:spcPts val="0"/>
              </a:spcAft>
              <a:buSzPts val="1500"/>
              <a:buFont typeface="Playfair Display"/>
              <a:buChar char="●"/>
            </a:pPr>
            <a:r>
              <a:rPr lang="en" sz="1500">
                <a:latin typeface="Playfair Display"/>
                <a:ea typeface="Playfair Display"/>
                <a:cs typeface="Playfair Display"/>
                <a:sym typeface="Playfair Display"/>
              </a:rPr>
              <a:t>MARCo PoLo is being developed for use on the LINUSS (Lockheed Martin </a:t>
            </a:r>
            <a:r>
              <a:rPr lang="en" sz="1500">
                <a:highlight>
                  <a:srgbClr val="FFFFFF"/>
                </a:highlight>
                <a:latin typeface="Playfair Display"/>
                <a:ea typeface="Playfair Display"/>
                <a:cs typeface="Playfair Display"/>
                <a:sym typeface="Playfair Display"/>
              </a:rPr>
              <a:t>In-space Upgrade Satellite System</a:t>
            </a:r>
            <a:r>
              <a:rPr lang="en" sz="1500">
                <a:latin typeface="Playfair Display"/>
                <a:ea typeface="Playfair Display"/>
                <a:cs typeface="Playfair Display"/>
                <a:sym typeface="Playfair Display"/>
              </a:rPr>
              <a:t>) CubeSat</a:t>
            </a:r>
            <a:endParaRPr sz="1500">
              <a:latin typeface="Playfair Display"/>
              <a:ea typeface="Playfair Display"/>
              <a:cs typeface="Playfair Display"/>
              <a:sym typeface="Playfair Display"/>
            </a:endParaRPr>
          </a:p>
          <a:p>
            <a:pPr marL="914400" lvl="1" indent="-323850" algn="l" rtl="0">
              <a:spcBef>
                <a:spcPts val="0"/>
              </a:spcBef>
              <a:spcAft>
                <a:spcPts val="0"/>
              </a:spcAft>
              <a:buSzPts val="1500"/>
              <a:buFont typeface="Playfair Display"/>
              <a:buChar char="○"/>
            </a:pPr>
            <a:r>
              <a:rPr lang="en" sz="1500">
                <a:latin typeface="Playfair Display"/>
                <a:ea typeface="Playfair Display"/>
                <a:cs typeface="Playfair Display"/>
                <a:sym typeface="Playfair Display"/>
              </a:rPr>
              <a:t>2 LM 50</a:t>
            </a:r>
            <a:r>
              <a:rPr lang="en" sz="1500" baseline="30000">
                <a:latin typeface="Playfair Display"/>
                <a:ea typeface="Playfair Display"/>
                <a:cs typeface="Playfair Display"/>
                <a:sym typeface="Playfair Display"/>
              </a:rPr>
              <a:t>TM </a:t>
            </a:r>
            <a:r>
              <a:rPr lang="en" sz="1500">
                <a:latin typeface="Playfair Display"/>
                <a:ea typeface="Playfair Display"/>
                <a:cs typeface="Playfair Display"/>
                <a:sym typeface="Playfair Display"/>
              </a:rPr>
              <a:t>12U vehicles in geosynchronous orbit</a:t>
            </a:r>
            <a:endParaRPr sz="1500">
              <a:latin typeface="Playfair Display"/>
              <a:ea typeface="Playfair Display"/>
              <a:cs typeface="Playfair Display"/>
              <a:sym typeface="Playfair Display"/>
            </a:endParaRPr>
          </a:p>
          <a:p>
            <a:pPr marL="914400" lvl="1" indent="-323850" algn="l" rtl="0">
              <a:spcBef>
                <a:spcPts val="0"/>
              </a:spcBef>
              <a:spcAft>
                <a:spcPts val="0"/>
              </a:spcAft>
              <a:buSzPts val="1500"/>
              <a:buFont typeface="Playfair Display"/>
              <a:buChar char="○"/>
            </a:pPr>
            <a:r>
              <a:rPr lang="en" sz="1500">
                <a:latin typeface="Playfair Display"/>
                <a:ea typeface="Playfair Display"/>
                <a:cs typeface="Playfair Display"/>
                <a:sym typeface="Playfair Display"/>
              </a:rPr>
              <a:t>“</a:t>
            </a:r>
            <a:r>
              <a:rPr lang="en" sz="1500">
                <a:highlight>
                  <a:srgbClr val="FFFFFF"/>
                </a:highlight>
                <a:latin typeface="Playfair Display"/>
                <a:ea typeface="Playfair Display"/>
                <a:cs typeface="Playfair Display"/>
                <a:sym typeface="Playfair Display"/>
              </a:rPr>
              <a:t>LINUSS’ mission is to validate essential maneuvering capabilities for Lockheed Martin’s future space upgrade and servicing missions, as well as to showcase miniaturized Space Domain Awareness capabilities.”</a:t>
            </a:r>
            <a:endParaRPr sz="1500">
              <a:latin typeface="Playfair Display"/>
              <a:ea typeface="Playfair Display"/>
              <a:cs typeface="Playfair Display"/>
              <a:sym typeface="Playfair Display"/>
            </a:endParaRPr>
          </a:p>
        </p:txBody>
      </p:sp>
      <p:pic>
        <p:nvPicPr>
          <p:cNvPr id="1344" name="Google Shape;1344;p108"/>
          <p:cNvPicPr preferRelativeResize="0"/>
          <p:nvPr/>
        </p:nvPicPr>
        <p:blipFill>
          <a:blip r:embed="rId4">
            <a:alphaModFix/>
          </a:blip>
          <a:stretch>
            <a:fillRect/>
          </a:stretch>
        </p:blipFill>
        <p:spPr>
          <a:xfrm>
            <a:off x="8238950" y="304100"/>
            <a:ext cx="588775" cy="588800"/>
          </a:xfrm>
          <a:prstGeom prst="rect">
            <a:avLst/>
          </a:prstGeom>
          <a:noFill/>
          <a:ln>
            <a:noFill/>
          </a:ln>
        </p:spPr>
      </p:pic>
      <p:sp>
        <p:nvSpPr>
          <p:cNvPr id="1345" name="Google Shape;1345;p108"/>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97</a:t>
            </a:fld>
            <a:endParaRPr sz="1200">
              <a:solidFill>
                <a:schemeClr val="accent4"/>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109"/>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Test Subject References</a:t>
            </a:r>
            <a:endParaRPr sz="2600" u="sng">
              <a:latin typeface="Playfair Display SemiBold"/>
              <a:ea typeface="Playfair Display SemiBold"/>
              <a:cs typeface="Playfair Display SemiBold"/>
              <a:sym typeface="Playfair Display SemiBold"/>
            </a:endParaRPr>
          </a:p>
        </p:txBody>
      </p:sp>
      <p:sp>
        <p:nvSpPr>
          <p:cNvPr id="1351" name="Google Shape;1351;p109"/>
          <p:cNvSpPr txBox="1">
            <a:spLocks noGrp="1"/>
          </p:cNvSpPr>
          <p:nvPr>
            <p:ph type="sldNum" idx="12"/>
          </p:nvPr>
        </p:nvSpPr>
        <p:spPr>
          <a:xfrm>
            <a:off x="8827725" y="4989500"/>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98</a:t>
            </a:fld>
            <a:endParaRPr sz="1200">
              <a:solidFill>
                <a:schemeClr val="accent4"/>
              </a:solidFill>
            </a:endParaRPr>
          </a:p>
        </p:txBody>
      </p:sp>
      <p:pic>
        <p:nvPicPr>
          <p:cNvPr id="1352" name="Google Shape;1352;p109"/>
          <p:cNvPicPr preferRelativeResize="0"/>
          <p:nvPr/>
        </p:nvPicPr>
        <p:blipFill>
          <a:blip r:embed="rId3">
            <a:alphaModFix/>
          </a:blip>
          <a:stretch>
            <a:fillRect/>
          </a:stretch>
        </p:blipFill>
        <p:spPr>
          <a:xfrm>
            <a:off x="314050" y="909026"/>
            <a:ext cx="3441940" cy="914400"/>
          </a:xfrm>
          <a:prstGeom prst="rect">
            <a:avLst/>
          </a:prstGeom>
          <a:noFill/>
          <a:ln>
            <a:noFill/>
          </a:ln>
          <a:effectLst>
            <a:outerShdw blurRad="57150" dist="57150" dir="1980000" algn="bl" rotWithShape="0">
              <a:srgbClr val="000000">
                <a:alpha val="50000"/>
              </a:srgbClr>
            </a:outerShdw>
          </a:effectLst>
        </p:spPr>
      </p:pic>
      <p:pic>
        <p:nvPicPr>
          <p:cNvPr id="1353" name="Google Shape;1353;p109"/>
          <p:cNvPicPr preferRelativeResize="0"/>
          <p:nvPr/>
        </p:nvPicPr>
        <p:blipFill>
          <a:blip r:embed="rId4">
            <a:alphaModFix/>
          </a:blip>
          <a:stretch>
            <a:fillRect/>
          </a:stretch>
        </p:blipFill>
        <p:spPr>
          <a:xfrm>
            <a:off x="2016826" y="1886001"/>
            <a:ext cx="3433313" cy="914400"/>
          </a:xfrm>
          <a:prstGeom prst="rect">
            <a:avLst/>
          </a:prstGeom>
          <a:noFill/>
          <a:ln>
            <a:noFill/>
          </a:ln>
          <a:effectLst>
            <a:outerShdw blurRad="57150" dist="57150" dir="1980000" algn="bl" rotWithShape="0">
              <a:srgbClr val="000000">
                <a:alpha val="50000"/>
              </a:srgbClr>
            </a:outerShdw>
          </a:effectLst>
        </p:spPr>
      </p:pic>
      <p:pic>
        <p:nvPicPr>
          <p:cNvPr id="1354" name="Google Shape;1354;p109"/>
          <p:cNvPicPr preferRelativeResize="0"/>
          <p:nvPr/>
        </p:nvPicPr>
        <p:blipFill>
          <a:blip r:embed="rId5">
            <a:alphaModFix/>
          </a:blip>
          <a:stretch>
            <a:fillRect/>
          </a:stretch>
        </p:blipFill>
        <p:spPr>
          <a:xfrm>
            <a:off x="3727712" y="2862977"/>
            <a:ext cx="3424686" cy="914400"/>
          </a:xfrm>
          <a:prstGeom prst="rect">
            <a:avLst/>
          </a:prstGeom>
          <a:noFill/>
          <a:ln>
            <a:noFill/>
          </a:ln>
          <a:effectLst>
            <a:outerShdw blurRad="57150" dist="57150" dir="1980000" algn="bl" rotWithShape="0">
              <a:srgbClr val="000000">
                <a:alpha val="50000"/>
              </a:srgbClr>
            </a:outerShdw>
          </a:effectLst>
        </p:spPr>
      </p:pic>
      <p:pic>
        <p:nvPicPr>
          <p:cNvPr id="1355" name="Google Shape;1355;p109"/>
          <p:cNvPicPr preferRelativeResize="0"/>
          <p:nvPr/>
        </p:nvPicPr>
        <p:blipFill>
          <a:blip r:embed="rId6">
            <a:alphaModFix/>
          </a:blip>
          <a:stretch>
            <a:fillRect/>
          </a:stretch>
        </p:blipFill>
        <p:spPr>
          <a:xfrm>
            <a:off x="5304489" y="3839951"/>
            <a:ext cx="3450568" cy="914400"/>
          </a:xfrm>
          <a:prstGeom prst="rect">
            <a:avLst/>
          </a:prstGeom>
          <a:noFill/>
          <a:ln>
            <a:noFill/>
          </a:ln>
          <a:effectLst>
            <a:outerShdw blurRad="57150" dist="57150" dir="1980000" algn="bl" rotWithShape="0">
              <a:srgbClr val="000000">
                <a:alpha val="50000"/>
              </a:srgbClr>
            </a:outerShdw>
          </a:effectLst>
        </p:spPr>
      </p:pic>
      <p:sp>
        <p:nvSpPr>
          <p:cNvPr id="1356" name="Google Shape;1356;p109"/>
          <p:cNvSpPr txBox="1"/>
          <p:nvPr/>
        </p:nvSpPr>
        <p:spPr>
          <a:xfrm>
            <a:off x="3055575" y="892975"/>
            <a:ext cx="3347400" cy="946500"/>
          </a:xfrm>
          <a:prstGeom prst="rect">
            <a:avLst/>
          </a:prstGeom>
          <a:noFill/>
          <a:ln>
            <a:noFill/>
          </a:ln>
        </p:spPr>
        <p:txBody>
          <a:bodyPr spcFirstLastPara="1" wrap="square" lIns="91425" tIns="91425" rIns="91425" bIns="91425" anchor="t" anchorCtr="0">
            <a:spAutoFit/>
          </a:bodyPr>
          <a:lstStyle/>
          <a:p>
            <a:pPr marL="1117600" lvl="0" indent="-285750" algn="l" rtl="0">
              <a:lnSpc>
                <a:spcPct val="150000"/>
              </a:lnSpc>
              <a:spcBef>
                <a:spcPts val="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Weight:  ~2-330 lbs / 1-150 kg</a:t>
            </a:r>
            <a:endParaRPr sz="900">
              <a:solidFill>
                <a:srgbClr val="626365"/>
              </a:solidFill>
              <a:highlight>
                <a:srgbClr val="FFFFFF"/>
              </a:highlight>
              <a:latin typeface="Playfair Display"/>
              <a:ea typeface="Playfair Display"/>
              <a:cs typeface="Playfair Display"/>
              <a:sym typeface="Playfair Display"/>
            </a:endParaRPr>
          </a:p>
          <a:p>
            <a:pPr marL="1117600" lvl="0" indent="-285750" algn="l" rtl="0">
              <a:lnSpc>
                <a:spcPct val="150000"/>
              </a:lnSpc>
              <a:spcBef>
                <a:spcPts val="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Power:  2-250 W</a:t>
            </a:r>
            <a:endParaRPr sz="900">
              <a:solidFill>
                <a:srgbClr val="626365"/>
              </a:solidFill>
              <a:highlight>
                <a:srgbClr val="FFFFFF"/>
              </a:highlight>
              <a:latin typeface="Playfair Display"/>
              <a:ea typeface="Playfair Display"/>
              <a:cs typeface="Playfair Display"/>
              <a:sym typeface="Playfair Display"/>
            </a:endParaRPr>
          </a:p>
          <a:p>
            <a:pPr marL="1117600" lvl="0" indent="-285750" algn="l" rtl="0">
              <a:lnSpc>
                <a:spcPct val="150000"/>
              </a:lnSpc>
              <a:spcBef>
                <a:spcPts val="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Size:  1U to half ESPA</a:t>
            </a:r>
            <a:endParaRPr sz="900">
              <a:solidFill>
                <a:srgbClr val="626365"/>
              </a:solidFill>
              <a:highlight>
                <a:srgbClr val="FFFFFF"/>
              </a:highlight>
              <a:latin typeface="Playfair Display"/>
              <a:ea typeface="Playfair Display"/>
              <a:cs typeface="Playfair Display"/>
              <a:sym typeface="Playfair Display"/>
            </a:endParaRPr>
          </a:p>
          <a:p>
            <a:pPr marL="1117600" lvl="0" indent="-285750" algn="l" rtl="0">
              <a:lnSpc>
                <a:spcPct val="150000"/>
              </a:lnSpc>
              <a:spcBef>
                <a:spcPts val="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Mission life: Three months to five years</a:t>
            </a:r>
            <a:endParaRPr>
              <a:latin typeface="PT Serif"/>
              <a:ea typeface="PT Serif"/>
              <a:cs typeface="PT Serif"/>
              <a:sym typeface="PT Serif"/>
            </a:endParaRPr>
          </a:p>
        </p:txBody>
      </p:sp>
      <p:sp>
        <p:nvSpPr>
          <p:cNvPr id="1357" name="Google Shape;1357;p109"/>
          <p:cNvSpPr txBox="1"/>
          <p:nvPr/>
        </p:nvSpPr>
        <p:spPr>
          <a:xfrm>
            <a:off x="5356075" y="1973750"/>
            <a:ext cx="3347400" cy="738900"/>
          </a:xfrm>
          <a:prstGeom prst="rect">
            <a:avLst/>
          </a:prstGeom>
          <a:noFill/>
          <a:ln>
            <a:noFill/>
          </a:ln>
        </p:spPr>
        <p:txBody>
          <a:bodyPr spcFirstLastPara="1" wrap="square" lIns="91425" tIns="91425" rIns="91425" bIns="91425" anchor="t" anchorCtr="0">
            <a:spAutoFit/>
          </a:bodyPr>
          <a:lstStyle/>
          <a:p>
            <a:pPr marL="457200" lvl="0" indent="-285750" algn="l" rtl="0">
              <a:lnSpc>
                <a:spcPct val="150000"/>
              </a:lnSpc>
              <a:spcBef>
                <a:spcPts val="80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Weight:  400-800 kg</a:t>
            </a:r>
            <a:endParaRPr sz="900">
              <a:solidFill>
                <a:srgbClr val="626365"/>
              </a:solidFill>
              <a:highlight>
                <a:srgbClr val="FFFFFF"/>
              </a:highlight>
              <a:latin typeface="Playfair Display"/>
              <a:ea typeface="Playfair Display"/>
              <a:cs typeface="Playfair Display"/>
              <a:sym typeface="Playfair Display"/>
            </a:endParaRPr>
          </a:p>
          <a:p>
            <a:pPr marL="457200" lvl="0" indent="-285750" algn="l" rtl="0">
              <a:lnSpc>
                <a:spcPct val="150000"/>
              </a:lnSpc>
              <a:spcBef>
                <a:spcPts val="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Power:  1.3-16.0 kW</a:t>
            </a:r>
            <a:endParaRPr sz="900">
              <a:solidFill>
                <a:srgbClr val="626365"/>
              </a:solidFill>
              <a:highlight>
                <a:srgbClr val="FFFFFF"/>
              </a:highlight>
              <a:latin typeface="Playfair Display"/>
              <a:ea typeface="Playfair Display"/>
              <a:cs typeface="Playfair Display"/>
              <a:sym typeface="Playfair Display"/>
            </a:endParaRPr>
          </a:p>
          <a:p>
            <a:pPr marL="457200" lvl="0" indent="-285750" algn="l" rtl="0">
              <a:lnSpc>
                <a:spcPct val="150000"/>
              </a:lnSpc>
              <a:spcBef>
                <a:spcPts val="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Size:  ~1.1 x 1.7 m footprint / 1.5-3.0 m tall</a:t>
            </a:r>
            <a:endParaRPr sz="900">
              <a:latin typeface="Playfair Display"/>
              <a:ea typeface="Playfair Display"/>
              <a:cs typeface="Playfair Display"/>
              <a:sym typeface="Playfair Display"/>
            </a:endParaRPr>
          </a:p>
        </p:txBody>
      </p:sp>
      <p:sp>
        <p:nvSpPr>
          <p:cNvPr id="1358" name="Google Shape;1358;p109"/>
          <p:cNvSpPr txBox="1"/>
          <p:nvPr/>
        </p:nvSpPr>
        <p:spPr>
          <a:xfrm>
            <a:off x="1254350" y="2950725"/>
            <a:ext cx="3347400" cy="738900"/>
          </a:xfrm>
          <a:prstGeom prst="rect">
            <a:avLst/>
          </a:prstGeom>
          <a:noFill/>
          <a:ln>
            <a:noFill/>
          </a:ln>
        </p:spPr>
        <p:txBody>
          <a:bodyPr spcFirstLastPara="1" wrap="square" lIns="91425" tIns="91425" rIns="91425" bIns="91425" anchor="t" anchorCtr="0">
            <a:spAutoFit/>
          </a:bodyPr>
          <a:lstStyle/>
          <a:p>
            <a:pPr marL="457200" lvl="0" indent="-285750" algn="l" rtl="0">
              <a:lnSpc>
                <a:spcPct val="150000"/>
              </a:lnSpc>
              <a:spcBef>
                <a:spcPts val="80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Weight:  606-4,850 lbs / 275-2,200 kg</a:t>
            </a:r>
            <a:endParaRPr sz="900">
              <a:solidFill>
                <a:srgbClr val="626365"/>
              </a:solidFill>
              <a:highlight>
                <a:srgbClr val="FFFFFF"/>
              </a:highlight>
              <a:latin typeface="Playfair Display"/>
              <a:ea typeface="Playfair Display"/>
              <a:cs typeface="Playfair Display"/>
              <a:sym typeface="Playfair Display"/>
            </a:endParaRPr>
          </a:p>
          <a:p>
            <a:pPr marL="457200" lvl="0" indent="-285750" algn="l" rtl="0">
              <a:lnSpc>
                <a:spcPct val="150000"/>
              </a:lnSpc>
              <a:spcBef>
                <a:spcPts val="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Power:  1.5-10 kW</a:t>
            </a:r>
            <a:endParaRPr sz="900">
              <a:solidFill>
                <a:srgbClr val="626365"/>
              </a:solidFill>
              <a:highlight>
                <a:srgbClr val="FFFFFF"/>
              </a:highlight>
              <a:latin typeface="Playfair Display"/>
              <a:ea typeface="Playfair Display"/>
              <a:cs typeface="Playfair Display"/>
              <a:sym typeface="Playfair Display"/>
            </a:endParaRPr>
          </a:p>
          <a:p>
            <a:pPr marL="457200" lvl="0" indent="-285750" algn="l" rtl="0">
              <a:lnSpc>
                <a:spcPct val="150000"/>
              </a:lnSpc>
              <a:spcBef>
                <a:spcPts val="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Size:  ~6 ft / ~1.8 m tall hexagon</a:t>
            </a:r>
            <a:endParaRPr sz="900">
              <a:latin typeface="Playfair Display"/>
              <a:ea typeface="Playfair Display"/>
              <a:cs typeface="Playfair Display"/>
              <a:sym typeface="Playfair Display"/>
            </a:endParaRPr>
          </a:p>
        </p:txBody>
      </p:sp>
      <p:sp>
        <p:nvSpPr>
          <p:cNvPr id="1359" name="Google Shape;1359;p109"/>
          <p:cNvSpPr txBox="1"/>
          <p:nvPr/>
        </p:nvSpPr>
        <p:spPr>
          <a:xfrm>
            <a:off x="2601150" y="3956000"/>
            <a:ext cx="3347400" cy="738900"/>
          </a:xfrm>
          <a:prstGeom prst="rect">
            <a:avLst/>
          </a:prstGeom>
          <a:noFill/>
          <a:ln>
            <a:noFill/>
          </a:ln>
        </p:spPr>
        <p:txBody>
          <a:bodyPr spcFirstLastPara="1" wrap="square" lIns="91425" tIns="91425" rIns="91425" bIns="91425" anchor="t" anchorCtr="0">
            <a:spAutoFit/>
          </a:bodyPr>
          <a:lstStyle/>
          <a:p>
            <a:pPr marL="457200" lvl="0" indent="-285750" algn="l" rtl="0">
              <a:lnSpc>
                <a:spcPct val="150000"/>
              </a:lnSpc>
              <a:spcBef>
                <a:spcPts val="80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Weight:  5,070-14,330 lbs / 2,300-6,500 kg</a:t>
            </a:r>
            <a:endParaRPr sz="900">
              <a:solidFill>
                <a:srgbClr val="626365"/>
              </a:solidFill>
              <a:highlight>
                <a:srgbClr val="FFFFFF"/>
              </a:highlight>
              <a:latin typeface="Playfair Display"/>
              <a:ea typeface="Playfair Display"/>
              <a:cs typeface="Playfair Display"/>
              <a:sym typeface="Playfair Display"/>
            </a:endParaRPr>
          </a:p>
          <a:p>
            <a:pPr marL="457200" lvl="0" indent="-285750" algn="l" rtl="0">
              <a:lnSpc>
                <a:spcPct val="150000"/>
              </a:lnSpc>
              <a:spcBef>
                <a:spcPts val="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Power:  20 kW</a:t>
            </a:r>
            <a:endParaRPr sz="900">
              <a:solidFill>
                <a:srgbClr val="626365"/>
              </a:solidFill>
              <a:highlight>
                <a:srgbClr val="FFFFFF"/>
              </a:highlight>
              <a:latin typeface="Playfair Display"/>
              <a:ea typeface="Playfair Display"/>
              <a:cs typeface="Playfair Display"/>
              <a:sym typeface="Playfair Display"/>
            </a:endParaRPr>
          </a:p>
          <a:p>
            <a:pPr marL="457200" lvl="0" indent="-285750" algn="l" rtl="0">
              <a:lnSpc>
                <a:spcPct val="150000"/>
              </a:lnSpc>
              <a:spcBef>
                <a:spcPts val="0"/>
              </a:spcBef>
              <a:spcAft>
                <a:spcPts val="0"/>
              </a:spcAft>
              <a:buClr>
                <a:srgbClr val="626365"/>
              </a:buClr>
              <a:buSzPts val="900"/>
              <a:buFont typeface="Playfair Display"/>
              <a:buChar char="●"/>
            </a:pPr>
            <a:r>
              <a:rPr lang="en" sz="900">
                <a:solidFill>
                  <a:srgbClr val="626365"/>
                </a:solidFill>
                <a:highlight>
                  <a:srgbClr val="FFFFFF"/>
                </a:highlight>
                <a:latin typeface="Playfair Display"/>
                <a:ea typeface="Playfair Display"/>
                <a:cs typeface="Playfair Display"/>
                <a:sym typeface="Playfair Display"/>
              </a:rPr>
              <a:t>Size: ~12x6 ft / ~3.7x1.8 m rectangle</a:t>
            </a:r>
            <a:endParaRPr sz="900">
              <a:solidFill>
                <a:srgbClr val="626365"/>
              </a:solidFill>
              <a:highlight>
                <a:srgbClr val="FFFFFF"/>
              </a:highlight>
              <a:latin typeface="Playfair Display"/>
              <a:ea typeface="Playfair Display"/>
              <a:cs typeface="Playfair Display"/>
              <a:sym typeface="Playfair Display"/>
            </a:endParaRPr>
          </a:p>
        </p:txBody>
      </p:sp>
      <p:pic>
        <p:nvPicPr>
          <p:cNvPr id="1360" name="Google Shape;1360;p109"/>
          <p:cNvPicPr preferRelativeResize="0"/>
          <p:nvPr/>
        </p:nvPicPr>
        <p:blipFill>
          <a:blip r:embed="rId7">
            <a:alphaModFix/>
          </a:blip>
          <a:stretch>
            <a:fillRect/>
          </a:stretch>
        </p:blipFill>
        <p:spPr>
          <a:xfrm>
            <a:off x="8238950" y="304100"/>
            <a:ext cx="588775" cy="5888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110"/>
          <p:cNvSpPr txBox="1">
            <a:spLocks noGrp="1"/>
          </p:cNvSpPr>
          <p:nvPr>
            <p:ph type="title"/>
          </p:nvPr>
        </p:nvSpPr>
        <p:spPr>
          <a:xfrm>
            <a:off x="388955" y="338306"/>
            <a:ext cx="8366100" cy="7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u="sng">
                <a:latin typeface="Playfair Display SemiBold"/>
                <a:ea typeface="Playfair Display SemiBold"/>
                <a:cs typeface="Playfair Display SemiBold"/>
                <a:sym typeface="Playfair Display SemiBold"/>
              </a:rPr>
              <a:t>Mounting Specifications</a:t>
            </a:r>
            <a:endParaRPr sz="2600" u="sng">
              <a:latin typeface="Playfair Display SemiBold"/>
              <a:ea typeface="Playfair Display SemiBold"/>
              <a:cs typeface="Playfair Display SemiBold"/>
              <a:sym typeface="Playfair Display SemiBold"/>
            </a:endParaRPr>
          </a:p>
        </p:txBody>
      </p:sp>
      <p:sp>
        <p:nvSpPr>
          <p:cNvPr id="1366" name="Google Shape;1366;p110"/>
          <p:cNvSpPr txBox="1">
            <a:spLocks noGrp="1"/>
          </p:cNvSpPr>
          <p:nvPr>
            <p:ph type="sldNum" idx="12"/>
          </p:nvPr>
        </p:nvSpPr>
        <p:spPr>
          <a:xfrm>
            <a:off x="8827725" y="4979275"/>
            <a:ext cx="389100" cy="24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z="1200">
                <a:solidFill>
                  <a:schemeClr val="accent4"/>
                </a:solidFill>
              </a:rPr>
              <a:t>99</a:t>
            </a:fld>
            <a:endParaRPr sz="1200">
              <a:solidFill>
                <a:schemeClr val="accent4"/>
              </a:solidFill>
            </a:endParaRPr>
          </a:p>
        </p:txBody>
      </p:sp>
      <p:sp>
        <p:nvSpPr>
          <p:cNvPr id="1367" name="Google Shape;1367;p110"/>
          <p:cNvSpPr txBox="1"/>
          <p:nvPr/>
        </p:nvSpPr>
        <p:spPr>
          <a:xfrm>
            <a:off x="525200" y="1116025"/>
            <a:ext cx="8028000" cy="3526500"/>
          </a:xfrm>
          <a:prstGeom prst="rect">
            <a:avLst/>
          </a:prstGeom>
          <a:noFill/>
          <a:ln>
            <a:noFill/>
          </a:ln>
        </p:spPr>
        <p:txBody>
          <a:bodyPr spcFirstLastPara="1" wrap="square" lIns="91425" tIns="91425" rIns="91425" bIns="91425" anchor="t" anchorCtr="0">
            <a:spAutoFit/>
          </a:bodyPr>
          <a:lstStyle/>
          <a:p>
            <a:pPr marL="457200" marR="381000" lvl="0" indent="-342900" algn="l" rtl="0">
              <a:lnSpc>
                <a:spcPct val="115000"/>
              </a:lnSpc>
              <a:spcBef>
                <a:spcPts val="0"/>
              </a:spcBef>
              <a:spcAft>
                <a:spcPts val="0"/>
              </a:spcAft>
              <a:buSzPts val="1800"/>
              <a:buFont typeface="Playfair Display"/>
              <a:buChar char="●"/>
            </a:pPr>
            <a:r>
              <a:rPr lang="en" sz="1800">
                <a:solidFill>
                  <a:srgbClr val="222222"/>
                </a:solidFill>
                <a:highlight>
                  <a:srgbClr val="FFFFFF"/>
                </a:highlight>
                <a:latin typeface="Playfair Display"/>
                <a:ea typeface="Playfair Display"/>
                <a:cs typeface="Playfair Display"/>
                <a:sym typeface="Playfair Display"/>
              </a:rPr>
              <a:t>Large Robot Mounting:</a:t>
            </a:r>
            <a:endParaRPr sz="1800">
              <a:solidFill>
                <a:srgbClr val="222222"/>
              </a:solidFill>
              <a:highlight>
                <a:srgbClr val="FFFFFF"/>
              </a:highlight>
              <a:latin typeface="Playfair Display"/>
              <a:ea typeface="Playfair Display"/>
              <a:cs typeface="Playfair Display"/>
              <a:sym typeface="Playfair Display"/>
            </a:endParaRPr>
          </a:p>
          <a:p>
            <a:pPr marL="914400" marR="381000" lvl="1" indent="-336550" algn="l" rtl="0">
              <a:lnSpc>
                <a:spcPct val="115000"/>
              </a:lnSpc>
              <a:spcBef>
                <a:spcPts val="0"/>
              </a:spcBef>
              <a:spcAft>
                <a:spcPts val="0"/>
              </a:spcAft>
              <a:buSzPts val="1700"/>
              <a:buFont typeface="Playfair Display"/>
              <a:buChar char="○"/>
            </a:pPr>
            <a:r>
              <a:rPr lang="en" sz="1700">
                <a:solidFill>
                  <a:srgbClr val="222222"/>
                </a:solidFill>
                <a:highlight>
                  <a:srgbClr val="FFFFFF"/>
                </a:highlight>
                <a:latin typeface="Playfair Display"/>
                <a:ea typeface="Playfair Display"/>
                <a:cs typeface="Playfair Display"/>
                <a:sym typeface="Playfair Display"/>
              </a:rPr>
              <a:t>Can accommodate any hardware or equipment that would mount on a horizontal optical breadboard (1/4-20 fasteners on a 1” x 1” pattern).</a:t>
            </a:r>
            <a:endParaRPr sz="1700">
              <a:solidFill>
                <a:srgbClr val="222222"/>
              </a:solidFill>
              <a:highlight>
                <a:srgbClr val="FFFFFF"/>
              </a:highlight>
              <a:latin typeface="Playfair Display"/>
              <a:ea typeface="Playfair Display"/>
              <a:cs typeface="Playfair Display"/>
              <a:sym typeface="Playfair Display"/>
            </a:endParaRPr>
          </a:p>
          <a:p>
            <a:pPr marL="457200" marR="381000" lvl="0" indent="-349250" algn="l" rtl="0">
              <a:lnSpc>
                <a:spcPct val="115000"/>
              </a:lnSpc>
              <a:spcBef>
                <a:spcPts val="0"/>
              </a:spcBef>
              <a:spcAft>
                <a:spcPts val="0"/>
              </a:spcAft>
              <a:buClr>
                <a:srgbClr val="222222"/>
              </a:buClr>
              <a:buSzPts val="1900"/>
              <a:buFont typeface="Playfair Display"/>
              <a:buChar char="●"/>
            </a:pPr>
            <a:r>
              <a:rPr lang="en" sz="1800">
                <a:solidFill>
                  <a:srgbClr val="222222"/>
                </a:solidFill>
                <a:highlight>
                  <a:srgbClr val="FFFFFF"/>
                </a:highlight>
                <a:latin typeface="Playfair Display"/>
                <a:ea typeface="Playfair Display"/>
                <a:cs typeface="Playfair Display"/>
                <a:sym typeface="Playfair Display"/>
              </a:rPr>
              <a:t>Small Robot Mounting:</a:t>
            </a:r>
            <a:endParaRPr sz="1800">
              <a:solidFill>
                <a:srgbClr val="222222"/>
              </a:solidFill>
              <a:highlight>
                <a:srgbClr val="FFFFFF"/>
              </a:highlight>
              <a:latin typeface="Playfair Display"/>
              <a:ea typeface="Playfair Display"/>
              <a:cs typeface="Playfair Display"/>
              <a:sym typeface="Playfair Display"/>
            </a:endParaRPr>
          </a:p>
          <a:p>
            <a:pPr marL="914400" marR="381000" lvl="1" indent="-342900" algn="l" rtl="0">
              <a:lnSpc>
                <a:spcPct val="115000"/>
              </a:lnSpc>
              <a:spcBef>
                <a:spcPts val="0"/>
              </a:spcBef>
              <a:spcAft>
                <a:spcPts val="0"/>
              </a:spcAft>
              <a:buClr>
                <a:srgbClr val="222222"/>
              </a:buClr>
              <a:buSzPts val="1800"/>
              <a:buFont typeface="Playfair Display"/>
              <a:buChar char="○"/>
            </a:pPr>
            <a:r>
              <a:rPr lang="en" sz="1700">
                <a:solidFill>
                  <a:srgbClr val="222222"/>
                </a:solidFill>
                <a:highlight>
                  <a:srgbClr val="FFFFFF"/>
                </a:highlight>
                <a:latin typeface="Playfair Display"/>
                <a:ea typeface="Playfair Display"/>
                <a:cs typeface="Playfair Display"/>
                <a:sym typeface="Playfair Display"/>
              </a:rPr>
              <a:t>Mounting to the robot’s flange is a possibility but awkward for visitors due to the large hardware and tight tolerances. There are interface plates that can be adapted to 80/20 framework, etc. LM can provide some custom fabrication to adapt to the SOSC. Any object that can allow fastening to an 11”x 11” plate can be accommodated.</a:t>
            </a:r>
            <a:endParaRPr sz="1700">
              <a:solidFill>
                <a:srgbClr val="222222"/>
              </a:solidFill>
              <a:highlight>
                <a:srgbClr val="FFFFFF"/>
              </a:highlight>
              <a:latin typeface="Playfair Display"/>
              <a:ea typeface="Playfair Display"/>
              <a:cs typeface="Playfair Display"/>
              <a:sym typeface="Playfair Display"/>
            </a:endParaRPr>
          </a:p>
        </p:txBody>
      </p:sp>
      <p:pic>
        <p:nvPicPr>
          <p:cNvPr id="1368" name="Google Shape;1368;p110"/>
          <p:cNvPicPr preferRelativeResize="0"/>
          <p:nvPr/>
        </p:nvPicPr>
        <p:blipFill>
          <a:blip r:embed="rId3">
            <a:alphaModFix/>
          </a:blip>
          <a:stretch>
            <a:fillRect/>
          </a:stretch>
        </p:blipFill>
        <p:spPr>
          <a:xfrm>
            <a:off x="8238950" y="304100"/>
            <a:ext cx="588775" cy="588800"/>
          </a:xfrm>
          <a:prstGeom prst="rect">
            <a:avLst/>
          </a:prstGeom>
          <a:noFill/>
          <a:ln>
            <a:noFill/>
          </a:ln>
        </p:spPr>
      </p:pic>
    </p:spTree>
  </p:cSld>
  <p:clrMapOvr>
    <a:masterClrMapping/>
  </p:clrMapOvr>
</p:sld>
</file>

<file path=ppt/theme/theme1.xml><?xml version="1.0" encoding="utf-8"?>
<a:theme xmlns:a="http://schemas.openxmlformats.org/drawingml/2006/main" name="Portia template">
  <a:themeElements>
    <a:clrScheme name="Custom 347">
      <a:dk1>
        <a:srgbClr val="000000"/>
      </a:dk1>
      <a:lt1>
        <a:srgbClr val="FFFFFF"/>
      </a:lt1>
      <a:dk2>
        <a:srgbClr val="000000"/>
      </a:dk2>
      <a:lt2>
        <a:srgbClr val="F3F3F3"/>
      </a:lt2>
      <a:accent1>
        <a:srgbClr val="434343"/>
      </a:accent1>
      <a:accent2>
        <a:srgbClr val="999999"/>
      </a:accent2>
      <a:accent3>
        <a:srgbClr val="CCCCCC"/>
      </a:accent3>
      <a:accent4>
        <a:srgbClr val="4D5F6D"/>
      </a:accent4>
      <a:accent5>
        <a:srgbClr val="7F98AC"/>
      </a:accent5>
      <a:accent6>
        <a:srgbClr val="BCCEDB"/>
      </a:accent6>
      <a:hlink>
        <a:srgbClr val="1D1D1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5E5E0F-93E5-48BE-90F6-3CF9E67780CD}"/>
</file>

<file path=customXml/itemProps2.xml><?xml version="1.0" encoding="utf-8"?>
<ds:datastoreItem xmlns:ds="http://schemas.openxmlformats.org/officeDocument/2006/customXml" ds:itemID="{D5823336-DE6D-4C29-8C17-B1B1146E5FD7}"/>
</file>

<file path=customXml/itemProps3.xml><?xml version="1.0" encoding="utf-8"?>
<ds:datastoreItem xmlns:ds="http://schemas.openxmlformats.org/officeDocument/2006/customXml" ds:itemID="{6D0B6411-6A28-4FA9-A81F-98C04E3AE498}"/>
</file>

<file path=docProps/app.xml><?xml version="1.0" encoding="utf-8"?>
<Properties xmlns="http://schemas.openxmlformats.org/officeDocument/2006/extended-properties" xmlns:vt="http://schemas.openxmlformats.org/officeDocument/2006/docPropsVTypes">
  <TotalTime>0</TotalTime>
  <Words>11427</Words>
  <Application>Microsoft Macintosh PowerPoint</Application>
  <PresentationFormat>On-screen Show (16:9)</PresentationFormat>
  <Paragraphs>2029</Paragraphs>
  <Slides>102</Slides>
  <Notes>102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102</vt:i4>
      </vt:variant>
    </vt:vector>
  </HeadingPairs>
  <TitlesOfParts>
    <vt:vector size="111" baseType="lpstr">
      <vt:lpstr>Calibri</vt:lpstr>
      <vt:lpstr>Playfair Display ExtraBold</vt:lpstr>
      <vt:lpstr>Arial</vt:lpstr>
      <vt:lpstr>Playfair Display</vt:lpstr>
      <vt:lpstr>Playfair Display SemiBold</vt:lpstr>
      <vt:lpstr>Roboto</vt:lpstr>
      <vt:lpstr>PT Serif</vt:lpstr>
      <vt:lpstr>Times New Roman</vt:lpstr>
      <vt:lpstr>Portia template</vt:lpstr>
      <vt:lpstr>MARCo PoLo  </vt:lpstr>
      <vt:lpstr>Presentation Agenda</vt:lpstr>
      <vt:lpstr>Acronyms/Terminology</vt:lpstr>
      <vt:lpstr>Project Description</vt:lpstr>
      <vt:lpstr>Motivation: On-Orbit Servicing is the Future!</vt:lpstr>
      <vt:lpstr>High Level Mission CONOPs </vt:lpstr>
      <vt:lpstr>PowerPoint Presentation</vt:lpstr>
      <vt:lpstr>Project Description</vt:lpstr>
      <vt:lpstr>Top Level Design: Marco</vt:lpstr>
      <vt:lpstr>Top Level Design: Polo (Cube)</vt:lpstr>
      <vt:lpstr>Top Level Design: Polo (LM400)</vt:lpstr>
      <vt:lpstr>Major Hardware Element: Mounting Bracket</vt:lpstr>
      <vt:lpstr>Major Hardware Element: Processor</vt:lpstr>
      <vt:lpstr>Major Hardware Element: Sensor (LiDAR)</vt:lpstr>
      <vt:lpstr>What is LiDAR?        </vt:lpstr>
      <vt:lpstr>Major Software Element: Point Cloud Filtering</vt:lpstr>
      <vt:lpstr>Major Software Element: I.C.P. Algorithm</vt:lpstr>
      <vt:lpstr>Software Progression </vt:lpstr>
      <vt:lpstr>Functional Block Diagram</vt:lpstr>
      <vt:lpstr>Project Description</vt:lpstr>
      <vt:lpstr>CPEs</vt:lpstr>
      <vt:lpstr>Key Risk Matrix</vt:lpstr>
      <vt:lpstr>Key Risk Analysis</vt:lpstr>
      <vt:lpstr>Project Description</vt:lpstr>
      <vt:lpstr>Driving Design Requirements</vt:lpstr>
      <vt:lpstr>Software Model: Point Cloud Downsample Filter</vt:lpstr>
      <vt:lpstr>Software Model: Point Cloud Radial Filter</vt:lpstr>
      <vt:lpstr>Software Model: I.C.P. Algorithm   </vt:lpstr>
      <vt:lpstr>Software Model: I.C.P. Algorithm   </vt:lpstr>
      <vt:lpstr>Hardware Model: Polo Detection at 1 meter</vt:lpstr>
      <vt:lpstr>Hardware Model: Polo Detection at 30 meters</vt:lpstr>
      <vt:lpstr>Project Description</vt:lpstr>
      <vt:lpstr>Polo Detection</vt:lpstr>
      <vt:lpstr>Software in the Loop </vt:lpstr>
      <vt:lpstr>System Accuracy </vt:lpstr>
      <vt:lpstr>System Accuracy Testing Plans</vt:lpstr>
      <vt:lpstr>Project Description</vt:lpstr>
      <vt:lpstr>Major Tests</vt:lpstr>
      <vt:lpstr>WBS</vt:lpstr>
      <vt:lpstr>Work Plan</vt:lpstr>
      <vt:lpstr>Cost Plan</vt:lpstr>
      <vt:lpstr>Project Description</vt:lpstr>
      <vt:lpstr>Backup Slides</vt:lpstr>
      <vt:lpstr>Table of Contents</vt:lpstr>
      <vt:lpstr>Acknowledgements/ References</vt:lpstr>
      <vt:lpstr>Acknowledgements</vt:lpstr>
      <vt:lpstr>References</vt:lpstr>
      <vt:lpstr>References</vt:lpstr>
      <vt:lpstr>References</vt:lpstr>
      <vt:lpstr>References</vt:lpstr>
      <vt:lpstr>Administrative</vt:lpstr>
      <vt:lpstr>Organization Chart</vt:lpstr>
      <vt:lpstr>Requirements</vt:lpstr>
      <vt:lpstr>Requirements (LVL 0)</vt:lpstr>
      <vt:lpstr>Requirements (LVL 1)</vt:lpstr>
      <vt:lpstr>Requirements (LVL 2)</vt:lpstr>
      <vt:lpstr>Requirements (LVL 3)</vt:lpstr>
      <vt:lpstr>Models / Verification &amp; Validation</vt:lpstr>
      <vt:lpstr>Model: FOV at 1 meter</vt:lpstr>
      <vt:lpstr>Model: FOV at 30 meters</vt:lpstr>
      <vt:lpstr>Verification Plan: Sensor FOV at 1 meter</vt:lpstr>
      <vt:lpstr>Verification Plan: Sensor FOV at 30 meters</vt:lpstr>
      <vt:lpstr>Validation Plan: Sensor Accuracy</vt:lpstr>
      <vt:lpstr>Verification Plan: Sensor Range </vt:lpstr>
      <vt:lpstr>Verification Plan: CPU in the Loop</vt:lpstr>
      <vt:lpstr>Software - R.O.S.</vt:lpstr>
      <vt:lpstr>Top Level Design: ROS (Software)</vt:lpstr>
      <vt:lpstr>ICP Results - Translational Results</vt:lpstr>
      <vt:lpstr>ICP Results - Rotational Results</vt:lpstr>
      <vt:lpstr>Model: Power Regulation</vt:lpstr>
      <vt:lpstr>Model: Power Regulation</vt:lpstr>
      <vt:lpstr>Model: Power Regulation</vt:lpstr>
      <vt:lpstr>PowerPoint Presentation</vt:lpstr>
      <vt:lpstr>Verification Plan: Power Regulation</vt:lpstr>
      <vt:lpstr>Model: Data Storage</vt:lpstr>
      <vt:lpstr>Verification Plan: Data Storage</vt:lpstr>
      <vt:lpstr>Model: Data Frequency</vt:lpstr>
      <vt:lpstr>Verification Plan: Data Frequency </vt:lpstr>
      <vt:lpstr> Verification Plan: Initiation Method   </vt:lpstr>
      <vt:lpstr>Validation Plan: Material Reflectivity</vt:lpstr>
      <vt:lpstr>Model: Thermal </vt:lpstr>
      <vt:lpstr>Validation Plan: Thermal</vt:lpstr>
      <vt:lpstr>Validation Plans: Lighting Scenarios</vt:lpstr>
      <vt:lpstr>Validation Plan: Random Vibration</vt:lpstr>
      <vt:lpstr>Trade Studies</vt:lpstr>
      <vt:lpstr>Trade Study: Final LiDAR Selection</vt:lpstr>
      <vt:lpstr>Trade Study: Algorithm</vt:lpstr>
      <vt:lpstr>Trade Study: Algorithm</vt:lpstr>
      <vt:lpstr>Trade Study: Validation System</vt:lpstr>
      <vt:lpstr>Trade Study: Sensor(s) </vt:lpstr>
      <vt:lpstr>Trade Study: Validation System</vt:lpstr>
      <vt:lpstr>Trade Study: Circuit Building</vt:lpstr>
      <vt:lpstr>Trade Study: Chassis Material</vt:lpstr>
      <vt:lpstr>Trade Study: Power Regulation</vt:lpstr>
      <vt:lpstr>Trade Study: Initiation Sequence</vt:lpstr>
      <vt:lpstr>Trade Study: Chassis Material</vt:lpstr>
      <vt:lpstr>Chassis References</vt:lpstr>
      <vt:lpstr>Test Subject References</vt:lpstr>
      <vt:lpstr>Mounting Specifications</vt:lpstr>
      <vt:lpstr>Mid-70 Specs</vt:lpstr>
      <vt:lpstr>SOSC Test Setup</vt:lpstr>
      <vt:lpstr>Link to Budget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MARCo PoLo  </dc:title>
  <cp:lastModifiedBy>Kintan S Surghani</cp:lastModifiedBy>
  <cp:revision>1</cp:revision>
  <dcterms:modified xsi:type="dcterms:W3CDTF">2022-11-28T15:56:41Z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