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21"/>
  </p:notesMasterIdLst>
  <p:sldIdLst>
    <p:sldId id="256" r:id="rId2"/>
    <p:sldId id="257" r:id="rId3"/>
    <p:sldId id="258" r:id="rId4"/>
    <p:sldId id="374" r:id="rId5"/>
    <p:sldId id="367" r:id="rId6"/>
    <p:sldId id="368" r:id="rId7"/>
    <p:sldId id="369" r:id="rId8"/>
    <p:sldId id="370" r:id="rId9"/>
    <p:sldId id="371" r:id="rId10"/>
    <p:sldId id="372" r:id="rId11"/>
    <p:sldId id="373"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75"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6" r:id="rId100"/>
    <p:sldId id="347" r:id="rId101"/>
    <p:sldId id="348" r:id="rId102"/>
    <p:sldId id="349" r:id="rId103"/>
    <p:sldId id="350" r:id="rId104"/>
    <p:sldId id="351" r:id="rId105"/>
    <p:sldId id="352" r:id="rId106"/>
    <p:sldId id="353" r:id="rId107"/>
    <p:sldId id="354" r:id="rId108"/>
    <p:sldId id="355" r:id="rId109"/>
    <p:sldId id="356" r:id="rId110"/>
    <p:sldId id="357" r:id="rId111"/>
    <p:sldId id="358" r:id="rId112"/>
    <p:sldId id="359" r:id="rId113"/>
    <p:sldId id="360" r:id="rId114"/>
    <p:sldId id="361" r:id="rId115"/>
    <p:sldId id="362" r:id="rId116"/>
    <p:sldId id="363" r:id="rId117"/>
    <p:sldId id="364" r:id="rId118"/>
    <p:sldId id="365" r:id="rId119"/>
    <p:sldId id="366" r:id="rId120"/>
  </p:sldIdLst>
  <p:sldSz cx="9144000" cy="5143500" type="screen16x9"/>
  <p:notesSz cx="6858000" cy="9144000"/>
  <p:embeddedFontLst>
    <p:embeddedFont>
      <p:font typeface="Average" panose="02000503040000020003" pitchFamily="2" charset="77"/>
      <p:regular r:id="rId122"/>
    </p:embeddedFont>
    <p:embeddedFont>
      <p:font typeface="Calibri" panose="020F0502020204030204" pitchFamily="34" charset="0"/>
      <p:regular r:id="rId123"/>
      <p:bold r:id="rId124"/>
      <p:italic r:id="rId125"/>
      <p:boldItalic r:id="rId126"/>
    </p:embeddedFont>
    <p:embeddedFont>
      <p:font typeface="Lato" panose="020F0502020204030203" pitchFamily="34" charset="0"/>
      <p:regular r:id="rId127"/>
      <p:bold r:id="rId128"/>
    </p:embeddedFont>
    <p:embeddedFont>
      <p:font typeface="Nunito" pitchFamily="2" charset="77"/>
      <p:regular r:id="rId129"/>
      <p:bold r:id="rId130"/>
      <p:italic r:id="rId131"/>
      <p:boldItalic r:id="rId132"/>
    </p:embeddedFont>
    <p:embeddedFont>
      <p:font typeface="Trebuchet MS" panose="020B0703020202090204" pitchFamily="34" charset="0"/>
      <p:regular r:id="rId133"/>
      <p:bold r:id="rId134"/>
      <p:italic r:id="rId1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E50009E-32C5-4519-B402-A932783322D1}">
  <a:tblStyle styleId="{2E50009E-32C5-4519-B402-A932783322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4"/>
  </p:normalViewPr>
  <p:slideViewPr>
    <p:cSldViewPr snapToGrid="0">
      <p:cViewPr varScale="1">
        <p:scale>
          <a:sx n="154" d="100"/>
          <a:sy n="154" d="100"/>
        </p:scale>
        <p:origin x="344"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2.fntdata"/><Relationship Id="rId128"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3.fntdata"/><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3.fntdata"/><Relationship Id="rId129" Type="http://schemas.openxmlformats.org/officeDocument/2006/relationships/font" Target="fonts/font8.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9.fntdata"/><Relationship Id="rId135" Type="http://schemas.openxmlformats.org/officeDocument/2006/relationships/font" Target="fonts/font14.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0.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1.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ode.org/slides/parc/dynamics.pdf" TargetMode="External"/><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ubepilot.org/#/here/here3"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ardupilot.org/copter/docs/common-holybro-rtk-f9p.html#common-holybro-rtk-f9p" TargetMode="External"/><Relationship Id="rId4" Type="http://schemas.openxmlformats.org/officeDocument/2006/relationships/hyperlink" Target="https://ardupilot.org/copter/docs/common-cuav-c-rtk-9p-gps.html"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Anandx</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f1a2e8188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f1a2e8188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a:p>
            <a:pPr marL="0" lvl="0" indent="0" algn="l" rtl="0">
              <a:spcBef>
                <a:spcPts val="0"/>
              </a:spcBef>
              <a:spcAft>
                <a:spcPts val="0"/>
              </a:spcAft>
              <a:buNone/>
            </a:pPr>
            <a:r>
              <a:rPr lang="en"/>
              <a:t>Avionics subsystem</a:t>
            </a:r>
            <a:endParaRPr/>
          </a:p>
          <a:p>
            <a:pPr marL="457200" lvl="0" indent="-298450" algn="l" rtl="0">
              <a:spcBef>
                <a:spcPts val="0"/>
              </a:spcBef>
              <a:spcAft>
                <a:spcPts val="0"/>
              </a:spcAft>
              <a:buSzPts val="1100"/>
              <a:buChar char="-"/>
            </a:pPr>
            <a:r>
              <a:rPr lang="en"/>
              <a:t>Flow of data through the avionics after upload</a:t>
            </a:r>
            <a:endParaRPr/>
          </a:p>
          <a:p>
            <a:pPr marL="457200" lvl="0" indent="-298450" algn="l" rtl="0">
              <a:spcBef>
                <a:spcPts val="0"/>
              </a:spcBef>
              <a:spcAft>
                <a:spcPts val="0"/>
              </a:spcAft>
              <a:buSzPts val="1100"/>
              <a:buChar char="-"/>
            </a:pPr>
            <a:r>
              <a:rPr lang="en"/>
              <a:t>Sensor, GPS, waypoints are input into modified ardupilot control algorithm</a:t>
            </a:r>
            <a:endParaRPr/>
          </a:p>
          <a:p>
            <a:pPr marL="457200" lvl="0" indent="-298450" algn="l" rtl="0">
              <a:spcBef>
                <a:spcPts val="0"/>
              </a:spcBef>
              <a:spcAft>
                <a:spcPts val="0"/>
              </a:spcAft>
              <a:buSzPts val="1100"/>
              <a:buChar char="-"/>
            </a:pPr>
            <a:r>
              <a:rPr lang="en"/>
              <a:t>Control algorithm outputs control rates and motor signals which feed into the speed controllers</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7"/>
        <p:cNvGrpSpPr/>
        <p:nvPr/>
      </p:nvGrpSpPr>
      <p:grpSpPr>
        <a:xfrm>
          <a:off x="0" y="0"/>
          <a:ext cx="0" cy="0"/>
          <a:chOff x="0" y="0"/>
          <a:chExt cx="0" cy="0"/>
        </a:xfrm>
      </p:grpSpPr>
      <p:sp>
        <p:nvSpPr>
          <p:cNvPr id="1708" name="Google Shape;1708;gf2036e18dd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9" name="Google Shape;1709;gf2036e18dd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Trebuchet MS"/>
              <a:buAutoNum type="arabicPeriod"/>
            </a:pPr>
            <a:r>
              <a:rPr lang="en" sz="1400">
                <a:solidFill>
                  <a:schemeClr val="dk1"/>
                </a:solidFill>
                <a:latin typeface="Trebuchet MS"/>
                <a:ea typeface="Trebuchet MS"/>
                <a:cs typeface="Trebuchet MS"/>
                <a:sym typeface="Trebuchet MS"/>
              </a:rPr>
              <a:t>Given both the battery used during the manufacturer’s test and measured current draw, compute the total power (</a:t>
            </a:r>
            <a:r>
              <a:rPr lang="en" sz="1400" b="1">
                <a:solidFill>
                  <a:schemeClr val="dk1"/>
                </a:solidFill>
                <a:latin typeface="Trebuchet MS"/>
                <a:ea typeface="Trebuchet MS"/>
                <a:cs typeface="Trebuchet MS"/>
                <a:sym typeface="Trebuchet MS"/>
              </a:rPr>
              <a:t>P</a:t>
            </a:r>
            <a:r>
              <a:rPr lang="en" sz="1400" b="1" baseline="-25000">
                <a:solidFill>
                  <a:schemeClr val="dk1"/>
                </a:solidFill>
                <a:latin typeface="Trebuchet MS"/>
                <a:ea typeface="Trebuchet MS"/>
                <a:cs typeface="Trebuchet MS"/>
                <a:sym typeface="Trebuchet MS"/>
              </a:rPr>
              <a:t>total</a:t>
            </a:r>
            <a:r>
              <a:rPr lang="en" sz="1400" b="1">
                <a:solidFill>
                  <a:schemeClr val="dk1"/>
                </a:solidFill>
                <a:latin typeface="Trebuchet MS"/>
                <a:ea typeface="Trebuchet MS"/>
                <a:cs typeface="Trebuchet MS"/>
                <a:sym typeface="Trebuchet MS"/>
              </a:rPr>
              <a:t> = V*I</a:t>
            </a:r>
            <a:r>
              <a:rPr lang="en" sz="1400">
                <a:solidFill>
                  <a:schemeClr val="dk1"/>
                </a:solidFill>
                <a:latin typeface="Trebuchet MS"/>
                <a:ea typeface="Trebuchet MS"/>
                <a:cs typeface="Trebuchet MS"/>
                <a:sym typeface="Trebuchet MS"/>
              </a:rPr>
              <a:t>) drawn from the battery at 40% throttle (hover).</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f2036e18dd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f2036e18dd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18” diameter propellor used, 168g weight of motor configuration (see Foxtech website)</a:t>
            </a:r>
            <a:endParaRPr sz="1400">
              <a:solidFill>
                <a:schemeClr val="dk1"/>
              </a:solidFill>
              <a:latin typeface="Trebuchet MS"/>
              <a:ea typeface="Trebuchet MS"/>
              <a:cs typeface="Trebuchet MS"/>
              <a:sym typeface="Trebuchet MS"/>
            </a:endParaRPr>
          </a:p>
          <a:p>
            <a:pPr marL="914400" lvl="1" indent="-317500" algn="l" rtl="0">
              <a:lnSpc>
                <a:spcPct val="115000"/>
              </a:lnSpc>
              <a:spcBef>
                <a:spcPts val="0"/>
              </a:spcBef>
              <a:spcAft>
                <a:spcPts val="0"/>
              </a:spcAft>
              <a:buClr>
                <a:schemeClr val="dk1"/>
              </a:buClr>
              <a:buSzPts val="1400"/>
              <a:buFont typeface="Trebuchet MS"/>
              <a:buChar char="○"/>
            </a:pPr>
            <a:r>
              <a:rPr lang="en" sz="1400" b="1">
                <a:solidFill>
                  <a:schemeClr val="dk1"/>
                </a:solidFill>
                <a:latin typeface="Trebuchet MS"/>
                <a:ea typeface="Trebuchet MS"/>
                <a:cs typeface="Trebuchet MS"/>
                <a:sym typeface="Trebuchet MS"/>
              </a:rPr>
              <a:t>P</a:t>
            </a:r>
            <a:r>
              <a:rPr lang="en" sz="1400" b="1" baseline="-25000">
                <a:solidFill>
                  <a:schemeClr val="dk1"/>
                </a:solidFill>
                <a:latin typeface="Trebuchet MS"/>
                <a:ea typeface="Trebuchet MS"/>
                <a:cs typeface="Trebuchet MS"/>
                <a:sym typeface="Trebuchet MS"/>
              </a:rPr>
              <a:t>thrust</a:t>
            </a:r>
            <a:r>
              <a:rPr lang="en" sz="1400" b="1">
                <a:solidFill>
                  <a:schemeClr val="dk1"/>
                </a:solidFill>
                <a:latin typeface="Trebuchet MS"/>
                <a:ea typeface="Trebuchet MS"/>
                <a:cs typeface="Trebuchet MS"/>
                <a:sym typeface="Trebuchet MS"/>
              </a:rPr>
              <a:t>=73.91 W</a:t>
            </a:r>
            <a:endParaRPr sz="1400">
              <a:solidFill>
                <a:schemeClr val="dk1"/>
              </a:solidFill>
              <a:latin typeface="Trebuchet MS"/>
              <a:ea typeface="Trebuchet MS"/>
              <a:cs typeface="Trebuchet MS"/>
              <a:sym typeface="Trebuchet MS"/>
            </a:endParaRPr>
          </a:p>
          <a:p>
            <a:pPr marL="457200" lvl="0" indent="-317500" algn="l" rtl="0">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At 40% throttle:</a:t>
            </a:r>
            <a:endParaRPr sz="1400">
              <a:solidFill>
                <a:schemeClr val="dk1"/>
              </a:solidFill>
              <a:latin typeface="Trebuchet MS"/>
              <a:ea typeface="Trebuchet MS"/>
              <a:cs typeface="Trebuchet MS"/>
              <a:sym typeface="Trebuchet MS"/>
            </a:endParaRPr>
          </a:p>
          <a:p>
            <a:pPr marL="914400" lvl="1" indent="-317500" algn="l" rtl="0">
              <a:lnSpc>
                <a:spcPct val="115000"/>
              </a:lnSpc>
              <a:spcBef>
                <a:spcPts val="0"/>
              </a:spcBef>
              <a:spcAft>
                <a:spcPts val="0"/>
              </a:spcAft>
              <a:buClr>
                <a:schemeClr val="dk1"/>
              </a:buClr>
              <a:buSzPts val="1400"/>
              <a:buFont typeface="Trebuchet MS"/>
              <a:buChar char="○"/>
            </a:pPr>
            <a:r>
              <a:rPr lang="en" sz="1400">
                <a:solidFill>
                  <a:schemeClr val="dk1"/>
                </a:solidFill>
                <a:latin typeface="Trebuchet MS"/>
                <a:ea typeface="Trebuchet MS"/>
                <a:cs typeface="Trebuchet MS"/>
                <a:sym typeface="Trebuchet MS"/>
              </a:rPr>
              <a:t>1.3 kg of thrust produced</a:t>
            </a:r>
            <a:endParaRPr sz="1400">
              <a:solidFill>
                <a:schemeClr val="dk1"/>
              </a:solidFill>
              <a:latin typeface="Trebuchet MS"/>
              <a:ea typeface="Trebuchet MS"/>
              <a:cs typeface="Trebuchet MS"/>
              <a:sym typeface="Trebuchet MS"/>
            </a:endParaRPr>
          </a:p>
          <a:p>
            <a:pPr marL="914400" lvl="1" indent="-317500" algn="l" rtl="0">
              <a:lnSpc>
                <a:spcPct val="115000"/>
              </a:lnSpc>
              <a:spcBef>
                <a:spcPts val="0"/>
              </a:spcBef>
              <a:spcAft>
                <a:spcPts val="0"/>
              </a:spcAft>
              <a:buClr>
                <a:schemeClr val="dk1"/>
              </a:buClr>
              <a:buSzPts val="1400"/>
              <a:buFont typeface="Trebuchet MS"/>
              <a:buChar char="○"/>
            </a:pPr>
            <a:r>
              <a:rPr lang="en" sz="1400" b="1">
                <a:solidFill>
                  <a:schemeClr val="dk1"/>
                </a:solidFill>
                <a:latin typeface="Trebuchet MS"/>
                <a:ea typeface="Trebuchet MS"/>
                <a:cs typeface="Trebuchet MS"/>
                <a:sym typeface="Trebuchet MS"/>
              </a:rPr>
              <a:t>P</a:t>
            </a:r>
            <a:r>
              <a:rPr lang="en" sz="1400" b="1" baseline="-25000">
                <a:solidFill>
                  <a:schemeClr val="dk1"/>
                </a:solidFill>
                <a:latin typeface="Trebuchet MS"/>
                <a:ea typeface="Trebuchet MS"/>
                <a:cs typeface="Trebuchet MS"/>
                <a:sym typeface="Trebuchet MS"/>
              </a:rPr>
              <a:t>total</a:t>
            </a:r>
            <a:r>
              <a:rPr lang="en" sz="1400" b="1">
                <a:solidFill>
                  <a:schemeClr val="dk1"/>
                </a:solidFill>
                <a:latin typeface="Trebuchet MS"/>
                <a:ea typeface="Trebuchet MS"/>
                <a:cs typeface="Trebuchet MS"/>
                <a:sym typeface="Trebuchet MS"/>
              </a:rPr>
              <a:t>=135 W </a:t>
            </a:r>
            <a:endParaRPr sz="1400">
              <a:solidFill>
                <a:schemeClr val="dk1"/>
              </a:solidFill>
              <a:latin typeface="Trebuchet MS"/>
              <a:ea typeface="Trebuchet MS"/>
              <a:cs typeface="Trebuchet MS"/>
              <a:sym typeface="Trebuchet MS"/>
            </a:endParaRPr>
          </a:p>
          <a:p>
            <a:pPr marL="457200" lvl="0" indent="-317500" algn="l" rtl="0">
              <a:lnSpc>
                <a:spcPct val="115000"/>
              </a:lnSpc>
              <a:spcBef>
                <a:spcPts val="0"/>
              </a:spcBef>
              <a:spcAft>
                <a:spcPts val="0"/>
              </a:spcAft>
              <a:buClr>
                <a:schemeClr val="dk1"/>
              </a:buClr>
              <a:buSzPts val="1400"/>
              <a:buFont typeface="Trebuchet MS"/>
              <a:buChar char="●"/>
            </a:pPr>
            <a:r>
              <a:rPr lang="en" sz="1400" b="1">
                <a:solidFill>
                  <a:schemeClr val="dk1"/>
                </a:solidFill>
                <a:latin typeface="Trebuchet MS"/>
                <a:ea typeface="Trebuchet MS"/>
                <a:cs typeface="Trebuchet MS"/>
                <a:sym typeface="Trebuchet MS"/>
              </a:rPr>
              <a:t>𝞰</a:t>
            </a:r>
            <a:r>
              <a:rPr lang="en" sz="1400" b="1" baseline="-25000">
                <a:solidFill>
                  <a:schemeClr val="dk1"/>
                </a:solidFill>
                <a:latin typeface="Trebuchet MS"/>
                <a:ea typeface="Trebuchet MS"/>
                <a:cs typeface="Trebuchet MS"/>
                <a:sym typeface="Trebuchet MS"/>
              </a:rPr>
              <a:t>total</a:t>
            </a:r>
            <a:r>
              <a:rPr lang="en" sz="1400" b="1">
                <a:solidFill>
                  <a:schemeClr val="dk1"/>
                </a:solidFill>
                <a:latin typeface="Trebuchet MS"/>
                <a:ea typeface="Trebuchet MS"/>
                <a:cs typeface="Trebuchet MS"/>
                <a:sym typeface="Trebuchet MS"/>
              </a:rPr>
              <a:t> = 0.52</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8"/>
        <p:cNvGrpSpPr/>
        <p:nvPr/>
      </p:nvGrpSpPr>
      <p:grpSpPr>
        <a:xfrm>
          <a:off x="0" y="0"/>
          <a:ext cx="0" cy="0"/>
          <a:chOff x="0" y="0"/>
          <a:chExt cx="0" cy="0"/>
        </a:xfrm>
      </p:grpSpPr>
      <p:sp>
        <p:nvSpPr>
          <p:cNvPr id="1729" name="Google Shape;1729;gf7a59e7ba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0" name="Google Shape;1730;gf7a59e7ba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 to main presentation if time permits?</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f1a2e81886_2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gf1a2e81886_2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f1a2e81886_2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6" name="Google Shape;1746;gf1a2e81886_2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First block is entering the ArduCopter(multi-rotor) directory</a:t>
            </a:r>
            <a:endParaRPr/>
          </a:p>
          <a:p>
            <a:pPr marL="457200" lvl="0" indent="-298450" algn="l" rtl="0">
              <a:spcBef>
                <a:spcPts val="0"/>
              </a:spcBef>
              <a:spcAft>
                <a:spcPts val="0"/>
              </a:spcAft>
              <a:buSzPts val="1100"/>
              <a:buChar char="●"/>
            </a:pPr>
            <a:r>
              <a:rPr lang="en"/>
              <a:t>Second block sets the mode and update the flight modes to its most recent state</a:t>
            </a:r>
            <a:endParaRPr/>
          </a:p>
          <a:p>
            <a:pPr marL="457200" lvl="0" indent="-298450" algn="l" rtl="0">
              <a:spcBef>
                <a:spcPts val="0"/>
              </a:spcBef>
              <a:spcAft>
                <a:spcPts val="0"/>
              </a:spcAft>
              <a:buSzPts val="1100"/>
              <a:buChar char="●"/>
            </a:pPr>
            <a:r>
              <a:rPr lang="en"/>
              <a:t>Third block instantiates the stabilization(hover) mode as the initial mode. This is the default mode</a:t>
            </a:r>
            <a:endParaRPr/>
          </a:p>
          <a:p>
            <a:pPr marL="457200" lvl="0" indent="-298450" algn="l" rtl="0">
              <a:spcBef>
                <a:spcPts val="0"/>
              </a:spcBef>
              <a:spcAft>
                <a:spcPts val="0"/>
              </a:spcAft>
              <a:buSzPts val="1100"/>
              <a:buChar char="●"/>
            </a:pPr>
            <a:r>
              <a:rPr lang="en"/>
              <a:t>Fourth block is the bulk of the control algorithm code. Estimates attitude with the onboard sensors and calculates error between the desired attitude and current error. Takes error and sends a motor request to fix the error. The next slide has a lower level FBD of this block</a:t>
            </a:r>
            <a:endParaRPr/>
          </a:p>
          <a:p>
            <a:pPr marL="457200" lvl="0" indent="-298450" algn="l" rtl="0">
              <a:spcBef>
                <a:spcPts val="0"/>
              </a:spcBef>
              <a:spcAft>
                <a:spcPts val="0"/>
              </a:spcAft>
              <a:buSzPts val="1100"/>
              <a:buChar char="●"/>
            </a:pPr>
            <a:r>
              <a:rPr lang="en"/>
              <a:t>Fifth block changes the motor request into individual motor inputs</a:t>
            </a:r>
            <a:endParaRPr/>
          </a:p>
          <a:p>
            <a:pPr marL="457200" lvl="0" indent="-298450" algn="l" rtl="0">
              <a:spcBef>
                <a:spcPts val="0"/>
              </a:spcBef>
              <a:spcAft>
                <a:spcPts val="0"/>
              </a:spcAft>
              <a:buSzPts val="1100"/>
              <a:buChar char="●"/>
            </a:pPr>
            <a:r>
              <a:rPr lang="en"/>
              <a:t>Sixth and Seventh block pushes the outputs to the onboard electronic speed controller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1"/>
        <p:cNvGrpSpPr/>
        <p:nvPr/>
      </p:nvGrpSpPr>
      <p:grpSpPr>
        <a:xfrm>
          <a:off x="0" y="0"/>
          <a:ext cx="0" cy="0"/>
          <a:chOff x="0" y="0"/>
          <a:chExt cx="0" cy="0"/>
        </a:xfrm>
      </p:grpSpPr>
      <p:sp>
        <p:nvSpPr>
          <p:cNvPr id="1752" name="Google Shape;1752;gf5fee438e0_18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3" name="Google Shape;1753;gf5fee438e0_18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Angle —&gt; Rate: Takes in the desired attitude parameters and converts to a quaternion and angular velocity using the functions stated in the box</a:t>
            </a:r>
            <a:endParaRPr/>
          </a:p>
          <a:p>
            <a:pPr marL="457200" lvl="0" indent="-298450" algn="l" rtl="0">
              <a:spcBef>
                <a:spcPts val="0"/>
              </a:spcBef>
              <a:spcAft>
                <a:spcPts val="0"/>
              </a:spcAft>
              <a:buSzPts val="1100"/>
              <a:buChar char="●"/>
            </a:pPr>
            <a:r>
              <a:rPr lang="en"/>
              <a:t>Rate —&gt; Motor: Up until this point the control has been independent of vehicle type and now using the overlying AC_PID library, higher level motor commands and sets general motor commands to be put into the specific motor matrix for the desired vehicle. In our case a hexacopter.</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8"/>
        <p:cNvGrpSpPr/>
        <p:nvPr/>
      </p:nvGrpSpPr>
      <p:grpSpPr>
        <a:xfrm>
          <a:off x="0" y="0"/>
          <a:ext cx="0" cy="0"/>
          <a:chOff x="0" y="0"/>
          <a:chExt cx="0" cy="0"/>
        </a:xfrm>
      </p:grpSpPr>
      <p:sp>
        <p:nvSpPr>
          <p:cNvPr id="1759" name="Google Shape;1759;gf5fee438e0_18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0" name="Google Shape;1760;gf5fee438e0_18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Pos P: The horizontal proportional position gain</a:t>
            </a:r>
            <a:endParaRPr/>
          </a:p>
          <a:p>
            <a:pPr marL="0" lvl="0" indent="0" algn="l" rtl="0">
              <a:spcBef>
                <a:spcPts val="0"/>
              </a:spcBef>
              <a:spcAft>
                <a:spcPts val="0"/>
              </a:spcAft>
              <a:buNone/>
            </a:pPr>
            <a:r>
              <a:rPr lang="en"/>
              <a:t>Vel P: The horizontal proportional velocity gain</a:t>
            </a:r>
            <a:endParaRPr/>
          </a:p>
          <a:p>
            <a:pPr marL="0" lvl="0" indent="0" algn="l" rtl="0">
              <a:spcBef>
                <a:spcPts val="0"/>
              </a:spcBef>
              <a:spcAft>
                <a:spcPts val="0"/>
              </a:spcAft>
              <a:buNone/>
            </a:pPr>
            <a:r>
              <a:rPr lang="en"/>
              <a:t>Vel I: The horizontal integral velocity gain</a:t>
            </a:r>
            <a:endParaRPr/>
          </a:p>
          <a:p>
            <a:pPr marL="0" lvl="0" indent="0" algn="l" rtl="0">
              <a:spcBef>
                <a:spcPts val="0"/>
              </a:spcBef>
              <a:spcAft>
                <a:spcPts val="0"/>
              </a:spcAft>
              <a:buNone/>
            </a:pPr>
            <a:r>
              <a:rPr lang="en"/>
              <a:t>Vel D: The horizontal derivative velocity gain</a:t>
            </a:r>
            <a:endParaRPr/>
          </a:p>
          <a:p>
            <a:pPr marL="0" lvl="0" indent="0" algn="l" rtl="0">
              <a:spcBef>
                <a:spcPts val="0"/>
              </a:spcBef>
              <a:spcAft>
                <a:spcPts val="0"/>
              </a:spcAft>
              <a:buNone/>
            </a:pPr>
            <a:endParaRPr/>
          </a:p>
          <a:p>
            <a:pPr marL="0" lvl="0" indent="0" algn="l" rtl="0">
              <a:spcBef>
                <a:spcPts val="0"/>
              </a:spcBef>
              <a:spcAft>
                <a:spcPts val="0"/>
              </a:spcAft>
              <a:buNone/>
            </a:pPr>
            <a:r>
              <a:rPr lang="en"/>
              <a:t>This test used the defaults gain values and the mission arrived at the waypoint and returned very effectively with minimal visual error.</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f5fee438e0_18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f5fee438e0_18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Pos P: The horizontal proportional position gain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Vel P: The horizontal proportional velocity gain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Vel I: The horizontal integral velocity gain</a:t>
            </a:r>
            <a:endParaRPr>
              <a:solidFill>
                <a:schemeClr val="dk1"/>
              </a:solidFill>
            </a:endParaRPr>
          </a:p>
          <a:p>
            <a:pPr marL="0" lvl="0" indent="0" algn="l" rtl="0">
              <a:spcBef>
                <a:spcPts val="0"/>
              </a:spcBef>
              <a:spcAft>
                <a:spcPts val="0"/>
              </a:spcAft>
              <a:buNone/>
            </a:pPr>
            <a:r>
              <a:rPr lang="en">
                <a:solidFill>
                  <a:schemeClr val="dk1"/>
                </a:solidFill>
              </a:rPr>
              <a:t>Vel D: The horizontal derivative velocity gain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This test took away all velocity control leaving only proportional control in the XY plane. Visually, this test did not complete the mission as intended as the simulated copter overshot the waypoint and the return to home waypoint by a rather large margin. </a:t>
            </a:r>
            <a:endParaRPr>
              <a:solidFill>
                <a:schemeClr val="dk1"/>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6"/>
        <p:cNvGrpSpPr/>
        <p:nvPr/>
      </p:nvGrpSpPr>
      <p:grpSpPr>
        <a:xfrm>
          <a:off x="0" y="0"/>
          <a:ext cx="0" cy="0"/>
          <a:chOff x="0" y="0"/>
          <a:chExt cx="0" cy="0"/>
        </a:xfrm>
      </p:grpSpPr>
      <p:sp>
        <p:nvSpPr>
          <p:cNvPr id="1777" name="Google Shape;1777;gf1a2e81886_2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8" name="Google Shape;1778;gf1a2e81886_2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f1a2e81886_2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5" name="Google Shape;1785;gf1a2e81886_2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f1a2e81886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f1a2e81886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a:p>
            <a:pPr marL="0" lvl="0" indent="0" algn="l" rtl="0">
              <a:spcBef>
                <a:spcPts val="0"/>
              </a:spcBef>
              <a:spcAft>
                <a:spcPts val="0"/>
              </a:spcAft>
              <a:buNone/>
            </a:pPr>
            <a:r>
              <a:rPr lang="en"/>
              <a:t>Ground truth system</a:t>
            </a:r>
            <a:endParaRPr/>
          </a:p>
          <a:p>
            <a:pPr marL="457200" lvl="0" indent="-298450" algn="l" rtl="0">
              <a:spcBef>
                <a:spcPts val="0"/>
              </a:spcBef>
              <a:spcAft>
                <a:spcPts val="0"/>
              </a:spcAft>
              <a:buSzPts val="1100"/>
              <a:buChar char="-"/>
            </a:pPr>
            <a:r>
              <a:rPr lang="en"/>
              <a:t>Data from onboard RTK GPS module is transmitted</a:t>
            </a:r>
            <a:endParaRPr/>
          </a:p>
          <a:p>
            <a:pPr marL="457200" lvl="0" indent="-298450" algn="l" rtl="0">
              <a:spcBef>
                <a:spcPts val="0"/>
              </a:spcBef>
              <a:spcAft>
                <a:spcPts val="0"/>
              </a:spcAft>
              <a:buSzPts val="1100"/>
              <a:buChar char="-"/>
            </a:pPr>
            <a:r>
              <a:rPr lang="en"/>
              <a:t>SD card data dump of all tracked data on aircraft</a:t>
            </a:r>
            <a:endParaRPr/>
          </a:p>
          <a:p>
            <a:pPr marL="457200" lvl="0" indent="-298450" algn="l" rtl="0">
              <a:spcBef>
                <a:spcPts val="0"/>
              </a:spcBef>
              <a:spcAft>
                <a:spcPts val="0"/>
              </a:spcAft>
              <a:buSzPts val="1100"/>
              <a:buChar char="-"/>
            </a:pPr>
            <a:r>
              <a:rPr lang="en"/>
              <a:t>Post processing to evaluate success</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f1a2e81886_2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f1a2e81886_2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f5fee438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f5fee438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f5fee438e0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f5fee438e0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Physics SDK Presentation overview : </a:t>
            </a:r>
            <a:r>
              <a:rPr lang="en" u="sng">
                <a:solidFill>
                  <a:schemeClr val="hlink"/>
                </a:solidFill>
                <a:hlinkClick r:id="rId3"/>
              </a:rPr>
              <a:t>http://ode.org/slides/parc/dynamics.pdf</a:t>
            </a:r>
            <a:endParaRPr/>
          </a:p>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gf1a2e81886_2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8" name="Google Shape;1818;gf1a2e81886_2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f5040db6a0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f5040db6a0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a:p>
            <a:pPr marL="0" lvl="0" indent="0" algn="l" rtl="0">
              <a:spcBef>
                <a:spcPts val="0"/>
              </a:spcBef>
              <a:spcAft>
                <a:spcPts val="0"/>
              </a:spcAft>
              <a:buNone/>
            </a:pPr>
            <a:r>
              <a:rPr lang="en"/>
              <a:t>Our functional requirements are as follows:</a:t>
            </a:r>
            <a:endParaRPr/>
          </a:p>
          <a:p>
            <a:pPr marL="457200" lvl="0" indent="-298450" algn="l" rtl="0">
              <a:spcBef>
                <a:spcPts val="0"/>
              </a:spcBef>
              <a:spcAft>
                <a:spcPts val="0"/>
              </a:spcAft>
              <a:buSzPts val="1100"/>
              <a:buChar char="-"/>
            </a:pPr>
            <a:r>
              <a:rPr lang="en"/>
              <a:t>First, the developed control algorithm shall be able to command the multirotor to predetermined XYZT coordinates within 1 second of accuracy </a:t>
            </a:r>
            <a:endParaRPr/>
          </a:p>
          <a:p>
            <a:pPr marL="457200" lvl="0" indent="-298450" algn="l" rtl="0">
              <a:spcBef>
                <a:spcPts val="0"/>
              </a:spcBef>
              <a:spcAft>
                <a:spcPts val="0"/>
              </a:spcAft>
              <a:buSzPts val="1100"/>
              <a:buChar char="-"/>
            </a:pPr>
            <a:r>
              <a:rPr lang="en"/>
              <a:t>Second, the control algorithm shall be an augmentation of an existing autopilot software</a:t>
            </a:r>
            <a:endParaRPr/>
          </a:p>
          <a:p>
            <a:pPr marL="457200" lvl="0" indent="-298450" algn="l" rtl="0">
              <a:spcBef>
                <a:spcPts val="0"/>
              </a:spcBef>
              <a:spcAft>
                <a:spcPts val="0"/>
              </a:spcAft>
              <a:buSzPts val="1100"/>
              <a:buChar char="-"/>
            </a:pPr>
            <a:r>
              <a:rPr lang="en"/>
              <a:t>Next, the UAS and its flight will adhere to all FAA and CU guidelines</a:t>
            </a:r>
            <a:endParaRPr/>
          </a:p>
          <a:p>
            <a:pPr marL="457200" lvl="0" indent="-298450" algn="l" rtl="0">
              <a:spcBef>
                <a:spcPts val="0"/>
              </a:spcBef>
              <a:spcAft>
                <a:spcPts val="0"/>
              </a:spcAft>
              <a:buSzPts val="1100"/>
              <a:buChar char="-"/>
            </a:pPr>
            <a:r>
              <a:rPr lang="en"/>
              <a:t>The developed software shall support the control algorithm allowing for a user to input XYZT coordinates </a:t>
            </a:r>
            <a:endParaRPr/>
          </a:p>
          <a:p>
            <a:pPr marL="457200" lvl="0" indent="-298450" algn="l" rtl="0">
              <a:spcBef>
                <a:spcPts val="0"/>
              </a:spcBef>
              <a:spcAft>
                <a:spcPts val="0"/>
              </a:spcAft>
              <a:buSzPts val="1100"/>
              <a:buChar char="-"/>
            </a:pPr>
            <a:r>
              <a:rPr lang="en"/>
              <a:t>A simulations Software will determine the feasibility of any desired trajectory </a:t>
            </a:r>
            <a:endParaRPr/>
          </a:p>
          <a:p>
            <a:pPr marL="457200" lvl="0" indent="-298450" algn="l" rtl="0">
              <a:spcBef>
                <a:spcPts val="0"/>
              </a:spcBef>
              <a:spcAft>
                <a:spcPts val="0"/>
              </a:spcAft>
              <a:buSzPts val="1100"/>
              <a:buChar char="-"/>
            </a:pPr>
            <a:r>
              <a:rPr lang="en"/>
              <a:t>The test vehicle itself must be sufficiently capable to demonstrate and evaluate the control algorithm performance</a:t>
            </a:r>
            <a:endParaRPr/>
          </a:p>
          <a:p>
            <a:pPr marL="457200" lvl="0" indent="-298450" algn="l" rtl="0">
              <a:spcBef>
                <a:spcPts val="0"/>
              </a:spcBef>
              <a:spcAft>
                <a:spcPts val="0"/>
              </a:spcAft>
              <a:buSzPts val="1100"/>
              <a:buChar char="-"/>
            </a:pPr>
            <a:r>
              <a:rPr lang="en"/>
              <a:t>A GTS must be able to detect and record the flight trajectory of the test vehicle within half a meter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f519570ed2_2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f519570ed2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a:p>
            <a:pPr marL="0" lvl="0" indent="0" algn="l" rtl="0">
              <a:spcBef>
                <a:spcPts val="0"/>
              </a:spcBef>
              <a:spcAft>
                <a:spcPts val="0"/>
              </a:spcAft>
              <a:buNone/>
            </a:pPr>
            <a:r>
              <a:rPr lang="en"/>
              <a:t>In order to properly define feasibility for our project, we first turn to the Critical Project Elements outlined in this table, summarized as follows: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f519570ed2_2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f519570ed2_2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Akos presentation: 5:30</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f519570ed2_2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f519570ed2_2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endParaRPr/>
          </a:p>
          <a:p>
            <a:pPr marL="0" lvl="0" indent="0" algn="l" rtl="0">
              <a:spcBef>
                <a:spcPts val="0"/>
              </a:spcBef>
              <a:spcAft>
                <a:spcPts val="0"/>
              </a:spcAft>
              <a:buNone/>
            </a:pPr>
            <a:r>
              <a:rPr lang="en"/>
              <a:t>Didn’t just choose quad because hexacopter offers more mission flexibility with higher performance. Also has additional motor redundancy in the case of motor failure which is key, especially budget considered. UAS selection trade study with metrics and weighting can be found in the additional slides.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f519570ed2_2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f519570ed2_2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Luke</a:t>
            </a:r>
            <a:endParaRPr/>
          </a:p>
          <a:p>
            <a:pPr marL="0" lvl="0" indent="0" algn="l" rtl="0">
              <a:spcBef>
                <a:spcPts val="0"/>
              </a:spcBef>
              <a:spcAft>
                <a:spcPts val="0"/>
              </a:spcAft>
              <a:buNone/>
            </a:pPr>
            <a:r>
              <a:rPr lang="en"/>
              <a:t>Speaker notes: </a:t>
            </a:r>
            <a:endParaRPr/>
          </a:p>
          <a:p>
            <a:pPr marL="457200" lvl="0" indent="-298450" algn="l" rtl="0">
              <a:spcBef>
                <a:spcPts val="0"/>
              </a:spcBef>
              <a:spcAft>
                <a:spcPts val="0"/>
              </a:spcAft>
              <a:buSzPts val="1100"/>
              <a:buChar char="-"/>
            </a:pPr>
            <a:r>
              <a:rPr lang="en"/>
              <a:t>Talk about 4 options considered: Use onboard GPS to store position data, Laser Tracking, RF Triangulation, Optical tracking</a:t>
            </a:r>
            <a:endParaRPr/>
          </a:p>
          <a:p>
            <a:pPr marL="457200" lvl="0" indent="-298450" algn="l" rtl="0">
              <a:spcBef>
                <a:spcPts val="0"/>
              </a:spcBef>
              <a:spcAft>
                <a:spcPts val="0"/>
              </a:spcAft>
              <a:buSzPts val="1100"/>
              <a:buChar char="-"/>
            </a:pPr>
            <a:r>
              <a:rPr lang="en"/>
              <a:t>Chose GPS because: we can use GPS module used in flight controller, cost of implementation is the SD card only, to get as </a:t>
            </a:r>
            <a:endParaRPr/>
          </a:p>
          <a:p>
            <a:pPr marL="457200" lvl="0" indent="0" algn="l" rtl="0">
              <a:spcBef>
                <a:spcPts val="0"/>
              </a:spcBef>
              <a:spcAft>
                <a:spcPts val="0"/>
              </a:spcAft>
              <a:buNone/>
            </a:pPr>
            <a:r>
              <a:rPr lang="en"/>
              <a:t>accurate as GPS, other methods would require significant amount of time for research and development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f519570ed2_2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f519570ed2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a:p>
            <a:pPr marL="0" lvl="0" indent="0" algn="l" rtl="0">
              <a:spcBef>
                <a:spcPts val="0"/>
              </a:spcBef>
              <a:spcAft>
                <a:spcPts val="0"/>
              </a:spcAft>
              <a:buNone/>
            </a:pPr>
            <a:r>
              <a:rPr lang="en"/>
              <a:t>Baseline design will include ArduPilot as the autopilot software and PixHawk 4 as the flight controller board</a:t>
            </a:r>
            <a:endParaRPr/>
          </a:p>
          <a:p>
            <a:pPr marL="0" lvl="0" indent="0" algn="l" rtl="0">
              <a:spcBef>
                <a:spcPts val="0"/>
              </a:spcBef>
              <a:spcAft>
                <a:spcPts val="0"/>
              </a:spcAft>
              <a:buNone/>
            </a:pPr>
            <a:r>
              <a:rPr lang="en"/>
              <a:t>Important aspects of ArduPilot</a:t>
            </a:r>
            <a:endParaRPr/>
          </a:p>
          <a:p>
            <a:pPr marL="457200" lvl="0" indent="-298450" algn="l" rtl="0">
              <a:spcBef>
                <a:spcPts val="0"/>
              </a:spcBef>
              <a:spcAft>
                <a:spcPts val="0"/>
              </a:spcAft>
              <a:buSzPts val="1100"/>
              <a:buChar char="-"/>
            </a:pPr>
            <a:r>
              <a:rPr lang="en"/>
              <a:t>Very detailed tutorials on modifying code - adding new flight mode</a:t>
            </a:r>
            <a:endParaRPr/>
          </a:p>
          <a:p>
            <a:pPr marL="457200" lvl="0" indent="-298450" algn="l" rtl="0">
              <a:spcBef>
                <a:spcPts val="0"/>
              </a:spcBef>
              <a:spcAft>
                <a:spcPts val="0"/>
              </a:spcAft>
              <a:buSzPts val="1100"/>
              <a:buChar char="-"/>
            </a:pPr>
            <a:r>
              <a:rPr lang="en"/>
              <a:t>Similarly, very thorough documentation and support from the community in case of issues</a:t>
            </a:r>
            <a:endParaRPr/>
          </a:p>
          <a:p>
            <a:pPr marL="457200" lvl="0" indent="-298450" algn="l" rtl="0">
              <a:spcBef>
                <a:spcPts val="0"/>
              </a:spcBef>
              <a:spcAft>
                <a:spcPts val="0"/>
              </a:spcAft>
              <a:buSzPts val="1100"/>
              <a:buChar char="-"/>
            </a:pPr>
            <a:r>
              <a:rPr lang="en"/>
              <a:t>Been around for 10+ years and is very popular and reliable. Also capable of supporting many vehicles including multirotor</a:t>
            </a:r>
            <a:endParaRPr/>
          </a:p>
          <a:p>
            <a:pPr marL="457200" lvl="0" indent="-298450" algn="l" rtl="0">
              <a:spcBef>
                <a:spcPts val="0"/>
              </a:spcBef>
              <a:spcAft>
                <a:spcPts val="0"/>
              </a:spcAft>
              <a:buSzPts val="1100"/>
              <a:buChar char="-"/>
            </a:pPr>
            <a:r>
              <a:rPr lang="en"/>
              <a:t>Capable of interfacing with the chosen flight controller board</a:t>
            </a:r>
            <a:endParaRPr/>
          </a:p>
          <a:p>
            <a:pPr marL="0" lvl="0" indent="0" algn="l" rtl="0">
              <a:spcBef>
                <a:spcPts val="0"/>
              </a:spcBef>
              <a:spcAft>
                <a:spcPts val="0"/>
              </a:spcAft>
              <a:buNone/>
            </a:pPr>
            <a:endParaRPr/>
          </a:p>
          <a:p>
            <a:pPr marL="0" lvl="0" indent="0" algn="l" rtl="0">
              <a:spcBef>
                <a:spcPts val="0"/>
              </a:spcBef>
              <a:spcAft>
                <a:spcPts val="0"/>
              </a:spcAft>
              <a:buNone/>
            </a:pPr>
            <a:r>
              <a:rPr lang="en"/>
              <a:t>On that note, important aspects of PixHawk 4</a:t>
            </a:r>
            <a:endParaRPr/>
          </a:p>
          <a:p>
            <a:pPr marL="457200" lvl="0" indent="-298450" algn="l" rtl="0">
              <a:spcBef>
                <a:spcPts val="0"/>
              </a:spcBef>
              <a:spcAft>
                <a:spcPts val="0"/>
              </a:spcAft>
              <a:buSzPts val="1100"/>
              <a:buChar char="-"/>
            </a:pPr>
            <a:r>
              <a:rPr lang="en"/>
              <a:t>Many input-output channels for additional hardware that is needed or desired</a:t>
            </a:r>
            <a:endParaRPr/>
          </a:p>
          <a:p>
            <a:pPr marL="457200" lvl="0" indent="-298450" algn="l" rtl="0">
              <a:spcBef>
                <a:spcPts val="0"/>
              </a:spcBef>
              <a:spcAft>
                <a:spcPts val="0"/>
              </a:spcAft>
              <a:buSzPts val="1100"/>
              <a:buChar char="-"/>
            </a:pPr>
            <a:r>
              <a:rPr lang="en"/>
              <a:t>High processing capability and speed</a:t>
            </a:r>
            <a:endParaRPr/>
          </a:p>
          <a:p>
            <a:pPr marL="457200" lvl="0" indent="-298450" algn="l" rtl="0">
              <a:spcBef>
                <a:spcPts val="0"/>
              </a:spcBef>
              <a:spcAft>
                <a:spcPts val="0"/>
              </a:spcAft>
              <a:buSzPts val="1100"/>
              <a:buChar char="-"/>
            </a:pPr>
            <a:r>
              <a:rPr lang="en"/>
              <a:t>Effective accelerometer, gyros, magnetometer, barometer</a:t>
            </a:r>
            <a:endParaRPr/>
          </a:p>
          <a:p>
            <a:pPr marL="457200" lvl="0" indent="-298450" algn="l" rtl="0">
              <a:spcBef>
                <a:spcPts val="0"/>
              </a:spcBef>
              <a:spcAft>
                <a:spcPts val="0"/>
              </a:spcAft>
              <a:buSzPts val="1100"/>
              <a:buChar char="-"/>
            </a:pPr>
            <a:r>
              <a:rPr lang="en"/>
              <a:t>Most popular board in use, lots of support, documentation, and tutorials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f519570ed2_2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 name="Google Shape;414;gf519570ed2_2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The selected sim</a:t>
            </a:r>
            <a:r>
              <a:rPr lang="en" sz="1400">
                <a:solidFill>
                  <a:schemeClr val="dk1"/>
                </a:solidFill>
              </a:rPr>
              <a:t>ulation software which GUST will implement is Gazebo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The purpose of our simulation software is to determine of the desired mission is feasible given vehicle restraints such as speed, battery, conditions or others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Also, the simulation serves as a place where the actual ardupilot firmware that will be flying on the drone can actually be tested and examined prior to experimentation on real hardware</a:t>
            </a:r>
            <a:endParaRPr sz="1400">
              <a:solidFill>
                <a:schemeClr val="dk1"/>
              </a:solidFill>
            </a:endParaRPr>
          </a:p>
          <a:p>
            <a:pPr marL="914400" lvl="1" indent="-317500" algn="l" rtl="0">
              <a:spcBef>
                <a:spcPts val="0"/>
              </a:spcBef>
              <a:spcAft>
                <a:spcPts val="0"/>
              </a:spcAft>
              <a:buClr>
                <a:schemeClr val="dk1"/>
              </a:buClr>
              <a:buSzPts val="1400"/>
              <a:buChar char="-"/>
            </a:pPr>
            <a:r>
              <a:rPr lang="en" sz="1400">
                <a:solidFill>
                  <a:schemeClr val="dk1"/>
                </a:solidFill>
              </a:rPr>
              <a:t>This allows the team to accurately test the designed control algorithm in preliminary tests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Gazebo is an excellent simulator for these purposes because of its physics simulation and modification capabilities</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Gazebo is built on open source code which is well documented easing the teams learning process with the simulator</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The simulator can be easily modified to simulate various flight conditions and is commonly used and trusted for various robotics and aerodynamic simulations  </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Gazebo also has a robust physics model to ensure that simulation conducted by the team are accurate  </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f519570ed2_2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f519570ed2_2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Billy</a:t>
            </a:r>
            <a:endParaRPr/>
          </a:p>
          <a:p>
            <a:pPr marL="457200" lvl="0" indent="-298450" algn="l" rtl="0">
              <a:spcBef>
                <a:spcPts val="0"/>
              </a:spcBef>
              <a:spcAft>
                <a:spcPts val="0"/>
              </a:spcAft>
              <a:buSzPts val="1100"/>
              <a:buChar char="●"/>
            </a:pPr>
            <a:r>
              <a:rPr lang="en">
                <a:solidFill>
                  <a:schemeClr val="dk1"/>
                </a:solidFill>
              </a:rPr>
              <a:t>The mission planning software is where the user inputs waypoints in XYZT coordinates, the coordinates are then passed on to the simulator for flight feasibility and finally uploaded to the flight controller for mission execution</a:t>
            </a:r>
            <a:endParaRPr/>
          </a:p>
          <a:p>
            <a:pPr marL="457200" lvl="0" indent="-298450" algn="l" rtl="0">
              <a:spcBef>
                <a:spcPts val="0"/>
              </a:spcBef>
              <a:spcAft>
                <a:spcPts val="0"/>
              </a:spcAft>
              <a:buSzPts val="1100"/>
              <a:buChar char="●"/>
            </a:pPr>
            <a:r>
              <a:rPr lang="en"/>
              <a:t>Trade study of mission planning software packages - metrics</a:t>
            </a:r>
            <a:endParaRPr/>
          </a:p>
          <a:p>
            <a:pPr marL="457200" lvl="0" indent="-298450" algn="l" rtl="0">
              <a:spcBef>
                <a:spcPts val="0"/>
              </a:spcBef>
              <a:spcAft>
                <a:spcPts val="0"/>
              </a:spcAft>
              <a:buSzPts val="1100"/>
              <a:buChar char="●"/>
            </a:pPr>
            <a:r>
              <a:rPr lang="en"/>
              <a:t>QGroundControl, Mission Planner, APM Planner 2</a:t>
            </a:r>
            <a:endParaRPr/>
          </a:p>
          <a:p>
            <a:pPr marL="457200" lvl="0" indent="-298450" algn="l" rtl="0">
              <a:spcBef>
                <a:spcPts val="0"/>
              </a:spcBef>
              <a:spcAft>
                <a:spcPts val="0"/>
              </a:spcAft>
              <a:buSzPts val="1100"/>
              <a:buChar char="●"/>
            </a:pPr>
            <a:r>
              <a:rPr lang="en"/>
              <a:t>QGC is the selected mission planning software to plan flight path for GUST</a:t>
            </a:r>
            <a:endParaRPr/>
          </a:p>
          <a:p>
            <a:pPr marL="457200" lvl="0" indent="-298450" algn="l" rtl="0">
              <a:spcBef>
                <a:spcPts val="0"/>
              </a:spcBef>
              <a:spcAft>
                <a:spcPts val="0"/>
              </a:spcAft>
              <a:buSzPts val="1100"/>
              <a:buChar char="●"/>
            </a:pPr>
            <a:r>
              <a:rPr lang="en"/>
              <a:t>Easy to modify due to open source code and extensive documentation including a developer guide</a:t>
            </a:r>
            <a:endParaRPr/>
          </a:p>
          <a:p>
            <a:pPr marL="457200" lvl="0" indent="-298450" algn="l" rtl="0">
              <a:spcBef>
                <a:spcPts val="0"/>
              </a:spcBef>
              <a:spcAft>
                <a:spcPts val="0"/>
              </a:spcAft>
              <a:buSzPts val="1100"/>
              <a:buChar char="●"/>
            </a:pPr>
            <a:r>
              <a:rPr lang="en"/>
              <a:t>simple and intuitive user interface that is designed for tables (preferred by our customer) but compatible with phones and computers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f5040db6a0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f5040db6a0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f519570ed2_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f519570ed2_2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Akos presentation: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f1a2e81886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f1a2e81886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a:p>
            <a:pPr marL="0" lvl="0" indent="0" algn="l" rtl="0">
              <a:spcBef>
                <a:spcPts val="0"/>
              </a:spcBef>
              <a:spcAft>
                <a:spcPts val="0"/>
              </a:spcAft>
              <a:buNone/>
            </a:pPr>
            <a:r>
              <a:rPr lang="en"/>
              <a:t>From the critical project elements, we are able to define different metrics of feasibility for the important areas of our project.</a:t>
            </a:r>
            <a:endParaRPr/>
          </a:p>
          <a:p>
            <a:pPr marL="0" lvl="0" indent="0" algn="l" rtl="0">
              <a:spcBef>
                <a:spcPts val="0"/>
              </a:spcBef>
              <a:spcAft>
                <a:spcPts val="0"/>
              </a:spcAft>
              <a:buNone/>
            </a:pPr>
            <a:r>
              <a:rPr lang="en"/>
              <a:t>These analyses as well as the critical project elements and functional requirements that drive them are shown in this table.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f1f451431e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f1f451431e_2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sz="1000"/>
              <a:t>Let’s talk more about the feasibility statement used here. -Ak</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f5fee438e0_1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f5fee438e0_1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endParaRPr/>
          </a:p>
          <a:p>
            <a:pPr marL="0" lvl="0" indent="0" algn="l" rtl="0">
              <a:spcBef>
                <a:spcPts val="0"/>
              </a:spcBef>
              <a:spcAft>
                <a:spcPts val="0"/>
              </a:spcAft>
              <a:buNone/>
            </a:pPr>
            <a:r>
              <a:rPr lang="en" b="1"/>
              <a:t>As previously mentioned, flight time in a hover position is the primary indication of feasibility for a selected airframe configuration.</a:t>
            </a:r>
            <a:endParaRPr b="1"/>
          </a:p>
          <a:p>
            <a:pPr marL="0" lvl="0" indent="0" algn="l" rtl="0">
              <a:spcBef>
                <a:spcPts val="0"/>
              </a:spcBef>
              <a:spcAft>
                <a:spcPts val="0"/>
              </a:spcAft>
              <a:buNone/>
            </a:pPr>
            <a:r>
              <a:rPr lang="en" sz="1400" b="1">
                <a:solidFill>
                  <a:schemeClr val="dk1"/>
                </a:solidFill>
                <a:latin typeface="Calibri"/>
                <a:ea typeface="Calibri"/>
                <a:cs typeface="Calibri"/>
                <a:sym typeface="Calibri"/>
              </a:rPr>
              <a:t>and here is the outline in which we will follow to determine the flight time.</a:t>
            </a:r>
            <a:endParaRPr sz="1400" b="1">
              <a:solidFill>
                <a:schemeClr val="dk1"/>
              </a:solidFill>
              <a:latin typeface="Calibri"/>
              <a:ea typeface="Calibri"/>
              <a:cs typeface="Calibri"/>
              <a:sym typeface="Calibri"/>
            </a:endParaRPr>
          </a:p>
          <a:p>
            <a:pPr marL="0" lvl="0" indent="0" algn="l" rtl="0">
              <a:spcBef>
                <a:spcPts val="0"/>
              </a:spcBef>
              <a:spcAft>
                <a:spcPts val="0"/>
              </a:spcAft>
              <a:buNone/>
            </a:pPr>
            <a:r>
              <a:rPr lang="en" sz="1400" b="1">
                <a:solidFill>
                  <a:schemeClr val="dk1"/>
                </a:solidFill>
                <a:latin typeface="Calibri"/>
                <a:ea typeface="Calibri"/>
                <a:cs typeface="Calibri"/>
                <a:sym typeface="Calibri"/>
              </a:rPr>
              <a:t> </a:t>
            </a:r>
            <a:endParaRPr sz="1400" b="1">
              <a:solidFill>
                <a:schemeClr val="dk1"/>
              </a:solidFill>
              <a:latin typeface="Calibri"/>
              <a:ea typeface="Calibri"/>
              <a:cs typeface="Calibri"/>
              <a:sym typeface="Calibri"/>
            </a:endParaRPr>
          </a:p>
          <a:p>
            <a:pPr marL="0" lvl="0" indent="0" algn="l" rtl="0">
              <a:spcBef>
                <a:spcPts val="0"/>
              </a:spcBef>
              <a:spcAft>
                <a:spcPts val="0"/>
              </a:spcAft>
              <a:buNone/>
            </a:pPr>
            <a:r>
              <a:rPr lang="en" sz="1400">
                <a:solidFill>
                  <a:schemeClr val="dk1"/>
                </a:solidFill>
                <a:latin typeface="Calibri"/>
                <a:ea typeface="Calibri"/>
                <a:cs typeface="Calibri"/>
                <a:sym typeface="Calibri"/>
              </a:rPr>
              <a:t>The vehicle mass involves creating a mass-budget for each airframe and associated manufacturer-recommended components(including speed controllers, motors, propellors, etc).</a:t>
            </a:r>
            <a:endParaRPr sz="14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Assuming each motor produces equal thrust in order to lift the entire airframe configuration, momentum theory is then used to calculate the power required for each motor’s thrust. </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Next, we will look into the efficiencies of the primary components to determine the power required of the battery. This leads to the flight time calculation</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Note: detailed mass and power budgets for the given configurations are given in the additional slides as well as the full derivations for the calculations.</a:t>
            </a:r>
            <a:endParaRPr sz="14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f57bce053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f57bce053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endParaRPr/>
          </a:p>
          <a:p>
            <a:pPr marL="0" lvl="0" indent="0" algn="l" rtl="0">
              <a:spcBef>
                <a:spcPts val="0"/>
              </a:spcBef>
              <a:spcAft>
                <a:spcPts val="0"/>
              </a:spcAft>
              <a:buNone/>
            </a:pPr>
            <a:r>
              <a:rPr lang="en"/>
              <a:t>Here are 4 main airframe options in which we considered along with recommended components for these frames. </a:t>
            </a:r>
            <a:endParaRPr/>
          </a:p>
          <a:p>
            <a:pPr marL="0" lvl="0" indent="0" algn="l" rtl="0">
              <a:spcBef>
                <a:spcPts val="0"/>
              </a:spcBef>
              <a:spcAft>
                <a:spcPts val="0"/>
              </a:spcAft>
              <a:buNone/>
            </a:pPr>
            <a:endParaRPr/>
          </a:p>
          <a:p>
            <a:pPr marL="0" lvl="0" indent="0" algn="l" rtl="0">
              <a:spcBef>
                <a:spcPts val="0"/>
              </a:spcBef>
              <a:spcAft>
                <a:spcPts val="0"/>
              </a:spcAft>
              <a:buNone/>
            </a:pPr>
            <a:r>
              <a:rPr lang="en"/>
              <a:t>As can be seen, there are 3 hexacopter options, and we also considered the Tarot X4 - the quadrotor variant of the X6. These were selected based on a variety of factors, including team member operational experience and especially ease of manufacturing and implementation of required components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f5fee438e0_1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f5fee438e0_1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Used to determine the power required for each motor to achieve its required thrust.</a:t>
            </a:r>
            <a:endParaRPr/>
          </a:p>
          <a:p>
            <a:pPr marL="0" lvl="0" indent="0" algn="l" rtl="0">
              <a:spcBef>
                <a:spcPts val="0"/>
              </a:spcBef>
              <a:spcAft>
                <a:spcPts val="0"/>
              </a:spcAft>
              <a:buNone/>
            </a:pPr>
            <a:r>
              <a:rPr lang="en"/>
              <a:t>On the left is a diagram which gives the airflow through a propellor modeled as a streamtube and used in the full derivation, which is given in the additional slides.</a:t>
            </a:r>
            <a:endParaRPr/>
          </a:p>
          <a:p>
            <a:pPr marL="0" lvl="0" indent="0" algn="l" rtl="0">
              <a:spcBef>
                <a:spcPts val="0"/>
              </a:spcBef>
              <a:spcAft>
                <a:spcPts val="0"/>
              </a:spcAft>
              <a:buNone/>
            </a:pPr>
            <a:endParaRPr/>
          </a:p>
          <a:p>
            <a:pPr marL="0" lvl="0" indent="0" algn="l" rtl="0">
              <a:spcBef>
                <a:spcPts val="0"/>
              </a:spcBef>
              <a:spcAft>
                <a:spcPts val="0"/>
              </a:spcAft>
              <a:buNone/>
            </a:pPr>
            <a:r>
              <a:rPr lang="en"/>
              <a:t>Essentially, these steps are followed: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We will assume velocity of the air in the Z direction is zero for hover condition, each rotor will produce equal thrust to lift the UAS configuration (hexacopter, each rotor’s thrust is ⅙ of the total weight)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f5fee438e0_1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f5fee438e0_1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Once the thrust power of each motor is determined, we work backwards to determine the total power required by the battery given the efficiencies of these components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f1f451431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f1f451431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Given a methodology that relates vehicle mass and the power requirements, we can obtain a flight time estimation for varying battery capacities.</a:t>
            </a:r>
            <a:endParaRPr/>
          </a:p>
          <a:p>
            <a:pPr marL="0" lvl="0" indent="0" algn="l" rtl="0">
              <a:spcBef>
                <a:spcPts val="0"/>
              </a:spcBef>
              <a:spcAft>
                <a:spcPts val="0"/>
              </a:spcAft>
              <a:buNone/>
            </a:pPr>
            <a:endParaRPr/>
          </a:p>
          <a:p>
            <a:pPr marL="0" lvl="0" indent="0" algn="l" rtl="0">
              <a:spcBef>
                <a:spcPts val="0"/>
              </a:spcBef>
              <a:spcAft>
                <a:spcPts val="0"/>
              </a:spcAft>
              <a:buNone/>
            </a:pPr>
            <a:r>
              <a:rPr lang="en"/>
              <a:t>The battery mass is obtained from the battery’s rated capacity and power density, and the result is then added to the mass budget for the configuration. </a:t>
            </a:r>
            <a:endParaRPr/>
          </a:p>
          <a:p>
            <a:pPr marL="0" lvl="0" indent="0" algn="l" rtl="0">
              <a:spcBef>
                <a:spcPts val="0"/>
              </a:spcBef>
              <a:spcAft>
                <a:spcPts val="0"/>
              </a:spcAft>
              <a:buNone/>
            </a:pPr>
            <a:endParaRPr/>
          </a:p>
          <a:p>
            <a:pPr marL="0" lvl="0" indent="0" algn="l" rtl="0">
              <a:spcBef>
                <a:spcPts val="0"/>
              </a:spcBef>
              <a:spcAft>
                <a:spcPts val="0"/>
              </a:spcAft>
              <a:buNone/>
            </a:pPr>
            <a:r>
              <a:rPr lang="en"/>
              <a:t>For preliminary calculations, we make the assumption that the battery is capable of supplying a nominal voltage for the majority of the rated capacity </a:t>
            </a:r>
            <a:endParaRPr/>
          </a:p>
          <a:p>
            <a:pPr marL="0" lvl="0" indent="0" algn="l" rtl="0">
              <a:spcBef>
                <a:spcPts val="0"/>
              </a:spcBef>
              <a:spcAft>
                <a:spcPts val="0"/>
              </a:spcAft>
              <a:buNone/>
            </a:pPr>
            <a:r>
              <a:rPr lang="en"/>
              <a:t>(low 3-6C load on battery during hovering makes this reasonable for preliminary calculations) </a:t>
            </a:r>
            <a:endParaRPr/>
          </a:p>
          <a:p>
            <a:pPr marL="0" lvl="0" indent="0" algn="l" rtl="0">
              <a:spcBef>
                <a:spcPts val="0"/>
              </a:spcBef>
              <a:spcAft>
                <a:spcPts val="0"/>
              </a:spcAft>
              <a:buNone/>
            </a:pPr>
            <a:endParaRPr/>
          </a:p>
          <a:p>
            <a:pPr marL="0" lvl="0" indent="0" algn="l" rtl="0">
              <a:spcBef>
                <a:spcPts val="0"/>
              </a:spcBef>
              <a:spcAft>
                <a:spcPts val="0"/>
              </a:spcAft>
              <a:buNone/>
            </a:pPr>
            <a:r>
              <a:rPr lang="en"/>
              <a:t>Dividing the estimated power consumption by the batteries nominal voltage gives us an estimate of the </a:t>
            </a:r>
            <a:r>
              <a:rPr lang="en">
                <a:solidFill>
                  <a:schemeClr val="dk1"/>
                </a:solidFill>
              </a:rPr>
              <a:t>the total current draw from the battery for hovering flight.</a:t>
            </a:r>
            <a:endParaRPr/>
          </a:p>
          <a:p>
            <a:pPr marL="0" lvl="0" indent="0" algn="l" rtl="0">
              <a:spcBef>
                <a:spcPts val="0"/>
              </a:spcBef>
              <a:spcAft>
                <a:spcPts val="0"/>
              </a:spcAft>
              <a:buNone/>
            </a:pPr>
            <a:endParaRPr/>
          </a:p>
          <a:p>
            <a:pPr marL="0" lvl="0" indent="0" algn="l" rtl="0">
              <a:spcBef>
                <a:spcPts val="0"/>
              </a:spcBef>
              <a:spcAft>
                <a:spcPts val="0"/>
              </a:spcAft>
              <a:buNone/>
            </a:pPr>
            <a:r>
              <a:rPr lang="en"/>
              <a:t>Finally, from the batteries capacity and projected current draw, the flight time can be estimated.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f5fee438e0_1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f5fee438e0_1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Important parameter in determining flight time was battery capacity.</a:t>
            </a:r>
            <a:endParaRPr/>
          </a:p>
          <a:p>
            <a:pPr marL="0" lvl="0" indent="0" algn="l" rtl="0">
              <a:spcBef>
                <a:spcPts val="0"/>
              </a:spcBef>
              <a:spcAft>
                <a:spcPts val="0"/>
              </a:spcAft>
              <a:buNone/>
            </a:pPr>
            <a:endParaRPr/>
          </a:p>
          <a:p>
            <a:pPr marL="0" lvl="0" indent="0" algn="l" rtl="0">
              <a:spcBef>
                <a:spcPts val="0"/>
              </a:spcBef>
              <a:spcAft>
                <a:spcPts val="0"/>
              </a:spcAft>
              <a:buNone/>
            </a:pPr>
            <a:r>
              <a:rPr lang="en"/>
              <a:t>Plot shows Battery capacity in Amp-Hours along X &amp; Estimated flight time in minutes along Y</a:t>
            </a:r>
            <a:endParaRPr/>
          </a:p>
          <a:p>
            <a:pPr marL="0" lvl="0" indent="0" algn="l" rtl="0">
              <a:spcBef>
                <a:spcPts val="0"/>
              </a:spcBef>
              <a:spcAft>
                <a:spcPts val="0"/>
              </a:spcAft>
              <a:buNone/>
            </a:pPr>
            <a:endParaRPr/>
          </a:p>
          <a:p>
            <a:pPr marL="0" lvl="0" indent="0" algn="l" rtl="0">
              <a:spcBef>
                <a:spcPts val="0"/>
              </a:spcBef>
              <a:spcAft>
                <a:spcPts val="0"/>
              </a:spcAft>
              <a:buNone/>
            </a:pPr>
            <a:r>
              <a:rPr lang="en"/>
              <a:t>Design space shown in gray, bounded by 20 minute minimum flight time, Minimum capacity to reach 20 minutes, and Max takeoff weight as specified per manufacturer.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f5fee438e0_1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f5fee438e0_1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5040db6a0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f5040db6a0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a:p>
            <a:pPr marL="457200" lvl="0" indent="-298450" algn="l" rtl="0">
              <a:spcBef>
                <a:spcPts val="0"/>
              </a:spcBef>
              <a:spcAft>
                <a:spcPts val="0"/>
              </a:spcAft>
              <a:buSzPts val="1100"/>
              <a:buChar char="-"/>
            </a:pPr>
            <a:r>
              <a:rPr lang="en"/>
              <a:t>Our project is sponsored by the IRISS team</a:t>
            </a:r>
            <a:endParaRPr/>
          </a:p>
          <a:p>
            <a:pPr marL="914400" lvl="1" indent="-298450" algn="l" rtl="0">
              <a:spcBef>
                <a:spcPts val="0"/>
              </a:spcBef>
              <a:spcAft>
                <a:spcPts val="0"/>
              </a:spcAft>
              <a:buSzPts val="1100"/>
              <a:buChar char="-"/>
            </a:pPr>
            <a:r>
              <a:rPr lang="en"/>
              <a:t>They have a desire to control a UAV in both the time and space domain for a certain use case and potentially many other cases as well</a:t>
            </a:r>
            <a:endParaRPr/>
          </a:p>
          <a:p>
            <a:pPr marL="457200" lvl="0" indent="-298450" algn="l" rtl="0">
              <a:spcBef>
                <a:spcPts val="0"/>
              </a:spcBef>
              <a:spcAft>
                <a:spcPts val="0"/>
              </a:spcAft>
              <a:buSzPts val="1100"/>
              <a:buChar char="-"/>
            </a:pPr>
            <a:r>
              <a:rPr lang="en"/>
              <a:t>Many current UAV/UAS systems use an autopilot software that can navigate the drone to predetermined way points in a set sequence</a:t>
            </a:r>
            <a:endParaRPr/>
          </a:p>
          <a:p>
            <a:pPr marL="457200" lvl="0" indent="-298450" algn="l" rtl="0">
              <a:spcBef>
                <a:spcPts val="0"/>
              </a:spcBef>
              <a:spcAft>
                <a:spcPts val="0"/>
              </a:spcAft>
              <a:buSzPts val="1100"/>
              <a:buChar char="-"/>
            </a:pPr>
            <a:r>
              <a:rPr lang="en"/>
              <a:t>While these systems are well developed to deliver a UAV at the correct XYZ geographical location, they lack the ability to deliver a UAV to that location at a predetermined </a:t>
            </a:r>
            <a:r>
              <a:rPr lang="en" i="1"/>
              <a:t>time.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f1f451431e_2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f1f451431e_2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Speaker notes:</a:t>
            </a:r>
            <a:endParaRPr/>
          </a:p>
          <a:p>
            <a:pPr marL="457200" lvl="0" indent="-298450" algn="l" rtl="0">
              <a:spcBef>
                <a:spcPts val="0"/>
              </a:spcBef>
              <a:spcAft>
                <a:spcPts val="0"/>
              </a:spcAft>
              <a:buSzPts val="1100"/>
              <a:buChar char="-"/>
            </a:pPr>
            <a:r>
              <a:rPr lang="en"/>
              <a:t>In order to show feasibility, GTS needs to:</a:t>
            </a:r>
            <a:endParaRPr/>
          </a:p>
          <a:p>
            <a:pPr marL="457200" lvl="0" indent="-298450" algn="l" rtl="0">
              <a:spcBef>
                <a:spcPts val="0"/>
              </a:spcBef>
              <a:spcAft>
                <a:spcPts val="0"/>
              </a:spcAft>
              <a:buSzPts val="1100"/>
              <a:buAutoNum type="arabicPeriod"/>
            </a:pPr>
            <a:r>
              <a:rPr lang="en"/>
              <a:t>Be capable of measuring and storing the position (to 10cm) and timing of a test flight </a:t>
            </a:r>
            <a:endParaRPr/>
          </a:p>
          <a:p>
            <a:pPr marL="457200" lvl="0" indent="-298450" algn="l" rtl="0">
              <a:spcBef>
                <a:spcPts val="0"/>
              </a:spcBef>
              <a:spcAft>
                <a:spcPts val="0"/>
              </a:spcAft>
              <a:buSzPts val="1100"/>
              <a:buAutoNum type="arabicPeriod"/>
            </a:pPr>
            <a:r>
              <a:rPr lang="en"/>
              <a:t>Be capable of evaluating the performance of the flight algorithm using position and timing error</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Describe position in FBD: Physical components include RTK GPS ground station receiver, onboard receiver, and sd card to log the data</a:t>
            </a:r>
            <a:endParaRPr/>
          </a:p>
          <a:p>
            <a:pPr marL="0" lvl="0" indent="0" algn="l" rtl="0">
              <a:spcBef>
                <a:spcPts val="0"/>
              </a:spcBef>
              <a:spcAft>
                <a:spcPts val="0"/>
              </a:spcAft>
              <a:buNone/>
            </a:pPr>
            <a:endParaRPr/>
          </a:p>
          <a:p>
            <a:pPr marL="0" lvl="0" indent="0" algn="l" rtl="0">
              <a:spcBef>
                <a:spcPts val="0"/>
              </a:spcBef>
              <a:spcAft>
                <a:spcPts val="0"/>
              </a:spcAft>
              <a:buNone/>
            </a:pP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f1a2e81886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f1a2e81886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rPr>
              <a:t>Speaker notes: </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State 1st objective of GTS (listed in slide)</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To make sure the aircraft is capable of this, we first need a GPS sensor able to measure position</a:t>
            </a:r>
            <a:endParaRPr sz="1000">
              <a:solidFill>
                <a:schemeClr val="dk1"/>
              </a:solidFill>
            </a:endParaRPr>
          </a:p>
          <a:p>
            <a:pPr marL="457200" lvl="0" indent="0" algn="l" rtl="0">
              <a:spcBef>
                <a:spcPts val="0"/>
              </a:spcBef>
              <a:spcAft>
                <a:spcPts val="0"/>
              </a:spcAft>
              <a:buNone/>
            </a:pPr>
            <a:r>
              <a:rPr lang="en" sz="1000">
                <a:solidFill>
                  <a:schemeClr val="dk1"/>
                </a:solidFill>
              </a:rPr>
              <a:t>within the desired 10cm. Table shows 3 modules we’re looking at compatible with the PixHawk </a:t>
            </a:r>
            <a:endParaRPr sz="1000">
              <a:solidFill>
                <a:schemeClr val="dk1"/>
              </a:solidFill>
            </a:endParaRPr>
          </a:p>
          <a:p>
            <a:pPr marL="457200" lvl="0" indent="0" algn="l" rtl="0">
              <a:spcBef>
                <a:spcPts val="0"/>
              </a:spcBef>
              <a:spcAft>
                <a:spcPts val="0"/>
              </a:spcAft>
              <a:buNone/>
            </a:pPr>
            <a:r>
              <a:rPr lang="en" sz="1000">
                <a:solidFill>
                  <a:schemeClr val="dk1"/>
                </a:solidFill>
              </a:rPr>
              <a:t>that meets this requirement</a:t>
            </a:r>
            <a:endParaRPr sz="1000">
              <a:solidFill>
                <a:schemeClr val="dk1"/>
              </a:solidFill>
            </a:endParaRPr>
          </a:p>
          <a:p>
            <a:pPr marL="0" lvl="0" indent="0" algn="l" rtl="0">
              <a:spcBef>
                <a:spcPts val="0"/>
              </a:spcBef>
              <a:spcAft>
                <a:spcPts val="0"/>
              </a:spcAft>
              <a:buNone/>
            </a:pPr>
            <a:r>
              <a:rPr lang="en" sz="1000">
                <a:solidFill>
                  <a:schemeClr val="dk1"/>
                </a:solidFill>
              </a:rPr>
              <a:t>Next we need to make sure it’s possible to store these measurement from flight</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As it turns out, the pixhawk flight controller board we’re using can hold an SD card and is </a:t>
            </a:r>
            <a:endParaRPr sz="1000">
              <a:solidFill>
                <a:schemeClr val="dk1"/>
              </a:solidFill>
            </a:endParaRPr>
          </a:p>
          <a:p>
            <a:pPr marL="457200" lvl="0" indent="0" algn="l" rtl="0">
              <a:spcBef>
                <a:spcPts val="0"/>
              </a:spcBef>
              <a:spcAft>
                <a:spcPts val="0"/>
              </a:spcAft>
              <a:buNone/>
            </a:pPr>
            <a:r>
              <a:rPr lang="en" sz="1000">
                <a:solidFill>
                  <a:schemeClr val="dk1"/>
                </a:solidFill>
              </a:rPr>
              <a:t>capable of recording flight data including GPS measurements</a:t>
            </a:r>
            <a:endParaRPr sz="1000">
              <a:solidFill>
                <a:schemeClr val="dk1"/>
              </a:solidFill>
            </a:endParaRPr>
          </a:p>
          <a:p>
            <a:pPr marL="457200" lvl="0" indent="0" algn="l" rtl="0">
              <a:spcBef>
                <a:spcPts val="0"/>
              </a:spcBef>
              <a:spcAft>
                <a:spcPts val="0"/>
              </a:spcAft>
              <a:buNone/>
            </a:pP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Explain process of measuring and storing data (pictures): </a:t>
            </a:r>
            <a:endParaRPr sz="1000">
              <a:solidFill>
                <a:schemeClr val="dk1"/>
              </a:solidFill>
            </a:endParaRPr>
          </a:p>
          <a:p>
            <a:pPr marL="457200" lvl="0" indent="-292100" algn="l" rtl="0">
              <a:spcBef>
                <a:spcPts val="0"/>
              </a:spcBef>
              <a:spcAft>
                <a:spcPts val="0"/>
              </a:spcAft>
              <a:buClr>
                <a:schemeClr val="dk1"/>
              </a:buClr>
              <a:buSzPts val="1000"/>
              <a:buAutoNum type="arabicPeriod"/>
            </a:pPr>
            <a:r>
              <a:rPr lang="en" sz="1000">
                <a:solidFill>
                  <a:schemeClr val="dk1"/>
                </a:solidFill>
              </a:rPr>
              <a:t>Onboard GPS receiver connected to the PixHawk board takes GPS measurements in latitude,</a:t>
            </a:r>
            <a:endParaRPr sz="1000">
              <a:solidFill>
                <a:schemeClr val="dk1"/>
              </a:solidFill>
            </a:endParaRPr>
          </a:p>
          <a:p>
            <a:pPr marL="457200" lvl="0" indent="0" algn="l" rtl="0">
              <a:spcBef>
                <a:spcPts val="0"/>
              </a:spcBef>
              <a:spcAft>
                <a:spcPts val="0"/>
              </a:spcAft>
              <a:buNone/>
            </a:pPr>
            <a:r>
              <a:rPr lang="en" sz="1000">
                <a:solidFill>
                  <a:schemeClr val="dk1"/>
                </a:solidFill>
              </a:rPr>
              <a:t>longitude and altitude units and logs them in the SD card</a:t>
            </a:r>
            <a:endParaRPr sz="1000">
              <a:solidFill>
                <a:schemeClr val="dk1"/>
              </a:solidFill>
            </a:endParaRPr>
          </a:p>
          <a:p>
            <a:pPr marL="457200" lvl="0" indent="-292100" algn="l" rtl="0">
              <a:spcBef>
                <a:spcPts val="0"/>
              </a:spcBef>
              <a:spcAft>
                <a:spcPts val="0"/>
              </a:spcAft>
              <a:buClr>
                <a:schemeClr val="dk1"/>
              </a:buClr>
              <a:buSzPts val="1000"/>
              <a:buAutoNum type="arabicPeriod"/>
            </a:pPr>
            <a:r>
              <a:rPr lang="en" sz="1000">
                <a:solidFill>
                  <a:schemeClr val="dk1"/>
                </a:solidFill>
              </a:rPr>
              <a:t>We can then </a:t>
            </a:r>
            <a:endParaRPr sz="1000">
              <a:solidFill>
                <a:schemeClr val="dk1"/>
              </a:solidFill>
            </a:endParaRPr>
          </a:p>
          <a:p>
            <a:pPr marL="457200" lvl="0" indent="0" algn="l" rtl="0">
              <a:spcBef>
                <a:spcPts val="0"/>
              </a:spcBef>
              <a:spcAft>
                <a:spcPts val="0"/>
              </a:spcAft>
              <a:buNone/>
            </a:pPr>
            <a:endParaRPr sz="1000">
              <a:solidFill>
                <a:schemeClr val="dk1"/>
              </a:solidFill>
            </a:endParaRPr>
          </a:p>
          <a:p>
            <a:pPr marL="457200" lvl="0" indent="0" algn="l" rtl="0">
              <a:spcBef>
                <a:spcPts val="0"/>
              </a:spcBef>
              <a:spcAft>
                <a:spcPts val="0"/>
              </a:spcAft>
              <a:buNone/>
            </a:pPr>
            <a:endParaRPr sz="1000">
              <a:solidFill>
                <a:schemeClr val="dk1"/>
              </a:solidFill>
            </a:endParaRPr>
          </a:p>
          <a:p>
            <a:pPr marL="457200" lvl="0" indent="0" algn="l" rtl="0">
              <a:spcBef>
                <a:spcPts val="0"/>
              </a:spcBef>
              <a:spcAft>
                <a:spcPts val="0"/>
              </a:spcAft>
              <a:buNone/>
            </a:pPr>
            <a:r>
              <a:rPr lang="en" sz="1000">
                <a:solidFill>
                  <a:schemeClr val="dk1"/>
                </a:solidFill>
              </a:rPr>
              <a:t>NEED TO ADDRESS EXTRA SOFTWARE TO OBTAIN ACCURATE SOLUTIONS</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a:solidFill>
                  <a:schemeClr val="dk1"/>
                </a:solidFill>
              </a:rPr>
              <a:t>References:</a:t>
            </a:r>
            <a:endParaRPr sz="1000">
              <a:solidFill>
                <a:schemeClr val="dk1"/>
              </a:solidFill>
            </a:endParaRPr>
          </a:p>
          <a:p>
            <a:pPr marL="0" lvl="0" indent="0" algn="l" rtl="0">
              <a:spcBef>
                <a:spcPts val="0"/>
              </a:spcBef>
              <a:spcAft>
                <a:spcPts val="0"/>
              </a:spcAft>
              <a:buClr>
                <a:schemeClr val="dk1"/>
              </a:buClr>
              <a:buSzPts val="1100"/>
              <a:buFont typeface="Arial"/>
              <a:buNone/>
            </a:pPr>
            <a:r>
              <a:rPr lang="en" sz="1000" u="sng">
                <a:solidFill>
                  <a:srgbClr val="3D4594"/>
                </a:solidFill>
                <a:hlinkClick r:id="rId3">
                  <a:extLst>
                    <a:ext uri="{A12FA001-AC4F-418D-AE19-62706E023703}">
                      <ahyp:hlinkClr xmlns:ahyp="http://schemas.microsoft.com/office/drawing/2018/hyperlinkcolor" val="tx"/>
                    </a:ext>
                  </a:extLst>
                </a:hlinkClick>
              </a:rPr>
              <a:t>Here3</a:t>
            </a:r>
            <a:r>
              <a:rPr lang="en" sz="1000">
                <a:solidFill>
                  <a:schemeClr val="lt1"/>
                </a:solidFill>
              </a:rPr>
              <a:t>, </a:t>
            </a:r>
            <a:r>
              <a:rPr lang="en" sz="1000" u="sng">
                <a:solidFill>
                  <a:srgbClr val="3D4594"/>
                </a:solidFill>
                <a:hlinkClick r:id="rId4">
                  <a:extLst>
                    <a:ext uri="{A12FA001-AC4F-418D-AE19-62706E023703}">
                      <ahyp:hlinkClr xmlns:ahyp="http://schemas.microsoft.com/office/drawing/2018/hyperlinkcolor" val="tx"/>
                    </a:ext>
                  </a:extLst>
                </a:hlinkClick>
              </a:rPr>
              <a:t>CUAV</a:t>
            </a:r>
            <a:r>
              <a:rPr lang="en" sz="1000">
                <a:solidFill>
                  <a:schemeClr val="lt1"/>
                </a:solidFill>
              </a:rPr>
              <a:t>, </a:t>
            </a:r>
            <a:r>
              <a:rPr lang="en" sz="1000" u="sng">
                <a:solidFill>
                  <a:srgbClr val="3D4594"/>
                </a:solidFill>
                <a:hlinkClick r:id="rId5">
                  <a:extLst>
                    <a:ext uri="{A12FA001-AC4F-418D-AE19-62706E023703}">
                      <ahyp:hlinkClr xmlns:ahyp="http://schemas.microsoft.com/office/drawing/2018/hyperlinkcolor" val="tx"/>
                    </a:ext>
                  </a:extLst>
                </a:hlinkClick>
              </a:rPr>
              <a:t>Holybro</a:t>
            </a:r>
            <a:endParaRPr sz="1000">
              <a:solidFill>
                <a:schemeClr val="lt1"/>
              </a:solidFill>
            </a:endParaRPr>
          </a:p>
          <a:p>
            <a:pPr marL="0" lvl="0" indent="0" algn="l" rtl="0">
              <a:spcBef>
                <a:spcPts val="0"/>
              </a:spcBef>
              <a:spcAft>
                <a:spcPts val="0"/>
              </a:spcAft>
              <a:buClr>
                <a:schemeClr val="dk1"/>
              </a:buClr>
              <a:buSzPts val="1100"/>
              <a:buFont typeface="Arial"/>
              <a:buNone/>
            </a:pPr>
            <a:endParaRPr sz="1000">
              <a:solidFill>
                <a:schemeClr val="lt1"/>
              </a:solidFill>
            </a:endParaRPr>
          </a:p>
          <a:p>
            <a:pPr marL="0" lvl="0" indent="0" algn="l" rtl="0">
              <a:spcBef>
                <a:spcPts val="0"/>
              </a:spcBef>
              <a:spcAft>
                <a:spcPts val="0"/>
              </a:spcAft>
              <a:buClr>
                <a:schemeClr val="dk1"/>
              </a:buClr>
              <a:buSzPts val="1100"/>
              <a:buFont typeface="Arial"/>
              <a:buNone/>
            </a:pPr>
            <a:endParaRPr sz="1000">
              <a:solidFill>
                <a:schemeClr val="lt1"/>
              </a:solidFill>
            </a:endParaRPr>
          </a:p>
          <a:p>
            <a:pPr marL="0" lvl="0" indent="0" algn="l" rtl="0">
              <a:spcBef>
                <a:spcPts val="0"/>
              </a:spcBef>
              <a:spcAft>
                <a:spcPts val="0"/>
              </a:spcAft>
              <a:buNone/>
            </a:pPr>
            <a:endParaRPr sz="100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f5fee438e0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9" name="Google Shape;799;gf5fee438e0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1"/>
                </a:solidFill>
                <a:latin typeface="Calibri"/>
                <a:ea typeface="Calibri"/>
                <a:cs typeface="Calibri"/>
                <a:sym typeface="Calibri"/>
              </a:rPr>
              <a:t>Speaker notes:</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List second objective (in slide)</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The method of evaluation we’re going to use will be to find the RMS error between the commanded and</a:t>
            </a:r>
            <a:endParaRPr sz="1000">
              <a:solidFill>
                <a:schemeClr val="dk1"/>
              </a:solidFill>
              <a:latin typeface="Calibri"/>
              <a:ea typeface="Calibri"/>
              <a:cs typeface="Calibri"/>
              <a:sym typeface="Calibri"/>
            </a:endParaRPr>
          </a:p>
          <a:p>
            <a:pPr marL="457200" lvl="0" indent="0" algn="l" rtl="0">
              <a:spcBef>
                <a:spcPts val="0"/>
              </a:spcBef>
              <a:spcAft>
                <a:spcPts val="0"/>
              </a:spcAft>
              <a:buNone/>
            </a:pPr>
            <a:r>
              <a:rPr lang="en" sz="1000">
                <a:solidFill>
                  <a:schemeClr val="dk1"/>
                </a:solidFill>
                <a:latin typeface="Calibri"/>
                <a:ea typeface="Calibri"/>
                <a:cs typeface="Calibri"/>
                <a:sym typeface="Calibri"/>
              </a:rPr>
              <a:t>flown trajectories with respect to position and time </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To show we can calculate the associated error, we looked at flight trajectory data from IRISS’s previous missions in the same form</a:t>
            </a:r>
            <a:endParaRPr sz="1000">
              <a:solidFill>
                <a:schemeClr val="dk1"/>
              </a:solidFill>
              <a:latin typeface="Calibri"/>
              <a:ea typeface="Calibri"/>
              <a:cs typeface="Calibri"/>
              <a:sym typeface="Calibri"/>
            </a:endParaRPr>
          </a:p>
          <a:p>
            <a:pPr marL="457200" lvl="0" indent="0" algn="l" rtl="0">
              <a:spcBef>
                <a:spcPts val="0"/>
              </a:spcBef>
              <a:spcAft>
                <a:spcPts val="0"/>
              </a:spcAft>
              <a:buNone/>
            </a:pPr>
            <a:r>
              <a:rPr lang="en" sz="1000">
                <a:solidFill>
                  <a:schemeClr val="dk1"/>
                </a:solidFill>
                <a:latin typeface="Calibri"/>
                <a:ea typeface="Calibri"/>
                <a:cs typeface="Calibri"/>
                <a:sym typeface="Calibri"/>
              </a:rPr>
              <a:t>of logged GPS data on an SD card that we’re expecting. The data was stored in a compressed binary file which we were able to </a:t>
            </a:r>
            <a:endParaRPr sz="1000">
              <a:solidFill>
                <a:schemeClr val="dk1"/>
              </a:solidFill>
              <a:latin typeface="Calibri"/>
              <a:ea typeface="Calibri"/>
              <a:cs typeface="Calibri"/>
              <a:sym typeface="Calibri"/>
            </a:endParaRPr>
          </a:p>
          <a:p>
            <a:pPr marL="457200" lvl="0" indent="0" algn="l" rtl="0">
              <a:spcBef>
                <a:spcPts val="0"/>
              </a:spcBef>
              <a:spcAft>
                <a:spcPts val="0"/>
              </a:spcAft>
              <a:buNone/>
            </a:pPr>
            <a:r>
              <a:rPr lang="en" sz="1000">
                <a:solidFill>
                  <a:schemeClr val="dk1"/>
                </a:solidFill>
                <a:latin typeface="Calibri"/>
                <a:ea typeface="Calibri"/>
                <a:cs typeface="Calibri"/>
                <a:sym typeface="Calibri"/>
              </a:rPr>
              <a:t>convert to a MATLAB file using Mission planner and then export the GPS measurements.</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The plot on the left shows a simulated commanded and flown trajectory which was used to test error calculations Using the position and time</a:t>
            </a:r>
            <a:endParaRPr sz="1000">
              <a:solidFill>
                <a:schemeClr val="dk1"/>
              </a:solidFill>
              <a:latin typeface="Calibri"/>
              <a:ea typeface="Calibri"/>
              <a:cs typeface="Calibri"/>
              <a:sym typeface="Calibri"/>
            </a:endParaRPr>
          </a:p>
          <a:p>
            <a:pPr marL="457200" lvl="0" indent="0" algn="l" rtl="0">
              <a:spcBef>
                <a:spcPts val="0"/>
              </a:spcBef>
              <a:spcAft>
                <a:spcPts val="0"/>
              </a:spcAft>
              <a:buNone/>
            </a:pPr>
            <a:r>
              <a:rPr lang="en" sz="1000">
                <a:solidFill>
                  <a:schemeClr val="dk1"/>
                </a:solidFill>
                <a:latin typeface="Calibri"/>
                <a:ea typeface="Calibri"/>
                <a:cs typeface="Calibri"/>
                <a:sym typeface="Calibri"/>
              </a:rPr>
              <a:t>data for the commanded and flown trajectories, we were able to calculate the RMS error of both position and time across the</a:t>
            </a:r>
            <a:endParaRPr sz="1000">
              <a:solidFill>
                <a:schemeClr val="dk1"/>
              </a:solidFill>
              <a:latin typeface="Calibri"/>
              <a:ea typeface="Calibri"/>
              <a:cs typeface="Calibri"/>
              <a:sym typeface="Calibri"/>
            </a:endParaRPr>
          </a:p>
          <a:p>
            <a:pPr marL="457200" lvl="0" indent="0" algn="l" rtl="0">
              <a:spcBef>
                <a:spcPts val="0"/>
              </a:spcBef>
              <a:spcAft>
                <a:spcPts val="0"/>
              </a:spcAft>
              <a:buNone/>
            </a:pPr>
            <a:r>
              <a:rPr lang="en" sz="1000">
                <a:solidFill>
                  <a:schemeClr val="dk1"/>
                </a:solidFill>
                <a:latin typeface="Calibri"/>
                <a:ea typeface="Calibri"/>
                <a:cs typeface="Calibri"/>
                <a:sym typeface="Calibri"/>
              </a:rPr>
              <a:t>full trajectory </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 sz="1000">
                <a:solidFill>
                  <a:schemeClr val="dk1"/>
                </a:solidFill>
                <a:latin typeface="Calibri"/>
                <a:ea typeface="Calibri"/>
                <a:cs typeface="Calibri"/>
                <a:sym typeface="Calibri"/>
              </a:rPr>
              <a:t>EXTRA: IRISS’s Solution</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Idea was to specify velocity for drone to fly at from pt A to pt B as distance and Δt were known. Basic solution made possible by </a:t>
            </a:r>
            <a:endParaRPr sz="1000">
              <a:solidFill>
                <a:schemeClr val="dk1"/>
              </a:solidFill>
              <a:latin typeface="Calibri"/>
              <a:ea typeface="Calibri"/>
              <a:cs typeface="Calibri"/>
              <a:sym typeface="Calibri"/>
            </a:endParaRPr>
          </a:p>
          <a:p>
            <a:pPr marL="457200" lvl="0" indent="0" algn="l" rtl="0">
              <a:spcBef>
                <a:spcPts val="0"/>
              </a:spcBef>
              <a:spcAft>
                <a:spcPts val="0"/>
              </a:spcAft>
              <a:buNone/>
            </a:pPr>
            <a:r>
              <a:rPr lang="en" sz="1000">
                <a:solidFill>
                  <a:schemeClr val="dk1"/>
                </a:solidFill>
                <a:latin typeface="Calibri"/>
                <a:ea typeface="Calibri"/>
                <a:cs typeface="Calibri"/>
                <a:sym typeface="Calibri"/>
              </a:rPr>
              <a:t>Mission planner allowing user to set drone speed. RESULT: accurate for first few waypoints, susceptible to wind and couldn’t correct itself. </a:t>
            </a:r>
            <a:endParaRPr sz="1000">
              <a:solidFill>
                <a:schemeClr val="dk1"/>
              </a:solidFill>
              <a:latin typeface="Calibri"/>
              <a:ea typeface="Calibri"/>
              <a:cs typeface="Calibri"/>
              <a:sym typeface="Calibri"/>
            </a:endParaRPr>
          </a:p>
          <a:p>
            <a:pPr marL="457200" lvl="0" indent="-292100" algn="l" rtl="0">
              <a:spcBef>
                <a:spcPts val="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Next solution was to add feedback from drift. If drone is late/early to waypoint, velocity gets updated to account for these errors</a:t>
            </a:r>
            <a:endParaRPr sz="1000">
              <a:solidFill>
                <a:schemeClr val="dk1"/>
              </a:solidFill>
              <a:latin typeface="Calibri"/>
              <a:ea typeface="Calibri"/>
              <a:cs typeface="Calibri"/>
              <a:sym typeface="Calibri"/>
            </a:endParaRPr>
          </a:p>
          <a:p>
            <a:pPr marL="457200" lvl="0" indent="0" algn="l" rtl="0">
              <a:spcBef>
                <a:spcPts val="0"/>
              </a:spcBef>
              <a:spcAft>
                <a:spcPts val="0"/>
              </a:spcAft>
              <a:buNone/>
            </a:pPr>
            <a:r>
              <a:rPr lang="en" sz="1000">
                <a:solidFill>
                  <a:schemeClr val="dk1"/>
                </a:solidFill>
                <a:latin typeface="Calibri"/>
                <a:ea typeface="Calibri"/>
                <a:cs typeface="Calibri"/>
                <a:sym typeface="Calibri"/>
              </a:rPr>
              <a:t>and commands are sent using telemetry from ground station to aircraft during flight</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 sz="1000">
                <a:solidFill>
                  <a:schemeClr val="dk1"/>
                </a:solidFill>
                <a:latin typeface="Calibri"/>
                <a:ea typeface="Calibri"/>
                <a:cs typeface="Calibri"/>
                <a:sym typeface="Calibri"/>
              </a:rPr>
              <a:t>Explain how we were given flight data taken from the SD card of several trajectories and we calculated TBD error in position and time</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 sz="1000">
                <a:solidFill>
                  <a:schemeClr val="dk1"/>
                </a:solidFill>
                <a:latin typeface="Calibri"/>
                <a:ea typeface="Calibri"/>
                <a:cs typeface="Calibri"/>
                <a:sym typeface="Calibri"/>
              </a:rPr>
              <a:t>across trajectories.</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 sz="1000">
                <a:solidFill>
                  <a:schemeClr val="dk1"/>
                </a:solidFill>
                <a:latin typeface="Calibri"/>
                <a:ea typeface="Calibri"/>
                <a:cs typeface="Calibri"/>
                <a:sym typeface="Calibri"/>
              </a:rPr>
              <a:t>Once we’re able to estimate the error of a trajectory using sample flight data, we can quantify and compare how our control algorithm</a:t>
            </a: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 sz="1000">
                <a:solidFill>
                  <a:schemeClr val="dk1"/>
                </a:solidFill>
                <a:latin typeface="Calibri"/>
                <a:ea typeface="Calibri"/>
                <a:cs typeface="Calibri"/>
                <a:sym typeface="Calibri"/>
              </a:rPr>
              <a:t>performs during testing</a:t>
            </a: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f5fee438e0_1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f5fee438e0_1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sz="1000">
                <a:solidFill>
                  <a:schemeClr val="dk1"/>
                </a:solidFill>
              </a:rPr>
              <a:t>Speaker notes: </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Based on the fact that we are able to measure and store the aircraft’s position to within 10cm </a:t>
            </a:r>
            <a:endParaRPr sz="1000">
              <a:solidFill>
                <a:schemeClr val="dk1"/>
              </a:solidFill>
            </a:endParaRPr>
          </a:p>
          <a:p>
            <a:pPr marL="457200" lvl="0" indent="0" algn="l" rtl="0">
              <a:spcBef>
                <a:spcPts val="0"/>
              </a:spcBef>
              <a:spcAft>
                <a:spcPts val="0"/>
              </a:spcAft>
              <a:buNone/>
            </a:pPr>
            <a:r>
              <a:rPr lang="en" sz="1000">
                <a:solidFill>
                  <a:schemeClr val="dk1"/>
                </a:solidFill>
              </a:rPr>
              <a:t>and calculate a metric that let’s us evaluate the control algorithm, our ground truth system is </a:t>
            </a:r>
            <a:endParaRPr sz="1000">
              <a:solidFill>
                <a:schemeClr val="dk1"/>
              </a:solidFill>
            </a:endParaRPr>
          </a:p>
          <a:p>
            <a:pPr marL="457200" lvl="0" indent="0" algn="l" rtl="0">
              <a:spcBef>
                <a:spcPts val="0"/>
              </a:spcBef>
              <a:spcAft>
                <a:spcPts val="0"/>
              </a:spcAft>
              <a:buNone/>
            </a:pPr>
            <a:r>
              <a:rPr lang="en" sz="1000">
                <a:solidFill>
                  <a:schemeClr val="dk1"/>
                </a:solidFill>
              </a:rPr>
              <a:t>feasible </a:t>
            </a:r>
            <a:endParaRPr sz="1000">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f1a2e81886_2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f1a2e81886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FBD shows how the hardware implementation of our project is a manifestation of the simulation implementation</a:t>
            </a:r>
            <a:endParaRPr/>
          </a:p>
          <a:p>
            <a:pPr marL="0" lvl="0" indent="0" algn="l" rtl="0">
              <a:spcBef>
                <a:spcPts val="0"/>
              </a:spcBef>
              <a:spcAft>
                <a:spcPts val="0"/>
              </a:spcAft>
              <a:buNone/>
            </a:pPr>
            <a:r>
              <a:rPr lang="en"/>
              <a:t>Simulation side on the left</a:t>
            </a:r>
            <a:endParaRPr/>
          </a:p>
          <a:p>
            <a:pPr marL="457200" lvl="0" indent="-298450" algn="l" rtl="0">
              <a:spcBef>
                <a:spcPts val="0"/>
              </a:spcBef>
              <a:spcAft>
                <a:spcPts val="0"/>
              </a:spcAft>
              <a:buSzPts val="1100"/>
              <a:buChar char="-"/>
            </a:pPr>
            <a:r>
              <a:rPr lang="en"/>
              <a:t>All the chosen software properly interfaces with each other</a:t>
            </a:r>
            <a:endParaRPr/>
          </a:p>
          <a:p>
            <a:pPr marL="457200" lvl="0" indent="-298450" algn="l" rtl="0">
              <a:spcBef>
                <a:spcPts val="0"/>
              </a:spcBef>
              <a:spcAft>
                <a:spcPts val="0"/>
              </a:spcAft>
              <a:buSzPts val="1100"/>
              <a:buChar char="-"/>
            </a:pPr>
            <a:r>
              <a:rPr lang="en"/>
              <a:t>Operator inputs waypoints which are formatted in QGroundControl</a:t>
            </a:r>
            <a:endParaRPr/>
          </a:p>
          <a:p>
            <a:pPr marL="457200" lvl="0" indent="-298450" algn="l" rtl="0">
              <a:spcBef>
                <a:spcPts val="0"/>
              </a:spcBef>
              <a:spcAft>
                <a:spcPts val="0"/>
              </a:spcAft>
              <a:buSzPts val="1100"/>
              <a:buChar char="-"/>
            </a:pPr>
            <a:r>
              <a:rPr lang="en"/>
              <a:t>Gazebo pulls the compiled ardupilot code and uses aircraft dynamics and a physics engine to simulate the projected mission</a:t>
            </a:r>
            <a:endParaRPr/>
          </a:p>
          <a:p>
            <a:pPr marL="457200" lvl="0" indent="-298450" algn="l" rtl="0">
              <a:spcBef>
                <a:spcPts val="0"/>
              </a:spcBef>
              <a:spcAft>
                <a:spcPts val="0"/>
              </a:spcAft>
              <a:buSzPts val="1100"/>
              <a:buChar char="-"/>
            </a:pPr>
            <a:r>
              <a:rPr lang="en"/>
              <a:t>Returns simulation results and feasibility to the operator</a:t>
            </a:r>
            <a:endParaRPr/>
          </a:p>
          <a:p>
            <a:pPr marL="0" lvl="0" indent="0" algn="l" rtl="0">
              <a:spcBef>
                <a:spcPts val="0"/>
              </a:spcBef>
              <a:spcAft>
                <a:spcPts val="0"/>
              </a:spcAft>
              <a:buNone/>
            </a:pPr>
            <a:r>
              <a:rPr lang="en"/>
              <a:t>Physical Hardware on the right</a:t>
            </a:r>
            <a:endParaRPr/>
          </a:p>
          <a:p>
            <a:pPr marL="457200" lvl="0" indent="-298450" algn="l" rtl="0">
              <a:spcBef>
                <a:spcPts val="0"/>
              </a:spcBef>
              <a:spcAft>
                <a:spcPts val="0"/>
              </a:spcAft>
              <a:buSzPts val="1100"/>
              <a:buChar char="-"/>
            </a:pPr>
            <a:r>
              <a:rPr lang="en"/>
              <a:t>Chosen hardware interfaces properly with the chosen software</a:t>
            </a:r>
            <a:endParaRPr/>
          </a:p>
          <a:p>
            <a:pPr marL="457200" lvl="0" indent="-298450" algn="l" rtl="0">
              <a:spcBef>
                <a:spcPts val="0"/>
              </a:spcBef>
              <a:spcAft>
                <a:spcPts val="0"/>
              </a:spcAft>
              <a:buSzPts val="1100"/>
              <a:buChar char="-"/>
            </a:pPr>
            <a:r>
              <a:rPr lang="en"/>
              <a:t>Operator inputs waypoints to QGroundControl which are uploaded to the pixhawk</a:t>
            </a:r>
            <a:endParaRPr/>
          </a:p>
          <a:p>
            <a:pPr marL="457200" lvl="0" indent="-298450" algn="l" rtl="0">
              <a:spcBef>
                <a:spcPts val="0"/>
              </a:spcBef>
              <a:spcAft>
                <a:spcPts val="0"/>
              </a:spcAft>
              <a:buSzPts val="1100"/>
              <a:buChar char="-"/>
            </a:pPr>
            <a:r>
              <a:rPr lang="en"/>
              <a:t>Ardupilot code is compiled on the pixhawk board</a:t>
            </a:r>
            <a:endParaRPr/>
          </a:p>
          <a:p>
            <a:pPr marL="457200" lvl="0" indent="-298450" algn="l" rtl="0">
              <a:spcBef>
                <a:spcPts val="0"/>
              </a:spcBef>
              <a:spcAft>
                <a:spcPts val="0"/>
              </a:spcAft>
              <a:buSzPts val="1100"/>
              <a:buChar char="-"/>
            </a:pPr>
            <a:r>
              <a:rPr lang="en"/>
              <a:t>Pixhawk controls the mechanical systems</a:t>
            </a:r>
            <a:endParaRPr/>
          </a:p>
          <a:p>
            <a:pPr marL="457200" lvl="0" indent="-298450" algn="l" rtl="0">
              <a:spcBef>
                <a:spcPts val="0"/>
              </a:spcBef>
              <a:spcAft>
                <a:spcPts val="0"/>
              </a:spcAft>
              <a:buSzPts val="1100"/>
              <a:buChar char="-"/>
            </a:pPr>
            <a:r>
              <a:rPr lang="en"/>
              <a:t>Mission execution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f1f451431e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f1f451431e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f1a2e81886_2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f1a2e81886_2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feasibility</a:t>
            </a:r>
            <a:endParaRPr/>
          </a:p>
          <a:p>
            <a:pPr marL="457200" lvl="0" indent="-298450" algn="l" rtl="0">
              <a:spcBef>
                <a:spcPts val="0"/>
              </a:spcBef>
              <a:spcAft>
                <a:spcPts val="0"/>
              </a:spcAft>
              <a:buSzPts val="1100"/>
              <a:buChar char="-"/>
            </a:pPr>
            <a:r>
              <a:rPr lang="en"/>
              <a:t>Chosen flight controller can run the flight software stack and is capable of controlling the chosen vehicle</a:t>
            </a:r>
            <a:endParaRPr/>
          </a:p>
          <a:p>
            <a:pPr marL="0" lvl="0" indent="0" algn="l" rtl="0">
              <a:spcBef>
                <a:spcPts val="0"/>
              </a:spcBef>
              <a:spcAft>
                <a:spcPts val="0"/>
              </a:spcAft>
              <a:buNone/>
            </a:pPr>
            <a:r>
              <a:rPr lang="en"/>
              <a:t>PixHawk and QGC</a:t>
            </a:r>
            <a:endParaRPr/>
          </a:p>
          <a:p>
            <a:pPr marL="457200" lvl="0" indent="-298450" algn="l" rtl="0">
              <a:spcBef>
                <a:spcPts val="0"/>
              </a:spcBef>
              <a:spcAft>
                <a:spcPts val="0"/>
              </a:spcAft>
              <a:buSzPts val="1100"/>
              <a:buChar char="-"/>
            </a:pPr>
            <a:r>
              <a:rPr lang="en"/>
              <a:t>QGC gives option to build ArduPilot Code and flash it to PixHawk 4 board</a:t>
            </a:r>
            <a:endParaRPr/>
          </a:p>
          <a:p>
            <a:pPr marL="0" lvl="0" indent="0" algn="l" rtl="0">
              <a:spcBef>
                <a:spcPts val="0"/>
              </a:spcBef>
              <a:spcAft>
                <a:spcPts val="0"/>
              </a:spcAft>
              <a:buNone/>
            </a:pPr>
            <a:r>
              <a:rPr lang="en"/>
              <a:t>PixHawk and ArduPilot</a:t>
            </a:r>
            <a:endParaRPr/>
          </a:p>
          <a:p>
            <a:pPr marL="457200" lvl="0" indent="-298450" algn="l" rtl="0">
              <a:spcBef>
                <a:spcPts val="0"/>
              </a:spcBef>
              <a:spcAft>
                <a:spcPts val="0"/>
              </a:spcAft>
              <a:buSzPts val="1100"/>
              <a:buChar char="-"/>
            </a:pPr>
            <a:r>
              <a:rPr lang="en"/>
              <a:t>PixHawk 4 board is supported by ArduPilot</a:t>
            </a:r>
            <a:endParaRPr/>
          </a:p>
          <a:p>
            <a:pPr marL="457200" lvl="0" indent="-298450" algn="l" rtl="0">
              <a:spcBef>
                <a:spcPts val="0"/>
              </a:spcBef>
              <a:spcAft>
                <a:spcPts val="0"/>
              </a:spcAft>
              <a:buSzPts val="1100"/>
              <a:buChar char="-"/>
            </a:pPr>
            <a:r>
              <a:rPr lang="en"/>
              <a:t>Capable of building code for this specific board</a:t>
            </a:r>
            <a:endParaRPr/>
          </a:p>
          <a:p>
            <a:pPr marL="0" lvl="0" indent="0" algn="l" rtl="0">
              <a:spcBef>
                <a:spcPts val="0"/>
              </a:spcBef>
              <a:spcAft>
                <a:spcPts val="0"/>
              </a:spcAft>
              <a:buNone/>
            </a:pPr>
            <a:r>
              <a:rPr lang="en"/>
              <a:t>PIxHawk and vehicle</a:t>
            </a:r>
            <a:endParaRPr/>
          </a:p>
          <a:p>
            <a:pPr marL="457200" lvl="0" indent="-298450" algn="l" rtl="0">
              <a:spcBef>
                <a:spcPts val="0"/>
              </a:spcBef>
              <a:spcAft>
                <a:spcPts val="0"/>
              </a:spcAft>
              <a:buSzPts val="1100"/>
              <a:buChar char="-"/>
            </a:pPr>
            <a:r>
              <a:rPr lang="en"/>
              <a:t>Pixhawk 4 board can control multirotors - encompasses design space</a:t>
            </a:r>
            <a:endParaRPr/>
          </a:p>
          <a:p>
            <a:pPr marL="457200" lvl="0" indent="-298450" algn="l" rtl="0">
              <a:spcBef>
                <a:spcPts val="0"/>
              </a:spcBef>
              <a:spcAft>
                <a:spcPts val="0"/>
              </a:spcAft>
              <a:buSzPts val="1100"/>
              <a:buChar char="-"/>
            </a:pPr>
            <a:r>
              <a:rPr lang="en"/>
              <a:t>Input output channels for any additional hardware that is needed or desired in the future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f5fee438e0_11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f5fee438e0_1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Following flow down from FRs and CPEs, the PixHawk 4 board satisfies the AutoPilot Hardware feasibility statement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f1f451431e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8" name="Google Shape;958;gf1f451431e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f1a2e81886_2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f1a2e81886_2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Feasibility</a:t>
            </a:r>
            <a:endParaRPr/>
          </a:p>
          <a:p>
            <a:pPr marL="457200" lvl="0" indent="-298450" algn="l" rtl="0">
              <a:spcBef>
                <a:spcPts val="0"/>
              </a:spcBef>
              <a:spcAft>
                <a:spcPts val="0"/>
              </a:spcAft>
              <a:buSzPts val="1100"/>
              <a:buChar char="-"/>
            </a:pPr>
            <a:r>
              <a:rPr lang="en"/>
              <a:t>Software can be compiled by the team</a:t>
            </a:r>
            <a:endParaRPr/>
          </a:p>
          <a:p>
            <a:pPr marL="457200" lvl="0" indent="-298450" algn="l" rtl="0">
              <a:spcBef>
                <a:spcPts val="0"/>
              </a:spcBef>
              <a:spcAft>
                <a:spcPts val="0"/>
              </a:spcAft>
              <a:buSzPts val="1100"/>
              <a:buChar char="-"/>
            </a:pPr>
            <a:r>
              <a:rPr lang="en">
                <a:solidFill>
                  <a:schemeClr val="dk1"/>
                </a:solidFill>
              </a:rPr>
              <a:t>Team understands how and where to modify the software</a:t>
            </a:r>
            <a:endParaRPr/>
          </a:p>
          <a:p>
            <a:pPr marL="457200" lvl="0" indent="-298450" algn="l" rtl="0">
              <a:spcBef>
                <a:spcPts val="0"/>
              </a:spcBef>
              <a:spcAft>
                <a:spcPts val="0"/>
              </a:spcAft>
              <a:buSzPts val="1100"/>
              <a:buChar char="-"/>
            </a:pPr>
            <a:r>
              <a:rPr lang="en"/>
              <a:t>Software can be modified by the team</a:t>
            </a:r>
            <a:endParaRPr/>
          </a:p>
          <a:p>
            <a:pPr marL="0" lvl="0" indent="0" algn="l" rtl="0">
              <a:spcBef>
                <a:spcPts val="0"/>
              </a:spcBef>
              <a:spcAft>
                <a:spcPts val="0"/>
              </a:spcAft>
              <a:buNone/>
            </a:pPr>
            <a:r>
              <a:rPr lang="en"/>
              <a:t>Compiling the code</a:t>
            </a:r>
            <a:endParaRPr/>
          </a:p>
          <a:p>
            <a:pPr marL="457200" lvl="0" indent="-298450" algn="l" rtl="0">
              <a:spcBef>
                <a:spcPts val="0"/>
              </a:spcBef>
              <a:spcAft>
                <a:spcPts val="0"/>
              </a:spcAft>
              <a:buSzPts val="1100"/>
              <a:buChar char="-"/>
            </a:pPr>
            <a:r>
              <a:rPr lang="en"/>
              <a:t>ArduPilot is primarily linux based with support for both mac and windows OS</a:t>
            </a:r>
            <a:endParaRPr/>
          </a:p>
          <a:p>
            <a:pPr marL="457200" lvl="0" indent="-298450" algn="l" rtl="0">
              <a:spcBef>
                <a:spcPts val="0"/>
              </a:spcBef>
              <a:spcAft>
                <a:spcPts val="0"/>
              </a:spcAft>
              <a:buSzPts val="1100"/>
              <a:buChar char="-"/>
            </a:pPr>
            <a:r>
              <a:rPr lang="en"/>
              <a:t>Team used virtual linux machines so everyone was on same OS and since main ArduPIlot support</a:t>
            </a:r>
            <a:endParaRPr/>
          </a:p>
          <a:p>
            <a:pPr marL="457200" lvl="0" indent="-298450" algn="l" rtl="0">
              <a:spcBef>
                <a:spcPts val="0"/>
              </a:spcBef>
              <a:spcAft>
                <a:spcPts val="0"/>
              </a:spcAft>
              <a:buSzPts val="1100"/>
              <a:buChar char="-"/>
            </a:pPr>
            <a:r>
              <a:rPr lang="en"/>
              <a:t>Team built the code configured for the chosen PixHawk 4 board</a:t>
            </a:r>
            <a:endParaRPr/>
          </a:p>
          <a:p>
            <a:pPr marL="457200" lvl="0" indent="-298450" algn="l" rtl="0">
              <a:spcBef>
                <a:spcPts val="0"/>
              </a:spcBef>
              <a:spcAft>
                <a:spcPts val="0"/>
              </a:spcAft>
              <a:buSzPts val="1100"/>
              <a:buChar char="-"/>
            </a:pPr>
            <a:r>
              <a:rPr lang="en"/>
              <a:t>Screenshot on the right shows compilation success</a:t>
            </a:r>
            <a:endParaRPr/>
          </a:p>
          <a:p>
            <a:pPr marL="0" lvl="0" indent="0" algn="l" rtl="0">
              <a:spcBef>
                <a:spcPts val="0"/>
              </a:spcBef>
              <a:spcAft>
                <a:spcPts val="0"/>
              </a:spcAft>
              <a:buNone/>
            </a:pPr>
            <a:r>
              <a:rPr lang="en"/>
              <a:t>Modifying the code</a:t>
            </a:r>
            <a:endParaRPr/>
          </a:p>
          <a:p>
            <a:pPr marL="457200" lvl="0" indent="-298450" algn="l" rtl="0">
              <a:spcBef>
                <a:spcPts val="0"/>
              </a:spcBef>
              <a:spcAft>
                <a:spcPts val="0"/>
              </a:spcAft>
              <a:buSzPts val="1100"/>
              <a:buChar char="-"/>
            </a:pPr>
            <a:r>
              <a:rPr lang="en"/>
              <a:t>Team removed PID velocity control gain and exaggerated proportional position control gain</a:t>
            </a:r>
            <a:endParaRPr/>
          </a:p>
          <a:p>
            <a:pPr marL="457200" lvl="0" indent="-298450" algn="l" rtl="0">
              <a:spcBef>
                <a:spcPts val="0"/>
              </a:spcBef>
              <a:spcAft>
                <a:spcPts val="0"/>
              </a:spcAft>
              <a:buSzPts val="1100"/>
              <a:buChar char="-"/>
            </a:pPr>
            <a:r>
              <a:rPr lang="en"/>
              <a:t>Recompiled the code base</a:t>
            </a:r>
            <a:endParaRPr/>
          </a:p>
          <a:p>
            <a:pPr marL="457200" lvl="0" indent="-298450" algn="l" rtl="0">
              <a:spcBef>
                <a:spcPts val="0"/>
              </a:spcBef>
              <a:spcAft>
                <a:spcPts val="0"/>
              </a:spcAft>
              <a:buSzPts val="1100"/>
              <a:buChar char="-"/>
            </a:pPr>
            <a:r>
              <a:rPr lang="en"/>
              <a:t>Simulated code through QGroundControl and native SITL functionality</a:t>
            </a:r>
            <a:endParaRPr/>
          </a:p>
          <a:p>
            <a:pPr marL="457200" lvl="0" indent="-298450" algn="l" rtl="0">
              <a:spcBef>
                <a:spcPts val="0"/>
              </a:spcBef>
              <a:spcAft>
                <a:spcPts val="0"/>
              </a:spcAft>
              <a:buSzPts val="1100"/>
              <a:buChar char="-"/>
            </a:pPr>
            <a:r>
              <a:rPr lang="en"/>
              <a:t>Observed expected effect of significant overshoot of waypoint position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To demonstrate the feasibility of our chosen autopilot software - ArduPilot for the completion of this project we tested the following areas</a:t>
            </a:r>
            <a:endParaRPr/>
          </a:p>
          <a:p>
            <a:pPr marL="457200" lvl="0" indent="-298450" algn="l" rtl="0">
              <a:spcBef>
                <a:spcPts val="0"/>
              </a:spcBef>
              <a:spcAft>
                <a:spcPts val="0"/>
              </a:spcAft>
              <a:buSzPts val="1100"/>
              <a:buChar char="-"/>
            </a:pPr>
            <a:r>
              <a:rPr lang="en"/>
              <a:t>Firstly, we needed to make sure that the team was able to build the codebase. To this end, the team has utilized virtual linux machines, configured the codebase for the chosen board, and built the code. Without the hardware available, it is not certain that the code will successfully be uploaded to the board however there is no reason to doubt this as the code is successfully built to a file that just needs to be flashed to the PixHawk in a well documented process.</a:t>
            </a:r>
            <a:endParaRPr/>
          </a:p>
          <a:p>
            <a:pPr marL="457200" lvl="0" indent="-298450" algn="l" rtl="0">
              <a:spcBef>
                <a:spcPts val="0"/>
              </a:spcBef>
              <a:spcAft>
                <a:spcPts val="0"/>
              </a:spcAft>
              <a:buSzPts val="1100"/>
              <a:buChar char="-"/>
            </a:pPr>
            <a:r>
              <a:rPr lang="en"/>
              <a:t>Next, the team verified that the simulation was functioning correctly with the built code utilizing both the native SITL simulation as well as the gazebo simulation. The code was successfully compiled and run by the simulator.</a:t>
            </a:r>
            <a:endParaRPr/>
          </a:p>
          <a:p>
            <a:pPr marL="457200" lvl="0" indent="-298450" algn="l" rtl="0">
              <a:spcBef>
                <a:spcPts val="0"/>
              </a:spcBef>
              <a:spcAft>
                <a:spcPts val="0"/>
              </a:spcAft>
              <a:buSzPts val="1100"/>
              <a:buChar char="-"/>
            </a:pPr>
            <a:r>
              <a:rPr lang="en"/>
              <a:t>Finally, the team modified the code files by NULL and recompiled and simulated the code to verify that the modifications yielded the expected results in the simulation.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f519570ed2_2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f519570ed2_2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Akos presentation: </a:t>
            </a:r>
            <a:endParaRPr/>
          </a:p>
        </p:txBody>
      </p:sp>
    </p:spTree>
    <p:extLst>
      <p:ext uri="{BB962C8B-B14F-4D97-AF65-F5344CB8AC3E}">
        <p14:creationId xmlns:p14="http://schemas.microsoft.com/office/powerpoint/2010/main" val="24532208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f1f451431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f1f451431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Knowledge of where to modify the code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Team identified the libraries which contain the position and attitude control libraries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Both controllers use layered PID control laws and a square root controller</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Control block diagrams for each are shown her at the bottom of this slide</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Team knows that this is likely where the code will need to be modified to solve our project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With knowledge of the code architecture and how to modify it, the next step is the bulk of the team’s software challenge in this project. That is to implement a control law which includes time as an input that results in variable velocity along a specified flight path for accurate arrival time at the next waypoint. </a:t>
            </a:r>
            <a:endParaRPr>
              <a:solidFill>
                <a:schemeClr val="dk1"/>
              </a:solidFill>
            </a:endParaRPr>
          </a:p>
          <a:p>
            <a:pPr marL="0" lvl="0" indent="0" algn="l" rtl="0">
              <a:spcBef>
                <a:spcPts val="0"/>
              </a:spcBef>
              <a:spcAft>
                <a:spcPts val="0"/>
              </a:spcAft>
              <a:buNone/>
            </a:pPr>
            <a:r>
              <a:rPr lang="en">
                <a:solidFill>
                  <a:schemeClr val="dk1"/>
                </a:solidFill>
              </a:rPr>
              <a:t>To accomplish this the team first looked at the control laws currently implemented in ArduPilot</a:t>
            </a:r>
            <a:endParaRPr>
              <a:solidFill>
                <a:schemeClr val="dk1"/>
              </a:solidFill>
            </a:endParaRPr>
          </a:p>
          <a:p>
            <a:pPr marL="0" lvl="0" indent="0" algn="l" rtl="0">
              <a:spcBef>
                <a:spcPts val="0"/>
              </a:spcBef>
              <a:spcAft>
                <a:spcPts val="0"/>
              </a:spcAft>
              <a:buNone/>
            </a:pPr>
            <a:r>
              <a:rPr lang="en"/>
              <a:t>This is an control block diagram (left image) of the control law implemented in the attitude and position controllers</a:t>
            </a:r>
            <a:endParaRPr/>
          </a:p>
          <a:p>
            <a:pPr marL="0" lvl="0" indent="0" algn="l" rtl="0">
              <a:spcBef>
                <a:spcPts val="0"/>
              </a:spcBef>
              <a:spcAft>
                <a:spcPts val="0"/>
              </a:spcAft>
              <a:buNone/>
            </a:pPr>
            <a:r>
              <a:rPr lang="en"/>
              <a:t>Ardupilot Control Law</a:t>
            </a:r>
            <a:endParaRPr/>
          </a:p>
          <a:p>
            <a:pPr marL="457200" lvl="0" indent="-298450" algn="l" rtl="0">
              <a:spcBef>
                <a:spcPts val="0"/>
              </a:spcBef>
              <a:spcAft>
                <a:spcPts val="0"/>
              </a:spcAft>
              <a:buSzPts val="1100"/>
              <a:buChar char="●"/>
            </a:pPr>
            <a:r>
              <a:rPr lang="en"/>
              <a:t>ArduCopter build uses a position controller in conjunction with an attitude controller</a:t>
            </a:r>
            <a:endParaRPr/>
          </a:p>
          <a:p>
            <a:pPr marL="457200" lvl="0" indent="-298450" algn="l" rtl="0">
              <a:spcBef>
                <a:spcPts val="0"/>
              </a:spcBef>
              <a:spcAft>
                <a:spcPts val="0"/>
              </a:spcAft>
              <a:buSzPts val="1100"/>
              <a:buChar char="●"/>
            </a:pPr>
            <a:r>
              <a:rPr lang="en"/>
              <a:t>These controllers use layered PID control laws </a:t>
            </a:r>
            <a:endParaRPr/>
          </a:p>
          <a:p>
            <a:pPr marL="457200" lvl="0" indent="-298450" algn="l" rtl="0">
              <a:spcBef>
                <a:spcPts val="0"/>
              </a:spcBef>
              <a:spcAft>
                <a:spcPts val="0"/>
              </a:spcAft>
              <a:buSzPts val="1100"/>
              <a:buChar char="●"/>
            </a:pPr>
            <a:r>
              <a:rPr lang="en"/>
              <a:t>These controllers reside within AC_PosControl and AC_AttitudeControl libraries</a:t>
            </a:r>
            <a:endParaRPr/>
          </a:p>
          <a:p>
            <a:pPr marL="0" lvl="0" indent="0" algn="l" rtl="0">
              <a:spcBef>
                <a:spcPts val="0"/>
              </a:spcBef>
              <a:spcAft>
                <a:spcPts val="0"/>
              </a:spcAft>
              <a:buNone/>
            </a:pPr>
            <a:endParaRPr/>
          </a:p>
          <a:p>
            <a:pPr marL="0" lvl="0" indent="0" algn="l" rtl="0">
              <a:spcBef>
                <a:spcPts val="0"/>
              </a:spcBef>
              <a:spcAft>
                <a:spcPts val="0"/>
              </a:spcAft>
              <a:buNone/>
            </a:pPr>
            <a:r>
              <a:rPr lang="en"/>
              <a:t>After determining where the controller code resides and understanding how it is implemented, the next step to prove feasibility is demonstrating previous work involving Time Feedback Control laws similar to what could be implemented in the GUST modifications of Ardupilot</a:t>
            </a:r>
            <a:endParaRPr/>
          </a:p>
          <a:p>
            <a:pPr marL="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f1ab337c6b_1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f1ab337c6b_1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feasibility means</a:t>
            </a:r>
            <a:endParaRPr/>
          </a:p>
          <a:p>
            <a:pPr marL="457200" lvl="0" indent="-298450" algn="l" rtl="0">
              <a:spcBef>
                <a:spcPts val="0"/>
              </a:spcBef>
              <a:spcAft>
                <a:spcPts val="0"/>
              </a:spcAft>
              <a:buSzPts val="1100"/>
              <a:buChar char="-"/>
            </a:pPr>
            <a:r>
              <a:rPr lang="en"/>
              <a:t>Is there a method to control a UAS in the time domain to arrive at a waypoint with specific time accuracy</a:t>
            </a:r>
            <a:endParaRPr/>
          </a:p>
          <a:p>
            <a:pPr marL="0" lvl="0" indent="0" algn="l" rtl="0">
              <a:spcBef>
                <a:spcPts val="0"/>
              </a:spcBef>
              <a:spcAft>
                <a:spcPts val="0"/>
              </a:spcAft>
              <a:buNone/>
            </a:pPr>
            <a:r>
              <a:rPr lang="en"/>
              <a:t>Analyzed a research paper that worked to control the time of arrival for passenger aircraft</a:t>
            </a:r>
            <a:endParaRPr/>
          </a:p>
          <a:p>
            <a:pPr marL="457200" lvl="0" indent="-298450" algn="l" rtl="0">
              <a:spcBef>
                <a:spcPts val="0"/>
              </a:spcBef>
              <a:spcAft>
                <a:spcPts val="0"/>
              </a:spcAft>
              <a:buSzPts val="1100"/>
              <a:buChar char="-"/>
            </a:pPr>
            <a:r>
              <a:rPr lang="en"/>
              <a:t>They were able to control time of arrival to within 4 seconds (arbitrarily determined)</a:t>
            </a:r>
            <a:endParaRPr/>
          </a:p>
          <a:p>
            <a:pPr marL="457200" lvl="0" indent="-298450" algn="l" rtl="0">
              <a:spcBef>
                <a:spcPts val="0"/>
              </a:spcBef>
              <a:spcAft>
                <a:spcPts val="0"/>
              </a:spcAft>
              <a:buSzPts val="1100"/>
              <a:buChar char="-"/>
            </a:pPr>
            <a:r>
              <a:rPr lang="en"/>
              <a:t>Using a simple method of accelerate or decelerate to meet a schedule</a:t>
            </a:r>
            <a:endParaRPr/>
          </a:p>
          <a:p>
            <a:pPr marL="457200" lvl="0" indent="-298450" algn="l" rtl="0">
              <a:spcBef>
                <a:spcPts val="0"/>
              </a:spcBef>
              <a:spcAft>
                <a:spcPts val="0"/>
              </a:spcAft>
              <a:buSzPts val="1100"/>
              <a:buChar char="-"/>
            </a:pPr>
            <a:r>
              <a:rPr lang="en"/>
              <a:t>Aircraft flight is far more complex than UAV flight due to density, fuel, linked dynamics</a:t>
            </a:r>
            <a:endParaRPr/>
          </a:p>
          <a:p>
            <a:pPr marL="914400" lvl="1" indent="-298450" algn="l" rtl="0">
              <a:spcBef>
                <a:spcPts val="0"/>
              </a:spcBef>
              <a:spcAft>
                <a:spcPts val="0"/>
              </a:spcAft>
              <a:buSzPts val="1100"/>
              <a:buChar char="-"/>
            </a:pPr>
            <a:r>
              <a:rPr lang="en"/>
              <a:t>Should make our use case simpler to implement</a:t>
            </a:r>
            <a:endParaRPr/>
          </a:p>
          <a:p>
            <a:pPr marL="0" lvl="0" indent="0" algn="l" rtl="0">
              <a:spcBef>
                <a:spcPts val="0"/>
              </a:spcBef>
              <a:spcAft>
                <a:spcPts val="0"/>
              </a:spcAft>
              <a:buNone/>
            </a:pPr>
            <a:r>
              <a:rPr lang="en"/>
              <a:t>Proposed Control loop</a:t>
            </a:r>
            <a:endParaRPr/>
          </a:p>
          <a:p>
            <a:pPr marL="457200" lvl="0" indent="-298450" algn="l" rtl="0">
              <a:spcBef>
                <a:spcPts val="0"/>
              </a:spcBef>
              <a:spcAft>
                <a:spcPts val="0"/>
              </a:spcAft>
              <a:buSzPts val="1100"/>
              <a:buChar char="-"/>
            </a:pPr>
            <a:r>
              <a:rPr lang="en"/>
              <a:t>Nested feedback loop</a:t>
            </a:r>
            <a:endParaRPr/>
          </a:p>
          <a:p>
            <a:pPr marL="914400" lvl="1" indent="-298450" algn="l" rtl="0">
              <a:spcBef>
                <a:spcPts val="0"/>
              </a:spcBef>
              <a:spcAft>
                <a:spcPts val="0"/>
              </a:spcAft>
              <a:buSzPts val="1100"/>
              <a:buChar char="-"/>
            </a:pPr>
            <a:r>
              <a:rPr lang="en"/>
              <a:t>Outer loop calculates necessary velocity and acceleration</a:t>
            </a:r>
            <a:endParaRPr/>
          </a:p>
          <a:p>
            <a:pPr marL="914400" lvl="1" indent="-298450" algn="l" rtl="0">
              <a:spcBef>
                <a:spcPts val="0"/>
              </a:spcBef>
              <a:spcAft>
                <a:spcPts val="0"/>
              </a:spcAft>
              <a:buSzPts val="1100"/>
              <a:buChar char="-"/>
            </a:pPr>
            <a:r>
              <a:rPr lang="en"/>
              <a:t>Inner loop brings UAV to that desired state</a:t>
            </a:r>
            <a:endParaRPr/>
          </a:p>
          <a:p>
            <a:pPr marL="457200" lvl="0" indent="-298450" algn="l" rtl="0">
              <a:spcBef>
                <a:spcPts val="0"/>
              </a:spcBef>
              <a:spcAft>
                <a:spcPts val="0"/>
              </a:spcAft>
              <a:buSzPts val="1100"/>
              <a:buChar char="-"/>
            </a:pPr>
            <a:r>
              <a:rPr lang="en"/>
              <a:t>Need to define desired states - existing control law for position and velocity already functional</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f5fee438e0_11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f5fee438e0_11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Following the flow down from the relevant FRs and CPEs, the team has determined that the ArduPilot code repository satisfies the feasibility statement for Autopilot software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f1f451431e_2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f1f451431e_2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sz="10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f1a2e8188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7" name="Google Shape;1117;gf1a2e8188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Before diving into how Gazebo is feasible we have to establish what feasibility means for the simulation</a:t>
            </a:r>
            <a:endParaRPr sz="1400"/>
          </a:p>
          <a:p>
            <a:pPr marL="914400" lvl="1" indent="-317500" algn="l" rtl="0">
              <a:spcBef>
                <a:spcPts val="0"/>
              </a:spcBef>
              <a:spcAft>
                <a:spcPts val="0"/>
              </a:spcAft>
              <a:buSzPts val="1400"/>
              <a:buChar char="-"/>
            </a:pPr>
            <a:r>
              <a:rPr lang="en" sz="1400"/>
              <a:t>The simulator must be capable of interfacing with our other software systems </a:t>
            </a:r>
            <a:endParaRPr sz="1400"/>
          </a:p>
          <a:p>
            <a:pPr marL="914400" lvl="1" indent="-317500" algn="l" rtl="0">
              <a:spcBef>
                <a:spcPts val="0"/>
              </a:spcBef>
              <a:spcAft>
                <a:spcPts val="0"/>
              </a:spcAft>
              <a:buSzPts val="1400"/>
              <a:buChar char="-"/>
            </a:pPr>
            <a:r>
              <a:rPr lang="en" sz="1400"/>
              <a:t>The simulator must accurately determining if the mission is feasible and show an accurate depiction of the flight which is primarily dependent on the physics capabilities of the simulator </a:t>
            </a:r>
            <a:endParaRPr sz="1400"/>
          </a:p>
          <a:p>
            <a:pPr marL="457200" lvl="0" indent="-317500" algn="l" rtl="0">
              <a:spcBef>
                <a:spcPts val="0"/>
              </a:spcBef>
              <a:spcAft>
                <a:spcPts val="0"/>
              </a:spcAft>
              <a:buSzPts val="1400"/>
              <a:buChar char="-"/>
            </a:pPr>
            <a:r>
              <a:rPr lang="en" sz="1400"/>
              <a:t>Gazebos Feasibility Analysis - They key aspects of Gazebo that show feasibility are shown here on the left side of this slide </a:t>
            </a:r>
            <a:endParaRPr sz="1400"/>
          </a:p>
          <a:p>
            <a:pPr marL="914400" lvl="1" indent="-317500" algn="l" rtl="0">
              <a:spcBef>
                <a:spcPts val="0"/>
              </a:spcBef>
              <a:spcAft>
                <a:spcPts val="0"/>
              </a:spcAft>
              <a:buClr>
                <a:schemeClr val="dk1"/>
              </a:buClr>
              <a:buSzPts val="1400"/>
              <a:buChar char="-"/>
            </a:pPr>
            <a:r>
              <a:rPr lang="en" sz="1400">
                <a:solidFill>
                  <a:schemeClr val="dk1"/>
                </a:solidFill>
              </a:rPr>
              <a:t>Gazebo’s documentation shows how it models the dynamics of the drone taking into account important factors such as the forces that will act on it during flight. Some of these forces include thrust, drag, lift, and disturbance forces such as wind </a:t>
            </a:r>
            <a:endParaRPr sz="1400"/>
          </a:p>
          <a:p>
            <a:pPr marL="914400" lvl="1" indent="-317500" algn="l" rtl="0">
              <a:spcBef>
                <a:spcPts val="0"/>
              </a:spcBef>
              <a:spcAft>
                <a:spcPts val="0"/>
              </a:spcAft>
              <a:buSzPts val="1400"/>
              <a:buChar char="-"/>
            </a:pPr>
            <a:r>
              <a:rPr lang="en" sz="1400"/>
              <a:t>Gazebo can easily interface with ardupilot and QGroundControl and Gazebo has been installed on the teams own machines test this</a:t>
            </a:r>
            <a:endParaRPr sz="1400"/>
          </a:p>
          <a:p>
            <a:pPr marL="914400" lvl="1" indent="-317500" algn="l" rtl="0">
              <a:spcBef>
                <a:spcPts val="0"/>
              </a:spcBef>
              <a:spcAft>
                <a:spcPts val="0"/>
              </a:spcAft>
              <a:buSzPts val="1400"/>
              <a:buChar char="-"/>
            </a:pPr>
            <a:r>
              <a:rPr lang="en" sz="1400"/>
              <a:t>The team has run simple baseline simulations and shown that we can send comments to a drone and control it inside of the Gazebo simulation</a:t>
            </a:r>
            <a:endParaRPr sz="1400"/>
          </a:p>
          <a:p>
            <a:pPr marL="914400" lvl="1" indent="-317500" algn="l" rtl="0">
              <a:spcBef>
                <a:spcPts val="0"/>
              </a:spcBef>
              <a:spcAft>
                <a:spcPts val="0"/>
              </a:spcAft>
              <a:buClr>
                <a:schemeClr val="dk1"/>
              </a:buClr>
              <a:buSzPts val="1400"/>
              <a:buChar char="-"/>
            </a:pPr>
            <a:r>
              <a:rPr lang="en" sz="1400">
                <a:solidFill>
                  <a:schemeClr val="dk1"/>
                </a:solidFill>
              </a:rPr>
              <a:t>Also, there are various tutorials that exists ease the learning curve of the simulator and will be useful in creating and designing further simulations</a:t>
            </a:r>
            <a:endParaRPr sz="14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f5fee438e0_1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 name="Google Shape;1144;gf5fee438e0_1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Gazebo is capable of accurately simulating the desired trajectory of the vehicle because of its robust physics engine. </a:t>
            </a:r>
            <a:endParaRPr/>
          </a:p>
          <a:p>
            <a:pPr marL="0" lvl="0" indent="0" algn="l" rtl="0">
              <a:spcBef>
                <a:spcPts val="0"/>
              </a:spcBef>
              <a:spcAft>
                <a:spcPts val="0"/>
              </a:spcAft>
              <a:buNone/>
            </a:pPr>
            <a:r>
              <a:rPr lang="en"/>
              <a:t>Gazebo is also capable of interfacing with our other software systems ardupilot and QGroundControl so utilizing Gazebo for our project is feasible. </a:t>
            </a:r>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f1f451431e_2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f1f451431e_2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Feasibility analysis modifiable, pass, code can be compiled and used to fly the drone by the team</a:t>
            </a:r>
            <a:endParaRPr sz="1000">
              <a:solidFill>
                <a:schemeClr val="dk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f1a2e81886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5" name="Google Shape;1195;gf1a2e81886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To help prove we can use the software easily - The base QGC is already installed ready for use on team’s machines both windows and Macs</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Reason for modification is that currently QGroundControl only supports position waypoints and flight paths. We need to add the time component</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To determine the feasibility of modifying QGC, the source code has already been built which lets us know how we can make edits to the source code</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Identified a location of modification. The MissionCommandTree class creates the user interface, its properties and methods will need to be changed to accept time waypoints</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Modifications deemed feasible since we know how to make changes to the code and where the main modifications must occur</a:t>
            </a: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a:solidFill>
                  <a:schemeClr val="dk1"/>
                </a:solidFill>
                <a:latin typeface="Calibri"/>
                <a:ea typeface="Calibri"/>
                <a:cs typeface="Calibri"/>
                <a:sym typeface="Calibri"/>
              </a:rPr>
              <a:t>Notes:</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COMPATIBLE WITH OTHER SOFTWARE</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In the future: find other projects that have interfaced QGC with ardu? For proof of compatibility with ardupilot</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Source code is open source and modifiable</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Detailed documentation available to help the team</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Proof of built code: TODO</a:t>
            </a: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Uses Qt QML to enhance UI features - will this make it more complicated to modify? TODO</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Uses QML layout features to reflow a set of QML UI code to fit different form factors (screen sizes)</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This means that coding a new feature takes less time (HUGE) since the UI coding only needs to be done once, and the layout reflow is easy to use once you get used to it</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endParaRPr>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TODO ASAP: identify files/parts of the source code to modify. Will help prove feasibility of modification</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Global QGroundControl object</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Mission Controller (C++) provides the view with the mission item data and methods</a:t>
            </a:r>
            <a:endParaRPr>
              <a:solidFill>
                <a:schemeClr val="dk1"/>
              </a:solidFill>
              <a:latin typeface="Calibri"/>
              <a:ea typeface="Calibri"/>
              <a:cs typeface="Calibri"/>
              <a:sym typeface="Calibri"/>
            </a:endParaRPr>
          </a:p>
          <a:p>
            <a:pPr marL="914400" lvl="1" indent="-298450" algn="l" rtl="0">
              <a:spcBef>
                <a:spcPts val="0"/>
              </a:spcBef>
              <a:spcAft>
                <a:spcPts val="0"/>
              </a:spcAft>
              <a:buClr>
                <a:schemeClr val="dk1"/>
              </a:buClr>
              <a:buSzPts val="1100"/>
              <a:buFont typeface="Calibri"/>
              <a:buChar char="○"/>
            </a:pPr>
            <a:r>
              <a:rPr lang="en">
                <a:solidFill>
                  <a:schemeClr val="dk1"/>
                </a:solidFill>
                <a:latin typeface="Calibri"/>
                <a:ea typeface="Calibri"/>
                <a:cs typeface="Calibri"/>
                <a:sym typeface="Calibri"/>
              </a:rPr>
              <a:t>The UI for editing a specific mission item command is dynamically created from a hierarchy of json metadata that is called the Mission Command Tree. This tree is the MissionCommandTree class </a:t>
            </a:r>
            <a:endParaRPr>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b="1" u="sng">
                <a:solidFill>
                  <a:schemeClr val="dk1"/>
                </a:solidFill>
                <a:latin typeface="Calibri"/>
                <a:ea typeface="Calibri"/>
                <a:cs typeface="Calibri"/>
                <a:sym typeface="Calibri"/>
              </a:rPr>
              <a:t>Delete the 2nd and 3rd bullets???</a:t>
            </a:r>
            <a:endParaRPr b="1" u="sng">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f5fee438e0_1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f5fee438e0_1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State the feasibility statement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f1a2e81886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f1a2e81886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36D195-93A2-FE41-826C-8494B589A662}" type="slidenum">
              <a:rPr lang="en-US" smtClean="0"/>
              <a:t>6</a:t>
            </a:fld>
            <a:endParaRPr lang="en-US"/>
          </a:p>
        </p:txBody>
      </p:sp>
    </p:spTree>
    <p:extLst>
      <p:ext uri="{BB962C8B-B14F-4D97-AF65-F5344CB8AC3E}">
        <p14:creationId xmlns:p14="http://schemas.microsoft.com/office/powerpoint/2010/main" val="16704444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f5fee438e0_1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f5fee438e0_1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After conducting feasibility analyses, all aspects of our baseline design including…. are feasible to </a:t>
            </a:r>
            <a:r>
              <a:rPr lang="en" b="1"/>
              <a:t>meet our requirements</a:t>
            </a:r>
            <a:r>
              <a:rPr lang="en"/>
              <a:t> within resources and time constraints in this course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f1a2e81886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f1a2e81886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Here is a high level overview of our budget breakdown for our project</a:t>
            </a:r>
            <a:endParaRPr sz="1400"/>
          </a:p>
          <a:p>
            <a:pPr marL="457200" lvl="0" indent="-317500" algn="l" rtl="0">
              <a:spcBef>
                <a:spcPts val="0"/>
              </a:spcBef>
              <a:spcAft>
                <a:spcPts val="0"/>
              </a:spcAft>
              <a:buSzPts val="1400"/>
              <a:buChar char="-"/>
            </a:pPr>
            <a:r>
              <a:rPr lang="en" sz="1400"/>
              <a:t>It is split up into our three primary systems UAS, Ground Truth, and Software </a:t>
            </a:r>
            <a:endParaRPr sz="1400"/>
          </a:p>
          <a:p>
            <a:pPr marL="457200" lvl="0" indent="-317500" algn="l" rtl="0">
              <a:spcBef>
                <a:spcPts val="0"/>
              </a:spcBef>
              <a:spcAft>
                <a:spcPts val="0"/>
              </a:spcAft>
              <a:buSzPts val="1400"/>
              <a:buChar char="-"/>
            </a:pPr>
            <a:r>
              <a:rPr lang="en" sz="1400"/>
              <a:t>The majority of our budget is spent in the UAS hardware, which includes excess margin for spare UAS parts in the case of a failure or certain components </a:t>
            </a:r>
            <a:endParaRPr sz="1400"/>
          </a:p>
          <a:p>
            <a:pPr marL="457200" lvl="0" indent="-317500" algn="l" rtl="0">
              <a:spcBef>
                <a:spcPts val="0"/>
              </a:spcBef>
              <a:spcAft>
                <a:spcPts val="0"/>
              </a:spcAft>
              <a:buSzPts val="1400"/>
              <a:buChar char="-"/>
            </a:pPr>
            <a:r>
              <a:rPr lang="en" sz="1400"/>
              <a:t>Ground truth will include the GPS sensor the team decided on and the software is potential expenses that are planned for but may be unnecessary  </a:t>
            </a:r>
            <a:endParaRPr sz="1400"/>
          </a:p>
          <a:p>
            <a:pPr marL="457200" lvl="0" indent="-317500" algn="l" rtl="0">
              <a:spcBef>
                <a:spcPts val="0"/>
              </a:spcBef>
              <a:spcAft>
                <a:spcPts val="0"/>
              </a:spcAft>
              <a:buSzPts val="1400"/>
              <a:buChar char="-"/>
            </a:pPr>
            <a:r>
              <a:rPr lang="en" sz="1400"/>
              <a:t>Even with an overestimation of cost in each system the team is still left with over 800 dollars left as a cushion in the case of unforeseen expenses </a:t>
            </a:r>
            <a:endParaRPr sz="14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gf1a2e8188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3" name="Google Shape;1303;gf1a2e8188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f1a2e81886_2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f1a2e81886_2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Trebuchet MS"/>
              <a:buChar char="●"/>
            </a:pPr>
            <a:r>
              <a:rPr lang="en">
                <a:solidFill>
                  <a:schemeClr val="dk1"/>
                </a:solidFill>
                <a:latin typeface="Trebuchet MS"/>
                <a:ea typeface="Trebuchet MS"/>
                <a:cs typeface="Trebuchet MS"/>
                <a:sym typeface="Trebuchet MS"/>
              </a:rPr>
              <a:t>Hardware</a:t>
            </a:r>
            <a:endParaRPr>
              <a:solidFill>
                <a:schemeClr val="dk1"/>
              </a:solidFill>
              <a:latin typeface="Trebuchet MS"/>
              <a:ea typeface="Trebuchet MS"/>
              <a:cs typeface="Trebuchet MS"/>
              <a:sym typeface="Trebuchet MS"/>
            </a:endParaRPr>
          </a:p>
          <a:p>
            <a:pPr marL="914400" lvl="1" indent="-298450" algn="l" rtl="0">
              <a:spcBef>
                <a:spcPts val="0"/>
              </a:spcBef>
              <a:spcAft>
                <a:spcPts val="0"/>
              </a:spcAft>
              <a:buClr>
                <a:schemeClr val="dk1"/>
              </a:buClr>
              <a:buSzPts val="1100"/>
              <a:buFont typeface="Nunito"/>
              <a:buChar char="○"/>
            </a:pPr>
            <a:r>
              <a:rPr lang="en">
                <a:solidFill>
                  <a:schemeClr val="dk1"/>
                </a:solidFill>
                <a:latin typeface="Nunito"/>
                <a:ea typeface="Nunito"/>
                <a:cs typeface="Nunito"/>
                <a:sym typeface="Nunito"/>
              </a:rPr>
              <a:t>Refine flight time model further, specifically around individual component efficiencies.</a:t>
            </a:r>
            <a:endParaRPr>
              <a:solidFill>
                <a:schemeClr val="dk1"/>
              </a:solidFill>
              <a:latin typeface="Nunito"/>
              <a:ea typeface="Nunito"/>
              <a:cs typeface="Nunito"/>
              <a:sym typeface="Nunito"/>
            </a:endParaRPr>
          </a:p>
          <a:p>
            <a:pPr marL="914400" lvl="1" indent="-298450" algn="l" rtl="0">
              <a:spcBef>
                <a:spcPts val="0"/>
              </a:spcBef>
              <a:spcAft>
                <a:spcPts val="0"/>
              </a:spcAft>
              <a:buClr>
                <a:schemeClr val="dk1"/>
              </a:buClr>
              <a:buSzPts val="1100"/>
              <a:buFont typeface="Nunito"/>
              <a:buChar char="○"/>
            </a:pPr>
            <a:r>
              <a:rPr lang="en">
                <a:solidFill>
                  <a:schemeClr val="dk1"/>
                </a:solidFill>
                <a:latin typeface="Nunito"/>
                <a:ea typeface="Nunito"/>
                <a:cs typeface="Nunito"/>
                <a:sym typeface="Nunito"/>
              </a:rPr>
              <a:t>Perform sensitivity analysis on flight time model parameters.</a:t>
            </a:r>
            <a:endParaRPr>
              <a:solidFill>
                <a:schemeClr val="dk1"/>
              </a:solidFill>
              <a:latin typeface="Nunito"/>
              <a:ea typeface="Nunito"/>
              <a:cs typeface="Nunito"/>
              <a:sym typeface="Nunito"/>
            </a:endParaRPr>
          </a:p>
          <a:p>
            <a:pPr marL="914400" lvl="1" indent="-298450" algn="l" rtl="0">
              <a:spcBef>
                <a:spcPts val="0"/>
              </a:spcBef>
              <a:spcAft>
                <a:spcPts val="0"/>
              </a:spcAft>
              <a:buClr>
                <a:schemeClr val="dk1"/>
              </a:buClr>
              <a:buSzPts val="1100"/>
              <a:buFont typeface="Nunito"/>
              <a:buChar char="○"/>
            </a:pPr>
            <a:r>
              <a:rPr lang="en">
                <a:solidFill>
                  <a:schemeClr val="dk1"/>
                </a:solidFill>
                <a:latin typeface="Nunito"/>
                <a:ea typeface="Nunito"/>
                <a:cs typeface="Nunito"/>
                <a:sym typeface="Nunito"/>
              </a:rPr>
              <a:t>Look at vehicle max performance figures as they relate to LEO emulation trajectories and power use.</a:t>
            </a:r>
            <a:endParaRPr>
              <a:solidFill>
                <a:schemeClr val="dk1"/>
              </a:solidFill>
              <a:latin typeface="Nunito"/>
              <a:ea typeface="Nunito"/>
              <a:cs typeface="Nunito"/>
              <a:sym typeface="Nunito"/>
            </a:endParaRPr>
          </a:p>
          <a:p>
            <a:pPr marL="914400" lvl="1" indent="-298450" algn="l" rtl="0">
              <a:spcBef>
                <a:spcPts val="0"/>
              </a:spcBef>
              <a:spcAft>
                <a:spcPts val="0"/>
              </a:spcAft>
              <a:buClr>
                <a:schemeClr val="dk1"/>
              </a:buClr>
              <a:buSzPts val="1100"/>
              <a:buFont typeface="Nunito"/>
              <a:buChar char="○"/>
            </a:pPr>
            <a:r>
              <a:rPr lang="en">
                <a:solidFill>
                  <a:schemeClr val="dk1"/>
                </a:solidFill>
                <a:latin typeface="Nunito"/>
                <a:ea typeface="Nunito"/>
                <a:cs typeface="Nunito"/>
                <a:sym typeface="Nunito"/>
              </a:rPr>
              <a:t>Final airframe downselection</a:t>
            </a:r>
            <a:endParaRPr>
              <a:solidFill>
                <a:schemeClr val="dk1"/>
              </a:solidFill>
              <a:latin typeface="Nunito"/>
              <a:ea typeface="Nunito"/>
              <a:cs typeface="Nunito"/>
              <a:sym typeface="Nunito"/>
            </a:endParaRPr>
          </a:p>
          <a:p>
            <a:pPr marL="914400" lvl="1" indent="-298450" algn="l" rtl="0">
              <a:spcBef>
                <a:spcPts val="0"/>
              </a:spcBef>
              <a:spcAft>
                <a:spcPts val="0"/>
              </a:spcAft>
              <a:buClr>
                <a:schemeClr val="dk1"/>
              </a:buClr>
              <a:buSzPts val="1100"/>
              <a:buFont typeface="Nunito"/>
              <a:buChar char="○"/>
            </a:pPr>
            <a:r>
              <a:rPr lang="en">
                <a:solidFill>
                  <a:schemeClr val="dk1"/>
                </a:solidFill>
                <a:latin typeface="Nunito"/>
                <a:ea typeface="Nunito"/>
                <a:cs typeface="Nunito"/>
                <a:sym typeface="Nunito"/>
              </a:rPr>
              <a:t>Final parts selection</a:t>
            </a:r>
            <a:endParaRPr sz="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f7abe5961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f7abe5961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f7abe5961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f7abe5961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03674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8"/>
        <p:cNvGrpSpPr/>
        <p:nvPr/>
      </p:nvGrpSpPr>
      <p:grpSpPr>
        <a:xfrm>
          <a:off x="0" y="0"/>
          <a:ext cx="0" cy="0"/>
          <a:chOff x="0" y="0"/>
          <a:chExt cx="0" cy="0"/>
        </a:xfrm>
      </p:grpSpPr>
      <p:sp>
        <p:nvSpPr>
          <p:cNvPr id="1349" name="Google Shape;1349;gf1a2e81886_2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0" name="Google Shape;1350;gf1a2e81886_2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5"/>
        <p:cNvGrpSpPr/>
        <p:nvPr/>
      </p:nvGrpSpPr>
      <p:grpSpPr>
        <a:xfrm>
          <a:off x="0" y="0"/>
          <a:ext cx="0" cy="0"/>
          <a:chOff x="0" y="0"/>
          <a:chExt cx="0" cy="0"/>
        </a:xfrm>
      </p:grpSpPr>
      <p:sp>
        <p:nvSpPr>
          <p:cNvPr id="1356" name="Google Shape;1356;gf7abe59617_1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7" name="Google Shape;1357;gf7abe59617_1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f1a2e81886_2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f1a2e81886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f1a2e81886_2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f1a2e81886_2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f1a2e81886_2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f1a2e81886_2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a:p>
            <a:pPr marL="0" lvl="0" indent="0" algn="l" rtl="0">
              <a:spcBef>
                <a:spcPts val="0"/>
              </a:spcBef>
              <a:spcAft>
                <a:spcPts val="0"/>
              </a:spcAft>
              <a:buNone/>
            </a:pPr>
            <a:r>
              <a:rPr lang="en"/>
              <a:t>The current IRISS use case for our project is to be able to mirror the path that a LEO satellite takes during a pass albeit at a much lower altitude for communication relay</a:t>
            </a:r>
            <a:endParaRPr/>
          </a:p>
          <a:p>
            <a:pPr marL="0" lvl="0" indent="0" algn="l" rtl="0">
              <a:spcBef>
                <a:spcPts val="0"/>
              </a:spcBef>
              <a:spcAft>
                <a:spcPts val="0"/>
              </a:spcAft>
              <a:buNone/>
            </a:pPr>
            <a:endParaRPr/>
          </a:p>
          <a:p>
            <a:pPr marL="0" lvl="0" indent="0" algn="l" rtl="0">
              <a:spcBef>
                <a:spcPts val="0"/>
              </a:spcBef>
              <a:spcAft>
                <a:spcPts val="0"/>
              </a:spcAft>
              <a:buNone/>
            </a:pPr>
            <a:r>
              <a:rPr lang="en"/>
              <a:t>The IRISS team has attempted to complete this objective in two different manners</a:t>
            </a:r>
            <a:endParaRPr/>
          </a:p>
          <a:p>
            <a:pPr marL="457200" lvl="0" indent="-298450" algn="l" rtl="0">
              <a:spcBef>
                <a:spcPts val="0"/>
              </a:spcBef>
              <a:spcAft>
                <a:spcPts val="0"/>
              </a:spcAft>
              <a:buSzPts val="1100"/>
              <a:buChar char="-"/>
            </a:pPr>
            <a:r>
              <a:rPr lang="en"/>
              <a:t>The first is by utilizing the fact that if the time deltas between two different waypoints are known as well as the distance, it is simple to compute the velocity that must be flown between the two waypoints and input this to mission planner</a:t>
            </a:r>
            <a:endParaRPr/>
          </a:p>
          <a:p>
            <a:pPr marL="457200" lvl="0" indent="-298450" algn="l" rtl="0">
              <a:spcBef>
                <a:spcPts val="0"/>
              </a:spcBef>
              <a:spcAft>
                <a:spcPts val="0"/>
              </a:spcAft>
              <a:buSzPts val="1100"/>
              <a:buChar char="-"/>
            </a:pPr>
            <a:r>
              <a:rPr lang="en"/>
              <a:t>However this does not take into account error accumulation. If there is a disturbance such as wind that causes a delay in the vehicle reaching a waypoint, there is no way to recognize or feed this error back for recalculation and thus the trajectory begins to differ significantly in the time domain from the desired (reference graph)</a:t>
            </a:r>
            <a:endParaRPr/>
          </a:p>
          <a:p>
            <a:pPr marL="457200" lvl="0" indent="-298450" algn="l" rtl="0">
              <a:spcBef>
                <a:spcPts val="0"/>
              </a:spcBef>
              <a:spcAft>
                <a:spcPts val="0"/>
              </a:spcAft>
              <a:buSzPts val="1100"/>
              <a:buChar char="-"/>
            </a:pPr>
            <a:r>
              <a:rPr lang="en"/>
              <a:t>The second method was by using a continuous telemetry link. In this method, one waypoint at a time is uploaded to the drone and the velocity calculations are done waypoint by waypoint. As is seen in the graph, this removes the error accumulation and you end up with a very good following in the time domain</a:t>
            </a:r>
            <a:endParaRPr/>
          </a:p>
          <a:p>
            <a:pPr marL="457200" lvl="0" indent="-298450" algn="l" rtl="0">
              <a:spcBef>
                <a:spcPts val="0"/>
              </a:spcBef>
              <a:spcAft>
                <a:spcPts val="0"/>
              </a:spcAft>
              <a:buSzPts val="1100"/>
              <a:buChar char="-"/>
            </a:pPr>
            <a:r>
              <a:rPr lang="en"/>
              <a:t>However it is not reasonable to assume a constant telemetry link and this is where our project comes in. We need somewhat of a blend of the two approaches where error is taken into account when determining the path being taken and adjustments can be made and we need to happen all on-board without a constant telemetry link or companion computer (loss of link)</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f1a2e81886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f1a2e81886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f1a2e81886_2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f1a2e81886_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f1ab337c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f1ab337c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8"/>
        <p:cNvGrpSpPr/>
        <p:nvPr/>
      </p:nvGrpSpPr>
      <p:grpSpPr>
        <a:xfrm>
          <a:off x="0" y="0"/>
          <a:ext cx="0" cy="0"/>
          <a:chOff x="0" y="0"/>
          <a:chExt cx="0" cy="0"/>
        </a:xfrm>
      </p:grpSpPr>
      <p:sp>
        <p:nvSpPr>
          <p:cNvPr id="1399" name="Google Shape;1399;gf5fee438e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0" name="Google Shape;1400;gf5fee438e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f5fee438e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f5fee438e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f5fee438e0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f5fee438e0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f5fee438e0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f5fee438e0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f5fee438e0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f5fee438e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gf5fee438e0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5" name="Google Shape;1435;gf5fee438e0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f1a2e81886_2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f1a2e81886_2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f1a2e818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f1a2e818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Anand</a:t>
            </a:r>
            <a:endParaRPr/>
          </a:p>
          <a:p>
            <a:pPr marL="0" lvl="0" indent="0" algn="l" rtl="0">
              <a:spcBef>
                <a:spcPts val="0"/>
              </a:spcBef>
              <a:spcAft>
                <a:spcPts val="0"/>
              </a:spcAft>
              <a:buNone/>
            </a:pPr>
            <a:r>
              <a:rPr lang="en"/>
              <a:t>In short, this is our mission: to modify an existing autopilot system in order to add the parameter of time, with the end goal of flying our own drone to various set waypoints in a given time frame.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f1a2e81886_2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f1a2e81886_2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f1a2e81886_2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f1a2e81886_2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Metric table for UAS trade study</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gf1d8006598_5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4" name="Google Shape;1464;gf1d8006598_5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Trade matrix for UAS Trade Study</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f1d8006598_5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1" name="Google Shape;1471;gf1d8006598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Metric table for GTS trade study</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f1a2e81886_2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f1a2e81886_2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Trade matrix for GTS Trade Study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f1a2e81886_2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f1a2e81886_2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Metric table for Autopilot Software trade study</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f1d8006598_5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f1d8006598_5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Trade matrix for Autopilot Software Trade Study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f1a2e81886_2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f1a2e81886_2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Metric table for Simulation trade study</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Google Shape;1505;gf1d8006598_5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6" name="Google Shape;1506;gf1d8006598_5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Trade matrix for Simulation Trade Study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1"/>
        <p:cNvGrpSpPr/>
        <p:nvPr/>
      </p:nvGrpSpPr>
      <p:grpSpPr>
        <a:xfrm>
          <a:off x="0" y="0"/>
          <a:ext cx="0" cy="0"/>
          <a:chOff x="0" y="0"/>
          <a:chExt cx="0" cy="0"/>
        </a:xfrm>
      </p:grpSpPr>
      <p:sp>
        <p:nvSpPr>
          <p:cNvPr id="1512" name="Google Shape;1512;gf1a2e81886_2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3" name="Google Shape;1513;gf1a2e81886_2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Metric table for Mission Planner trade study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f57bce0535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f57bce053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a:p>
            <a:pPr marL="0" lvl="0" indent="0" algn="l" rtl="0">
              <a:spcBef>
                <a:spcPts val="0"/>
              </a:spcBef>
              <a:spcAft>
                <a:spcPts val="0"/>
              </a:spcAft>
              <a:buNone/>
            </a:pPr>
            <a:r>
              <a:rPr lang="en"/>
              <a:t>FBD is complex and shows interactions between many subsystems</a:t>
            </a:r>
            <a:endParaRPr/>
          </a:p>
          <a:p>
            <a:pPr marL="457200" lvl="0" indent="-298450" algn="l" rtl="0">
              <a:spcBef>
                <a:spcPts val="0"/>
              </a:spcBef>
              <a:spcAft>
                <a:spcPts val="0"/>
              </a:spcAft>
              <a:buSzPts val="1100"/>
              <a:buChar char="-"/>
            </a:pPr>
            <a:r>
              <a:rPr lang="en"/>
              <a:t>Look at each subsystem at a time</a:t>
            </a:r>
            <a:endParaRPr/>
          </a:p>
          <a:p>
            <a:pPr marL="0" lvl="0" indent="0" algn="l" rtl="0">
              <a:spcBef>
                <a:spcPts val="0"/>
              </a:spcBef>
              <a:spcAft>
                <a:spcPts val="0"/>
              </a:spcAft>
              <a:buNone/>
            </a:pPr>
            <a:endParaRPr/>
          </a:p>
          <a:p>
            <a:pPr marL="0" lvl="0" indent="0" algn="l" rtl="0">
              <a:spcBef>
                <a:spcPts val="0"/>
              </a:spcBef>
              <a:spcAft>
                <a:spcPts val="0"/>
              </a:spcAft>
              <a:buNone/>
            </a:pPr>
            <a:r>
              <a:rPr lang="en"/>
              <a:t>Aircraft subsystem</a:t>
            </a:r>
            <a:endParaRPr/>
          </a:p>
          <a:p>
            <a:pPr marL="457200" lvl="0" indent="-298450" algn="l" rtl="0">
              <a:spcBef>
                <a:spcPts val="0"/>
              </a:spcBef>
              <a:spcAft>
                <a:spcPts val="0"/>
              </a:spcAft>
              <a:buSzPts val="1100"/>
              <a:buChar char="-"/>
            </a:pPr>
            <a:r>
              <a:rPr lang="en"/>
              <a:t>Shows the power flow down through hardware components to power the motors and achieve motion</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8"/>
        <p:cNvGrpSpPr/>
        <p:nvPr/>
      </p:nvGrpSpPr>
      <p:grpSpPr>
        <a:xfrm>
          <a:off x="0" y="0"/>
          <a:ext cx="0" cy="0"/>
          <a:chOff x="0" y="0"/>
          <a:chExt cx="0" cy="0"/>
        </a:xfrm>
      </p:grpSpPr>
      <p:sp>
        <p:nvSpPr>
          <p:cNvPr id="1519" name="Google Shape;1519;gf1d8006598_5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0" name="Google Shape;1520;gf1d8006598_5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Trade matrix for Mission Planner Trade Study</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gf1a2e81886_2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7" name="Google Shape;1527;gf1a2e81886_2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gf1a2e81886_2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5" name="Google Shape;1535;gf1a2e81886_2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PixHawk 4 Technical, Electrical, and Mechanical Specifications</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gf5fee438e0_11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gf5fee438e0_1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PixHawk 4 Input/Output interfaces</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f2036e18dd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f2036e18d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Onboard ublox M8N GPS receiver</a:t>
            </a:r>
            <a:endParaRPr/>
          </a:p>
          <a:p>
            <a:pPr marL="0" lvl="0" indent="0" algn="l" rtl="0">
              <a:spcBef>
                <a:spcPts val="0"/>
              </a:spcBef>
              <a:spcAft>
                <a:spcPts val="0"/>
              </a:spcAft>
              <a:buNone/>
            </a:pPr>
            <a:r>
              <a:rPr lang="en"/>
              <a:t>2.5 m accuracy</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f5fee438e0_1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8" name="Google Shape;1558;gf5fee438e0_1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4"/>
        <p:cNvGrpSpPr/>
        <p:nvPr/>
      </p:nvGrpSpPr>
      <p:grpSpPr>
        <a:xfrm>
          <a:off x="0" y="0"/>
          <a:ext cx="0" cy="0"/>
          <a:chOff x="0" y="0"/>
          <a:chExt cx="0" cy="0"/>
        </a:xfrm>
      </p:grpSpPr>
      <p:sp>
        <p:nvSpPr>
          <p:cNvPr id="1565" name="Google Shape;1565;gf5fee438e0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6" name="Google Shape;1566;gf5fee438e0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a:t>
            </a:r>
            <a:endParaRPr/>
          </a:p>
          <a:p>
            <a:pPr marL="0" lvl="0" indent="0" algn="l" rtl="0">
              <a:spcBef>
                <a:spcPts val="0"/>
              </a:spcBef>
              <a:spcAft>
                <a:spcPts val="0"/>
              </a:spcAft>
              <a:buNone/>
            </a:pPr>
            <a:endParaRPr/>
          </a:p>
          <a:p>
            <a:pPr marL="457200" lvl="0" indent="-317500" algn="l" rtl="0">
              <a:spcBef>
                <a:spcPts val="0"/>
              </a:spcBef>
              <a:spcAft>
                <a:spcPts val="0"/>
              </a:spcAft>
              <a:buClr>
                <a:schemeClr val="dk1"/>
              </a:buClr>
              <a:buSzPts val="1400"/>
              <a:buFont typeface="Calibri"/>
              <a:buChar char="●"/>
            </a:pPr>
            <a:r>
              <a:rPr lang="en" sz="1400" b="1">
                <a:solidFill>
                  <a:schemeClr val="dk1"/>
                </a:solidFill>
                <a:latin typeface="Calibri"/>
                <a:ea typeface="Calibri"/>
                <a:cs typeface="Calibri"/>
                <a:sym typeface="Calibri"/>
              </a:rPr>
              <a:t>Assumptions:</a:t>
            </a:r>
            <a:endParaRPr sz="1400"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b="1">
                <a:solidFill>
                  <a:schemeClr val="dk1"/>
                </a:solidFill>
                <a:latin typeface="Calibri"/>
                <a:ea typeface="Calibri"/>
                <a:cs typeface="Calibri"/>
                <a:sym typeface="Calibri"/>
              </a:rPr>
              <a:t>Steady Hover → Total motor lift = vehicle weight</a:t>
            </a:r>
            <a:endParaRPr sz="1400"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b="1">
                <a:solidFill>
                  <a:schemeClr val="dk1"/>
                </a:solidFill>
                <a:latin typeface="Calibri"/>
                <a:ea typeface="Calibri"/>
                <a:cs typeface="Calibri"/>
                <a:sym typeface="Calibri"/>
              </a:rPr>
              <a:t>Clean Air → Vehicle is out of ground effect </a:t>
            </a:r>
            <a:endParaRPr sz="1400"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b="1">
                <a:solidFill>
                  <a:schemeClr val="dk1"/>
                </a:solidFill>
                <a:latin typeface="Calibri"/>
                <a:ea typeface="Calibri"/>
                <a:cs typeface="Calibri"/>
                <a:sym typeface="Calibri"/>
              </a:rPr>
              <a:t>Stationary w/ no wind → no control forces or moments that would affect power consumption</a:t>
            </a:r>
            <a:endParaRPr sz="1400"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b="1">
                <a:solidFill>
                  <a:schemeClr val="dk1"/>
                </a:solidFill>
                <a:latin typeface="Calibri"/>
                <a:ea typeface="Calibri"/>
                <a:cs typeface="Calibri"/>
                <a:sym typeface="Calibri"/>
              </a:rPr>
              <a:t>Symmetrical  power units → All motor, ESC, prop assemblies have identical power consumption.</a:t>
            </a:r>
            <a:endParaRPr sz="1400"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b="1">
                <a:solidFill>
                  <a:schemeClr val="dk1"/>
                </a:solidFill>
                <a:latin typeface="Calibri"/>
                <a:ea typeface="Calibri"/>
                <a:cs typeface="Calibri"/>
                <a:sym typeface="Calibri"/>
              </a:rPr>
              <a:t>Colorado Air Density → ρ  = 1.0476 kg/m^3</a:t>
            </a:r>
            <a:endParaRPr sz="1400" b="1">
              <a:solidFill>
                <a:schemeClr val="dk1"/>
              </a:solidFill>
              <a:latin typeface="Calibri"/>
              <a:ea typeface="Calibri"/>
              <a:cs typeface="Calibri"/>
              <a:sym typeface="Calibri"/>
            </a:endParaRPr>
          </a:p>
          <a:p>
            <a:pPr marL="457200" lvl="0" indent="-317500" algn="l" rtl="0">
              <a:spcBef>
                <a:spcPts val="0"/>
              </a:spcBef>
              <a:spcAft>
                <a:spcPts val="0"/>
              </a:spcAft>
              <a:buClr>
                <a:schemeClr val="dk1"/>
              </a:buClr>
              <a:buSzPts val="1400"/>
              <a:buFont typeface="Calibri"/>
              <a:buChar char="●"/>
            </a:pPr>
            <a:r>
              <a:rPr lang="en" sz="1400" b="1">
                <a:solidFill>
                  <a:schemeClr val="dk1"/>
                </a:solidFill>
                <a:latin typeface="Calibri"/>
                <a:ea typeface="Calibri"/>
                <a:cs typeface="Calibri"/>
                <a:sym typeface="Calibri"/>
              </a:rPr>
              <a:t>Reasonable values for powertrain efficiency</a:t>
            </a:r>
            <a:endParaRPr sz="1400" b="1">
              <a:solidFill>
                <a:schemeClr val="dk1"/>
              </a:solidFill>
              <a:latin typeface="Calibri"/>
              <a:ea typeface="Calibri"/>
              <a:cs typeface="Calibri"/>
              <a:sym typeface="Calibri"/>
            </a:endParaRPr>
          </a:p>
          <a:p>
            <a:pPr marL="457200" lvl="0" indent="0" algn="l" rtl="0">
              <a:spcBef>
                <a:spcPts val="0"/>
              </a:spcBef>
              <a:spcAft>
                <a:spcPts val="0"/>
              </a:spcAft>
              <a:buNone/>
            </a:pPr>
            <a:r>
              <a:rPr lang="en" sz="1400" b="1">
                <a:solidFill>
                  <a:schemeClr val="dk1"/>
                </a:solidFill>
                <a:latin typeface="Calibri"/>
                <a:ea typeface="Calibri"/>
                <a:cs typeface="Calibri"/>
                <a:sym typeface="Calibri"/>
              </a:rPr>
              <a:t>Ideal battery (20% reserve) → simplifies battery model and accounts for voltage dropoff</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f5fee438e0_1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f5fee438e0_1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7"/>
        <p:cNvGrpSpPr/>
        <p:nvPr/>
      </p:nvGrpSpPr>
      <p:grpSpPr>
        <a:xfrm>
          <a:off x="0" y="0"/>
          <a:ext cx="0" cy="0"/>
          <a:chOff x="0" y="0"/>
          <a:chExt cx="0" cy="0"/>
        </a:xfrm>
      </p:grpSpPr>
      <p:sp>
        <p:nvSpPr>
          <p:cNvPr id="1588" name="Google Shape;1588;gf5fee438e0_1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9" name="Google Shape;1589;gf5fee438e0_1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a:solidFill>
                <a:schemeClr val="dk1"/>
              </a:solidFill>
              <a:latin typeface="Calibri"/>
              <a:ea typeface="Calibri"/>
              <a:cs typeface="Calibri"/>
              <a:sym typeface="Calibri"/>
            </a:endParaRPr>
          </a:p>
          <a:p>
            <a:pPr marL="0" lvl="0" indent="0" algn="l" rtl="0">
              <a:spcBef>
                <a:spcPts val="0"/>
              </a:spcBef>
              <a:spcAft>
                <a:spcPts val="0"/>
              </a:spcAft>
              <a:buNone/>
            </a:pPr>
            <a:endParaRPr sz="1400" b="1">
              <a:solidFill>
                <a:schemeClr val="dk1"/>
              </a:solidFill>
              <a:latin typeface="Calibri"/>
              <a:ea typeface="Calibri"/>
              <a:cs typeface="Calibri"/>
              <a:sym typeface="Calibri"/>
            </a:endParaRPr>
          </a:p>
          <a:p>
            <a:pPr marL="0" lvl="0" indent="0" algn="l" rtl="0">
              <a:spcBef>
                <a:spcPts val="0"/>
              </a:spcBef>
              <a:spcAft>
                <a:spcPts val="0"/>
              </a:spcAft>
              <a:buNone/>
            </a:pPr>
            <a:r>
              <a:rPr lang="en" sz="1400" b="1">
                <a:solidFill>
                  <a:schemeClr val="dk1"/>
                </a:solidFill>
                <a:latin typeface="Calibri"/>
                <a:ea typeface="Calibri"/>
                <a:cs typeface="Calibri"/>
                <a:sym typeface="Calibri"/>
              </a:rPr>
              <a:t>(similar to how EMU did it on slide 19, but stopping at third Eq.)</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gf1f451431e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8" name="Google Shape;1618;gf1f451431e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b="1">
              <a:solidFill>
                <a:schemeClr val="dk1"/>
              </a:solidFill>
              <a:latin typeface="Calibri"/>
              <a:ea typeface="Calibri"/>
              <a:cs typeface="Calibri"/>
              <a:sym typeface="Calibri"/>
            </a:endParaRPr>
          </a:p>
          <a:p>
            <a:pPr marL="0" lvl="0" indent="0" algn="l" rtl="0">
              <a:spcBef>
                <a:spcPts val="0"/>
              </a:spcBef>
              <a:spcAft>
                <a:spcPts val="0"/>
              </a:spcAft>
              <a:buNone/>
            </a:pPr>
            <a:endParaRPr sz="14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b="1">
                <a:solidFill>
                  <a:schemeClr val="dk1"/>
                </a:solidFill>
                <a:latin typeface="Calibri"/>
                <a:ea typeface="Calibri"/>
                <a:cs typeface="Calibri"/>
                <a:sym typeface="Calibri"/>
              </a:rPr>
              <a:t>this method is commonly used for “back of napkin” calculations and should be enough to prove feasibility. -Ak</a:t>
            </a:r>
            <a:endParaRPr sz="1400" b="1">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f1a2e81886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f1a2e81886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Jake</a:t>
            </a:r>
            <a:endParaRPr/>
          </a:p>
          <a:p>
            <a:pPr marL="0" lvl="0" indent="0" algn="l" rtl="0">
              <a:spcBef>
                <a:spcPts val="0"/>
              </a:spcBef>
              <a:spcAft>
                <a:spcPts val="0"/>
              </a:spcAft>
              <a:buNone/>
            </a:pPr>
            <a:endParaRPr/>
          </a:p>
          <a:p>
            <a:pPr marL="0" lvl="0" indent="0" algn="l" rtl="0">
              <a:spcBef>
                <a:spcPts val="0"/>
              </a:spcBef>
              <a:spcAft>
                <a:spcPts val="0"/>
              </a:spcAft>
              <a:buNone/>
            </a:pPr>
            <a:r>
              <a:rPr lang="en"/>
              <a:t>Ground station subsystem</a:t>
            </a:r>
            <a:endParaRPr/>
          </a:p>
          <a:p>
            <a:pPr marL="457200" lvl="0" indent="-298450" algn="l" rtl="0">
              <a:spcBef>
                <a:spcPts val="0"/>
              </a:spcBef>
              <a:spcAft>
                <a:spcPts val="0"/>
              </a:spcAft>
              <a:buSzPts val="1100"/>
              <a:buChar char="-"/>
            </a:pPr>
            <a:r>
              <a:rPr lang="en"/>
              <a:t>Flow of information from the operator through mission planning and simulation for feasibility</a:t>
            </a:r>
            <a:endParaRPr/>
          </a:p>
          <a:p>
            <a:pPr marL="457200" lvl="0" indent="-298450" algn="l" rtl="0">
              <a:spcBef>
                <a:spcPts val="0"/>
              </a:spcBef>
              <a:spcAft>
                <a:spcPts val="0"/>
              </a:spcAft>
              <a:buSzPts val="1100"/>
              <a:buChar char="-"/>
            </a:pPr>
            <a:r>
              <a:rPr lang="en"/>
              <a:t>Transmission from ground station to vehicle</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gf1f451431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8" name="Google Shape;1628;gf1f451431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Multiply by capacity to get battery mass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Add battery mass to Vehicle mass w/o battery</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Combine mass budget, Momentum theory, efficiency values to get  estimated power consumption.</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Divide by battery nominal voltage to get current draw + add 500mAh for avionics.</a:t>
            </a: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4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Flight time = (capacity[Ah]/Current[A])*60</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f5fee438e0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f5fee438e0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f6d735218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f6d735218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f6d7352187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f6d7352187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f6d735218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1" name="Google Shape;1661;gf6d735218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f5fee438e0_1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f5fee438e0_1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6S combo to stay consistent with Tarot X6 options</a:t>
            </a:r>
            <a:endParaRPr/>
          </a:p>
          <a:p>
            <a:pPr marL="0" lvl="0" indent="0" algn="l" rtl="0">
              <a:spcBef>
                <a:spcPts val="0"/>
              </a:spcBef>
              <a:spcAft>
                <a:spcPts val="0"/>
              </a:spcAft>
              <a:buNone/>
            </a:pPr>
            <a:endParaRPr/>
          </a:p>
          <a:p>
            <a:pPr marL="0" lvl="0" indent="0" algn="l" rtl="0">
              <a:spcBef>
                <a:spcPts val="0"/>
              </a:spcBef>
              <a:spcAft>
                <a:spcPts val="0"/>
              </a:spcAft>
              <a:buNone/>
            </a:pPr>
            <a:r>
              <a:rPr lang="en"/>
              <a:t>Website noted Hobbywing XRotor 40A-OPTO for ESC recommendation, kept 40A TMotor option in instead (same mass anyways)</a:t>
            </a:r>
            <a:endParaRPr/>
          </a:p>
          <a:p>
            <a:pPr marL="0" lvl="0" indent="0" algn="l" rtl="0">
              <a:spcBef>
                <a:spcPts val="0"/>
              </a:spcBef>
              <a:spcAft>
                <a:spcPts val="0"/>
              </a:spcAft>
              <a:buNone/>
            </a:pPr>
            <a:endParaRPr/>
          </a:p>
          <a:p>
            <a:pPr marL="0" lvl="0" indent="0" algn="l" rtl="0">
              <a:spcBef>
                <a:spcPts val="0"/>
              </a:spcBef>
              <a:spcAft>
                <a:spcPts val="0"/>
              </a:spcAft>
              <a:buNone/>
            </a:pPr>
            <a:r>
              <a:rPr lang="en"/>
              <a:t>Add power distribution board? Or just assume we would manually sol</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4"/>
        <p:cNvGrpSpPr/>
        <p:nvPr/>
      </p:nvGrpSpPr>
      <p:grpSpPr>
        <a:xfrm>
          <a:off x="0" y="0"/>
          <a:ext cx="0" cy="0"/>
          <a:chOff x="0" y="0"/>
          <a:chExt cx="0" cy="0"/>
        </a:xfrm>
      </p:grpSpPr>
      <p:sp>
        <p:nvSpPr>
          <p:cNvPr id="1675" name="Google Shape;1675;gf6d7352187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6" name="Google Shape;1676;gf6d7352187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gf1a2e81886_2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3" name="Google Shape;1683;gf1a2e81886_2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9"/>
        <p:cNvGrpSpPr/>
        <p:nvPr/>
      </p:nvGrpSpPr>
      <p:grpSpPr>
        <a:xfrm>
          <a:off x="0" y="0"/>
          <a:ext cx="0" cy="0"/>
          <a:chOff x="0" y="0"/>
          <a:chExt cx="0" cy="0"/>
        </a:xfrm>
      </p:grpSpPr>
      <p:sp>
        <p:nvSpPr>
          <p:cNvPr id="1690" name="Google Shape;1690;gf6d735218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1" name="Google Shape;1691;gf6d735218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6"/>
        <p:cNvGrpSpPr/>
        <p:nvPr/>
      </p:nvGrpSpPr>
      <p:grpSpPr>
        <a:xfrm>
          <a:off x="0" y="0"/>
          <a:ext cx="0" cy="0"/>
          <a:chOff x="0" y="0"/>
          <a:chExt cx="0" cy="0"/>
        </a:xfrm>
      </p:grpSpPr>
      <p:sp>
        <p:nvSpPr>
          <p:cNvPr id="1697" name="Google Shape;1697;gf5fee438e0_1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8" name="Google Shape;1698;gf5fee438e0_1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 to main presentation if time permits?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19314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514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27800" y="0"/>
            <a:ext cx="8416200" cy="514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93300" y="93300"/>
            <a:ext cx="8976000" cy="49638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Font typeface="Average"/>
              <a:buNone/>
              <a:defRPr sz="3800">
                <a:latin typeface="Average"/>
                <a:ea typeface="Average"/>
                <a:cs typeface="Average"/>
                <a:sym typeface="Average"/>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15" name="Google Shape;1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Font typeface="Average"/>
              <a:buNone/>
              <a:defRPr sz="1600">
                <a:solidFill>
                  <a:schemeClr val="lt1"/>
                </a:solidFill>
                <a:latin typeface="Average"/>
                <a:ea typeface="Average"/>
                <a:cs typeface="Average"/>
                <a:sym typeface="Average"/>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6" name="Google Shape;1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90"/>
        <p:cNvGrpSpPr/>
        <p:nvPr/>
      </p:nvGrpSpPr>
      <p:grpSpPr>
        <a:xfrm>
          <a:off x="0" y="0"/>
          <a:ext cx="0" cy="0"/>
          <a:chOff x="0" y="0"/>
          <a:chExt cx="0" cy="0"/>
        </a:xfrm>
      </p:grpSpPr>
      <p:sp>
        <p:nvSpPr>
          <p:cNvPr id="91" name="Google Shape;91;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11"/>
          <p:cNvGrpSpPr/>
          <p:nvPr/>
        </p:nvGrpSpPr>
        <p:grpSpPr>
          <a:xfrm>
            <a:off x="5959222" y="4119576"/>
            <a:ext cx="2520952" cy="1024165"/>
            <a:chOff x="6917201" y="0"/>
            <a:chExt cx="2227777" cy="863400"/>
          </a:xfrm>
        </p:grpSpPr>
        <p:sp>
          <p:nvSpPr>
            <p:cNvPr id="93" name="Google Shape;93;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 name="Google Shape;96;p11"/>
          <p:cNvGrpSpPr/>
          <p:nvPr/>
        </p:nvGrpSpPr>
        <p:grpSpPr>
          <a:xfrm>
            <a:off x="199149" y="2"/>
            <a:ext cx="2795414" cy="1083308"/>
            <a:chOff x="6917201" y="0"/>
            <a:chExt cx="2227777" cy="863400"/>
          </a:xfrm>
        </p:grpSpPr>
        <p:sp>
          <p:nvSpPr>
            <p:cNvPr id="97" name="Google Shape;97;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00;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01" name="Google Shape;101;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02" name="Google Shape;102;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0D3D0-E81A-7B4A-B3C9-911E66305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4C23EE-EC22-7D40-B62F-66F819DDE8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84FC72-C04D-6B47-9736-B3750BF2E058}"/>
              </a:ext>
            </a:extLst>
          </p:cNvPr>
          <p:cNvSpPr>
            <a:spLocks noGrp="1"/>
          </p:cNvSpPr>
          <p:nvPr>
            <p:ph type="dt" sz="half" idx="10"/>
          </p:nvPr>
        </p:nvSpPr>
        <p:spPr/>
        <p:txBody>
          <a:bodyPr/>
          <a:lstStyle/>
          <a:p>
            <a:fld id="{9067EF9B-8286-BB4C-8608-1FE88DDF7879}" type="datetimeFigureOut">
              <a:rPr lang="en-US" smtClean="0"/>
              <a:t>10/10/21</a:t>
            </a:fld>
            <a:endParaRPr lang="en-US"/>
          </a:p>
        </p:txBody>
      </p:sp>
      <p:sp>
        <p:nvSpPr>
          <p:cNvPr id="5" name="Footer Placeholder 4">
            <a:extLst>
              <a:ext uri="{FF2B5EF4-FFF2-40B4-BE49-F238E27FC236}">
                <a16:creationId xmlns:a16="http://schemas.microsoft.com/office/drawing/2014/main" id="{78B3154E-AA5F-5C47-A183-57B551C92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390A15-C460-BA44-8701-F7BD67930EC0}"/>
              </a:ext>
            </a:extLst>
          </p:cNvPr>
          <p:cNvSpPr>
            <a:spLocks noGrp="1"/>
          </p:cNvSpPr>
          <p:nvPr>
            <p:ph type="sldNum" sz="quarter" idx="12"/>
          </p:nvPr>
        </p:nvSpPr>
        <p:spPr/>
        <p:txBody>
          <a:bodyPr/>
          <a:lstStyle/>
          <a:p>
            <a:fld id="{36E99BE7-5028-7F41-8341-1403CBD939D8}" type="slidenum">
              <a:rPr lang="en-US" smtClean="0"/>
              <a:t>‹#›</a:t>
            </a:fld>
            <a:endParaRPr lang="en-US"/>
          </a:p>
        </p:txBody>
      </p:sp>
    </p:spTree>
    <p:extLst>
      <p:ext uri="{BB962C8B-B14F-4D97-AF65-F5344CB8AC3E}">
        <p14:creationId xmlns:p14="http://schemas.microsoft.com/office/powerpoint/2010/main" val="1093789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7"/>
        <p:cNvGrpSpPr/>
        <p:nvPr/>
      </p:nvGrpSpPr>
      <p:grpSpPr>
        <a:xfrm>
          <a:off x="0" y="0"/>
          <a:ext cx="0" cy="0"/>
          <a:chOff x="0" y="0"/>
          <a:chExt cx="0" cy="0"/>
        </a:xfrm>
      </p:grpSpPr>
      <p:sp>
        <p:nvSpPr>
          <p:cNvPr id="18" name="Google Shape;1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3"/>
          <p:cNvGrpSpPr/>
          <p:nvPr/>
        </p:nvGrpSpPr>
        <p:grpSpPr>
          <a:xfrm>
            <a:off x="5594191" y="3961115"/>
            <a:ext cx="2910145" cy="1182340"/>
            <a:chOff x="6917201" y="0"/>
            <a:chExt cx="2227777" cy="863400"/>
          </a:xfrm>
        </p:grpSpPr>
        <p:sp>
          <p:nvSpPr>
            <p:cNvPr id="20" name="Google Shape;2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23;p3"/>
          <p:cNvGrpSpPr/>
          <p:nvPr/>
        </p:nvGrpSpPr>
        <p:grpSpPr>
          <a:xfrm>
            <a:off x="199149" y="2"/>
            <a:ext cx="2795414" cy="1083308"/>
            <a:chOff x="6917201" y="0"/>
            <a:chExt cx="2227777" cy="863400"/>
          </a:xfrm>
        </p:grpSpPr>
        <p:sp>
          <p:nvSpPr>
            <p:cNvPr id="24" name="Google Shape;2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28" name="Google Shape;2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29"/>
        <p:cNvGrpSpPr/>
        <p:nvPr/>
      </p:nvGrpSpPr>
      <p:grpSpPr>
        <a:xfrm>
          <a:off x="0" y="0"/>
          <a:ext cx="0" cy="0"/>
          <a:chOff x="0" y="0"/>
          <a:chExt cx="0" cy="0"/>
        </a:xfrm>
      </p:grpSpPr>
      <p:sp>
        <p:nvSpPr>
          <p:cNvPr id="30" name="Google Shape;30;p4"/>
          <p:cNvSpPr/>
          <p:nvPr/>
        </p:nvSpPr>
        <p:spPr>
          <a:xfrm>
            <a:off x="0" y="0"/>
            <a:ext cx="9144000" cy="19314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25" y="0"/>
            <a:ext cx="9144000" cy="51435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4590600" y="0"/>
            <a:ext cx="4553400" cy="51435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a:off x="93300" y="93300"/>
            <a:ext cx="8976000" cy="49638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Font typeface="Trebuchet MS"/>
              <a:buNone/>
              <a:defRPr sz="3000">
                <a:latin typeface="Trebuchet MS"/>
                <a:ea typeface="Trebuchet MS"/>
                <a:cs typeface="Trebuchet MS"/>
                <a:sym typeface="Trebuchet MS"/>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Font typeface="Average"/>
              <a:buChar char="●"/>
              <a:defRPr>
                <a:latin typeface="Average"/>
                <a:ea typeface="Average"/>
                <a:cs typeface="Average"/>
                <a:sym typeface="Average"/>
              </a:defRPr>
            </a:lvl1pPr>
            <a:lvl2pPr marL="914400" lvl="1" indent="-298450">
              <a:spcBef>
                <a:spcPts val="0"/>
              </a:spcBef>
              <a:spcAft>
                <a:spcPts val="0"/>
              </a:spcAft>
              <a:buSzPts val="1100"/>
              <a:buFont typeface="Average"/>
              <a:buChar char="○"/>
              <a:defRPr>
                <a:latin typeface="Average"/>
                <a:ea typeface="Average"/>
                <a:cs typeface="Average"/>
                <a:sym typeface="Average"/>
              </a:defRPr>
            </a:lvl2pPr>
            <a:lvl3pPr marL="1371600" lvl="2" indent="-298450">
              <a:spcBef>
                <a:spcPts val="0"/>
              </a:spcBef>
              <a:spcAft>
                <a:spcPts val="0"/>
              </a:spcAft>
              <a:buSzPts val="1100"/>
              <a:buFont typeface="Average"/>
              <a:buChar char="■"/>
              <a:defRPr>
                <a:latin typeface="Average"/>
                <a:ea typeface="Average"/>
                <a:cs typeface="Average"/>
                <a:sym typeface="Average"/>
              </a:defRPr>
            </a:lvl3pPr>
            <a:lvl4pPr marL="1828800" lvl="3" indent="-298450">
              <a:spcBef>
                <a:spcPts val="0"/>
              </a:spcBef>
              <a:spcAft>
                <a:spcPts val="0"/>
              </a:spcAft>
              <a:buSzPts val="1100"/>
              <a:buFont typeface="Average"/>
              <a:buChar char="●"/>
              <a:defRPr>
                <a:latin typeface="Average"/>
                <a:ea typeface="Average"/>
                <a:cs typeface="Average"/>
                <a:sym typeface="Average"/>
              </a:defRPr>
            </a:lvl4pPr>
            <a:lvl5pPr marL="2286000" lvl="4" indent="-298450">
              <a:spcBef>
                <a:spcPts val="0"/>
              </a:spcBef>
              <a:spcAft>
                <a:spcPts val="0"/>
              </a:spcAft>
              <a:buSzPts val="1100"/>
              <a:buFont typeface="Average"/>
              <a:buChar char="○"/>
              <a:defRPr>
                <a:latin typeface="Average"/>
                <a:ea typeface="Average"/>
                <a:cs typeface="Average"/>
                <a:sym typeface="Average"/>
              </a:defRPr>
            </a:lvl5pPr>
            <a:lvl6pPr marL="2743200" lvl="5" indent="-298450">
              <a:spcBef>
                <a:spcPts val="0"/>
              </a:spcBef>
              <a:spcAft>
                <a:spcPts val="0"/>
              </a:spcAft>
              <a:buSzPts val="1100"/>
              <a:buFont typeface="Average"/>
              <a:buChar char="■"/>
              <a:defRPr>
                <a:latin typeface="Average"/>
                <a:ea typeface="Average"/>
                <a:cs typeface="Average"/>
                <a:sym typeface="Average"/>
              </a:defRPr>
            </a:lvl6pPr>
            <a:lvl7pPr marL="3200400" lvl="6" indent="-298450">
              <a:spcBef>
                <a:spcPts val="0"/>
              </a:spcBef>
              <a:spcAft>
                <a:spcPts val="0"/>
              </a:spcAft>
              <a:buSzPts val="1100"/>
              <a:buFont typeface="Average"/>
              <a:buChar char="●"/>
              <a:defRPr>
                <a:latin typeface="Average"/>
                <a:ea typeface="Average"/>
                <a:cs typeface="Average"/>
                <a:sym typeface="Average"/>
              </a:defRPr>
            </a:lvl7pPr>
            <a:lvl8pPr marL="3657600" lvl="7" indent="-298450">
              <a:spcBef>
                <a:spcPts val="0"/>
              </a:spcBef>
              <a:spcAft>
                <a:spcPts val="0"/>
              </a:spcAft>
              <a:buSzPts val="1100"/>
              <a:buFont typeface="Average"/>
              <a:buChar char="○"/>
              <a:defRPr>
                <a:latin typeface="Average"/>
                <a:ea typeface="Average"/>
                <a:cs typeface="Average"/>
                <a:sym typeface="Average"/>
              </a:defRPr>
            </a:lvl8pPr>
            <a:lvl9pPr marL="4114800" lvl="8" indent="-298450">
              <a:spcBef>
                <a:spcPts val="0"/>
              </a:spcBef>
              <a:spcAft>
                <a:spcPts val="0"/>
              </a:spcAft>
              <a:buSzPts val="1100"/>
              <a:buFont typeface="Average"/>
              <a:buChar char="■"/>
              <a:defRPr>
                <a:latin typeface="Average"/>
                <a:ea typeface="Average"/>
                <a:cs typeface="Average"/>
                <a:sym typeface="Average"/>
              </a:defRPr>
            </a:lvl9pPr>
          </a:lstStyle>
          <a:p>
            <a:endParaRPr/>
          </a:p>
        </p:txBody>
      </p:sp>
      <p:sp>
        <p:nvSpPr>
          <p:cNvPr id="36" name="Google Shape;36;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37"/>
        <p:cNvGrpSpPr/>
        <p:nvPr/>
      </p:nvGrpSpPr>
      <p:grpSpPr>
        <a:xfrm>
          <a:off x="0" y="0"/>
          <a:ext cx="0" cy="0"/>
          <a:chOff x="0" y="0"/>
          <a:chExt cx="0" cy="0"/>
        </a:xfrm>
      </p:grpSpPr>
      <p:sp>
        <p:nvSpPr>
          <p:cNvPr id="38" name="Google Shape;38;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42" name="Google Shape;42;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3" name="Google Shape;43;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4" name="Google Shape;44;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45"/>
        <p:cNvGrpSpPr/>
        <p:nvPr/>
      </p:nvGrpSpPr>
      <p:grpSpPr>
        <a:xfrm>
          <a:off x="0" y="0"/>
          <a:ext cx="0" cy="0"/>
          <a:chOff x="0" y="0"/>
          <a:chExt cx="0" cy="0"/>
        </a:xfrm>
      </p:grpSpPr>
      <p:sp>
        <p:nvSpPr>
          <p:cNvPr id="46" name="Google Shape;46;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0" name="Google Shape;50;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51"/>
        <p:cNvGrpSpPr/>
        <p:nvPr/>
      </p:nvGrpSpPr>
      <p:grpSpPr>
        <a:xfrm>
          <a:off x="0" y="0"/>
          <a:ext cx="0" cy="0"/>
          <a:chOff x="0" y="0"/>
          <a:chExt cx="0" cy="0"/>
        </a:xfrm>
      </p:grpSpPr>
      <p:sp>
        <p:nvSpPr>
          <p:cNvPr id="52" name="Google Shape;52;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6" name="Google Shape;56;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7" name="Google Shape;57;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58"/>
        <p:cNvGrpSpPr/>
        <p:nvPr/>
      </p:nvGrpSpPr>
      <p:grpSpPr>
        <a:xfrm>
          <a:off x="0" y="0"/>
          <a:ext cx="0" cy="0"/>
          <a:chOff x="0" y="0"/>
          <a:chExt cx="0" cy="0"/>
        </a:xfrm>
      </p:grpSpPr>
      <p:sp>
        <p:nvSpPr>
          <p:cNvPr id="59" name="Google Shape;59;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8"/>
          <p:cNvGrpSpPr/>
          <p:nvPr/>
        </p:nvGrpSpPr>
        <p:grpSpPr>
          <a:xfrm>
            <a:off x="255991" y="-118"/>
            <a:ext cx="2251347" cy="1043408"/>
            <a:chOff x="3961956" y="4383950"/>
            <a:chExt cx="1160548" cy="548700"/>
          </a:xfrm>
        </p:grpSpPr>
        <p:sp>
          <p:nvSpPr>
            <p:cNvPr id="62" name="Google Shape;62;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8"/>
          <p:cNvGrpSpPr/>
          <p:nvPr/>
        </p:nvGrpSpPr>
        <p:grpSpPr>
          <a:xfrm>
            <a:off x="34934" y="4522125"/>
            <a:ext cx="1593306" cy="617072"/>
            <a:chOff x="6917201" y="0"/>
            <a:chExt cx="2227777" cy="863400"/>
          </a:xfrm>
        </p:grpSpPr>
        <p:sp>
          <p:nvSpPr>
            <p:cNvPr id="67" name="Google Shape;67;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8"/>
          <p:cNvGrpSpPr/>
          <p:nvPr/>
        </p:nvGrpSpPr>
        <p:grpSpPr>
          <a:xfrm>
            <a:off x="5886353" y="1243"/>
            <a:ext cx="3257455" cy="1261514"/>
            <a:chOff x="6917201" y="0"/>
            <a:chExt cx="2227777" cy="863400"/>
          </a:xfrm>
        </p:grpSpPr>
        <p:sp>
          <p:nvSpPr>
            <p:cNvPr id="71" name="Google Shape;71;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Google Shape;74;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75" name="Google Shape;75;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76"/>
        <p:cNvGrpSpPr/>
        <p:nvPr/>
      </p:nvGrpSpPr>
      <p:grpSpPr>
        <a:xfrm>
          <a:off x="0" y="0"/>
          <a:ext cx="0" cy="0"/>
          <a:chOff x="0" y="0"/>
          <a:chExt cx="0" cy="0"/>
        </a:xfrm>
      </p:grpSpPr>
      <p:sp>
        <p:nvSpPr>
          <p:cNvPr id="77" name="Google Shape;77;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81" name="Google Shape;81;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2" name="Google Shape;82;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83" name="Google Shape;83;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84"/>
        <p:cNvGrpSpPr/>
        <p:nvPr/>
      </p:nvGrpSpPr>
      <p:grpSpPr>
        <a:xfrm>
          <a:off x="0" y="0"/>
          <a:ext cx="0" cy="0"/>
          <a:chOff x="0" y="0"/>
          <a:chExt cx="0" cy="0"/>
        </a:xfrm>
      </p:grpSpPr>
      <p:sp>
        <p:nvSpPr>
          <p:cNvPr id="85" name="Google Shape;85;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89" name="Google Shape;89;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emf"/><Relationship Id="rId7"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Layout" Target="../slideLayouts/slideLayout12.xml"/><Relationship Id="rId6" Type="http://schemas.openxmlformats.org/officeDocument/2006/relationships/image" Target="../media/image12.emf"/><Relationship Id="rId5" Type="http://schemas.openxmlformats.org/officeDocument/2006/relationships/image" Target="../media/image8.emf"/><Relationship Id="rId4" Type="http://schemas.openxmlformats.org/officeDocument/2006/relationships/image" Target="../media/image6.emf"/><Relationship Id="rId9" Type="http://schemas.openxmlformats.org/officeDocument/2006/relationships/image" Target="../media/image13.png"/></Relationships>
</file>

<file path=ppt/slides/_rels/slide100.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hyperlink" Target="https://www.foxtechfpv.com/5008340kv-brushless-motorblack-p-1149.html" TargetMode="External"/><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hyperlink" Target="https://www.foxtechfpv.com/5008340kv-brushless-motorblack-p-1149.html"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3.emf"/><Relationship Id="rId7" Type="http://schemas.openxmlformats.org/officeDocument/2006/relationships/image" Target="../media/image8.emf"/><Relationship Id="rId2" Type="http://schemas.openxmlformats.org/officeDocument/2006/relationships/image" Target="../media/image4.emf"/><Relationship Id="rId1" Type="http://schemas.openxmlformats.org/officeDocument/2006/relationships/slideLayout" Target="../slideLayouts/slideLayout12.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emf"/></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hyperlink" Target="http://drive.google.com/file/d/1TWxwwEzKyD7iqV9s_FzWg4rjmiTDrvs1/view" TargetMode="External"/><Relationship Id="rId2" Type="http://schemas.openxmlformats.org/officeDocument/2006/relationships/notesSlide" Target="../notesSlides/notesSlide106.xml"/><Relationship Id="rId1" Type="http://schemas.openxmlformats.org/officeDocument/2006/relationships/slideLayout" Target="../slideLayouts/slideLayout3.xml"/><Relationship Id="rId4" Type="http://schemas.openxmlformats.org/officeDocument/2006/relationships/image" Target="../media/image100.jpg"/></Relationships>
</file>

<file path=ppt/slides/_rels/slide113.xml.rels><?xml version="1.0" encoding="UTF-8" standalone="yes"?>
<Relationships xmlns="http://schemas.openxmlformats.org/package/2006/relationships"><Relationship Id="rId3" Type="http://schemas.openxmlformats.org/officeDocument/2006/relationships/hyperlink" Target="http://drive.google.com/file/d/1KrKCZrttCobIe_WTMmv0nkDtzHaHxeV5/view" TargetMode="External"/><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101.jp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03.jp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Layout" Target="../slideLayouts/slideLayout12.xml"/><Relationship Id="rId6" Type="http://schemas.openxmlformats.org/officeDocument/2006/relationships/image" Target="../media/image7.emf"/><Relationship Id="rId11" Type="http://schemas.openxmlformats.org/officeDocument/2006/relationships/image" Target="../media/image12.emf"/><Relationship Id="rId5" Type="http://schemas.openxmlformats.org/officeDocument/2006/relationships/image" Target="../media/image6.em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emf"/><Relationship Id="rId7"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emf"/><Relationship Id="rId5" Type="http://schemas.openxmlformats.org/officeDocument/2006/relationships/image" Target="../media/image10.emf"/><Relationship Id="rId4" Type="http://schemas.openxmlformats.org/officeDocument/2006/relationships/image" Target="../media/image9.emf"/><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slide" Target="slide65.xml"/><Relationship Id="rId7" Type="http://schemas.openxmlformats.org/officeDocument/2006/relationships/slide" Target="slide115.xml"/><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slide" Target="slide109.xml"/><Relationship Id="rId5" Type="http://schemas.openxmlformats.org/officeDocument/2006/relationships/slide" Target="slide87.xml"/><Relationship Id="rId4" Type="http://schemas.openxmlformats.org/officeDocument/2006/relationships/slide" Target="slide76.xml"/></Relationships>
</file>

<file path=ppt/slides/_rels/slide6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8.emf"/><Relationship Id="rId4" Type="http://schemas.openxmlformats.org/officeDocument/2006/relationships/image" Target="../media/image4.emf"/></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1.png"/><Relationship Id="rId2" Type="http://schemas.openxmlformats.org/officeDocument/2006/relationships/image" Target="../media/image3.emf"/><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8.emf"/><Relationship Id="rId4" Type="http://schemas.openxmlformats.org/officeDocument/2006/relationships/image" Target="../media/image7.emf"/></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6.emf"/><Relationship Id="rId2" Type="http://schemas.openxmlformats.org/officeDocument/2006/relationships/image" Target="../media/image3.emf"/><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0.png"/><Relationship Id="rId7"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31.png"/><Relationship Id="rId9" Type="http://schemas.openxmlformats.org/officeDocument/2006/relationships/hyperlink" Target="https://arxiv.org/pdf/1601.00733;Aerodynamics" TargetMode="External"/></Relationships>
</file>

<file path=ppt/slides/_rels/slide9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1.png"/><Relationship Id="rId3" Type="http://schemas.openxmlformats.org/officeDocument/2006/relationships/image" Target="../media/image82.png"/><Relationship Id="rId7" Type="http://schemas.openxmlformats.org/officeDocument/2006/relationships/image" Target="../media/image88.png"/><Relationship Id="rId12" Type="http://schemas.openxmlformats.org/officeDocument/2006/relationships/image" Target="../media/image90.pn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87.png"/><Relationship Id="rId11" Type="http://schemas.openxmlformats.org/officeDocument/2006/relationships/image" Target="../media/image30.png"/><Relationship Id="rId5" Type="http://schemas.openxmlformats.org/officeDocument/2006/relationships/image" Target="../media/image86.png"/><Relationship Id="rId10" Type="http://schemas.openxmlformats.org/officeDocument/2006/relationships/image" Target="../media/image84.png"/><Relationship Id="rId4" Type="http://schemas.openxmlformats.org/officeDocument/2006/relationships/image" Target="../media/image85.png"/><Relationship Id="rId9"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p:nvPr/>
        </p:nvSpPr>
        <p:spPr>
          <a:xfrm>
            <a:off x="287150" y="287150"/>
            <a:ext cx="8572500" cy="4586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3"/>
          <p:cNvSpPr txBox="1">
            <a:spLocks noGrp="1"/>
          </p:cNvSpPr>
          <p:nvPr>
            <p:ph type="ctrTitle"/>
          </p:nvPr>
        </p:nvSpPr>
        <p:spPr>
          <a:xfrm>
            <a:off x="2728000" y="2467850"/>
            <a:ext cx="3834600" cy="504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2210" b="1" i="1">
                <a:solidFill>
                  <a:srgbClr val="A4C2F4"/>
                </a:solidFill>
                <a:latin typeface="Trebuchet MS"/>
                <a:ea typeface="Trebuchet MS"/>
                <a:cs typeface="Trebuchet MS"/>
                <a:sym typeface="Trebuchet MS"/>
              </a:rPr>
              <a:t>Preliminary Design Review</a:t>
            </a:r>
            <a:endParaRPr sz="2210" b="1" i="1">
              <a:solidFill>
                <a:srgbClr val="A4C2F4"/>
              </a:solidFill>
              <a:latin typeface="Trebuchet MS"/>
              <a:ea typeface="Trebuchet MS"/>
              <a:cs typeface="Trebuchet MS"/>
              <a:sym typeface="Trebuchet MS"/>
            </a:endParaRPr>
          </a:p>
        </p:txBody>
      </p:sp>
      <p:sp>
        <p:nvSpPr>
          <p:cNvPr id="111" name="Google Shape;111;p13"/>
          <p:cNvSpPr txBox="1">
            <a:spLocks noGrp="1"/>
          </p:cNvSpPr>
          <p:nvPr>
            <p:ph type="subTitle" idx="1"/>
          </p:nvPr>
        </p:nvSpPr>
        <p:spPr>
          <a:xfrm>
            <a:off x="7010100" y="1001000"/>
            <a:ext cx="1799100" cy="804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605"/>
              <a:buNone/>
            </a:pPr>
            <a:r>
              <a:rPr lang="en" sz="1580" b="1">
                <a:solidFill>
                  <a:schemeClr val="dk1"/>
                </a:solidFill>
                <a:latin typeface="Trebuchet MS"/>
                <a:ea typeface="Trebuchet MS"/>
                <a:cs typeface="Trebuchet MS"/>
                <a:sym typeface="Trebuchet MS"/>
              </a:rPr>
              <a:t>Faculty Advisor:</a:t>
            </a:r>
            <a:endParaRPr sz="1580" b="1">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r>
              <a:rPr lang="en" sz="1180">
                <a:solidFill>
                  <a:schemeClr val="dk1"/>
                </a:solidFill>
                <a:latin typeface="Trebuchet MS"/>
                <a:ea typeface="Trebuchet MS"/>
                <a:cs typeface="Trebuchet MS"/>
                <a:sym typeface="Trebuchet MS"/>
              </a:rPr>
              <a:t>Professor Dennis Akos</a:t>
            </a:r>
            <a:endParaRPr sz="11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endParaRPr sz="1580">
              <a:solidFill>
                <a:schemeClr val="dk1"/>
              </a:solidFill>
              <a:latin typeface="Trebuchet MS"/>
              <a:ea typeface="Trebuchet MS"/>
              <a:cs typeface="Trebuchet MS"/>
              <a:sym typeface="Trebuchet MS"/>
            </a:endParaRPr>
          </a:p>
        </p:txBody>
      </p:sp>
      <p:sp>
        <p:nvSpPr>
          <p:cNvPr id="112" name="Google Shape;112;p13"/>
          <p:cNvSpPr txBox="1">
            <a:spLocks noGrp="1"/>
          </p:cNvSpPr>
          <p:nvPr>
            <p:ph type="subTitle" idx="1"/>
          </p:nvPr>
        </p:nvSpPr>
        <p:spPr>
          <a:xfrm>
            <a:off x="488025" y="3006525"/>
            <a:ext cx="8070900" cy="1603800"/>
          </a:xfrm>
          <a:prstGeom prst="rect">
            <a:avLst/>
          </a:prstGeom>
          <a:no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605"/>
              <a:buNone/>
            </a:pPr>
            <a:r>
              <a:rPr lang="en" sz="1979" b="1">
                <a:solidFill>
                  <a:schemeClr val="dk1"/>
                </a:solidFill>
                <a:latin typeface="Trebuchet MS"/>
                <a:ea typeface="Trebuchet MS"/>
                <a:cs typeface="Trebuchet MS"/>
                <a:sym typeface="Trebuchet MS"/>
              </a:rPr>
              <a:t>Presenters: </a:t>
            </a:r>
            <a:endParaRPr sz="1979" b="1">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r>
              <a:rPr lang="en" sz="1580">
                <a:solidFill>
                  <a:schemeClr val="dk1"/>
                </a:solidFill>
                <a:latin typeface="Trebuchet MS"/>
                <a:ea typeface="Trebuchet MS"/>
                <a:cs typeface="Trebuchet MS"/>
                <a:sym typeface="Trebuchet MS"/>
              </a:rPr>
              <a:t>Anand Trehan, Billy Weigl, Chris Krebs, Jake Miles-Colthup, Luke Engelken, Nic Mayhan</a:t>
            </a:r>
            <a:endParaRPr sz="15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endParaRPr sz="15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endParaRPr sz="1480" b="1">
              <a:solidFill>
                <a:schemeClr val="dk1"/>
              </a:solidFill>
              <a:latin typeface="Trebuchet MS"/>
              <a:ea typeface="Trebuchet MS"/>
              <a:cs typeface="Trebuchet MS"/>
              <a:sym typeface="Trebuchet MS"/>
            </a:endParaRPr>
          </a:p>
          <a:p>
            <a:pPr marL="0" lvl="0" indent="0" algn="ctr" rtl="0">
              <a:lnSpc>
                <a:spcPct val="150000"/>
              </a:lnSpc>
              <a:spcBef>
                <a:spcPts val="0"/>
              </a:spcBef>
              <a:spcAft>
                <a:spcPts val="0"/>
              </a:spcAft>
              <a:buSzPts val="605"/>
              <a:buNone/>
            </a:pPr>
            <a:endParaRPr sz="1979">
              <a:solidFill>
                <a:schemeClr val="dk1"/>
              </a:solidFill>
              <a:latin typeface="Trebuchet MS"/>
              <a:ea typeface="Trebuchet MS"/>
              <a:cs typeface="Trebuchet MS"/>
              <a:sym typeface="Trebuchet MS"/>
            </a:endParaRPr>
          </a:p>
        </p:txBody>
      </p:sp>
      <p:sp>
        <p:nvSpPr>
          <p:cNvPr id="113" name="Google Shape;113;p13"/>
          <p:cNvSpPr txBox="1"/>
          <p:nvPr/>
        </p:nvSpPr>
        <p:spPr>
          <a:xfrm>
            <a:off x="346100" y="1013350"/>
            <a:ext cx="1799100" cy="80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480" b="1">
                <a:solidFill>
                  <a:schemeClr val="dk1"/>
                </a:solidFill>
                <a:latin typeface="Trebuchet MS"/>
                <a:ea typeface="Trebuchet MS"/>
                <a:cs typeface="Trebuchet MS"/>
                <a:sym typeface="Trebuchet MS"/>
              </a:rPr>
              <a:t>Project Sponsors:</a:t>
            </a:r>
            <a:endParaRPr sz="1480" b="1">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None/>
            </a:pPr>
            <a:r>
              <a:rPr lang="en" sz="1080">
                <a:solidFill>
                  <a:schemeClr val="dk1"/>
                </a:solidFill>
                <a:latin typeface="Trebuchet MS"/>
                <a:ea typeface="Trebuchet MS"/>
                <a:cs typeface="Trebuchet MS"/>
                <a:sym typeface="Trebuchet MS"/>
              </a:rPr>
              <a:t>Professor Penina Axelrad, </a:t>
            </a:r>
            <a:endParaRPr sz="10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None/>
            </a:pPr>
            <a:r>
              <a:rPr lang="en" sz="1080">
                <a:solidFill>
                  <a:schemeClr val="dk1"/>
                </a:solidFill>
                <a:latin typeface="Trebuchet MS"/>
                <a:ea typeface="Trebuchet MS"/>
                <a:cs typeface="Trebuchet MS"/>
                <a:sym typeface="Trebuchet MS"/>
              </a:rPr>
              <a:t>Steve Borenstein</a:t>
            </a:r>
            <a:endParaRPr sz="900">
              <a:solidFill>
                <a:schemeClr val="dk1"/>
              </a:solidFill>
            </a:endParaRPr>
          </a:p>
        </p:txBody>
      </p:sp>
      <p:sp>
        <p:nvSpPr>
          <p:cNvPr id="114" name="Google Shape;114;p13"/>
          <p:cNvSpPr txBox="1">
            <a:spLocks noGrp="1"/>
          </p:cNvSpPr>
          <p:nvPr>
            <p:ph type="subTitle" idx="1"/>
          </p:nvPr>
        </p:nvSpPr>
        <p:spPr>
          <a:xfrm>
            <a:off x="287150" y="3788625"/>
            <a:ext cx="8572500" cy="112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605"/>
              <a:buNone/>
            </a:pPr>
            <a:r>
              <a:rPr lang="en" sz="1979" b="1">
                <a:solidFill>
                  <a:schemeClr val="dk1"/>
                </a:solidFill>
                <a:latin typeface="Trebuchet MS"/>
                <a:ea typeface="Trebuchet MS"/>
                <a:cs typeface="Trebuchet MS"/>
                <a:sym typeface="Trebuchet MS"/>
              </a:rPr>
              <a:t>Additional Group Members: </a:t>
            </a:r>
            <a:endParaRPr sz="1979" b="1">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r>
              <a:rPr lang="en" sz="1580">
                <a:solidFill>
                  <a:schemeClr val="dk1"/>
                </a:solidFill>
                <a:latin typeface="Trebuchet MS"/>
                <a:ea typeface="Trebuchet MS"/>
                <a:cs typeface="Trebuchet MS"/>
                <a:sym typeface="Trebuchet MS"/>
              </a:rPr>
              <a:t>Adam Buencamino, Alex Kenyon, Eric Cervantes</a:t>
            </a:r>
            <a:endParaRPr sz="15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endParaRPr sz="1580">
              <a:solidFill>
                <a:schemeClr val="dk1"/>
              </a:solidFill>
              <a:latin typeface="Trebuchet MS"/>
              <a:ea typeface="Trebuchet MS"/>
              <a:cs typeface="Trebuchet MS"/>
              <a:sym typeface="Trebuchet MS"/>
            </a:endParaRPr>
          </a:p>
          <a:p>
            <a:pPr marL="0" lvl="0" indent="0" algn="ctr" rtl="0">
              <a:lnSpc>
                <a:spcPct val="115000"/>
              </a:lnSpc>
              <a:spcBef>
                <a:spcPts val="0"/>
              </a:spcBef>
              <a:spcAft>
                <a:spcPts val="0"/>
              </a:spcAft>
              <a:buSzPts val="605"/>
              <a:buNone/>
            </a:pPr>
            <a:endParaRPr sz="1480" b="1">
              <a:solidFill>
                <a:schemeClr val="dk1"/>
              </a:solidFill>
              <a:latin typeface="Trebuchet MS"/>
              <a:ea typeface="Trebuchet MS"/>
              <a:cs typeface="Trebuchet MS"/>
              <a:sym typeface="Trebuchet MS"/>
            </a:endParaRPr>
          </a:p>
          <a:p>
            <a:pPr marL="0" lvl="0" indent="0" algn="ctr" rtl="0">
              <a:lnSpc>
                <a:spcPct val="150000"/>
              </a:lnSpc>
              <a:spcBef>
                <a:spcPts val="0"/>
              </a:spcBef>
              <a:spcAft>
                <a:spcPts val="0"/>
              </a:spcAft>
              <a:buSzPts val="605"/>
              <a:buNone/>
            </a:pPr>
            <a:endParaRPr sz="1979">
              <a:solidFill>
                <a:schemeClr val="dk1"/>
              </a:solidFill>
              <a:latin typeface="Trebuchet MS"/>
              <a:ea typeface="Trebuchet MS"/>
              <a:cs typeface="Trebuchet MS"/>
              <a:sym typeface="Trebuchet MS"/>
            </a:endParaRPr>
          </a:p>
        </p:txBody>
      </p:sp>
      <p:sp>
        <p:nvSpPr>
          <p:cNvPr id="115" name="Google Shape;115;p13"/>
          <p:cNvSpPr txBox="1">
            <a:spLocks noGrp="1"/>
          </p:cNvSpPr>
          <p:nvPr>
            <p:ph type="ctrTitle"/>
          </p:nvPr>
        </p:nvSpPr>
        <p:spPr>
          <a:xfrm>
            <a:off x="955400" y="-1137625"/>
            <a:ext cx="7068000" cy="504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5000" b="1" i="1">
                <a:latin typeface="Trebuchet MS"/>
                <a:ea typeface="Trebuchet MS"/>
                <a:cs typeface="Trebuchet MS"/>
                <a:sym typeface="Trebuchet MS"/>
              </a:rPr>
              <a:t>GUST</a:t>
            </a:r>
            <a:endParaRPr sz="5000" b="1" i="1">
              <a:latin typeface="Trebuchet MS"/>
              <a:ea typeface="Trebuchet MS"/>
              <a:cs typeface="Trebuchet MS"/>
              <a:sym typeface="Trebuchet MS"/>
            </a:endParaRPr>
          </a:p>
        </p:txBody>
      </p:sp>
      <p:sp>
        <p:nvSpPr>
          <p:cNvPr id="116" name="Google Shape;116;p13"/>
          <p:cNvSpPr txBox="1">
            <a:spLocks noGrp="1"/>
          </p:cNvSpPr>
          <p:nvPr>
            <p:ph type="ctrTitle"/>
          </p:nvPr>
        </p:nvSpPr>
        <p:spPr>
          <a:xfrm>
            <a:off x="981325" y="-1137625"/>
            <a:ext cx="7068000" cy="504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5000" b="1" i="1">
                <a:solidFill>
                  <a:srgbClr val="A4C2F4"/>
                </a:solidFill>
                <a:latin typeface="Trebuchet MS"/>
                <a:ea typeface="Trebuchet MS"/>
                <a:cs typeface="Trebuchet MS"/>
                <a:sym typeface="Trebuchet MS"/>
              </a:rPr>
              <a:t>GUST</a:t>
            </a:r>
            <a:endParaRPr sz="5000" b="1" i="1">
              <a:solidFill>
                <a:srgbClr val="A4C2F4"/>
              </a:solidFill>
              <a:latin typeface="Trebuchet MS"/>
              <a:ea typeface="Trebuchet MS"/>
              <a:cs typeface="Trebuchet MS"/>
              <a:sym typeface="Trebuchet MS"/>
            </a:endParaRPr>
          </a:p>
        </p:txBody>
      </p:sp>
      <p:sp>
        <p:nvSpPr>
          <p:cNvPr id="117" name="Google Shape;117;p13"/>
          <p:cNvSpPr txBox="1">
            <a:spLocks noGrp="1"/>
          </p:cNvSpPr>
          <p:nvPr>
            <p:ph type="ctrTitle"/>
          </p:nvPr>
        </p:nvSpPr>
        <p:spPr>
          <a:xfrm>
            <a:off x="1023550" y="-1137625"/>
            <a:ext cx="7068000" cy="504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5000" b="1" i="1">
                <a:solidFill>
                  <a:schemeClr val="dk1"/>
                </a:solidFill>
                <a:latin typeface="Trebuchet MS"/>
                <a:ea typeface="Trebuchet MS"/>
                <a:cs typeface="Trebuchet MS"/>
                <a:sym typeface="Trebuchet MS"/>
              </a:rPr>
              <a:t>GUST</a:t>
            </a:r>
            <a:endParaRPr sz="5000" b="1" i="1">
              <a:solidFill>
                <a:schemeClr val="dk1"/>
              </a:solidFill>
              <a:latin typeface="Trebuchet MS"/>
              <a:ea typeface="Trebuchet MS"/>
              <a:cs typeface="Trebuchet MS"/>
              <a:sym typeface="Trebuchet MS"/>
            </a:endParaRPr>
          </a:p>
        </p:txBody>
      </p:sp>
      <p:sp>
        <p:nvSpPr>
          <p:cNvPr id="118" name="Google Shape;118;p13"/>
          <p:cNvSpPr txBox="1">
            <a:spLocks noGrp="1"/>
          </p:cNvSpPr>
          <p:nvPr>
            <p:ph type="ctrTitle"/>
          </p:nvPr>
        </p:nvSpPr>
        <p:spPr>
          <a:xfrm>
            <a:off x="2719550" y="2121575"/>
            <a:ext cx="3834600" cy="5046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SzPts val="990"/>
              <a:buNone/>
            </a:pPr>
            <a:r>
              <a:rPr lang="en" sz="1610" b="1" i="1" u="sng">
                <a:solidFill>
                  <a:schemeClr val="dk1"/>
                </a:solidFill>
                <a:latin typeface="Trebuchet MS"/>
                <a:ea typeface="Trebuchet MS"/>
                <a:cs typeface="Trebuchet MS"/>
                <a:sym typeface="Trebuchet MS"/>
              </a:rPr>
              <a:t>G</a:t>
            </a:r>
            <a:r>
              <a:rPr lang="en" sz="1610" b="1" i="1">
                <a:solidFill>
                  <a:schemeClr val="dk1"/>
                </a:solidFill>
                <a:latin typeface="Trebuchet MS"/>
                <a:ea typeface="Trebuchet MS"/>
                <a:cs typeface="Trebuchet MS"/>
                <a:sym typeface="Trebuchet MS"/>
              </a:rPr>
              <a:t>uided </a:t>
            </a:r>
            <a:r>
              <a:rPr lang="en" sz="1610" b="1" i="1" u="sng">
                <a:solidFill>
                  <a:schemeClr val="dk1"/>
                </a:solidFill>
                <a:latin typeface="Trebuchet MS"/>
                <a:ea typeface="Trebuchet MS"/>
                <a:cs typeface="Trebuchet MS"/>
                <a:sym typeface="Trebuchet MS"/>
              </a:rPr>
              <a:t>U</a:t>
            </a:r>
            <a:r>
              <a:rPr lang="en" sz="1610" b="1" i="1">
                <a:solidFill>
                  <a:schemeClr val="dk1"/>
                </a:solidFill>
                <a:latin typeface="Trebuchet MS"/>
                <a:ea typeface="Trebuchet MS"/>
                <a:cs typeface="Trebuchet MS"/>
                <a:sym typeface="Trebuchet MS"/>
              </a:rPr>
              <a:t>AS </a:t>
            </a:r>
            <a:r>
              <a:rPr lang="en" sz="1610" b="1" i="1" u="sng">
                <a:solidFill>
                  <a:schemeClr val="dk1"/>
                </a:solidFill>
                <a:latin typeface="Trebuchet MS"/>
                <a:ea typeface="Trebuchet MS"/>
                <a:cs typeface="Trebuchet MS"/>
                <a:sym typeface="Trebuchet MS"/>
              </a:rPr>
              <a:t>S</a:t>
            </a:r>
            <a:r>
              <a:rPr lang="en" sz="1610" b="1" i="1">
                <a:solidFill>
                  <a:schemeClr val="dk1"/>
                </a:solidFill>
                <a:latin typeface="Trebuchet MS"/>
                <a:ea typeface="Trebuchet MS"/>
                <a:cs typeface="Trebuchet MS"/>
                <a:sym typeface="Trebuchet MS"/>
              </a:rPr>
              <a:t>upplemented by </a:t>
            </a:r>
            <a:r>
              <a:rPr lang="en" sz="1610" b="1" i="1" u="sng">
                <a:solidFill>
                  <a:schemeClr val="dk1"/>
                </a:solidFill>
                <a:latin typeface="Trebuchet MS"/>
                <a:ea typeface="Trebuchet MS"/>
                <a:cs typeface="Trebuchet MS"/>
                <a:sym typeface="Trebuchet MS"/>
              </a:rPr>
              <a:t>T</a:t>
            </a:r>
            <a:r>
              <a:rPr lang="en" sz="1610" b="1" i="1">
                <a:solidFill>
                  <a:schemeClr val="dk1"/>
                </a:solidFill>
                <a:latin typeface="Trebuchet MS"/>
                <a:ea typeface="Trebuchet MS"/>
                <a:cs typeface="Trebuchet MS"/>
                <a:sym typeface="Trebuchet MS"/>
              </a:rPr>
              <a:t>iming</a:t>
            </a:r>
            <a:endParaRPr sz="1610" b="1" i="1">
              <a:solidFill>
                <a:schemeClr val="dk1"/>
              </a:solidFill>
              <a:latin typeface="Trebuchet MS"/>
              <a:ea typeface="Trebuchet MS"/>
              <a:cs typeface="Trebuchet MS"/>
              <a:sym typeface="Trebuchet MS"/>
            </a:endParaRPr>
          </a:p>
        </p:txBody>
      </p:sp>
      <p:pic>
        <p:nvPicPr>
          <p:cNvPr id="119" name="Google Shape;119;p13"/>
          <p:cNvPicPr preferRelativeResize="0"/>
          <p:nvPr/>
        </p:nvPicPr>
        <p:blipFill rotWithShape="1">
          <a:blip r:embed="rId3">
            <a:alphaModFix/>
          </a:blip>
          <a:srcRect t="10991" b="21577"/>
          <a:stretch/>
        </p:blipFill>
        <p:spPr>
          <a:xfrm>
            <a:off x="2145200" y="333875"/>
            <a:ext cx="4823050" cy="185164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2DACE5-1669-044A-8287-FE1EF895BEFF}"/>
              </a:ext>
            </a:extLst>
          </p:cNvPr>
          <p:cNvPicPr>
            <a:picLocks noChangeAspect="1"/>
          </p:cNvPicPr>
          <p:nvPr/>
        </p:nvPicPr>
        <p:blipFill>
          <a:blip r:embed="rId2"/>
          <a:stretch>
            <a:fillRect/>
          </a:stretch>
        </p:blipFill>
        <p:spPr>
          <a:xfrm>
            <a:off x="0" y="0"/>
            <a:ext cx="9144000" cy="5180076"/>
          </a:xfrm>
          <a:prstGeom prst="rect">
            <a:avLst/>
          </a:prstGeom>
        </p:spPr>
      </p:pic>
      <p:pic>
        <p:nvPicPr>
          <p:cNvPr id="16" name="Picture 15">
            <a:extLst>
              <a:ext uri="{FF2B5EF4-FFF2-40B4-BE49-F238E27FC236}">
                <a16:creationId xmlns:a16="http://schemas.microsoft.com/office/drawing/2014/main" id="{85D223A5-F6E4-CD45-97B8-73E8D82FE9A9}"/>
              </a:ext>
            </a:extLst>
          </p:cNvPr>
          <p:cNvPicPr>
            <a:picLocks noChangeAspect="1"/>
          </p:cNvPicPr>
          <p:nvPr/>
        </p:nvPicPr>
        <p:blipFill>
          <a:blip r:embed="rId3"/>
          <a:stretch>
            <a:fillRect/>
          </a:stretch>
        </p:blipFill>
        <p:spPr>
          <a:xfrm rot="10800000">
            <a:off x="2876707" y="1865664"/>
            <a:ext cx="3397334" cy="1156539"/>
          </a:xfrm>
          <a:prstGeom prst="rect">
            <a:avLst/>
          </a:prstGeom>
        </p:spPr>
      </p:pic>
      <p:sp>
        <p:nvSpPr>
          <p:cNvPr id="14" name="TextBox 13">
            <a:extLst>
              <a:ext uri="{FF2B5EF4-FFF2-40B4-BE49-F238E27FC236}">
                <a16:creationId xmlns:a16="http://schemas.microsoft.com/office/drawing/2014/main" id="{B16090AE-BE7D-CF49-BC41-B31A889D4FEA}"/>
              </a:ext>
            </a:extLst>
          </p:cNvPr>
          <p:cNvSpPr txBox="1"/>
          <p:nvPr/>
        </p:nvSpPr>
        <p:spPr>
          <a:xfrm>
            <a:off x="3225168" y="1073043"/>
            <a:ext cx="2731577" cy="507831"/>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5. Mission Termination</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completes mission on time</a:t>
            </a:r>
          </a:p>
        </p:txBody>
      </p:sp>
      <p:pic>
        <p:nvPicPr>
          <p:cNvPr id="15" name="Picture 14">
            <a:extLst>
              <a:ext uri="{FF2B5EF4-FFF2-40B4-BE49-F238E27FC236}">
                <a16:creationId xmlns:a16="http://schemas.microsoft.com/office/drawing/2014/main" id="{E1EAF01D-D079-014D-8D0E-6751DC562895}"/>
              </a:ext>
            </a:extLst>
          </p:cNvPr>
          <p:cNvPicPr>
            <a:picLocks noChangeAspect="1"/>
          </p:cNvPicPr>
          <p:nvPr/>
        </p:nvPicPr>
        <p:blipFill>
          <a:blip r:embed="rId4"/>
          <a:stretch>
            <a:fillRect/>
          </a:stretch>
        </p:blipFill>
        <p:spPr>
          <a:xfrm>
            <a:off x="5624885" y="1920908"/>
            <a:ext cx="538727" cy="521208"/>
          </a:xfrm>
          <a:prstGeom prst="rect">
            <a:avLst/>
          </a:prstGeom>
        </p:spPr>
      </p:pic>
      <p:pic>
        <p:nvPicPr>
          <p:cNvPr id="18" name="Picture 17">
            <a:extLst>
              <a:ext uri="{FF2B5EF4-FFF2-40B4-BE49-F238E27FC236}">
                <a16:creationId xmlns:a16="http://schemas.microsoft.com/office/drawing/2014/main" id="{0DC3AFFD-A821-A44E-922B-845298B88771}"/>
              </a:ext>
            </a:extLst>
          </p:cNvPr>
          <p:cNvPicPr>
            <a:picLocks noChangeAspect="1"/>
          </p:cNvPicPr>
          <p:nvPr/>
        </p:nvPicPr>
        <p:blipFill rotWithShape="1">
          <a:blip r:embed="rId5"/>
          <a:srcRect l="-23358" r="33902"/>
          <a:stretch/>
        </p:blipFill>
        <p:spPr>
          <a:xfrm rot="10800000">
            <a:off x="3567461" y="1990359"/>
            <a:ext cx="2331165" cy="393614"/>
          </a:xfrm>
          <a:prstGeom prst="rect">
            <a:avLst/>
          </a:prstGeom>
        </p:spPr>
      </p:pic>
      <p:grpSp>
        <p:nvGrpSpPr>
          <p:cNvPr id="9" name="Group 8">
            <a:extLst>
              <a:ext uri="{FF2B5EF4-FFF2-40B4-BE49-F238E27FC236}">
                <a16:creationId xmlns:a16="http://schemas.microsoft.com/office/drawing/2014/main" id="{F71E752F-B623-AE49-8206-A7315C29375F}"/>
              </a:ext>
            </a:extLst>
          </p:cNvPr>
          <p:cNvGrpSpPr/>
          <p:nvPr/>
        </p:nvGrpSpPr>
        <p:grpSpPr>
          <a:xfrm>
            <a:off x="1675744" y="636535"/>
            <a:ext cx="1640864" cy="1640864"/>
            <a:chOff x="2681207" y="-1303305"/>
            <a:chExt cx="1424755" cy="1424755"/>
          </a:xfrm>
        </p:grpSpPr>
        <p:sp>
          <p:nvSpPr>
            <p:cNvPr id="8" name="Arc 7">
              <a:extLst>
                <a:ext uri="{FF2B5EF4-FFF2-40B4-BE49-F238E27FC236}">
                  <a16:creationId xmlns:a16="http://schemas.microsoft.com/office/drawing/2014/main" id="{64FBB85D-EAA2-8D4E-B055-D7FAD778173B}"/>
                </a:ext>
              </a:extLst>
            </p:cNvPr>
            <p:cNvSpPr/>
            <p:nvPr/>
          </p:nvSpPr>
          <p:spPr>
            <a:xfrm>
              <a:off x="2681207" y="-1303305"/>
              <a:ext cx="1424755" cy="1424755"/>
            </a:xfrm>
            <a:prstGeom prst="arc">
              <a:avLst/>
            </a:prstGeom>
            <a:noFill/>
            <a:ln w="76200">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0" name="Arc 19">
              <a:extLst>
                <a:ext uri="{FF2B5EF4-FFF2-40B4-BE49-F238E27FC236}">
                  <a16:creationId xmlns:a16="http://schemas.microsoft.com/office/drawing/2014/main" id="{99D56212-E8D9-4B46-A57F-E8EC859109EE}"/>
                </a:ext>
              </a:extLst>
            </p:cNvPr>
            <p:cNvSpPr/>
            <p:nvPr/>
          </p:nvSpPr>
          <p:spPr>
            <a:xfrm>
              <a:off x="2835791" y="-1150087"/>
              <a:ext cx="1115585" cy="1115585"/>
            </a:xfrm>
            <a:prstGeom prst="arc">
              <a:avLst/>
            </a:prstGeom>
            <a:noFill/>
            <a:ln w="76200">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21" name="Arc 20">
              <a:extLst>
                <a:ext uri="{FF2B5EF4-FFF2-40B4-BE49-F238E27FC236}">
                  <a16:creationId xmlns:a16="http://schemas.microsoft.com/office/drawing/2014/main" id="{51C3A025-39E4-1F4E-88AC-0F0D41E26242}"/>
                </a:ext>
              </a:extLst>
            </p:cNvPr>
            <p:cNvSpPr/>
            <p:nvPr/>
          </p:nvSpPr>
          <p:spPr>
            <a:xfrm>
              <a:off x="2999218" y="-985293"/>
              <a:ext cx="788730" cy="788730"/>
            </a:xfrm>
            <a:prstGeom prst="arc">
              <a:avLst/>
            </a:prstGeom>
            <a:noFill/>
            <a:ln w="76200">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grpSp>
      <p:grpSp>
        <p:nvGrpSpPr>
          <p:cNvPr id="23" name="Group 22">
            <a:extLst>
              <a:ext uri="{FF2B5EF4-FFF2-40B4-BE49-F238E27FC236}">
                <a16:creationId xmlns:a16="http://schemas.microsoft.com/office/drawing/2014/main" id="{BB22A8B1-D82D-3341-8EEA-FD41EE72E14A}"/>
              </a:ext>
            </a:extLst>
          </p:cNvPr>
          <p:cNvGrpSpPr/>
          <p:nvPr/>
        </p:nvGrpSpPr>
        <p:grpSpPr>
          <a:xfrm>
            <a:off x="6081187" y="1455294"/>
            <a:ext cx="1640864" cy="1446784"/>
            <a:chOff x="1715777" y="3796256"/>
            <a:chExt cx="1476524" cy="1301882"/>
          </a:xfrm>
        </p:grpSpPr>
        <p:pic>
          <p:nvPicPr>
            <p:cNvPr id="25" name="Picture 24">
              <a:extLst>
                <a:ext uri="{FF2B5EF4-FFF2-40B4-BE49-F238E27FC236}">
                  <a16:creationId xmlns:a16="http://schemas.microsoft.com/office/drawing/2014/main" id="{E7F21BA3-6A4A-314D-B2FE-8F33E8C916BE}"/>
                </a:ext>
              </a:extLst>
            </p:cNvPr>
            <p:cNvPicPr>
              <a:picLocks noChangeAspect="1"/>
            </p:cNvPicPr>
            <p:nvPr/>
          </p:nvPicPr>
          <p:blipFill>
            <a:blip r:embed="rId6"/>
            <a:stretch>
              <a:fillRect/>
            </a:stretch>
          </p:blipFill>
          <p:spPr>
            <a:xfrm>
              <a:off x="1715777" y="3796256"/>
              <a:ext cx="1476524" cy="1301882"/>
            </a:xfrm>
            <a:prstGeom prst="rect">
              <a:avLst/>
            </a:prstGeom>
          </p:spPr>
        </p:pic>
        <p:sp>
          <p:nvSpPr>
            <p:cNvPr id="26" name="Rectangle 25">
              <a:extLst>
                <a:ext uri="{FF2B5EF4-FFF2-40B4-BE49-F238E27FC236}">
                  <a16:creationId xmlns:a16="http://schemas.microsoft.com/office/drawing/2014/main" id="{04F989B5-336B-B34F-B273-EBEBBCC8AA5F}"/>
                </a:ext>
              </a:extLst>
            </p:cNvPr>
            <p:cNvSpPr/>
            <p:nvPr/>
          </p:nvSpPr>
          <p:spPr>
            <a:xfrm>
              <a:off x="1804144" y="4261104"/>
              <a:ext cx="114769" cy="210543"/>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80820F16-4571-444D-8D96-393ABC01995A}"/>
                </a:ext>
              </a:extLst>
            </p:cNvPr>
            <p:cNvSpPr/>
            <p:nvPr/>
          </p:nvSpPr>
          <p:spPr>
            <a:xfrm>
              <a:off x="1972544" y="4090189"/>
              <a:ext cx="114769" cy="381458"/>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8" name="Rectangle 27">
              <a:extLst>
                <a:ext uri="{FF2B5EF4-FFF2-40B4-BE49-F238E27FC236}">
                  <a16:creationId xmlns:a16="http://schemas.microsoft.com/office/drawing/2014/main" id="{5A74FFB9-079A-E64E-B296-17DF0EA3F9C8}"/>
                </a:ext>
              </a:extLst>
            </p:cNvPr>
            <p:cNvSpPr/>
            <p:nvPr/>
          </p:nvSpPr>
          <p:spPr>
            <a:xfrm>
              <a:off x="2140944" y="3951014"/>
              <a:ext cx="114769" cy="520633"/>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29" name="Rectangle 28">
              <a:extLst>
                <a:ext uri="{FF2B5EF4-FFF2-40B4-BE49-F238E27FC236}">
                  <a16:creationId xmlns:a16="http://schemas.microsoft.com/office/drawing/2014/main" id="{9E3C8B7F-5618-424E-9482-7812D9655815}"/>
                </a:ext>
              </a:extLst>
            </p:cNvPr>
            <p:cNvSpPr/>
            <p:nvPr/>
          </p:nvSpPr>
          <p:spPr>
            <a:xfrm>
              <a:off x="2309344" y="4018788"/>
              <a:ext cx="114769" cy="452859"/>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30" name="Rectangle 29">
              <a:extLst>
                <a:ext uri="{FF2B5EF4-FFF2-40B4-BE49-F238E27FC236}">
                  <a16:creationId xmlns:a16="http://schemas.microsoft.com/office/drawing/2014/main" id="{0BB19272-8E7E-CD41-9E01-9CD25D34BF82}"/>
                </a:ext>
              </a:extLst>
            </p:cNvPr>
            <p:cNvSpPr/>
            <p:nvPr/>
          </p:nvSpPr>
          <p:spPr>
            <a:xfrm>
              <a:off x="2477744" y="4195350"/>
              <a:ext cx="114769" cy="276297"/>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34" name="Rectangle 33">
              <a:extLst>
                <a:ext uri="{FF2B5EF4-FFF2-40B4-BE49-F238E27FC236}">
                  <a16:creationId xmlns:a16="http://schemas.microsoft.com/office/drawing/2014/main" id="{E1C0D475-D21B-5647-A961-9845BC5903DC}"/>
                </a:ext>
              </a:extLst>
            </p:cNvPr>
            <p:cNvSpPr/>
            <p:nvPr/>
          </p:nvSpPr>
          <p:spPr>
            <a:xfrm>
              <a:off x="2646144" y="4383469"/>
              <a:ext cx="114769" cy="88178"/>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grpSp>
      <p:sp>
        <p:nvSpPr>
          <p:cNvPr id="35" name="TextBox 34">
            <a:extLst>
              <a:ext uri="{FF2B5EF4-FFF2-40B4-BE49-F238E27FC236}">
                <a16:creationId xmlns:a16="http://schemas.microsoft.com/office/drawing/2014/main" id="{2CFCB3CF-A568-F147-914F-E12A398EDCB8}"/>
              </a:ext>
            </a:extLst>
          </p:cNvPr>
          <p:cNvSpPr txBox="1"/>
          <p:nvPr/>
        </p:nvSpPr>
        <p:spPr>
          <a:xfrm>
            <a:off x="5251658" y="843347"/>
            <a:ext cx="2731577" cy="507831"/>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6. Post Processing</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performance is validated</a:t>
            </a:r>
          </a:p>
        </p:txBody>
      </p:sp>
      <p:sp>
        <p:nvSpPr>
          <p:cNvPr id="37" name="Rectangle 36">
            <a:extLst>
              <a:ext uri="{FF2B5EF4-FFF2-40B4-BE49-F238E27FC236}">
                <a16:creationId xmlns:a16="http://schemas.microsoft.com/office/drawing/2014/main" id="{2C140D15-75A8-CA4B-A31D-7B1BFF94DE59}"/>
              </a:ext>
            </a:extLst>
          </p:cNvPr>
          <p:cNvSpPr/>
          <p:nvPr/>
        </p:nvSpPr>
        <p:spPr>
          <a:xfrm>
            <a:off x="2575341" y="4573855"/>
            <a:ext cx="3961120" cy="528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8" name="Picture 37">
            <a:extLst>
              <a:ext uri="{FF2B5EF4-FFF2-40B4-BE49-F238E27FC236}">
                <a16:creationId xmlns:a16="http://schemas.microsoft.com/office/drawing/2014/main" id="{0B5458B9-35BF-FA47-BB82-6A9CDB6C5E82}"/>
              </a:ext>
            </a:extLst>
          </p:cNvPr>
          <p:cNvPicPr>
            <a:picLocks noChangeAspect="1"/>
          </p:cNvPicPr>
          <p:nvPr/>
        </p:nvPicPr>
        <p:blipFill>
          <a:blip r:embed="rId7"/>
          <a:stretch>
            <a:fillRect/>
          </a:stretch>
        </p:blipFill>
        <p:spPr>
          <a:xfrm>
            <a:off x="2660739" y="4606078"/>
            <a:ext cx="2315210" cy="471148"/>
          </a:xfrm>
          <a:prstGeom prst="rect">
            <a:avLst/>
          </a:prstGeom>
        </p:spPr>
      </p:pic>
      <p:pic>
        <p:nvPicPr>
          <p:cNvPr id="39" name="Picture 38" descr="Logo&#10;&#10;Description automatically generated">
            <a:extLst>
              <a:ext uri="{FF2B5EF4-FFF2-40B4-BE49-F238E27FC236}">
                <a16:creationId xmlns:a16="http://schemas.microsoft.com/office/drawing/2014/main" id="{09FBDFA6-5195-AC4A-922C-1CACF1E0E158}"/>
              </a:ext>
            </a:extLst>
          </p:cNvPr>
          <p:cNvPicPr>
            <a:picLocks noChangeAspect="1"/>
          </p:cNvPicPr>
          <p:nvPr/>
        </p:nvPicPr>
        <p:blipFill rotWithShape="1">
          <a:blip r:embed="rId8"/>
          <a:srcRect t="13168" b="21339"/>
          <a:stretch/>
        </p:blipFill>
        <p:spPr>
          <a:xfrm>
            <a:off x="5064438" y="4582702"/>
            <a:ext cx="1380422" cy="513332"/>
          </a:xfrm>
          <a:prstGeom prst="rect">
            <a:avLst/>
          </a:prstGeom>
        </p:spPr>
      </p:pic>
      <p:pic>
        <p:nvPicPr>
          <p:cNvPr id="24" name="Picture 2" descr="Free clip art &amp;quot;Stopwatch&amp;quot; by markroth8">
            <a:extLst>
              <a:ext uri="{FF2B5EF4-FFF2-40B4-BE49-F238E27FC236}">
                <a16:creationId xmlns:a16="http://schemas.microsoft.com/office/drawing/2014/main" id="{2A2BE6B4-2286-2B43-8D26-C85FF11AD5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0392" y="2675047"/>
            <a:ext cx="208919" cy="2513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Free clip art &amp;quot;Stopwatch&amp;quot; by markroth8">
            <a:extLst>
              <a:ext uri="{FF2B5EF4-FFF2-40B4-BE49-F238E27FC236}">
                <a16:creationId xmlns:a16="http://schemas.microsoft.com/office/drawing/2014/main" id="{8C3A53C7-E405-C345-ABD9-E9349453AA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97763" y="2680357"/>
            <a:ext cx="208919" cy="25133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clip art &amp;quot;Stopwatch&amp;quot; by markroth8">
            <a:extLst>
              <a:ext uri="{FF2B5EF4-FFF2-40B4-BE49-F238E27FC236}">
                <a16:creationId xmlns:a16="http://schemas.microsoft.com/office/drawing/2014/main" id="{F059C112-976D-B54B-8072-454FDE9319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15014" y="1907494"/>
            <a:ext cx="208919" cy="25133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ree clip art &amp;quot;Stopwatch&amp;quot; by markroth8">
            <a:extLst>
              <a:ext uri="{FF2B5EF4-FFF2-40B4-BE49-F238E27FC236}">
                <a16:creationId xmlns:a16="http://schemas.microsoft.com/office/drawing/2014/main" id="{854806C2-D627-974A-A766-A4758A0FE1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4936" y="1907494"/>
            <a:ext cx="208919" cy="25133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Free clip art &amp;quot;Stopwatch&amp;quot; by markroth8">
            <a:extLst>
              <a:ext uri="{FF2B5EF4-FFF2-40B4-BE49-F238E27FC236}">
                <a16:creationId xmlns:a16="http://schemas.microsoft.com/office/drawing/2014/main" id="{304814ED-FDD7-9D47-9550-E4B70AF12F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25708" y="2716454"/>
            <a:ext cx="208919" cy="251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66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31"/>
                                        </p:tgtEl>
                                      </p:cBhvr>
                                    </p:animEffect>
                                    <p:set>
                                      <p:cBhvr>
                                        <p:cTn id="10" dur="1" fill="hold">
                                          <p:stCondLst>
                                            <p:cond delay="499"/>
                                          </p:stCondLst>
                                        </p:cTn>
                                        <p:tgtEl>
                                          <p:spTgt spid="31"/>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33"/>
                                        </p:tgtEl>
                                      </p:cBhvr>
                                    </p:animEffect>
                                    <p:set>
                                      <p:cBhvr>
                                        <p:cTn id="16" dur="1" fill="hold">
                                          <p:stCondLst>
                                            <p:cond delay="499"/>
                                          </p:stCondLst>
                                        </p:cTn>
                                        <p:tgtEl>
                                          <p:spTgt spid="33"/>
                                        </p:tgtEl>
                                        <p:attrNameLst>
                                          <p:attrName>style.visibility</p:attrName>
                                        </p:attrNameLst>
                                      </p:cBhvr>
                                      <p:to>
                                        <p:strVal val="hidden"/>
                                      </p:to>
                                    </p:set>
                                  </p:childTnLst>
                                </p:cTn>
                              </p:par>
                              <p:par>
                                <p:cTn id="17" presetID="9" presetClass="exit" presetSubtype="0" fill="hold" nodeType="withEffect">
                                  <p:stCondLst>
                                    <p:cond delay="0"/>
                                  </p:stCondLst>
                                  <p:childTnLst>
                                    <p:animEffect transition="out" filter="dissolv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8" fill="hold" nodeType="clickEffect">
                                  <p:stCondLst>
                                    <p:cond delay="0"/>
                                  </p:stCondLst>
                                  <p:childTnLst>
                                    <p:anim calcmode="lin" valueType="num">
                                      <p:cBhvr additive="base">
                                        <p:cTn id="23" dur="500"/>
                                        <p:tgtEl>
                                          <p:spTgt spid="16"/>
                                        </p:tgtEl>
                                        <p:attrNameLst>
                                          <p:attrName>ppt_x</p:attrName>
                                        </p:attrNameLst>
                                      </p:cBhvr>
                                      <p:tavLst>
                                        <p:tav tm="0">
                                          <p:val>
                                            <p:strVal val="ppt_x"/>
                                          </p:val>
                                        </p:tav>
                                        <p:tav tm="100000">
                                          <p:val>
                                            <p:strVal val="0-ppt_w/2"/>
                                          </p:val>
                                        </p:tav>
                                      </p:tavLst>
                                    </p:anim>
                                    <p:anim calcmode="lin" valueType="num">
                                      <p:cBhvr additive="base">
                                        <p:cTn id="24" dur="500"/>
                                        <p:tgtEl>
                                          <p:spTgt spid="16"/>
                                        </p:tgtEl>
                                        <p:attrNameLst>
                                          <p:attrName>ppt_y</p:attrName>
                                        </p:attrNameLst>
                                      </p:cBhvr>
                                      <p:tavLst>
                                        <p:tav tm="0">
                                          <p:val>
                                            <p:strVal val="ppt_y"/>
                                          </p:val>
                                        </p:tav>
                                        <p:tav tm="100000">
                                          <p:val>
                                            <p:strVal val="ppt_y"/>
                                          </p:val>
                                        </p:tav>
                                      </p:tavLst>
                                    </p:anim>
                                    <p:set>
                                      <p:cBhvr>
                                        <p:cTn id="25" dur="1" fill="hold">
                                          <p:stCondLst>
                                            <p:cond delay="499"/>
                                          </p:stCondLst>
                                        </p:cTn>
                                        <p:tgtEl>
                                          <p:spTgt spid="16"/>
                                        </p:tgtEl>
                                        <p:attrNameLst>
                                          <p:attrName>style.visibility</p:attrName>
                                        </p:attrNameLst>
                                      </p:cBhvr>
                                      <p:to>
                                        <p:strVal val="hidden"/>
                                      </p:to>
                                    </p:set>
                                  </p:childTnLst>
                                </p:cTn>
                              </p:par>
                              <p:par>
                                <p:cTn id="26" presetID="2" presetClass="exit" presetSubtype="8" fill="hold" grpId="0" nodeType="with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0-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par>
                                <p:cTn id="30" presetID="6" presetClass="emph" presetSubtype="0" fill="hold" nodeType="withEffect">
                                  <p:stCondLst>
                                    <p:cond delay="500"/>
                                  </p:stCondLst>
                                  <p:childTnLst>
                                    <p:animScale>
                                      <p:cBhvr>
                                        <p:cTn id="31" dur="500" fill="hold"/>
                                        <p:tgtEl>
                                          <p:spTgt spid="15"/>
                                        </p:tgtEl>
                                      </p:cBhvr>
                                      <p:by x="400000" y="400000"/>
                                    </p:animScale>
                                  </p:childTnLst>
                                </p:cTn>
                              </p:par>
                              <p:par>
                                <p:cTn id="32" presetID="42" presetClass="path" presetSubtype="0" accel="50000" decel="50000" fill="hold" nodeType="withEffect">
                                  <p:stCondLst>
                                    <p:cond delay="500"/>
                                  </p:stCondLst>
                                  <p:childTnLst>
                                    <p:animMotion origin="layout" path="M -1.25E-6 -4.07407E-6 L -0.4289 0.00834 " pathEditMode="relative" rAng="0" ptsTypes="AA">
                                      <p:cBhvr>
                                        <p:cTn id="33" dur="2000" fill="hold"/>
                                        <p:tgtEl>
                                          <p:spTgt spid="15"/>
                                        </p:tgtEl>
                                        <p:attrNameLst>
                                          <p:attrName>ppt_x</p:attrName>
                                          <p:attrName>ppt_y</p:attrName>
                                        </p:attrNameLst>
                                      </p:cBhvr>
                                      <p:rCtr x="-21445" y="417"/>
                                    </p:animMotion>
                                  </p:childTnLst>
                                </p:cTn>
                              </p:par>
                              <p:par>
                                <p:cTn id="34" presetID="9" presetClass="entr" presetSubtype="0" fill="hold" nodeType="withEffect">
                                  <p:stCondLst>
                                    <p:cond delay="2000"/>
                                  </p:stCondLst>
                                  <p:childTnLst>
                                    <p:set>
                                      <p:cBhvr>
                                        <p:cTn id="35" dur="1" fill="hold">
                                          <p:stCondLst>
                                            <p:cond delay="0"/>
                                          </p:stCondLst>
                                        </p:cTn>
                                        <p:tgtEl>
                                          <p:spTgt spid="18"/>
                                        </p:tgtEl>
                                        <p:attrNameLst>
                                          <p:attrName>style.visibility</p:attrName>
                                        </p:attrNameLst>
                                      </p:cBhvr>
                                      <p:to>
                                        <p:strVal val="visible"/>
                                      </p:to>
                                    </p:set>
                                    <p:animEffect transition="in" filter="dissolve">
                                      <p:cBhvr>
                                        <p:cTn id="36" dur="500"/>
                                        <p:tgtEl>
                                          <p:spTgt spid="18"/>
                                        </p:tgtEl>
                                      </p:cBhvr>
                                    </p:animEffect>
                                  </p:childTnLst>
                                </p:cTn>
                              </p:par>
                              <p:par>
                                <p:cTn id="37" presetID="9" presetClass="entr" presetSubtype="0" fill="hold" nodeType="withEffect">
                                  <p:stCondLst>
                                    <p:cond delay="200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2000"/>
                                  </p:stCondLst>
                                  <p:childTnLst>
                                    <p:set>
                                      <p:cBhvr>
                                        <p:cTn id="41" dur="1" fill="hold">
                                          <p:stCondLst>
                                            <p:cond delay="0"/>
                                          </p:stCondLst>
                                        </p:cTn>
                                        <p:tgtEl>
                                          <p:spTgt spid="35"/>
                                        </p:tgtEl>
                                        <p:attrNameLst>
                                          <p:attrName>style.visibility</p:attrName>
                                        </p:attrNameLst>
                                      </p:cBhvr>
                                      <p:to>
                                        <p:strVal val="visible"/>
                                      </p:to>
                                    </p:set>
                                    <p:animEffect transition="in" filter="dissolve">
                                      <p:cBhvr>
                                        <p:cTn id="42" dur="500"/>
                                        <p:tgtEl>
                                          <p:spTgt spid="35"/>
                                        </p:tgtEl>
                                      </p:cBhvr>
                                    </p:animEffect>
                                  </p:childTnLst>
                                </p:cTn>
                              </p:par>
                              <p:par>
                                <p:cTn id="43" presetID="9" presetClass="entr" presetSubtype="0" fill="hold" nodeType="withEffect">
                                  <p:stCondLst>
                                    <p:cond delay="2000"/>
                                  </p:stCondLst>
                                  <p:childTnLst>
                                    <p:set>
                                      <p:cBhvr>
                                        <p:cTn id="44" dur="1" fill="hold">
                                          <p:stCondLst>
                                            <p:cond delay="0"/>
                                          </p:stCondLst>
                                        </p:cTn>
                                        <p:tgtEl>
                                          <p:spTgt spid="23"/>
                                        </p:tgtEl>
                                        <p:attrNameLst>
                                          <p:attrName>style.visibility</p:attrName>
                                        </p:attrNameLst>
                                      </p:cBhvr>
                                      <p:to>
                                        <p:strVal val="visible"/>
                                      </p:to>
                                    </p:set>
                                    <p:animEffect transition="in" filter="dissolve">
                                      <p:cBhvr>
                                        <p:cTn id="4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10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0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UAS Mechanical Systems</a:t>
            </a:r>
            <a:endParaRPr b="1">
              <a:solidFill>
                <a:schemeClr val="dk1"/>
              </a:solidFill>
            </a:endParaRPr>
          </a:p>
        </p:txBody>
      </p:sp>
      <p:pic>
        <p:nvPicPr>
          <p:cNvPr id="1665" name="Google Shape;1665;p104"/>
          <p:cNvPicPr preferRelativeResize="0"/>
          <p:nvPr/>
        </p:nvPicPr>
        <p:blipFill rotWithShape="1">
          <a:blip r:embed="rId3">
            <a:alphaModFix/>
          </a:blip>
          <a:srcRect/>
          <a:stretch/>
        </p:blipFill>
        <p:spPr>
          <a:xfrm>
            <a:off x="209200" y="869975"/>
            <a:ext cx="7607726" cy="3803850"/>
          </a:xfrm>
          <a:prstGeom prst="rect">
            <a:avLst/>
          </a:prstGeom>
          <a:noFill/>
          <a:ln>
            <a:noFill/>
          </a:ln>
        </p:spPr>
      </p:pic>
      <p:sp>
        <p:nvSpPr>
          <p:cNvPr id="2" name="Slide Number Placeholder 1">
            <a:extLst>
              <a:ext uri="{FF2B5EF4-FFF2-40B4-BE49-F238E27FC236}">
                <a16:creationId xmlns:a16="http://schemas.microsoft.com/office/drawing/2014/main" id="{778CB3B4-9074-4644-B938-907A91863AE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100</a:t>
            </a:fld>
            <a:endParaRPr lang="en"/>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sp>
        <p:nvSpPr>
          <p:cNvPr id="1670" name="Google Shape;1670;p10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0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UAS Mechanical Systems</a:t>
            </a:r>
            <a:endParaRPr b="1">
              <a:solidFill>
                <a:schemeClr val="dk1"/>
              </a:solidFill>
            </a:endParaRPr>
          </a:p>
        </p:txBody>
      </p:sp>
      <p:sp>
        <p:nvSpPr>
          <p:cNvPr id="1672" name="Google Shape;1672;p105"/>
          <p:cNvSpPr txBox="1"/>
          <p:nvPr/>
        </p:nvSpPr>
        <p:spPr>
          <a:xfrm>
            <a:off x="209200" y="869975"/>
            <a:ext cx="23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Tarot 680 PRO Mass Budget</a:t>
            </a:r>
            <a:endParaRPr b="1">
              <a:latin typeface="Calibri"/>
              <a:ea typeface="Calibri"/>
              <a:cs typeface="Calibri"/>
              <a:sym typeface="Calibri"/>
            </a:endParaRPr>
          </a:p>
        </p:txBody>
      </p:sp>
      <p:graphicFrame>
        <p:nvGraphicFramePr>
          <p:cNvPr id="1673" name="Google Shape;1673;p105"/>
          <p:cNvGraphicFramePr/>
          <p:nvPr/>
        </p:nvGraphicFramePr>
        <p:xfrm>
          <a:off x="209200" y="1270170"/>
          <a:ext cx="3000000" cy="3000000"/>
        </p:xfrm>
        <a:graphic>
          <a:graphicData uri="http://schemas.openxmlformats.org/drawingml/2006/table">
            <a:tbl>
              <a:tblPr>
                <a:noFill/>
                <a:tableStyleId>{2E50009E-32C5-4519-B402-A932783322D1}</a:tableStyleId>
              </a:tblPr>
              <a:tblGrid>
                <a:gridCol w="2175975">
                  <a:extLst>
                    <a:ext uri="{9D8B030D-6E8A-4147-A177-3AD203B41FA5}">
                      <a16:colId xmlns:a16="http://schemas.microsoft.com/office/drawing/2014/main" val="20000"/>
                    </a:ext>
                  </a:extLst>
                </a:gridCol>
                <a:gridCol w="2175975">
                  <a:extLst>
                    <a:ext uri="{9D8B030D-6E8A-4147-A177-3AD203B41FA5}">
                      <a16:colId xmlns:a16="http://schemas.microsoft.com/office/drawing/2014/main" val="20001"/>
                    </a:ext>
                  </a:extLst>
                </a:gridCol>
                <a:gridCol w="2175975">
                  <a:extLst>
                    <a:ext uri="{9D8B030D-6E8A-4147-A177-3AD203B41FA5}">
                      <a16:colId xmlns:a16="http://schemas.microsoft.com/office/drawing/2014/main" val="20002"/>
                    </a:ext>
                  </a:extLst>
                </a:gridCol>
                <a:gridCol w="2175975">
                  <a:extLst>
                    <a:ext uri="{9D8B030D-6E8A-4147-A177-3AD203B41FA5}">
                      <a16:colId xmlns:a16="http://schemas.microsoft.com/office/drawing/2014/main" val="20003"/>
                    </a:ext>
                  </a:extLst>
                </a:gridCol>
              </a:tblGrid>
              <a:tr h="351075">
                <a:tc>
                  <a:txBody>
                    <a:bodyPr/>
                    <a:lstStyle/>
                    <a:p>
                      <a:pPr marL="0" lvl="0" indent="0" algn="l" rtl="0">
                        <a:spcBef>
                          <a:spcPts val="0"/>
                        </a:spcBef>
                        <a:spcAft>
                          <a:spcPts val="0"/>
                        </a:spcAft>
                        <a:buNone/>
                      </a:pPr>
                      <a:r>
                        <a:rPr lang="en" sz="1200" b="1"/>
                        <a:t>Part</a:t>
                      </a:r>
                      <a:endParaRPr sz="1200" b="1"/>
                    </a:p>
                  </a:txBody>
                  <a:tcPr marL="91425" marR="91425" marT="91425" marB="91425"/>
                </a:tc>
                <a:tc>
                  <a:txBody>
                    <a:bodyPr/>
                    <a:lstStyle/>
                    <a:p>
                      <a:pPr marL="0" lvl="0" indent="0" algn="l" rtl="0">
                        <a:spcBef>
                          <a:spcPts val="0"/>
                        </a:spcBef>
                        <a:spcAft>
                          <a:spcPts val="0"/>
                        </a:spcAft>
                        <a:buNone/>
                      </a:pPr>
                      <a:r>
                        <a:rPr lang="en" sz="1200" b="1"/>
                        <a:t>Count</a:t>
                      </a:r>
                      <a:endParaRPr sz="1200" b="1"/>
                    </a:p>
                  </a:txBody>
                  <a:tcPr marL="91425" marR="91425" marT="91425" marB="91425"/>
                </a:tc>
                <a:tc>
                  <a:txBody>
                    <a:bodyPr/>
                    <a:lstStyle/>
                    <a:p>
                      <a:pPr marL="0" lvl="0" indent="0" algn="l" rtl="0">
                        <a:spcBef>
                          <a:spcPts val="0"/>
                        </a:spcBef>
                        <a:spcAft>
                          <a:spcPts val="0"/>
                        </a:spcAft>
                        <a:buNone/>
                      </a:pPr>
                      <a:r>
                        <a:rPr lang="en" sz="1200" b="1"/>
                        <a:t>Mass (each)</a:t>
                      </a:r>
                      <a:endParaRPr sz="1200" b="1"/>
                    </a:p>
                  </a:txBody>
                  <a:tcPr marL="91425" marR="91425" marT="91425" marB="91425"/>
                </a:tc>
                <a:tc>
                  <a:txBody>
                    <a:bodyPr/>
                    <a:lstStyle/>
                    <a:p>
                      <a:pPr marL="0" lvl="0" indent="0" algn="l" rtl="0">
                        <a:spcBef>
                          <a:spcPts val="0"/>
                        </a:spcBef>
                        <a:spcAft>
                          <a:spcPts val="0"/>
                        </a:spcAft>
                        <a:buNone/>
                      </a:pPr>
                      <a:r>
                        <a:rPr lang="en" sz="1200" b="1"/>
                        <a:t>Mass (per line)</a:t>
                      </a:r>
                      <a:endParaRPr sz="1200" b="1"/>
                    </a:p>
                  </a:txBody>
                  <a:tcPr marL="91425" marR="91425" marT="91425" marB="91425"/>
                </a:tc>
                <a:extLst>
                  <a:ext uri="{0D108BD9-81ED-4DB2-BD59-A6C34878D82A}">
                    <a16:rowId xmlns:a16="http://schemas.microsoft.com/office/drawing/2014/main" val="10000"/>
                  </a:ext>
                </a:extLst>
              </a:tr>
              <a:tr h="351075">
                <a:tc>
                  <a:txBody>
                    <a:bodyPr/>
                    <a:lstStyle/>
                    <a:p>
                      <a:pPr marL="0" lvl="0" indent="0" algn="l" rtl="0">
                        <a:spcBef>
                          <a:spcPts val="0"/>
                        </a:spcBef>
                        <a:spcAft>
                          <a:spcPts val="0"/>
                        </a:spcAft>
                        <a:buNone/>
                      </a:pPr>
                      <a:r>
                        <a:rPr lang="en" sz="1200"/>
                        <a:t>Tarot 680 PRO Airframe</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810g</a:t>
                      </a:r>
                      <a:endParaRPr sz="1200"/>
                    </a:p>
                  </a:txBody>
                  <a:tcPr marL="91425" marR="91425" marT="91425" marB="91425"/>
                </a:tc>
                <a:tc>
                  <a:txBody>
                    <a:bodyPr/>
                    <a:lstStyle/>
                    <a:p>
                      <a:pPr marL="0" lvl="0" indent="0" algn="l" rtl="0">
                        <a:spcBef>
                          <a:spcPts val="0"/>
                        </a:spcBef>
                        <a:spcAft>
                          <a:spcPts val="0"/>
                        </a:spcAft>
                        <a:buNone/>
                      </a:pPr>
                      <a:r>
                        <a:rPr lang="en" sz="1200"/>
                        <a:t>810g</a:t>
                      </a:r>
                      <a:endParaRPr sz="1200"/>
                    </a:p>
                  </a:txBody>
                  <a:tcPr marL="91425" marR="91425" marT="91425" marB="91425"/>
                </a:tc>
                <a:extLst>
                  <a:ext uri="{0D108BD9-81ED-4DB2-BD59-A6C34878D82A}">
                    <a16:rowId xmlns:a16="http://schemas.microsoft.com/office/drawing/2014/main" val="10001"/>
                  </a:ext>
                </a:extLst>
              </a:tr>
              <a:tr h="526625">
                <a:tc>
                  <a:txBody>
                    <a:bodyPr/>
                    <a:lstStyle/>
                    <a:p>
                      <a:pPr marL="0" lvl="0" indent="0" algn="l" rtl="0">
                        <a:spcBef>
                          <a:spcPts val="0"/>
                        </a:spcBef>
                        <a:spcAft>
                          <a:spcPts val="0"/>
                        </a:spcAft>
                        <a:buNone/>
                      </a:pPr>
                      <a:r>
                        <a:rPr lang="en" sz="1200"/>
                        <a:t>4108/380Kv Brushless motor</a:t>
                      </a:r>
                      <a:endParaRPr sz="1200"/>
                    </a:p>
                  </a:txBody>
                  <a:tcPr marL="91425" marR="91425" marT="91425" marB="91425"/>
                </a:tc>
                <a:tc>
                  <a:txBody>
                    <a:bodyPr/>
                    <a:lstStyle/>
                    <a:p>
                      <a:pPr marL="0" lvl="0" indent="0" algn="l" rtl="0">
                        <a:spcBef>
                          <a:spcPts val="0"/>
                        </a:spcBef>
                        <a:spcAft>
                          <a:spcPts val="0"/>
                        </a:spcAft>
                        <a:buNone/>
                      </a:pPr>
                      <a:r>
                        <a:rPr lang="en" sz="1200"/>
                        <a:t>6</a:t>
                      </a:r>
                      <a:endParaRPr sz="1200"/>
                    </a:p>
                  </a:txBody>
                  <a:tcPr marL="91425" marR="91425" marT="91425" marB="91425"/>
                </a:tc>
                <a:tc>
                  <a:txBody>
                    <a:bodyPr/>
                    <a:lstStyle/>
                    <a:p>
                      <a:pPr marL="0" lvl="0" indent="0" algn="l" rtl="0">
                        <a:spcBef>
                          <a:spcPts val="0"/>
                        </a:spcBef>
                        <a:spcAft>
                          <a:spcPts val="0"/>
                        </a:spcAft>
                        <a:buNone/>
                      </a:pPr>
                      <a:r>
                        <a:rPr lang="en" sz="1200"/>
                        <a:t>93g</a:t>
                      </a:r>
                      <a:endParaRPr sz="1200"/>
                    </a:p>
                  </a:txBody>
                  <a:tcPr marL="91425" marR="91425" marT="91425" marB="91425"/>
                </a:tc>
                <a:tc>
                  <a:txBody>
                    <a:bodyPr/>
                    <a:lstStyle/>
                    <a:p>
                      <a:pPr marL="0" lvl="0" indent="0" algn="l" rtl="0">
                        <a:spcBef>
                          <a:spcPts val="0"/>
                        </a:spcBef>
                        <a:spcAft>
                          <a:spcPts val="0"/>
                        </a:spcAft>
                        <a:buNone/>
                      </a:pPr>
                      <a:r>
                        <a:rPr lang="en" sz="1200"/>
                        <a:t>558g</a:t>
                      </a:r>
                      <a:endParaRPr sz="1200"/>
                    </a:p>
                  </a:txBody>
                  <a:tcPr marL="91425" marR="91425" marT="91425" marB="91425"/>
                </a:tc>
                <a:extLst>
                  <a:ext uri="{0D108BD9-81ED-4DB2-BD59-A6C34878D82A}">
                    <a16:rowId xmlns:a16="http://schemas.microsoft.com/office/drawing/2014/main" val="10002"/>
                  </a:ext>
                </a:extLst>
              </a:tr>
              <a:tr h="351075">
                <a:tc>
                  <a:txBody>
                    <a:bodyPr/>
                    <a:lstStyle/>
                    <a:p>
                      <a:pPr marL="0" lvl="0" indent="0" algn="l" rtl="0">
                        <a:spcBef>
                          <a:spcPts val="0"/>
                        </a:spcBef>
                        <a:spcAft>
                          <a:spcPts val="0"/>
                        </a:spcAft>
                        <a:buNone/>
                      </a:pPr>
                      <a:r>
                        <a:rPr lang="en" sz="1200"/>
                        <a:t>TMotor 40A ESC</a:t>
                      </a:r>
                      <a:endParaRPr sz="1200"/>
                    </a:p>
                  </a:txBody>
                  <a:tcPr marL="91425" marR="91425" marT="91425" marB="91425"/>
                </a:tc>
                <a:tc>
                  <a:txBody>
                    <a:bodyPr/>
                    <a:lstStyle/>
                    <a:p>
                      <a:pPr marL="0" lvl="0" indent="0" algn="l" rtl="0">
                        <a:spcBef>
                          <a:spcPts val="0"/>
                        </a:spcBef>
                        <a:spcAft>
                          <a:spcPts val="0"/>
                        </a:spcAft>
                        <a:buNone/>
                      </a:pPr>
                      <a:r>
                        <a:rPr lang="en" sz="1200"/>
                        <a:t>6</a:t>
                      </a:r>
                      <a:endParaRPr sz="1200"/>
                    </a:p>
                  </a:txBody>
                  <a:tcPr marL="91425" marR="91425" marT="91425" marB="91425"/>
                </a:tc>
                <a:tc>
                  <a:txBody>
                    <a:bodyPr/>
                    <a:lstStyle/>
                    <a:p>
                      <a:pPr marL="0" lvl="0" indent="0" algn="l" rtl="0">
                        <a:spcBef>
                          <a:spcPts val="0"/>
                        </a:spcBef>
                        <a:spcAft>
                          <a:spcPts val="0"/>
                        </a:spcAft>
                        <a:buNone/>
                      </a:pPr>
                      <a:r>
                        <a:rPr lang="en" sz="1200"/>
                        <a:t>26g</a:t>
                      </a:r>
                      <a:endParaRPr sz="1200"/>
                    </a:p>
                  </a:txBody>
                  <a:tcPr marL="91425" marR="91425" marT="91425" marB="91425"/>
                </a:tc>
                <a:tc>
                  <a:txBody>
                    <a:bodyPr/>
                    <a:lstStyle/>
                    <a:p>
                      <a:pPr marL="0" lvl="0" indent="0" algn="l" rtl="0">
                        <a:spcBef>
                          <a:spcPts val="0"/>
                        </a:spcBef>
                        <a:spcAft>
                          <a:spcPts val="0"/>
                        </a:spcAft>
                        <a:buNone/>
                      </a:pPr>
                      <a:r>
                        <a:rPr lang="en" sz="1200"/>
                        <a:t>156g</a:t>
                      </a:r>
                      <a:endParaRPr sz="1200"/>
                    </a:p>
                  </a:txBody>
                  <a:tcPr marL="91425" marR="91425" marT="91425" marB="91425"/>
                </a:tc>
                <a:extLst>
                  <a:ext uri="{0D108BD9-81ED-4DB2-BD59-A6C34878D82A}">
                    <a16:rowId xmlns:a16="http://schemas.microsoft.com/office/drawing/2014/main" val="10003"/>
                  </a:ext>
                </a:extLst>
              </a:tr>
              <a:tr h="351075">
                <a:tc>
                  <a:txBody>
                    <a:bodyPr/>
                    <a:lstStyle/>
                    <a:p>
                      <a:pPr marL="0" lvl="0" indent="0" algn="l" rtl="0">
                        <a:spcBef>
                          <a:spcPts val="0"/>
                        </a:spcBef>
                        <a:spcAft>
                          <a:spcPts val="0"/>
                        </a:spcAft>
                        <a:buNone/>
                      </a:pPr>
                      <a:r>
                        <a:rPr lang="en" sz="1200"/>
                        <a:t>Tarot 1355 CF Propeller</a:t>
                      </a:r>
                      <a:endParaRPr sz="1200"/>
                    </a:p>
                  </a:txBody>
                  <a:tcPr marL="91425" marR="91425" marT="91425" marB="91425"/>
                </a:tc>
                <a:tc>
                  <a:txBody>
                    <a:bodyPr/>
                    <a:lstStyle/>
                    <a:p>
                      <a:pPr marL="0" lvl="0" indent="0" algn="l" rtl="0">
                        <a:spcBef>
                          <a:spcPts val="0"/>
                        </a:spcBef>
                        <a:spcAft>
                          <a:spcPts val="0"/>
                        </a:spcAft>
                        <a:buNone/>
                      </a:pPr>
                      <a:r>
                        <a:rPr lang="en" sz="1200"/>
                        <a:t>6</a:t>
                      </a:r>
                      <a:endParaRPr sz="1200"/>
                    </a:p>
                  </a:txBody>
                  <a:tcPr marL="91425" marR="91425" marT="91425" marB="91425"/>
                </a:tc>
                <a:tc>
                  <a:txBody>
                    <a:bodyPr/>
                    <a:lstStyle/>
                    <a:p>
                      <a:pPr marL="0" lvl="0" indent="0" algn="l" rtl="0">
                        <a:spcBef>
                          <a:spcPts val="0"/>
                        </a:spcBef>
                        <a:spcAft>
                          <a:spcPts val="0"/>
                        </a:spcAft>
                        <a:buNone/>
                      </a:pPr>
                      <a:r>
                        <a:rPr lang="en" sz="1200"/>
                        <a:t>14g</a:t>
                      </a:r>
                      <a:endParaRPr sz="1200"/>
                    </a:p>
                  </a:txBody>
                  <a:tcPr marL="91425" marR="91425" marT="91425" marB="91425"/>
                </a:tc>
                <a:tc>
                  <a:txBody>
                    <a:bodyPr/>
                    <a:lstStyle/>
                    <a:p>
                      <a:pPr marL="0" lvl="0" indent="0" algn="l" rtl="0">
                        <a:spcBef>
                          <a:spcPts val="0"/>
                        </a:spcBef>
                        <a:spcAft>
                          <a:spcPts val="0"/>
                        </a:spcAft>
                        <a:buNone/>
                      </a:pPr>
                      <a:r>
                        <a:rPr lang="en" sz="1200"/>
                        <a:t>84g</a:t>
                      </a:r>
                      <a:endParaRPr sz="1200"/>
                    </a:p>
                  </a:txBody>
                  <a:tcPr marL="91425" marR="91425" marT="91425" marB="91425"/>
                </a:tc>
                <a:extLst>
                  <a:ext uri="{0D108BD9-81ED-4DB2-BD59-A6C34878D82A}">
                    <a16:rowId xmlns:a16="http://schemas.microsoft.com/office/drawing/2014/main" val="10004"/>
                  </a:ext>
                </a:extLst>
              </a:tr>
              <a:tr h="526625">
                <a:tc>
                  <a:txBody>
                    <a:bodyPr/>
                    <a:lstStyle/>
                    <a:p>
                      <a:pPr marL="0" lvl="0" indent="0" algn="l" rtl="0">
                        <a:spcBef>
                          <a:spcPts val="0"/>
                        </a:spcBef>
                        <a:spcAft>
                          <a:spcPts val="0"/>
                        </a:spcAft>
                        <a:buNone/>
                      </a:pPr>
                      <a:r>
                        <a:rPr lang="en" sz="1200"/>
                        <a:t>Pixhawk Autopilot &amp; avionics </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100g</a:t>
                      </a:r>
                      <a:endParaRPr sz="1200"/>
                    </a:p>
                  </a:txBody>
                  <a:tcPr marL="91425" marR="91425" marT="91425" marB="91425"/>
                </a:tc>
                <a:tc>
                  <a:txBody>
                    <a:bodyPr/>
                    <a:lstStyle/>
                    <a:p>
                      <a:pPr marL="0" lvl="0" indent="0" algn="l" rtl="0">
                        <a:spcBef>
                          <a:spcPts val="0"/>
                        </a:spcBef>
                        <a:spcAft>
                          <a:spcPts val="0"/>
                        </a:spcAft>
                        <a:buNone/>
                      </a:pPr>
                      <a:r>
                        <a:rPr lang="en" sz="1200"/>
                        <a:t>100g</a:t>
                      </a:r>
                      <a:endParaRPr sz="1200"/>
                    </a:p>
                  </a:txBody>
                  <a:tcPr marL="91425" marR="91425" marT="91425" marB="91425"/>
                </a:tc>
                <a:extLst>
                  <a:ext uri="{0D108BD9-81ED-4DB2-BD59-A6C34878D82A}">
                    <a16:rowId xmlns:a16="http://schemas.microsoft.com/office/drawing/2014/main" val="10005"/>
                  </a:ext>
                </a:extLst>
              </a:tr>
              <a:tr h="390100">
                <a:tc>
                  <a:txBody>
                    <a:bodyPr/>
                    <a:lstStyle/>
                    <a:p>
                      <a:pPr marL="0" lvl="0" indent="0" algn="l" rtl="0">
                        <a:spcBef>
                          <a:spcPts val="0"/>
                        </a:spcBef>
                        <a:spcAft>
                          <a:spcPts val="0"/>
                        </a:spcAft>
                        <a:buNone/>
                      </a:pPr>
                      <a:r>
                        <a:rPr lang="en" sz="1200"/>
                        <a:t>Wiring</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500g</a:t>
                      </a:r>
                      <a:endParaRPr sz="1200"/>
                    </a:p>
                  </a:txBody>
                  <a:tcPr marL="91425" marR="91425" marT="91425" marB="91425"/>
                </a:tc>
                <a:tc>
                  <a:txBody>
                    <a:bodyPr/>
                    <a:lstStyle/>
                    <a:p>
                      <a:pPr marL="0" lvl="0" indent="0" algn="l" rtl="0">
                        <a:spcBef>
                          <a:spcPts val="0"/>
                        </a:spcBef>
                        <a:spcAft>
                          <a:spcPts val="0"/>
                        </a:spcAft>
                        <a:buNone/>
                      </a:pPr>
                      <a:r>
                        <a:rPr lang="en" sz="1200"/>
                        <a:t>500g</a:t>
                      </a:r>
                      <a:endParaRPr sz="1200"/>
                    </a:p>
                  </a:txBody>
                  <a:tcPr marL="91425" marR="91425" marT="91425" marB="91425"/>
                </a:tc>
                <a:extLst>
                  <a:ext uri="{0D108BD9-81ED-4DB2-BD59-A6C34878D82A}">
                    <a16:rowId xmlns:a16="http://schemas.microsoft.com/office/drawing/2014/main" val="10006"/>
                  </a:ext>
                </a:extLst>
              </a:tr>
              <a:tr h="390100">
                <a:tc>
                  <a:txBody>
                    <a:bodyPr/>
                    <a:lstStyle/>
                    <a:p>
                      <a:pPr marL="0" lvl="0" indent="0" algn="l" rtl="0">
                        <a:spcBef>
                          <a:spcPts val="0"/>
                        </a:spcBef>
                        <a:spcAft>
                          <a:spcPts val="0"/>
                        </a:spcAft>
                        <a:buNone/>
                      </a:pPr>
                      <a:r>
                        <a:rPr lang="en" sz="1200"/>
                        <a:t>+10% margin</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223g</a:t>
                      </a:r>
                      <a:endParaRPr sz="1200"/>
                    </a:p>
                  </a:txBody>
                  <a:tcPr marL="91425" marR="91425" marT="91425" marB="91425"/>
                </a:tc>
                <a:tc>
                  <a:txBody>
                    <a:bodyPr/>
                    <a:lstStyle/>
                    <a:p>
                      <a:pPr marL="0" lvl="0" indent="0" algn="l" rtl="0">
                        <a:spcBef>
                          <a:spcPts val="0"/>
                        </a:spcBef>
                        <a:spcAft>
                          <a:spcPts val="0"/>
                        </a:spcAft>
                        <a:buNone/>
                      </a:pPr>
                      <a:r>
                        <a:rPr lang="en" sz="1200"/>
                        <a:t>221g</a:t>
                      </a:r>
                      <a:endParaRPr sz="1200"/>
                    </a:p>
                  </a:txBody>
                  <a:tcPr marL="91425" marR="91425" marT="91425" marB="91425"/>
                </a:tc>
                <a:extLst>
                  <a:ext uri="{0D108BD9-81ED-4DB2-BD59-A6C34878D82A}">
                    <a16:rowId xmlns:a16="http://schemas.microsoft.com/office/drawing/2014/main" val="10007"/>
                  </a:ext>
                </a:extLst>
              </a:tr>
              <a:tr h="428575">
                <a:tc>
                  <a:txBody>
                    <a:bodyPr/>
                    <a:lstStyle/>
                    <a:p>
                      <a:pPr marL="0" lvl="0" indent="0" algn="l" rtl="0">
                        <a:spcBef>
                          <a:spcPts val="0"/>
                        </a:spcBef>
                        <a:spcAft>
                          <a:spcPts val="0"/>
                        </a:spcAft>
                        <a:buNone/>
                      </a:pPr>
                      <a:r>
                        <a:rPr lang="en" sz="1200" b="1"/>
                        <a:t>Total</a:t>
                      </a:r>
                      <a:endParaRPr sz="1200" b="1"/>
                    </a:p>
                  </a:txBody>
                  <a:tcPr marL="91425" marR="91425" marT="91425" marB="91425"/>
                </a:tc>
                <a:tc>
                  <a:txBody>
                    <a:bodyPr/>
                    <a:lstStyle/>
                    <a:p>
                      <a:pPr marL="0" lvl="0" indent="0" algn="l" rtl="0">
                        <a:spcBef>
                          <a:spcPts val="0"/>
                        </a:spcBef>
                        <a:spcAft>
                          <a:spcPts val="0"/>
                        </a:spcAft>
                        <a:buNone/>
                      </a:pPr>
                      <a:r>
                        <a:rPr lang="en" sz="1200"/>
                        <a:t>-</a:t>
                      </a:r>
                      <a:endParaRPr sz="1200"/>
                    </a:p>
                  </a:txBody>
                  <a:tcPr marL="91425" marR="91425" marT="91425" marB="91425"/>
                </a:tc>
                <a:tc>
                  <a:txBody>
                    <a:bodyPr/>
                    <a:lstStyle/>
                    <a:p>
                      <a:pPr marL="0" lvl="0" indent="0" algn="l" rtl="0">
                        <a:spcBef>
                          <a:spcPts val="0"/>
                        </a:spcBef>
                        <a:spcAft>
                          <a:spcPts val="0"/>
                        </a:spcAft>
                        <a:buNone/>
                      </a:pPr>
                      <a:r>
                        <a:rPr lang="en" sz="1200"/>
                        <a:t>-</a:t>
                      </a:r>
                      <a:endParaRPr sz="1200"/>
                    </a:p>
                  </a:txBody>
                  <a:tcPr marL="91425" marR="91425" marT="91425" marB="91425"/>
                </a:tc>
                <a:tc>
                  <a:txBody>
                    <a:bodyPr/>
                    <a:lstStyle/>
                    <a:p>
                      <a:pPr marL="0" lvl="0" indent="0" algn="l" rtl="0">
                        <a:spcBef>
                          <a:spcPts val="0"/>
                        </a:spcBef>
                        <a:spcAft>
                          <a:spcPts val="0"/>
                        </a:spcAft>
                        <a:buNone/>
                      </a:pPr>
                      <a:r>
                        <a:rPr lang="en" sz="1200" b="1"/>
                        <a:t>2429g (Before battery)</a:t>
                      </a:r>
                      <a:endParaRPr sz="1200" b="1"/>
                    </a:p>
                  </a:txBody>
                  <a:tcPr marL="91425" marR="91425" marT="91425" marB="91425"/>
                </a:tc>
                <a:extLst>
                  <a:ext uri="{0D108BD9-81ED-4DB2-BD59-A6C34878D82A}">
                    <a16:rowId xmlns:a16="http://schemas.microsoft.com/office/drawing/2014/main" val="10008"/>
                  </a:ext>
                </a:extLst>
              </a:tr>
            </a:tbl>
          </a:graphicData>
        </a:graphic>
      </p:graphicFrame>
      <p:sp>
        <p:nvSpPr>
          <p:cNvPr id="2" name="Slide Number Placeholder 1">
            <a:extLst>
              <a:ext uri="{FF2B5EF4-FFF2-40B4-BE49-F238E27FC236}">
                <a16:creationId xmlns:a16="http://schemas.microsoft.com/office/drawing/2014/main" id="{E4C22503-FF8A-4B4E-8BDF-0B69CE5C6FA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101</a:t>
            </a:fld>
            <a:endParaRPr lang="en"/>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Google Shape;1678;p10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0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UAS Mechanical Systems</a:t>
            </a:r>
            <a:endParaRPr b="1">
              <a:solidFill>
                <a:schemeClr val="dk1"/>
              </a:solidFill>
            </a:endParaRPr>
          </a:p>
        </p:txBody>
      </p:sp>
      <p:pic>
        <p:nvPicPr>
          <p:cNvPr id="1680" name="Google Shape;1680;p106"/>
          <p:cNvPicPr preferRelativeResize="0"/>
          <p:nvPr/>
        </p:nvPicPr>
        <p:blipFill rotWithShape="1">
          <a:blip r:embed="rId3">
            <a:alphaModFix/>
          </a:blip>
          <a:srcRect/>
          <a:stretch/>
        </p:blipFill>
        <p:spPr>
          <a:xfrm>
            <a:off x="209200" y="869975"/>
            <a:ext cx="7607726" cy="3803850"/>
          </a:xfrm>
          <a:prstGeom prst="rect">
            <a:avLst/>
          </a:prstGeom>
          <a:noFill/>
          <a:ln>
            <a:noFill/>
          </a:ln>
        </p:spPr>
      </p:pic>
      <p:sp>
        <p:nvSpPr>
          <p:cNvPr id="2" name="Slide Number Placeholder 1">
            <a:extLst>
              <a:ext uri="{FF2B5EF4-FFF2-40B4-BE49-F238E27FC236}">
                <a16:creationId xmlns:a16="http://schemas.microsoft.com/office/drawing/2014/main" id="{961BFAA0-86DB-B147-A88B-2844FCA4D1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102</a:t>
            </a:fld>
            <a:endParaRPr lang="en"/>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5" name="Google Shape;1685;p10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0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UAS Mechanical Systems</a:t>
            </a:r>
            <a:endParaRPr b="1">
              <a:solidFill>
                <a:schemeClr val="dk1"/>
              </a:solidFill>
            </a:endParaRPr>
          </a:p>
        </p:txBody>
      </p:sp>
      <p:graphicFrame>
        <p:nvGraphicFramePr>
          <p:cNvPr id="1687" name="Google Shape;1687;p107"/>
          <p:cNvGraphicFramePr/>
          <p:nvPr/>
        </p:nvGraphicFramePr>
        <p:xfrm>
          <a:off x="209200" y="1270170"/>
          <a:ext cx="3000000" cy="3000000"/>
        </p:xfrm>
        <a:graphic>
          <a:graphicData uri="http://schemas.openxmlformats.org/drawingml/2006/table">
            <a:tbl>
              <a:tblPr>
                <a:noFill/>
                <a:tableStyleId>{2E50009E-32C5-4519-B402-A932783322D1}</a:tableStyleId>
              </a:tblPr>
              <a:tblGrid>
                <a:gridCol w="2175975">
                  <a:extLst>
                    <a:ext uri="{9D8B030D-6E8A-4147-A177-3AD203B41FA5}">
                      <a16:colId xmlns:a16="http://schemas.microsoft.com/office/drawing/2014/main" val="20000"/>
                    </a:ext>
                  </a:extLst>
                </a:gridCol>
                <a:gridCol w="2175975">
                  <a:extLst>
                    <a:ext uri="{9D8B030D-6E8A-4147-A177-3AD203B41FA5}">
                      <a16:colId xmlns:a16="http://schemas.microsoft.com/office/drawing/2014/main" val="20001"/>
                    </a:ext>
                  </a:extLst>
                </a:gridCol>
                <a:gridCol w="2175975">
                  <a:extLst>
                    <a:ext uri="{9D8B030D-6E8A-4147-A177-3AD203B41FA5}">
                      <a16:colId xmlns:a16="http://schemas.microsoft.com/office/drawing/2014/main" val="20002"/>
                    </a:ext>
                  </a:extLst>
                </a:gridCol>
                <a:gridCol w="2175975">
                  <a:extLst>
                    <a:ext uri="{9D8B030D-6E8A-4147-A177-3AD203B41FA5}">
                      <a16:colId xmlns:a16="http://schemas.microsoft.com/office/drawing/2014/main" val="20003"/>
                    </a:ext>
                  </a:extLst>
                </a:gridCol>
              </a:tblGrid>
              <a:tr h="351075">
                <a:tc>
                  <a:txBody>
                    <a:bodyPr/>
                    <a:lstStyle/>
                    <a:p>
                      <a:pPr marL="0" lvl="0" indent="0" algn="l" rtl="0">
                        <a:spcBef>
                          <a:spcPts val="0"/>
                        </a:spcBef>
                        <a:spcAft>
                          <a:spcPts val="0"/>
                        </a:spcAft>
                        <a:buNone/>
                      </a:pPr>
                      <a:r>
                        <a:rPr lang="en" sz="1200" b="1"/>
                        <a:t>Part</a:t>
                      </a:r>
                      <a:endParaRPr sz="1200" b="1"/>
                    </a:p>
                  </a:txBody>
                  <a:tcPr marL="91425" marR="91425" marT="91425" marB="91425"/>
                </a:tc>
                <a:tc>
                  <a:txBody>
                    <a:bodyPr/>
                    <a:lstStyle/>
                    <a:p>
                      <a:pPr marL="0" lvl="0" indent="0" algn="l" rtl="0">
                        <a:spcBef>
                          <a:spcPts val="0"/>
                        </a:spcBef>
                        <a:spcAft>
                          <a:spcPts val="0"/>
                        </a:spcAft>
                        <a:buNone/>
                      </a:pPr>
                      <a:r>
                        <a:rPr lang="en" sz="1200" b="1"/>
                        <a:t>Count</a:t>
                      </a:r>
                      <a:endParaRPr sz="1200" b="1"/>
                    </a:p>
                  </a:txBody>
                  <a:tcPr marL="91425" marR="91425" marT="91425" marB="91425"/>
                </a:tc>
                <a:tc>
                  <a:txBody>
                    <a:bodyPr/>
                    <a:lstStyle/>
                    <a:p>
                      <a:pPr marL="0" lvl="0" indent="0" algn="l" rtl="0">
                        <a:spcBef>
                          <a:spcPts val="0"/>
                        </a:spcBef>
                        <a:spcAft>
                          <a:spcPts val="0"/>
                        </a:spcAft>
                        <a:buNone/>
                      </a:pPr>
                      <a:r>
                        <a:rPr lang="en" sz="1200" b="1"/>
                        <a:t>Mass (each)</a:t>
                      </a:r>
                      <a:endParaRPr sz="1200" b="1"/>
                    </a:p>
                  </a:txBody>
                  <a:tcPr marL="91425" marR="91425" marT="91425" marB="91425"/>
                </a:tc>
                <a:tc>
                  <a:txBody>
                    <a:bodyPr/>
                    <a:lstStyle/>
                    <a:p>
                      <a:pPr marL="0" lvl="0" indent="0" algn="l" rtl="0">
                        <a:spcBef>
                          <a:spcPts val="0"/>
                        </a:spcBef>
                        <a:spcAft>
                          <a:spcPts val="0"/>
                        </a:spcAft>
                        <a:buNone/>
                      </a:pPr>
                      <a:r>
                        <a:rPr lang="en" sz="1200" b="1"/>
                        <a:t>Mass (per line)</a:t>
                      </a:r>
                      <a:endParaRPr sz="1200" b="1"/>
                    </a:p>
                  </a:txBody>
                  <a:tcPr marL="91425" marR="91425" marT="91425" marB="91425"/>
                </a:tc>
                <a:extLst>
                  <a:ext uri="{0D108BD9-81ED-4DB2-BD59-A6C34878D82A}">
                    <a16:rowId xmlns:a16="http://schemas.microsoft.com/office/drawing/2014/main" val="10000"/>
                  </a:ext>
                </a:extLst>
              </a:tr>
              <a:tr h="351075">
                <a:tc>
                  <a:txBody>
                    <a:bodyPr/>
                    <a:lstStyle/>
                    <a:p>
                      <a:pPr marL="0" lvl="0" indent="0" algn="l" rtl="0">
                        <a:spcBef>
                          <a:spcPts val="0"/>
                        </a:spcBef>
                        <a:spcAft>
                          <a:spcPts val="0"/>
                        </a:spcAft>
                        <a:buNone/>
                      </a:pPr>
                      <a:r>
                        <a:rPr lang="en" sz="1200"/>
                        <a:t>LJI ZD700 Pro Airframe</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1060g</a:t>
                      </a:r>
                      <a:endParaRPr sz="1200"/>
                    </a:p>
                  </a:txBody>
                  <a:tcPr marL="91425" marR="91425" marT="91425" marB="91425"/>
                </a:tc>
                <a:tc>
                  <a:txBody>
                    <a:bodyPr/>
                    <a:lstStyle/>
                    <a:p>
                      <a:pPr marL="0" lvl="0" indent="0" algn="l" rtl="0">
                        <a:spcBef>
                          <a:spcPts val="0"/>
                        </a:spcBef>
                        <a:spcAft>
                          <a:spcPts val="0"/>
                        </a:spcAft>
                        <a:buNone/>
                      </a:pPr>
                      <a:r>
                        <a:rPr lang="en" sz="1200"/>
                        <a:t>1060g</a:t>
                      </a:r>
                      <a:endParaRPr sz="1200"/>
                    </a:p>
                  </a:txBody>
                  <a:tcPr marL="91425" marR="91425" marT="91425" marB="91425"/>
                </a:tc>
                <a:extLst>
                  <a:ext uri="{0D108BD9-81ED-4DB2-BD59-A6C34878D82A}">
                    <a16:rowId xmlns:a16="http://schemas.microsoft.com/office/drawing/2014/main" val="10001"/>
                  </a:ext>
                </a:extLst>
              </a:tr>
              <a:tr h="526625">
                <a:tc>
                  <a:txBody>
                    <a:bodyPr/>
                    <a:lstStyle/>
                    <a:p>
                      <a:pPr marL="0" lvl="0" indent="0" algn="l" rtl="0">
                        <a:spcBef>
                          <a:spcPts val="0"/>
                        </a:spcBef>
                        <a:spcAft>
                          <a:spcPts val="0"/>
                        </a:spcAft>
                        <a:buNone/>
                      </a:pPr>
                      <a:r>
                        <a:rPr lang="en" sz="1200"/>
                        <a:t>4010/380Kv Brushless motor</a:t>
                      </a:r>
                      <a:endParaRPr sz="1200"/>
                    </a:p>
                  </a:txBody>
                  <a:tcPr marL="91425" marR="91425" marT="91425" marB="91425"/>
                </a:tc>
                <a:tc>
                  <a:txBody>
                    <a:bodyPr/>
                    <a:lstStyle/>
                    <a:p>
                      <a:pPr marL="0" lvl="0" indent="0" algn="l" rtl="0">
                        <a:spcBef>
                          <a:spcPts val="0"/>
                        </a:spcBef>
                        <a:spcAft>
                          <a:spcPts val="0"/>
                        </a:spcAft>
                        <a:buNone/>
                      </a:pPr>
                      <a:r>
                        <a:rPr lang="en" sz="1200"/>
                        <a:t>6</a:t>
                      </a:r>
                      <a:endParaRPr sz="1200"/>
                    </a:p>
                  </a:txBody>
                  <a:tcPr marL="91425" marR="91425" marT="91425" marB="91425"/>
                </a:tc>
                <a:tc>
                  <a:txBody>
                    <a:bodyPr/>
                    <a:lstStyle/>
                    <a:p>
                      <a:pPr marL="0" lvl="0" indent="0" algn="l" rtl="0">
                        <a:spcBef>
                          <a:spcPts val="0"/>
                        </a:spcBef>
                        <a:spcAft>
                          <a:spcPts val="0"/>
                        </a:spcAft>
                        <a:buNone/>
                      </a:pPr>
                      <a:r>
                        <a:rPr lang="en" sz="1200"/>
                        <a:t>82.5g</a:t>
                      </a:r>
                      <a:endParaRPr sz="1200"/>
                    </a:p>
                  </a:txBody>
                  <a:tcPr marL="91425" marR="91425" marT="91425" marB="91425"/>
                </a:tc>
                <a:tc>
                  <a:txBody>
                    <a:bodyPr/>
                    <a:lstStyle/>
                    <a:p>
                      <a:pPr marL="0" lvl="0" indent="0" algn="l" rtl="0">
                        <a:spcBef>
                          <a:spcPts val="0"/>
                        </a:spcBef>
                        <a:spcAft>
                          <a:spcPts val="0"/>
                        </a:spcAft>
                        <a:buNone/>
                      </a:pPr>
                      <a:r>
                        <a:rPr lang="en" sz="1200"/>
                        <a:t>495g</a:t>
                      </a:r>
                      <a:endParaRPr sz="1200"/>
                    </a:p>
                  </a:txBody>
                  <a:tcPr marL="91425" marR="91425" marT="91425" marB="91425"/>
                </a:tc>
                <a:extLst>
                  <a:ext uri="{0D108BD9-81ED-4DB2-BD59-A6C34878D82A}">
                    <a16:rowId xmlns:a16="http://schemas.microsoft.com/office/drawing/2014/main" val="10002"/>
                  </a:ext>
                </a:extLst>
              </a:tr>
              <a:tr h="351075">
                <a:tc>
                  <a:txBody>
                    <a:bodyPr/>
                    <a:lstStyle/>
                    <a:p>
                      <a:pPr marL="0" lvl="0" indent="0" algn="l" rtl="0">
                        <a:spcBef>
                          <a:spcPts val="0"/>
                        </a:spcBef>
                        <a:spcAft>
                          <a:spcPts val="0"/>
                        </a:spcAft>
                        <a:buNone/>
                      </a:pPr>
                      <a:r>
                        <a:rPr lang="en" sz="1200"/>
                        <a:t>Arris 30A ESC</a:t>
                      </a:r>
                      <a:endParaRPr sz="1200"/>
                    </a:p>
                  </a:txBody>
                  <a:tcPr marL="91425" marR="91425" marT="91425" marB="91425"/>
                </a:tc>
                <a:tc>
                  <a:txBody>
                    <a:bodyPr/>
                    <a:lstStyle/>
                    <a:p>
                      <a:pPr marL="0" lvl="0" indent="0" algn="l" rtl="0">
                        <a:spcBef>
                          <a:spcPts val="0"/>
                        </a:spcBef>
                        <a:spcAft>
                          <a:spcPts val="0"/>
                        </a:spcAft>
                        <a:buNone/>
                      </a:pPr>
                      <a:r>
                        <a:rPr lang="en" sz="1200"/>
                        <a:t>6</a:t>
                      </a:r>
                      <a:endParaRPr sz="1200"/>
                    </a:p>
                  </a:txBody>
                  <a:tcPr marL="91425" marR="91425" marT="91425" marB="91425"/>
                </a:tc>
                <a:tc>
                  <a:txBody>
                    <a:bodyPr/>
                    <a:lstStyle/>
                    <a:p>
                      <a:pPr marL="0" lvl="0" indent="0" algn="l" rtl="0">
                        <a:spcBef>
                          <a:spcPts val="0"/>
                        </a:spcBef>
                        <a:spcAft>
                          <a:spcPts val="0"/>
                        </a:spcAft>
                        <a:buNone/>
                      </a:pPr>
                      <a:r>
                        <a:rPr lang="en" sz="1200"/>
                        <a:t>25g</a:t>
                      </a:r>
                      <a:endParaRPr sz="1200"/>
                    </a:p>
                  </a:txBody>
                  <a:tcPr marL="91425" marR="91425" marT="91425" marB="91425"/>
                </a:tc>
                <a:tc>
                  <a:txBody>
                    <a:bodyPr/>
                    <a:lstStyle/>
                    <a:p>
                      <a:pPr marL="0" lvl="0" indent="0" algn="l" rtl="0">
                        <a:spcBef>
                          <a:spcPts val="0"/>
                        </a:spcBef>
                        <a:spcAft>
                          <a:spcPts val="0"/>
                        </a:spcAft>
                        <a:buNone/>
                      </a:pPr>
                      <a:r>
                        <a:rPr lang="en" sz="1200"/>
                        <a:t>150g</a:t>
                      </a:r>
                      <a:endParaRPr sz="1200"/>
                    </a:p>
                  </a:txBody>
                  <a:tcPr marL="91425" marR="91425" marT="91425" marB="91425"/>
                </a:tc>
                <a:extLst>
                  <a:ext uri="{0D108BD9-81ED-4DB2-BD59-A6C34878D82A}">
                    <a16:rowId xmlns:a16="http://schemas.microsoft.com/office/drawing/2014/main" val="10003"/>
                  </a:ext>
                </a:extLst>
              </a:tr>
              <a:tr h="351075">
                <a:tc>
                  <a:txBody>
                    <a:bodyPr/>
                    <a:lstStyle/>
                    <a:p>
                      <a:pPr marL="0" lvl="0" indent="0" algn="l" rtl="0">
                        <a:spcBef>
                          <a:spcPts val="0"/>
                        </a:spcBef>
                        <a:spcAft>
                          <a:spcPts val="0"/>
                        </a:spcAft>
                        <a:buNone/>
                      </a:pPr>
                      <a:r>
                        <a:rPr lang="en" sz="1200"/>
                        <a:t>Tarot 1355 CF Propeller</a:t>
                      </a:r>
                      <a:endParaRPr sz="1200"/>
                    </a:p>
                  </a:txBody>
                  <a:tcPr marL="91425" marR="91425" marT="91425" marB="91425"/>
                </a:tc>
                <a:tc>
                  <a:txBody>
                    <a:bodyPr/>
                    <a:lstStyle/>
                    <a:p>
                      <a:pPr marL="0" lvl="0" indent="0" algn="l" rtl="0">
                        <a:spcBef>
                          <a:spcPts val="0"/>
                        </a:spcBef>
                        <a:spcAft>
                          <a:spcPts val="0"/>
                        </a:spcAft>
                        <a:buNone/>
                      </a:pPr>
                      <a:r>
                        <a:rPr lang="en" sz="1200"/>
                        <a:t>6</a:t>
                      </a:r>
                      <a:endParaRPr sz="1200"/>
                    </a:p>
                  </a:txBody>
                  <a:tcPr marL="91425" marR="91425" marT="91425" marB="91425"/>
                </a:tc>
                <a:tc>
                  <a:txBody>
                    <a:bodyPr/>
                    <a:lstStyle/>
                    <a:p>
                      <a:pPr marL="0" lvl="0" indent="0" algn="l" rtl="0">
                        <a:spcBef>
                          <a:spcPts val="0"/>
                        </a:spcBef>
                        <a:spcAft>
                          <a:spcPts val="0"/>
                        </a:spcAft>
                        <a:buNone/>
                      </a:pPr>
                      <a:r>
                        <a:rPr lang="en" sz="1200"/>
                        <a:t>14g</a:t>
                      </a:r>
                      <a:endParaRPr sz="1200"/>
                    </a:p>
                  </a:txBody>
                  <a:tcPr marL="91425" marR="91425" marT="91425" marB="91425"/>
                </a:tc>
                <a:tc>
                  <a:txBody>
                    <a:bodyPr/>
                    <a:lstStyle/>
                    <a:p>
                      <a:pPr marL="0" lvl="0" indent="0" algn="l" rtl="0">
                        <a:spcBef>
                          <a:spcPts val="0"/>
                        </a:spcBef>
                        <a:spcAft>
                          <a:spcPts val="0"/>
                        </a:spcAft>
                        <a:buNone/>
                      </a:pPr>
                      <a:r>
                        <a:rPr lang="en" sz="1200"/>
                        <a:t>84g</a:t>
                      </a:r>
                      <a:endParaRPr sz="1200"/>
                    </a:p>
                  </a:txBody>
                  <a:tcPr marL="91425" marR="91425" marT="91425" marB="91425"/>
                </a:tc>
                <a:extLst>
                  <a:ext uri="{0D108BD9-81ED-4DB2-BD59-A6C34878D82A}">
                    <a16:rowId xmlns:a16="http://schemas.microsoft.com/office/drawing/2014/main" val="10004"/>
                  </a:ext>
                </a:extLst>
              </a:tr>
              <a:tr h="526625">
                <a:tc>
                  <a:txBody>
                    <a:bodyPr/>
                    <a:lstStyle/>
                    <a:p>
                      <a:pPr marL="0" lvl="0" indent="0" algn="l" rtl="0">
                        <a:spcBef>
                          <a:spcPts val="0"/>
                        </a:spcBef>
                        <a:spcAft>
                          <a:spcPts val="0"/>
                        </a:spcAft>
                        <a:buNone/>
                      </a:pPr>
                      <a:r>
                        <a:rPr lang="en" sz="1200"/>
                        <a:t>Pixhawk Autopilot &amp; avionics </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100g</a:t>
                      </a:r>
                      <a:endParaRPr sz="1200"/>
                    </a:p>
                  </a:txBody>
                  <a:tcPr marL="91425" marR="91425" marT="91425" marB="91425"/>
                </a:tc>
                <a:tc>
                  <a:txBody>
                    <a:bodyPr/>
                    <a:lstStyle/>
                    <a:p>
                      <a:pPr marL="0" lvl="0" indent="0" algn="l" rtl="0">
                        <a:spcBef>
                          <a:spcPts val="0"/>
                        </a:spcBef>
                        <a:spcAft>
                          <a:spcPts val="0"/>
                        </a:spcAft>
                        <a:buNone/>
                      </a:pPr>
                      <a:r>
                        <a:rPr lang="en" sz="1200"/>
                        <a:t>100g</a:t>
                      </a:r>
                      <a:endParaRPr sz="1200"/>
                    </a:p>
                  </a:txBody>
                  <a:tcPr marL="91425" marR="91425" marT="91425" marB="91425"/>
                </a:tc>
                <a:extLst>
                  <a:ext uri="{0D108BD9-81ED-4DB2-BD59-A6C34878D82A}">
                    <a16:rowId xmlns:a16="http://schemas.microsoft.com/office/drawing/2014/main" val="10005"/>
                  </a:ext>
                </a:extLst>
              </a:tr>
              <a:tr h="390100">
                <a:tc>
                  <a:txBody>
                    <a:bodyPr/>
                    <a:lstStyle/>
                    <a:p>
                      <a:pPr marL="0" lvl="0" indent="0" algn="l" rtl="0">
                        <a:spcBef>
                          <a:spcPts val="0"/>
                        </a:spcBef>
                        <a:spcAft>
                          <a:spcPts val="0"/>
                        </a:spcAft>
                        <a:buNone/>
                      </a:pPr>
                      <a:r>
                        <a:rPr lang="en" sz="1200"/>
                        <a:t>Wiring</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500g</a:t>
                      </a:r>
                      <a:endParaRPr sz="1200"/>
                    </a:p>
                  </a:txBody>
                  <a:tcPr marL="91425" marR="91425" marT="91425" marB="91425"/>
                </a:tc>
                <a:tc>
                  <a:txBody>
                    <a:bodyPr/>
                    <a:lstStyle/>
                    <a:p>
                      <a:pPr marL="0" lvl="0" indent="0" algn="l" rtl="0">
                        <a:spcBef>
                          <a:spcPts val="0"/>
                        </a:spcBef>
                        <a:spcAft>
                          <a:spcPts val="0"/>
                        </a:spcAft>
                        <a:buNone/>
                      </a:pPr>
                      <a:r>
                        <a:rPr lang="en" sz="1200"/>
                        <a:t>500g</a:t>
                      </a:r>
                      <a:endParaRPr sz="1200"/>
                    </a:p>
                  </a:txBody>
                  <a:tcPr marL="91425" marR="91425" marT="91425" marB="91425"/>
                </a:tc>
                <a:extLst>
                  <a:ext uri="{0D108BD9-81ED-4DB2-BD59-A6C34878D82A}">
                    <a16:rowId xmlns:a16="http://schemas.microsoft.com/office/drawing/2014/main" val="10006"/>
                  </a:ext>
                </a:extLst>
              </a:tr>
              <a:tr h="390100">
                <a:tc>
                  <a:txBody>
                    <a:bodyPr/>
                    <a:lstStyle/>
                    <a:p>
                      <a:pPr marL="0" lvl="0" indent="0" algn="l" rtl="0">
                        <a:spcBef>
                          <a:spcPts val="0"/>
                        </a:spcBef>
                        <a:spcAft>
                          <a:spcPts val="0"/>
                        </a:spcAft>
                        <a:buNone/>
                      </a:pPr>
                      <a:r>
                        <a:rPr lang="en" sz="1200"/>
                        <a:t>+10% margin</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223g</a:t>
                      </a:r>
                      <a:endParaRPr sz="1200"/>
                    </a:p>
                  </a:txBody>
                  <a:tcPr marL="91425" marR="91425" marT="91425" marB="91425"/>
                </a:tc>
                <a:tc>
                  <a:txBody>
                    <a:bodyPr/>
                    <a:lstStyle/>
                    <a:p>
                      <a:pPr marL="0" lvl="0" indent="0" algn="l" rtl="0">
                        <a:spcBef>
                          <a:spcPts val="0"/>
                        </a:spcBef>
                        <a:spcAft>
                          <a:spcPts val="0"/>
                        </a:spcAft>
                        <a:buNone/>
                      </a:pPr>
                      <a:r>
                        <a:rPr lang="en" sz="1200"/>
                        <a:t>223g</a:t>
                      </a:r>
                      <a:endParaRPr sz="1200"/>
                    </a:p>
                  </a:txBody>
                  <a:tcPr marL="91425" marR="91425" marT="91425" marB="91425"/>
                </a:tc>
                <a:extLst>
                  <a:ext uri="{0D108BD9-81ED-4DB2-BD59-A6C34878D82A}">
                    <a16:rowId xmlns:a16="http://schemas.microsoft.com/office/drawing/2014/main" val="10007"/>
                  </a:ext>
                </a:extLst>
              </a:tr>
              <a:tr h="428575">
                <a:tc>
                  <a:txBody>
                    <a:bodyPr/>
                    <a:lstStyle/>
                    <a:p>
                      <a:pPr marL="0" lvl="0" indent="0" algn="l" rtl="0">
                        <a:spcBef>
                          <a:spcPts val="0"/>
                        </a:spcBef>
                        <a:spcAft>
                          <a:spcPts val="0"/>
                        </a:spcAft>
                        <a:buNone/>
                      </a:pPr>
                      <a:r>
                        <a:rPr lang="en" sz="1200" b="1"/>
                        <a:t>Total</a:t>
                      </a:r>
                      <a:endParaRPr sz="1200" b="1"/>
                    </a:p>
                  </a:txBody>
                  <a:tcPr marL="91425" marR="91425" marT="91425" marB="91425"/>
                </a:tc>
                <a:tc>
                  <a:txBody>
                    <a:bodyPr/>
                    <a:lstStyle/>
                    <a:p>
                      <a:pPr marL="0" lvl="0" indent="0" algn="l" rtl="0">
                        <a:spcBef>
                          <a:spcPts val="0"/>
                        </a:spcBef>
                        <a:spcAft>
                          <a:spcPts val="0"/>
                        </a:spcAft>
                        <a:buNone/>
                      </a:pPr>
                      <a:r>
                        <a:rPr lang="en" sz="1200"/>
                        <a:t>-</a:t>
                      </a:r>
                      <a:endParaRPr sz="1200"/>
                    </a:p>
                  </a:txBody>
                  <a:tcPr marL="91425" marR="91425" marT="91425" marB="91425"/>
                </a:tc>
                <a:tc>
                  <a:txBody>
                    <a:bodyPr/>
                    <a:lstStyle/>
                    <a:p>
                      <a:pPr marL="0" lvl="0" indent="0" algn="l" rtl="0">
                        <a:spcBef>
                          <a:spcPts val="0"/>
                        </a:spcBef>
                        <a:spcAft>
                          <a:spcPts val="0"/>
                        </a:spcAft>
                        <a:buNone/>
                      </a:pPr>
                      <a:r>
                        <a:rPr lang="en" sz="1200"/>
                        <a:t>-</a:t>
                      </a:r>
                      <a:endParaRPr sz="1200"/>
                    </a:p>
                  </a:txBody>
                  <a:tcPr marL="91425" marR="91425" marT="91425" marB="91425"/>
                </a:tc>
                <a:tc>
                  <a:txBody>
                    <a:bodyPr/>
                    <a:lstStyle/>
                    <a:p>
                      <a:pPr marL="0" lvl="0" indent="0" algn="l" rtl="0">
                        <a:spcBef>
                          <a:spcPts val="0"/>
                        </a:spcBef>
                        <a:spcAft>
                          <a:spcPts val="0"/>
                        </a:spcAft>
                        <a:buNone/>
                      </a:pPr>
                      <a:r>
                        <a:rPr lang="en" sz="1200" b="1"/>
                        <a:t>2612g (Before battery)</a:t>
                      </a:r>
                      <a:endParaRPr sz="1200" b="1"/>
                    </a:p>
                  </a:txBody>
                  <a:tcPr marL="91425" marR="91425" marT="91425" marB="91425"/>
                </a:tc>
                <a:extLst>
                  <a:ext uri="{0D108BD9-81ED-4DB2-BD59-A6C34878D82A}">
                    <a16:rowId xmlns:a16="http://schemas.microsoft.com/office/drawing/2014/main" val="10008"/>
                  </a:ext>
                </a:extLst>
              </a:tr>
            </a:tbl>
          </a:graphicData>
        </a:graphic>
      </p:graphicFrame>
      <p:sp>
        <p:nvSpPr>
          <p:cNvPr id="1688" name="Google Shape;1688;p107"/>
          <p:cNvSpPr txBox="1"/>
          <p:nvPr/>
        </p:nvSpPr>
        <p:spPr>
          <a:xfrm>
            <a:off x="209200" y="869975"/>
            <a:ext cx="23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LJI ZD700 Pro Hexacopter</a:t>
            </a:r>
            <a:endParaRPr b="1">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7E64AAE9-49C4-D947-84E8-899EC84D67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103</a:t>
            </a:fld>
            <a:endParaRPr lang="en"/>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10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0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UAS Mechanical Systems</a:t>
            </a:r>
            <a:endParaRPr b="1">
              <a:solidFill>
                <a:schemeClr val="dk1"/>
              </a:solidFill>
            </a:endParaRPr>
          </a:p>
        </p:txBody>
      </p:sp>
      <p:pic>
        <p:nvPicPr>
          <p:cNvPr id="1695" name="Google Shape;1695;p108"/>
          <p:cNvPicPr preferRelativeResize="0"/>
          <p:nvPr/>
        </p:nvPicPr>
        <p:blipFill rotWithShape="1">
          <a:blip r:embed="rId3">
            <a:alphaModFix/>
          </a:blip>
          <a:srcRect/>
          <a:stretch/>
        </p:blipFill>
        <p:spPr>
          <a:xfrm>
            <a:off x="209200" y="869975"/>
            <a:ext cx="7607726" cy="3803850"/>
          </a:xfrm>
          <a:prstGeom prst="rect">
            <a:avLst/>
          </a:prstGeom>
          <a:noFill/>
          <a:ln>
            <a:noFill/>
          </a:ln>
        </p:spPr>
      </p:pic>
      <p:sp>
        <p:nvSpPr>
          <p:cNvPr id="2" name="Slide Number Placeholder 1">
            <a:extLst>
              <a:ext uri="{FF2B5EF4-FFF2-40B4-BE49-F238E27FC236}">
                <a16:creationId xmlns:a16="http://schemas.microsoft.com/office/drawing/2014/main" id="{57198378-3303-7449-8B5D-54FFF399A8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104</a:t>
            </a:fld>
            <a:endParaRPr lang="en"/>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109"/>
          <p:cNvSpPr txBox="1">
            <a:spLocks noGrp="1"/>
          </p:cNvSpPr>
          <p:nvPr>
            <p:ph type="title"/>
          </p:nvPr>
        </p:nvSpPr>
        <p:spPr>
          <a:xfrm>
            <a:off x="212725" y="840075"/>
            <a:ext cx="8726700" cy="55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77"/>
              <a:t>Airframe Power System Feasibility (Tarot X6)</a:t>
            </a:r>
            <a:endParaRPr/>
          </a:p>
        </p:txBody>
      </p:sp>
      <p:sp>
        <p:nvSpPr>
          <p:cNvPr id="1701" name="Google Shape;1701;p10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0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pic>
        <p:nvPicPr>
          <p:cNvPr id="1703" name="Google Shape;1703;p109"/>
          <p:cNvPicPr preferRelativeResize="0"/>
          <p:nvPr/>
        </p:nvPicPr>
        <p:blipFill>
          <a:blip r:embed="rId3">
            <a:alphaModFix/>
          </a:blip>
          <a:stretch>
            <a:fillRect/>
          </a:stretch>
        </p:blipFill>
        <p:spPr>
          <a:xfrm>
            <a:off x="3436463" y="1393275"/>
            <a:ext cx="5511474" cy="1797062"/>
          </a:xfrm>
          <a:prstGeom prst="rect">
            <a:avLst/>
          </a:prstGeom>
          <a:noFill/>
          <a:ln>
            <a:noFill/>
          </a:ln>
        </p:spPr>
      </p:pic>
      <p:sp>
        <p:nvSpPr>
          <p:cNvPr id="1704" name="Google Shape;1704;p109"/>
          <p:cNvSpPr txBox="1"/>
          <p:nvPr/>
        </p:nvSpPr>
        <p:spPr>
          <a:xfrm>
            <a:off x="213450" y="1393275"/>
            <a:ext cx="31905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Calibri"/>
                <a:ea typeface="Calibri"/>
                <a:cs typeface="Calibri"/>
                <a:sym typeface="Calibri"/>
              </a:rPr>
              <a:t>Hovering Power Consumption</a:t>
            </a:r>
            <a:endParaRPr sz="1200" b="1">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Pixhawk/Avionics; 2.5W</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Power Assemblies; 845W  - 2,280W</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	(Battery configuration dependant)</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b="1">
                <a:latin typeface="Calibri"/>
                <a:ea typeface="Calibri"/>
                <a:cs typeface="Calibri"/>
                <a:sym typeface="Calibri"/>
              </a:rPr>
              <a:t>Full-throttle Power consumption </a:t>
            </a:r>
            <a:endParaRPr sz="1200" b="1">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Pixhawk/Avionics; 2.5W</a:t>
            </a:r>
            <a:endParaRPr sz="1200">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Power Assemblies; 2837W</a:t>
            </a:r>
            <a:endParaRPr sz="1200">
              <a:latin typeface="Calibri"/>
              <a:ea typeface="Calibri"/>
              <a:cs typeface="Calibri"/>
              <a:sym typeface="Calibri"/>
            </a:endParaRPr>
          </a:p>
          <a:p>
            <a:pPr marL="0" lvl="0" indent="0" algn="l" rtl="0">
              <a:spcBef>
                <a:spcPts val="0"/>
              </a:spcBef>
              <a:spcAft>
                <a:spcPts val="0"/>
              </a:spcAft>
              <a:buNone/>
            </a:pPr>
            <a:r>
              <a:rPr lang="en" sz="1200">
                <a:latin typeface="Calibri"/>
                <a:ea typeface="Calibri"/>
                <a:cs typeface="Calibri"/>
                <a:sym typeface="Calibri"/>
              </a:rPr>
              <a:t>	(Motor maximum output)</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b="1">
                <a:latin typeface="Calibri"/>
                <a:ea typeface="Calibri"/>
                <a:cs typeface="Calibri"/>
                <a:sym typeface="Calibri"/>
              </a:rPr>
              <a:t>Battery Power Capabilities </a:t>
            </a:r>
            <a:endParaRPr sz="1200" b="1">
              <a:latin typeface="Calibri"/>
              <a:ea typeface="Calibri"/>
              <a:cs typeface="Calibri"/>
              <a:sym typeface="Calibri"/>
            </a:endParaRPr>
          </a:p>
          <a:p>
            <a:pPr marL="457200" lvl="0" indent="-304800" algn="l" rtl="0">
              <a:spcBef>
                <a:spcPts val="0"/>
              </a:spcBef>
              <a:spcAft>
                <a:spcPts val="0"/>
              </a:spcAft>
              <a:buSzPts val="1200"/>
              <a:buFont typeface="Calibri"/>
              <a:buChar char="-"/>
            </a:pPr>
            <a:r>
              <a:rPr lang="en" sz="1200">
                <a:latin typeface="Calibri"/>
                <a:ea typeface="Calibri"/>
                <a:cs typeface="Calibri"/>
                <a:sym typeface="Calibri"/>
              </a:rPr>
              <a:t>12,960mAh capacity can provide 7192 W</a:t>
            </a:r>
            <a:endParaRPr sz="1200">
              <a:latin typeface="Calibri"/>
              <a:ea typeface="Calibri"/>
              <a:cs typeface="Calibri"/>
              <a:sym typeface="Calibri"/>
            </a:endParaRPr>
          </a:p>
          <a:p>
            <a:pPr marL="457200" lvl="0" indent="0" algn="l" rtl="0">
              <a:spcBef>
                <a:spcPts val="0"/>
              </a:spcBef>
              <a:spcAft>
                <a:spcPts val="0"/>
              </a:spcAft>
              <a:buNone/>
            </a:pPr>
            <a:r>
              <a:rPr lang="en" sz="1200">
                <a:latin typeface="Calibri"/>
                <a:ea typeface="Calibri"/>
                <a:cs typeface="Calibri"/>
                <a:sym typeface="Calibri"/>
              </a:rPr>
              <a:t> (minimum capacity 6S LiPo at 25C discharge rate)</a:t>
            </a:r>
            <a:endParaRPr sz="1200">
              <a:latin typeface="Calibri"/>
              <a:ea typeface="Calibri"/>
              <a:cs typeface="Calibri"/>
              <a:sym typeface="Calibri"/>
            </a:endParaRPr>
          </a:p>
        </p:txBody>
      </p:sp>
      <p:sp>
        <p:nvSpPr>
          <p:cNvPr id="1705" name="Google Shape;1705;p109"/>
          <p:cNvSpPr txBox="1"/>
          <p:nvPr/>
        </p:nvSpPr>
        <p:spPr>
          <a:xfrm>
            <a:off x="4000025" y="3190325"/>
            <a:ext cx="49395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Calibri"/>
                <a:ea typeface="Calibri"/>
                <a:cs typeface="Calibri"/>
                <a:sym typeface="Calibri"/>
              </a:rPr>
              <a:t>Minimum capacity battery is capable of meeting the X6 airframes total power requirements during both hover and full throttle conditions.</a:t>
            </a: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r>
              <a:rPr lang="en" sz="1200" b="1">
                <a:latin typeface="Calibri"/>
                <a:ea typeface="Calibri"/>
                <a:cs typeface="Calibri"/>
                <a:sym typeface="Calibri"/>
              </a:rPr>
              <a:t>Vehicle power consumption is feasible for chosen battery chemistry and capacity.</a:t>
            </a:r>
            <a:endParaRPr sz="1200" b="1">
              <a:latin typeface="Calibri"/>
              <a:ea typeface="Calibri"/>
              <a:cs typeface="Calibri"/>
              <a:sym typeface="Calibri"/>
            </a:endParaRPr>
          </a:p>
        </p:txBody>
      </p:sp>
      <p:sp>
        <p:nvSpPr>
          <p:cNvPr id="1706" name="Google Shape;1706;p109"/>
          <p:cNvSpPr txBox="1"/>
          <p:nvPr/>
        </p:nvSpPr>
        <p:spPr>
          <a:xfrm>
            <a:off x="209200" y="2281675"/>
            <a:ext cx="2477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35AD66BC-44E6-4649-BF16-0B1B367986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105</a:t>
            </a:fld>
            <a:endParaRPr lang="en"/>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110"/>
          <p:cNvSpPr txBox="1">
            <a:spLocks noGrp="1"/>
          </p:cNvSpPr>
          <p:nvPr>
            <p:ph type="title"/>
          </p:nvPr>
        </p:nvSpPr>
        <p:spPr>
          <a:xfrm>
            <a:off x="212725" y="840075"/>
            <a:ext cx="8726700" cy="55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77"/>
              <a:t>Empirical Total Efficiency Calculation</a:t>
            </a:r>
            <a:endParaRPr/>
          </a:p>
        </p:txBody>
      </p:sp>
      <p:sp>
        <p:nvSpPr>
          <p:cNvPr id="1712" name="Google Shape;1712;p11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1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sp>
        <p:nvSpPr>
          <p:cNvPr id="1714" name="Google Shape;1714;p110"/>
          <p:cNvSpPr txBox="1"/>
          <p:nvPr/>
        </p:nvSpPr>
        <p:spPr>
          <a:xfrm>
            <a:off x="213450" y="1272625"/>
            <a:ext cx="8111400" cy="2878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latin typeface="Trebuchet MS"/>
                <a:ea typeface="Trebuchet MS"/>
                <a:cs typeface="Trebuchet MS"/>
                <a:sym typeface="Trebuchet MS"/>
              </a:rPr>
              <a:t>Tarot 5008/340 KV Brushless Motor (recommended for use on the Tarot X6)</a:t>
            </a:r>
            <a:endParaRPr b="1">
              <a:latin typeface="Trebuchet MS"/>
              <a:ea typeface="Trebuchet MS"/>
              <a:cs typeface="Trebuchet MS"/>
              <a:sym typeface="Trebuchet MS"/>
            </a:endParaRPr>
          </a:p>
          <a:p>
            <a:pPr marL="0" lvl="0" indent="0" algn="l" rtl="0">
              <a:lnSpc>
                <a:spcPct val="115000"/>
              </a:lnSpc>
              <a:spcBef>
                <a:spcPts val="0"/>
              </a:spcBef>
              <a:spcAft>
                <a:spcPts val="0"/>
              </a:spcAft>
              <a:buNone/>
            </a:pPr>
            <a:r>
              <a:rPr lang="en" u="sng">
                <a:solidFill>
                  <a:schemeClr val="hlink"/>
                </a:solidFill>
                <a:latin typeface="Trebuchet MS"/>
                <a:ea typeface="Trebuchet MS"/>
                <a:cs typeface="Trebuchet MS"/>
                <a:sym typeface="Trebuchet MS"/>
                <a:hlinkClick r:id="rId3"/>
              </a:rPr>
              <a:t>https://www.foxtechfpv.com/5008340kv-brushless-motorblack-p-1149.html</a:t>
            </a:r>
            <a:endParaRPr>
              <a:latin typeface="Trebuchet MS"/>
              <a:ea typeface="Trebuchet MS"/>
              <a:cs typeface="Trebuchet MS"/>
              <a:sym typeface="Trebuchet MS"/>
            </a:endParaRPr>
          </a:p>
          <a:p>
            <a:pPr marL="0" lvl="0" indent="0" algn="l" rtl="0">
              <a:lnSpc>
                <a:spcPct val="115000"/>
              </a:lnSpc>
              <a:spcBef>
                <a:spcPts val="0"/>
              </a:spcBef>
              <a:spcAft>
                <a:spcPts val="0"/>
              </a:spcAft>
              <a:buNone/>
            </a:pPr>
            <a:endParaRPr>
              <a:latin typeface="Trebuchet MS"/>
              <a:ea typeface="Trebuchet MS"/>
              <a:cs typeface="Trebuchet MS"/>
              <a:sym typeface="Trebuchet MS"/>
            </a:endParaRPr>
          </a:p>
          <a:p>
            <a:pPr marL="0" lvl="0" indent="0" algn="l" rtl="0">
              <a:lnSpc>
                <a:spcPct val="115000"/>
              </a:lnSpc>
              <a:spcBef>
                <a:spcPts val="0"/>
              </a:spcBef>
              <a:spcAft>
                <a:spcPts val="0"/>
              </a:spcAft>
              <a:buNone/>
            </a:pPr>
            <a:r>
              <a:rPr lang="en">
                <a:latin typeface="Trebuchet MS"/>
                <a:ea typeface="Trebuchet MS"/>
                <a:cs typeface="Trebuchet MS"/>
                <a:sym typeface="Trebuchet MS"/>
              </a:rPr>
              <a:t>The following steps were followed to obtain an estimation of the total efficiency of the power system used on the Tarot X6. These follow a static test performed by the manufacturer to determine a variety of parameters.</a:t>
            </a:r>
            <a:endParaRPr>
              <a:latin typeface="Trebuchet MS"/>
              <a:ea typeface="Trebuchet MS"/>
              <a:cs typeface="Trebuchet MS"/>
              <a:sym typeface="Trebuchet MS"/>
            </a:endParaRPr>
          </a:p>
          <a:p>
            <a:pPr marL="457200" lvl="0" indent="-317500" algn="l" rtl="0">
              <a:lnSpc>
                <a:spcPct val="115000"/>
              </a:lnSpc>
              <a:spcBef>
                <a:spcPts val="0"/>
              </a:spcBef>
              <a:spcAft>
                <a:spcPts val="0"/>
              </a:spcAft>
              <a:buSzPts val="1400"/>
              <a:buFont typeface="Trebuchet MS"/>
              <a:buAutoNum type="arabicPeriod"/>
            </a:pPr>
            <a:r>
              <a:rPr lang="en">
                <a:latin typeface="Trebuchet MS"/>
                <a:ea typeface="Trebuchet MS"/>
                <a:cs typeface="Trebuchet MS"/>
                <a:sym typeface="Trebuchet MS"/>
              </a:rPr>
              <a:t>For a given amount of thrust, compute the ideal </a:t>
            </a:r>
            <a:r>
              <a:rPr lang="en" b="1">
                <a:latin typeface="Trebuchet MS"/>
                <a:ea typeface="Trebuchet MS"/>
                <a:cs typeface="Trebuchet MS"/>
                <a:sym typeface="Trebuchet MS"/>
              </a:rPr>
              <a:t>P</a:t>
            </a:r>
            <a:r>
              <a:rPr lang="en" b="1" baseline="-25000">
                <a:latin typeface="Trebuchet MS"/>
                <a:ea typeface="Trebuchet MS"/>
                <a:cs typeface="Trebuchet MS"/>
                <a:sym typeface="Trebuchet MS"/>
              </a:rPr>
              <a:t>thrust</a:t>
            </a:r>
            <a:r>
              <a:rPr lang="en">
                <a:latin typeface="Trebuchet MS"/>
                <a:ea typeface="Trebuchet MS"/>
                <a:cs typeface="Trebuchet MS"/>
                <a:sym typeface="Trebuchet MS"/>
              </a:rPr>
              <a:t> required using momentum theory.</a:t>
            </a:r>
            <a:endParaRPr>
              <a:latin typeface="Trebuchet MS"/>
              <a:ea typeface="Trebuchet MS"/>
              <a:cs typeface="Trebuchet MS"/>
              <a:sym typeface="Trebuchet MS"/>
            </a:endParaRPr>
          </a:p>
          <a:p>
            <a:pPr marL="457200" lvl="0" indent="-317500" algn="l" rtl="0">
              <a:lnSpc>
                <a:spcPct val="115000"/>
              </a:lnSpc>
              <a:spcBef>
                <a:spcPts val="0"/>
              </a:spcBef>
              <a:spcAft>
                <a:spcPts val="0"/>
              </a:spcAft>
              <a:buSzPts val="1400"/>
              <a:buFont typeface="Trebuchet MS"/>
              <a:buAutoNum type="arabicPeriod"/>
            </a:pPr>
            <a:r>
              <a:rPr lang="en">
                <a:latin typeface="Trebuchet MS"/>
                <a:ea typeface="Trebuchet MS"/>
                <a:cs typeface="Trebuchet MS"/>
                <a:sym typeface="Trebuchet MS"/>
              </a:rPr>
              <a:t>Using the manufacturer’s power data, compute the total power (</a:t>
            </a:r>
            <a:r>
              <a:rPr lang="en" b="1">
                <a:latin typeface="Trebuchet MS"/>
                <a:ea typeface="Trebuchet MS"/>
                <a:cs typeface="Trebuchet MS"/>
                <a:sym typeface="Trebuchet MS"/>
              </a:rPr>
              <a:t>P</a:t>
            </a:r>
            <a:r>
              <a:rPr lang="en" b="1" baseline="-25000">
                <a:latin typeface="Trebuchet MS"/>
                <a:ea typeface="Trebuchet MS"/>
                <a:cs typeface="Trebuchet MS"/>
                <a:sym typeface="Trebuchet MS"/>
              </a:rPr>
              <a:t>total</a:t>
            </a:r>
            <a:r>
              <a:rPr lang="en" b="1">
                <a:latin typeface="Trebuchet MS"/>
                <a:ea typeface="Trebuchet MS"/>
                <a:cs typeface="Trebuchet MS"/>
                <a:sym typeface="Trebuchet MS"/>
              </a:rPr>
              <a:t> = V*I</a:t>
            </a:r>
            <a:r>
              <a:rPr lang="en">
                <a:latin typeface="Trebuchet MS"/>
                <a:ea typeface="Trebuchet MS"/>
                <a:cs typeface="Trebuchet MS"/>
                <a:sym typeface="Trebuchet MS"/>
              </a:rPr>
              <a:t>) drawn from the battery when power system is producing the desired amount of thrust.</a:t>
            </a:r>
            <a:endParaRPr>
              <a:latin typeface="Trebuchet MS"/>
              <a:ea typeface="Trebuchet MS"/>
              <a:cs typeface="Trebuchet MS"/>
              <a:sym typeface="Trebuchet MS"/>
            </a:endParaRPr>
          </a:p>
          <a:p>
            <a:pPr marL="457200" lvl="0" indent="-317500" algn="l" rtl="0">
              <a:lnSpc>
                <a:spcPct val="115000"/>
              </a:lnSpc>
              <a:spcBef>
                <a:spcPts val="0"/>
              </a:spcBef>
              <a:spcAft>
                <a:spcPts val="0"/>
              </a:spcAft>
              <a:buSzPts val="1400"/>
              <a:buFont typeface="Trebuchet MS"/>
              <a:buAutoNum type="arabicPeriod"/>
            </a:pPr>
            <a:r>
              <a:rPr lang="en">
                <a:latin typeface="Trebuchet MS"/>
                <a:ea typeface="Trebuchet MS"/>
                <a:cs typeface="Trebuchet MS"/>
                <a:sym typeface="Trebuchet MS"/>
              </a:rPr>
              <a:t>Compute the total efficiency from the motor configuration. </a:t>
            </a:r>
            <a:r>
              <a:rPr lang="en" b="1">
                <a:latin typeface="Trebuchet MS"/>
                <a:ea typeface="Trebuchet MS"/>
                <a:cs typeface="Trebuchet MS"/>
                <a:sym typeface="Trebuchet MS"/>
              </a:rPr>
              <a:t>𝞰</a:t>
            </a:r>
            <a:r>
              <a:rPr lang="en" b="1" baseline="-25000">
                <a:latin typeface="Trebuchet MS"/>
                <a:ea typeface="Trebuchet MS"/>
                <a:cs typeface="Trebuchet MS"/>
                <a:sym typeface="Trebuchet MS"/>
              </a:rPr>
              <a:t>total</a:t>
            </a:r>
            <a:r>
              <a:rPr lang="en" b="1">
                <a:latin typeface="Trebuchet MS"/>
                <a:ea typeface="Trebuchet MS"/>
                <a:cs typeface="Trebuchet MS"/>
                <a:sym typeface="Trebuchet MS"/>
              </a:rPr>
              <a:t>=P</a:t>
            </a:r>
            <a:r>
              <a:rPr lang="en" b="1" baseline="-25000">
                <a:latin typeface="Trebuchet MS"/>
                <a:ea typeface="Trebuchet MS"/>
                <a:cs typeface="Trebuchet MS"/>
                <a:sym typeface="Trebuchet MS"/>
              </a:rPr>
              <a:t>thrust</a:t>
            </a:r>
            <a:r>
              <a:rPr lang="en" b="1">
                <a:latin typeface="Trebuchet MS"/>
                <a:ea typeface="Trebuchet MS"/>
                <a:cs typeface="Trebuchet MS"/>
                <a:sym typeface="Trebuchet MS"/>
              </a:rPr>
              <a:t>/P</a:t>
            </a:r>
            <a:r>
              <a:rPr lang="en" b="1" baseline="-25000">
                <a:latin typeface="Trebuchet MS"/>
                <a:ea typeface="Trebuchet MS"/>
                <a:cs typeface="Trebuchet MS"/>
                <a:sym typeface="Trebuchet MS"/>
              </a:rPr>
              <a:t>total</a:t>
            </a:r>
            <a:endParaRPr b="1" baseline="-25000">
              <a:latin typeface="Trebuchet MS"/>
              <a:ea typeface="Trebuchet MS"/>
              <a:cs typeface="Trebuchet MS"/>
              <a:sym typeface="Trebuchet MS"/>
            </a:endParaRPr>
          </a:p>
          <a:p>
            <a:pPr marL="914400" lvl="1" indent="-317500" algn="l" rtl="0">
              <a:lnSpc>
                <a:spcPct val="115000"/>
              </a:lnSpc>
              <a:spcBef>
                <a:spcPts val="0"/>
              </a:spcBef>
              <a:spcAft>
                <a:spcPts val="0"/>
              </a:spcAft>
              <a:buSzPts val="1400"/>
              <a:buFont typeface="Trebuchet MS"/>
              <a:buAutoNum type="alphaLcPeriod"/>
            </a:pPr>
            <a:r>
              <a:rPr lang="en">
                <a:latin typeface="Trebuchet MS"/>
                <a:ea typeface="Trebuchet MS"/>
                <a:cs typeface="Trebuchet MS"/>
                <a:sym typeface="Trebuchet MS"/>
              </a:rPr>
              <a:t>Note, this test includes the use of a speed controller (ESC) and propeller.</a:t>
            </a:r>
            <a:endParaRPr>
              <a:latin typeface="Trebuchet MS"/>
              <a:ea typeface="Trebuchet MS"/>
              <a:cs typeface="Trebuchet MS"/>
              <a:sym typeface="Trebuchet MS"/>
            </a:endParaRPr>
          </a:p>
        </p:txBody>
      </p:sp>
      <p:sp>
        <p:nvSpPr>
          <p:cNvPr id="1715" name="Google Shape;1715;p110"/>
          <p:cNvSpPr txBox="1"/>
          <p:nvPr/>
        </p:nvSpPr>
        <p:spPr>
          <a:xfrm>
            <a:off x="209200" y="2281675"/>
            <a:ext cx="2477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A6095A6D-3FFC-304F-9468-7418A302D3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106</a:t>
            </a:fld>
            <a:endParaRPr lang="en"/>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719"/>
        <p:cNvGrpSpPr/>
        <p:nvPr/>
      </p:nvGrpSpPr>
      <p:grpSpPr>
        <a:xfrm>
          <a:off x="0" y="0"/>
          <a:ext cx="0" cy="0"/>
          <a:chOff x="0" y="0"/>
          <a:chExt cx="0" cy="0"/>
        </a:xfrm>
      </p:grpSpPr>
      <p:sp>
        <p:nvSpPr>
          <p:cNvPr id="1720" name="Google Shape;1720;p111"/>
          <p:cNvSpPr txBox="1">
            <a:spLocks noGrp="1"/>
          </p:cNvSpPr>
          <p:nvPr>
            <p:ph type="title"/>
          </p:nvPr>
        </p:nvSpPr>
        <p:spPr>
          <a:xfrm>
            <a:off x="212725" y="840075"/>
            <a:ext cx="8726700" cy="55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77"/>
              <a:t>Empirical Total Efficiency Calculation</a:t>
            </a:r>
            <a:endParaRPr/>
          </a:p>
        </p:txBody>
      </p:sp>
      <p:sp>
        <p:nvSpPr>
          <p:cNvPr id="1721" name="Google Shape;1721;p11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sp>
        <p:nvSpPr>
          <p:cNvPr id="1723" name="Google Shape;1723;p111"/>
          <p:cNvSpPr txBox="1"/>
          <p:nvPr/>
        </p:nvSpPr>
        <p:spPr>
          <a:xfrm>
            <a:off x="213450" y="1272625"/>
            <a:ext cx="81114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latin typeface="Trebuchet MS"/>
                <a:ea typeface="Trebuchet MS"/>
                <a:cs typeface="Trebuchet MS"/>
                <a:sym typeface="Trebuchet MS"/>
              </a:rPr>
              <a:t>Tarot 5008/340 KV Brushless Motor Manufacturer Test Results</a:t>
            </a:r>
            <a:endParaRPr>
              <a:latin typeface="Trebuchet MS"/>
              <a:ea typeface="Trebuchet MS"/>
              <a:cs typeface="Trebuchet MS"/>
              <a:sym typeface="Trebuchet MS"/>
            </a:endParaRPr>
          </a:p>
          <a:p>
            <a:pPr marL="0" lvl="0" indent="0" algn="l" rtl="0">
              <a:lnSpc>
                <a:spcPct val="115000"/>
              </a:lnSpc>
              <a:spcBef>
                <a:spcPts val="0"/>
              </a:spcBef>
              <a:spcAft>
                <a:spcPts val="0"/>
              </a:spcAft>
              <a:buNone/>
            </a:pPr>
            <a:endParaRPr>
              <a:latin typeface="Trebuchet MS"/>
              <a:ea typeface="Trebuchet MS"/>
              <a:cs typeface="Trebuchet MS"/>
              <a:sym typeface="Trebuchet MS"/>
            </a:endParaRPr>
          </a:p>
        </p:txBody>
      </p:sp>
      <p:sp>
        <p:nvSpPr>
          <p:cNvPr id="1724" name="Google Shape;1724;p111"/>
          <p:cNvSpPr txBox="1"/>
          <p:nvPr/>
        </p:nvSpPr>
        <p:spPr>
          <a:xfrm>
            <a:off x="209200" y="2281675"/>
            <a:ext cx="2477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pic>
        <p:nvPicPr>
          <p:cNvPr id="1725" name="Google Shape;1725;p111"/>
          <p:cNvPicPr preferRelativeResize="0"/>
          <p:nvPr/>
        </p:nvPicPr>
        <p:blipFill>
          <a:blip r:embed="rId3">
            <a:alphaModFix/>
          </a:blip>
          <a:stretch>
            <a:fillRect/>
          </a:stretch>
        </p:blipFill>
        <p:spPr>
          <a:xfrm>
            <a:off x="425576" y="1684676"/>
            <a:ext cx="4687710" cy="2365074"/>
          </a:xfrm>
          <a:prstGeom prst="rect">
            <a:avLst/>
          </a:prstGeom>
          <a:noFill/>
          <a:ln>
            <a:noFill/>
          </a:ln>
        </p:spPr>
      </p:pic>
      <p:sp>
        <p:nvSpPr>
          <p:cNvPr id="1726" name="Google Shape;1726;p111"/>
          <p:cNvSpPr txBox="1"/>
          <p:nvPr/>
        </p:nvSpPr>
        <p:spPr>
          <a:xfrm>
            <a:off x="613625" y="4049750"/>
            <a:ext cx="4311600" cy="55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900" u="sng">
                <a:solidFill>
                  <a:schemeClr val="hlink"/>
                </a:solidFill>
                <a:latin typeface="Trebuchet MS"/>
                <a:ea typeface="Trebuchet MS"/>
                <a:cs typeface="Trebuchet MS"/>
                <a:sym typeface="Trebuchet MS"/>
                <a:hlinkClick r:id="rId4"/>
              </a:rPr>
              <a:t>https://www.foxtechfpv.com/5008340kv-brushless-motorblack-p-1149.html</a:t>
            </a:r>
            <a:r>
              <a:rPr lang="en" sz="900">
                <a:latin typeface="Trebuchet MS"/>
                <a:ea typeface="Trebuchet MS"/>
                <a:cs typeface="Trebuchet MS"/>
                <a:sym typeface="Trebuchet MS"/>
              </a:rPr>
              <a:t> </a:t>
            </a:r>
            <a:endParaRPr sz="900">
              <a:latin typeface="Trebuchet MS"/>
              <a:ea typeface="Trebuchet MS"/>
              <a:cs typeface="Trebuchet MS"/>
              <a:sym typeface="Trebuchet MS"/>
            </a:endParaRPr>
          </a:p>
          <a:p>
            <a:pPr marL="0" lvl="0" indent="0" algn="l" rtl="0">
              <a:lnSpc>
                <a:spcPct val="115000"/>
              </a:lnSpc>
              <a:spcBef>
                <a:spcPts val="0"/>
              </a:spcBef>
              <a:spcAft>
                <a:spcPts val="0"/>
              </a:spcAft>
              <a:buNone/>
            </a:pPr>
            <a:endParaRPr>
              <a:latin typeface="Trebuchet MS"/>
              <a:ea typeface="Trebuchet MS"/>
              <a:cs typeface="Trebuchet MS"/>
              <a:sym typeface="Trebuchet MS"/>
            </a:endParaRPr>
          </a:p>
        </p:txBody>
      </p:sp>
      <p:sp>
        <p:nvSpPr>
          <p:cNvPr id="1727" name="Google Shape;1727;p111"/>
          <p:cNvSpPr txBox="1"/>
          <p:nvPr/>
        </p:nvSpPr>
        <p:spPr>
          <a:xfrm>
            <a:off x="5642975" y="1684675"/>
            <a:ext cx="2801100" cy="23826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For a reference thrust of 1.0kg: </a:t>
            </a:r>
            <a:endParaRPr>
              <a:latin typeface="Trebuchet MS"/>
              <a:ea typeface="Trebuchet MS"/>
              <a:cs typeface="Trebuchet MS"/>
              <a:sym typeface="Trebuchet MS"/>
            </a:endParaRPr>
          </a:p>
          <a:p>
            <a:pPr marL="914400" lvl="1" indent="-317500" algn="l" rtl="0">
              <a:lnSpc>
                <a:spcPct val="115000"/>
              </a:lnSpc>
              <a:spcBef>
                <a:spcPts val="0"/>
              </a:spcBef>
              <a:spcAft>
                <a:spcPts val="0"/>
              </a:spcAft>
              <a:buSzPts val="1400"/>
              <a:buFont typeface="Trebuchet MS"/>
              <a:buChar char="○"/>
            </a:pPr>
            <a:r>
              <a:rPr lang="en" b="1">
                <a:latin typeface="Trebuchet MS"/>
                <a:ea typeface="Trebuchet MS"/>
                <a:cs typeface="Trebuchet MS"/>
                <a:sym typeface="Trebuchet MS"/>
              </a:rPr>
              <a:t>P</a:t>
            </a:r>
            <a:r>
              <a:rPr lang="en" b="1" baseline="-25000">
                <a:latin typeface="Trebuchet MS"/>
                <a:ea typeface="Trebuchet MS"/>
                <a:cs typeface="Trebuchet MS"/>
                <a:sym typeface="Trebuchet MS"/>
              </a:rPr>
              <a:t>thrust</a:t>
            </a:r>
            <a:r>
              <a:rPr lang="en" b="1">
                <a:latin typeface="Trebuchet MS"/>
                <a:ea typeface="Trebuchet MS"/>
                <a:cs typeface="Trebuchet MS"/>
                <a:sym typeface="Trebuchet MS"/>
              </a:rPr>
              <a:t>= 48.4 W</a:t>
            </a:r>
            <a:endParaRPr>
              <a:latin typeface="Trebuchet MS"/>
              <a:ea typeface="Trebuchet MS"/>
              <a:cs typeface="Trebuchet MS"/>
              <a:sym typeface="Trebuchet MS"/>
            </a:endParaRPr>
          </a:p>
          <a:p>
            <a:pPr marL="914400" lvl="0" indent="0" algn="l" rtl="0">
              <a:lnSpc>
                <a:spcPct val="115000"/>
              </a:lnSpc>
              <a:spcBef>
                <a:spcPts val="0"/>
              </a:spcBef>
              <a:spcAft>
                <a:spcPts val="0"/>
              </a:spcAft>
              <a:buNone/>
            </a:pPr>
            <a:endParaRPr>
              <a:latin typeface="Trebuchet MS"/>
              <a:ea typeface="Trebuchet MS"/>
              <a:cs typeface="Trebuchet MS"/>
              <a:sym typeface="Trebuchet MS"/>
            </a:endParaRPr>
          </a:p>
          <a:p>
            <a:pPr marL="457200" lvl="0" indent="-317500" algn="l" rtl="0">
              <a:lnSpc>
                <a:spcPct val="115000"/>
              </a:lnSpc>
              <a:spcBef>
                <a:spcPts val="0"/>
              </a:spcBef>
              <a:spcAft>
                <a:spcPts val="0"/>
              </a:spcAft>
              <a:buSzPts val="1400"/>
              <a:buFont typeface="Trebuchet MS"/>
              <a:buChar char="●"/>
            </a:pPr>
            <a:r>
              <a:rPr lang="en">
                <a:latin typeface="Trebuchet MS"/>
                <a:ea typeface="Trebuchet MS"/>
                <a:cs typeface="Trebuchet MS"/>
                <a:sym typeface="Trebuchet MS"/>
              </a:rPr>
              <a:t>1.0kg thrust produced at 35% throttle:</a:t>
            </a:r>
            <a:endParaRPr>
              <a:latin typeface="Trebuchet MS"/>
              <a:ea typeface="Trebuchet MS"/>
              <a:cs typeface="Trebuchet MS"/>
              <a:sym typeface="Trebuchet MS"/>
            </a:endParaRPr>
          </a:p>
          <a:p>
            <a:pPr marL="914400" lvl="1" indent="-317500" algn="l" rtl="0">
              <a:lnSpc>
                <a:spcPct val="115000"/>
              </a:lnSpc>
              <a:spcBef>
                <a:spcPts val="0"/>
              </a:spcBef>
              <a:spcAft>
                <a:spcPts val="0"/>
              </a:spcAft>
              <a:buSzPts val="1400"/>
              <a:buFont typeface="Trebuchet MS"/>
              <a:buChar char="○"/>
            </a:pPr>
            <a:r>
              <a:rPr lang="en" b="1">
                <a:latin typeface="Trebuchet MS"/>
                <a:ea typeface="Trebuchet MS"/>
                <a:cs typeface="Trebuchet MS"/>
                <a:sym typeface="Trebuchet MS"/>
              </a:rPr>
              <a:t>P</a:t>
            </a:r>
            <a:r>
              <a:rPr lang="en" b="1" baseline="-25000">
                <a:latin typeface="Trebuchet MS"/>
                <a:ea typeface="Trebuchet MS"/>
                <a:cs typeface="Trebuchet MS"/>
                <a:sym typeface="Trebuchet MS"/>
              </a:rPr>
              <a:t>total</a:t>
            </a:r>
            <a:r>
              <a:rPr lang="en" b="1">
                <a:latin typeface="Trebuchet MS"/>
                <a:ea typeface="Trebuchet MS"/>
                <a:cs typeface="Trebuchet MS"/>
                <a:sym typeface="Trebuchet MS"/>
              </a:rPr>
              <a:t>= 87.5 W</a:t>
            </a:r>
            <a:endParaRPr b="1">
              <a:latin typeface="Trebuchet MS"/>
              <a:ea typeface="Trebuchet MS"/>
              <a:cs typeface="Trebuchet MS"/>
              <a:sym typeface="Trebuchet MS"/>
            </a:endParaRPr>
          </a:p>
          <a:p>
            <a:pPr marL="914400" lvl="0" indent="0" algn="l" rtl="0">
              <a:lnSpc>
                <a:spcPct val="115000"/>
              </a:lnSpc>
              <a:spcBef>
                <a:spcPts val="0"/>
              </a:spcBef>
              <a:spcAft>
                <a:spcPts val="0"/>
              </a:spcAft>
              <a:buNone/>
            </a:pPr>
            <a:r>
              <a:rPr lang="en" b="1">
                <a:latin typeface="Trebuchet MS"/>
                <a:ea typeface="Trebuchet MS"/>
                <a:cs typeface="Trebuchet MS"/>
                <a:sym typeface="Trebuchet MS"/>
              </a:rPr>
              <a:t> </a:t>
            </a:r>
            <a:endParaRPr>
              <a:latin typeface="Trebuchet MS"/>
              <a:ea typeface="Trebuchet MS"/>
              <a:cs typeface="Trebuchet MS"/>
              <a:sym typeface="Trebuchet MS"/>
            </a:endParaRPr>
          </a:p>
          <a:p>
            <a:pPr marL="457200" lvl="0" indent="-317500" algn="l" rtl="0">
              <a:lnSpc>
                <a:spcPct val="115000"/>
              </a:lnSpc>
              <a:spcBef>
                <a:spcPts val="0"/>
              </a:spcBef>
              <a:spcAft>
                <a:spcPts val="0"/>
              </a:spcAft>
              <a:buSzPts val="1400"/>
              <a:buFont typeface="Trebuchet MS"/>
              <a:buChar char="●"/>
            </a:pPr>
            <a:r>
              <a:rPr lang="en" b="1">
                <a:latin typeface="Trebuchet MS"/>
                <a:ea typeface="Trebuchet MS"/>
                <a:cs typeface="Trebuchet MS"/>
                <a:sym typeface="Trebuchet MS"/>
              </a:rPr>
              <a:t>𝞰</a:t>
            </a:r>
            <a:r>
              <a:rPr lang="en" b="1" baseline="-25000">
                <a:latin typeface="Trebuchet MS"/>
                <a:ea typeface="Trebuchet MS"/>
                <a:cs typeface="Trebuchet MS"/>
                <a:sym typeface="Trebuchet MS"/>
              </a:rPr>
              <a:t>total</a:t>
            </a:r>
            <a:r>
              <a:rPr lang="en" b="1">
                <a:latin typeface="Trebuchet MS"/>
                <a:ea typeface="Trebuchet MS"/>
                <a:cs typeface="Trebuchet MS"/>
                <a:sym typeface="Trebuchet MS"/>
              </a:rPr>
              <a:t> = 0.55</a:t>
            </a:r>
            <a:endParaRPr>
              <a:latin typeface="Trebuchet MS"/>
              <a:ea typeface="Trebuchet MS"/>
              <a:cs typeface="Trebuchet MS"/>
              <a:sym typeface="Trebuchet MS"/>
            </a:endParaRPr>
          </a:p>
        </p:txBody>
      </p:sp>
      <p:sp>
        <p:nvSpPr>
          <p:cNvPr id="2" name="Slide Number Placeholder 1">
            <a:extLst>
              <a:ext uri="{FF2B5EF4-FFF2-40B4-BE49-F238E27FC236}">
                <a16:creationId xmlns:a16="http://schemas.microsoft.com/office/drawing/2014/main" id="{CC4F9AF7-A104-A942-916B-960D17971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107</a:t>
            </a:fld>
            <a:endParaRPr lang="en"/>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11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12"/>
          <p:cNvSpPr txBox="1">
            <a:spLocks noGrp="1"/>
          </p:cNvSpPr>
          <p:nvPr>
            <p:ph type="title"/>
          </p:nvPr>
        </p:nvSpPr>
        <p:spPr>
          <a:xfrm>
            <a:off x="55450" y="195275"/>
            <a:ext cx="90678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Feasibility Analysis: Ground Truth System GPS Modules</a:t>
            </a:r>
            <a:endParaRPr>
              <a:solidFill>
                <a:schemeClr val="dk1"/>
              </a:solidFill>
            </a:endParaRPr>
          </a:p>
        </p:txBody>
      </p:sp>
      <p:sp>
        <p:nvSpPr>
          <p:cNvPr id="1734" name="Google Shape;1734;p112"/>
          <p:cNvSpPr txBox="1"/>
          <p:nvPr/>
        </p:nvSpPr>
        <p:spPr>
          <a:xfrm>
            <a:off x="209200" y="2281675"/>
            <a:ext cx="2477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Calibri"/>
              <a:ea typeface="Calibri"/>
              <a:cs typeface="Calibri"/>
              <a:sym typeface="Calibri"/>
            </a:endParaRPr>
          </a:p>
          <a:p>
            <a:pPr marL="0" lvl="0" indent="0" algn="l" rtl="0">
              <a:spcBef>
                <a:spcPts val="0"/>
              </a:spcBef>
              <a:spcAft>
                <a:spcPts val="0"/>
              </a:spcAft>
              <a:buNone/>
            </a:pPr>
            <a:endParaRPr sz="1200">
              <a:latin typeface="Calibri"/>
              <a:ea typeface="Calibri"/>
              <a:cs typeface="Calibri"/>
              <a:sym typeface="Calibri"/>
            </a:endParaRPr>
          </a:p>
        </p:txBody>
      </p:sp>
      <p:graphicFrame>
        <p:nvGraphicFramePr>
          <p:cNvPr id="1735" name="Google Shape;1735;p112"/>
          <p:cNvGraphicFramePr/>
          <p:nvPr/>
        </p:nvGraphicFramePr>
        <p:xfrm>
          <a:off x="271075" y="1030475"/>
          <a:ext cx="3000000" cy="3000000"/>
        </p:xfrm>
        <a:graphic>
          <a:graphicData uri="http://schemas.openxmlformats.org/drawingml/2006/table">
            <a:tbl>
              <a:tblPr>
                <a:noFill/>
                <a:tableStyleId>{2E50009E-32C5-4519-B402-A932783322D1}</a:tableStyleId>
              </a:tblPr>
              <a:tblGrid>
                <a:gridCol w="1549925">
                  <a:extLst>
                    <a:ext uri="{9D8B030D-6E8A-4147-A177-3AD203B41FA5}">
                      <a16:colId xmlns:a16="http://schemas.microsoft.com/office/drawing/2014/main" val="20000"/>
                    </a:ext>
                  </a:extLst>
                </a:gridCol>
                <a:gridCol w="1556325">
                  <a:extLst>
                    <a:ext uri="{9D8B030D-6E8A-4147-A177-3AD203B41FA5}">
                      <a16:colId xmlns:a16="http://schemas.microsoft.com/office/drawing/2014/main" val="20001"/>
                    </a:ext>
                  </a:extLst>
                </a:gridCol>
                <a:gridCol w="1601850">
                  <a:extLst>
                    <a:ext uri="{9D8B030D-6E8A-4147-A177-3AD203B41FA5}">
                      <a16:colId xmlns:a16="http://schemas.microsoft.com/office/drawing/2014/main" val="20002"/>
                    </a:ext>
                  </a:extLst>
                </a:gridCol>
                <a:gridCol w="1980150">
                  <a:extLst>
                    <a:ext uri="{9D8B030D-6E8A-4147-A177-3AD203B41FA5}">
                      <a16:colId xmlns:a16="http://schemas.microsoft.com/office/drawing/2014/main" val="20003"/>
                    </a:ext>
                  </a:extLst>
                </a:gridCol>
                <a:gridCol w="1980150">
                  <a:extLst>
                    <a:ext uri="{9D8B030D-6E8A-4147-A177-3AD203B41FA5}">
                      <a16:colId xmlns:a16="http://schemas.microsoft.com/office/drawing/2014/main" val="20004"/>
                    </a:ext>
                  </a:extLst>
                </a:gridCol>
              </a:tblGrid>
              <a:tr h="693850">
                <a:tc>
                  <a:txBody>
                    <a:bodyPr/>
                    <a:lstStyle/>
                    <a:p>
                      <a:pPr marL="0" lvl="0" indent="0" algn="l" rtl="0">
                        <a:spcBef>
                          <a:spcPts val="0"/>
                        </a:spcBef>
                        <a:spcAft>
                          <a:spcPts val="0"/>
                        </a:spcAft>
                        <a:buNone/>
                      </a:pPr>
                      <a:r>
                        <a:rPr lang="en" sz="1000">
                          <a:latin typeface="Calibri"/>
                          <a:ea typeface="Calibri"/>
                          <a:cs typeface="Calibri"/>
                          <a:sym typeface="Calibri"/>
                        </a:rPr>
                        <a:t>GPS Module</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Position Accuracy (with PPK)</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Data Output Rate</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Onboard Volume</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Cost (rover only)</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803275">
                <a:tc>
                  <a:txBody>
                    <a:bodyPr/>
                    <a:lstStyle/>
                    <a:p>
                      <a:pPr marL="0" lvl="0" indent="0" algn="l" rtl="0">
                        <a:spcBef>
                          <a:spcPts val="0"/>
                        </a:spcBef>
                        <a:spcAft>
                          <a:spcPts val="0"/>
                        </a:spcAft>
                        <a:buNone/>
                      </a:pPr>
                      <a:r>
                        <a:rPr lang="en" sz="1000">
                          <a:latin typeface="Calibri"/>
                          <a:ea typeface="Calibri"/>
                          <a:cs typeface="Calibri"/>
                          <a:sym typeface="Calibri"/>
                        </a:rPr>
                        <a:t>Here3</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+/-0.025m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Max 8Hz</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7.6cm x 7.6cm x 1.7cm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$125</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803275">
                <a:tc>
                  <a:txBody>
                    <a:bodyPr/>
                    <a:lstStyle/>
                    <a:p>
                      <a:pPr marL="0" lvl="0" indent="0" algn="l" rtl="0">
                        <a:spcBef>
                          <a:spcPts val="0"/>
                        </a:spcBef>
                        <a:spcAft>
                          <a:spcPts val="0"/>
                        </a:spcAft>
                        <a:buNone/>
                      </a:pPr>
                      <a:r>
                        <a:rPr lang="en" sz="1000">
                          <a:latin typeface="Calibri"/>
                          <a:ea typeface="Calibri"/>
                          <a:cs typeface="Calibri"/>
                          <a:sym typeface="Calibri"/>
                        </a:rPr>
                        <a:t>CUAV C-RTK 9P</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+/-0.01m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Max 20Hz</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3.15cm x 4.8cm x 1.2cm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$600</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803275">
                <a:tc>
                  <a:txBody>
                    <a:bodyPr/>
                    <a:lstStyle/>
                    <a:p>
                      <a:pPr marL="0" lvl="0" indent="0" algn="l" rtl="0">
                        <a:spcBef>
                          <a:spcPts val="0"/>
                        </a:spcBef>
                        <a:spcAft>
                          <a:spcPts val="0"/>
                        </a:spcAft>
                        <a:buNone/>
                      </a:pPr>
                      <a:r>
                        <a:rPr lang="en" sz="1000">
                          <a:latin typeface="Calibri"/>
                          <a:ea typeface="Calibri"/>
                          <a:cs typeface="Calibri"/>
                          <a:sym typeface="Calibri"/>
                        </a:rPr>
                        <a:t>Holybro H-RTK F9P</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+/-0.01m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Max 8Hz</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7.6cm x 7.6 cm x 2.0cm</a:t>
                      </a:r>
                      <a:endParaRPr sz="10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000">
                          <a:latin typeface="Calibri"/>
                          <a:ea typeface="Calibri"/>
                          <a:cs typeface="Calibri"/>
                          <a:sym typeface="Calibri"/>
                        </a:rPr>
                        <a:t>$400</a:t>
                      </a:r>
                      <a:endParaRPr sz="10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2" name="Slide Number Placeholder 1">
            <a:extLst>
              <a:ext uri="{FF2B5EF4-FFF2-40B4-BE49-F238E27FC236}">
                <a16:creationId xmlns:a16="http://schemas.microsoft.com/office/drawing/2014/main" id="{E77CA418-8587-E748-9C85-5EA2F1CAD2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108</a:t>
            </a:fld>
            <a:endParaRPr lang="en"/>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739"/>
        <p:cNvGrpSpPr/>
        <p:nvPr/>
      </p:nvGrpSpPr>
      <p:grpSpPr>
        <a:xfrm>
          <a:off x="0" y="0"/>
          <a:ext cx="0" cy="0"/>
          <a:chOff x="0" y="0"/>
          <a:chExt cx="0" cy="0"/>
        </a:xfrm>
      </p:grpSpPr>
      <p:sp>
        <p:nvSpPr>
          <p:cNvPr id="1740" name="Google Shape;1740;p113"/>
          <p:cNvSpPr txBox="1">
            <a:spLocks noGrp="1"/>
          </p:cNvSpPr>
          <p:nvPr>
            <p:ph type="title"/>
          </p:nvPr>
        </p:nvSpPr>
        <p:spPr>
          <a:xfrm>
            <a:off x="-186450" y="1911000"/>
            <a:ext cx="95682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74EA7"/>
                </a:solidFill>
              </a:rPr>
              <a:t>Controls</a:t>
            </a:r>
            <a:endParaRPr sz="4800" b="1">
              <a:solidFill>
                <a:srgbClr val="674EA7"/>
              </a:solidFill>
            </a:endParaRPr>
          </a:p>
        </p:txBody>
      </p:sp>
      <p:cxnSp>
        <p:nvCxnSpPr>
          <p:cNvPr id="1741" name="Google Shape;1741;p113"/>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742" name="Google Shape;1742;p113"/>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743" name="Google Shape;1743;p113"/>
          <p:cNvSpPr txBox="1">
            <a:spLocks noGrp="1"/>
          </p:cNvSpPr>
          <p:nvPr>
            <p:ph type="title"/>
          </p:nvPr>
        </p:nvSpPr>
        <p:spPr>
          <a:xfrm>
            <a:off x="507050" y="2677525"/>
            <a:ext cx="83250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3" action="ppaction://hlinksldjump"/>
              </a:rPr>
              <a:t>Return to Supporting Materials Quick Links</a:t>
            </a:r>
            <a:endParaRPr sz="2400" b="1" u="sng">
              <a:solidFill>
                <a:srgbClr val="000000"/>
              </a:solidFill>
            </a:endParaRPr>
          </a:p>
        </p:txBody>
      </p:sp>
      <p:sp>
        <p:nvSpPr>
          <p:cNvPr id="2" name="Slide Number Placeholder 1">
            <a:extLst>
              <a:ext uri="{FF2B5EF4-FFF2-40B4-BE49-F238E27FC236}">
                <a16:creationId xmlns:a16="http://schemas.microsoft.com/office/drawing/2014/main" id="{9A3E61BA-ADAA-774C-95EA-2B3337C56E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109</a:t>
            </a:fld>
            <a:endParaRPr lang="e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6F1FF62-D373-E445-BB6E-CC057E9A873C}"/>
              </a:ext>
            </a:extLst>
          </p:cNvPr>
          <p:cNvPicPr>
            <a:picLocks noChangeAspect="1"/>
          </p:cNvPicPr>
          <p:nvPr/>
        </p:nvPicPr>
        <p:blipFill>
          <a:blip r:embed="rId2"/>
          <a:stretch>
            <a:fillRect/>
          </a:stretch>
        </p:blipFill>
        <p:spPr>
          <a:xfrm>
            <a:off x="1854327" y="-1843278"/>
            <a:ext cx="1924050" cy="1343025"/>
          </a:xfrm>
          <a:prstGeom prst="rect">
            <a:avLst/>
          </a:prstGeom>
        </p:spPr>
      </p:pic>
      <p:pic>
        <p:nvPicPr>
          <p:cNvPr id="75" name="Picture 74">
            <a:extLst>
              <a:ext uri="{FF2B5EF4-FFF2-40B4-BE49-F238E27FC236}">
                <a16:creationId xmlns:a16="http://schemas.microsoft.com/office/drawing/2014/main" id="{C841D503-EB20-FD41-8113-C7F15FEE531E}"/>
              </a:ext>
            </a:extLst>
          </p:cNvPr>
          <p:cNvPicPr>
            <a:picLocks noChangeAspect="1"/>
          </p:cNvPicPr>
          <p:nvPr/>
        </p:nvPicPr>
        <p:blipFill>
          <a:blip r:embed="rId3"/>
          <a:stretch>
            <a:fillRect/>
          </a:stretch>
        </p:blipFill>
        <p:spPr>
          <a:xfrm>
            <a:off x="8937" y="5545"/>
            <a:ext cx="9144000" cy="5180076"/>
          </a:xfrm>
          <a:prstGeom prst="rect">
            <a:avLst/>
          </a:prstGeom>
        </p:spPr>
      </p:pic>
      <p:sp>
        <p:nvSpPr>
          <p:cNvPr id="76" name="Rectangle 75">
            <a:extLst>
              <a:ext uri="{FF2B5EF4-FFF2-40B4-BE49-F238E27FC236}">
                <a16:creationId xmlns:a16="http://schemas.microsoft.com/office/drawing/2014/main" id="{18670594-87C3-664D-896F-3022BDDA6882}"/>
              </a:ext>
            </a:extLst>
          </p:cNvPr>
          <p:cNvSpPr/>
          <p:nvPr/>
        </p:nvSpPr>
        <p:spPr>
          <a:xfrm>
            <a:off x="2575341" y="4573855"/>
            <a:ext cx="3961120" cy="528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7" name="Picture 76">
            <a:extLst>
              <a:ext uri="{FF2B5EF4-FFF2-40B4-BE49-F238E27FC236}">
                <a16:creationId xmlns:a16="http://schemas.microsoft.com/office/drawing/2014/main" id="{002D44D6-9E5B-DE49-8079-B8BA85C8A05F}"/>
              </a:ext>
            </a:extLst>
          </p:cNvPr>
          <p:cNvPicPr>
            <a:picLocks noChangeAspect="1"/>
          </p:cNvPicPr>
          <p:nvPr/>
        </p:nvPicPr>
        <p:blipFill>
          <a:blip r:embed="rId4"/>
          <a:stretch>
            <a:fillRect/>
          </a:stretch>
        </p:blipFill>
        <p:spPr>
          <a:xfrm>
            <a:off x="2660739" y="4606078"/>
            <a:ext cx="2315210" cy="471148"/>
          </a:xfrm>
          <a:prstGeom prst="rect">
            <a:avLst/>
          </a:prstGeom>
        </p:spPr>
      </p:pic>
      <p:sp>
        <p:nvSpPr>
          <p:cNvPr id="78" name="TextBox 77">
            <a:extLst>
              <a:ext uri="{FF2B5EF4-FFF2-40B4-BE49-F238E27FC236}">
                <a16:creationId xmlns:a16="http://schemas.microsoft.com/office/drawing/2014/main" id="{8D5FC66E-0645-BE42-8B15-63A988EB7DCA}"/>
              </a:ext>
            </a:extLst>
          </p:cNvPr>
          <p:cNvSpPr txBox="1"/>
          <p:nvPr/>
        </p:nvSpPr>
        <p:spPr>
          <a:xfrm>
            <a:off x="3189313" y="-3833"/>
            <a:ext cx="2731577" cy="692497"/>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2. Simulate Path</a:t>
            </a:r>
            <a:endParaRPr lang="en-US" sz="900" dirty="0">
              <a:solidFill>
                <a:schemeClr val="tx1"/>
              </a:solidFill>
              <a:latin typeface="Futura Medium" panose="020B0602020204020303" pitchFamily="34" charset="-79"/>
              <a:cs typeface="Futura Medium" panose="020B0602020204020303" pitchFamily="34" charset="-79"/>
            </a:endParaRPr>
          </a:p>
          <a:p>
            <a:pPr algn="ctr"/>
            <a:r>
              <a:rPr lang="en-US" sz="1200" dirty="0">
                <a:solidFill>
                  <a:schemeClr val="tx1"/>
                </a:solidFill>
                <a:latin typeface="Futura Medium" panose="020B0602020204020303" pitchFamily="34" charset="-79"/>
                <a:cs typeface="Futura Medium" panose="020B0602020204020303" pitchFamily="34" charset="-79"/>
              </a:rPr>
              <a:t>Software judges feasibility and outputs expected performance</a:t>
            </a:r>
          </a:p>
        </p:txBody>
      </p:sp>
      <p:sp>
        <p:nvSpPr>
          <p:cNvPr id="79" name="TextBox 78">
            <a:extLst>
              <a:ext uri="{FF2B5EF4-FFF2-40B4-BE49-F238E27FC236}">
                <a16:creationId xmlns:a16="http://schemas.microsoft.com/office/drawing/2014/main" id="{7A04B3F4-016E-E74D-B36B-AF3336D20D8D}"/>
              </a:ext>
            </a:extLst>
          </p:cNvPr>
          <p:cNvSpPr txBox="1"/>
          <p:nvPr/>
        </p:nvSpPr>
        <p:spPr>
          <a:xfrm>
            <a:off x="6113770" y="-3833"/>
            <a:ext cx="2731577" cy="692497"/>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3. Upload</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Mission waypoints and schedule are communicated to vehicle</a:t>
            </a:r>
          </a:p>
        </p:txBody>
      </p:sp>
      <p:pic>
        <p:nvPicPr>
          <p:cNvPr id="80" name="Picture 79">
            <a:extLst>
              <a:ext uri="{FF2B5EF4-FFF2-40B4-BE49-F238E27FC236}">
                <a16:creationId xmlns:a16="http://schemas.microsoft.com/office/drawing/2014/main" id="{A367C4BE-6F7A-C449-94CF-0AD6D9BD25FF}"/>
              </a:ext>
            </a:extLst>
          </p:cNvPr>
          <p:cNvPicPr>
            <a:picLocks noChangeAspect="1"/>
          </p:cNvPicPr>
          <p:nvPr/>
        </p:nvPicPr>
        <p:blipFill>
          <a:blip r:embed="rId2"/>
          <a:stretch>
            <a:fillRect/>
          </a:stretch>
        </p:blipFill>
        <p:spPr>
          <a:xfrm>
            <a:off x="3593076" y="810617"/>
            <a:ext cx="1924050" cy="1343025"/>
          </a:xfrm>
          <a:prstGeom prst="rect">
            <a:avLst/>
          </a:prstGeom>
        </p:spPr>
      </p:pic>
      <p:pic>
        <p:nvPicPr>
          <p:cNvPr id="81" name="Picture 80">
            <a:extLst>
              <a:ext uri="{FF2B5EF4-FFF2-40B4-BE49-F238E27FC236}">
                <a16:creationId xmlns:a16="http://schemas.microsoft.com/office/drawing/2014/main" id="{16ED8B2B-7310-AD47-AB26-805E90BA00EC}"/>
              </a:ext>
            </a:extLst>
          </p:cNvPr>
          <p:cNvPicPr>
            <a:picLocks noChangeAspect="1"/>
          </p:cNvPicPr>
          <p:nvPr/>
        </p:nvPicPr>
        <p:blipFill>
          <a:blip r:embed="rId5"/>
          <a:stretch>
            <a:fillRect/>
          </a:stretch>
        </p:blipFill>
        <p:spPr>
          <a:xfrm>
            <a:off x="6752318" y="701911"/>
            <a:ext cx="1408377" cy="1362576"/>
          </a:xfrm>
          <a:prstGeom prst="rect">
            <a:avLst/>
          </a:prstGeom>
        </p:spPr>
      </p:pic>
      <p:sp>
        <p:nvSpPr>
          <p:cNvPr id="82" name="TextBox 81">
            <a:extLst>
              <a:ext uri="{FF2B5EF4-FFF2-40B4-BE49-F238E27FC236}">
                <a16:creationId xmlns:a16="http://schemas.microsoft.com/office/drawing/2014/main" id="{95F784F9-8879-624D-972E-9CF5364D25A4}"/>
              </a:ext>
            </a:extLst>
          </p:cNvPr>
          <p:cNvSpPr txBox="1"/>
          <p:nvPr/>
        </p:nvSpPr>
        <p:spPr>
          <a:xfrm>
            <a:off x="6234835" y="3973699"/>
            <a:ext cx="2900228" cy="692497"/>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4. Mission Execution</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flies path on schedule and autonomously </a:t>
            </a:r>
          </a:p>
        </p:txBody>
      </p:sp>
      <p:sp>
        <p:nvSpPr>
          <p:cNvPr id="83" name="TextBox 82">
            <a:extLst>
              <a:ext uri="{FF2B5EF4-FFF2-40B4-BE49-F238E27FC236}">
                <a16:creationId xmlns:a16="http://schemas.microsoft.com/office/drawing/2014/main" id="{CBEEA2D3-5C0D-714F-9928-E1AC4BF65B24}"/>
              </a:ext>
            </a:extLst>
          </p:cNvPr>
          <p:cNvSpPr txBox="1"/>
          <p:nvPr/>
        </p:nvSpPr>
        <p:spPr>
          <a:xfrm>
            <a:off x="3225168" y="3955099"/>
            <a:ext cx="2731577" cy="507831"/>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5. Mission Termination</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completes mission on time</a:t>
            </a:r>
          </a:p>
        </p:txBody>
      </p:sp>
      <p:sp>
        <p:nvSpPr>
          <p:cNvPr id="84" name="TextBox 83">
            <a:extLst>
              <a:ext uri="{FF2B5EF4-FFF2-40B4-BE49-F238E27FC236}">
                <a16:creationId xmlns:a16="http://schemas.microsoft.com/office/drawing/2014/main" id="{2D2846EE-749E-6A46-931F-3A38410F414B}"/>
              </a:ext>
            </a:extLst>
          </p:cNvPr>
          <p:cNvSpPr txBox="1"/>
          <p:nvPr/>
        </p:nvSpPr>
        <p:spPr>
          <a:xfrm>
            <a:off x="474741" y="3966229"/>
            <a:ext cx="2731577" cy="507831"/>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6. Post Processing</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performance is validated</a:t>
            </a:r>
          </a:p>
        </p:txBody>
      </p:sp>
      <p:grpSp>
        <p:nvGrpSpPr>
          <p:cNvPr id="85" name="Group 84">
            <a:extLst>
              <a:ext uri="{FF2B5EF4-FFF2-40B4-BE49-F238E27FC236}">
                <a16:creationId xmlns:a16="http://schemas.microsoft.com/office/drawing/2014/main" id="{340CCF76-2DE3-3F4A-AE84-8029C3470903}"/>
              </a:ext>
            </a:extLst>
          </p:cNvPr>
          <p:cNvGrpSpPr/>
          <p:nvPr/>
        </p:nvGrpSpPr>
        <p:grpSpPr>
          <a:xfrm>
            <a:off x="4226670" y="2766413"/>
            <a:ext cx="3397334" cy="1156539"/>
            <a:chOff x="5635560" y="3844191"/>
            <a:chExt cx="4529778" cy="1542052"/>
          </a:xfrm>
        </p:grpSpPr>
        <p:pic>
          <p:nvPicPr>
            <p:cNvPr id="86" name="Picture 85">
              <a:extLst>
                <a:ext uri="{FF2B5EF4-FFF2-40B4-BE49-F238E27FC236}">
                  <a16:creationId xmlns:a16="http://schemas.microsoft.com/office/drawing/2014/main" id="{796DFB3E-D104-3849-A27B-A484BF66F2E9}"/>
                </a:ext>
              </a:extLst>
            </p:cNvPr>
            <p:cNvPicPr>
              <a:picLocks noChangeAspect="1"/>
            </p:cNvPicPr>
            <p:nvPr/>
          </p:nvPicPr>
          <p:blipFill>
            <a:blip r:embed="rId6"/>
            <a:stretch>
              <a:fillRect/>
            </a:stretch>
          </p:blipFill>
          <p:spPr>
            <a:xfrm>
              <a:off x="5635560" y="3844191"/>
              <a:ext cx="4529778" cy="1542052"/>
            </a:xfrm>
            <a:prstGeom prst="rect">
              <a:avLst/>
            </a:prstGeom>
          </p:spPr>
        </p:pic>
        <p:pic>
          <p:nvPicPr>
            <p:cNvPr id="87" name="Picture 86">
              <a:extLst>
                <a:ext uri="{FF2B5EF4-FFF2-40B4-BE49-F238E27FC236}">
                  <a16:creationId xmlns:a16="http://schemas.microsoft.com/office/drawing/2014/main" id="{CCEE83CD-3192-0E48-9510-339B47F5718D}"/>
                </a:ext>
              </a:extLst>
            </p:cNvPr>
            <p:cNvPicPr>
              <a:picLocks noChangeAspect="1"/>
            </p:cNvPicPr>
            <p:nvPr/>
          </p:nvPicPr>
          <p:blipFill>
            <a:blip r:embed="rId5"/>
            <a:stretch>
              <a:fillRect/>
            </a:stretch>
          </p:blipFill>
          <p:spPr>
            <a:xfrm>
              <a:off x="5736715" y="4577505"/>
              <a:ext cx="780916" cy="755520"/>
            </a:xfrm>
            <a:prstGeom prst="rect">
              <a:avLst/>
            </a:prstGeom>
          </p:spPr>
        </p:pic>
      </p:grpSp>
      <p:pic>
        <p:nvPicPr>
          <p:cNvPr id="88" name="Picture 87">
            <a:extLst>
              <a:ext uri="{FF2B5EF4-FFF2-40B4-BE49-F238E27FC236}">
                <a16:creationId xmlns:a16="http://schemas.microsoft.com/office/drawing/2014/main" id="{EDB4BBE3-D84F-FB43-A62B-6EF97A57357C}"/>
              </a:ext>
            </a:extLst>
          </p:cNvPr>
          <p:cNvPicPr>
            <a:picLocks noChangeAspect="1"/>
          </p:cNvPicPr>
          <p:nvPr/>
        </p:nvPicPr>
        <p:blipFill>
          <a:blip r:embed="rId7"/>
          <a:stretch>
            <a:fillRect/>
          </a:stretch>
        </p:blipFill>
        <p:spPr>
          <a:xfrm>
            <a:off x="1922171" y="5341720"/>
            <a:ext cx="2605994" cy="393614"/>
          </a:xfrm>
          <a:prstGeom prst="rect">
            <a:avLst/>
          </a:prstGeom>
        </p:spPr>
      </p:pic>
      <p:grpSp>
        <p:nvGrpSpPr>
          <p:cNvPr id="89" name="Group 88">
            <a:extLst>
              <a:ext uri="{FF2B5EF4-FFF2-40B4-BE49-F238E27FC236}">
                <a16:creationId xmlns:a16="http://schemas.microsoft.com/office/drawing/2014/main" id="{4FA32CCB-D611-7648-8A61-1D6303312228}"/>
              </a:ext>
            </a:extLst>
          </p:cNvPr>
          <p:cNvGrpSpPr/>
          <p:nvPr/>
        </p:nvGrpSpPr>
        <p:grpSpPr>
          <a:xfrm>
            <a:off x="264856" y="-144"/>
            <a:ext cx="2731577" cy="2096756"/>
            <a:chOff x="353141" y="155448"/>
            <a:chExt cx="3642102" cy="2795675"/>
          </a:xfrm>
        </p:grpSpPr>
        <p:pic>
          <p:nvPicPr>
            <p:cNvPr id="90" name="Picture 89">
              <a:extLst>
                <a:ext uri="{FF2B5EF4-FFF2-40B4-BE49-F238E27FC236}">
                  <a16:creationId xmlns:a16="http://schemas.microsoft.com/office/drawing/2014/main" id="{EDEBCE39-C293-714B-8F75-36A8EE9C0E94}"/>
                </a:ext>
              </a:extLst>
            </p:cNvPr>
            <p:cNvPicPr>
              <a:picLocks noChangeAspect="1"/>
            </p:cNvPicPr>
            <p:nvPr/>
          </p:nvPicPr>
          <p:blipFill>
            <a:blip r:embed="rId8"/>
            <a:stretch>
              <a:fillRect/>
            </a:stretch>
          </p:blipFill>
          <p:spPr>
            <a:xfrm>
              <a:off x="399803" y="1147062"/>
              <a:ext cx="956153" cy="1804061"/>
            </a:xfrm>
            <a:prstGeom prst="rect">
              <a:avLst/>
            </a:prstGeom>
          </p:spPr>
        </p:pic>
        <p:pic>
          <p:nvPicPr>
            <p:cNvPr id="91" name="Picture 90">
              <a:extLst>
                <a:ext uri="{FF2B5EF4-FFF2-40B4-BE49-F238E27FC236}">
                  <a16:creationId xmlns:a16="http://schemas.microsoft.com/office/drawing/2014/main" id="{1B8FFB45-5F7C-954B-BDBB-329D08F6A2C7}"/>
                </a:ext>
              </a:extLst>
            </p:cNvPr>
            <p:cNvPicPr>
              <a:picLocks noChangeAspect="1"/>
            </p:cNvPicPr>
            <p:nvPr/>
          </p:nvPicPr>
          <p:blipFill>
            <a:blip r:embed="rId9"/>
            <a:stretch>
              <a:fillRect/>
            </a:stretch>
          </p:blipFill>
          <p:spPr>
            <a:xfrm>
              <a:off x="2921728" y="1478825"/>
              <a:ext cx="897869" cy="1140536"/>
            </a:xfrm>
            <a:prstGeom prst="rect">
              <a:avLst/>
            </a:prstGeom>
          </p:spPr>
        </p:pic>
        <p:sp>
          <p:nvSpPr>
            <p:cNvPr id="92" name="TextBox 91">
              <a:extLst>
                <a:ext uri="{FF2B5EF4-FFF2-40B4-BE49-F238E27FC236}">
                  <a16:creationId xmlns:a16="http://schemas.microsoft.com/office/drawing/2014/main" id="{8539D1CF-6D17-0348-BCC2-3DB6B6A68B38}"/>
                </a:ext>
              </a:extLst>
            </p:cNvPr>
            <p:cNvSpPr txBox="1"/>
            <p:nvPr/>
          </p:nvSpPr>
          <p:spPr>
            <a:xfrm>
              <a:off x="353141" y="155448"/>
              <a:ext cx="3642102" cy="923329"/>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1. Mission Planning</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Flight path interpolated from user-defined XYZT coordinates</a:t>
              </a:r>
            </a:p>
          </p:txBody>
        </p:sp>
        <p:pic>
          <p:nvPicPr>
            <p:cNvPr id="93" name="Picture 92">
              <a:extLst>
                <a:ext uri="{FF2B5EF4-FFF2-40B4-BE49-F238E27FC236}">
                  <a16:creationId xmlns:a16="http://schemas.microsoft.com/office/drawing/2014/main" id="{AA2B4E00-00F5-A44A-B2DE-4841DE0829DB}"/>
                </a:ext>
              </a:extLst>
            </p:cNvPr>
            <p:cNvPicPr>
              <a:picLocks noChangeAspect="1"/>
            </p:cNvPicPr>
            <p:nvPr/>
          </p:nvPicPr>
          <p:blipFill rotWithShape="1">
            <a:blip r:embed="rId7"/>
            <a:srcRect r="66400"/>
            <a:stretch/>
          </p:blipFill>
          <p:spPr>
            <a:xfrm rot="10800000">
              <a:off x="1550709" y="1799117"/>
              <a:ext cx="1167469" cy="524818"/>
            </a:xfrm>
            <a:prstGeom prst="rect">
              <a:avLst/>
            </a:prstGeom>
          </p:spPr>
        </p:pic>
      </p:grpSp>
      <p:pic>
        <p:nvPicPr>
          <p:cNvPr id="94" name="Picture 93">
            <a:extLst>
              <a:ext uri="{FF2B5EF4-FFF2-40B4-BE49-F238E27FC236}">
                <a16:creationId xmlns:a16="http://schemas.microsoft.com/office/drawing/2014/main" id="{C30754E5-A0DD-884A-A4B7-2CDF2028A869}"/>
              </a:ext>
            </a:extLst>
          </p:cNvPr>
          <p:cNvPicPr>
            <a:picLocks noChangeAspect="1"/>
          </p:cNvPicPr>
          <p:nvPr/>
        </p:nvPicPr>
        <p:blipFill rotWithShape="1">
          <a:blip r:embed="rId7"/>
          <a:srcRect t="3475" r="82863"/>
          <a:stretch/>
        </p:blipFill>
        <p:spPr>
          <a:xfrm rot="10800000">
            <a:off x="3017359" y="1246282"/>
            <a:ext cx="446576" cy="379939"/>
          </a:xfrm>
          <a:prstGeom prst="rect">
            <a:avLst/>
          </a:prstGeom>
        </p:spPr>
      </p:pic>
      <p:pic>
        <p:nvPicPr>
          <p:cNvPr id="95" name="Picture 94">
            <a:extLst>
              <a:ext uri="{FF2B5EF4-FFF2-40B4-BE49-F238E27FC236}">
                <a16:creationId xmlns:a16="http://schemas.microsoft.com/office/drawing/2014/main" id="{C3068E4D-EFF7-734B-AE7C-052F4FF6AA86}"/>
              </a:ext>
            </a:extLst>
          </p:cNvPr>
          <p:cNvPicPr>
            <a:picLocks noChangeAspect="1"/>
          </p:cNvPicPr>
          <p:nvPr/>
        </p:nvPicPr>
        <p:blipFill rotWithShape="1">
          <a:blip r:embed="rId7"/>
          <a:srcRect r="66400"/>
          <a:stretch/>
        </p:blipFill>
        <p:spPr>
          <a:xfrm rot="10800000">
            <a:off x="5646267" y="1206235"/>
            <a:ext cx="875602" cy="393614"/>
          </a:xfrm>
          <a:prstGeom prst="rect">
            <a:avLst/>
          </a:prstGeom>
        </p:spPr>
      </p:pic>
      <p:pic>
        <p:nvPicPr>
          <p:cNvPr id="96" name="Picture 95">
            <a:extLst>
              <a:ext uri="{FF2B5EF4-FFF2-40B4-BE49-F238E27FC236}">
                <a16:creationId xmlns:a16="http://schemas.microsoft.com/office/drawing/2014/main" id="{6C1BBCEB-CD9B-CB40-9472-B6BAC70B683E}"/>
              </a:ext>
            </a:extLst>
          </p:cNvPr>
          <p:cNvPicPr>
            <a:picLocks noChangeAspect="1"/>
          </p:cNvPicPr>
          <p:nvPr/>
        </p:nvPicPr>
        <p:blipFill rotWithShape="1">
          <a:blip r:embed="rId7"/>
          <a:srcRect t="3475" r="82863"/>
          <a:stretch/>
        </p:blipFill>
        <p:spPr>
          <a:xfrm rot="16200000">
            <a:off x="7256269" y="2284477"/>
            <a:ext cx="446576" cy="379939"/>
          </a:xfrm>
          <a:prstGeom prst="rect">
            <a:avLst/>
          </a:prstGeom>
        </p:spPr>
      </p:pic>
      <p:pic>
        <p:nvPicPr>
          <p:cNvPr id="97" name="Picture 96">
            <a:extLst>
              <a:ext uri="{FF2B5EF4-FFF2-40B4-BE49-F238E27FC236}">
                <a16:creationId xmlns:a16="http://schemas.microsoft.com/office/drawing/2014/main" id="{144C39AA-5458-564F-99FE-6D2AA6E54789}"/>
              </a:ext>
            </a:extLst>
          </p:cNvPr>
          <p:cNvPicPr>
            <a:picLocks noChangeAspect="1"/>
          </p:cNvPicPr>
          <p:nvPr/>
        </p:nvPicPr>
        <p:blipFill rotWithShape="1">
          <a:blip r:embed="rId7"/>
          <a:srcRect t="-1159" r="39931"/>
          <a:stretch/>
        </p:blipFill>
        <p:spPr>
          <a:xfrm>
            <a:off x="2560749" y="3107709"/>
            <a:ext cx="1565362" cy="398176"/>
          </a:xfrm>
          <a:prstGeom prst="rect">
            <a:avLst/>
          </a:prstGeom>
        </p:spPr>
      </p:pic>
      <p:pic>
        <p:nvPicPr>
          <p:cNvPr id="98" name="Picture 97" descr="Logo&#10;&#10;Description automatically generated">
            <a:extLst>
              <a:ext uri="{FF2B5EF4-FFF2-40B4-BE49-F238E27FC236}">
                <a16:creationId xmlns:a16="http://schemas.microsoft.com/office/drawing/2014/main" id="{2E584E1A-F856-9D45-AD08-14323C2F9C17}"/>
              </a:ext>
            </a:extLst>
          </p:cNvPr>
          <p:cNvPicPr>
            <a:picLocks noChangeAspect="1"/>
          </p:cNvPicPr>
          <p:nvPr/>
        </p:nvPicPr>
        <p:blipFill rotWithShape="1">
          <a:blip r:embed="rId10"/>
          <a:srcRect t="13168" b="21339"/>
          <a:stretch/>
        </p:blipFill>
        <p:spPr>
          <a:xfrm>
            <a:off x="5064438" y="4582702"/>
            <a:ext cx="1380422" cy="513332"/>
          </a:xfrm>
          <a:prstGeom prst="rect">
            <a:avLst/>
          </a:prstGeom>
        </p:spPr>
      </p:pic>
      <p:grpSp>
        <p:nvGrpSpPr>
          <p:cNvPr id="99" name="Group 98">
            <a:extLst>
              <a:ext uri="{FF2B5EF4-FFF2-40B4-BE49-F238E27FC236}">
                <a16:creationId xmlns:a16="http://schemas.microsoft.com/office/drawing/2014/main" id="{EDE169C1-C73B-2848-BE29-695A646FAA22}"/>
              </a:ext>
            </a:extLst>
          </p:cNvPr>
          <p:cNvGrpSpPr/>
          <p:nvPr/>
        </p:nvGrpSpPr>
        <p:grpSpPr>
          <a:xfrm>
            <a:off x="1286833" y="2730462"/>
            <a:ext cx="1107393" cy="976412"/>
            <a:chOff x="1715777" y="3796256"/>
            <a:chExt cx="1476524" cy="1301882"/>
          </a:xfrm>
        </p:grpSpPr>
        <p:pic>
          <p:nvPicPr>
            <p:cNvPr id="100" name="Picture 99">
              <a:extLst>
                <a:ext uri="{FF2B5EF4-FFF2-40B4-BE49-F238E27FC236}">
                  <a16:creationId xmlns:a16="http://schemas.microsoft.com/office/drawing/2014/main" id="{D24F32CB-6BB0-E144-BEAE-E446E62408E2}"/>
                </a:ext>
              </a:extLst>
            </p:cNvPr>
            <p:cNvPicPr>
              <a:picLocks noChangeAspect="1"/>
            </p:cNvPicPr>
            <p:nvPr/>
          </p:nvPicPr>
          <p:blipFill>
            <a:blip r:embed="rId11"/>
            <a:stretch>
              <a:fillRect/>
            </a:stretch>
          </p:blipFill>
          <p:spPr>
            <a:xfrm>
              <a:off x="1715777" y="3796256"/>
              <a:ext cx="1476524" cy="1301882"/>
            </a:xfrm>
            <a:prstGeom prst="rect">
              <a:avLst/>
            </a:prstGeom>
          </p:spPr>
        </p:pic>
        <p:sp>
          <p:nvSpPr>
            <p:cNvPr id="101" name="Rectangle 100">
              <a:extLst>
                <a:ext uri="{FF2B5EF4-FFF2-40B4-BE49-F238E27FC236}">
                  <a16:creationId xmlns:a16="http://schemas.microsoft.com/office/drawing/2014/main" id="{5A09999A-C84F-1042-8044-FCE59A3199E9}"/>
                </a:ext>
              </a:extLst>
            </p:cNvPr>
            <p:cNvSpPr/>
            <p:nvPr/>
          </p:nvSpPr>
          <p:spPr>
            <a:xfrm>
              <a:off x="1804144" y="4261104"/>
              <a:ext cx="114769" cy="210543"/>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02" name="Rectangle 101">
              <a:extLst>
                <a:ext uri="{FF2B5EF4-FFF2-40B4-BE49-F238E27FC236}">
                  <a16:creationId xmlns:a16="http://schemas.microsoft.com/office/drawing/2014/main" id="{5F7D9CA8-E703-DD4B-A689-5FFDF3F1F54E}"/>
                </a:ext>
              </a:extLst>
            </p:cNvPr>
            <p:cNvSpPr/>
            <p:nvPr/>
          </p:nvSpPr>
          <p:spPr>
            <a:xfrm>
              <a:off x="1972544" y="4090189"/>
              <a:ext cx="114769" cy="381458"/>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03" name="Rectangle 102">
              <a:extLst>
                <a:ext uri="{FF2B5EF4-FFF2-40B4-BE49-F238E27FC236}">
                  <a16:creationId xmlns:a16="http://schemas.microsoft.com/office/drawing/2014/main" id="{3F9F1FB0-63BA-5144-9E75-40B1504266D3}"/>
                </a:ext>
              </a:extLst>
            </p:cNvPr>
            <p:cNvSpPr/>
            <p:nvPr/>
          </p:nvSpPr>
          <p:spPr>
            <a:xfrm>
              <a:off x="2140944" y="3951014"/>
              <a:ext cx="114769" cy="520633"/>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04" name="Rectangle 103">
              <a:extLst>
                <a:ext uri="{FF2B5EF4-FFF2-40B4-BE49-F238E27FC236}">
                  <a16:creationId xmlns:a16="http://schemas.microsoft.com/office/drawing/2014/main" id="{93DA4232-18A0-D94E-B730-D50D667BAAF9}"/>
                </a:ext>
              </a:extLst>
            </p:cNvPr>
            <p:cNvSpPr/>
            <p:nvPr/>
          </p:nvSpPr>
          <p:spPr>
            <a:xfrm>
              <a:off x="2309344" y="4018788"/>
              <a:ext cx="114769" cy="452859"/>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05" name="Rectangle 104">
              <a:extLst>
                <a:ext uri="{FF2B5EF4-FFF2-40B4-BE49-F238E27FC236}">
                  <a16:creationId xmlns:a16="http://schemas.microsoft.com/office/drawing/2014/main" id="{84AA204A-8CA6-4840-8F70-F1AE19369297}"/>
                </a:ext>
              </a:extLst>
            </p:cNvPr>
            <p:cNvSpPr/>
            <p:nvPr/>
          </p:nvSpPr>
          <p:spPr>
            <a:xfrm>
              <a:off x="2477744" y="4195350"/>
              <a:ext cx="114769" cy="276297"/>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06" name="Rectangle 105">
              <a:extLst>
                <a:ext uri="{FF2B5EF4-FFF2-40B4-BE49-F238E27FC236}">
                  <a16:creationId xmlns:a16="http://schemas.microsoft.com/office/drawing/2014/main" id="{98891519-1438-314A-9F38-4DC01C29035A}"/>
                </a:ext>
              </a:extLst>
            </p:cNvPr>
            <p:cNvSpPr/>
            <p:nvPr/>
          </p:nvSpPr>
          <p:spPr>
            <a:xfrm>
              <a:off x="2646144" y="4405637"/>
              <a:ext cx="114769" cy="88179"/>
            </a:xfrm>
            <a:prstGeom prst="rect">
              <a:avLst/>
            </a:prstGeom>
            <a:solidFill>
              <a:schemeClr val="tx2">
                <a:lumMod val="1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grpSp>
    </p:spTree>
    <p:extLst>
      <p:ext uri="{BB962C8B-B14F-4D97-AF65-F5344CB8AC3E}">
        <p14:creationId xmlns:p14="http://schemas.microsoft.com/office/powerpoint/2010/main" val="18097875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11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1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Ardupilot General FBD</a:t>
            </a:r>
            <a:endParaRPr b="1">
              <a:solidFill>
                <a:schemeClr val="dk1"/>
              </a:solidFill>
            </a:endParaRPr>
          </a:p>
        </p:txBody>
      </p:sp>
      <p:pic>
        <p:nvPicPr>
          <p:cNvPr id="1750" name="Google Shape;1750;p114"/>
          <p:cNvPicPr preferRelativeResize="0"/>
          <p:nvPr/>
        </p:nvPicPr>
        <p:blipFill rotWithShape="1">
          <a:blip r:embed="rId3">
            <a:alphaModFix/>
          </a:blip>
          <a:srcRect l="23413" t="23757" r="23924" b="12515"/>
          <a:stretch/>
        </p:blipFill>
        <p:spPr>
          <a:xfrm>
            <a:off x="1550648" y="869975"/>
            <a:ext cx="6042711" cy="4113101"/>
          </a:xfrm>
          <a:prstGeom prst="rect">
            <a:avLst/>
          </a:prstGeom>
          <a:noFill/>
          <a:ln>
            <a:noFill/>
          </a:ln>
        </p:spPr>
      </p:pic>
      <p:sp>
        <p:nvSpPr>
          <p:cNvPr id="2" name="Slide Number Placeholder 1">
            <a:extLst>
              <a:ext uri="{FF2B5EF4-FFF2-40B4-BE49-F238E27FC236}">
                <a16:creationId xmlns:a16="http://schemas.microsoft.com/office/drawing/2014/main" id="{D05F9A61-1605-F443-937A-525ACC084D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110</a:t>
            </a:fld>
            <a:endParaRPr lang="en"/>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11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1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Ardupilot Attitude Control FBD</a:t>
            </a:r>
            <a:endParaRPr b="1">
              <a:solidFill>
                <a:schemeClr val="dk1"/>
              </a:solidFill>
            </a:endParaRPr>
          </a:p>
        </p:txBody>
      </p:sp>
      <p:pic>
        <p:nvPicPr>
          <p:cNvPr id="1757" name="Google Shape;1757;p115"/>
          <p:cNvPicPr preferRelativeResize="0"/>
          <p:nvPr/>
        </p:nvPicPr>
        <p:blipFill rotWithShape="1">
          <a:blip r:embed="rId3">
            <a:alphaModFix/>
          </a:blip>
          <a:srcRect l="22240" t="22177" r="24065" b="25895"/>
          <a:stretch/>
        </p:blipFill>
        <p:spPr>
          <a:xfrm>
            <a:off x="968663" y="869975"/>
            <a:ext cx="7241375" cy="3938976"/>
          </a:xfrm>
          <a:prstGeom prst="rect">
            <a:avLst/>
          </a:prstGeom>
          <a:noFill/>
          <a:ln>
            <a:noFill/>
          </a:ln>
        </p:spPr>
      </p:pic>
      <p:sp>
        <p:nvSpPr>
          <p:cNvPr id="2" name="Slide Number Placeholder 1">
            <a:extLst>
              <a:ext uri="{FF2B5EF4-FFF2-40B4-BE49-F238E27FC236}">
                <a16:creationId xmlns:a16="http://schemas.microsoft.com/office/drawing/2014/main" id="{814F82AE-B149-054C-99FD-D58E59F585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111</a:t>
            </a:fld>
            <a:endParaRPr lang="en"/>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2" name="Google Shape;1762;p11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1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Modifying Control Law Feasibility </a:t>
            </a:r>
            <a:endParaRPr b="1">
              <a:solidFill>
                <a:schemeClr val="dk1"/>
              </a:solidFill>
            </a:endParaRPr>
          </a:p>
        </p:txBody>
      </p:sp>
      <p:pic>
        <p:nvPicPr>
          <p:cNvPr id="1764" name="Google Shape;1764;p116" title="control_alg_feasabiliy_DEFAULT_CONTROL.mp4">
            <a:hlinkClick r:id="rId3"/>
          </p:cNvPr>
          <p:cNvPicPr preferRelativeResize="0"/>
          <p:nvPr/>
        </p:nvPicPr>
        <p:blipFill>
          <a:blip r:embed="rId4">
            <a:alphaModFix/>
          </a:blip>
          <a:stretch>
            <a:fillRect/>
          </a:stretch>
        </p:blipFill>
        <p:spPr>
          <a:xfrm>
            <a:off x="3124425" y="1261675"/>
            <a:ext cx="5470050" cy="3075050"/>
          </a:xfrm>
          <a:prstGeom prst="rect">
            <a:avLst/>
          </a:prstGeom>
          <a:noFill/>
          <a:ln>
            <a:noFill/>
          </a:ln>
        </p:spPr>
      </p:pic>
      <p:sp>
        <p:nvSpPr>
          <p:cNvPr id="1765" name="Google Shape;1765;p116"/>
          <p:cNvSpPr txBox="1"/>
          <p:nvPr/>
        </p:nvSpPr>
        <p:spPr>
          <a:xfrm>
            <a:off x="336800" y="933450"/>
            <a:ext cx="2299800" cy="212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Native SITL Simulation of </a:t>
            </a:r>
            <a:r>
              <a:rPr lang="en" b="1" u="sng">
                <a:latin typeface="Calibri"/>
                <a:ea typeface="Calibri"/>
                <a:cs typeface="Calibri"/>
                <a:sym typeface="Calibri"/>
              </a:rPr>
              <a:t>Default </a:t>
            </a:r>
            <a:r>
              <a:rPr lang="en" b="1">
                <a:latin typeface="Calibri"/>
                <a:ea typeface="Calibri"/>
                <a:cs typeface="Calibri"/>
                <a:sym typeface="Calibri"/>
              </a:rPr>
              <a:t>Control Algorithm</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Takes off to 50 m</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Travels to specified waypoint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Travels back to takeoff position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Lands at original position</a:t>
            </a:r>
            <a:endParaRPr>
              <a:latin typeface="Calibri"/>
              <a:ea typeface="Calibri"/>
              <a:cs typeface="Calibri"/>
              <a:sym typeface="Calibri"/>
            </a:endParaRPr>
          </a:p>
        </p:txBody>
      </p:sp>
      <p:graphicFrame>
        <p:nvGraphicFramePr>
          <p:cNvPr id="1766" name="Google Shape;1766;p116"/>
          <p:cNvGraphicFramePr/>
          <p:nvPr/>
        </p:nvGraphicFramePr>
        <p:xfrm>
          <a:off x="361550" y="3017500"/>
          <a:ext cx="3000000" cy="3000000"/>
        </p:xfrm>
        <a:graphic>
          <a:graphicData uri="http://schemas.openxmlformats.org/drawingml/2006/table">
            <a:tbl>
              <a:tblPr>
                <a:noFill/>
                <a:tableStyleId>{2E50009E-32C5-4519-B402-A932783322D1}</a:tableStyleId>
              </a:tblPr>
              <a:tblGrid>
                <a:gridCol w="1125150">
                  <a:extLst>
                    <a:ext uri="{9D8B030D-6E8A-4147-A177-3AD203B41FA5}">
                      <a16:colId xmlns:a16="http://schemas.microsoft.com/office/drawing/2014/main" val="20000"/>
                    </a:ext>
                  </a:extLst>
                </a:gridCol>
                <a:gridCol w="1125150">
                  <a:extLst>
                    <a:ext uri="{9D8B030D-6E8A-4147-A177-3AD203B41FA5}">
                      <a16:colId xmlns:a16="http://schemas.microsoft.com/office/drawing/2014/main" val="20001"/>
                    </a:ext>
                  </a:extLst>
                </a:gridCol>
              </a:tblGrid>
              <a:tr h="391225">
                <a:tc>
                  <a:txBody>
                    <a:bodyPr/>
                    <a:lstStyle/>
                    <a:p>
                      <a:pPr marL="0" lvl="0" indent="0" algn="l" rtl="0">
                        <a:spcBef>
                          <a:spcPts val="0"/>
                        </a:spcBef>
                        <a:spcAft>
                          <a:spcPts val="0"/>
                        </a:spcAft>
                        <a:buNone/>
                      </a:pPr>
                      <a:r>
                        <a:rPr lang="en"/>
                        <a:t>Gain</a:t>
                      </a:r>
                      <a:endParaRPr/>
                    </a:p>
                  </a:txBody>
                  <a:tcPr marL="91425" marR="91425" marT="91425" marB="91425">
                    <a:solidFill>
                      <a:srgbClr val="D0E0E3"/>
                    </a:solidFill>
                  </a:tcPr>
                </a:tc>
                <a:tc>
                  <a:txBody>
                    <a:bodyPr/>
                    <a:lstStyle/>
                    <a:p>
                      <a:pPr marL="0" lvl="0" indent="0" algn="l" rtl="0">
                        <a:spcBef>
                          <a:spcPts val="0"/>
                        </a:spcBef>
                        <a:spcAft>
                          <a:spcPts val="0"/>
                        </a:spcAft>
                        <a:buNone/>
                      </a:pPr>
                      <a:r>
                        <a:rPr lang="en"/>
                        <a:t>Value</a:t>
                      </a:r>
                      <a:endParaRPr/>
                    </a:p>
                  </a:txBody>
                  <a:tcPr marL="91425" marR="91425" marT="91425" marB="91425">
                    <a:solidFill>
                      <a:srgbClr val="D0E0E3"/>
                    </a:solidFill>
                  </a:tcPr>
                </a:tc>
                <a:extLst>
                  <a:ext uri="{0D108BD9-81ED-4DB2-BD59-A6C34878D82A}">
                    <a16:rowId xmlns:a16="http://schemas.microsoft.com/office/drawing/2014/main" val="10000"/>
                  </a:ext>
                </a:extLst>
              </a:tr>
              <a:tr h="391225">
                <a:tc>
                  <a:txBody>
                    <a:bodyPr/>
                    <a:lstStyle/>
                    <a:p>
                      <a:pPr marL="0" lvl="0" indent="0" algn="l" rtl="0">
                        <a:spcBef>
                          <a:spcPts val="0"/>
                        </a:spcBef>
                        <a:spcAft>
                          <a:spcPts val="0"/>
                        </a:spcAft>
                        <a:buNone/>
                      </a:pPr>
                      <a:r>
                        <a:rPr lang="en">
                          <a:latin typeface="Calibri"/>
                          <a:ea typeface="Calibri"/>
                          <a:cs typeface="Calibri"/>
                          <a:sym typeface="Calibri"/>
                        </a:rPr>
                        <a:t>Pos P</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1.0</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91225">
                <a:tc>
                  <a:txBody>
                    <a:bodyPr/>
                    <a:lstStyle/>
                    <a:p>
                      <a:pPr marL="0" lvl="0" indent="0" algn="l" rtl="0">
                        <a:spcBef>
                          <a:spcPts val="0"/>
                        </a:spcBef>
                        <a:spcAft>
                          <a:spcPts val="0"/>
                        </a:spcAft>
                        <a:buNone/>
                      </a:pPr>
                      <a:r>
                        <a:rPr lang="en">
                          <a:latin typeface="Calibri"/>
                          <a:ea typeface="Calibri"/>
                          <a:cs typeface="Calibri"/>
                          <a:sym typeface="Calibri"/>
                        </a:rPr>
                        <a:t>Vel P</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2.0</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91225">
                <a:tc>
                  <a:txBody>
                    <a:bodyPr/>
                    <a:lstStyle/>
                    <a:p>
                      <a:pPr marL="0" lvl="0" indent="0" algn="l" rtl="0">
                        <a:spcBef>
                          <a:spcPts val="0"/>
                        </a:spcBef>
                        <a:spcAft>
                          <a:spcPts val="0"/>
                        </a:spcAft>
                        <a:buNone/>
                      </a:pPr>
                      <a:r>
                        <a:rPr lang="en">
                          <a:latin typeface="Calibri"/>
                          <a:ea typeface="Calibri"/>
                          <a:cs typeface="Calibri"/>
                          <a:sym typeface="Calibri"/>
                        </a:rPr>
                        <a:t>Vel I</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1.0</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91225">
                <a:tc>
                  <a:txBody>
                    <a:bodyPr/>
                    <a:lstStyle/>
                    <a:p>
                      <a:pPr marL="0" lvl="0" indent="0" algn="l" rtl="0">
                        <a:spcBef>
                          <a:spcPts val="0"/>
                        </a:spcBef>
                        <a:spcAft>
                          <a:spcPts val="0"/>
                        </a:spcAft>
                        <a:buNone/>
                      </a:pPr>
                      <a:r>
                        <a:rPr lang="en">
                          <a:latin typeface="Calibri"/>
                          <a:ea typeface="Calibri"/>
                          <a:cs typeface="Calibri"/>
                          <a:sym typeface="Calibri"/>
                        </a:rPr>
                        <a:t>Vel D</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0.5</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sp>
        <p:nvSpPr>
          <p:cNvPr id="2" name="Slide Number Placeholder 1">
            <a:extLst>
              <a:ext uri="{FF2B5EF4-FFF2-40B4-BE49-F238E27FC236}">
                <a16:creationId xmlns:a16="http://schemas.microsoft.com/office/drawing/2014/main" id="{5B493497-F788-E34F-87ED-1CCA15E3AF2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112</a:t>
            </a:fld>
            <a:endParaRPr lang="e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4"/>
                                        </p:tgtEl>
                                        <p:attrNameLst>
                                          <p:attrName>style.visibility</p:attrName>
                                        </p:attrNameLst>
                                      </p:cBhvr>
                                      <p:to>
                                        <p:strVal val="visible"/>
                                      </p:to>
                                    </p:set>
                                    <p:animEffect transition="in" filter="fade">
                                      <p:cBhvr>
                                        <p:cTn id="7" dur="1000"/>
                                        <p:tgtEl>
                                          <p:spTgt spid="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1" name="Google Shape;1771;p11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1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Modifying Control Law Feasibility </a:t>
            </a:r>
            <a:endParaRPr b="1">
              <a:solidFill>
                <a:schemeClr val="dk1"/>
              </a:solidFill>
            </a:endParaRPr>
          </a:p>
        </p:txBody>
      </p:sp>
      <p:sp>
        <p:nvSpPr>
          <p:cNvPr id="1773" name="Google Shape;1773;p117"/>
          <p:cNvSpPr txBox="1"/>
          <p:nvPr/>
        </p:nvSpPr>
        <p:spPr>
          <a:xfrm>
            <a:off x="336800" y="933450"/>
            <a:ext cx="22998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Native SITL Simulation of Control Algorithm </a:t>
            </a:r>
            <a:r>
              <a:rPr lang="en" b="1" u="sng">
                <a:latin typeface="Calibri"/>
                <a:ea typeface="Calibri"/>
                <a:cs typeface="Calibri"/>
                <a:sym typeface="Calibri"/>
              </a:rPr>
              <a:t>without velocity control and exaggerated position proportional control</a:t>
            </a:r>
            <a:endParaRPr b="1" u="sng">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Same exact mission planned from the previous slide</a:t>
            </a:r>
            <a:endParaRPr>
              <a:latin typeface="Calibri"/>
              <a:ea typeface="Calibri"/>
              <a:cs typeface="Calibri"/>
              <a:sym typeface="Calibri"/>
            </a:endParaRPr>
          </a:p>
        </p:txBody>
      </p:sp>
      <p:graphicFrame>
        <p:nvGraphicFramePr>
          <p:cNvPr id="1774" name="Google Shape;1774;p117"/>
          <p:cNvGraphicFramePr/>
          <p:nvPr/>
        </p:nvGraphicFramePr>
        <p:xfrm>
          <a:off x="361550" y="3017500"/>
          <a:ext cx="3000000" cy="3000000"/>
        </p:xfrm>
        <a:graphic>
          <a:graphicData uri="http://schemas.openxmlformats.org/drawingml/2006/table">
            <a:tbl>
              <a:tblPr>
                <a:noFill/>
                <a:tableStyleId>{2E50009E-32C5-4519-B402-A932783322D1}</a:tableStyleId>
              </a:tblPr>
              <a:tblGrid>
                <a:gridCol w="1125150">
                  <a:extLst>
                    <a:ext uri="{9D8B030D-6E8A-4147-A177-3AD203B41FA5}">
                      <a16:colId xmlns:a16="http://schemas.microsoft.com/office/drawing/2014/main" val="20000"/>
                    </a:ext>
                  </a:extLst>
                </a:gridCol>
                <a:gridCol w="1125150">
                  <a:extLst>
                    <a:ext uri="{9D8B030D-6E8A-4147-A177-3AD203B41FA5}">
                      <a16:colId xmlns:a16="http://schemas.microsoft.com/office/drawing/2014/main" val="20001"/>
                    </a:ext>
                  </a:extLst>
                </a:gridCol>
              </a:tblGrid>
              <a:tr h="391225">
                <a:tc>
                  <a:txBody>
                    <a:bodyPr/>
                    <a:lstStyle/>
                    <a:p>
                      <a:pPr marL="0" lvl="0" indent="0" algn="l" rtl="0">
                        <a:spcBef>
                          <a:spcPts val="0"/>
                        </a:spcBef>
                        <a:spcAft>
                          <a:spcPts val="0"/>
                        </a:spcAft>
                        <a:buNone/>
                      </a:pPr>
                      <a:r>
                        <a:rPr lang="en"/>
                        <a:t>Gain</a:t>
                      </a:r>
                      <a:endParaRPr/>
                    </a:p>
                  </a:txBody>
                  <a:tcPr marL="91425" marR="91425" marT="91425" marB="91425">
                    <a:solidFill>
                      <a:srgbClr val="D0E0E3"/>
                    </a:solidFill>
                  </a:tcPr>
                </a:tc>
                <a:tc>
                  <a:txBody>
                    <a:bodyPr/>
                    <a:lstStyle/>
                    <a:p>
                      <a:pPr marL="0" lvl="0" indent="0" algn="l" rtl="0">
                        <a:spcBef>
                          <a:spcPts val="0"/>
                        </a:spcBef>
                        <a:spcAft>
                          <a:spcPts val="0"/>
                        </a:spcAft>
                        <a:buNone/>
                      </a:pPr>
                      <a:r>
                        <a:rPr lang="en"/>
                        <a:t>Value</a:t>
                      </a:r>
                      <a:endParaRPr/>
                    </a:p>
                  </a:txBody>
                  <a:tcPr marL="91425" marR="91425" marT="91425" marB="91425">
                    <a:solidFill>
                      <a:srgbClr val="D0E0E3"/>
                    </a:solidFill>
                  </a:tcPr>
                </a:tc>
                <a:extLst>
                  <a:ext uri="{0D108BD9-81ED-4DB2-BD59-A6C34878D82A}">
                    <a16:rowId xmlns:a16="http://schemas.microsoft.com/office/drawing/2014/main" val="10000"/>
                  </a:ext>
                </a:extLst>
              </a:tr>
              <a:tr h="391225">
                <a:tc>
                  <a:txBody>
                    <a:bodyPr/>
                    <a:lstStyle/>
                    <a:p>
                      <a:pPr marL="0" lvl="0" indent="0" algn="l" rtl="0">
                        <a:spcBef>
                          <a:spcPts val="0"/>
                        </a:spcBef>
                        <a:spcAft>
                          <a:spcPts val="0"/>
                        </a:spcAft>
                        <a:buNone/>
                      </a:pPr>
                      <a:r>
                        <a:rPr lang="en">
                          <a:latin typeface="Calibri"/>
                          <a:ea typeface="Calibri"/>
                          <a:cs typeface="Calibri"/>
                          <a:sym typeface="Calibri"/>
                        </a:rPr>
                        <a:t>Pos P</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2.0 (Max)</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91225">
                <a:tc>
                  <a:txBody>
                    <a:bodyPr/>
                    <a:lstStyle/>
                    <a:p>
                      <a:pPr marL="0" lvl="0" indent="0" algn="l" rtl="0">
                        <a:spcBef>
                          <a:spcPts val="0"/>
                        </a:spcBef>
                        <a:spcAft>
                          <a:spcPts val="0"/>
                        </a:spcAft>
                        <a:buNone/>
                      </a:pPr>
                      <a:r>
                        <a:rPr lang="en">
                          <a:latin typeface="Calibri"/>
                          <a:ea typeface="Calibri"/>
                          <a:cs typeface="Calibri"/>
                          <a:sym typeface="Calibri"/>
                        </a:rPr>
                        <a:t>Vel P</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0.1 (Min)</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91225">
                <a:tc>
                  <a:txBody>
                    <a:bodyPr/>
                    <a:lstStyle/>
                    <a:p>
                      <a:pPr marL="0" lvl="0" indent="0" algn="l" rtl="0">
                        <a:spcBef>
                          <a:spcPts val="0"/>
                        </a:spcBef>
                        <a:spcAft>
                          <a:spcPts val="0"/>
                        </a:spcAft>
                        <a:buNone/>
                      </a:pPr>
                      <a:r>
                        <a:rPr lang="en">
                          <a:latin typeface="Calibri"/>
                          <a:ea typeface="Calibri"/>
                          <a:cs typeface="Calibri"/>
                          <a:sym typeface="Calibri"/>
                        </a:rPr>
                        <a:t>Vel I</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0.02 (Min)</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r h="391225">
                <a:tc>
                  <a:txBody>
                    <a:bodyPr/>
                    <a:lstStyle/>
                    <a:p>
                      <a:pPr marL="0" lvl="0" indent="0" algn="l" rtl="0">
                        <a:spcBef>
                          <a:spcPts val="0"/>
                        </a:spcBef>
                        <a:spcAft>
                          <a:spcPts val="0"/>
                        </a:spcAft>
                        <a:buNone/>
                      </a:pPr>
                      <a:r>
                        <a:rPr lang="en">
                          <a:latin typeface="Calibri"/>
                          <a:ea typeface="Calibri"/>
                          <a:cs typeface="Calibri"/>
                          <a:sym typeface="Calibri"/>
                        </a:rPr>
                        <a:t>Vel D</a:t>
                      </a:r>
                      <a:endParaRPr>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a:latin typeface="Calibri"/>
                          <a:ea typeface="Calibri"/>
                          <a:cs typeface="Calibri"/>
                          <a:sym typeface="Calibri"/>
                        </a:rPr>
                        <a:t>0.0 (Min)</a:t>
                      </a:r>
                      <a:endParaRPr>
                        <a:latin typeface="Calibri"/>
                        <a:ea typeface="Calibri"/>
                        <a:cs typeface="Calibri"/>
                        <a:sym typeface="Calibri"/>
                      </a:endParaRPr>
                    </a:p>
                  </a:txBody>
                  <a:tcPr marL="91425" marR="91425" marT="91425" marB="91425"/>
                </a:tc>
                <a:extLst>
                  <a:ext uri="{0D108BD9-81ED-4DB2-BD59-A6C34878D82A}">
                    <a16:rowId xmlns:a16="http://schemas.microsoft.com/office/drawing/2014/main" val="10004"/>
                  </a:ext>
                </a:extLst>
              </a:tr>
            </a:tbl>
          </a:graphicData>
        </a:graphic>
      </p:graphicFrame>
      <p:pic>
        <p:nvPicPr>
          <p:cNvPr id="1775" name="Google Shape;1775;p117" title="control_alg_feasabiliy_NO_VEL_CONTROL.mp4">
            <a:hlinkClick r:id="rId3"/>
          </p:cNvPr>
          <p:cNvPicPr preferRelativeResize="0"/>
          <p:nvPr/>
        </p:nvPicPr>
        <p:blipFill>
          <a:blip r:embed="rId4">
            <a:alphaModFix/>
          </a:blip>
          <a:stretch>
            <a:fillRect/>
          </a:stretch>
        </p:blipFill>
        <p:spPr>
          <a:xfrm>
            <a:off x="3127248" y="1261872"/>
            <a:ext cx="5468110" cy="3072383"/>
          </a:xfrm>
          <a:prstGeom prst="rect">
            <a:avLst/>
          </a:prstGeom>
          <a:noFill/>
          <a:ln>
            <a:noFill/>
          </a:ln>
        </p:spPr>
      </p:pic>
      <p:sp>
        <p:nvSpPr>
          <p:cNvPr id="2" name="Slide Number Placeholder 1">
            <a:extLst>
              <a:ext uri="{FF2B5EF4-FFF2-40B4-BE49-F238E27FC236}">
                <a16:creationId xmlns:a16="http://schemas.microsoft.com/office/drawing/2014/main" id="{6EACD084-2C2E-4741-A0A2-BBC43376E0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113</a:t>
            </a:fld>
            <a:endParaRPr lang="en"/>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779"/>
        <p:cNvGrpSpPr/>
        <p:nvPr/>
      </p:nvGrpSpPr>
      <p:grpSpPr>
        <a:xfrm>
          <a:off x="0" y="0"/>
          <a:ext cx="0" cy="0"/>
          <a:chOff x="0" y="0"/>
          <a:chExt cx="0" cy="0"/>
        </a:xfrm>
      </p:grpSpPr>
      <p:sp>
        <p:nvSpPr>
          <p:cNvPr id="1780" name="Google Shape;1780;p11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1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Extended Kalman Filter</a:t>
            </a:r>
            <a:endParaRPr b="1">
              <a:solidFill>
                <a:schemeClr val="dk1"/>
              </a:solidFill>
            </a:endParaRPr>
          </a:p>
        </p:txBody>
      </p:sp>
      <p:sp>
        <p:nvSpPr>
          <p:cNvPr id="1782" name="Google Shape;1782;p118"/>
          <p:cNvSpPr txBox="1"/>
          <p:nvPr/>
        </p:nvSpPr>
        <p:spPr>
          <a:xfrm>
            <a:off x="267775" y="1138050"/>
            <a:ext cx="8701800" cy="259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Theory</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IMU angular rates are integrated to calculate the angular position</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IMU accelerations are converted to earth NED axes and corrected for gravity</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Accelerations are integrated to calculate the velocity</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Velocity is integrated to calculate the position</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Lato"/>
              <a:buAutoNum type="arabicPeriod"/>
            </a:pPr>
            <a:r>
              <a:rPr lang="en">
                <a:latin typeface="Calibri"/>
                <a:ea typeface="Calibri"/>
                <a:cs typeface="Calibri"/>
                <a:sym typeface="Calibri"/>
              </a:rPr>
              <a:t>Estimated gyro and accelerometer noise (EKF_GYRO_NOISE and EKF_ACC_NOISE) are used to estimate the growth in error in the angles, velocities and position calculated using IMU data. </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Difference between predicted position and GPS position</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State correction from using calculations from 5) and 6)</a:t>
            </a:r>
            <a:endParaRPr>
              <a:latin typeface="Calibri"/>
              <a:ea typeface="Calibri"/>
              <a:cs typeface="Calibri"/>
              <a:sym typeface="Calibri"/>
            </a:endParaRPr>
          </a:p>
          <a:p>
            <a:pPr marL="457200" lvl="0" indent="-317500" algn="l" rtl="0">
              <a:lnSpc>
                <a:spcPct val="115000"/>
              </a:lnSpc>
              <a:spcBef>
                <a:spcPts val="0"/>
              </a:spcBef>
              <a:spcAft>
                <a:spcPts val="0"/>
              </a:spcAft>
              <a:buSzPts val="1400"/>
              <a:buFont typeface="Calibri"/>
              <a:buAutoNum type="arabicPeriod"/>
            </a:pPr>
            <a:r>
              <a:rPr lang="en">
                <a:latin typeface="Calibri"/>
                <a:ea typeface="Calibri"/>
                <a:cs typeface="Calibri"/>
                <a:sym typeface="Calibri"/>
              </a:rPr>
              <a:t>Calculate uncertainty reduction return to step 1</a:t>
            </a: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86618378-616D-A041-949D-F01B0C545A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114</a:t>
            </a:fld>
            <a:endParaRPr lang="en"/>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sp>
        <p:nvSpPr>
          <p:cNvPr id="1787" name="Google Shape;1787;p119"/>
          <p:cNvSpPr txBox="1">
            <a:spLocks noGrp="1"/>
          </p:cNvSpPr>
          <p:nvPr>
            <p:ph type="title"/>
          </p:nvPr>
        </p:nvSpPr>
        <p:spPr>
          <a:xfrm>
            <a:off x="-186450" y="1911000"/>
            <a:ext cx="95682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74EA7"/>
                </a:solidFill>
              </a:rPr>
              <a:t>Software</a:t>
            </a:r>
            <a:endParaRPr sz="4800" b="1">
              <a:solidFill>
                <a:srgbClr val="674EA7"/>
              </a:solidFill>
            </a:endParaRPr>
          </a:p>
        </p:txBody>
      </p:sp>
      <p:cxnSp>
        <p:nvCxnSpPr>
          <p:cNvPr id="1788" name="Google Shape;1788;p119"/>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789" name="Google Shape;1789;p119"/>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790" name="Google Shape;1790;p119"/>
          <p:cNvSpPr txBox="1">
            <a:spLocks noGrp="1"/>
          </p:cNvSpPr>
          <p:nvPr>
            <p:ph type="title"/>
          </p:nvPr>
        </p:nvSpPr>
        <p:spPr>
          <a:xfrm>
            <a:off x="507050" y="2677525"/>
            <a:ext cx="83250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3" action="ppaction://hlinksldjump"/>
              </a:rPr>
              <a:t>Return to Supporting Materials Quick Links</a:t>
            </a:r>
            <a:endParaRPr sz="2400" b="1" u="sng">
              <a:solidFill>
                <a:srgbClr val="000000"/>
              </a:solidFill>
            </a:endParaRPr>
          </a:p>
        </p:txBody>
      </p:sp>
      <p:sp>
        <p:nvSpPr>
          <p:cNvPr id="2" name="Slide Number Placeholder 1">
            <a:extLst>
              <a:ext uri="{FF2B5EF4-FFF2-40B4-BE49-F238E27FC236}">
                <a16:creationId xmlns:a16="http://schemas.microsoft.com/office/drawing/2014/main" id="{8F3B5D35-CD0A-4542-ABF6-9A59CBDDA9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115</a:t>
            </a:fld>
            <a:endParaRPr lang="en"/>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12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2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Gazebo Physics Engine and First Principles</a:t>
            </a:r>
            <a:endParaRPr b="1">
              <a:solidFill>
                <a:schemeClr val="dk1"/>
              </a:solidFill>
            </a:endParaRPr>
          </a:p>
        </p:txBody>
      </p:sp>
      <p:sp>
        <p:nvSpPr>
          <p:cNvPr id="1797" name="Google Shape;1797;p120"/>
          <p:cNvSpPr txBox="1"/>
          <p:nvPr/>
        </p:nvSpPr>
        <p:spPr>
          <a:xfrm>
            <a:off x="209200" y="869975"/>
            <a:ext cx="4362900" cy="416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1st Principles Quadrotor Dynamics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Assume Symmetrical Quadrotor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Assume point mass</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F = f_grav + f_aero + f_cntrl</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m = m_aero + m_cntrl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No lift force</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Lift force is treated as thrust not an aerodynamic force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Drag is the only aerodynamic force </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Drag acts exactly opposite of air-relative velocity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Approximates relative wetted area for drag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Idealizes rotors/mechanical systems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Would require rederivation of equations of motion if rotor configuration would change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Linearlized: Small Disturbance Theory </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Defines variables wrt hover state </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Does not accurately model each variable response to a disturbance </a:t>
            </a:r>
            <a:endParaRPr>
              <a:latin typeface="Trebuchet MS"/>
              <a:ea typeface="Trebuchet MS"/>
              <a:cs typeface="Trebuchet MS"/>
              <a:sym typeface="Trebuchet MS"/>
            </a:endParaRPr>
          </a:p>
        </p:txBody>
      </p:sp>
      <p:sp>
        <p:nvSpPr>
          <p:cNvPr id="1798" name="Google Shape;1798;p120"/>
          <p:cNvSpPr txBox="1"/>
          <p:nvPr/>
        </p:nvSpPr>
        <p:spPr>
          <a:xfrm>
            <a:off x="4713150" y="869975"/>
            <a:ext cx="4362900" cy="364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Gazebo UAS Dynamics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Extracts rotor configuration from ardupilot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Forces &amp; moments are modeled directly from rotors and across the UAS</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Lift and drag are treated as aerodynamic forces separate from motor forces</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Drag is calculated from drone configuration as the UAS moves throughout simulated world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Able to adapt to various configurations/disturbances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endParaRPr>
              <a:latin typeface="Trebuchet MS"/>
              <a:ea typeface="Trebuchet MS"/>
              <a:cs typeface="Trebuchet MS"/>
              <a:sym typeface="Trebuchet MS"/>
            </a:endParaRPr>
          </a:p>
        </p:txBody>
      </p:sp>
      <p:sp>
        <p:nvSpPr>
          <p:cNvPr id="2" name="Slide Number Placeholder 1">
            <a:extLst>
              <a:ext uri="{FF2B5EF4-FFF2-40B4-BE49-F238E27FC236}">
                <a16:creationId xmlns:a16="http://schemas.microsoft.com/office/drawing/2014/main" id="{57B53DAC-F455-AE4E-9FE2-625430DB05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116</a:t>
            </a:fld>
            <a:endParaRPr lang="en"/>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sp>
        <p:nvSpPr>
          <p:cNvPr id="1803" name="Google Shape;1803;p12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21"/>
          <p:cNvSpPr txBox="1">
            <a:spLocks noGrp="1"/>
          </p:cNvSpPr>
          <p:nvPr>
            <p:ph type="title"/>
          </p:nvPr>
        </p:nvSpPr>
        <p:spPr>
          <a:xfrm>
            <a:off x="209200"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Gazebo Physics Engine and First Principles Cont.</a:t>
            </a:r>
            <a:endParaRPr b="1">
              <a:solidFill>
                <a:schemeClr val="dk1"/>
              </a:solidFill>
            </a:endParaRPr>
          </a:p>
        </p:txBody>
      </p:sp>
      <p:sp>
        <p:nvSpPr>
          <p:cNvPr id="1805" name="Google Shape;1805;p121"/>
          <p:cNvSpPr txBox="1"/>
          <p:nvPr/>
        </p:nvSpPr>
        <p:spPr>
          <a:xfrm>
            <a:off x="764375" y="869975"/>
            <a:ext cx="3095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Trebuchet MS"/>
                <a:ea typeface="Trebuchet MS"/>
                <a:cs typeface="Trebuchet MS"/>
                <a:sym typeface="Trebuchet MS"/>
              </a:rPr>
              <a:t>1st Principles EOM</a:t>
            </a:r>
            <a:endParaRPr b="1">
              <a:latin typeface="Trebuchet MS"/>
              <a:ea typeface="Trebuchet MS"/>
              <a:cs typeface="Trebuchet MS"/>
              <a:sym typeface="Trebuchet MS"/>
            </a:endParaRPr>
          </a:p>
        </p:txBody>
      </p:sp>
      <p:sp>
        <p:nvSpPr>
          <p:cNvPr id="1806" name="Google Shape;1806;p121"/>
          <p:cNvSpPr txBox="1"/>
          <p:nvPr/>
        </p:nvSpPr>
        <p:spPr>
          <a:xfrm>
            <a:off x="4794800" y="869975"/>
            <a:ext cx="4029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Trebuchet MS"/>
                <a:ea typeface="Trebuchet MS"/>
                <a:cs typeface="Trebuchet MS"/>
                <a:sym typeface="Trebuchet MS"/>
              </a:rPr>
              <a:t>Quadrotor Response to Disturbances Example </a:t>
            </a:r>
            <a:endParaRPr b="1">
              <a:latin typeface="Trebuchet MS"/>
              <a:ea typeface="Trebuchet MS"/>
              <a:cs typeface="Trebuchet MS"/>
              <a:sym typeface="Trebuchet MS"/>
            </a:endParaRPr>
          </a:p>
        </p:txBody>
      </p:sp>
      <p:pic>
        <p:nvPicPr>
          <p:cNvPr id="1807" name="Google Shape;1807;p121"/>
          <p:cNvPicPr preferRelativeResize="0"/>
          <p:nvPr/>
        </p:nvPicPr>
        <p:blipFill>
          <a:blip r:embed="rId3">
            <a:alphaModFix/>
          </a:blip>
          <a:stretch>
            <a:fillRect/>
          </a:stretch>
        </p:blipFill>
        <p:spPr>
          <a:xfrm>
            <a:off x="209200" y="1430600"/>
            <a:ext cx="4091151" cy="2896125"/>
          </a:xfrm>
          <a:prstGeom prst="rect">
            <a:avLst/>
          </a:prstGeom>
          <a:noFill/>
          <a:ln>
            <a:noFill/>
          </a:ln>
        </p:spPr>
      </p:pic>
      <p:pic>
        <p:nvPicPr>
          <p:cNvPr id="1808" name="Google Shape;1808;p121"/>
          <p:cNvPicPr preferRelativeResize="0"/>
          <p:nvPr/>
        </p:nvPicPr>
        <p:blipFill>
          <a:blip r:embed="rId4">
            <a:alphaModFix/>
          </a:blip>
          <a:stretch>
            <a:fillRect/>
          </a:stretch>
        </p:blipFill>
        <p:spPr>
          <a:xfrm>
            <a:off x="4430651" y="1430600"/>
            <a:ext cx="4538849" cy="2967492"/>
          </a:xfrm>
          <a:prstGeom prst="rect">
            <a:avLst/>
          </a:prstGeom>
          <a:noFill/>
          <a:ln>
            <a:noFill/>
          </a:ln>
        </p:spPr>
      </p:pic>
      <p:sp>
        <p:nvSpPr>
          <p:cNvPr id="2" name="Slide Number Placeholder 1">
            <a:extLst>
              <a:ext uri="{FF2B5EF4-FFF2-40B4-BE49-F238E27FC236}">
                <a16:creationId xmlns:a16="http://schemas.microsoft.com/office/drawing/2014/main" id="{73AC719A-7E3E-4343-B661-CAD4585A32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117</a:t>
            </a:fld>
            <a:endParaRPr lang="en"/>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p12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22"/>
          <p:cNvSpPr txBox="1">
            <a:spLocks noGrp="1"/>
          </p:cNvSpPr>
          <p:nvPr>
            <p:ph type="title"/>
          </p:nvPr>
        </p:nvSpPr>
        <p:spPr>
          <a:xfrm>
            <a:off x="209200" y="195200"/>
            <a:ext cx="87603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Gazebo Physics Engine and First Principles Cont.</a:t>
            </a:r>
            <a:endParaRPr b="1">
              <a:solidFill>
                <a:schemeClr val="dk1"/>
              </a:solidFill>
            </a:endParaRPr>
          </a:p>
        </p:txBody>
      </p:sp>
      <p:sp>
        <p:nvSpPr>
          <p:cNvPr id="1815" name="Google Shape;1815;p122"/>
          <p:cNvSpPr txBox="1"/>
          <p:nvPr/>
        </p:nvSpPr>
        <p:spPr>
          <a:xfrm>
            <a:off x="209200" y="869975"/>
            <a:ext cx="8760300" cy="383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rebuchet MS"/>
                <a:ea typeface="Trebuchet MS"/>
                <a:cs typeface="Trebuchet MS"/>
                <a:sym typeface="Trebuchet MS"/>
              </a:rPr>
              <a:t>Gazebo ODE Architecture</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Uses a Physics SDK Engine to perform dynamics (rigid-body, flexible-body, fluid, particle) simulation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Simulation of Equations of Motion </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Lagrange Multiplier - state space model which accounts for accounts for all body degrees of freedom and models forces explicitly</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Reduced Coordinate - system of tracking bodies without tracking every variable of the body</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Implements a hybrid system to take advantage of variables Lagrange tracks and the speed with the reduced coordinate system has</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Integration of EOM</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 Solves the EOM over time using implicit integration </a:t>
            </a:r>
            <a:endParaRPr>
              <a:latin typeface="Trebuchet MS"/>
              <a:ea typeface="Trebuchet MS"/>
              <a:cs typeface="Trebuchet MS"/>
              <a:sym typeface="Trebuchet MS"/>
            </a:endParaRPr>
          </a:p>
          <a:p>
            <a:pPr marL="1371600" lvl="2" indent="-317500" algn="l" rtl="0">
              <a:spcBef>
                <a:spcPts val="0"/>
              </a:spcBef>
              <a:spcAft>
                <a:spcPts val="0"/>
              </a:spcAft>
              <a:buSzPts val="1400"/>
              <a:buFont typeface="Trebuchet MS"/>
              <a:buChar char="■"/>
            </a:pPr>
            <a:r>
              <a:rPr lang="en">
                <a:latin typeface="Trebuchet MS"/>
                <a:ea typeface="Trebuchet MS"/>
                <a:cs typeface="Trebuchet MS"/>
                <a:sym typeface="Trebuchet MS"/>
              </a:rPr>
              <a:t>Acceleration as a function of future forces. Causes numerical dampling = more stable </a:t>
            </a: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a:latin typeface="Trebuchet MS"/>
                <a:ea typeface="Trebuchet MS"/>
                <a:cs typeface="Trebuchet MS"/>
                <a:sym typeface="Trebuchet MS"/>
              </a:rPr>
              <a:t>Constraint Based Modeling </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1st principles uses constraint force modeling - user calculated forces applied to bodies  </a:t>
            </a:r>
            <a:endParaRPr>
              <a:latin typeface="Trebuchet MS"/>
              <a:ea typeface="Trebuchet MS"/>
              <a:cs typeface="Trebuchet MS"/>
              <a:sym typeface="Trebuchet MS"/>
            </a:endParaRPr>
          </a:p>
          <a:p>
            <a:pPr marL="1371600" lvl="2" indent="-317500" algn="l" rtl="0">
              <a:spcBef>
                <a:spcPts val="0"/>
              </a:spcBef>
              <a:spcAft>
                <a:spcPts val="0"/>
              </a:spcAft>
              <a:buSzPts val="1400"/>
              <a:buFont typeface="Trebuchet MS"/>
              <a:buChar char="■"/>
            </a:pPr>
            <a:r>
              <a:rPr lang="en">
                <a:latin typeface="Trebuchet MS"/>
                <a:ea typeface="Trebuchet MS"/>
                <a:cs typeface="Trebuchet MS"/>
                <a:sym typeface="Trebuchet MS"/>
              </a:rPr>
              <a:t>Lots of parameters to tune, harder to achieve/model desired effects</a:t>
            </a:r>
            <a:endParaRPr>
              <a:latin typeface="Trebuchet MS"/>
              <a:ea typeface="Trebuchet MS"/>
              <a:cs typeface="Trebuchet MS"/>
              <a:sym typeface="Trebuchet MS"/>
            </a:endParaRPr>
          </a:p>
          <a:p>
            <a:pPr marL="914400" lvl="1" indent="-317500" algn="l" rtl="0">
              <a:spcBef>
                <a:spcPts val="0"/>
              </a:spcBef>
              <a:spcAft>
                <a:spcPts val="0"/>
              </a:spcAft>
              <a:buSzPts val="1400"/>
              <a:buFont typeface="Trebuchet MS"/>
              <a:buChar char="○"/>
            </a:pPr>
            <a:r>
              <a:rPr lang="en">
                <a:latin typeface="Trebuchet MS"/>
                <a:ea typeface="Trebuchet MS"/>
                <a:cs typeface="Trebuchet MS"/>
                <a:sym typeface="Trebuchet MS"/>
              </a:rPr>
              <a:t>Gazebo uses constraint based modeling - velocity/acceleration constraints for EOM </a:t>
            </a:r>
            <a:endParaRPr>
              <a:latin typeface="Trebuchet MS"/>
              <a:ea typeface="Trebuchet MS"/>
              <a:cs typeface="Trebuchet MS"/>
              <a:sym typeface="Trebuchet MS"/>
            </a:endParaRPr>
          </a:p>
          <a:p>
            <a:pPr marL="1371600" lvl="2" indent="-317500" algn="l" rtl="0">
              <a:spcBef>
                <a:spcPts val="0"/>
              </a:spcBef>
              <a:spcAft>
                <a:spcPts val="0"/>
              </a:spcAft>
              <a:buSzPts val="1400"/>
              <a:buFont typeface="Trebuchet MS"/>
              <a:buChar char="■"/>
            </a:pPr>
            <a:r>
              <a:rPr lang="en">
                <a:latin typeface="Trebuchet MS"/>
                <a:ea typeface="Trebuchet MS"/>
                <a:cs typeface="Trebuchet MS"/>
                <a:sym typeface="Trebuchet MS"/>
              </a:rPr>
              <a:t>More versatile system that more accurately models the behavior of complex systems</a:t>
            </a:r>
            <a:endParaRPr>
              <a:latin typeface="Trebuchet MS"/>
              <a:ea typeface="Trebuchet MS"/>
              <a:cs typeface="Trebuchet MS"/>
              <a:sym typeface="Trebuchet MS"/>
            </a:endParaRPr>
          </a:p>
        </p:txBody>
      </p:sp>
      <p:sp>
        <p:nvSpPr>
          <p:cNvPr id="2" name="Slide Number Placeholder 1">
            <a:extLst>
              <a:ext uri="{FF2B5EF4-FFF2-40B4-BE49-F238E27FC236}">
                <a16:creationId xmlns:a16="http://schemas.microsoft.com/office/drawing/2014/main" id="{F73F4E98-B910-D64F-96EF-3F5C566CAB5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118</a:t>
            </a:fld>
            <a:endParaRPr lang="en"/>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819"/>
        <p:cNvGrpSpPr/>
        <p:nvPr/>
      </p:nvGrpSpPr>
      <p:grpSpPr>
        <a:xfrm>
          <a:off x="0" y="0"/>
          <a:ext cx="0" cy="0"/>
          <a:chOff x="0" y="0"/>
          <a:chExt cx="0" cy="0"/>
        </a:xfrm>
      </p:grpSpPr>
      <p:sp>
        <p:nvSpPr>
          <p:cNvPr id="1820" name="Google Shape;1820;p12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2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ArduPilot Flight Modes</a:t>
            </a:r>
            <a:endParaRPr b="1">
              <a:solidFill>
                <a:schemeClr val="dk1"/>
              </a:solidFill>
            </a:endParaRPr>
          </a:p>
        </p:txBody>
      </p:sp>
      <p:sp>
        <p:nvSpPr>
          <p:cNvPr id="1822" name="Google Shape;1822;p123"/>
          <p:cNvSpPr txBox="1"/>
          <p:nvPr/>
        </p:nvSpPr>
        <p:spPr>
          <a:xfrm>
            <a:off x="693375" y="1740450"/>
            <a:ext cx="42861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Stabilize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Self leveling roll and pitch axis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Alt Hold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Hold Altitude and self level roll and pitch</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Loiter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Hold altitude and position, use GPS for movement</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Return to launch</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Return to take off location</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Auto</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Follow predetermined waypoints</a:t>
            </a:r>
            <a:endParaRPr>
              <a:latin typeface="Calibri"/>
              <a:ea typeface="Calibri"/>
              <a:cs typeface="Calibri"/>
              <a:sym typeface="Calibri"/>
            </a:endParaRPr>
          </a:p>
        </p:txBody>
      </p:sp>
      <p:sp>
        <p:nvSpPr>
          <p:cNvPr id="1823" name="Google Shape;1823;p123"/>
          <p:cNvSpPr txBox="1"/>
          <p:nvPr/>
        </p:nvSpPr>
        <p:spPr>
          <a:xfrm>
            <a:off x="693375" y="1224500"/>
            <a:ext cx="7261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Basic Flight Modes							Advanced Flight Modes</a:t>
            </a:r>
            <a:endParaRPr>
              <a:latin typeface="Calibri"/>
              <a:ea typeface="Calibri"/>
              <a:cs typeface="Calibri"/>
              <a:sym typeface="Calibri"/>
            </a:endParaRPr>
          </a:p>
        </p:txBody>
      </p:sp>
      <p:sp>
        <p:nvSpPr>
          <p:cNvPr id="1824" name="Google Shape;1824;p123"/>
          <p:cNvSpPr txBox="1"/>
          <p:nvPr/>
        </p:nvSpPr>
        <p:spPr>
          <a:xfrm>
            <a:off x="4651850" y="1740450"/>
            <a:ext cx="39963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Guided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Navigate to single points commanded by GCS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Auto tune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Automated pitch and bank maneuvers to improve control loops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Follow</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Follows another vehicle</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Land</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Reduces altitude to ground level, goes straight down</a:t>
            </a: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8495C631-DED2-5146-8C64-0306F6FD3E5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119</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Project Overview</a:t>
            </a:r>
            <a:endParaRPr>
              <a:solidFill>
                <a:schemeClr val="dk1"/>
              </a:solidFill>
            </a:endParaRPr>
          </a:p>
        </p:txBody>
      </p:sp>
      <p:sp>
        <p:nvSpPr>
          <p:cNvPr id="184" name="Google Shape;184;p17"/>
          <p:cNvSpPr txBox="1">
            <a:spLocks noGrp="1"/>
          </p:cNvSpPr>
          <p:nvPr>
            <p:ph type="body" idx="1"/>
          </p:nvPr>
        </p:nvSpPr>
        <p:spPr>
          <a:xfrm>
            <a:off x="403650" y="1030400"/>
            <a:ext cx="3753000" cy="10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32" b="1">
                <a:solidFill>
                  <a:schemeClr val="lt1"/>
                </a:solidFill>
              </a:rPr>
              <a:t>Motivation</a:t>
            </a:r>
            <a:r>
              <a:rPr lang="en" sz="2232" b="1">
                <a:solidFill>
                  <a:schemeClr val="lt1"/>
                </a:solidFill>
                <a:latin typeface="Average"/>
                <a:ea typeface="Average"/>
                <a:cs typeface="Average"/>
                <a:sym typeface="Average"/>
              </a:rPr>
              <a:t>:</a:t>
            </a:r>
            <a:endParaRPr sz="1832">
              <a:solidFill>
                <a:srgbClr val="000000"/>
              </a:solidFill>
            </a:endParaRPr>
          </a:p>
          <a:p>
            <a:pPr marL="914400" lvl="0" indent="0" algn="l" rtl="0">
              <a:spcBef>
                <a:spcPts val="1200"/>
              </a:spcBef>
              <a:spcAft>
                <a:spcPts val="1200"/>
              </a:spcAft>
              <a:buNone/>
            </a:pPr>
            <a:endParaRPr sz="1832">
              <a:solidFill>
                <a:srgbClr val="000000"/>
              </a:solidFill>
            </a:endParaRPr>
          </a:p>
        </p:txBody>
      </p:sp>
      <p:sp>
        <p:nvSpPr>
          <p:cNvPr id="185" name="Google Shape;185;p17"/>
          <p:cNvSpPr txBox="1"/>
          <p:nvPr/>
        </p:nvSpPr>
        <p:spPr>
          <a:xfrm>
            <a:off x="3214500" y="5263913"/>
            <a:ext cx="30801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Image here of 3 subplots - time vs lat, time vs lon, time vs alt. 3 lines per subplot - commanded path, time delta velocity truth, continuous telemetry truth</a:t>
            </a:r>
            <a:endParaRPr>
              <a:latin typeface="Calibri"/>
              <a:ea typeface="Calibri"/>
              <a:cs typeface="Calibri"/>
              <a:sym typeface="Calibri"/>
            </a:endParaRPr>
          </a:p>
        </p:txBody>
      </p:sp>
      <p:grpSp>
        <p:nvGrpSpPr>
          <p:cNvPr id="186" name="Google Shape;186;p17"/>
          <p:cNvGrpSpPr/>
          <p:nvPr/>
        </p:nvGrpSpPr>
        <p:grpSpPr>
          <a:xfrm>
            <a:off x="209275" y="4562105"/>
            <a:ext cx="8730218" cy="393626"/>
            <a:chOff x="209275" y="4341150"/>
            <a:chExt cx="8730218" cy="614368"/>
          </a:xfrm>
        </p:grpSpPr>
        <p:cxnSp>
          <p:nvCxnSpPr>
            <p:cNvPr id="187" name="Google Shape;187;p17"/>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88" name="Google Shape;188;p17"/>
            <p:cNvSpPr/>
            <p:nvPr/>
          </p:nvSpPr>
          <p:spPr>
            <a:xfrm>
              <a:off x="209275" y="4341150"/>
              <a:ext cx="1334100" cy="6000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7"/>
            <p:cNvSpPr/>
            <p:nvPr/>
          </p:nvSpPr>
          <p:spPr>
            <a:xfrm>
              <a:off x="213445"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90" name="Google Shape;190;p17"/>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91" name="Google Shape;191;p17"/>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92" name="Google Shape;192;p17"/>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93" name="Google Shape;193;p17"/>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94" name="Google Shape;194;p17"/>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195" name="Google Shape;195;p17"/>
          <p:cNvSpPr txBox="1">
            <a:spLocks noGrp="1"/>
          </p:cNvSpPr>
          <p:nvPr>
            <p:ph type="body" idx="1"/>
          </p:nvPr>
        </p:nvSpPr>
        <p:spPr>
          <a:xfrm>
            <a:off x="403650" y="1635493"/>
            <a:ext cx="3753000" cy="1354500"/>
          </a:xfrm>
          <a:prstGeom prst="rect">
            <a:avLst/>
          </a:prstGeom>
        </p:spPr>
        <p:txBody>
          <a:bodyPr spcFirstLastPara="1" wrap="square" lIns="91425" tIns="91425" rIns="91425" bIns="91425" anchor="t" anchorCtr="0">
            <a:normAutofit/>
          </a:bodyPr>
          <a:lstStyle/>
          <a:p>
            <a:pPr marL="457200" lvl="0" indent="-344959" algn="l" rtl="0">
              <a:spcBef>
                <a:spcPts val="0"/>
              </a:spcBef>
              <a:spcAft>
                <a:spcPts val="0"/>
              </a:spcAft>
              <a:buClr>
                <a:srgbClr val="000000"/>
              </a:buClr>
              <a:buSzPts val="1832"/>
              <a:buChar char="●"/>
            </a:pPr>
            <a:r>
              <a:rPr lang="en" sz="1832">
                <a:solidFill>
                  <a:srgbClr val="000000"/>
                </a:solidFill>
              </a:rPr>
              <a:t>IRISS use case: Mirroring LEO satellite pass for communication relay</a:t>
            </a:r>
            <a:endParaRPr sz="1832">
              <a:solidFill>
                <a:srgbClr val="000000"/>
              </a:solidFill>
            </a:endParaRPr>
          </a:p>
        </p:txBody>
      </p:sp>
      <p:sp>
        <p:nvSpPr>
          <p:cNvPr id="196" name="Google Shape;196;p17"/>
          <p:cNvSpPr txBox="1">
            <a:spLocks noGrp="1"/>
          </p:cNvSpPr>
          <p:nvPr>
            <p:ph type="body" idx="1"/>
          </p:nvPr>
        </p:nvSpPr>
        <p:spPr>
          <a:xfrm>
            <a:off x="4613500" y="1030400"/>
            <a:ext cx="3753000" cy="313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32" b="1">
                <a:solidFill>
                  <a:schemeClr val="lt1"/>
                </a:solidFill>
              </a:rPr>
              <a:t>Previous approaches:</a:t>
            </a:r>
            <a:endParaRPr sz="2232" b="1">
              <a:solidFill>
                <a:schemeClr val="lt1"/>
              </a:solidFill>
            </a:endParaRPr>
          </a:p>
          <a:p>
            <a:pPr marL="457200" lvl="0" indent="-344959" algn="l" rtl="0">
              <a:spcBef>
                <a:spcPts val="1200"/>
              </a:spcBef>
              <a:spcAft>
                <a:spcPts val="0"/>
              </a:spcAft>
              <a:buClr>
                <a:srgbClr val="000000"/>
              </a:buClr>
              <a:buSzPts val="1832"/>
              <a:buChar char="●"/>
            </a:pPr>
            <a:r>
              <a:rPr lang="en" sz="1832">
                <a:solidFill>
                  <a:srgbClr val="000000"/>
                </a:solidFill>
              </a:rPr>
              <a:t>Knowing predetermined time deltas, solve for velocity to travel between points</a:t>
            </a:r>
            <a:endParaRPr sz="1832">
              <a:solidFill>
                <a:srgbClr val="000000"/>
              </a:solidFill>
            </a:endParaRPr>
          </a:p>
          <a:p>
            <a:pPr marL="457200" lvl="0" indent="-344959" algn="l" rtl="0">
              <a:spcBef>
                <a:spcPts val="0"/>
              </a:spcBef>
              <a:spcAft>
                <a:spcPts val="0"/>
              </a:spcAft>
              <a:buClr>
                <a:srgbClr val="000000"/>
              </a:buClr>
              <a:buSzPts val="1832"/>
              <a:buChar char="●"/>
            </a:pPr>
            <a:r>
              <a:rPr lang="en" sz="1832">
                <a:solidFill>
                  <a:srgbClr val="000000"/>
                </a:solidFill>
              </a:rPr>
              <a:t>Continuous telemetry link with required velocity to next waypoint</a:t>
            </a:r>
            <a:endParaRPr sz="1832">
              <a:solidFill>
                <a:srgbClr val="000000"/>
              </a:solidFill>
            </a:endParaRPr>
          </a:p>
          <a:p>
            <a:pPr marL="914400" lvl="0" indent="0" algn="l" rtl="0">
              <a:spcBef>
                <a:spcPts val="1200"/>
              </a:spcBef>
              <a:spcAft>
                <a:spcPts val="1200"/>
              </a:spcAft>
              <a:buNone/>
            </a:pPr>
            <a:endParaRPr sz="1832">
              <a:solidFill>
                <a:srgbClr val="000000"/>
              </a:solidFill>
            </a:endParaRPr>
          </a:p>
        </p:txBody>
      </p:sp>
      <p:sp>
        <p:nvSpPr>
          <p:cNvPr id="197" name="Google Shape;197;p17"/>
          <p:cNvSpPr/>
          <p:nvPr/>
        </p:nvSpPr>
        <p:spPr>
          <a:xfrm>
            <a:off x="1856849" y="2956800"/>
            <a:ext cx="1397100" cy="1397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a:off x="583224" y="3409520"/>
            <a:ext cx="4030268" cy="277065"/>
          </a:xfrm>
          <a:custGeom>
            <a:avLst/>
            <a:gdLst/>
            <a:ahLst/>
            <a:cxnLst/>
            <a:rect l="l" t="t" r="r" b="b"/>
            <a:pathLst>
              <a:path w="105126" h="7227" extrusionOk="0">
                <a:moveTo>
                  <a:pt x="70000" y="3037"/>
                </a:moveTo>
                <a:cubicBezTo>
                  <a:pt x="75511" y="3712"/>
                  <a:pt x="114371" y="6805"/>
                  <a:pt x="103067" y="7086"/>
                </a:cubicBezTo>
                <a:cubicBezTo>
                  <a:pt x="91764" y="7367"/>
                  <a:pt x="13651" y="5905"/>
                  <a:pt x="2179" y="4724"/>
                </a:cubicBezTo>
                <a:cubicBezTo>
                  <a:pt x="-9293" y="3543"/>
                  <a:pt x="28892" y="787"/>
                  <a:pt x="34234" y="0"/>
                </a:cubicBezTo>
              </a:path>
            </a:pathLst>
          </a:custGeom>
          <a:noFill/>
          <a:ln w="28575" cap="flat" cmpd="sng">
            <a:solidFill>
              <a:srgbClr val="202124"/>
            </a:solidFill>
            <a:prstDash val="solid"/>
            <a:round/>
            <a:headEnd type="none" w="med" len="med"/>
            <a:tailEnd type="stealth" w="med" len="med"/>
          </a:ln>
        </p:spPr>
      </p:sp>
      <p:sp>
        <p:nvSpPr>
          <p:cNvPr id="2" name="Slide Number Placeholder 1">
            <a:extLst>
              <a:ext uri="{FF2B5EF4-FFF2-40B4-BE49-F238E27FC236}">
                <a16:creationId xmlns:a16="http://schemas.microsoft.com/office/drawing/2014/main" id="{1F9DEDBF-7E67-204B-A946-3FAD7E89470F}"/>
              </a:ext>
            </a:extLst>
          </p:cNvPr>
          <p:cNvSpPr>
            <a:spLocks noGrp="1"/>
          </p:cNvSpPr>
          <p:nvPr>
            <p:ph type="sldNum" idx="12"/>
          </p:nvPr>
        </p:nvSpPr>
        <p:spPr>
          <a:xfrm>
            <a:off x="8415673" y="4551981"/>
            <a:ext cx="548700" cy="393600"/>
          </a:xfrm>
        </p:spPr>
        <p:txBody>
          <a:bodyPr/>
          <a:lstStyle/>
          <a:p>
            <a:pPr marL="0" lvl="0" indent="0" algn="r" rtl="0">
              <a:spcBef>
                <a:spcPts val="0"/>
              </a:spcBef>
              <a:spcAft>
                <a:spcPts val="0"/>
              </a:spcAft>
              <a:buNone/>
            </a:pPr>
            <a:fld id="{00000000-1234-1234-1234-123412341234}" type="slidenum">
              <a:rPr lang="en" smtClean="0"/>
              <a:t>12</a:t>
            </a:fld>
            <a:endParaRPr lang="en"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Project Overview</a:t>
            </a:r>
            <a:endParaRPr>
              <a:solidFill>
                <a:schemeClr val="dk1"/>
              </a:solidFill>
            </a:endParaRPr>
          </a:p>
        </p:txBody>
      </p:sp>
      <p:sp>
        <p:nvSpPr>
          <p:cNvPr id="205" name="Google Shape;205;p18"/>
          <p:cNvSpPr txBox="1">
            <a:spLocks noGrp="1"/>
          </p:cNvSpPr>
          <p:nvPr>
            <p:ph type="body" idx="1"/>
          </p:nvPr>
        </p:nvSpPr>
        <p:spPr>
          <a:xfrm>
            <a:off x="819150" y="564090"/>
            <a:ext cx="7505700" cy="303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800">
              <a:solidFill>
                <a:srgbClr val="000000"/>
              </a:solidFill>
              <a:latin typeface="Average"/>
              <a:ea typeface="Average"/>
              <a:cs typeface="Average"/>
              <a:sym typeface="Average"/>
            </a:endParaRPr>
          </a:p>
          <a:p>
            <a:pPr marL="0" lvl="0" indent="0" algn="l" rtl="0">
              <a:spcBef>
                <a:spcPts val="1200"/>
              </a:spcBef>
              <a:spcAft>
                <a:spcPts val="0"/>
              </a:spcAft>
              <a:buNone/>
            </a:pPr>
            <a:r>
              <a:rPr lang="en" sz="2232" b="1">
                <a:solidFill>
                  <a:schemeClr val="lt1"/>
                </a:solidFill>
                <a:latin typeface="Average"/>
                <a:ea typeface="Average"/>
                <a:cs typeface="Average"/>
                <a:sym typeface="Average"/>
              </a:rPr>
              <a:t>Mission Statement:</a:t>
            </a:r>
            <a:endParaRPr sz="2232" b="1">
              <a:solidFill>
                <a:schemeClr val="lt1"/>
              </a:solidFill>
              <a:latin typeface="Average"/>
              <a:ea typeface="Average"/>
              <a:cs typeface="Average"/>
              <a:sym typeface="Average"/>
            </a:endParaRPr>
          </a:p>
          <a:p>
            <a:pPr marL="0" lvl="0" indent="0" algn="l" rtl="0">
              <a:spcBef>
                <a:spcPts val="1200"/>
              </a:spcBef>
              <a:spcAft>
                <a:spcPts val="1200"/>
              </a:spcAft>
              <a:buNone/>
            </a:pPr>
            <a:r>
              <a:rPr lang="en" sz="1800">
                <a:solidFill>
                  <a:srgbClr val="000000"/>
                </a:solidFill>
                <a:latin typeface="Average"/>
                <a:ea typeface="Average"/>
                <a:cs typeface="Average"/>
                <a:sym typeface="Average"/>
              </a:rPr>
              <a:t>The GUST team will work to modify existing autopilot software in order to implement a timing system which will enable UAV</a:t>
            </a:r>
            <a:r>
              <a:rPr lang="en" sz="1800">
                <a:solidFill>
                  <a:srgbClr val="000000"/>
                </a:solidFill>
              </a:rPr>
              <a:t>s</a:t>
            </a:r>
            <a:r>
              <a:rPr lang="en" sz="1800">
                <a:solidFill>
                  <a:srgbClr val="000000"/>
                </a:solidFill>
                <a:latin typeface="Average"/>
                <a:ea typeface="Average"/>
                <a:cs typeface="Average"/>
                <a:sym typeface="Average"/>
              </a:rPr>
              <a:t> to travel and transmit signals along a specified path in space and time </a:t>
            </a:r>
            <a:endParaRPr sz="1800">
              <a:solidFill>
                <a:srgbClr val="000000"/>
              </a:solidFill>
              <a:latin typeface="Average"/>
              <a:ea typeface="Average"/>
              <a:cs typeface="Average"/>
              <a:sym typeface="Average"/>
            </a:endParaRPr>
          </a:p>
        </p:txBody>
      </p:sp>
      <p:grpSp>
        <p:nvGrpSpPr>
          <p:cNvPr id="206" name="Google Shape;206;p18"/>
          <p:cNvGrpSpPr/>
          <p:nvPr/>
        </p:nvGrpSpPr>
        <p:grpSpPr>
          <a:xfrm>
            <a:off x="209275" y="4562105"/>
            <a:ext cx="8730218" cy="393626"/>
            <a:chOff x="209275" y="4341150"/>
            <a:chExt cx="8730218" cy="614368"/>
          </a:xfrm>
        </p:grpSpPr>
        <p:cxnSp>
          <p:nvCxnSpPr>
            <p:cNvPr id="207" name="Google Shape;207;p18"/>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208" name="Google Shape;208;p18"/>
            <p:cNvSpPr/>
            <p:nvPr/>
          </p:nvSpPr>
          <p:spPr>
            <a:xfrm>
              <a:off x="209275" y="4341150"/>
              <a:ext cx="1334100" cy="6000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8"/>
            <p:cNvSpPr/>
            <p:nvPr/>
          </p:nvSpPr>
          <p:spPr>
            <a:xfrm>
              <a:off x="213445"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10" name="Google Shape;210;p18"/>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211" name="Google Shape;211;p18"/>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212" name="Google Shape;212;p18"/>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213" name="Google Shape;213;p18"/>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214" name="Google Shape;214;p18"/>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pic>
        <p:nvPicPr>
          <p:cNvPr id="215" name="Google Shape;215;p18"/>
          <p:cNvPicPr preferRelativeResize="0"/>
          <p:nvPr/>
        </p:nvPicPr>
        <p:blipFill>
          <a:blip r:embed="rId3">
            <a:alphaModFix/>
          </a:blip>
          <a:stretch>
            <a:fillRect/>
          </a:stretch>
        </p:blipFill>
        <p:spPr>
          <a:xfrm flipH="1">
            <a:off x="1536750" y="2988762"/>
            <a:ext cx="1277640" cy="1247704"/>
          </a:xfrm>
          <a:prstGeom prst="rect">
            <a:avLst/>
          </a:prstGeom>
          <a:noFill/>
          <a:ln>
            <a:noFill/>
          </a:ln>
        </p:spPr>
      </p:pic>
      <p:cxnSp>
        <p:nvCxnSpPr>
          <p:cNvPr id="216" name="Google Shape;216;p18"/>
          <p:cNvCxnSpPr/>
          <p:nvPr/>
        </p:nvCxnSpPr>
        <p:spPr>
          <a:xfrm>
            <a:off x="3061989" y="3595776"/>
            <a:ext cx="2842500" cy="0"/>
          </a:xfrm>
          <a:prstGeom prst="straightConnector1">
            <a:avLst/>
          </a:prstGeom>
          <a:noFill/>
          <a:ln w="38100" cap="flat" cmpd="sng">
            <a:solidFill>
              <a:srgbClr val="202124"/>
            </a:solidFill>
            <a:prstDash val="solid"/>
            <a:round/>
            <a:headEnd type="none" w="med" len="med"/>
            <a:tailEnd type="triangle" w="med" len="med"/>
          </a:ln>
        </p:spPr>
      </p:cxnSp>
      <p:grpSp>
        <p:nvGrpSpPr>
          <p:cNvPr id="217" name="Google Shape;217;p18"/>
          <p:cNvGrpSpPr/>
          <p:nvPr/>
        </p:nvGrpSpPr>
        <p:grpSpPr>
          <a:xfrm>
            <a:off x="4069790" y="3199103"/>
            <a:ext cx="827126" cy="827126"/>
            <a:chOff x="5997325" y="2814213"/>
            <a:chExt cx="1484700" cy="1484700"/>
          </a:xfrm>
        </p:grpSpPr>
        <p:sp>
          <p:nvSpPr>
            <p:cNvPr id="218" name="Google Shape;218;p18"/>
            <p:cNvSpPr/>
            <p:nvPr/>
          </p:nvSpPr>
          <p:spPr>
            <a:xfrm>
              <a:off x="5997325" y="2814213"/>
              <a:ext cx="1484700" cy="1484700"/>
            </a:xfrm>
            <a:prstGeom prst="ellipse">
              <a:avLst/>
            </a:prstGeom>
            <a:solidFill>
              <a:schemeClr val="dk1"/>
            </a:solidFill>
            <a:ln w="76200" cap="flat" cmpd="sng">
              <a:solidFill>
                <a:srgbClr val="20212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9" name="Google Shape;219;p18"/>
            <p:cNvCxnSpPr/>
            <p:nvPr/>
          </p:nvCxnSpPr>
          <p:spPr>
            <a:xfrm rot="10800000" flipH="1">
              <a:off x="6756775" y="2971713"/>
              <a:ext cx="3300" cy="558000"/>
            </a:xfrm>
            <a:prstGeom prst="straightConnector1">
              <a:avLst/>
            </a:prstGeom>
            <a:noFill/>
            <a:ln w="19050" cap="flat" cmpd="sng">
              <a:solidFill>
                <a:srgbClr val="202124"/>
              </a:solidFill>
              <a:prstDash val="solid"/>
              <a:round/>
              <a:headEnd type="none" w="med" len="med"/>
              <a:tailEnd type="triangle" w="med" len="med"/>
            </a:ln>
          </p:spPr>
        </p:cxnSp>
        <p:cxnSp>
          <p:nvCxnSpPr>
            <p:cNvPr id="220" name="Google Shape;220;p18"/>
            <p:cNvCxnSpPr/>
            <p:nvPr/>
          </p:nvCxnSpPr>
          <p:spPr>
            <a:xfrm rot="10800000" flipH="1">
              <a:off x="6756900" y="3309925"/>
              <a:ext cx="363300" cy="228300"/>
            </a:xfrm>
            <a:prstGeom prst="straightConnector1">
              <a:avLst/>
            </a:prstGeom>
            <a:noFill/>
            <a:ln w="19050" cap="flat" cmpd="sng">
              <a:solidFill>
                <a:srgbClr val="202124"/>
              </a:solidFill>
              <a:prstDash val="solid"/>
              <a:round/>
              <a:headEnd type="none" w="med" len="med"/>
              <a:tailEnd type="triangle" w="med" len="med"/>
            </a:ln>
          </p:spPr>
        </p:cxnSp>
        <p:sp>
          <p:nvSpPr>
            <p:cNvPr id="221" name="Google Shape;221;p18"/>
            <p:cNvSpPr/>
            <p:nvPr/>
          </p:nvSpPr>
          <p:spPr>
            <a:xfrm>
              <a:off x="6680725" y="3470725"/>
              <a:ext cx="135000" cy="135000"/>
            </a:xfrm>
            <a:prstGeom prst="ellipse">
              <a:avLst/>
            </a:prstGeom>
            <a:solidFill>
              <a:srgbClr val="2021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2" name="Google Shape;222;p18"/>
          <p:cNvPicPr preferRelativeResize="0"/>
          <p:nvPr/>
        </p:nvPicPr>
        <p:blipFill rotWithShape="1">
          <a:blip r:embed="rId4">
            <a:alphaModFix/>
          </a:blip>
          <a:srcRect l="23139" r="10635"/>
          <a:stretch/>
        </p:blipFill>
        <p:spPr>
          <a:xfrm>
            <a:off x="5995950" y="2949600"/>
            <a:ext cx="1418150" cy="1292375"/>
          </a:xfrm>
          <a:prstGeom prst="rect">
            <a:avLst/>
          </a:prstGeom>
          <a:noFill/>
          <a:ln>
            <a:noFill/>
          </a:ln>
        </p:spPr>
      </p:pic>
      <p:sp>
        <p:nvSpPr>
          <p:cNvPr id="2" name="Slide Number Placeholder 1">
            <a:extLst>
              <a:ext uri="{FF2B5EF4-FFF2-40B4-BE49-F238E27FC236}">
                <a16:creationId xmlns:a16="http://schemas.microsoft.com/office/drawing/2014/main" id="{0A53650E-1E03-6545-BB55-171D5AE4EB8D}"/>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13</a:t>
            </a:fld>
            <a:endParaRPr lang="en"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Functional Block Diagram</a:t>
            </a:r>
            <a:endParaRPr>
              <a:solidFill>
                <a:schemeClr val="dk1"/>
              </a:solidFill>
            </a:endParaRPr>
          </a:p>
        </p:txBody>
      </p:sp>
      <p:pic>
        <p:nvPicPr>
          <p:cNvPr id="229" name="Google Shape;229;p19"/>
          <p:cNvPicPr preferRelativeResize="0"/>
          <p:nvPr/>
        </p:nvPicPr>
        <p:blipFill rotWithShape="1">
          <a:blip r:embed="rId3">
            <a:alphaModFix/>
          </a:blip>
          <a:srcRect/>
          <a:stretch/>
        </p:blipFill>
        <p:spPr>
          <a:xfrm>
            <a:off x="429988" y="869975"/>
            <a:ext cx="8284027" cy="3478651"/>
          </a:xfrm>
          <a:prstGeom prst="rect">
            <a:avLst/>
          </a:prstGeom>
          <a:noFill/>
          <a:ln>
            <a:noFill/>
          </a:ln>
        </p:spPr>
      </p:pic>
      <p:grpSp>
        <p:nvGrpSpPr>
          <p:cNvPr id="230" name="Google Shape;230;p19"/>
          <p:cNvGrpSpPr/>
          <p:nvPr/>
        </p:nvGrpSpPr>
        <p:grpSpPr>
          <a:xfrm>
            <a:off x="209275" y="4562105"/>
            <a:ext cx="8730218" cy="393626"/>
            <a:chOff x="209275" y="4341150"/>
            <a:chExt cx="8730218" cy="614368"/>
          </a:xfrm>
        </p:grpSpPr>
        <p:cxnSp>
          <p:nvCxnSpPr>
            <p:cNvPr id="231" name="Google Shape;231;p19"/>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232" name="Google Shape;232;p19"/>
            <p:cNvSpPr/>
            <p:nvPr/>
          </p:nvSpPr>
          <p:spPr>
            <a:xfrm>
              <a:off x="209275" y="4341150"/>
              <a:ext cx="1334100" cy="6000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a:off x="213445"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34" name="Google Shape;234;p19"/>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235" name="Google Shape;235;p19"/>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236" name="Google Shape;236;p19"/>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237" name="Google Shape;237;p19"/>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238" name="Google Shape;238;p19"/>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22652E6B-8F73-CA45-A795-ED452E09C00A}"/>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14</a:t>
            </a:fld>
            <a:endParaRPr lang="en"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Functional Block Diagram</a:t>
            </a:r>
            <a:endParaRPr>
              <a:solidFill>
                <a:schemeClr val="dk1"/>
              </a:solidFill>
            </a:endParaRPr>
          </a:p>
        </p:txBody>
      </p:sp>
      <p:pic>
        <p:nvPicPr>
          <p:cNvPr id="245" name="Google Shape;245;p20"/>
          <p:cNvPicPr preferRelativeResize="0"/>
          <p:nvPr/>
        </p:nvPicPr>
        <p:blipFill rotWithShape="1">
          <a:blip r:embed="rId3">
            <a:alphaModFix/>
          </a:blip>
          <a:srcRect/>
          <a:stretch/>
        </p:blipFill>
        <p:spPr>
          <a:xfrm>
            <a:off x="429988" y="869975"/>
            <a:ext cx="8284037" cy="3478651"/>
          </a:xfrm>
          <a:prstGeom prst="rect">
            <a:avLst/>
          </a:prstGeom>
          <a:noFill/>
          <a:ln>
            <a:noFill/>
          </a:ln>
        </p:spPr>
      </p:pic>
      <p:grpSp>
        <p:nvGrpSpPr>
          <p:cNvPr id="246" name="Google Shape;246;p20"/>
          <p:cNvGrpSpPr/>
          <p:nvPr/>
        </p:nvGrpSpPr>
        <p:grpSpPr>
          <a:xfrm>
            <a:off x="209275" y="4562105"/>
            <a:ext cx="8730218" cy="393626"/>
            <a:chOff x="209275" y="4341150"/>
            <a:chExt cx="8730218" cy="614368"/>
          </a:xfrm>
        </p:grpSpPr>
        <p:cxnSp>
          <p:nvCxnSpPr>
            <p:cNvPr id="247" name="Google Shape;247;p20"/>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248" name="Google Shape;248;p20"/>
            <p:cNvSpPr/>
            <p:nvPr/>
          </p:nvSpPr>
          <p:spPr>
            <a:xfrm>
              <a:off x="209275" y="4341150"/>
              <a:ext cx="1334100" cy="6000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0"/>
            <p:cNvSpPr/>
            <p:nvPr/>
          </p:nvSpPr>
          <p:spPr>
            <a:xfrm>
              <a:off x="213445"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50" name="Google Shape;250;p20"/>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251" name="Google Shape;251;p20"/>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252" name="Google Shape;252;p20"/>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253" name="Google Shape;253;p20"/>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254" name="Google Shape;254;p20"/>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389A96FD-13B2-7946-8C81-B1FFFCA9F5FD}"/>
              </a:ext>
            </a:extLst>
          </p:cNvPr>
          <p:cNvSpPr>
            <a:spLocks noGrp="1"/>
          </p:cNvSpPr>
          <p:nvPr>
            <p:ph type="sldNum" idx="12"/>
          </p:nvPr>
        </p:nvSpPr>
        <p:spPr>
          <a:xfrm>
            <a:off x="8423986" y="4568607"/>
            <a:ext cx="548700" cy="393600"/>
          </a:xfrm>
        </p:spPr>
        <p:txBody>
          <a:bodyPr/>
          <a:lstStyle/>
          <a:p>
            <a:pPr marL="0" lvl="0" indent="0" algn="r" rtl="0">
              <a:spcBef>
                <a:spcPts val="0"/>
              </a:spcBef>
              <a:spcAft>
                <a:spcPts val="0"/>
              </a:spcAft>
              <a:buNone/>
            </a:pPr>
            <a:fld id="{00000000-1234-1234-1234-123412341234}" type="slidenum">
              <a:rPr lang="en" smtClean="0"/>
              <a:t>15</a:t>
            </a:fld>
            <a:endParaRPr lang="en"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Functional Block Diagram</a:t>
            </a:r>
            <a:endParaRPr>
              <a:solidFill>
                <a:schemeClr val="dk1"/>
              </a:solidFill>
            </a:endParaRPr>
          </a:p>
        </p:txBody>
      </p:sp>
      <p:pic>
        <p:nvPicPr>
          <p:cNvPr id="261" name="Google Shape;261;p21"/>
          <p:cNvPicPr preferRelativeResize="0"/>
          <p:nvPr/>
        </p:nvPicPr>
        <p:blipFill rotWithShape="1">
          <a:blip r:embed="rId3">
            <a:alphaModFix/>
          </a:blip>
          <a:srcRect/>
          <a:stretch/>
        </p:blipFill>
        <p:spPr>
          <a:xfrm>
            <a:off x="429988" y="869975"/>
            <a:ext cx="8284037" cy="3478651"/>
          </a:xfrm>
          <a:prstGeom prst="rect">
            <a:avLst/>
          </a:prstGeom>
          <a:noFill/>
          <a:ln>
            <a:noFill/>
          </a:ln>
        </p:spPr>
      </p:pic>
      <p:grpSp>
        <p:nvGrpSpPr>
          <p:cNvPr id="262" name="Google Shape;262;p21"/>
          <p:cNvGrpSpPr/>
          <p:nvPr/>
        </p:nvGrpSpPr>
        <p:grpSpPr>
          <a:xfrm>
            <a:off x="209275" y="4562105"/>
            <a:ext cx="8730218" cy="393626"/>
            <a:chOff x="209275" y="4341150"/>
            <a:chExt cx="8730218" cy="614368"/>
          </a:xfrm>
        </p:grpSpPr>
        <p:cxnSp>
          <p:nvCxnSpPr>
            <p:cNvPr id="263" name="Google Shape;263;p21"/>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264" name="Google Shape;264;p21"/>
            <p:cNvSpPr/>
            <p:nvPr/>
          </p:nvSpPr>
          <p:spPr>
            <a:xfrm>
              <a:off x="209275" y="4341150"/>
              <a:ext cx="1334100" cy="6000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1"/>
            <p:cNvSpPr/>
            <p:nvPr/>
          </p:nvSpPr>
          <p:spPr>
            <a:xfrm>
              <a:off x="213445"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66" name="Google Shape;266;p21"/>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267" name="Google Shape;267;p21"/>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268" name="Google Shape;268;p21"/>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269" name="Google Shape;269;p21"/>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270" name="Google Shape;270;p21"/>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4A3F8A3F-66AD-5542-9CEC-827A9338D97C}"/>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16</a:t>
            </a:fld>
            <a:endParaRPr lang="en"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Functional Block Diagram</a:t>
            </a:r>
            <a:endParaRPr>
              <a:solidFill>
                <a:schemeClr val="dk1"/>
              </a:solidFill>
            </a:endParaRPr>
          </a:p>
        </p:txBody>
      </p:sp>
      <p:pic>
        <p:nvPicPr>
          <p:cNvPr id="277" name="Google Shape;277;p22"/>
          <p:cNvPicPr preferRelativeResize="0"/>
          <p:nvPr/>
        </p:nvPicPr>
        <p:blipFill rotWithShape="1">
          <a:blip r:embed="rId3">
            <a:alphaModFix/>
          </a:blip>
          <a:srcRect/>
          <a:stretch/>
        </p:blipFill>
        <p:spPr>
          <a:xfrm>
            <a:off x="429988" y="869975"/>
            <a:ext cx="8284037" cy="3478651"/>
          </a:xfrm>
          <a:prstGeom prst="rect">
            <a:avLst/>
          </a:prstGeom>
          <a:noFill/>
          <a:ln>
            <a:noFill/>
          </a:ln>
        </p:spPr>
      </p:pic>
      <p:grpSp>
        <p:nvGrpSpPr>
          <p:cNvPr id="278" name="Google Shape;278;p22"/>
          <p:cNvGrpSpPr/>
          <p:nvPr/>
        </p:nvGrpSpPr>
        <p:grpSpPr>
          <a:xfrm>
            <a:off x="209275" y="4562105"/>
            <a:ext cx="8730218" cy="393626"/>
            <a:chOff x="209275" y="4341150"/>
            <a:chExt cx="8730218" cy="614368"/>
          </a:xfrm>
        </p:grpSpPr>
        <p:cxnSp>
          <p:nvCxnSpPr>
            <p:cNvPr id="279" name="Google Shape;279;p22"/>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280" name="Google Shape;280;p22"/>
            <p:cNvSpPr/>
            <p:nvPr/>
          </p:nvSpPr>
          <p:spPr>
            <a:xfrm>
              <a:off x="209275" y="4341150"/>
              <a:ext cx="1334100" cy="6000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2"/>
            <p:cNvSpPr/>
            <p:nvPr/>
          </p:nvSpPr>
          <p:spPr>
            <a:xfrm>
              <a:off x="213445"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82" name="Google Shape;282;p22"/>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283" name="Google Shape;283;p22"/>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284" name="Google Shape;284;p22"/>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285" name="Google Shape;285;p22"/>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286" name="Google Shape;286;p22"/>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2343CBD4-A89D-2B4A-9BED-F0A19893B2E6}"/>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17</a:t>
            </a:fld>
            <a:endParaRPr lang="en"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graphicFrame>
        <p:nvGraphicFramePr>
          <p:cNvPr id="291" name="Google Shape;291;p23"/>
          <p:cNvGraphicFramePr/>
          <p:nvPr/>
        </p:nvGraphicFramePr>
        <p:xfrm>
          <a:off x="247200" y="940022"/>
          <a:ext cx="8684300" cy="3338550"/>
        </p:xfrm>
        <a:graphic>
          <a:graphicData uri="http://schemas.openxmlformats.org/drawingml/2006/table">
            <a:tbl>
              <a:tblPr>
                <a:noFill/>
                <a:tableStyleId>{2E50009E-32C5-4519-B402-A932783322D1}</a:tableStyleId>
              </a:tblPr>
              <a:tblGrid>
                <a:gridCol w="1339000">
                  <a:extLst>
                    <a:ext uri="{9D8B030D-6E8A-4147-A177-3AD203B41FA5}">
                      <a16:colId xmlns:a16="http://schemas.microsoft.com/office/drawing/2014/main" val="20000"/>
                    </a:ext>
                  </a:extLst>
                </a:gridCol>
                <a:gridCol w="7345300">
                  <a:extLst>
                    <a:ext uri="{9D8B030D-6E8A-4147-A177-3AD203B41FA5}">
                      <a16:colId xmlns:a16="http://schemas.microsoft.com/office/drawing/2014/main" val="20001"/>
                    </a:ext>
                  </a:extLst>
                </a:gridCol>
              </a:tblGrid>
              <a:tr h="535500">
                <a:tc>
                  <a:txBody>
                    <a:bodyPr/>
                    <a:lstStyle/>
                    <a:p>
                      <a:pPr marL="0" lvl="0" indent="0" algn="l" rtl="0">
                        <a:spcBef>
                          <a:spcPts val="0"/>
                        </a:spcBef>
                        <a:spcAft>
                          <a:spcPts val="0"/>
                        </a:spcAft>
                        <a:buNone/>
                      </a:pPr>
                      <a:r>
                        <a:rPr lang="en" sz="1100" b="1">
                          <a:latin typeface="Trebuchet MS"/>
                          <a:ea typeface="Trebuchet MS"/>
                          <a:cs typeface="Trebuchet MS"/>
                          <a:sym typeface="Trebuchet MS"/>
                        </a:rPr>
                        <a:t>Functional Requirement:</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100" b="1">
                          <a:latin typeface="Trebuchet MS"/>
                          <a:ea typeface="Trebuchet MS"/>
                          <a:cs typeface="Trebuchet MS"/>
                          <a:sym typeface="Trebuchet MS"/>
                        </a:rPr>
                        <a:t>Description:</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FR1</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The control algorithm shall be able to command the multirotor to XYZT coordinates within 1 second. </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FR2</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The control algorithm shall be integrated with an existing autopilot software.</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FR3</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The UAS and its testing shall adhere to FAA and CU Boulder Guidelines.</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4025">
                <a:tc>
                  <a:txBody>
                    <a:bodyPr/>
                    <a:lstStyle/>
                    <a:p>
                      <a:pPr marL="0" lvl="0" indent="0" algn="l" rtl="0">
                        <a:spcBef>
                          <a:spcPts val="0"/>
                        </a:spcBef>
                        <a:spcAft>
                          <a:spcPts val="0"/>
                        </a:spcAft>
                        <a:buNone/>
                      </a:pPr>
                      <a:r>
                        <a:rPr lang="en" sz="1100" b="1">
                          <a:latin typeface="Trebuchet MS"/>
                          <a:ea typeface="Trebuchet MS"/>
                          <a:cs typeface="Trebuchet MS"/>
                          <a:sym typeface="Trebuchet MS"/>
                        </a:rPr>
                        <a:t>FR4</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The modified mission planning software shall support integration of the control algorithm through a user interface that allows input XYZT coordinates.</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FR5</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The simulation software shall be capable of simulating desired trajectory and determining its feasibility.</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FR6</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Test vehicle shall have sufficient flight capabilities for use in demonstrating and evaluating control algorithm performance.</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62275">
                <a:tc>
                  <a:txBody>
                    <a:bodyPr/>
                    <a:lstStyle/>
                    <a:p>
                      <a:pPr marL="0" lvl="0" indent="0" algn="l" rtl="0">
                        <a:spcBef>
                          <a:spcPts val="0"/>
                        </a:spcBef>
                        <a:spcAft>
                          <a:spcPts val="0"/>
                        </a:spcAft>
                        <a:buNone/>
                      </a:pPr>
                      <a:r>
                        <a:rPr lang="en" sz="1100" b="1">
                          <a:latin typeface="Trebuchet MS"/>
                          <a:ea typeface="Trebuchet MS"/>
                          <a:cs typeface="Trebuchet MS"/>
                          <a:sym typeface="Trebuchet MS"/>
                        </a:rPr>
                        <a:t>FR7</a:t>
                      </a:r>
                      <a:endParaRPr sz="1100" b="1">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000">
                          <a:latin typeface="Trebuchet MS"/>
                          <a:ea typeface="Trebuchet MS"/>
                          <a:cs typeface="Trebuchet MS"/>
                          <a:sym typeface="Trebuchet MS"/>
                        </a:rPr>
                        <a:t>Ground Truth System must be able to detect and record the flight trajectory of the test vehicle to 10cm</a:t>
                      </a:r>
                      <a:r>
                        <a:rPr lang="en" sz="1000">
                          <a:solidFill>
                            <a:srgbClr val="FF0000"/>
                          </a:solidFill>
                          <a:latin typeface="Trebuchet MS"/>
                          <a:ea typeface="Trebuchet MS"/>
                          <a:cs typeface="Trebuchet MS"/>
                          <a:sym typeface="Trebuchet MS"/>
                        </a:rPr>
                        <a:t> </a:t>
                      </a:r>
                      <a:r>
                        <a:rPr lang="en" sz="1000">
                          <a:latin typeface="Trebuchet MS"/>
                          <a:ea typeface="Trebuchet MS"/>
                          <a:cs typeface="Trebuchet MS"/>
                          <a:sym typeface="Trebuchet MS"/>
                        </a:rPr>
                        <a:t>and evaluate performance of control algorithm. </a:t>
                      </a:r>
                      <a:endParaRPr sz="1000">
                        <a:latin typeface="Trebuchet MS"/>
                        <a:ea typeface="Trebuchet MS"/>
                        <a:cs typeface="Trebuchet MS"/>
                        <a:sym typeface="Trebuchet M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292" name="Google Shape;292;p2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Functional Requirements</a:t>
            </a:r>
            <a:endParaRPr>
              <a:solidFill>
                <a:schemeClr val="dk1"/>
              </a:solidFill>
            </a:endParaRPr>
          </a:p>
        </p:txBody>
      </p:sp>
      <p:grpSp>
        <p:nvGrpSpPr>
          <p:cNvPr id="294" name="Google Shape;294;p23"/>
          <p:cNvGrpSpPr/>
          <p:nvPr/>
        </p:nvGrpSpPr>
        <p:grpSpPr>
          <a:xfrm>
            <a:off x="209275" y="4562105"/>
            <a:ext cx="8730218" cy="393626"/>
            <a:chOff x="209275" y="4341150"/>
            <a:chExt cx="8730218" cy="614368"/>
          </a:xfrm>
        </p:grpSpPr>
        <p:cxnSp>
          <p:nvCxnSpPr>
            <p:cNvPr id="295" name="Google Shape;295;p23"/>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296" name="Google Shape;296;p23"/>
            <p:cNvSpPr/>
            <p:nvPr/>
          </p:nvSpPr>
          <p:spPr>
            <a:xfrm>
              <a:off x="209275" y="4341150"/>
              <a:ext cx="1334100" cy="6000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3"/>
            <p:cNvSpPr/>
            <p:nvPr/>
          </p:nvSpPr>
          <p:spPr>
            <a:xfrm>
              <a:off x="213445"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298" name="Google Shape;298;p23"/>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299" name="Google Shape;299;p23"/>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300" name="Google Shape;300;p23"/>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301" name="Google Shape;301;p23"/>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302" name="Google Shape;302;p23"/>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FB02C492-CEDB-C94B-9892-1D3C2564821F}"/>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18</a:t>
            </a:fld>
            <a:endParaRPr lang="en"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Critical Project Elements</a:t>
            </a:r>
            <a:endParaRPr>
              <a:solidFill>
                <a:schemeClr val="dk1"/>
              </a:solidFill>
            </a:endParaRPr>
          </a:p>
        </p:txBody>
      </p:sp>
      <p:graphicFrame>
        <p:nvGraphicFramePr>
          <p:cNvPr id="309" name="Google Shape;309;p24"/>
          <p:cNvGraphicFramePr/>
          <p:nvPr/>
        </p:nvGraphicFramePr>
        <p:xfrm>
          <a:off x="265363" y="905200"/>
          <a:ext cx="8735775" cy="3489750"/>
        </p:xfrm>
        <a:graphic>
          <a:graphicData uri="http://schemas.openxmlformats.org/drawingml/2006/table">
            <a:tbl>
              <a:tblPr>
                <a:noFill/>
                <a:tableStyleId>{2E50009E-32C5-4519-B402-A932783322D1}</a:tableStyleId>
              </a:tblPr>
              <a:tblGrid>
                <a:gridCol w="553800">
                  <a:extLst>
                    <a:ext uri="{9D8B030D-6E8A-4147-A177-3AD203B41FA5}">
                      <a16:colId xmlns:a16="http://schemas.microsoft.com/office/drawing/2014/main" val="20000"/>
                    </a:ext>
                  </a:extLst>
                </a:gridCol>
                <a:gridCol w="1649775">
                  <a:extLst>
                    <a:ext uri="{9D8B030D-6E8A-4147-A177-3AD203B41FA5}">
                      <a16:colId xmlns:a16="http://schemas.microsoft.com/office/drawing/2014/main" val="20001"/>
                    </a:ext>
                  </a:extLst>
                </a:gridCol>
                <a:gridCol w="6532200">
                  <a:extLst>
                    <a:ext uri="{9D8B030D-6E8A-4147-A177-3AD203B41FA5}">
                      <a16:colId xmlns:a16="http://schemas.microsoft.com/office/drawing/2014/main" val="20002"/>
                    </a:ext>
                  </a:extLst>
                </a:gridCol>
              </a:tblGrid>
              <a:tr h="286425">
                <a:tc>
                  <a:txBody>
                    <a:bodyPr/>
                    <a:lstStyle/>
                    <a:p>
                      <a:pPr marL="0" lvl="0" indent="0" algn="l" rtl="0">
                        <a:spcBef>
                          <a:spcPts val="0"/>
                        </a:spcBef>
                        <a:spcAft>
                          <a:spcPts val="0"/>
                        </a:spcAft>
                        <a:buNone/>
                      </a:pPr>
                      <a:r>
                        <a:rPr lang="en" sz="1200" b="1"/>
                        <a:t>CPE</a:t>
                      </a:r>
                      <a:endParaRPr sz="12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Name</a:t>
                      </a:r>
                      <a:endParaRPr sz="12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Description</a:t>
                      </a:r>
                      <a:endParaRPr sz="12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429675">
                <a:tc>
                  <a:txBody>
                    <a:bodyPr/>
                    <a:lstStyle/>
                    <a:p>
                      <a:pPr marL="0" lvl="0" indent="0" algn="l" rtl="0">
                        <a:spcBef>
                          <a:spcPts val="0"/>
                        </a:spcBef>
                        <a:spcAft>
                          <a:spcPts val="0"/>
                        </a:spcAft>
                        <a:buNone/>
                      </a:pPr>
                      <a:r>
                        <a:rPr lang="en" sz="1200"/>
                        <a:t>E1</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38100"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a:t>Guidance</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38100"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a:t>The multirotor mission planning software shall accept XYZT waypoints, and a feasible flight trajectory shall be passed to the control algorithm.</a:t>
                      </a:r>
                      <a:endParaRPr sz="11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38100" cap="flat" cmpd="sng">
                      <a:solidFill>
                        <a:srgbClr val="202124"/>
                      </a:solidFill>
                      <a:prstDash val="solid"/>
                      <a:round/>
                      <a:headEnd type="none" w="sm" len="sm"/>
                      <a:tailEnd type="none" w="sm" len="sm"/>
                    </a:lnB>
                  </a:tcPr>
                </a:tc>
                <a:extLst>
                  <a:ext uri="{0D108BD9-81ED-4DB2-BD59-A6C34878D82A}">
                    <a16:rowId xmlns:a16="http://schemas.microsoft.com/office/drawing/2014/main" val="10001"/>
                  </a:ext>
                </a:extLst>
              </a:tr>
              <a:tr h="572900">
                <a:tc>
                  <a:txBody>
                    <a:bodyPr/>
                    <a:lstStyle/>
                    <a:p>
                      <a:pPr marL="0" lvl="0" indent="0" algn="l" rtl="0">
                        <a:spcBef>
                          <a:spcPts val="0"/>
                        </a:spcBef>
                        <a:spcAft>
                          <a:spcPts val="0"/>
                        </a:spcAft>
                        <a:buNone/>
                      </a:pPr>
                      <a:r>
                        <a:rPr lang="en" sz="1200" b="1"/>
                        <a:t>E2</a:t>
                      </a:r>
                      <a:endParaRPr sz="1200" b="1"/>
                    </a:p>
                  </a:txBody>
                  <a:tcPr marL="91425" marR="91425" marT="91425" marB="91425">
                    <a:lnL w="38100" cap="flat" cmpd="sng">
                      <a:solidFill>
                        <a:srgbClr val="202124"/>
                      </a:solidFill>
                      <a:prstDash val="solid"/>
                      <a:round/>
                      <a:headEnd type="none" w="sm" len="sm"/>
                      <a:tailEnd type="none" w="sm" len="sm"/>
                    </a:lnL>
                    <a:lnR w="38100" cap="flat" cmpd="sng">
                      <a:solidFill>
                        <a:srgbClr val="202124"/>
                      </a:solidFill>
                      <a:prstDash val="solid"/>
                      <a:round/>
                      <a:headEnd type="none" w="sm" len="sm"/>
                      <a:tailEnd type="none" w="sm" len="sm"/>
                    </a:lnR>
                    <a:lnT w="38100" cap="flat" cmpd="sng">
                      <a:solidFill>
                        <a:srgbClr val="202124"/>
                      </a:solidFill>
                      <a:prstDash val="solid"/>
                      <a:round/>
                      <a:headEnd type="none" w="sm" len="sm"/>
                      <a:tailEnd type="none" w="sm" len="sm"/>
                    </a:lnT>
                    <a:lnB w="38100"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b="1">
                          <a:highlight>
                            <a:schemeClr val="dk1"/>
                          </a:highlight>
                        </a:rPr>
                        <a:t>Control</a:t>
                      </a:r>
                      <a:endParaRPr sz="1200" b="1">
                        <a:highlight>
                          <a:schemeClr val="dk1"/>
                        </a:highlight>
                      </a:endParaRPr>
                    </a:p>
                  </a:txBody>
                  <a:tcPr marL="91425" marR="91425" marT="91425" marB="91425">
                    <a:lnL w="38100" cap="flat" cmpd="sng">
                      <a:solidFill>
                        <a:srgbClr val="202124"/>
                      </a:solidFill>
                      <a:prstDash val="solid"/>
                      <a:round/>
                      <a:headEnd type="none" w="sm" len="sm"/>
                      <a:tailEnd type="none" w="sm" len="sm"/>
                    </a:lnL>
                    <a:lnR w="38100" cap="flat" cmpd="sng">
                      <a:solidFill>
                        <a:srgbClr val="202124"/>
                      </a:solidFill>
                      <a:prstDash val="solid"/>
                      <a:round/>
                      <a:headEnd type="none" w="sm" len="sm"/>
                      <a:tailEnd type="none" w="sm" len="sm"/>
                    </a:lnR>
                    <a:lnT w="38100" cap="flat" cmpd="sng">
                      <a:solidFill>
                        <a:srgbClr val="202124"/>
                      </a:solidFill>
                      <a:prstDash val="solid"/>
                      <a:round/>
                      <a:headEnd type="none" w="sm" len="sm"/>
                      <a:tailEnd type="none" w="sm" len="sm"/>
                    </a:lnT>
                    <a:lnB w="38100"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b="1">
                          <a:highlight>
                            <a:schemeClr val="dk1"/>
                          </a:highlight>
                        </a:rPr>
                        <a:t>The XYZT control algorithm shall be integrated into an already existing autopilot </a:t>
                      </a:r>
                      <a:r>
                        <a:rPr lang="en" sz="1100" b="1"/>
                        <a:t>to adjust its flight velocity while maintaining XYZ accuracy to reach each waypoint within 1 second of the desired time</a:t>
                      </a:r>
                      <a:r>
                        <a:rPr lang="en" sz="1100" b="1">
                          <a:highlight>
                            <a:schemeClr val="dk1"/>
                          </a:highlight>
                        </a:rPr>
                        <a:t>.</a:t>
                      </a:r>
                      <a:endParaRPr sz="1100" b="1">
                        <a:highlight>
                          <a:schemeClr val="dk1"/>
                        </a:highlight>
                      </a:endParaRPr>
                    </a:p>
                  </a:txBody>
                  <a:tcPr marL="91425" marR="91425" marT="91425" marB="91425">
                    <a:lnL w="38100" cap="flat" cmpd="sng">
                      <a:solidFill>
                        <a:srgbClr val="202124"/>
                      </a:solidFill>
                      <a:prstDash val="solid"/>
                      <a:round/>
                      <a:headEnd type="none" w="sm" len="sm"/>
                      <a:tailEnd type="none" w="sm" len="sm"/>
                    </a:lnL>
                    <a:lnR w="38100" cap="flat" cmpd="sng">
                      <a:solidFill>
                        <a:srgbClr val="202124"/>
                      </a:solidFill>
                      <a:prstDash val="solid"/>
                      <a:round/>
                      <a:headEnd type="none" w="sm" len="sm"/>
                      <a:tailEnd type="none" w="sm" len="sm"/>
                    </a:lnR>
                    <a:lnT w="38100" cap="flat" cmpd="sng">
                      <a:solidFill>
                        <a:srgbClr val="202124"/>
                      </a:solidFill>
                      <a:prstDash val="solid"/>
                      <a:round/>
                      <a:headEnd type="none" w="sm" len="sm"/>
                      <a:tailEnd type="none" w="sm" len="sm"/>
                    </a:lnT>
                    <a:lnB w="38100" cap="flat" cmpd="sng">
                      <a:solidFill>
                        <a:srgbClr val="202124"/>
                      </a:solidFill>
                      <a:prstDash val="solid"/>
                      <a:round/>
                      <a:headEnd type="none" w="sm" len="sm"/>
                      <a:tailEnd type="none" w="sm" len="sm"/>
                    </a:lnB>
                  </a:tcPr>
                </a:tc>
                <a:extLst>
                  <a:ext uri="{0D108BD9-81ED-4DB2-BD59-A6C34878D82A}">
                    <a16:rowId xmlns:a16="http://schemas.microsoft.com/office/drawing/2014/main" val="10002"/>
                  </a:ext>
                </a:extLst>
              </a:tr>
              <a:tr h="429675">
                <a:tc>
                  <a:txBody>
                    <a:bodyPr/>
                    <a:lstStyle/>
                    <a:p>
                      <a:pPr marL="0" lvl="0" indent="0" algn="l" rtl="0">
                        <a:spcBef>
                          <a:spcPts val="0"/>
                        </a:spcBef>
                        <a:spcAft>
                          <a:spcPts val="0"/>
                        </a:spcAft>
                        <a:buNone/>
                      </a:pPr>
                      <a:r>
                        <a:rPr lang="en" sz="1200" b="1"/>
                        <a:t>E3</a:t>
                      </a:r>
                      <a:endParaRPr sz="1200" b="1"/>
                    </a:p>
                  </a:txBody>
                  <a:tcPr marL="91425" marR="91425" marT="91425" marB="91425">
                    <a:lnL w="38100" cap="flat" cmpd="sng">
                      <a:solidFill>
                        <a:srgbClr val="202124"/>
                      </a:solidFill>
                      <a:prstDash val="solid"/>
                      <a:round/>
                      <a:headEnd type="none" w="sm" len="sm"/>
                      <a:tailEnd type="none" w="sm" len="sm"/>
                    </a:lnL>
                    <a:lnR w="38100" cap="flat" cmpd="sng">
                      <a:solidFill>
                        <a:srgbClr val="202124"/>
                      </a:solidFill>
                      <a:prstDash val="solid"/>
                      <a:round/>
                      <a:headEnd type="none" w="sm" len="sm"/>
                      <a:tailEnd type="none" w="sm" len="sm"/>
                    </a:lnR>
                    <a:lnT w="38100" cap="flat" cmpd="sng">
                      <a:solidFill>
                        <a:srgbClr val="202124"/>
                      </a:solidFill>
                      <a:prstDash val="solid"/>
                      <a:round/>
                      <a:headEnd type="none" w="sm" len="sm"/>
                      <a:tailEnd type="none" w="sm" len="sm"/>
                    </a:lnT>
                    <a:lnB w="38100"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b="1"/>
                        <a:t>Airframe</a:t>
                      </a:r>
                      <a:endParaRPr sz="1200" b="1"/>
                    </a:p>
                  </a:txBody>
                  <a:tcPr marL="91425" marR="91425" marT="91425" marB="91425">
                    <a:lnL w="38100" cap="flat" cmpd="sng">
                      <a:solidFill>
                        <a:srgbClr val="202124"/>
                      </a:solidFill>
                      <a:prstDash val="solid"/>
                      <a:round/>
                      <a:headEnd type="none" w="sm" len="sm"/>
                      <a:tailEnd type="none" w="sm" len="sm"/>
                    </a:lnL>
                    <a:lnR w="38100" cap="flat" cmpd="sng">
                      <a:solidFill>
                        <a:srgbClr val="202124"/>
                      </a:solidFill>
                      <a:prstDash val="solid"/>
                      <a:round/>
                      <a:headEnd type="none" w="sm" len="sm"/>
                      <a:tailEnd type="none" w="sm" len="sm"/>
                    </a:lnR>
                    <a:lnT w="38100" cap="flat" cmpd="sng">
                      <a:solidFill>
                        <a:srgbClr val="202124"/>
                      </a:solidFill>
                      <a:prstDash val="solid"/>
                      <a:round/>
                      <a:headEnd type="none" w="sm" len="sm"/>
                      <a:tailEnd type="none" w="sm" len="sm"/>
                    </a:lnT>
                    <a:lnB w="38100"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b="1"/>
                        <a:t>The UAS must be able to be controlled via an autopilot system containing the XYZT control system.</a:t>
                      </a:r>
                      <a:endParaRPr sz="1100" b="1"/>
                    </a:p>
                  </a:txBody>
                  <a:tcPr marL="91425" marR="91425" marT="91425" marB="91425">
                    <a:lnL w="38100" cap="flat" cmpd="sng">
                      <a:solidFill>
                        <a:srgbClr val="202124"/>
                      </a:solidFill>
                      <a:prstDash val="solid"/>
                      <a:round/>
                      <a:headEnd type="none" w="sm" len="sm"/>
                      <a:tailEnd type="none" w="sm" len="sm"/>
                    </a:lnL>
                    <a:lnR w="38100" cap="flat" cmpd="sng">
                      <a:solidFill>
                        <a:srgbClr val="202124"/>
                      </a:solidFill>
                      <a:prstDash val="solid"/>
                      <a:round/>
                      <a:headEnd type="none" w="sm" len="sm"/>
                      <a:tailEnd type="none" w="sm" len="sm"/>
                    </a:lnR>
                    <a:lnT w="38100" cap="flat" cmpd="sng">
                      <a:solidFill>
                        <a:srgbClr val="202124"/>
                      </a:solidFill>
                      <a:prstDash val="solid"/>
                      <a:round/>
                      <a:headEnd type="none" w="sm" len="sm"/>
                      <a:tailEnd type="none" w="sm" len="sm"/>
                    </a:lnT>
                    <a:lnB w="38100" cap="flat" cmpd="sng">
                      <a:solidFill>
                        <a:srgbClr val="202124"/>
                      </a:solidFill>
                      <a:prstDash val="solid"/>
                      <a:round/>
                      <a:headEnd type="none" w="sm" len="sm"/>
                      <a:tailEnd type="none" w="sm" len="sm"/>
                    </a:lnB>
                  </a:tcPr>
                </a:tc>
                <a:extLst>
                  <a:ext uri="{0D108BD9-81ED-4DB2-BD59-A6C34878D82A}">
                    <a16:rowId xmlns:a16="http://schemas.microsoft.com/office/drawing/2014/main" val="10003"/>
                  </a:ext>
                </a:extLst>
              </a:tr>
              <a:tr h="429675">
                <a:tc>
                  <a:txBody>
                    <a:bodyPr/>
                    <a:lstStyle/>
                    <a:p>
                      <a:pPr marL="0" lvl="0" indent="0" algn="l" rtl="0">
                        <a:spcBef>
                          <a:spcPts val="0"/>
                        </a:spcBef>
                        <a:spcAft>
                          <a:spcPts val="0"/>
                        </a:spcAft>
                        <a:buNone/>
                      </a:pPr>
                      <a:r>
                        <a:rPr lang="en" sz="1200"/>
                        <a:t>E4</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38100"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a:t>Simulation</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38100"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a:t>The simulation software must be able to accurately determine whether the selected UAS is capable of completing the mission that is desired.</a:t>
                      </a:r>
                      <a:endParaRPr sz="11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38100"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4"/>
                  </a:ext>
                </a:extLst>
              </a:tr>
              <a:tr h="429675">
                <a:tc>
                  <a:txBody>
                    <a:bodyPr/>
                    <a:lstStyle/>
                    <a:p>
                      <a:pPr marL="0" lvl="0" indent="0" algn="l" rtl="0">
                        <a:spcBef>
                          <a:spcPts val="0"/>
                        </a:spcBef>
                        <a:spcAft>
                          <a:spcPts val="0"/>
                        </a:spcAft>
                        <a:buNone/>
                      </a:pPr>
                      <a:r>
                        <a:rPr lang="en" sz="1200"/>
                        <a:t>E5</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a:t>Ground Truth System</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a:t>The Ground Truth System must be capable of accurately determining the position of the UAS with respect to space and time and evaluating control algorithm performance.</a:t>
                      </a:r>
                      <a:endParaRPr sz="11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5"/>
                  </a:ext>
                </a:extLst>
              </a:tr>
              <a:tr h="286425">
                <a:tc>
                  <a:txBody>
                    <a:bodyPr/>
                    <a:lstStyle/>
                    <a:p>
                      <a:pPr marL="0" lvl="0" indent="0" algn="l" rtl="0">
                        <a:spcBef>
                          <a:spcPts val="0"/>
                        </a:spcBef>
                        <a:spcAft>
                          <a:spcPts val="0"/>
                        </a:spcAft>
                        <a:buNone/>
                      </a:pPr>
                      <a:r>
                        <a:rPr lang="en" sz="1200"/>
                        <a:t>E6</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200"/>
                        <a:t>Operations &amp; Testing</a:t>
                      </a:r>
                      <a:endParaRPr sz="12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100"/>
                        <a:t>The XYZT control system must be able to be implemented on a UAS.</a:t>
                      </a:r>
                      <a:endParaRPr sz="11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310" name="Google Shape;310;p24"/>
          <p:cNvGrpSpPr/>
          <p:nvPr/>
        </p:nvGrpSpPr>
        <p:grpSpPr>
          <a:xfrm>
            <a:off x="209275" y="4562105"/>
            <a:ext cx="8730218" cy="393626"/>
            <a:chOff x="209275" y="4341150"/>
            <a:chExt cx="8730218" cy="614368"/>
          </a:xfrm>
        </p:grpSpPr>
        <p:cxnSp>
          <p:nvCxnSpPr>
            <p:cNvPr id="311" name="Google Shape;311;p24"/>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312" name="Google Shape;312;p24"/>
            <p:cNvSpPr/>
            <p:nvPr/>
          </p:nvSpPr>
          <p:spPr>
            <a:xfrm>
              <a:off x="209275" y="4341150"/>
              <a:ext cx="1334100" cy="6000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4"/>
            <p:cNvSpPr/>
            <p:nvPr/>
          </p:nvSpPr>
          <p:spPr>
            <a:xfrm>
              <a:off x="213445"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14" name="Google Shape;314;p24"/>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315" name="Google Shape;315;p24"/>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316" name="Google Shape;316;p24"/>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317" name="Google Shape;317;p24"/>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318" name="Google Shape;318;p24"/>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0AF53942-1547-0A40-A45D-7666832A54F7}"/>
              </a:ext>
            </a:extLst>
          </p:cNvPr>
          <p:cNvSpPr>
            <a:spLocks noGrp="1"/>
          </p:cNvSpPr>
          <p:nvPr>
            <p:ph type="sldNum" idx="12"/>
          </p:nvPr>
        </p:nvSpPr>
        <p:spPr>
          <a:xfrm>
            <a:off x="8415673" y="4568607"/>
            <a:ext cx="548700" cy="393600"/>
          </a:xfrm>
        </p:spPr>
        <p:txBody>
          <a:bodyPr/>
          <a:lstStyle/>
          <a:p>
            <a:pPr marL="0" lvl="0" indent="0" algn="r" rtl="0">
              <a:spcBef>
                <a:spcPts val="0"/>
              </a:spcBef>
              <a:spcAft>
                <a:spcPts val="0"/>
              </a:spcAft>
              <a:buNone/>
            </a:pPr>
            <a:fld id="{00000000-1234-1234-1234-123412341234}" type="slidenum">
              <a:rPr lang="en" smtClean="0"/>
              <a:t>19</a:t>
            </a:fld>
            <a:endParaRPr lang="en"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819150" y="2444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900" b="1">
                <a:latin typeface="Trebuchet MS"/>
                <a:ea typeface="Trebuchet MS"/>
                <a:cs typeface="Trebuchet MS"/>
                <a:sym typeface="Trebuchet MS"/>
              </a:rPr>
              <a:t>Presentation Breakdown:</a:t>
            </a:r>
            <a:endParaRPr sz="3900" b="1">
              <a:latin typeface="Trebuchet MS"/>
              <a:ea typeface="Trebuchet MS"/>
              <a:cs typeface="Trebuchet MS"/>
              <a:sym typeface="Trebuchet MS"/>
            </a:endParaRPr>
          </a:p>
          <a:p>
            <a:pPr marL="0" lvl="0" indent="0" algn="ctr" rtl="0">
              <a:spcBef>
                <a:spcPts val="0"/>
              </a:spcBef>
              <a:spcAft>
                <a:spcPts val="0"/>
              </a:spcAft>
              <a:buNone/>
            </a:pPr>
            <a:endParaRPr sz="3900" b="1">
              <a:latin typeface="Trebuchet MS"/>
              <a:ea typeface="Trebuchet MS"/>
              <a:cs typeface="Trebuchet MS"/>
              <a:sym typeface="Trebuchet MS"/>
            </a:endParaRPr>
          </a:p>
        </p:txBody>
      </p:sp>
      <p:sp>
        <p:nvSpPr>
          <p:cNvPr id="125" name="Google Shape;125;p14"/>
          <p:cNvSpPr/>
          <p:nvPr/>
        </p:nvSpPr>
        <p:spPr>
          <a:xfrm>
            <a:off x="2879125" y="1101275"/>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2879125" y="1870400"/>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2879125" y="2639525"/>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2879125" y="3408650"/>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2879125" y="4177775"/>
            <a:ext cx="611100" cy="4776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3648600" y="1108025"/>
            <a:ext cx="24831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txBox="1">
            <a:spLocks noGrp="1"/>
          </p:cNvSpPr>
          <p:nvPr>
            <p:ph type="title"/>
          </p:nvPr>
        </p:nvSpPr>
        <p:spPr>
          <a:xfrm>
            <a:off x="3637500" y="1101275"/>
            <a:ext cx="23250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latin typeface="Trebuchet MS"/>
                <a:ea typeface="Trebuchet MS"/>
                <a:cs typeface="Trebuchet MS"/>
                <a:sym typeface="Trebuchet MS"/>
              </a:rPr>
              <a:t>Project Overview</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32" name="Google Shape;132;p14"/>
          <p:cNvSpPr/>
          <p:nvPr/>
        </p:nvSpPr>
        <p:spPr>
          <a:xfrm>
            <a:off x="3634650" y="1883900"/>
            <a:ext cx="24831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3634650" y="2653025"/>
            <a:ext cx="24831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a:off x="3620700" y="3428900"/>
            <a:ext cx="24831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3641625" y="4191275"/>
            <a:ext cx="2483100" cy="4641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title"/>
          </p:nvPr>
        </p:nvSpPr>
        <p:spPr>
          <a:xfrm>
            <a:off x="3648600" y="4191275"/>
            <a:ext cx="23250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latin typeface="Trebuchet MS"/>
                <a:ea typeface="Trebuchet MS"/>
                <a:cs typeface="Trebuchet MS"/>
                <a:sym typeface="Trebuchet MS"/>
              </a:rPr>
              <a:t>Future Work</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37" name="Google Shape;137;p14"/>
          <p:cNvSpPr txBox="1">
            <a:spLocks noGrp="1"/>
          </p:cNvSpPr>
          <p:nvPr>
            <p:ph type="title"/>
          </p:nvPr>
        </p:nvSpPr>
        <p:spPr>
          <a:xfrm>
            <a:off x="3648600" y="1873775"/>
            <a:ext cx="23250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latin typeface="Trebuchet MS"/>
                <a:ea typeface="Trebuchet MS"/>
                <a:cs typeface="Trebuchet MS"/>
                <a:sym typeface="Trebuchet MS"/>
              </a:rPr>
              <a:t>Baseline Design </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38" name="Google Shape;138;p14"/>
          <p:cNvSpPr txBox="1">
            <a:spLocks noGrp="1"/>
          </p:cNvSpPr>
          <p:nvPr>
            <p:ph type="title"/>
          </p:nvPr>
        </p:nvSpPr>
        <p:spPr>
          <a:xfrm>
            <a:off x="3648600" y="2649650"/>
            <a:ext cx="24552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latin typeface="Trebuchet MS"/>
                <a:ea typeface="Trebuchet MS"/>
                <a:cs typeface="Trebuchet MS"/>
                <a:sym typeface="Trebuchet MS"/>
              </a:rPr>
              <a:t>Feasibility Analysis </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39" name="Google Shape;139;p14"/>
          <p:cNvSpPr txBox="1">
            <a:spLocks noGrp="1"/>
          </p:cNvSpPr>
          <p:nvPr>
            <p:ph type="title"/>
          </p:nvPr>
        </p:nvSpPr>
        <p:spPr>
          <a:xfrm>
            <a:off x="3634650" y="3420463"/>
            <a:ext cx="2455200" cy="477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10">
                <a:solidFill>
                  <a:schemeClr val="dk1"/>
                </a:solidFill>
                <a:latin typeface="Trebuchet MS"/>
                <a:ea typeface="Trebuchet MS"/>
                <a:cs typeface="Trebuchet MS"/>
                <a:sym typeface="Trebuchet MS"/>
              </a:rPr>
              <a:t>Status &amp; Summary</a:t>
            </a:r>
            <a:endParaRPr sz="2010">
              <a:solidFill>
                <a:schemeClr val="dk1"/>
              </a:solidFill>
              <a:latin typeface="Trebuchet MS"/>
              <a:ea typeface="Trebuchet MS"/>
              <a:cs typeface="Trebuchet MS"/>
              <a:sym typeface="Trebuchet MS"/>
            </a:endParaRPr>
          </a:p>
          <a:p>
            <a:pPr marL="0" lvl="0" indent="0" algn="l" rtl="0">
              <a:spcBef>
                <a:spcPts val="0"/>
              </a:spcBef>
              <a:spcAft>
                <a:spcPts val="0"/>
              </a:spcAft>
              <a:buSzPts val="990"/>
              <a:buNone/>
            </a:pPr>
            <a:endParaRPr sz="2510">
              <a:solidFill>
                <a:schemeClr val="dk1"/>
              </a:solidFill>
              <a:latin typeface="Trebuchet MS"/>
              <a:ea typeface="Trebuchet MS"/>
              <a:cs typeface="Trebuchet MS"/>
              <a:sym typeface="Trebuchet MS"/>
            </a:endParaRPr>
          </a:p>
        </p:txBody>
      </p:sp>
      <p:sp>
        <p:nvSpPr>
          <p:cNvPr id="140" name="Google Shape;140;p14"/>
          <p:cNvSpPr txBox="1"/>
          <p:nvPr/>
        </p:nvSpPr>
        <p:spPr>
          <a:xfrm>
            <a:off x="3024400" y="1016825"/>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1</a:t>
            </a:r>
            <a:endParaRPr sz="3000">
              <a:solidFill>
                <a:schemeClr val="dk1"/>
              </a:solidFill>
              <a:latin typeface="Trebuchet MS"/>
              <a:ea typeface="Trebuchet MS"/>
              <a:cs typeface="Trebuchet MS"/>
              <a:sym typeface="Trebuchet MS"/>
            </a:endParaRPr>
          </a:p>
        </p:txBody>
      </p:sp>
      <p:sp>
        <p:nvSpPr>
          <p:cNvPr id="141" name="Google Shape;141;p14"/>
          <p:cNvSpPr txBox="1"/>
          <p:nvPr/>
        </p:nvSpPr>
        <p:spPr>
          <a:xfrm>
            <a:off x="3024400" y="1785950"/>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2</a:t>
            </a:r>
            <a:endParaRPr sz="3000">
              <a:solidFill>
                <a:schemeClr val="dk1"/>
              </a:solidFill>
              <a:latin typeface="Trebuchet MS"/>
              <a:ea typeface="Trebuchet MS"/>
              <a:cs typeface="Trebuchet MS"/>
              <a:sym typeface="Trebuchet MS"/>
            </a:endParaRPr>
          </a:p>
        </p:txBody>
      </p:sp>
      <p:sp>
        <p:nvSpPr>
          <p:cNvPr id="142" name="Google Shape;142;p14"/>
          <p:cNvSpPr txBox="1"/>
          <p:nvPr/>
        </p:nvSpPr>
        <p:spPr>
          <a:xfrm>
            <a:off x="3024400" y="2555075"/>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3</a:t>
            </a:r>
            <a:endParaRPr sz="3000">
              <a:solidFill>
                <a:schemeClr val="dk1"/>
              </a:solidFill>
              <a:latin typeface="Trebuchet MS"/>
              <a:ea typeface="Trebuchet MS"/>
              <a:cs typeface="Trebuchet MS"/>
              <a:sym typeface="Trebuchet MS"/>
            </a:endParaRPr>
          </a:p>
        </p:txBody>
      </p:sp>
      <p:sp>
        <p:nvSpPr>
          <p:cNvPr id="143" name="Google Shape;143;p14"/>
          <p:cNvSpPr txBox="1"/>
          <p:nvPr/>
        </p:nvSpPr>
        <p:spPr>
          <a:xfrm>
            <a:off x="3024400" y="3324200"/>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4</a:t>
            </a:r>
            <a:endParaRPr sz="3000">
              <a:solidFill>
                <a:schemeClr val="dk1"/>
              </a:solidFill>
              <a:latin typeface="Trebuchet MS"/>
              <a:ea typeface="Trebuchet MS"/>
              <a:cs typeface="Trebuchet MS"/>
              <a:sym typeface="Trebuchet MS"/>
            </a:endParaRPr>
          </a:p>
        </p:txBody>
      </p:sp>
      <p:sp>
        <p:nvSpPr>
          <p:cNvPr id="144" name="Google Shape;144;p14"/>
          <p:cNvSpPr txBox="1"/>
          <p:nvPr/>
        </p:nvSpPr>
        <p:spPr>
          <a:xfrm>
            <a:off x="3024400" y="4093325"/>
            <a:ext cx="3885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solidFill>
                  <a:schemeClr val="dk1"/>
                </a:solidFill>
                <a:latin typeface="Trebuchet MS"/>
                <a:ea typeface="Trebuchet MS"/>
                <a:cs typeface="Trebuchet MS"/>
                <a:sym typeface="Trebuchet MS"/>
              </a:rPr>
              <a:t>5</a:t>
            </a:r>
            <a:endParaRPr sz="3000">
              <a:solidFill>
                <a:schemeClr val="dk1"/>
              </a:solidFill>
              <a:latin typeface="Trebuchet MS"/>
              <a:ea typeface="Trebuchet MS"/>
              <a:cs typeface="Trebuchet MS"/>
              <a:sym typeface="Trebuchet MS"/>
            </a:endParaRPr>
          </a:p>
        </p:txBody>
      </p:sp>
      <p:sp>
        <p:nvSpPr>
          <p:cNvPr id="2" name="Slide Number Placeholder 1">
            <a:extLst>
              <a:ext uri="{FF2B5EF4-FFF2-40B4-BE49-F238E27FC236}">
                <a16:creationId xmlns:a16="http://schemas.microsoft.com/office/drawing/2014/main" id="{59E531C7-77DA-A34D-9091-40569796A2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Baseline Design</a:t>
            </a:r>
            <a:endParaRPr>
              <a:solidFill>
                <a:schemeClr val="dk1"/>
              </a:solidFill>
            </a:endParaRPr>
          </a:p>
        </p:txBody>
      </p:sp>
      <p:grpSp>
        <p:nvGrpSpPr>
          <p:cNvPr id="325" name="Google Shape;325;p25"/>
          <p:cNvGrpSpPr/>
          <p:nvPr/>
        </p:nvGrpSpPr>
        <p:grpSpPr>
          <a:xfrm>
            <a:off x="3257843" y="1809218"/>
            <a:ext cx="2628332" cy="2617067"/>
            <a:chOff x="2011225" y="730825"/>
            <a:chExt cx="3774170" cy="3757993"/>
          </a:xfrm>
        </p:grpSpPr>
        <p:sp>
          <p:nvSpPr>
            <p:cNvPr id="326" name="Google Shape;326;p25"/>
            <p:cNvSpPr/>
            <p:nvPr/>
          </p:nvSpPr>
          <p:spPr>
            <a:xfrm>
              <a:off x="2774054" y="1477441"/>
              <a:ext cx="2258400" cy="2258400"/>
            </a:xfrm>
            <a:prstGeom prst="plaque">
              <a:avLst>
                <a:gd name="adj" fmla="val 38972"/>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5"/>
            <p:cNvSpPr/>
            <p:nvPr/>
          </p:nvSpPr>
          <p:spPr>
            <a:xfrm>
              <a:off x="2011225" y="730825"/>
              <a:ext cx="1470600" cy="1470600"/>
            </a:xfrm>
            <a:prstGeom prst="ellipse">
              <a:avLst/>
            </a:prstGeom>
            <a:no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5"/>
            <p:cNvSpPr/>
            <p:nvPr/>
          </p:nvSpPr>
          <p:spPr>
            <a:xfrm>
              <a:off x="4314795" y="730825"/>
              <a:ext cx="1470600" cy="1470600"/>
            </a:xfrm>
            <a:prstGeom prst="ellipse">
              <a:avLst/>
            </a:prstGeom>
            <a:no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5"/>
            <p:cNvSpPr/>
            <p:nvPr/>
          </p:nvSpPr>
          <p:spPr>
            <a:xfrm>
              <a:off x="4314795" y="3018218"/>
              <a:ext cx="1470600" cy="1470600"/>
            </a:xfrm>
            <a:prstGeom prst="ellipse">
              <a:avLst/>
            </a:prstGeom>
            <a:no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5"/>
            <p:cNvSpPr/>
            <p:nvPr/>
          </p:nvSpPr>
          <p:spPr>
            <a:xfrm>
              <a:off x="2011225" y="3018218"/>
              <a:ext cx="1470600" cy="1470600"/>
            </a:xfrm>
            <a:prstGeom prst="ellipse">
              <a:avLst/>
            </a:prstGeom>
            <a:no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5"/>
            <p:cNvSpPr/>
            <p:nvPr/>
          </p:nvSpPr>
          <p:spPr>
            <a:xfrm>
              <a:off x="2595970" y="1315571"/>
              <a:ext cx="301200" cy="3012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5"/>
            <p:cNvSpPr/>
            <p:nvPr/>
          </p:nvSpPr>
          <p:spPr>
            <a:xfrm>
              <a:off x="4899541" y="1315571"/>
              <a:ext cx="301200" cy="3012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5"/>
            <p:cNvSpPr/>
            <p:nvPr/>
          </p:nvSpPr>
          <p:spPr>
            <a:xfrm>
              <a:off x="4899541" y="3602964"/>
              <a:ext cx="301200" cy="3012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5"/>
            <p:cNvSpPr/>
            <p:nvPr/>
          </p:nvSpPr>
          <p:spPr>
            <a:xfrm>
              <a:off x="2595970" y="3602964"/>
              <a:ext cx="301200" cy="3012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5" name="Google Shape;335;p25"/>
          <p:cNvSpPr/>
          <p:nvPr/>
        </p:nvSpPr>
        <p:spPr>
          <a:xfrm>
            <a:off x="667225" y="2323175"/>
            <a:ext cx="1883400" cy="130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5"/>
          <p:cNvSpPr/>
          <p:nvPr/>
        </p:nvSpPr>
        <p:spPr>
          <a:xfrm>
            <a:off x="1159075" y="3700175"/>
            <a:ext cx="899700" cy="125700"/>
          </a:xfrm>
          <a:prstGeom prst="trapezoid">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5"/>
          <p:cNvSpPr/>
          <p:nvPr/>
        </p:nvSpPr>
        <p:spPr>
          <a:xfrm>
            <a:off x="823525" y="2428775"/>
            <a:ext cx="1570800" cy="10896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8" name="Google Shape;338;p25"/>
          <p:cNvCxnSpPr/>
          <p:nvPr/>
        </p:nvCxnSpPr>
        <p:spPr>
          <a:xfrm>
            <a:off x="1005025" y="2627200"/>
            <a:ext cx="1207800" cy="0"/>
          </a:xfrm>
          <a:prstGeom prst="straightConnector1">
            <a:avLst/>
          </a:prstGeom>
          <a:noFill/>
          <a:ln w="19050" cap="flat" cmpd="sng">
            <a:solidFill>
              <a:srgbClr val="000000"/>
            </a:solidFill>
            <a:prstDash val="solid"/>
            <a:round/>
            <a:headEnd type="none" w="med" len="med"/>
            <a:tailEnd type="none" w="med" len="med"/>
          </a:ln>
        </p:spPr>
      </p:cxnSp>
      <p:cxnSp>
        <p:nvCxnSpPr>
          <p:cNvPr id="339" name="Google Shape;339;p25"/>
          <p:cNvCxnSpPr/>
          <p:nvPr/>
        </p:nvCxnSpPr>
        <p:spPr>
          <a:xfrm>
            <a:off x="1005025" y="2779600"/>
            <a:ext cx="1207800" cy="0"/>
          </a:xfrm>
          <a:prstGeom prst="straightConnector1">
            <a:avLst/>
          </a:prstGeom>
          <a:noFill/>
          <a:ln w="19050" cap="flat" cmpd="sng">
            <a:solidFill>
              <a:srgbClr val="000000"/>
            </a:solidFill>
            <a:prstDash val="solid"/>
            <a:round/>
            <a:headEnd type="none" w="med" len="med"/>
            <a:tailEnd type="none" w="med" len="med"/>
          </a:ln>
        </p:spPr>
      </p:cxnSp>
      <p:cxnSp>
        <p:nvCxnSpPr>
          <p:cNvPr id="340" name="Google Shape;340;p25"/>
          <p:cNvCxnSpPr/>
          <p:nvPr/>
        </p:nvCxnSpPr>
        <p:spPr>
          <a:xfrm>
            <a:off x="1461125" y="2932000"/>
            <a:ext cx="751800" cy="0"/>
          </a:xfrm>
          <a:prstGeom prst="straightConnector1">
            <a:avLst/>
          </a:prstGeom>
          <a:noFill/>
          <a:ln w="19050" cap="flat" cmpd="sng">
            <a:solidFill>
              <a:srgbClr val="000000"/>
            </a:solidFill>
            <a:prstDash val="solid"/>
            <a:round/>
            <a:headEnd type="none" w="med" len="med"/>
            <a:tailEnd type="none" w="med" len="med"/>
          </a:ln>
        </p:spPr>
      </p:cxnSp>
      <p:cxnSp>
        <p:nvCxnSpPr>
          <p:cNvPr id="341" name="Google Shape;341;p25"/>
          <p:cNvCxnSpPr/>
          <p:nvPr/>
        </p:nvCxnSpPr>
        <p:spPr>
          <a:xfrm>
            <a:off x="1461125" y="3084400"/>
            <a:ext cx="751800" cy="0"/>
          </a:xfrm>
          <a:prstGeom prst="straightConnector1">
            <a:avLst/>
          </a:prstGeom>
          <a:noFill/>
          <a:ln w="19050" cap="flat" cmpd="sng">
            <a:solidFill>
              <a:srgbClr val="000000"/>
            </a:solidFill>
            <a:prstDash val="solid"/>
            <a:round/>
            <a:headEnd type="none" w="med" len="med"/>
            <a:tailEnd type="none" w="med" len="med"/>
          </a:ln>
        </p:spPr>
      </p:cxnSp>
      <p:cxnSp>
        <p:nvCxnSpPr>
          <p:cNvPr id="342" name="Google Shape;342;p25"/>
          <p:cNvCxnSpPr/>
          <p:nvPr/>
        </p:nvCxnSpPr>
        <p:spPr>
          <a:xfrm>
            <a:off x="1461125" y="3236800"/>
            <a:ext cx="751800" cy="0"/>
          </a:xfrm>
          <a:prstGeom prst="straightConnector1">
            <a:avLst/>
          </a:prstGeom>
          <a:noFill/>
          <a:ln w="19050" cap="flat" cmpd="sng">
            <a:solidFill>
              <a:srgbClr val="000000"/>
            </a:solidFill>
            <a:prstDash val="solid"/>
            <a:round/>
            <a:headEnd type="none" w="med" len="med"/>
            <a:tailEnd type="none" w="med" len="med"/>
          </a:ln>
        </p:spPr>
      </p:cxnSp>
      <p:cxnSp>
        <p:nvCxnSpPr>
          <p:cNvPr id="343" name="Google Shape;343;p25"/>
          <p:cNvCxnSpPr/>
          <p:nvPr/>
        </p:nvCxnSpPr>
        <p:spPr>
          <a:xfrm>
            <a:off x="1461125" y="3389200"/>
            <a:ext cx="751800" cy="0"/>
          </a:xfrm>
          <a:prstGeom prst="straightConnector1">
            <a:avLst/>
          </a:prstGeom>
          <a:noFill/>
          <a:ln w="19050" cap="flat" cmpd="sng">
            <a:solidFill>
              <a:srgbClr val="000000"/>
            </a:solidFill>
            <a:prstDash val="solid"/>
            <a:round/>
            <a:headEnd type="none" w="med" len="med"/>
            <a:tailEnd type="none" w="med" len="med"/>
          </a:ln>
        </p:spPr>
      </p:cxnSp>
      <p:sp>
        <p:nvSpPr>
          <p:cNvPr id="344" name="Google Shape;344;p25"/>
          <p:cNvSpPr/>
          <p:nvPr/>
        </p:nvSpPr>
        <p:spPr>
          <a:xfrm>
            <a:off x="1005050" y="2931250"/>
            <a:ext cx="312600" cy="457800"/>
          </a:xfrm>
          <a:prstGeom prst="rect">
            <a:avLst/>
          </a:prstGeom>
          <a:solidFill>
            <a:srgbClr val="000000"/>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5"/>
          <p:cNvSpPr/>
          <p:nvPr/>
        </p:nvSpPr>
        <p:spPr>
          <a:xfrm>
            <a:off x="6749700" y="2356750"/>
            <a:ext cx="1392300" cy="627300"/>
          </a:xfrm>
          <a:prstGeom prst="round2SameRect">
            <a:avLst>
              <a:gd name="adj1" fmla="val 16667"/>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5"/>
          <p:cNvSpPr/>
          <p:nvPr/>
        </p:nvSpPr>
        <p:spPr>
          <a:xfrm>
            <a:off x="7259715" y="3060367"/>
            <a:ext cx="372000" cy="108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5"/>
          <p:cNvSpPr/>
          <p:nvPr/>
        </p:nvSpPr>
        <p:spPr>
          <a:xfrm>
            <a:off x="7316850" y="2103700"/>
            <a:ext cx="1116300" cy="1116300"/>
          </a:xfrm>
          <a:prstGeom prst="arc">
            <a:avLst>
              <a:gd name="adj1" fmla="val 16200000"/>
              <a:gd name="adj2" fmla="val 0"/>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5"/>
          <p:cNvSpPr/>
          <p:nvPr/>
        </p:nvSpPr>
        <p:spPr>
          <a:xfrm>
            <a:off x="7425150" y="2212000"/>
            <a:ext cx="899700" cy="899700"/>
          </a:xfrm>
          <a:prstGeom prst="arc">
            <a:avLst>
              <a:gd name="adj1" fmla="val 16200000"/>
              <a:gd name="adj2" fmla="val 0"/>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5"/>
          <p:cNvSpPr/>
          <p:nvPr/>
        </p:nvSpPr>
        <p:spPr>
          <a:xfrm>
            <a:off x="7197150" y="1983850"/>
            <a:ext cx="1355700" cy="1356000"/>
          </a:xfrm>
          <a:prstGeom prst="arc">
            <a:avLst>
              <a:gd name="adj1" fmla="val 16200000"/>
              <a:gd name="adj2" fmla="val 0"/>
            </a:avLst>
          </a:prstGeom>
          <a:noFill/>
          <a:ln w="76200"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Slide Number Placeholder 1">
            <a:extLst>
              <a:ext uri="{FF2B5EF4-FFF2-40B4-BE49-F238E27FC236}">
                <a16:creationId xmlns:a16="http://schemas.microsoft.com/office/drawing/2014/main" id="{567C7B14-F5D1-EE4F-897A-462A3766F0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6"/>
          <p:cNvSpPr txBox="1">
            <a:spLocks noGrp="1"/>
          </p:cNvSpPr>
          <p:nvPr>
            <p:ph type="title"/>
          </p:nvPr>
        </p:nvSpPr>
        <p:spPr>
          <a:xfrm>
            <a:off x="5248300" y="1086800"/>
            <a:ext cx="2468100" cy="54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Key attributes:</a:t>
            </a:r>
            <a:endParaRPr sz="2000"/>
          </a:p>
        </p:txBody>
      </p:sp>
      <p:sp>
        <p:nvSpPr>
          <p:cNvPr id="355" name="Google Shape;355;p2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UAS Selection: Hex-Copter</a:t>
            </a:r>
            <a:endParaRPr>
              <a:solidFill>
                <a:schemeClr val="dk1"/>
              </a:solidFill>
            </a:endParaRPr>
          </a:p>
        </p:txBody>
      </p:sp>
      <p:sp>
        <p:nvSpPr>
          <p:cNvPr id="357" name="Google Shape;357;p26"/>
          <p:cNvSpPr/>
          <p:nvPr/>
        </p:nvSpPr>
        <p:spPr>
          <a:xfrm>
            <a:off x="5342150" y="1560375"/>
            <a:ext cx="2483100" cy="24768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6"/>
          <p:cNvSpPr txBox="1">
            <a:spLocks noGrp="1"/>
          </p:cNvSpPr>
          <p:nvPr>
            <p:ph type="title"/>
          </p:nvPr>
        </p:nvSpPr>
        <p:spPr>
          <a:xfrm>
            <a:off x="5342150" y="1560375"/>
            <a:ext cx="2483100" cy="2476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Redundancy measures</a:t>
            </a:r>
            <a:endParaRPr sz="1800" b="1">
              <a:solidFill>
                <a:schemeClr val="dk1"/>
              </a:solidFill>
              <a:latin typeface="Average"/>
              <a:ea typeface="Average"/>
              <a:cs typeface="Average"/>
              <a:sym typeface="Average"/>
            </a:endParaRPr>
          </a:p>
          <a:p>
            <a:pPr marL="457200" lvl="0" indent="-342900" algn="l" rtl="0">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Relatively affordable</a:t>
            </a:r>
            <a:endParaRPr sz="1800" b="1">
              <a:solidFill>
                <a:schemeClr val="dk1"/>
              </a:solidFill>
              <a:latin typeface="Average"/>
              <a:ea typeface="Average"/>
              <a:cs typeface="Average"/>
              <a:sym typeface="Average"/>
            </a:endParaRPr>
          </a:p>
          <a:p>
            <a:pPr marL="457200" lvl="0" indent="-342900" algn="l" rtl="0">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Stability and power</a:t>
            </a:r>
            <a:endParaRPr sz="1800" b="1">
              <a:solidFill>
                <a:schemeClr val="dk1"/>
              </a:solidFill>
              <a:latin typeface="Average"/>
              <a:ea typeface="Average"/>
              <a:cs typeface="Average"/>
              <a:sym typeface="Average"/>
            </a:endParaRPr>
          </a:p>
          <a:p>
            <a:pPr marL="457200" lvl="0" indent="-342900" algn="l" rtl="0">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Maneuverability and speed </a:t>
            </a:r>
            <a:endParaRPr sz="1800" b="1">
              <a:solidFill>
                <a:schemeClr val="dk1"/>
              </a:solidFill>
              <a:latin typeface="Average"/>
              <a:ea typeface="Average"/>
              <a:cs typeface="Average"/>
              <a:sym typeface="Average"/>
            </a:endParaRPr>
          </a:p>
        </p:txBody>
      </p:sp>
      <p:pic>
        <p:nvPicPr>
          <p:cNvPr id="359" name="Google Shape;359;p26"/>
          <p:cNvPicPr preferRelativeResize="0"/>
          <p:nvPr/>
        </p:nvPicPr>
        <p:blipFill>
          <a:blip r:embed="rId3">
            <a:alphaModFix/>
          </a:blip>
          <a:stretch>
            <a:fillRect/>
          </a:stretch>
        </p:blipFill>
        <p:spPr>
          <a:xfrm>
            <a:off x="548175" y="1030400"/>
            <a:ext cx="4023837" cy="3005950"/>
          </a:xfrm>
          <a:prstGeom prst="rect">
            <a:avLst/>
          </a:prstGeom>
          <a:noFill/>
          <a:ln>
            <a:noFill/>
          </a:ln>
        </p:spPr>
      </p:pic>
      <p:sp>
        <p:nvSpPr>
          <p:cNvPr id="360" name="Google Shape;360;p26"/>
          <p:cNvSpPr txBox="1"/>
          <p:nvPr/>
        </p:nvSpPr>
        <p:spPr>
          <a:xfrm>
            <a:off x="2045725" y="3647300"/>
            <a:ext cx="1028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lt1"/>
                </a:solidFill>
                <a:latin typeface="Trebuchet MS"/>
                <a:ea typeface="Trebuchet MS"/>
                <a:cs typeface="Trebuchet MS"/>
                <a:sym typeface="Trebuchet MS"/>
              </a:rPr>
              <a:t>Tarot 680 Pro Frame</a:t>
            </a:r>
            <a:endParaRPr>
              <a:solidFill>
                <a:schemeClr val="lt1"/>
              </a:solidFill>
              <a:latin typeface="Trebuchet MS"/>
              <a:ea typeface="Trebuchet MS"/>
              <a:cs typeface="Trebuchet MS"/>
              <a:sym typeface="Trebuchet MS"/>
            </a:endParaRPr>
          </a:p>
        </p:txBody>
      </p:sp>
      <p:grpSp>
        <p:nvGrpSpPr>
          <p:cNvPr id="361" name="Google Shape;361;p26"/>
          <p:cNvGrpSpPr/>
          <p:nvPr/>
        </p:nvGrpSpPr>
        <p:grpSpPr>
          <a:xfrm>
            <a:off x="209275" y="4562105"/>
            <a:ext cx="8730218" cy="393626"/>
            <a:chOff x="209275" y="4341150"/>
            <a:chExt cx="8730218" cy="614368"/>
          </a:xfrm>
        </p:grpSpPr>
        <p:cxnSp>
          <p:nvCxnSpPr>
            <p:cNvPr id="362" name="Google Shape;362;p26"/>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363" name="Google Shape;363;p26"/>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6"/>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65" name="Google Shape;365;p26"/>
            <p:cNvSpPr/>
            <p:nvPr/>
          </p:nvSpPr>
          <p:spPr>
            <a:xfrm>
              <a:off x="2102370"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366" name="Google Shape;366;p26"/>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367" name="Google Shape;367;p26"/>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368" name="Google Shape;368;p26"/>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369" name="Google Shape;369;p26"/>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81FFD12A-9490-C845-A820-3C5ABA9B05DD}"/>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21</a:t>
            </a:fld>
            <a:endParaRPr lang="en"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7"/>
          <p:cNvSpPr txBox="1">
            <a:spLocks noGrp="1"/>
          </p:cNvSpPr>
          <p:nvPr>
            <p:ph type="title"/>
          </p:nvPr>
        </p:nvSpPr>
        <p:spPr>
          <a:xfrm>
            <a:off x="5248300" y="1086800"/>
            <a:ext cx="2468100" cy="54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Key attributes:</a:t>
            </a:r>
            <a:endParaRPr sz="2000"/>
          </a:p>
        </p:txBody>
      </p:sp>
      <p:sp>
        <p:nvSpPr>
          <p:cNvPr id="375" name="Google Shape;375;p2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Ground Truth System Selection: PPK GPS</a:t>
            </a:r>
            <a:endParaRPr>
              <a:solidFill>
                <a:schemeClr val="dk1"/>
              </a:solidFill>
            </a:endParaRPr>
          </a:p>
        </p:txBody>
      </p:sp>
      <p:sp>
        <p:nvSpPr>
          <p:cNvPr id="377" name="Google Shape;377;p27"/>
          <p:cNvSpPr/>
          <p:nvPr/>
        </p:nvSpPr>
        <p:spPr>
          <a:xfrm>
            <a:off x="5342150" y="1560375"/>
            <a:ext cx="2483100" cy="24768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7"/>
          <p:cNvSpPr txBox="1">
            <a:spLocks noGrp="1"/>
          </p:cNvSpPr>
          <p:nvPr>
            <p:ph type="title"/>
          </p:nvPr>
        </p:nvSpPr>
        <p:spPr>
          <a:xfrm>
            <a:off x="5342150" y="1560375"/>
            <a:ext cx="2483100" cy="2476800"/>
          </a:xfrm>
          <a:prstGeom prst="rect">
            <a:avLst/>
          </a:prstGeom>
        </p:spPr>
        <p:txBody>
          <a:bodyPr spcFirstLastPara="1" wrap="square" lIns="91425" tIns="91425" rIns="91425" bIns="91425" anchor="t" anchorCtr="0">
            <a:noAutofit/>
          </a:bodyPr>
          <a:lstStyle/>
          <a:p>
            <a:pPr marL="457200" lvl="0" indent="-350520" algn="l" rtl="0">
              <a:lnSpc>
                <a:spcPct val="115000"/>
              </a:lnSpc>
              <a:spcBef>
                <a:spcPts val="0"/>
              </a:spcBef>
              <a:spcAft>
                <a:spcPts val="0"/>
              </a:spcAft>
              <a:buClr>
                <a:schemeClr val="dk1"/>
              </a:buClr>
              <a:buSzPts val="1920"/>
              <a:buFont typeface="Average"/>
              <a:buChar char="●"/>
            </a:pPr>
            <a:r>
              <a:rPr lang="en" sz="1920" b="1">
                <a:solidFill>
                  <a:schemeClr val="dk1"/>
                </a:solidFill>
                <a:latin typeface="Average"/>
                <a:ea typeface="Average"/>
                <a:cs typeface="Average"/>
                <a:sym typeface="Average"/>
              </a:rPr>
              <a:t>Ease of use and implementation </a:t>
            </a:r>
            <a:endParaRPr sz="1920" b="1">
              <a:solidFill>
                <a:schemeClr val="dk1"/>
              </a:solidFill>
              <a:latin typeface="Average"/>
              <a:ea typeface="Average"/>
              <a:cs typeface="Average"/>
              <a:sym typeface="Average"/>
            </a:endParaRPr>
          </a:p>
          <a:p>
            <a:pPr marL="457200" lvl="0" indent="-350520" algn="l" rtl="0">
              <a:lnSpc>
                <a:spcPct val="115000"/>
              </a:lnSpc>
              <a:spcBef>
                <a:spcPts val="0"/>
              </a:spcBef>
              <a:spcAft>
                <a:spcPts val="0"/>
              </a:spcAft>
              <a:buClr>
                <a:schemeClr val="dk1"/>
              </a:buClr>
              <a:buSzPts val="1920"/>
              <a:buFont typeface="Average"/>
              <a:buChar char="●"/>
            </a:pPr>
            <a:r>
              <a:rPr lang="en" sz="1920" b="1">
                <a:solidFill>
                  <a:schemeClr val="dk1"/>
                </a:solidFill>
                <a:latin typeface="Average"/>
                <a:ea typeface="Average"/>
                <a:cs typeface="Average"/>
                <a:sym typeface="Average"/>
              </a:rPr>
              <a:t>Budget</a:t>
            </a:r>
            <a:endParaRPr sz="1920" b="1">
              <a:solidFill>
                <a:schemeClr val="dk1"/>
              </a:solidFill>
              <a:latin typeface="Average"/>
              <a:ea typeface="Average"/>
              <a:cs typeface="Average"/>
              <a:sym typeface="Average"/>
            </a:endParaRPr>
          </a:p>
          <a:p>
            <a:pPr marL="457200" lvl="0" indent="-350520" algn="l" rtl="0">
              <a:lnSpc>
                <a:spcPct val="115000"/>
              </a:lnSpc>
              <a:spcBef>
                <a:spcPts val="0"/>
              </a:spcBef>
              <a:spcAft>
                <a:spcPts val="0"/>
              </a:spcAft>
              <a:buClr>
                <a:schemeClr val="dk1"/>
              </a:buClr>
              <a:buSzPts val="1920"/>
              <a:buFont typeface="Average"/>
              <a:buChar char="●"/>
            </a:pPr>
            <a:r>
              <a:rPr lang="en" sz="1920" b="1">
                <a:solidFill>
                  <a:schemeClr val="dk1"/>
                </a:solidFill>
                <a:latin typeface="Average"/>
                <a:ea typeface="Average"/>
                <a:cs typeface="Average"/>
                <a:sym typeface="Average"/>
              </a:rPr>
              <a:t>Accuracy</a:t>
            </a:r>
            <a:endParaRPr sz="1920" b="1">
              <a:solidFill>
                <a:schemeClr val="dk1"/>
              </a:solidFill>
              <a:latin typeface="Average"/>
              <a:ea typeface="Average"/>
              <a:cs typeface="Average"/>
              <a:sym typeface="Average"/>
            </a:endParaRPr>
          </a:p>
          <a:p>
            <a:pPr marL="457200" lvl="0" indent="-350520" algn="l" rtl="0">
              <a:lnSpc>
                <a:spcPct val="115000"/>
              </a:lnSpc>
              <a:spcBef>
                <a:spcPts val="0"/>
              </a:spcBef>
              <a:spcAft>
                <a:spcPts val="0"/>
              </a:spcAft>
              <a:buClr>
                <a:schemeClr val="dk1"/>
              </a:buClr>
              <a:buSzPts val="1920"/>
              <a:buFont typeface="Average"/>
              <a:buChar char="●"/>
            </a:pPr>
            <a:r>
              <a:rPr lang="en" sz="1920" b="1">
                <a:solidFill>
                  <a:schemeClr val="dk1"/>
                </a:solidFill>
                <a:latin typeface="Average"/>
                <a:ea typeface="Average"/>
                <a:cs typeface="Average"/>
                <a:sym typeface="Average"/>
              </a:rPr>
              <a:t>Onboard Space Requirement</a:t>
            </a:r>
            <a:endParaRPr sz="1920" b="1">
              <a:solidFill>
                <a:schemeClr val="dk1"/>
              </a:solidFill>
              <a:latin typeface="Average"/>
              <a:ea typeface="Average"/>
              <a:cs typeface="Average"/>
              <a:sym typeface="Average"/>
            </a:endParaRPr>
          </a:p>
        </p:txBody>
      </p:sp>
      <p:grpSp>
        <p:nvGrpSpPr>
          <p:cNvPr id="379" name="Google Shape;379;p27"/>
          <p:cNvGrpSpPr/>
          <p:nvPr/>
        </p:nvGrpSpPr>
        <p:grpSpPr>
          <a:xfrm>
            <a:off x="209275" y="4562105"/>
            <a:ext cx="8730218" cy="393626"/>
            <a:chOff x="209275" y="4341150"/>
            <a:chExt cx="8730218" cy="614368"/>
          </a:xfrm>
        </p:grpSpPr>
        <p:cxnSp>
          <p:nvCxnSpPr>
            <p:cNvPr id="380" name="Google Shape;380;p27"/>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381" name="Google Shape;381;p27"/>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7"/>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383" name="Google Shape;383;p27"/>
            <p:cNvSpPr/>
            <p:nvPr/>
          </p:nvSpPr>
          <p:spPr>
            <a:xfrm>
              <a:off x="2102370"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384" name="Google Shape;384;p27"/>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385" name="Google Shape;385;p27"/>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386" name="Google Shape;386;p27"/>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387" name="Google Shape;387;p27"/>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pic>
        <p:nvPicPr>
          <p:cNvPr id="388" name="Google Shape;388;p27"/>
          <p:cNvPicPr preferRelativeResize="0"/>
          <p:nvPr/>
        </p:nvPicPr>
        <p:blipFill rotWithShape="1">
          <a:blip r:embed="rId3">
            <a:alphaModFix/>
          </a:blip>
          <a:srcRect l="5758" r="18569"/>
          <a:stretch/>
        </p:blipFill>
        <p:spPr>
          <a:xfrm>
            <a:off x="617625" y="1279750"/>
            <a:ext cx="4288499" cy="2833633"/>
          </a:xfrm>
          <a:prstGeom prst="rect">
            <a:avLst/>
          </a:prstGeom>
          <a:noFill/>
          <a:ln>
            <a:noFill/>
          </a:ln>
        </p:spPr>
      </p:pic>
      <p:sp>
        <p:nvSpPr>
          <p:cNvPr id="2" name="Slide Number Placeholder 1">
            <a:extLst>
              <a:ext uri="{FF2B5EF4-FFF2-40B4-BE49-F238E27FC236}">
                <a16:creationId xmlns:a16="http://schemas.microsoft.com/office/drawing/2014/main" id="{27C3195A-B5D5-5B4D-BC21-51BA0BFB82D6}"/>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22</a:t>
            </a:fld>
            <a:endParaRPr lang="en"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8"/>
          <p:cNvSpPr txBox="1">
            <a:spLocks noGrp="1"/>
          </p:cNvSpPr>
          <p:nvPr>
            <p:ph type="title"/>
          </p:nvPr>
        </p:nvSpPr>
        <p:spPr>
          <a:xfrm>
            <a:off x="243900" y="1128500"/>
            <a:ext cx="3026700" cy="54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000"/>
              <a:t>ArduPilot Key Attributes:</a:t>
            </a:r>
            <a:endParaRPr sz="2000"/>
          </a:p>
        </p:txBody>
      </p:sp>
      <p:sp>
        <p:nvSpPr>
          <p:cNvPr id="394" name="Google Shape;394;p2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8"/>
          <p:cNvSpPr txBox="1">
            <a:spLocks noGrp="1"/>
          </p:cNvSpPr>
          <p:nvPr>
            <p:ph type="title"/>
          </p:nvPr>
        </p:nvSpPr>
        <p:spPr>
          <a:xfrm>
            <a:off x="819150" y="195200"/>
            <a:ext cx="77844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Autopilot Selections: Ardupilot and PixHawk 4</a:t>
            </a:r>
            <a:endParaRPr>
              <a:solidFill>
                <a:schemeClr val="dk1"/>
              </a:solidFill>
            </a:endParaRPr>
          </a:p>
        </p:txBody>
      </p:sp>
      <p:sp>
        <p:nvSpPr>
          <p:cNvPr id="396" name="Google Shape;396;p28"/>
          <p:cNvSpPr/>
          <p:nvPr/>
        </p:nvSpPr>
        <p:spPr>
          <a:xfrm>
            <a:off x="337750" y="1602075"/>
            <a:ext cx="2483100" cy="24768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8"/>
          <p:cNvSpPr txBox="1">
            <a:spLocks noGrp="1"/>
          </p:cNvSpPr>
          <p:nvPr>
            <p:ph type="title"/>
          </p:nvPr>
        </p:nvSpPr>
        <p:spPr>
          <a:xfrm>
            <a:off x="337750" y="1602075"/>
            <a:ext cx="2483100" cy="24768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Ease of modification</a:t>
            </a:r>
            <a:endParaRPr sz="1800" b="1">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Support and documentation</a:t>
            </a:r>
            <a:endParaRPr sz="1800" b="1">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Robustness</a:t>
            </a:r>
            <a:endParaRPr sz="1800" b="1">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Hardware compatibility</a:t>
            </a:r>
            <a:endParaRPr sz="1800" b="1">
              <a:solidFill>
                <a:schemeClr val="dk1"/>
              </a:solidFill>
              <a:latin typeface="Average"/>
              <a:ea typeface="Average"/>
              <a:cs typeface="Average"/>
              <a:sym typeface="Average"/>
            </a:endParaRPr>
          </a:p>
        </p:txBody>
      </p:sp>
      <p:sp>
        <p:nvSpPr>
          <p:cNvPr id="398" name="Google Shape;398;p28"/>
          <p:cNvSpPr txBox="1">
            <a:spLocks noGrp="1"/>
          </p:cNvSpPr>
          <p:nvPr>
            <p:ph type="title"/>
          </p:nvPr>
        </p:nvSpPr>
        <p:spPr>
          <a:xfrm>
            <a:off x="4756675" y="1132250"/>
            <a:ext cx="2958900" cy="54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000"/>
              <a:t>PixHawk 4 Key Attributes:</a:t>
            </a:r>
            <a:endParaRPr sz="2000"/>
          </a:p>
        </p:txBody>
      </p:sp>
      <p:sp>
        <p:nvSpPr>
          <p:cNvPr id="399" name="Google Shape;399;p28"/>
          <p:cNvSpPr/>
          <p:nvPr/>
        </p:nvSpPr>
        <p:spPr>
          <a:xfrm>
            <a:off x="4850525" y="1605813"/>
            <a:ext cx="2483100" cy="24768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8"/>
          <p:cNvSpPr txBox="1">
            <a:spLocks noGrp="1"/>
          </p:cNvSpPr>
          <p:nvPr>
            <p:ph type="title"/>
          </p:nvPr>
        </p:nvSpPr>
        <p:spPr>
          <a:xfrm>
            <a:off x="4850525" y="1605825"/>
            <a:ext cx="2620800" cy="2476800"/>
          </a:xfrm>
          <a:prstGeom prst="rect">
            <a:avLst/>
          </a:prstGeom>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Software support</a:t>
            </a:r>
            <a:endParaRPr sz="1800" b="1">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Flexible hardware peripheral</a:t>
            </a:r>
            <a:endParaRPr sz="1800" b="1">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32-bit MCU</a:t>
            </a:r>
            <a:endParaRPr sz="1800" b="1">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U-blox M8N GPS</a:t>
            </a:r>
            <a:endParaRPr sz="1800" b="1">
              <a:solidFill>
                <a:schemeClr val="dk1"/>
              </a:solidFill>
              <a:latin typeface="Average"/>
              <a:ea typeface="Average"/>
              <a:cs typeface="Average"/>
              <a:sym typeface="Average"/>
            </a:endParaRPr>
          </a:p>
          <a:p>
            <a:pPr marL="457200" lvl="0" indent="-342900" algn="l" rtl="0">
              <a:lnSpc>
                <a:spcPct val="115000"/>
              </a:lnSpc>
              <a:spcBef>
                <a:spcPts val="0"/>
              </a:spcBef>
              <a:spcAft>
                <a:spcPts val="0"/>
              </a:spcAft>
              <a:buClr>
                <a:schemeClr val="dk1"/>
              </a:buClr>
              <a:buSzPts val="1800"/>
              <a:buFont typeface="Average"/>
              <a:buChar char="●"/>
            </a:pPr>
            <a:r>
              <a:rPr lang="en" sz="1800" b="1">
                <a:solidFill>
                  <a:schemeClr val="dk1"/>
                </a:solidFill>
                <a:latin typeface="Average"/>
                <a:ea typeface="Average"/>
                <a:cs typeface="Average"/>
                <a:sym typeface="Average"/>
              </a:rPr>
              <a:t>Reliable</a:t>
            </a:r>
            <a:endParaRPr sz="1800" b="1">
              <a:solidFill>
                <a:schemeClr val="dk1"/>
              </a:solidFill>
              <a:latin typeface="Average"/>
              <a:ea typeface="Average"/>
              <a:cs typeface="Average"/>
              <a:sym typeface="Average"/>
            </a:endParaRPr>
          </a:p>
        </p:txBody>
      </p:sp>
      <p:pic>
        <p:nvPicPr>
          <p:cNvPr id="401" name="Google Shape;401;p28"/>
          <p:cNvPicPr preferRelativeResize="0"/>
          <p:nvPr/>
        </p:nvPicPr>
        <p:blipFill>
          <a:blip r:embed="rId3">
            <a:alphaModFix/>
          </a:blip>
          <a:stretch>
            <a:fillRect/>
          </a:stretch>
        </p:blipFill>
        <p:spPr>
          <a:xfrm>
            <a:off x="2965112" y="2442527"/>
            <a:ext cx="1741139" cy="258450"/>
          </a:xfrm>
          <a:prstGeom prst="rect">
            <a:avLst/>
          </a:prstGeom>
          <a:noFill/>
          <a:ln>
            <a:noFill/>
          </a:ln>
        </p:spPr>
      </p:pic>
      <p:pic>
        <p:nvPicPr>
          <p:cNvPr id="402" name="Google Shape;402;p28"/>
          <p:cNvPicPr preferRelativeResize="0"/>
          <p:nvPr/>
        </p:nvPicPr>
        <p:blipFill rotWithShape="1">
          <a:blip r:embed="rId4">
            <a:alphaModFix/>
          </a:blip>
          <a:srcRect l="28322" r="28318"/>
          <a:stretch/>
        </p:blipFill>
        <p:spPr>
          <a:xfrm>
            <a:off x="7659949" y="1364763"/>
            <a:ext cx="1282875" cy="2958900"/>
          </a:xfrm>
          <a:prstGeom prst="rect">
            <a:avLst/>
          </a:prstGeom>
          <a:noFill/>
          <a:ln>
            <a:noFill/>
          </a:ln>
        </p:spPr>
      </p:pic>
      <p:grpSp>
        <p:nvGrpSpPr>
          <p:cNvPr id="403" name="Google Shape;403;p28"/>
          <p:cNvGrpSpPr/>
          <p:nvPr/>
        </p:nvGrpSpPr>
        <p:grpSpPr>
          <a:xfrm>
            <a:off x="209275" y="4562105"/>
            <a:ext cx="8730218" cy="393626"/>
            <a:chOff x="209275" y="4341150"/>
            <a:chExt cx="8730218" cy="614368"/>
          </a:xfrm>
        </p:grpSpPr>
        <p:cxnSp>
          <p:nvCxnSpPr>
            <p:cNvPr id="404" name="Google Shape;404;p28"/>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405" name="Google Shape;405;p28"/>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8"/>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07" name="Google Shape;407;p28"/>
            <p:cNvSpPr/>
            <p:nvPr/>
          </p:nvSpPr>
          <p:spPr>
            <a:xfrm>
              <a:off x="2102370"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408" name="Google Shape;408;p28"/>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409" name="Google Shape;409;p28"/>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410" name="Google Shape;410;p28"/>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411" name="Google Shape;411;p28"/>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B553208E-E8CA-A54E-AD8C-6391E7ABB1F9}"/>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23</a:t>
            </a:fld>
            <a:endParaRPr lang="en"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9"/>
          <p:cNvSpPr txBox="1">
            <a:spLocks noGrp="1"/>
          </p:cNvSpPr>
          <p:nvPr>
            <p:ph type="title"/>
          </p:nvPr>
        </p:nvSpPr>
        <p:spPr>
          <a:xfrm>
            <a:off x="5248300" y="1086800"/>
            <a:ext cx="2468100" cy="54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Key attributes:</a:t>
            </a:r>
            <a:endParaRPr sz="2000"/>
          </a:p>
        </p:txBody>
      </p:sp>
      <p:sp>
        <p:nvSpPr>
          <p:cNvPr id="417" name="Google Shape;417;p2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Simulation Selection: Gazebo</a:t>
            </a:r>
            <a:endParaRPr>
              <a:solidFill>
                <a:schemeClr val="dk1"/>
              </a:solidFill>
            </a:endParaRPr>
          </a:p>
        </p:txBody>
      </p:sp>
      <p:sp>
        <p:nvSpPr>
          <p:cNvPr id="419" name="Google Shape;419;p29"/>
          <p:cNvSpPr/>
          <p:nvPr/>
        </p:nvSpPr>
        <p:spPr>
          <a:xfrm>
            <a:off x="5342150" y="1560375"/>
            <a:ext cx="2483100" cy="24768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9"/>
          <p:cNvSpPr txBox="1">
            <a:spLocks noGrp="1"/>
          </p:cNvSpPr>
          <p:nvPr>
            <p:ph type="title"/>
          </p:nvPr>
        </p:nvSpPr>
        <p:spPr>
          <a:xfrm>
            <a:off x="5342150" y="1560375"/>
            <a:ext cx="2483100" cy="2476800"/>
          </a:xfrm>
          <a:prstGeom prst="rect">
            <a:avLst/>
          </a:prstGeom>
        </p:spPr>
        <p:txBody>
          <a:bodyPr spcFirstLastPara="1" wrap="square" lIns="91425" tIns="91425" rIns="91425" bIns="91425" anchor="t" anchorCtr="0">
            <a:normAutofit/>
          </a:bodyPr>
          <a:lstStyle/>
          <a:p>
            <a:pPr marL="457200" lvl="0" indent="-355600" algn="l" rtl="0">
              <a:lnSpc>
                <a:spcPct val="115000"/>
              </a:lnSpc>
              <a:spcBef>
                <a:spcPts val="0"/>
              </a:spcBef>
              <a:spcAft>
                <a:spcPts val="0"/>
              </a:spcAft>
              <a:buClr>
                <a:schemeClr val="dk1"/>
              </a:buClr>
              <a:buSzPts val="2000"/>
              <a:buFont typeface="Average"/>
              <a:buChar char="●"/>
            </a:pPr>
            <a:r>
              <a:rPr lang="en" sz="2000" b="1">
                <a:solidFill>
                  <a:schemeClr val="dk1"/>
                </a:solidFill>
                <a:latin typeface="Average"/>
                <a:ea typeface="Average"/>
                <a:cs typeface="Average"/>
                <a:sym typeface="Average"/>
              </a:rPr>
              <a:t>Ease of modification</a:t>
            </a:r>
            <a:endParaRPr sz="2000" b="1">
              <a:solidFill>
                <a:schemeClr val="dk1"/>
              </a:solidFill>
              <a:latin typeface="Average"/>
              <a:ea typeface="Average"/>
              <a:cs typeface="Average"/>
              <a:sym typeface="Average"/>
            </a:endParaRPr>
          </a:p>
          <a:p>
            <a:pPr marL="457200" lvl="0" indent="-355600" algn="l" rtl="0">
              <a:lnSpc>
                <a:spcPct val="115000"/>
              </a:lnSpc>
              <a:spcBef>
                <a:spcPts val="0"/>
              </a:spcBef>
              <a:spcAft>
                <a:spcPts val="0"/>
              </a:spcAft>
              <a:buClr>
                <a:schemeClr val="dk1"/>
              </a:buClr>
              <a:buSzPts val="2000"/>
              <a:buFont typeface="Average"/>
              <a:buChar char="●"/>
            </a:pPr>
            <a:r>
              <a:rPr lang="en" sz="2000" b="1">
                <a:solidFill>
                  <a:schemeClr val="dk1"/>
                </a:solidFill>
                <a:latin typeface="Average"/>
                <a:ea typeface="Average"/>
                <a:cs typeface="Average"/>
                <a:sym typeface="Average"/>
              </a:rPr>
              <a:t>Documentation</a:t>
            </a:r>
            <a:endParaRPr sz="2000" b="1">
              <a:solidFill>
                <a:schemeClr val="dk1"/>
              </a:solidFill>
              <a:latin typeface="Average"/>
              <a:ea typeface="Average"/>
              <a:cs typeface="Average"/>
              <a:sym typeface="Average"/>
            </a:endParaRPr>
          </a:p>
          <a:p>
            <a:pPr marL="457200" lvl="0" indent="-355600" algn="l" rtl="0">
              <a:lnSpc>
                <a:spcPct val="115000"/>
              </a:lnSpc>
              <a:spcBef>
                <a:spcPts val="0"/>
              </a:spcBef>
              <a:spcAft>
                <a:spcPts val="0"/>
              </a:spcAft>
              <a:buClr>
                <a:schemeClr val="dk1"/>
              </a:buClr>
              <a:buSzPts val="2000"/>
              <a:buFont typeface="Average"/>
              <a:buChar char="●"/>
            </a:pPr>
            <a:r>
              <a:rPr lang="en" sz="2000" b="1">
                <a:solidFill>
                  <a:schemeClr val="dk1"/>
                </a:solidFill>
                <a:latin typeface="Average"/>
                <a:ea typeface="Average"/>
                <a:cs typeface="Average"/>
                <a:sym typeface="Average"/>
              </a:rPr>
              <a:t>Robustness</a:t>
            </a:r>
            <a:endParaRPr sz="2000" b="1">
              <a:solidFill>
                <a:schemeClr val="dk1"/>
              </a:solidFill>
              <a:latin typeface="Average"/>
              <a:ea typeface="Average"/>
              <a:cs typeface="Average"/>
              <a:sym typeface="Average"/>
            </a:endParaRPr>
          </a:p>
          <a:p>
            <a:pPr marL="457200" lvl="0" indent="-355600" algn="l" rtl="0">
              <a:lnSpc>
                <a:spcPct val="115000"/>
              </a:lnSpc>
              <a:spcBef>
                <a:spcPts val="0"/>
              </a:spcBef>
              <a:spcAft>
                <a:spcPts val="0"/>
              </a:spcAft>
              <a:buClr>
                <a:schemeClr val="dk1"/>
              </a:buClr>
              <a:buSzPts val="2000"/>
              <a:buFont typeface="Average"/>
              <a:buChar char="●"/>
            </a:pPr>
            <a:r>
              <a:rPr lang="en" sz="2000" b="1">
                <a:solidFill>
                  <a:schemeClr val="dk1"/>
                </a:solidFill>
                <a:latin typeface="Average"/>
                <a:ea typeface="Average"/>
                <a:cs typeface="Average"/>
                <a:sym typeface="Average"/>
              </a:rPr>
              <a:t>User interface </a:t>
            </a:r>
            <a:endParaRPr sz="2000" b="1">
              <a:solidFill>
                <a:schemeClr val="dk1"/>
              </a:solidFill>
              <a:latin typeface="Average"/>
              <a:ea typeface="Average"/>
              <a:cs typeface="Average"/>
              <a:sym typeface="Average"/>
            </a:endParaRPr>
          </a:p>
        </p:txBody>
      </p:sp>
      <p:pic>
        <p:nvPicPr>
          <p:cNvPr id="421" name="Google Shape;421;p29"/>
          <p:cNvPicPr preferRelativeResize="0"/>
          <p:nvPr/>
        </p:nvPicPr>
        <p:blipFill>
          <a:blip r:embed="rId3">
            <a:alphaModFix/>
          </a:blip>
          <a:stretch>
            <a:fillRect/>
          </a:stretch>
        </p:blipFill>
        <p:spPr>
          <a:xfrm>
            <a:off x="256800" y="1256450"/>
            <a:ext cx="4943501" cy="2780719"/>
          </a:xfrm>
          <a:prstGeom prst="rect">
            <a:avLst/>
          </a:prstGeom>
          <a:noFill/>
          <a:ln>
            <a:noFill/>
          </a:ln>
        </p:spPr>
      </p:pic>
      <p:grpSp>
        <p:nvGrpSpPr>
          <p:cNvPr id="422" name="Google Shape;422;p29"/>
          <p:cNvGrpSpPr/>
          <p:nvPr/>
        </p:nvGrpSpPr>
        <p:grpSpPr>
          <a:xfrm>
            <a:off x="209275" y="4562105"/>
            <a:ext cx="8730218" cy="393626"/>
            <a:chOff x="209275" y="4341150"/>
            <a:chExt cx="8730218" cy="614368"/>
          </a:xfrm>
        </p:grpSpPr>
        <p:cxnSp>
          <p:nvCxnSpPr>
            <p:cNvPr id="423" name="Google Shape;423;p29"/>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424" name="Google Shape;424;p29"/>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9"/>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26" name="Google Shape;426;p29"/>
            <p:cNvSpPr/>
            <p:nvPr/>
          </p:nvSpPr>
          <p:spPr>
            <a:xfrm>
              <a:off x="2102370"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427" name="Google Shape;427;p29"/>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428" name="Google Shape;428;p29"/>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429" name="Google Shape;429;p29"/>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430" name="Google Shape;430;p29"/>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F3E2BEE8-8A02-0845-BCDB-2D807A71A51E}"/>
              </a:ext>
            </a:extLst>
          </p:cNvPr>
          <p:cNvSpPr>
            <a:spLocks noGrp="1"/>
          </p:cNvSpPr>
          <p:nvPr>
            <p:ph type="sldNum" idx="12"/>
          </p:nvPr>
        </p:nvSpPr>
        <p:spPr>
          <a:xfrm>
            <a:off x="8423986" y="4568607"/>
            <a:ext cx="548700" cy="393600"/>
          </a:xfrm>
        </p:spPr>
        <p:txBody>
          <a:bodyPr/>
          <a:lstStyle/>
          <a:p>
            <a:pPr marL="0" lvl="0" indent="0" algn="r" rtl="0">
              <a:spcBef>
                <a:spcPts val="0"/>
              </a:spcBef>
              <a:spcAft>
                <a:spcPts val="0"/>
              </a:spcAft>
              <a:buNone/>
            </a:pPr>
            <a:fld id="{00000000-1234-1234-1234-123412341234}" type="slidenum">
              <a:rPr lang="en" smtClean="0"/>
              <a:t>24</a:t>
            </a:fld>
            <a:endParaRPr lang="en"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30"/>
          <p:cNvSpPr txBox="1">
            <a:spLocks noGrp="1"/>
          </p:cNvSpPr>
          <p:nvPr>
            <p:ph type="title"/>
          </p:nvPr>
        </p:nvSpPr>
        <p:spPr>
          <a:xfrm>
            <a:off x="5248300" y="1086800"/>
            <a:ext cx="2468100" cy="547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Key attributes:</a:t>
            </a:r>
            <a:endParaRPr sz="2000"/>
          </a:p>
        </p:txBody>
      </p:sp>
      <p:sp>
        <p:nvSpPr>
          <p:cNvPr id="436" name="Google Shape;436;p3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0"/>
          <p:cNvSpPr txBox="1">
            <a:spLocks noGrp="1"/>
          </p:cNvSpPr>
          <p:nvPr>
            <p:ph type="title"/>
          </p:nvPr>
        </p:nvSpPr>
        <p:spPr>
          <a:xfrm>
            <a:off x="212725" y="195200"/>
            <a:ext cx="87603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Mission Planner Selection: QGroundControl</a:t>
            </a:r>
            <a:endParaRPr>
              <a:solidFill>
                <a:schemeClr val="dk1"/>
              </a:solidFill>
            </a:endParaRPr>
          </a:p>
        </p:txBody>
      </p:sp>
      <p:sp>
        <p:nvSpPr>
          <p:cNvPr id="438" name="Google Shape;438;p30"/>
          <p:cNvSpPr/>
          <p:nvPr/>
        </p:nvSpPr>
        <p:spPr>
          <a:xfrm>
            <a:off x="5342150" y="1560375"/>
            <a:ext cx="2483100" cy="24768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0"/>
          <p:cNvSpPr txBox="1">
            <a:spLocks noGrp="1"/>
          </p:cNvSpPr>
          <p:nvPr>
            <p:ph type="title"/>
          </p:nvPr>
        </p:nvSpPr>
        <p:spPr>
          <a:xfrm>
            <a:off x="5342150" y="1560375"/>
            <a:ext cx="2483100" cy="2476800"/>
          </a:xfrm>
          <a:prstGeom prst="rect">
            <a:avLst/>
          </a:prstGeom>
        </p:spPr>
        <p:txBody>
          <a:bodyPr spcFirstLastPara="1" wrap="square" lIns="91425" tIns="91425" rIns="91425" bIns="91425" anchor="t" anchorCtr="0">
            <a:normAutofit/>
          </a:bodyPr>
          <a:lstStyle/>
          <a:p>
            <a:pPr marL="457200" lvl="0" indent="-361950" algn="l" rtl="0">
              <a:lnSpc>
                <a:spcPct val="115000"/>
              </a:lnSpc>
              <a:spcBef>
                <a:spcPts val="0"/>
              </a:spcBef>
              <a:spcAft>
                <a:spcPts val="0"/>
              </a:spcAft>
              <a:buClr>
                <a:schemeClr val="dk1"/>
              </a:buClr>
              <a:buSzPts val="2100"/>
              <a:buFont typeface="Average"/>
              <a:buChar char="●"/>
            </a:pPr>
            <a:r>
              <a:rPr lang="en" sz="2100" b="1">
                <a:solidFill>
                  <a:schemeClr val="dk1"/>
                </a:solidFill>
                <a:latin typeface="Average"/>
                <a:ea typeface="Average"/>
                <a:cs typeface="Average"/>
                <a:sym typeface="Average"/>
              </a:rPr>
              <a:t>Ease of modification </a:t>
            </a:r>
            <a:endParaRPr sz="2100" b="1">
              <a:solidFill>
                <a:schemeClr val="dk1"/>
              </a:solidFill>
              <a:latin typeface="Average"/>
              <a:ea typeface="Average"/>
              <a:cs typeface="Average"/>
              <a:sym typeface="Average"/>
            </a:endParaRPr>
          </a:p>
          <a:p>
            <a:pPr marL="457200" lvl="0" indent="-361950" algn="l" rtl="0">
              <a:lnSpc>
                <a:spcPct val="115000"/>
              </a:lnSpc>
              <a:spcBef>
                <a:spcPts val="0"/>
              </a:spcBef>
              <a:spcAft>
                <a:spcPts val="0"/>
              </a:spcAft>
              <a:buClr>
                <a:schemeClr val="dk1"/>
              </a:buClr>
              <a:buSzPts val="2100"/>
              <a:buFont typeface="Average"/>
              <a:buChar char="●"/>
            </a:pPr>
            <a:r>
              <a:rPr lang="en" sz="2100" b="1">
                <a:solidFill>
                  <a:schemeClr val="dk1"/>
                </a:solidFill>
                <a:latin typeface="Average"/>
                <a:ea typeface="Average"/>
                <a:cs typeface="Average"/>
                <a:sym typeface="Average"/>
              </a:rPr>
              <a:t>Support and documentation</a:t>
            </a:r>
            <a:endParaRPr sz="2100" b="1">
              <a:solidFill>
                <a:schemeClr val="dk1"/>
              </a:solidFill>
              <a:latin typeface="Average"/>
              <a:ea typeface="Average"/>
              <a:cs typeface="Average"/>
              <a:sym typeface="Average"/>
            </a:endParaRPr>
          </a:p>
          <a:p>
            <a:pPr marL="457200" lvl="0" indent="-361950" algn="l" rtl="0">
              <a:lnSpc>
                <a:spcPct val="115000"/>
              </a:lnSpc>
              <a:spcBef>
                <a:spcPts val="0"/>
              </a:spcBef>
              <a:spcAft>
                <a:spcPts val="0"/>
              </a:spcAft>
              <a:buClr>
                <a:schemeClr val="dk1"/>
              </a:buClr>
              <a:buSzPts val="2100"/>
              <a:buFont typeface="Average"/>
              <a:buChar char="●"/>
            </a:pPr>
            <a:r>
              <a:rPr lang="en" sz="2100" b="1">
                <a:solidFill>
                  <a:schemeClr val="dk1"/>
                </a:solidFill>
                <a:latin typeface="Average"/>
                <a:ea typeface="Average"/>
                <a:cs typeface="Average"/>
                <a:sym typeface="Average"/>
              </a:rPr>
              <a:t>User interface simplicity </a:t>
            </a:r>
            <a:endParaRPr sz="2100" b="1">
              <a:solidFill>
                <a:schemeClr val="dk1"/>
              </a:solidFill>
              <a:latin typeface="Average"/>
              <a:ea typeface="Average"/>
              <a:cs typeface="Average"/>
              <a:sym typeface="Average"/>
            </a:endParaRPr>
          </a:p>
        </p:txBody>
      </p:sp>
      <p:pic>
        <p:nvPicPr>
          <p:cNvPr id="440" name="Google Shape;440;p30"/>
          <p:cNvPicPr preferRelativeResize="0"/>
          <p:nvPr/>
        </p:nvPicPr>
        <p:blipFill>
          <a:blip r:embed="rId3">
            <a:alphaModFix/>
          </a:blip>
          <a:stretch>
            <a:fillRect/>
          </a:stretch>
        </p:blipFill>
        <p:spPr>
          <a:xfrm>
            <a:off x="269475" y="1256575"/>
            <a:ext cx="4943498" cy="2780600"/>
          </a:xfrm>
          <a:prstGeom prst="rect">
            <a:avLst/>
          </a:prstGeom>
          <a:noFill/>
          <a:ln>
            <a:noFill/>
          </a:ln>
        </p:spPr>
      </p:pic>
      <p:grpSp>
        <p:nvGrpSpPr>
          <p:cNvPr id="441" name="Google Shape;441;p30"/>
          <p:cNvGrpSpPr/>
          <p:nvPr/>
        </p:nvGrpSpPr>
        <p:grpSpPr>
          <a:xfrm>
            <a:off x="209275" y="4562105"/>
            <a:ext cx="8730218" cy="393626"/>
            <a:chOff x="209275" y="4341150"/>
            <a:chExt cx="8730218" cy="614368"/>
          </a:xfrm>
        </p:grpSpPr>
        <p:cxnSp>
          <p:nvCxnSpPr>
            <p:cNvPr id="442" name="Google Shape;442;p30"/>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443" name="Google Shape;443;p30"/>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0"/>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45" name="Google Shape;445;p30"/>
            <p:cNvSpPr/>
            <p:nvPr/>
          </p:nvSpPr>
          <p:spPr>
            <a:xfrm>
              <a:off x="2102370"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446" name="Google Shape;446;p30"/>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447" name="Google Shape;447;p30"/>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448" name="Google Shape;448;p30"/>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449" name="Google Shape;449;p30"/>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C12AEFF0-3C2C-9049-B6FA-A6540E2D4F8E}"/>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25</a:t>
            </a:fld>
            <a:endParaRPr lang="e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1"/>
          <p:cNvSpPr txBox="1">
            <a:spLocks noGrp="1"/>
          </p:cNvSpPr>
          <p:nvPr>
            <p:ph type="title"/>
          </p:nvPr>
        </p:nvSpPr>
        <p:spPr>
          <a:xfrm>
            <a:off x="819150" y="192195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Feasibility Analysis</a:t>
            </a:r>
            <a:endParaRPr sz="6400" b="1">
              <a:solidFill>
                <a:srgbClr val="674EA7"/>
              </a:solidFill>
            </a:endParaRPr>
          </a:p>
        </p:txBody>
      </p:sp>
      <p:cxnSp>
        <p:nvCxnSpPr>
          <p:cNvPr id="455" name="Google Shape;455;p31"/>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456" name="Google Shape;456;p31"/>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C556AC34-E504-EB49-ACD7-EC9807540F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3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Analyses Conducted</a:t>
            </a:r>
            <a:endParaRPr>
              <a:solidFill>
                <a:schemeClr val="dk1"/>
              </a:solidFill>
            </a:endParaRPr>
          </a:p>
        </p:txBody>
      </p:sp>
      <p:graphicFrame>
        <p:nvGraphicFramePr>
          <p:cNvPr id="463" name="Google Shape;463;p32"/>
          <p:cNvGraphicFramePr/>
          <p:nvPr/>
        </p:nvGraphicFramePr>
        <p:xfrm>
          <a:off x="221475" y="953488"/>
          <a:ext cx="8735750" cy="3419675"/>
        </p:xfrm>
        <a:graphic>
          <a:graphicData uri="http://schemas.openxmlformats.org/drawingml/2006/table">
            <a:tbl>
              <a:tblPr>
                <a:noFill/>
                <a:tableStyleId>{2E50009E-32C5-4519-B402-A932783322D1}</a:tableStyleId>
              </a:tblPr>
              <a:tblGrid>
                <a:gridCol w="1648450">
                  <a:extLst>
                    <a:ext uri="{9D8B030D-6E8A-4147-A177-3AD203B41FA5}">
                      <a16:colId xmlns:a16="http://schemas.microsoft.com/office/drawing/2014/main" val="20000"/>
                    </a:ext>
                  </a:extLst>
                </a:gridCol>
                <a:gridCol w="5087975">
                  <a:extLst>
                    <a:ext uri="{9D8B030D-6E8A-4147-A177-3AD203B41FA5}">
                      <a16:colId xmlns:a16="http://schemas.microsoft.com/office/drawing/2014/main" val="20001"/>
                    </a:ext>
                  </a:extLst>
                </a:gridCol>
                <a:gridCol w="670725">
                  <a:extLst>
                    <a:ext uri="{9D8B030D-6E8A-4147-A177-3AD203B41FA5}">
                      <a16:colId xmlns:a16="http://schemas.microsoft.com/office/drawing/2014/main" val="20002"/>
                    </a:ext>
                  </a:extLst>
                </a:gridCol>
                <a:gridCol w="532550">
                  <a:extLst>
                    <a:ext uri="{9D8B030D-6E8A-4147-A177-3AD203B41FA5}">
                      <a16:colId xmlns:a16="http://schemas.microsoft.com/office/drawing/2014/main" val="20003"/>
                    </a:ext>
                  </a:extLst>
                </a:gridCol>
                <a:gridCol w="796050">
                  <a:extLst>
                    <a:ext uri="{9D8B030D-6E8A-4147-A177-3AD203B41FA5}">
                      <a16:colId xmlns:a16="http://schemas.microsoft.com/office/drawing/2014/main" val="20004"/>
                    </a:ext>
                  </a:extLst>
                </a:gridCol>
              </a:tblGrid>
              <a:tr h="310875">
                <a:tc>
                  <a:txBody>
                    <a:bodyPr/>
                    <a:lstStyle/>
                    <a:p>
                      <a:pPr marL="0" lvl="0" indent="0" algn="l" rtl="0">
                        <a:spcBef>
                          <a:spcPts val="0"/>
                        </a:spcBef>
                        <a:spcAft>
                          <a:spcPts val="0"/>
                        </a:spcAft>
                        <a:buNone/>
                      </a:pPr>
                      <a:r>
                        <a:rPr lang="en" sz="1000" b="1"/>
                        <a:t>Name</a:t>
                      </a:r>
                      <a:endParaRPr sz="10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b="1"/>
                        <a:t>Statement</a:t>
                      </a:r>
                      <a:endParaRPr sz="10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b="1"/>
                        <a:t>CPEs</a:t>
                      </a:r>
                      <a:endParaRPr sz="10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b="1"/>
                        <a:t>FRs</a:t>
                      </a:r>
                      <a:endParaRPr sz="10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000" b="1"/>
                        <a:t>Feasible</a:t>
                      </a:r>
                      <a:endParaRPr sz="10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16400">
                <a:tc>
                  <a:txBody>
                    <a:bodyPr/>
                    <a:lstStyle/>
                    <a:p>
                      <a:pPr marL="0" lvl="0" indent="0" algn="l" rtl="0">
                        <a:spcBef>
                          <a:spcPts val="0"/>
                        </a:spcBef>
                        <a:spcAft>
                          <a:spcPts val="0"/>
                        </a:spcAft>
                        <a:buNone/>
                      </a:pPr>
                      <a:r>
                        <a:rPr lang="en" sz="1000"/>
                        <a:t>UAS</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The chosen UAS kit is capable of sustaining a 20 min hover time while holding a position within 0.5 m in XYZ directions and carrying an operational payload.</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E3, E6</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FR6</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1"/>
                  </a:ext>
                </a:extLst>
              </a:tr>
              <a:tr h="493775">
                <a:tc>
                  <a:txBody>
                    <a:bodyPr/>
                    <a:lstStyle/>
                    <a:p>
                      <a:pPr marL="0" lvl="0" indent="0" algn="l" rtl="0">
                        <a:spcBef>
                          <a:spcPts val="0"/>
                        </a:spcBef>
                        <a:spcAft>
                          <a:spcPts val="0"/>
                        </a:spcAft>
                        <a:buNone/>
                      </a:pPr>
                      <a:r>
                        <a:rPr lang="en" sz="1000"/>
                        <a:t>Ground Truth System</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The GTS is capable of determining vehicle location to within 10cm post mission and evaluating the performance of the control algorithm.</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E5</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FR7</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2"/>
                  </a:ext>
                </a:extLst>
              </a:tr>
              <a:tr h="338200">
                <a:tc>
                  <a:txBody>
                    <a:bodyPr/>
                    <a:lstStyle/>
                    <a:p>
                      <a:pPr marL="0" lvl="0" indent="0" algn="l" rtl="0">
                        <a:spcBef>
                          <a:spcPts val="0"/>
                        </a:spcBef>
                        <a:spcAft>
                          <a:spcPts val="0"/>
                        </a:spcAft>
                        <a:buNone/>
                      </a:pPr>
                      <a:r>
                        <a:rPr lang="en" sz="1000"/>
                        <a:t>Autopilot Hardware</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The autopilot hardware is capable of controlling the chosen vehicle and interfacing with chosen software packages.</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E6</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FR6</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3"/>
                  </a:ext>
                </a:extLst>
              </a:tr>
              <a:tr h="482800">
                <a:tc>
                  <a:txBody>
                    <a:bodyPr/>
                    <a:lstStyle/>
                    <a:p>
                      <a:pPr marL="0" lvl="0" indent="0" algn="l" rtl="0">
                        <a:spcBef>
                          <a:spcPts val="0"/>
                        </a:spcBef>
                        <a:spcAft>
                          <a:spcPts val="0"/>
                        </a:spcAft>
                        <a:buNone/>
                      </a:pPr>
                      <a:r>
                        <a:rPr lang="en" sz="1000"/>
                        <a:t>Autopilot Software</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The autopilot software and control theory can be understood, modified, and compiled by the team to create XYZT control to within 1 second time accuracy.</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E1, E2</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FR1, FR2</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4"/>
                  </a:ext>
                </a:extLst>
              </a:tr>
              <a:tr h="348675">
                <a:tc>
                  <a:txBody>
                    <a:bodyPr/>
                    <a:lstStyle/>
                    <a:p>
                      <a:pPr marL="0" lvl="0" indent="0" algn="l" rtl="0">
                        <a:spcBef>
                          <a:spcPts val="0"/>
                        </a:spcBef>
                        <a:spcAft>
                          <a:spcPts val="0"/>
                        </a:spcAft>
                        <a:buNone/>
                      </a:pPr>
                      <a:r>
                        <a:rPr lang="en" sz="1000"/>
                        <a:t>Simulation</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Simulation software can generate aircraft dynamics for chosen airframe, reveal mission feasibility, test control algorithm development, and be compiled by the team.</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E4</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FR5</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5"/>
                  </a:ext>
                </a:extLst>
              </a:tr>
              <a:tr h="482800">
                <a:tc>
                  <a:txBody>
                    <a:bodyPr/>
                    <a:lstStyle/>
                    <a:p>
                      <a:pPr marL="0" lvl="0" indent="0" algn="l" rtl="0">
                        <a:spcBef>
                          <a:spcPts val="0"/>
                        </a:spcBef>
                        <a:spcAft>
                          <a:spcPts val="0"/>
                        </a:spcAft>
                        <a:buNone/>
                      </a:pPr>
                      <a:r>
                        <a:rPr lang="en" sz="1000"/>
                        <a:t>Mission Planner</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Mission planner software is modifiable to accept XYZT coordinates from the user and pass the waypoints to the control algorithm, and the code can be compiled by the team and used on various platforms.</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E1</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FR4</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464" name="Google Shape;464;p32"/>
          <p:cNvGrpSpPr/>
          <p:nvPr/>
        </p:nvGrpSpPr>
        <p:grpSpPr>
          <a:xfrm>
            <a:off x="209275" y="4562105"/>
            <a:ext cx="8730218" cy="393626"/>
            <a:chOff x="209275" y="4341150"/>
            <a:chExt cx="8730218" cy="614368"/>
          </a:xfrm>
        </p:grpSpPr>
        <p:cxnSp>
          <p:nvCxnSpPr>
            <p:cNvPr id="465" name="Google Shape;465;p32"/>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466" name="Google Shape;466;p32"/>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2"/>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68" name="Google Shape;468;p32"/>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469" name="Google Shape;469;p32"/>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470" name="Google Shape;470;p32"/>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471" name="Google Shape;471;p32"/>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472" name="Google Shape;472;p32"/>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473" name="Google Shape;473;p32"/>
          <p:cNvGrpSpPr/>
          <p:nvPr/>
        </p:nvGrpSpPr>
        <p:grpSpPr>
          <a:xfrm>
            <a:off x="209275" y="4562105"/>
            <a:ext cx="8730218" cy="393626"/>
            <a:chOff x="209275" y="4341150"/>
            <a:chExt cx="8730218" cy="614368"/>
          </a:xfrm>
        </p:grpSpPr>
        <p:cxnSp>
          <p:nvCxnSpPr>
            <p:cNvPr id="474" name="Google Shape;474;p32"/>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475" name="Google Shape;475;p32"/>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2"/>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77" name="Google Shape;477;p32"/>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478" name="Google Shape;478;p32"/>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479" name="Google Shape;479;p32"/>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480" name="Google Shape;480;p32"/>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481" name="Google Shape;481;p32"/>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A93746E3-8277-814C-AFC7-EA1792CF80BE}"/>
              </a:ext>
            </a:extLst>
          </p:cNvPr>
          <p:cNvSpPr>
            <a:spLocks noGrp="1"/>
          </p:cNvSpPr>
          <p:nvPr>
            <p:ph type="sldNum" idx="12"/>
          </p:nvPr>
        </p:nvSpPr>
        <p:spPr>
          <a:xfrm>
            <a:off x="8423986" y="4568607"/>
            <a:ext cx="548700" cy="393600"/>
          </a:xfrm>
        </p:spPr>
        <p:txBody>
          <a:bodyPr/>
          <a:lstStyle/>
          <a:p>
            <a:pPr marL="0" lvl="0" indent="0" algn="r" rtl="0">
              <a:spcBef>
                <a:spcPts val="0"/>
              </a:spcBef>
              <a:spcAft>
                <a:spcPts val="0"/>
              </a:spcAft>
              <a:buNone/>
            </a:pPr>
            <a:fld id="{00000000-1234-1234-1234-123412341234}" type="slidenum">
              <a:rPr lang="en" smtClean="0"/>
              <a:t>27</a:t>
            </a:fld>
            <a:endParaRPr lang="en"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3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3"/>
          <p:cNvSpPr txBox="1">
            <a:spLocks noGrp="1"/>
          </p:cNvSpPr>
          <p:nvPr>
            <p:ph type="title"/>
          </p:nvPr>
        </p:nvSpPr>
        <p:spPr>
          <a:xfrm>
            <a:off x="819150" y="195275"/>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a:t>
            </a:r>
            <a:endParaRPr>
              <a:solidFill>
                <a:schemeClr val="dk1"/>
              </a:solidFill>
            </a:endParaRPr>
          </a:p>
        </p:txBody>
      </p:sp>
      <p:grpSp>
        <p:nvGrpSpPr>
          <p:cNvPr id="488" name="Google Shape;488;p33"/>
          <p:cNvGrpSpPr/>
          <p:nvPr/>
        </p:nvGrpSpPr>
        <p:grpSpPr>
          <a:xfrm>
            <a:off x="209275" y="4562105"/>
            <a:ext cx="8730218" cy="393626"/>
            <a:chOff x="209275" y="4341150"/>
            <a:chExt cx="8730218" cy="614368"/>
          </a:xfrm>
        </p:grpSpPr>
        <p:cxnSp>
          <p:nvCxnSpPr>
            <p:cNvPr id="489" name="Google Shape;489;p33"/>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490" name="Google Shape;490;p33"/>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3"/>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492" name="Google Shape;492;p33"/>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493" name="Google Shape;493;p33"/>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494" name="Google Shape;494;p33"/>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495" name="Google Shape;495;p33"/>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496" name="Google Shape;496;p33"/>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497" name="Google Shape;497;p33"/>
          <p:cNvGrpSpPr/>
          <p:nvPr/>
        </p:nvGrpSpPr>
        <p:grpSpPr>
          <a:xfrm>
            <a:off x="209275" y="4562105"/>
            <a:ext cx="8730218" cy="393626"/>
            <a:chOff x="209275" y="4341150"/>
            <a:chExt cx="8730218" cy="614368"/>
          </a:xfrm>
        </p:grpSpPr>
        <p:cxnSp>
          <p:nvCxnSpPr>
            <p:cNvPr id="498" name="Google Shape;498;p33"/>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499" name="Google Shape;499;p33"/>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3"/>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01" name="Google Shape;501;p33"/>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502" name="Google Shape;502;p33"/>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503" name="Google Shape;503;p33"/>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504" name="Google Shape;504;p33"/>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505" name="Google Shape;505;p33"/>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506" name="Google Shape;506;p33"/>
          <p:cNvSpPr txBox="1"/>
          <p:nvPr/>
        </p:nvSpPr>
        <p:spPr>
          <a:xfrm>
            <a:off x="309250" y="1019525"/>
            <a:ext cx="8630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Calibri"/>
                <a:ea typeface="Calibri"/>
                <a:cs typeface="Calibri"/>
                <a:sym typeface="Calibri"/>
              </a:rPr>
              <a:t>Feasibility Statement: </a:t>
            </a:r>
            <a:r>
              <a:rPr lang="en" sz="1800"/>
              <a:t>The chosen UAS kit is capable of sustaining a 20 min hover time while holding a position within 0.5 m in XYZ directions and carrying an operational payload.</a:t>
            </a:r>
            <a:endParaRPr sz="3100">
              <a:latin typeface="Calibri"/>
              <a:ea typeface="Calibri"/>
              <a:cs typeface="Calibri"/>
              <a:sym typeface="Calibri"/>
            </a:endParaRPr>
          </a:p>
        </p:txBody>
      </p:sp>
      <p:pic>
        <p:nvPicPr>
          <p:cNvPr id="507" name="Google Shape;507;p33"/>
          <p:cNvPicPr preferRelativeResize="0"/>
          <p:nvPr/>
        </p:nvPicPr>
        <p:blipFill rotWithShape="1">
          <a:blip r:embed="rId3">
            <a:alphaModFix/>
          </a:blip>
          <a:srcRect/>
          <a:stretch/>
        </p:blipFill>
        <p:spPr>
          <a:xfrm>
            <a:off x="1621350" y="1917050"/>
            <a:ext cx="5936000" cy="2492650"/>
          </a:xfrm>
          <a:prstGeom prst="rect">
            <a:avLst/>
          </a:prstGeom>
          <a:noFill/>
          <a:ln>
            <a:noFill/>
          </a:ln>
        </p:spPr>
      </p:pic>
      <p:sp>
        <p:nvSpPr>
          <p:cNvPr id="2" name="Slide Number Placeholder 1">
            <a:extLst>
              <a:ext uri="{FF2B5EF4-FFF2-40B4-BE49-F238E27FC236}">
                <a16:creationId xmlns:a16="http://schemas.microsoft.com/office/drawing/2014/main" id="{E3412513-8B89-2441-B8F2-8B284FE9299D}"/>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28</a:t>
            </a:fld>
            <a:endParaRPr lang="en"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34"/>
          <p:cNvSpPr txBox="1">
            <a:spLocks noGrp="1"/>
          </p:cNvSpPr>
          <p:nvPr>
            <p:ph type="title"/>
          </p:nvPr>
        </p:nvSpPr>
        <p:spPr>
          <a:xfrm>
            <a:off x="212725" y="840075"/>
            <a:ext cx="7972800" cy="600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77"/>
              <a:t>Flight-time Feasibility Methodology</a:t>
            </a:r>
            <a:endParaRPr sz="2777"/>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13" name="Google Shape;513;p3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a:t>
            </a:r>
            <a:endParaRPr>
              <a:solidFill>
                <a:schemeClr val="dk1"/>
              </a:solidFill>
            </a:endParaRPr>
          </a:p>
        </p:txBody>
      </p:sp>
      <p:sp>
        <p:nvSpPr>
          <p:cNvPr id="515" name="Google Shape;515;p34"/>
          <p:cNvSpPr/>
          <p:nvPr/>
        </p:nvSpPr>
        <p:spPr>
          <a:xfrm>
            <a:off x="2250538" y="1559388"/>
            <a:ext cx="2014500" cy="46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Vehicle Mass</a:t>
            </a:r>
            <a:endParaRPr/>
          </a:p>
        </p:txBody>
      </p:sp>
      <p:sp>
        <p:nvSpPr>
          <p:cNvPr id="516" name="Google Shape;516;p34"/>
          <p:cNvSpPr/>
          <p:nvPr/>
        </p:nvSpPr>
        <p:spPr>
          <a:xfrm>
            <a:off x="2250525" y="2526725"/>
            <a:ext cx="2014500" cy="46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Lift Force Required Per Motor</a:t>
            </a:r>
            <a:endParaRPr/>
          </a:p>
        </p:txBody>
      </p:sp>
      <p:sp>
        <p:nvSpPr>
          <p:cNvPr id="517" name="Google Shape;517;p34"/>
          <p:cNvSpPr/>
          <p:nvPr/>
        </p:nvSpPr>
        <p:spPr>
          <a:xfrm>
            <a:off x="2250525" y="3494063"/>
            <a:ext cx="2014500" cy="46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Momentum Theory</a:t>
            </a:r>
            <a:endParaRPr/>
          </a:p>
        </p:txBody>
      </p:sp>
      <p:sp>
        <p:nvSpPr>
          <p:cNvPr id="518" name="Google Shape;518;p34"/>
          <p:cNvSpPr/>
          <p:nvPr/>
        </p:nvSpPr>
        <p:spPr>
          <a:xfrm>
            <a:off x="4942463" y="1556263"/>
            <a:ext cx="2014500" cy="46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Lift Power</a:t>
            </a:r>
            <a:endParaRPr/>
          </a:p>
        </p:txBody>
      </p:sp>
      <p:sp>
        <p:nvSpPr>
          <p:cNvPr id="519" name="Google Shape;519;p34"/>
          <p:cNvSpPr/>
          <p:nvPr/>
        </p:nvSpPr>
        <p:spPr>
          <a:xfrm>
            <a:off x="4931213" y="2520275"/>
            <a:ext cx="2014500" cy="46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Efficiencies</a:t>
            </a:r>
            <a:endParaRPr/>
          </a:p>
        </p:txBody>
      </p:sp>
      <p:sp>
        <p:nvSpPr>
          <p:cNvPr id="520" name="Google Shape;520;p34"/>
          <p:cNvSpPr/>
          <p:nvPr/>
        </p:nvSpPr>
        <p:spPr>
          <a:xfrm>
            <a:off x="4942450" y="3484313"/>
            <a:ext cx="2014500" cy="460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Flight Time Calculation</a:t>
            </a:r>
            <a:endParaRPr/>
          </a:p>
        </p:txBody>
      </p:sp>
      <p:cxnSp>
        <p:nvCxnSpPr>
          <p:cNvPr id="521" name="Google Shape;521;p34"/>
          <p:cNvCxnSpPr>
            <a:endCxn id="516" idx="1"/>
          </p:cNvCxnSpPr>
          <p:nvPr/>
        </p:nvCxnSpPr>
        <p:spPr>
          <a:xfrm>
            <a:off x="1913325" y="2744225"/>
            <a:ext cx="337200" cy="12900"/>
          </a:xfrm>
          <a:prstGeom prst="straightConnector1">
            <a:avLst/>
          </a:prstGeom>
          <a:noFill/>
          <a:ln w="9525" cap="flat" cmpd="sng">
            <a:solidFill>
              <a:schemeClr val="dk2"/>
            </a:solidFill>
            <a:prstDash val="solid"/>
            <a:round/>
            <a:headEnd type="none" w="med" len="med"/>
            <a:tailEnd type="triangle" w="med" len="med"/>
          </a:ln>
        </p:spPr>
      </p:cxnSp>
      <p:cxnSp>
        <p:nvCxnSpPr>
          <p:cNvPr id="522" name="Google Shape;522;p34"/>
          <p:cNvCxnSpPr>
            <a:stCxn id="515" idx="2"/>
            <a:endCxn id="516" idx="0"/>
          </p:cNvCxnSpPr>
          <p:nvPr/>
        </p:nvCxnSpPr>
        <p:spPr>
          <a:xfrm>
            <a:off x="3257788" y="2020188"/>
            <a:ext cx="0" cy="506400"/>
          </a:xfrm>
          <a:prstGeom prst="straightConnector1">
            <a:avLst/>
          </a:prstGeom>
          <a:noFill/>
          <a:ln w="19050" cap="flat" cmpd="sng">
            <a:solidFill>
              <a:srgbClr val="000000"/>
            </a:solidFill>
            <a:prstDash val="solid"/>
            <a:round/>
            <a:headEnd type="none" w="med" len="med"/>
            <a:tailEnd type="triangle" w="med" len="med"/>
          </a:ln>
        </p:spPr>
      </p:cxnSp>
      <p:cxnSp>
        <p:nvCxnSpPr>
          <p:cNvPr id="523" name="Google Shape;523;p34"/>
          <p:cNvCxnSpPr>
            <a:stCxn id="517" idx="3"/>
            <a:endCxn id="518" idx="1"/>
          </p:cNvCxnSpPr>
          <p:nvPr/>
        </p:nvCxnSpPr>
        <p:spPr>
          <a:xfrm rot="10800000" flipH="1">
            <a:off x="4265025" y="1786763"/>
            <a:ext cx="677400" cy="1937700"/>
          </a:xfrm>
          <a:prstGeom prst="straightConnector1">
            <a:avLst/>
          </a:prstGeom>
          <a:noFill/>
          <a:ln w="19050" cap="flat" cmpd="sng">
            <a:solidFill>
              <a:srgbClr val="000000"/>
            </a:solidFill>
            <a:prstDash val="solid"/>
            <a:round/>
            <a:headEnd type="none" w="med" len="med"/>
            <a:tailEnd type="triangle" w="med" len="med"/>
          </a:ln>
        </p:spPr>
      </p:cxnSp>
      <p:cxnSp>
        <p:nvCxnSpPr>
          <p:cNvPr id="524" name="Google Shape;524;p34"/>
          <p:cNvCxnSpPr>
            <a:stCxn id="519" idx="2"/>
            <a:endCxn id="520" idx="0"/>
          </p:cNvCxnSpPr>
          <p:nvPr/>
        </p:nvCxnSpPr>
        <p:spPr>
          <a:xfrm>
            <a:off x="5938463" y="2981075"/>
            <a:ext cx="11100" cy="503100"/>
          </a:xfrm>
          <a:prstGeom prst="straightConnector1">
            <a:avLst/>
          </a:prstGeom>
          <a:noFill/>
          <a:ln w="19050" cap="flat" cmpd="sng">
            <a:solidFill>
              <a:srgbClr val="000000"/>
            </a:solidFill>
            <a:prstDash val="solid"/>
            <a:round/>
            <a:headEnd type="none" w="med" len="med"/>
            <a:tailEnd type="triangle" w="med" len="med"/>
          </a:ln>
        </p:spPr>
      </p:cxnSp>
      <p:cxnSp>
        <p:nvCxnSpPr>
          <p:cNvPr id="525" name="Google Shape;525;p34"/>
          <p:cNvCxnSpPr>
            <a:stCxn id="516" idx="2"/>
            <a:endCxn id="517" idx="0"/>
          </p:cNvCxnSpPr>
          <p:nvPr/>
        </p:nvCxnSpPr>
        <p:spPr>
          <a:xfrm>
            <a:off x="3257775" y="2987525"/>
            <a:ext cx="0" cy="506400"/>
          </a:xfrm>
          <a:prstGeom prst="straightConnector1">
            <a:avLst/>
          </a:prstGeom>
          <a:noFill/>
          <a:ln w="19050" cap="flat" cmpd="sng">
            <a:solidFill>
              <a:srgbClr val="000000"/>
            </a:solidFill>
            <a:prstDash val="solid"/>
            <a:round/>
            <a:headEnd type="none" w="med" len="med"/>
            <a:tailEnd type="triangle" w="med" len="med"/>
          </a:ln>
        </p:spPr>
      </p:cxnSp>
      <p:cxnSp>
        <p:nvCxnSpPr>
          <p:cNvPr id="526" name="Google Shape;526;p34"/>
          <p:cNvCxnSpPr>
            <a:stCxn id="518" idx="2"/>
            <a:endCxn id="519" idx="0"/>
          </p:cNvCxnSpPr>
          <p:nvPr/>
        </p:nvCxnSpPr>
        <p:spPr>
          <a:xfrm flipH="1">
            <a:off x="5938613" y="2017063"/>
            <a:ext cx="11100" cy="503100"/>
          </a:xfrm>
          <a:prstGeom prst="straightConnector1">
            <a:avLst/>
          </a:prstGeom>
          <a:noFill/>
          <a:ln w="19050" cap="flat" cmpd="sng">
            <a:solidFill>
              <a:srgbClr val="000000"/>
            </a:solidFill>
            <a:prstDash val="solid"/>
            <a:round/>
            <a:headEnd type="none" w="med" len="med"/>
            <a:tailEnd type="triangle" w="med" len="med"/>
          </a:ln>
        </p:spPr>
      </p:cxnSp>
      <p:grpSp>
        <p:nvGrpSpPr>
          <p:cNvPr id="527" name="Google Shape;527;p34"/>
          <p:cNvGrpSpPr/>
          <p:nvPr/>
        </p:nvGrpSpPr>
        <p:grpSpPr>
          <a:xfrm>
            <a:off x="209275" y="4562105"/>
            <a:ext cx="8730218" cy="393626"/>
            <a:chOff x="209275" y="4341150"/>
            <a:chExt cx="8730218" cy="614368"/>
          </a:xfrm>
        </p:grpSpPr>
        <p:cxnSp>
          <p:nvCxnSpPr>
            <p:cNvPr id="528" name="Google Shape;528;p34"/>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529" name="Google Shape;529;p34"/>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4"/>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31" name="Google Shape;531;p34"/>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532" name="Google Shape;532;p34"/>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533" name="Google Shape;533;p34"/>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534" name="Google Shape;534;p34"/>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535" name="Google Shape;535;p34"/>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536" name="Google Shape;536;p34"/>
          <p:cNvGrpSpPr/>
          <p:nvPr/>
        </p:nvGrpSpPr>
        <p:grpSpPr>
          <a:xfrm>
            <a:off x="209275" y="4562105"/>
            <a:ext cx="8730218" cy="393626"/>
            <a:chOff x="209275" y="4341150"/>
            <a:chExt cx="8730218" cy="614368"/>
          </a:xfrm>
        </p:grpSpPr>
        <p:cxnSp>
          <p:nvCxnSpPr>
            <p:cNvPr id="537" name="Google Shape;537;p34"/>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538" name="Google Shape;538;p34"/>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40" name="Google Shape;540;p34"/>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541" name="Google Shape;541;p34"/>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542" name="Google Shape;542;p34"/>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543" name="Google Shape;543;p34"/>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544" name="Google Shape;544;p34"/>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A19B2184-EF97-3444-AB9F-43DA99639CF5}"/>
              </a:ext>
            </a:extLst>
          </p:cNvPr>
          <p:cNvSpPr>
            <a:spLocks noGrp="1"/>
          </p:cNvSpPr>
          <p:nvPr>
            <p:ph type="sldNum" idx="12"/>
          </p:nvPr>
        </p:nvSpPr>
        <p:spPr>
          <a:xfrm>
            <a:off x="8415673" y="4568607"/>
            <a:ext cx="548700" cy="393600"/>
          </a:xfrm>
        </p:spPr>
        <p:txBody>
          <a:bodyPr/>
          <a:lstStyle/>
          <a:p>
            <a:pPr marL="0" lvl="0" indent="0" algn="r" rtl="0">
              <a:spcBef>
                <a:spcPts val="0"/>
              </a:spcBef>
              <a:spcAft>
                <a:spcPts val="0"/>
              </a:spcAft>
              <a:buNone/>
            </a:pPr>
            <a:fld id="{00000000-1234-1234-1234-123412341234}" type="slidenum">
              <a:rPr lang="en" smtClean="0"/>
              <a:t>29</a:t>
            </a:fld>
            <a:endParaRPr lang="en"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pSp>
        <p:nvGrpSpPr>
          <p:cNvPr id="149" name="Google Shape;149;p15"/>
          <p:cNvGrpSpPr/>
          <p:nvPr/>
        </p:nvGrpSpPr>
        <p:grpSpPr>
          <a:xfrm>
            <a:off x="209275" y="4562105"/>
            <a:ext cx="8730218" cy="393626"/>
            <a:chOff x="209275" y="4341150"/>
            <a:chExt cx="8730218" cy="614368"/>
          </a:xfrm>
        </p:grpSpPr>
        <p:cxnSp>
          <p:nvCxnSpPr>
            <p:cNvPr id="150" name="Google Shape;150;p15"/>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51" name="Google Shape;151;p15"/>
            <p:cNvSpPr/>
            <p:nvPr/>
          </p:nvSpPr>
          <p:spPr>
            <a:xfrm>
              <a:off x="209275" y="4341150"/>
              <a:ext cx="1334100" cy="600000"/>
            </a:xfrm>
            <a:prstGeom prst="homePlate">
              <a:avLst>
                <a:gd name="adj" fmla="val 50000"/>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p:nvPr/>
          </p:nvSpPr>
          <p:spPr>
            <a:xfrm>
              <a:off x="213445" y="4341150"/>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53" name="Google Shape;153;p15"/>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54" name="Google Shape;154;p15"/>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55" name="Google Shape;155;p15"/>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Status and Summary</a:t>
              </a:r>
              <a:endParaRPr sz="900">
                <a:solidFill>
                  <a:schemeClr val="dk1"/>
                </a:solidFill>
                <a:latin typeface="Trebuchet MS"/>
                <a:ea typeface="Trebuchet MS"/>
                <a:cs typeface="Trebuchet MS"/>
                <a:sym typeface="Trebuchet MS"/>
              </a:endParaRPr>
            </a:p>
          </p:txBody>
        </p:sp>
        <p:sp>
          <p:nvSpPr>
            <p:cNvPr id="156" name="Google Shape;156;p15"/>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57" name="Google Shape;157;p15"/>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158" name="Google Shape;158;p1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latin typeface="Trebuchet MS"/>
                <a:ea typeface="Trebuchet MS"/>
                <a:cs typeface="Trebuchet MS"/>
                <a:sym typeface="Trebuchet MS"/>
              </a:rPr>
              <a:t>Project Overview</a:t>
            </a:r>
            <a:endParaRPr>
              <a:solidFill>
                <a:schemeClr val="dk1"/>
              </a:solidFill>
            </a:endParaRPr>
          </a:p>
        </p:txBody>
      </p:sp>
      <p:sp>
        <p:nvSpPr>
          <p:cNvPr id="160" name="Google Shape;160;p15"/>
          <p:cNvSpPr txBox="1">
            <a:spLocks noGrp="1"/>
          </p:cNvSpPr>
          <p:nvPr>
            <p:ph type="body" idx="1"/>
          </p:nvPr>
        </p:nvSpPr>
        <p:spPr>
          <a:xfrm>
            <a:off x="895350" y="868890"/>
            <a:ext cx="7505700" cy="303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32" b="1">
                <a:solidFill>
                  <a:schemeClr val="lt1"/>
                </a:solidFill>
                <a:latin typeface="Average"/>
                <a:ea typeface="Average"/>
                <a:cs typeface="Average"/>
                <a:sym typeface="Average"/>
              </a:rPr>
              <a:t>Background:</a:t>
            </a:r>
            <a:endParaRPr sz="2232" b="1">
              <a:solidFill>
                <a:schemeClr val="lt1"/>
              </a:solidFill>
              <a:latin typeface="Average"/>
              <a:ea typeface="Average"/>
              <a:cs typeface="Average"/>
              <a:sym typeface="Average"/>
            </a:endParaRPr>
          </a:p>
          <a:p>
            <a:pPr marL="914400" lvl="0" indent="-342900" algn="l" rtl="0">
              <a:spcBef>
                <a:spcPts val="1200"/>
              </a:spcBef>
              <a:spcAft>
                <a:spcPts val="0"/>
              </a:spcAft>
              <a:buClr>
                <a:srgbClr val="000000"/>
              </a:buClr>
              <a:buSzPts val="1800"/>
              <a:buFont typeface="Average"/>
              <a:buChar char="●"/>
            </a:pPr>
            <a:r>
              <a:rPr lang="en" sz="1800">
                <a:solidFill>
                  <a:srgbClr val="000000"/>
                </a:solidFill>
              </a:rPr>
              <a:t>IRISS research team needs a method to control a UAV/UAS in both the time and space domain for precise communications.</a:t>
            </a:r>
            <a:endParaRPr sz="1800">
              <a:solidFill>
                <a:srgbClr val="000000"/>
              </a:solidFill>
            </a:endParaRPr>
          </a:p>
          <a:p>
            <a:pPr marL="914400" lvl="0" indent="-342900" algn="l" rtl="0">
              <a:spcBef>
                <a:spcPts val="0"/>
              </a:spcBef>
              <a:spcAft>
                <a:spcPts val="0"/>
              </a:spcAft>
              <a:buClr>
                <a:srgbClr val="000000"/>
              </a:buClr>
              <a:buSzPts val="1800"/>
              <a:buFont typeface="Average"/>
              <a:buChar char="●"/>
            </a:pPr>
            <a:r>
              <a:rPr lang="en" sz="1800">
                <a:solidFill>
                  <a:srgbClr val="000000"/>
                </a:solidFill>
                <a:latin typeface="Average"/>
                <a:ea typeface="Average"/>
                <a:cs typeface="Average"/>
                <a:sym typeface="Average"/>
              </a:rPr>
              <a:t>UAV/UAS systems frequently utilize autopilot software to navigate to XYZ coordinates in a predetermined sequence</a:t>
            </a:r>
            <a:endParaRPr sz="1800">
              <a:solidFill>
                <a:srgbClr val="000000"/>
              </a:solidFill>
              <a:latin typeface="Average"/>
              <a:ea typeface="Average"/>
              <a:cs typeface="Average"/>
              <a:sym typeface="Average"/>
            </a:endParaRPr>
          </a:p>
          <a:p>
            <a:pPr marL="914400" lvl="0" indent="-342900" algn="l" rtl="0">
              <a:spcBef>
                <a:spcPts val="0"/>
              </a:spcBef>
              <a:spcAft>
                <a:spcPts val="0"/>
              </a:spcAft>
              <a:buClr>
                <a:srgbClr val="000000"/>
              </a:buClr>
              <a:buSzPts val="1800"/>
              <a:buFont typeface="Average"/>
              <a:buChar char="●"/>
            </a:pPr>
            <a:r>
              <a:rPr lang="en" sz="1800">
                <a:solidFill>
                  <a:srgbClr val="000000"/>
                </a:solidFill>
                <a:latin typeface="Average"/>
                <a:ea typeface="Average"/>
                <a:cs typeface="Average"/>
                <a:sym typeface="Average"/>
              </a:rPr>
              <a:t>Current UAV/UAS </a:t>
            </a:r>
            <a:r>
              <a:rPr lang="en" sz="1800">
                <a:solidFill>
                  <a:srgbClr val="000000"/>
                </a:solidFill>
              </a:rPr>
              <a:t>a</a:t>
            </a:r>
            <a:r>
              <a:rPr lang="en" sz="1800">
                <a:solidFill>
                  <a:srgbClr val="000000"/>
                </a:solidFill>
                <a:latin typeface="Average"/>
                <a:ea typeface="Average"/>
                <a:cs typeface="Average"/>
                <a:sym typeface="Average"/>
              </a:rPr>
              <a:t>utopilots control does not have the capability to enable precise timing of motion</a:t>
            </a:r>
            <a:endParaRPr sz="1800">
              <a:solidFill>
                <a:srgbClr val="000000"/>
              </a:solidFill>
            </a:endParaRPr>
          </a:p>
        </p:txBody>
      </p:sp>
      <p:pic>
        <p:nvPicPr>
          <p:cNvPr id="161" name="Google Shape;161;p15"/>
          <p:cNvPicPr preferRelativeResize="0"/>
          <p:nvPr/>
        </p:nvPicPr>
        <p:blipFill>
          <a:blip r:embed="rId3">
            <a:alphaModFix/>
          </a:blip>
          <a:stretch>
            <a:fillRect/>
          </a:stretch>
        </p:blipFill>
        <p:spPr>
          <a:xfrm>
            <a:off x="2776391" y="3556625"/>
            <a:ext cx="3512284" cy="835200"/>
          </a:xfrm>
          <a:prstGeom prst="rect">
            <a:avLst/>
          </a:prstGeom>
          <a:noFill/>
          <a:ln>
            <a:noFill/>
          </a:ln>
        </p:spPr>
      </p:pic>
      <p:sp>
        <p:nvSpPr>
          <p:cNvPr id="2" name="Slide Number Placeholder 1">
            <a:extLst>
              <a:ext uri="{FF2B5EF4-FFF2-40B4-BE49-F238E27FC236}">
                <a16:creationId xmlns:a16="http://schemas.microsoft.com/office/drawing/2014/main" id="{04D8FC19-450A-4549-89C9-A666E41DF99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5"/>
          <p:cNvSpPr txBox="1">
            <a:spLocks noGrp="1"/>
          </p:cNvSpPr>
          <p:nvPr>
            <p:ph type="title"/>
          </p:nvPr>
        </p:nvSpPr>
        <p:spPr>
          <a:xfrm>
            <a:off x="212725" y="840075"/>
            <a:ext cx="6184500" cy="334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UAS Kit Options Overview</a:t>
            </a:r>
            <a:endParaRPr/>
          </a:p>
          <a:p>
            <a:pPr marL="0" lvl="0" indent="0" algn="l" rtl="0">
              <a:spcBef>
                <a:spcPts val="0"/>
              </a:spcBef>
              <a:spcAft>
                <a:spcPts val="0"/>
              </a:spcAft>
              <a:buNone/>
            </a:pPr>
            <a:endParaRPr/>
          </a:p>
        </p:txBody>
      </p:sp>
      <p:sp>
        <p:nvSpPr>
          <p:cNvPr id="550" name="Google Shape;550;p3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pic>
        <p:nvPicPr>
          <p:cNvPr id="552" name="Google Shape;552;p35"/>
          <p:cNvPicPr preferRelativeResize="0"/>
          <p:nvPr/>
        </p:nvPicPr>
        <p:blipFill rotWithShape="1">
          <a:blip r:embed="rId3">
            <a:alphaModFix/>
          </a:blip>
          <a:srcRect t="465" b="475"/>
          <a:stretch/>
        </p:blipFill>
        <p:spPr>
          <a:xfrm>
            <a:off x="209195" y="1895637"/>
            <a:ext cx="2060668" cy="1352225"/>
          </a:xfrm>
          <a:prstGeom prst="rect">
            <a:avLst/>
          </a:prstGeom>
          <a:noFill/>
          <a:ln>
            <a:noFill/>
          </a:ln>
        </p:spPr>
      </p:pic>
      <p:sp>
        <p:nvSpPr>
          <p:cNvPr id="553" name="Google Shape;553;p35"/>
          <p:cNvSpPr txBox="1"/>
          <p:nvPr/>
        </p:nvSpPr>
        <p:spPr>
          <a:xfrm>
            <a:off x="762375" y="3713800"/>
            <a:ext cx="954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Tarot X6</a:t>
            </a:r>
            <a:endParaRPr>
              <a:solidFill>
                <a:schemeClr val="lt1"/>
              </a:solidFill>
              <a:latin typeface="Trebuchet MS"/>
              <a:ea typeface="Trebuchet MS"/>
              <a:cs typeface="Trebuchet MS"/>
              <a:sym typeface="Trebuchet MS"/>
            </a:endParaRPr>
          </a:p>
        </p:txBody>
      </p:sp>
      <p:pic>
        <p:nvPicPr>
          <p:cNvPr id="554" name="Google Shape;554;p35"/>
          <p:cNvPicPr preferRelativeResize="0"/>
          <p:nvPr/>
        </p:nvPicPr>
        <p:blipFill rotWithShape="1">
          <a:blip r:embed="rId4">
            <a:alphaModFix/>
          </a:blip>
          <a:srcRect t="6078" b="6078"/>
          <a:stretch/>
        </p:blipFill>
        <p:spPr>
          <a:xfrm>
            <a:off x="5052575" y="1842725"/>
            <a:ext cx="2048000" cy="1343912"/>
          </a:xfrm>
          <a:prstGeom prst="rect">
            <a:avLst/>
          </a:prstGeom>
          <a:noFill/>
          <a:ln>
            <a:noFill/>
          </a:ln>
        </p:spPr>
      </p:pic>
      <p:sp>
        <p:nvSpPr>
          <p:cNvPr id="555" name="Google Shape;555;p35"/>
          <p:cNvSpPr txBox="1"/>
          <p:nvPr/>
        </p:nvSpPr>
        <p:spPr>
          <a:xfrm>
            <a:off x="5599413" y="3606088"/>
            <a:ext cx="954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Tarot 680 Pro</a:t>
            </a:r>
            <a:endParaRPr>
              <a:solidFill>
                <a:schemeClr val="lt1"/>
              </a:solidFill>
              <a:latin typeface="Trebuchet MS"/>
              <a:ea typeface="Trebuchet MS"/>
              <a:cs typeface="Trebuchet MS"/>
              <a:sym typeface="Trebuchet MS"/>
            </a:endParaRPr>
          </a:p>
        </p:txBody>
      </p:sp>
      <p:pic>
        <p:nvPicPr>
          <p:cNvPr id="556" name="Google Shape;556;p35"/>
          <p:cNvPicPr preferRelativeResize="0"/>
          <p:nvPr/>
        </p:nvPicPr>
        <p:blipFill>
          <a:blip r:embed="rId5">
            <a:alphaModFix/>
          </a:blip>
          <a:stretch>
            <a:fillRect/>
          </a:stretch>
        </p:blipFill>
        <p:spPr>
          <a:xfrm>
            <a:off x="7436062" y="1899800"/>
            <a:ext cx="1503439" cy="1343900"/>
          </a:xfrm>
          <a:prstGeom prst="rect">
            <a:avLst/>
          </a:prstGeom>
          <a:noFill/>
          <a:ln>
            <a:noFill/>
          </a:ln>
        </p:spPr>
      </p:pic>
      <p:sp>
        <p:nvSpPr>
          <p:cNvPr id="557" name="Google Shape;557;p35"/>
          <p:cNvSpPr txBox="1"/>
          <p:nvPr/>
        </p:nvSpPr>
        <p:spPr>
          <a:xfrm>
            <a:off x="7633900" y="3634625"/>
            <a:ext cx="12597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LJI ZD700 Pro</a:t>
            </a:r>
            <a:endParaRPr>
              <a:solidFill>
                <a:schemeClr val="lt1"/>
              </a:solidFill>
              <a:latin typeface="Trebuchet MS"/>
              <a:ea typeface="Trebuchet MS"/>
              <a:cs typeface="Trebuchet MS"/>
              <a:sym typeface="Trebuchet MS"/>
            </a:endParaRPr>
          </a:p>
        </p:txBody>
      </p:sp>
      <p:pic>
        <p:nvPicPr>
          <p:cNvPr id="558" name="Google Shape;558;p35"/>
          <p:cNvPicPr preferRelativeResize="0"/>
          <p:nvPr/>
        </p:nvPicPr>
        <p:blipFill rotWithShape="1">
          <a:blip r:embed="rId6">
            <a:alphaModFix/>
          </a:blip>
          <a:srcRect t="16989" b="16982"/>
          <a:stretch/>
        </p:blipFill>
        <p:spPr>
          <a:xfrm>
            <a:off x="2524000" y="1895639"/>
            <a:ext cx="2048000" cy="1352235"/>
          </a:xfrm>
          <a:prstGeom prst="rect">
            <a:avLst/>
          </a:prstGeom>
          <a:noFill/>
          <a:ln>
            <a:noFill/>
          </a:ln>
        </p:spPr>
      </p:pic>
      <p:sp>
        <p:nvSpPr>
          <p:cNvPr id="559" name="Google Shape;559;p35"/>
          <p:cNvSpPr txBox="1"/>
          <p:nvPr/>
        </p:nvSpPr>
        <p:spPr>
          <a:xfrm>
            <a:off x="3070850" y="3713788"/>
            <a:ext cx="954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lt1"/>
                </a:solidFill>
                <a:latin typeface="Trebuchet MS"/>
                <a:ea typeface="Trebuchet MS"/>
                <a:cs typeface="Trebuchet MS"/>
                <a:sym typeface="Trebuchet MS"/>
              </a:rPr>
              <a:t>Tarot X4</a:t>
            </a:r>
            <a:endParaRPr>
              <a:solidFill>
                <a:schemeClr val="lt1"/>
              </a:solidFill>
              <a:latin typeface="Trebuchet MS"/>
              <a:ea typeface="Trebuchet MS"/>
              <a:cs typeface="Trebuchet MS"/>
              <a:sym typeface="Trebuchet MS"/>
            </a:endParaRPr>
          </a:p>
        </p:txBody>
      </p:sp>
      <p:grpSp>
        <p:nvGrpSpPr>
          <p:cNvPr id="560" name="Google Shape;560;p35"/>
          <p:cNvGrpSpPr/>
          <p:nvPr/>
        </p:nvGrpSpPr>
        <p:grpSpPr>
          <a:xfrm>
            <a:off x="209275" y="4562105"/>
            <a:ext cx="8730218" cy="393626"/>
            <a:chOff x="209275" y="4341150"/>
            <a:chExt cx="8730218" cy="614368"/>
          </a:xfrm>
        </p:grpSpPr>
        <p:cxnSp>
          <p:nvCxnSpPr>
            <p:cNvPr id="561" name="Google Shape;561;p35"/>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562" name="Google Shape;562;p35"/>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5"/>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64" name="Google Shape;564;p35"/>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565" name="Google Shape;565;p35"/>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566" name="Google Shape;566;p35"/>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567" name="Google Shape;567;p35"/>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568" name="Google Shape;568;p35"/>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569" name="Google Shape;569;p35"/>
          <p:cNvGrpSpPr/>
          <p:nvPr/>
        </p:nvGrpSpPr>
        <p:grpSpPr>
          <a:xfrm>
            <a:off x="209275" y="4562105"/>
            <a:ext cx="8730218" cy="393626"/>
            <a:chOff x="209275" y="4341150"/>
            <a:chExt cx="8730218" cy="614368"/>
          </a:xfrm>
        </p:grpSpPr>
        <p:cxnSp>
          <p:nvCxnSpPr>
            <p:cNvPr id="570" name="Google Shape;570;p35"/>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571" name="Google Shape;571;p35"/>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5"/>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73" name="Google Shape;573;p35"/>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574" name="Google Shape;574;p35"/>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575" name="Google Shape;575;p35"/>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576" name="Google Shape;576;p35"/>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577" name="Google Shape;577;p35"/>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6461CFA8-69F1-A346-8073-4E2B3417055D}"/>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30</a:t>
            </a:fld>
            <a:endParaRPr lang="en"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36"/>
          <p:cNvSpPr txBox="1">
            <a:spLocks noGrp="1"/>
          </p:cNvSpPr>
          <p:nvPr>
            <p:ph type="title"/>
          </p:nvPr>
        </p:nvSpPr>
        <p:spPr>
          <a:xfrm>
            <a:off x="212725" y="840075"/>
            <a:ext cx="7972800" cy="600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Momentum Theory for Static-Thrust Calculation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83" name="Google Shape;583;p3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pic>
        <p:nvPicPr>
          <p:cNvPr id="585" name="Google Shape;585;p36"/>
          <p:cNvPicPr preferRelativeResize="0"/>
          <p:nvPr/>
        </p:nvPicPr>
        <p:blipFill>
          <a:blip r:embed="rId3">
            <a:alphaModFix/>
          </a:blip>
          <a:stretch>
            <a:fillRect/>
          </a:stretch>
        </p:blipFill>
        <p:spPr>
          <a:xfrm>
            <a:off x="6535350" y="2203100"/>
            <a:ext cx="2143125" cy="1104900"/>
          </a:xfrm>
          <a:prstGeom prst="rect">
            <a:avLst/>
          </a:prstGeom>
          <a:noFill/>
          <a:ln>
            <a:noFill/>
          </a:ln>
        </p:spPr>
      </p:pic>
      <p:pic>
        <p:nvPicPr>
          <p:cNvPr id="586" name="Google Shape;586;p36"/>
          <p:cNvPicPr preferRelativeResize="0"/>
          <p:nvPr/>
        </p:nvPicPr>
        <p:blipFill>
          <a:blip r:embed="rId4">
            <a:alphaModFix/>
          </a:blip>
          <a:stretch>
            <a:fillRect/>
          </a:stretch>
        </p:blipFill>
        <p:spPr>
          <a:xfrm>
            <a:off x="403650" y="1382950"/>
            <a:ext cx="2456251" cy="2905650"/>
          </a:xfrm>
          <a:prstGeom prst="rect">
            <a:avLst/>
          </a:prstGeom>
          <a:noFill/>
          <a:ln>
            <a:noFill/>
          </a:ln>
        </p:spPr>
      </p:pic>
      <p:sp>
        <p:nvSpPr>
          <p:cNvPr id="587" name="Google Shape;587;p36"/>
          <p:cNvSpPr txBox="1"/>
          <p:nvPr/>
        </p:nvSpPr>
        <p:spPr>
          <a:xfrm>
            <a:off x="3000575" y="1551800"/>
            <a:ext cx="3504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Calibri"/>
                <a:ea typeface="Calibri"/>
                <a:cs typeface="Calibri"/>
                <a:sym typeface="Calibri"/>
              </a:rPr>
              <a:t>1. Apply Conservation of momentum</a:t>
            </a:r>
            <a:endParaRPr b="1">
              <a:latin typeface="Calibri"/>
              <a:ea typeface="Calibri"/>
              <a:cs typeface="Calibri"/>
              <a:sym typeface="Calibri"/>
            </a:endParaRPr>
          </a:p>
        </p:txBody>
      </p:sp>
      <p:sp>
        <p:nvSpPr>
          <p:cNvPr id="588" name="Google Shape;588;p36"/>
          <p:cNvSpPr txBox="1"/>
          <p:nvPr/>
        </p:nvSpPr>
        <p:spPr>
          <a:xfrm>
            <a:off x="3115325" y="2063713"/>
            <a:ext cx="2922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Calibri"/>
                <a:ea typeface="Calibri"/>
                <a:cs typeface="Calibri"/>
                <a:sym typeface="Calibri"/>
              </a:rPr>
              <a:t>2. Apply conservation of energy</a:t>
            </a:r>
            <a:endParaRPr b="1">
              <a:latin typeface="Calibri"/>
              <a:ea typeface="Calibri"/>
              <a:cs typeface="Calibri"/>
              <a:sym typeface="Calibri"/>
            </a:endParaRPr>
          </a:p>
        </p:txBody>
      </p:sp>
      <p:sp>
        <p:nvSpPr>
          <p:cNvPr id="589" name="Google Shape;589;p36"/>
          <p:cNvSpPr txBox="1"/>
          <p:nvPr/>
        </p:nvSpPr>
        <p:spPr>
          <a:xfrm>
            <a:off x="3075013" y="2575738"/>
            <a:ext cx="2922300" cy="233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Calibri"/>
                <a:ea typeface="Calibri"/>
                <a:cs typeface="Calibri"/>
                <a:sym typeface="Calibri"/>
              </a:rPr>
              <a:t>3. Solve for lift power relation</a:t>
            </a: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r>
              <a:rPr lang="en" b="1">
                <a:latin typeface="Calibri"/>
                <a:ea typeface="Calibri"/>
                <a:cs typeface="Calibri"/>
                <a:sym typeface="Calibri"/>
              </a:rPr>
              <a:t>Assume:</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b="1">
                <a:latin typeface="Calibri"/>
                <a:ea typeface="Calibri"/>
                <a:cs typeface="Calibri"/>
                <a:sym typeface="Calibri"/>
              </a:rPr>
              <a:t> V</a:t>
            </a:r>
            <a:r>
              <a:rPr lang="en" b="1" baseline="-25000">
                <a:latin typeface="Calibri"/>
                <a:ea typeface="Calibri"/>
                <a:cs typeface="Calibri"/>
                <a:sym typeface="Calibri"/>
              </a:rPr>
              <a:t>Z</a:t>
            </a:r>
            <a:r>
              <a:rPr lang="en" b="1">
                <a:latin typeface="Calibri"/>
                <a:ea typeface="Calibri"/>
                <a:cs typeface="Calibri"/>
                <a:sym typeface="Calibri"/>
              </a:rPr>
              <a:t> = 0 for hover condition</a:t>
            </a:r>
            <a:endParaRPr b="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b="1">
                <a:latin typeface="Calibri"/>
                <a:ea typeface="Calibri"/>
                <a:cs typeface="Calibri"/>
                <a:sym typeface="Calibri"/>
              </a:rPr>
              <a:t>Each rotor produces equal thrust to lift UAS configuration</a:t>
            </a: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p:txBody>
      </p:sp>
      <p:grpSp>
        <p:nvGrpSpPr>
          <p:cNvPr id="590" name="Google Shape;590;p36"/>
          <p:cNvGrpSpPr/>
          <p:nvPr/>
        </p:nvGrpSpPr>
        <p:grpSpPr>
          <a:xfrm>
            <a:off x="209275" y="4562105"/>
            <a:ext cx="8730218" cy="393626"/>
            <a:chOff x="209275" y="4341150"/>
            <a:chExt cx="8730218" cy="614368"/>
          </a:xfrm>
        </p:grpSpPr>
        <p:cxnSp>
          <p:nvCxnSpPr>
            <p:cNvPr id="591" name="Google Shape;591;p36"/>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592" name="Google Shape;592;p36"/>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6"/>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594" name="Google Shape;594;p36"/>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595" name="Google Shape;595;p36"/>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596" name="Google Shape;596;p36"/>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597" name="Google Shape;597;p36"/>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598" name="Google Shape;598;p36"/>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599" name="Google Shape;599;p36"/>
          <p:cNvGrpSpPr/>
          <p:nvPr/>
        </p:nvGrpSpPr>
        <p:grpSpPr>
          <a:xfrm>
            <a:off x="209275" y="4562105"/>
            <a:ext cx="8730218" cy="393626"/>
            <a:chOff x="209275" y="4341150"/>
            <a:chExt cx="8730218" cy="614368"/>
          </a:xfrm>
        </p:grpSpPr>
        <p:cxnSp>
          <p:nvCxnSpPr>
            <p:cNvPr id="600" name="Google Shape;600;p36"/>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601" name="Google Shape;601;p36"/>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6"/>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03" name="Google Shape;603;p36"/>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604" name="Google Shape;604;p36"/>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605" name="Google Shape;605;p36"/>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606" name="Google Shape;606;p36"/>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607" name="Google Shape;607;p36"/>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F384D26C-ED51-1D4C-88EE-5EBBA3D77C92}"/>
              </a:ext>
            </a:extLst>
          </p:cNvPr>
          <p:cNvSpPr>
            <a:spLocks noGrp="1"/>
          </p:cNvSpPr>
          <p:nvPr>
            <p:ph type="sldNum" idx="12"/>
          </p:nvPr>
        </p:nvSpPr>
        <p:spPr>
          <a:xfrm>
            <a:off x="8423986" y="4568607"/>
            <a:ext cx="548700" cy="393600"/>
          </a:xfrm>
        </p:spPr>
        <p:txBody>
          <a:bodyPr/>
          <a:lstStyle/>
          <a:p>
            <a:pPr marL="0" lvl="0" indent="0" algn="r" rtl="0">
              <a:spcBef>
                <a:spcPts val="0"/>
              </a:spcBef>
              <a:spcAft>
                <a:spcPts val="0"/>
              </a:spcAft>
              <a:buNone/>
            </a:pPr>
            <a:fld id="{00000000-1234-1234-1234-123412341234}" type="slidenum">
              <a:rPr lang="en" smtClean="0"/>
              <a:t>31</a:t>
            </a:fld>
            <a:endParaRPr lang="en"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37"/>
          <p:cNvSpPr txBox="1">
            <a:spLocks noGrp="1"/>
          </p:cNvSpPr>
          <p:nvPr>
            <p:ph type="title"/>
          </p:nvPr>
        </p:nvSpPr>
        <p:spPr>
          <a:xfrm>
            <a:off x="212725" y="763875"/>
            <a:ext cx="5428500" cy="600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Component Efficiency Model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13" name="Google Shape;613;p3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sp>
        <p:nvSpPr>
          <p:cNvPr id="615" name="Google Shape;615;p37"/>
          <p:cNvSpPr txBox="1"/>
          <p:nvPr/>
        </p:nvSpPr>
        <p:spPr>
          <a:xfrm>
            <a:off x="3934700" y="1440075"/>
            <a:ext cx="41988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Efficiency Values Used: </a:t>
            </a:r>
            <a:endParaRPr b="1">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b="1">
                <a:latin typeface="Trebuchet MS"/>
                <a:ea typeface="Trebuchet MS"/>
                <a:cs typeface="Trebuchet MS"/>
                <a:sym typeface="Trebuchet MS"/>
              </a:rPr>
              <a:t>Prop efficiency = 0.65</a:t>
            </a:r>
            <a:endParaRPr b="1">
              <a:latin typeface="Trebuchet MS"/>
              <a:ea typeface="Trebuchet MS"/>
              <a:cs typeface="Trebuchet MS"/>
              <a:sym typeface="Trebuchet MS"/>
            </a:endParaRPr>
          </a:p>
          <a:p>
            <a:pPr marL="457200" lvl="0" indent="0" algn="l" rtl="0">
              <a:spcBef>
                <a:spcPts val="0"/>
              </a:spcBef>
              <a:spcAft>
                <a:spcPts val="0"/>
              </a:spcAft>
              <a:buNone/>
            </a:pPr>
            <a:r>
              <a:rPr lang="en">
                <a:latin typeface="Trebuchet MS"/>
                <a:ea typeface="Trebuchet MS"/>
                <a:cs typeface="Trebuchet MS"/>
                <a:sym typeface="Trebuchet MS"/>
              </a:rPr>
              <a:t>Reasonable estimate for fixed 2-blade prop with ~80N/m^2 disk loading.</a:t>
            </a:r>
            <a:endParaRPr>
              <a:latin typeface="Trebuchet MS"/>
              <a:ea typeface="Trebuchet MS"/>
              <a:cs typeface="Trebuchet MS"/>
              <a:sym typeface="Trebuchet MS"/>
            </a:endParaRPr>
          </a:p>
          <a:p>
            <a:pPr marL="457200" lvl="0" indent="0" algn="l" rtl="0">
              <a:spcBef>
                <a:spcPts val="0"/>
              </a:spcBef>
              <a:spcAft>
                <a:spcPts val="0"/>
              </a:spcAft>
              <a:buNone/>
            </a:pP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b="1">
                <a:latin typeface="Trebuchet MS"/>
                <a:ea typeface="Trebuchet MS"/>
                <a:cs typeface="Trebuchet MS"/>
                <a:sym typeface="Trebuchet MS"/>
              </a:rPr>
              <a:t>ESC Efficiency = 0.75</a:t>
            </a:r>
            <a:endParaRPr b="1">
              <a:latin typeface="Trebuchet MS"/>
              <a:ea typeface="Trebuchet MS"/>
              <a:cs typeface="Trebuchet MS"/>
              <a:sym typeface="Trebuchet MS"/>
            </a:endParaRPr>
          </a:p>
          <a:p>
            <a:pPr marL="457200" lvl="0" indent="0" algn="l" rtl="0">
              <a:spcBef>
                <a:spcPts val="0"/>
              </a:spcBef>
              <a:spcAft>
                <a:spcPts val="0"/>
              </a:spcAft>
              <a:buNone/>
            </a:pPr>
            <a:r>
              <a:rPr lang="en">
                <a:latin typeface="Trebuchet MS"/>
                <a:ea typeface="Trebuchet MS"/>
                <a:cs typeface="Trebuchet MS"/>
                <a:sym typeface="Trebuchet MS"/>
              </a:rPr>
              <a:t>Varies slightly with throttle input &amp;</a:t>
            </a:r>
            <a:endParaRPr>
              <a:latin typeface="Trebuchet MS"/>
              <a:ea typeface="Trebuchet MS"/>
              <a:cs typeface="Trebuchet MS"/>
              <a:sym typeface="Trebuchet MS"/>
            </a:endParaRPr>
          </a:p>
          <a:p>
            <a:pPr marL="457200" lvl="0" indent="0" algn="l" rtl="0">
              <a:spcBef>
                <a:spcPts val="0"/>
              </a:spcBef>
              <a:spcAft>
                <a:spcPts val="0"/>
              </a:spcAft>
              <a:buNone/>
            </a:pPr>
            <a:r>
              <a:rPr lang="en">
                <a:latin typeface="Trebuchet MS"/>
                <a:ea typeface="Trebuchet MS"/>
                <a:cs typeface="Trebuchet MS"/>
                <a:sym typeface="Trebuchet MS"/>
              </a:rPr>
              <a:t>switching frequency</a:t>
            </a:r>
            <a:endParaRPr>
              <a:latin typeface="Trebuchet MS"/>
              <a:ea typeface="Trebuchet MS"/>
              <a:cs typeface="Trebuchet MS"/>
              <a:sym typeface="Trebuchet MS"/>
            </a:endParaRPr>
          </a:p>
          <a:p>
            <a:pPr marL="457200" lvl="0" indent="0" algn="l" rtl="0">
              <a:spcBef>
                <a:spcPts val="0"/>
              </a:spcBef>
              <a:spcAft>
                <a:spcPts val="0"/>
              </a:spcAft>
              <a:buNone/>
            </a:pPr>
            <a:r>
              <a:rPr lang="en">
                <a:latin typeface="Trebuchet MS"/>
                <a:ea typeface="Trebuchet MS"/>
                <a:cs typeface="Trebuchet MS"/>
                <a:sym typeface="Trebuchet MS"/>
              </a:rPr>
              <a:t>Reasonable for brushless ESC’s</a:t>
            </a:r>
            <a:endParaRPr>
              <a:latin typeface="Trebuchet MS"/>
              <a:ea typeface="Trebuchet MS"/>
              <a:cs typeface="Trebuchet MS"/>
              <a:sym typeface="Trebuchet MS"/>
            </a:endParaRPr>
          </a:p>
          <a:p>
            <a:pPr marL="457200" lvl="0" indent="0" algn="l" rtl="0">
              <a:spcBef>
                <a:spcPts val="0"/>
              </a:spcBef>
              <a:spcAft>
                <a:spcPts val="0"/>
              </a:spcAft>
              <a:buNone/>
            </a:pPr>
            <a:endParaRPr>
              <a:latin typeface="Trebuchet MS"/>
              <a:ea typeface="Trebuchet MS"/>
              <a:cs typeface="Trebuchet MS"/>
              <a:sym typeface="Trebuchet MS"/>
            </a:endParaRPr>
          </a:p>
          <a:p>
            <a:pPr marL="457200" lvl="0" indent="-317500" algn="l" rtl="0">
              <a:spcBef>
                <a:spcPts val="0"/>
              </a:spcBef>
              <a:spcAft>
                <a:spcPts val="0"/>
              </a:spcAft>
              <a:buSzPts val="1400"/>
              <a:buFont typeface="Trebuchet MS"/>
              <a:buChar char="-"/>
            </a:pPr>
            <a:r>
              <a:rPr lang="en" b="1">
                <a:latin typeface="Trebuchet MS"/>
                <a:ea typeface="Trebuchet MS"/>
                <a:cs typeface="Trebuchet MS"/>
                <a:sym typeface="Trebuchet MS"/>
              </a:rPr>
              <a:t>Motor Efficiency = 0.8</a:t>
            </a:r>
            <a:endParaRPr b="1">
              <a:latin typeface="Trebuchet MS"/>
              <a:ea typeface="Trebuchet MS"/>
              <a:cs typeface="Trebuchet MS"/>
              <a:sym typeface="Trebuchet MS"/>
            </a:endParaRPr>
          </a:p>
          <a:p>
            <a:pPr marL="457200" lvl="0" indent="0" algn="l" rtl="0">
              <a:spcBef>
                <a:spcPts val="0"/>
              </a:spcBef>
              <a:spcAft>
                <a:spcPts val="0"/>
              </a:spcAft>
              <a:buNone/>
            </a:pPr>
            <a:r>
              <a:rPr lang="en">
                <a:latin typeface="Trebuchet MS"/>
                <a:ea typeface="Trebuchet MS"/>
                <a:cs typeface="Trebuchet MS"/>
                <a:sym typeface="Trebuchet MS"/>
              </a:rPr>
              <a:t>Varies with load on motor</a:t>
            </a:r>
            <a:endParaRPr>
              <a:latin typeface="Trebuchet MS"/>
              <a:ea typeface="Trebuchet MS"/>
              <a:cs typeface="Trebuchet MS"/>
              <a:sym typeface="Trebuchet MS"/>
            </a:endParaRPr>
          </a:p>
          <a:p>
            <a:pPr marL="457200" lvl="0" indent="0" algn="l" rtl="0">
              <a:spcBef>
                <a:spcPts val="0"/>
              </a:spcBef>
              <a:spcAft>
                <a:spcPts val="0"/>
              </a:spcAft>
              <a:buNone/>
            </a:pPr>
            <a:r>
              <a:rPr lang="en">
                <a:latin typeface="Trebuchet MS"/>
                <a:ea typeface="Trebuchet MS"/>
                <a:cs typeface="Trebuchet MS"/>
                <a:sym typeface="Trebuchet MS"/>
              </a:rPr>
              <a:t>Reasonable for hovering throttle position</a:t>
            </a:r>
            <a:endParaRPr>
              <a:latin typeface="Trebuchet MS"/>
              <a:ea typeface="Trebuchet MS"/>
              <a:cs typeface="Trebuchet MS"/>
              <a:sym typeface="Trebuchet MS"/>
            </a:endParaRPr>
          </a:p>
        </p:txBody>
      </p:sp>
      <p:sp>
        <p:nvSpPr>
          <p:cNvPr id="616" name="Google Shape;616;p37"/>
          <p:cNvSpPr/>
          <p:nvPr/>
        </p:nvSpPr>
        <p:spPr>
          <a:xfrm>
            <a:off x="2414051" y="2022758"/>
            <a:ext cx="1224900" cy="42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Trebuchet MS"/>
                <a:ea typeface="Trebuchet MS"/>
                <a:cs typeface="Trebuchet MS"/>
                <a:sym typeface="Trebuchet MS"/>
              </a:rPr>
              <a:t>Electronic Speed Control (ESC)</a:t>
            </a:r>
            <a:endParaRPr sz="1000">
              <a:latin typeface="Trebuchet MS"/>
              <a:ea typeface="Trebuchet MS"/>
              <a:cs typeface="Trebuchet MS"/>
              <a:sym typeface="Trebuchet MS"/>
            </a:endParaRPr>
          </a:p>
        </p:txBody>
      </p:sp>
      <p:sp>
        <p:nvSpPr>
          <p:cNvPr id="617" name="Google Shape;617;p37"/>
          <p:cNvSpPr/>
          <p:nvPr/>
        </p:nvSpPr>
        <p:spPr>
          <a:xfrm>
            <a:off x="2414051" y="2595331"/>
            <a:ext cx="1224900" cy="42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latin typeface="Trebuchet MS"/>
                <a:ea typeface="Trebuchet MS"/>
                <a:cs typeface="Trebuchet MS"/>
                <a:sym typeface="Trebuchet MS"/>
              </a:rPr>
              <a:t>Motor</a:t>
            </a:r>
            <a:endParaRPr sz="1100">
              <a:latin typeface="Trebuchet MS"/>
              <a:ea typeface="Trebuchet MS"/>
              <a:cs typeface="Trebuchet MS"/>
              <a:sym typeface="Trebuchet MS"/>
            </a:endParaRPr>
          </a:p>
        </p:txBody>
      </p:sp>
      <p:sp>
        <p:nvSpPr>
          <p:cNvPr id="618" name="Google Shape;618;p37"/>
          <p:cNvSpPr/>
          <p:nvPr/>
        </p:nvSpPr>
        <p:spPr>
          <a:xfrm>
            <a:off x="2415073" y="3188531"/>
            <a:ext cx="1224900" cy="367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100">
                <a:latin typeface="Trebuchet MS"/>
                <a:ea typeface="Trebuchet MS"/>
                <a:cs typeface="Trebuchet MS"/>
                <a:sym typeface="Trebuchet MS"/>
              </a:rPr>
              <a:t>Propellor</a:t>
            </a:r>
            <a:endParaRPr sz="1100">
              <a:latin typeface="Trebuchet MS"/>
              <a:ea typeface="Trebuchet MS"/>
              <a:cs typeface="Trebuchet MS"/>
              <a:sym typeface="Trebuchet MS"/>
            </a:endParaRPr>
          </a:p>
        </p:txBody>
      </p:sp>
      <p:cxnSp>
        <p:nvCxnSpPr>
          <p:cNvPr id="619" name="Google Shape;619;p37"/>
          <p:cNvCxnSpPr>
            <a:stCxn id="616" idx="2"/>
            <a:endCxn id="617" idx="0"/>
          </p:cNvCxnSpPr>
          <p:nvPr/>
        </p:nvCxnSpPr>
        <p:spPr>
          <a:xfrm>
            <a:off x="3026501" y="2449058"/>
            <a:ext cx="0" cy="146400"/>
          </a:xfrm>
          <a:prstGeom prst="straightConnector1">
            <a:avLst/>
          </a:prstGeom>
          <a:noFill/>
          <a:ln w="19050" cap="flat" cmpd="sng">
            <a:solidFill>
              <a:srgbClr val="000000"/>
            </a:solidFill>
            <a:prstDash val="solid"/>
            <a:round/>
            <a:headEnd type="none" w="med" len="med"/>
            <a:tailEnd type="triangle" w="med" len="med"/>
          </a:ln>
        </p:spPr>
      </p:cxnSp>
      <p:cxnSp>
        <p:nvCxnSpPr>
          <p:cNvPr id="620" name="Google Shape;620;p37"/>
          <p:cNvCxnSpPr>
            <a:stCxn id="617" idx="2"/>
            <a:endCxn id="618" idx="0"/>
          </p:cNvCxnSpPr>
          <p:nvPr/>
        </p:nvCxnSpPr>
        <p:spPr>
          <a:xfrm>
            <a:off x="3026501" y="3021631"/>
            <a:ext cx="900" cy="166800"/>
          </a:xfrm>
          <a:prstGeom prst="straightConnector1">
            <a:avLst/>
          </a:prstGeom>
          <a:noFill/>
          <a:ln w="19050" cap="flat" cmpd="sng">
            <a:solidFill>
              <a:srgbClr val="000000"/>
            </a:solidFill>
            <a:prstDash val="solid"/>
            <a:round/>
            <a:headEnd type="none" w="med" len="med"/>
            <a:tailEnd type="triangle" w="med" len="med"/>
          </a:ln>
        </p:spPr>
      </p:cxnSp>
      <p:pic>
        <p:nvPicPr>
          <p:cNvPr id="621" name="Google Shape;621;p37"/>
          <p:cNvPicPr preferRelativeResize="0"/>
          <p:nvPr/>
        </p:nvPicPr>
        <p:blipFill rotWithShape="1">
          <a:blip r:embed="rId3">
            <a:alphaModFix/>
          </a:blip>
          <a:srcRect t="6445" b="6445"/>
          <a:stretch/>
        </p:blipFill>
        <p:spPr>
          <a:xfrm>
            <a:off x="1563825" y="3733850"/>
            <a:ext cx="2076150" cy="528250"/>
          </a:xfrm>
          <a:prstGeom prst="rect">
            <a:avLst/>
          </a:prstGeom>
          <a:noFill/>
          <a:ln w="28575" cap="flat" cmpd="sng">
            <a:solidFill>
              <a:srgbClr val="9E9E9E"/>
            </a:solidFill>
            <a:prstDash val="solid"/>
            <a:round/>
            <a:headEnd type="none" w="sm" len="sm"/>
            <a:tailEnd type="none" w="sm" len="sm"/>
          </a:ln>
        </p:spPr>
      </p:pic>
      <p:sp>
        <p:nvSpPr>
          <p:cNvPr id="622" name="Google Shape;622;p37"/>
          <p:cNvSpPr txBox="1"/>
          <p:nvPr/>
        </p:nvSpPr>
        <p:spPr>
          <a:xfrm>
            <a:off x="1543363" y="3965863"/>
            <a:ext cx="1288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a:latin typeface="Trebuchet MS"/>
                <a:ea typeface="Trebuchet MS"/>
                <a:cs typeface="Trebuchet MS"/>
                <a:sym typeface="Trebuchet MS"/>
              </a:rPr>
              <a:t>(per motor)</a:t>
            </a:r>
            <a:endParaRPr sz="800" i="1">
              <a:latin typeface="Trebuchet MS"/>
              <a:ea typeface="Trebuchet MS"/>
              <a:cs typeface="Trebuchet MS"/>
              <a:sym typeface="Trebuchet MS"/>
            </a:endParaRPr>
          </a:p>
        </p:txBody>
      </p:sp>
      <p:sp>
        <p:nvSpPr>
          <p:cNvPr id="623" name="Google Shape;623;p37"/>
          <p:cNvSpPr/>
          <p:nvPr/>
        </p:nvSpPr>
        <p:spPr>
          <a:xfrm>
            <a:off x="2395775" y="1450175"/>
            <a:ext cx="1224900" cy="4263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Trebuchet MS"/>
                <a:ea typeface="Trebuchet MS"/>
                <a:cs typeface="Trebuchet MS"/>
                <a:sym typeface="Trebuchet MS"/>
              </a:rPr>
              <a:t>Battery</a:t>
            </a:r>
            <a:endParaRPr sz="1000">
              <a:latin typeface="Trebuchet MS"/>
              <a:ea typeface="Trebuchet MS"/>
              <a:cs typeface="Trebuchet MS"/>
              <a:sym typeface="Trebuchet MS"/>
            </a:endParaRPr>
          </a:p>
        </p:txBody>
      </p:sp>
      <p:cxnSp>
        <p:nvCxnSpPr>
          <p:cNvPr id="624" name="Google Shape;624;p37"/>
          <p:cNvCxnSpPr/>
          <p:nvPr/>
        </p:nvCxnSpPr>
        <p:spPr>
          <a:xfrm>
            <a:off x="3008216" y="1887371"/>
            <a:ext cx="0" cy="146400"/>
          </a:xfrm>
          <a:prstGeom prst="straightConnector1">
            <a:avLst/>
          </a:prstGeom>
          <a:noFill/>
          <a:ln w="19050" cap="flat" cmpd="sng">
            <a:solidFill>
              <a:srgbClr val="000000"/>
            </a:solidFill>
            <a:prstDash val="solid"/>
            <a:round/>
            <a:headEnd type="none" w="med" len="med"/>
            <a:tailEnd type="triangle" w="med" len="med"/>
          </a:ln>
        </p:spPr>
      </p:cxnSp>
      <p:sp>
        <p:nvSpPr>
          <p:cNvPr id="625" name="Google Shape;625;p37"/>
          <p:cNvSpPr txBox="1"/>
          <p:nvPr/>
        </p:nvSpPr>
        <p:spPr>
          <a:xfrm>
            <a:off x="1698609" y="2022750"/>
            <a:ext cx="480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Calibri"/>
                <a:ea typeface="Calibri"/>
                <a:cs typeface="Calibri"/>
                <a:sym typeface="Calibri"/>
              </a:rPr>
              <a:t>𝜂</a:t>
            </a:r>
            <a:r>
              <a:rPr lang="en" sz="1500" baseline="-25000">
                <a:latin typeface="Calibri"/>
                <a:ea typeface="Calibri"/>
                <a:cs typeface="Calibri"/>
                <a:sym typeface="Calibri"/>
              </a:rPr>
              <a:t>ESC</a:t>
            </a:r>
            <a:endParaRPr sz="1500" baseline="-25000">
              <a:latin typeface="Calibri"/>
              <a:ea typeface="Calibri"/>
              <a:cs typeface="Calibri"/>
              <a:sym typeface="Calibri"/>
            </a:endParaRPr>
          </a:p>
        </p:txBody>
      </p:sp>
      <p:sp>
        <p:nvSpPr>
          <p:cNvPr id="626" name="Google Shape;626;p37"/>
          <p:cNvSpPr txBox="1"/>
          <p:nvPr/>
        </p:nvSpPr>
        <p:spPr>
          <a:xfrm>
            <a:off x="1669000" y="2583931"/>
            <a:ext cx="6438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Calibri"/>
                <a:ea typeface="Calibri"/>
                <a:cs typeface="Calibri"/>
                <a:sym typeface="Calibri"/>
              </a:rPr>
              <a:t>𝜂</a:t>
            </a:r>
            <a:r>
              <a:rPr lang="en" sz="1500" baseline="-25000">
                <a:latin typeface="Calibri"/>
                <a:ea typeface="Calibri"/>
                <a:cs typeface="Calibri"/>
                <a:sym typeface="Calibri"/>
              </a:rPr>
              <a:t>motor</a:t>
            </a:r>
            <a:endParaRPr sz="1500" baseline="-25000">
              <a:latin typeface="Calibri"/>
              <a:ea typeface="Calibri"/>
              <a:cs typeface="Calibri"/>
              <a:sym typeface="Calibri"/>
            </a:endParaRPr>
          </a:p>
        </p:txBody>
      </p:sp>
      <p:sp>
        <p:nvSpPr>
          <p:cNvPr id="627" name="Google Shape;627;p37"/>
          <p:cNvSpPr txBox="1"/>
          <p:nvPr/>
        </p:nvSpPr>
        <p:spPr>
          <a:xfrm>
            <a:off x="1698609" y="3109205"/>
            <a:ext cx="5844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Calibri"/>
                <a:ea typeface="Calibri"/>
                <a:cs typeface="Calibri"/>
                <a:sym typeface="Calibri"/>
              </a:rPr>
              <a:t>𝜂</a:t>
            </a:r>
            <a:r>
              <a:rPr lang="en" sz="1500" baseline="-25000">
                <a:latin typeface="Calibri"/>
                <a:ea typeface="Calibri"/>
                <a:cs typeface="Calibri"/>
                <a:sym typeface="Calibri"/>
              </a:rPr>
              <a:t>P</a:t>
            </a:r>
            <a:endParaRPr sz="1500" baseline="-25000">
              <a:latin typeface="Calibri"/>
              <a:ea typeface="Calibri"/>
              <a:cs typeface="Calibri"/>
              <a:sym typeface="Calibri"/>
            </a:endParaRPr>
          </a:p>
        </p:txBody>
      </p:sp>
      <p:grpSp>
        <p:nvGrpSpPr>
          <p:cNvPr id="628" name="Google Shape;628;p37"/>
          <p:cNvGrpSpPr/>
          <p:nvPr/>
        </p:nvGrpSpPr>
        <p:grpSpPr>
          <a:xfrm>
            <a:off x="209275" y="4562105"/>
            <a:ext cx="8730218" cy="393626"/>
            <a:chOff x="209275" y="4341150"/>
            <a:chExt cx="8730218" cy="614368"/>
          </a:xfrm>
        </p:grpSpPr>
        <p:cxnSp>
          <p:nvCxnSpPr>
            <p:cNvPr id="629" name="Google Shape;629;p37"/>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630" name="Google Shape;630;p37"/>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7"/>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32" name="Google Shape;632;p37"/>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633" name="Google Shape;633;p37"/>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634" name="Google Shape;634;p37"/>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635" name="Google Shape;635;p37"/>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636" name="Google Shape;636;p37"/>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637" name="Google Shape;637;p37"/>
          <p:cNvGrpSpPr/>
          <p:nvPr/>
        </p:nvGrpSpPr>
        <p:grpSpPr>
          <a:xfrm>
            <a:off x="209275" y="4562105"/>
            <a:ext cx="8730218" cy="393626"/>
            <a:chOff x="209275" y="4341150"/>
            <a:chExt cx="8730218" cy="614368"/>
          </a:xfrm>
        </p:grpSpPr>
        <p:cxnSp>
          <p:nvCxnSpPr>
            <p:cNvPr id="638" name="Google Shape;638;p37"/>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639" name="Google Shape;639;p37"/>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7"/>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41" name="Google Shape;641;p37"/>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642" name="Google Shape;642;p37"/>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643" name="Google Shape;643;p37"/>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644" name="Google Shape;644;p37"/>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645" name="Google Shape;645;p37"/>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57016FC1-24F7-7A43-BB32-7E501586327A}"/>
              </a:ext>
            </a:extLst>
          </p:cNvPr>
          <p:cNvSpPr>
            <a:spLocks noGrp="1"/>
          </p:cNvSpPr>
          <p:nvPr>
            <p:ph type="sldNum" idx="12"/>
          </p:nvPr>
        </p:nvSpPr>
        <p:spPr>
          <a:xfrm>
            <a:off x="8423986" y="4568607"/>
            <a:ext cx="548700" cy="393600"/>
          </a:xfrm>
        </p:spPr>
        <p:txBody>
          <a:bodyPr/>
          <a:lstStyle/>
          <a:p>
            <a:pPr marL="0" lvl="0" indent="0" algn="r" rtl="0">
              <a:spcBef>
                <a:spcPts val="0"/>
              </a:spcBef>
              <a:spcAft>
                <a:spcPts val="0"/>
              </a:spcAft>
              <a:buNone/>
            </a:pPr>
            <a:fld id="{00000000-1234-1234-1234-123412341234}" type="slidenum">
              <a:rPr lang="en" smtClean="0"/>
              <a:t>32</a:t>
            </a:fld>
            <a:endParaRPr lang="en"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3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sp>
        <p:nvSpPr>
          <p:cNvPr id="652" name="Google Shape;652;p38"/>
          <p:cNvSpPr/>
          <p:nvPr/>
        </p:nvSpPr>
        <p:spPr>
          <a:xfrm>
            <a:off x="5139763" y="2822111"/>
            <a:ext cx="28182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rebuchet MS"/>
                <a:ea typeface="Trebuchet MS"/>
                <a:cs typeface="Trebuchet MS"/>
                <a:sym typeface="Trebuchet MS"/>
              </a:rPr>
              <a:t>Compute Current Draw - Components Included</a:t>
            </a:r>
            <a:endParaRPr sz="1200">
              <a:latin typeface="Trebuchet MS"/>
              <a:ea typeface="Trebuchet MS"/>
              <a:cs typeface="Trebuchet MS"/>
              <a:sym typeface="Trebuchet MS"/>
            </a:endParaRPr>
          </a:p>
        </p:txBody>
      </p:sp>
      <p:sp>
        <p:nvSpPr>
          <p:cNvPr id="653" name="Google Shape;653;p38"/>
          <p:cNvSpPr/>
          <p:nvPr/>
        </p:nvSpPr>
        <p:spPr>
          <a:xfrm>
            <a:off x="5139763" y="3692736"/>
            <a:ext cx="28182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Trebuchet MS"/>
                <a:ea typeface="Trebuchet MS"/>
                <a:cs typeface="Trebuchet MS"/>
                <a:sym typeface="Trebuchet MS"/>
              </a:rPr>
              <a:t>Estimated Flight Time</a:t>
            </a:r>
            <a:endParaRPr b="1">
              <a:latin typeface="Trebuchet MS"/>
              <a:ea typeface="Trebuchet MS"/>
              <a:cs typeface="Trebuchet MS"/>
              <a:sym typeface="Trebuchet MS"/>
            </a:endParaRPr>
          </a:p>
        </p:txBody>
      </p:sp>
      <p:sp>
        <p:nvSpPr>
          <p:cNvPr id="654" name="Google Shape;654;p38"/>
          <p:cNvSpPr/>
          <p:nvPr/>
        </p:nvSpPr>
        <p:spPr>
          <a:xfrm>
            <a:off x="5139763" y="1951486"/>
            <a:ext cx="28182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rebuchet MS"/>
                <a:ea typeface="Trebuchet MS"/>
                <a:cs typeface="Trebuchet MS"/>
                <a:sym typeface="Trebuchet MS"/>
              </a:rPr>
              <a:t>Estimated Power Consumption</a:t>
            </a:r>
            <a:endParaRPr sz="1200">
              <a:latin typeface="Trebuchet MS"/>
              <a:ea typeface="Trebuchet MS"/>
              <a:cs typeface="Trebuchet MS"/>
              <a:sym typeface="Trebuchet MS"/>
            </a:endParaRPr>
          </a:p>
        </p:txBody>
      </p:sp>
      <p:sp>
        <p:nvSpPr>
          <p:cNvPr id="655" name="Google Shape;655;p38"/>
          <p:cNvSpPr/>
          <p:nvPr/>
        </p:nvSpPr>
        <p:spPr>
          <a:xfrm>
            <a:off x="5139763" y="1080861"/>
            <a:ext cx="28182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rebuchet MS"/>
                <a:ea typeface="Trebuchet MS"/>
                <a:cs typeface="Trebuchet MS"/>
                <a:sym typeface="Trebuchet MS"/>
              </a:rPr>
              <a:t>Component Efficiencies</a:t>
            </a:r>
            <a:endParaRPr sz="1200">
              <a:latin typeface="Trebuchet MS"/>
              <a:ea typeface="Trebuchet MS"/>
              <a:cs typeface="Trebuchet MS"/>
              <a:sym typeface="Trebuchet MS"/>
            </a:endParaRPr>
          </a:p>
        </p:txBody>
      </p:sp>
      <p:sp>
        <p:nvSpPr>
          <p:cNvPr id="656" name="Google Shape;656;p38"/>
          <p:cNvSpPr/>
          <p:nvPr/>
        </p:nvSpPr>
        <p:spPr>
          <a:xfrm>
            <a:off x="1186038" y="1080874"/>
            <a:ext cx="28182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rebuchet MS"/>
                <a:ea typeface="Trebuchet MS"/>
                <a:cs typeface="Trebuchet MS"/>
                <a:sym typeface="Trebuchet MS"/>
              </a:rPr>
              <a:t>Obtain Battery Mass</a:t>
            </a:r>
            <a:endParaRPr sz="1200">
              <a:latin typeface="Trebuchet MS"/>
              <a:ea typeface="Trebuchet MS"/>
              <a:cs typeface="Trebuchet MS"/>
              <a:sym typeface="Trebuchet MS"/>
            </a:endParaRPr>
          </a:p>
        </p:txBody>
      </p:sp>
      <p:sp>
        <p:nvSpPr>
          <p:cNvPr id="657" name="Google Shape;657;p38"/>
          <p:cNvSpPr/>
          <p:nvPr/>
        </p:nvSpPr>
        <p:spPr>
          <a:xfrm>
            <a:off x="1186038" y="1951499"/>
            <a:ext cx="28182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rebuchet MS"/>
                <a:ea typeface="Trebuchet MS"/>
                <a:cs typeface="Trebuchet MS"/>
                <a:sym typeface="Trebuchet MS"/>
              </a:rPr>
              <a:t>Update Mass Budget</a:t>
            </a:r>
            <a:endParaRPr sz="1200">
              <a:latin typeface="Trebuchet MS"/>
              <a:ea typeface="Trebuchet MS"/>
              <a:cs typeface="Trebuchet MS"/>
              <a:sym typeface="Trebuchet MS"/>
            </a:endParaRPr>
          </a:p>
        </p:txBody>
      </p:sp>
      <p:sp>
        <p:nvSpPr>
          <p:cNvPr id="658" name="Google Shape;658;p38"/>
          <p:cNvSpPr/>
          <p:nvPr/>
        </p:nvSpPr>
        <p:spPr>
          <a:xfrm>
            <a:off x="1186038" y="2822111"/>
            <a:ext cx="28182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rebuchet MS"/>
                <a:ea typeface="Trebuchet MS"/>
                <a:cs typeface="Trebuchet MS"/>
                <a:sym typeface="Trebuchet MS"/>
              </a:rPr>
              <a:t>Momentum Theory</a:t>
            </a:r>
            <a:endParaRPr sz="1200">
              <a:latin typeface="Trebuchet MS"/>
              <a:ea typeface="Trebuchet MS"/>
              <a:cs typeface="Trebuchet MS"/>
              <a:sym typeface="Trebuchet MS"/>
            </a:endParaRPr>
          </a:p>
        </p:txBody>
      </p:sp>
      <p:sp>
        <p:nvSpPr>
          <p:cNvPr id="659" name="Google Shape;659;p38"/>
          <p:cNvSpPr/>
          <p:nvPr/>
        </p:nvSpPr>
        <p:spPr>
          <a:xfrm>
            <a:off x="1186038" y="3692736"/>
            <a:ext cx="2818200" cy="674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Trebuchet MS"/>
                <a:ea typeface="Trebuchet MS"/>
                <a:cs typeface="Trebuchet MS"/>
                <a:sym typeface="Trebuchet MS"/>
              </a:rPr>
              <a:t>Lifting Power</a:t>
            </a:r>
            <a:endParaRPr sz="1200">
              <a:latin typeface="Trebuchet MS"/>
              <a:ea typeface="Trebuchet MS"/>
              <a:cs typeface="Trebuchet MS"/>
              <a:sym typeface="Trebuchet MS"/>
            </a:endParaRPr>
          </a:p>
        </p:txBody>
      </p:sp>
      <p:cxnSp>
        <p:nvCxnSpPr>
          <p:cNvPr id="660" name="Google Shape;660;p38"/>
          <p:cNvCxnSpPr>
            <a:endCxn id="657" idx="0"/>
          </p:cNvCxnSpPr>
          <p:nvPr/>
        </p:nvCxnSpPr>
        <p:spPr>
          <a:xfrm>
            <a:off x="2593038" y="1738199"/>
            <a:ext cx="2100" cy="213300"/>
          </a:xfrm>
          <a:prstGeom prst="straightConnector1">
            <a:avLst/>
          </a:prstGeom>
          <a:noFill/>
          <a:ln w="19050" cap="flat" cmpd="sng">
            <a:solidFill>
              <a:srgbClr val="202124"/>
            </a:solidFill>
            <a:prstDash val="solid"/>
            <a:round/>
            <a:headEnd type="none" w="med" len="med"/>
            <a:tailEnd type="triangle" w="med" len="med"/>
          </a:ln>
        </p:spPr>
      </p:cxnSp>
      <p:cxnSp>
        <p:nvCxnSpPr>
          <p:cNvPr id="661" name="Google Shape;661;p38"/>
          <p:cNvCxnSpPr>
            <a:stCxn id="657" idx="2"/>
            <a:endCxn id="658" idx="0"/>
          </p:cNvCxnSpPr>
          <p:nvPr/>
        </p:nvCxnSpPr>
        <p:spPr>
          <a:xfrm>
            <a:off x="2595138" y="2626199"/>
            <a:ext cx="0" cy="195900"/>
          </a:xfrm>
          <a:prstGeom prst="straightConnector1">
            <a:avLst/>
          </a:prstGeom>
          <a:noFill/>
          <a:ln w="19050" cap="flat" cmpd="sng">
            <a:solidFill>
              <a:srgbClr val="202124"/>
            </a:solidFill>
            <a:prstDash val="solid"/>
            <a:round/>
            <a:headEnd type="none" w="med" len="med"/>
            <a:tailEnd type="triangle" w="med" len="med"/>
          </a:ln>
        </p:spPr>
      </p:cxnSp>
      <p:cxnSp>
        <p:nvCxnSpPr>
          <p:cNvPr id="662" name="Google Shape;662;p38"/>
          <p:cNvCxnSpPr>
            <a:stCxn id="658" idx="2"/>
            <a:endCxn id="659" idx="0"/>
          </p:cNvCxnSpPr>
          <p:nvPr/>
        </p:nvCxnSpPr>
        <p:spPr>
          <a:xfrm>
            <a:off x="2595138" y="3496811"/>
            <a:ext cx="0" cy="195900"/>
          </a:xfrm>
          <a:prstGeom prst="straightConnector1">
            <a:avLst/>
          </a:prstGeom>
          <a:noFill/>
          <a:ln w="19050" cap="flat" cmpd="sng">
            <a:solidFill>
              <a:srgbClr val="202124"/>
            </a:solidFill>
            <a:prstDash val="solid"/>
            <a:round/>
            <a:headEnd type="none" w="med" len="med"/>
            <a:tailEnd type="triangle" w="med" len="med"/>
          </a:ln>
        </p:spPr>
      </p:cxnSp>
      <p:cxnSp>
        <p:nvCxnSpPr>
          <p:cNvPr id="663" name="Google Shape;663;p38"/>
          <p:cNvCxnSpPr>
            <a:stCxn id="659" idx="3"/>
            <a:endCxn id="655" idx="1"/>
          </p:cNvCxnSpPr>
          <p:nvPr/>
        </p:nvCxnSpPr>
        <p:spPr>
          <a:xfrm rot="10800000" flipH="1">
            <a:off x="4004238" y="1418286"/>
            <a:ext cx="1135500" cy="2611800"/>
          </a:xfrm>
          <a:prstGeom prst="straightConnector1">
            <a:avLst/>
          </a:prstGeom>
          <a:noFill/>
          <a:ln w="19050" cap="flat" cmpd="sng">
            <a:solidFill>
              <a:srgbClr val="202124"/>
            </a:solidFill>
            <a:prstDash val="solid"/>
            <a:round/>
            <a:headEnd type="none" w="med" len="med"/>
            <a:tailEnd type="triangle" w="med" len="med"/>
          </a:ln>
        </p:spPr>
      </p:cxnSp>
      <p:cxnSp>
        <p:nvCxnSpPr>
          <p:cNvPr id="664" name="Google Shape;664;p38"/>
          <p:cNvCxnSpPr>
            <a:stCxn id="655" idx="2"/>
            <a:endCxn id="654" idx="0"/>
          </p:cNvCxnSpPr>
          <p:nvPr/>
        </p:nvCxnSpPr>
        <p:spPr>
          <a:xfrm>
            <a:off x="6548863" y="1755561"/>
            <a:ext cx="0" cy="195900"/>
          </a:xfrm>
          <a:prstGeom prst="straightConnector1">
            <a:avLst/>
          </a:prstGeom>
          <a:noFill/>
          <a:ln w="19050" cap="flat" cmpd="sng">
            <a:solidFill>
              <a:srgbClr val="202124"/>
            </a:solidFill>
            <a:prstDash val="solid"/>
            <a:round/>
            <a:headEnd type="none" w="med" len="med"/>
            <a:tailEnd type="triangle" w="med" len="med"/>
          </a:ln>
        </p:spPr>
      </p:cxnSp>
      <p:cxnSp>
        <p:nvCxnSpPr>
          <p:cNvPr id="665" name="Google Shape;665;p38"/>
          <p:cNvCxnSpPr>
            <a:stCxn id="654" idx="2"/>
            <a:endCxn id="652" idx="0"/>
          </p:cNvCxnSpPr>
          <p:nvPr/>
        </p:nvCxnSpPr>
        <p:spPr>
          <a:xfrm>
            <a:off x="6548863" y="2626186"/>
            <a:ext cx="0" cy="195900"/>
          </a:xfrm>
          <a:prstGeom prst="straightConnector1">
            <a:avLst/>
          </a:prstGeom>
          <a:noFill/>
          <a:ln w="19050" cap="flat" cmpd="sng">
            <a:solidFill>
              <a:srgbClr val="202124"/>
            </a:solidFill>
            <a:prstDash val="solid"/>
            <a:round/>
            <a:headEnd type="none" w="med" len="med"/>
            <a:tailEnd type="triangle" w="med" len="med"/>
          </a:ln>
        </p:spPr>
      </p:cxnSp>
      <p:cxnSp>
        <p:nvCxnSpPr>
          <p:cNvPr id="666" name="Google Shape;666;p38"/>
          <p:cNvCxnSpPr>
            <a:stCxn id="652" idx="2"/>
            <a:endCxn id="653" idx="0"/>
          </p:cNvCxnSpPr>
          <p:nvPr/>
        </p:nvCxnSpPr>
        <p:spPr>
          <a:xfrm>
            <a:off x="6548863" y="3496811"/>
            <a:ext cx="0" cy="195900"/>
          </a:xfrm>
          <a:prstGeom prst="straightConnector1">
            <a:avLst/>
          </a:prstGeom>
          <a:noFill/>
          <a:ln w="19050" cap="flat" cmpd="sng">
            <a:solidFill>
              <a:srgbClr val="202124"/>
            </a:solidFill>
            <a:prstDash val="solid"/>
            <a:round/>
            <a:headEnd type="none" w="med" len="med"/>
            <a:tailEnd type="triangle" w="med" len="med"/>
          </a:ln>
        </p:spPr>
      </p:cxnSp>
      <p:grpSp>
        <p:nvGrpSpPr>
          <p:cNvPr id="667" name="Google Shape;667;p38"/>
          <p:cNvGrpSpPr/>
          <p:nvPr/>
        </p:nvGrpSpPr>
        <p:grpSpPr>
          <a:xfrm>
            <a:off x="209275" y="4562105"/>
            <a:ext cx="8730218" cy="393626"/>
            <a:chOff x="209275" y="4341150"/>
            <a:chExt cx="8730218" cy="614368"/>
          </a:xfrm>
        </p:grpSpPr>
        <p:cxnSp>
          <p:nvCxnSpPr>
            <p:cNvPr id="668" name="Google Shape;668;p38"/>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669" name="Google Shape;669;p38"/>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8"/>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71" name="Google Shape;671;p38"/>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672" name="Google Shape;672;p38"/>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673" name="Google Shape;673;p38"/>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674" name="Google Shape;674;p38"/>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675" name="Google Shape;675;p38"/>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676" name="Google Shape;676;p38"/>
          <p:cNvGrpSpPr/>
          <p:nvPr/>
        </p:nvGrpSpPr>
        <p:grpSpPr>
          <a:xfrm>
            <a:off x="209275" y="4562105"/>
            <a:ext cx="8730218" cy="393626"/>
            <a:chOff x="209275" y="4341150"/>
            <a:chExt cx="8730218" cy="614368"/>
          </a:xfrm>
        </p:grpSpPr>
        <p:cxnSp>
          <p:nvCxnSpPr>
            <p:cNvPr id="677" name="Google Shape;677;p38"/>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678" name="Google Shape;678;p38"/>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8"/>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80" name="Google Shape;680;p38"/>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681" name="Google Shape;681;p38"/>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682" name="Google Shape;682;p38"/>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683" name="Google Shape;683;p38"/>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684" name="Google Shape;684;p38"/>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4A247BCC-BBA2-1145-A68B-E8DC1532FF96}"/>
              </a:ext>
            </a:extLst>
          </p:cNvPr>
          <p:cNvSpPr>
            <a:spLocks noGrp="1"/>
          </p:cNvSpPr>
          <p:nvPr>
            <p:ph type="sldNum" idx="12"/>
          </p:nvPr>
        </p:nvSpPr>
        <p:spPr>
          <a:xfrm>
            <a:off x="8423986" y="4568607"/>
            <a:ext cx="548700" cy="393600"/>
          </a:xfrm>
        </p:spPr>
        <p:txBody>
          <a:bodyPr/>
          <a:lstStyle/>
          <a:p>
            <a:pPr marL="0" lvl="0" indent="0" algn="r" rtl="0">
              <a:spcBef>
                <a:spcPts val="0"/>
              </a:spcBef>
              <a:spcAft>
                <a:spcPts val="0"/>
              </a:spcAft>
              <a:buNone/>
            </a:pPr>
            <a:fld id="{00000000-1234-1234-1234-123412341234}" type="slidenum">
              <a:rPr lang="en" smtClean="0"/>
              <a:t>33</a:t>
            </a:fld>
            <a:endParaRPr lang="en"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p3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pic>
        <p:nvPicPr>
          <p:cNvPr id="691" name="Google Shape;691;p39"/>
          <p:cNvPicPr preferRelativeResize="0"/>
          <p:nvPr/>
        </p:nvPicPr>
        <p:blipFill rotWithShape="1">
          <a:blip r:embed="rId3">
            <a:alphaModFix/>
          </a:blip>
          <a:srcRect/>
          <a:stretch/>
        </p:blipFill>
        <p:spPr>
          <a:xfrm>
            <a:off x="977950" y="902775"/>
            <a:ext cx="6891701" cy="3445851"/>
          </a:xfrm>
          <a:prstGeom prst="rect">
            <a:avLst/>
          </a:prstGeom>
          <a:noFill/>
          <a:ln>
            <a:noFill/>
          </a:ln>
        </p:spPr>
      </p:pic>
      <p:grpSp>
        <p:nvGrpSpPr>
          <p:cNvPr id="692" name="Google Shape;692;p39"/>
          <p:cNvGrpSpPr/>
          <p:nvPr/>
        </p:nvGrpSpPr>
        <p:grpSpPr>
          <a:xfrm>
            <a:off x="209275" y="4562105"/>
            <a:ext cx="8730218" cy="393626"/>
            <a:chOff x="209275" y="4341150"/>
            <a:chExt cx="8730218" cy="614368"/>
          </a:xfrm>
        </p:grpSpPr>
        <p:cxnSp>
          <p:nvCxnSpPr>
            <p:cNvPr id="693" name="Google Shape;693;p39"/>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694" name="Google Shape;694;p39"/>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696" name="Google Shape;696;p39"/>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697" name="Google Shape;697;p39"/>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698" name="Google Shape;698;p39"/>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699" name="Google Shape;699;p39"/>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700" name="Google Shape;700;p39"/>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701" name="Google Shape;701;p39"/>
          <p:cNvGrpSpPr/>
          <p:nvPr/>
        </p:nvGrpSpPr>
        <p:grpSpPr>
          <a:xfrm>
            <a:off x="209275" y="4562105"/>
            <a:ext cx="8730218" cy="393626"/>
            <a:chOff x="209275" y="4341150"/>
            <a:chExt cx="8730218" cy="614368"/>
          </a:xfrm>
        </p:grpSpPr>
        <p:cxnSp>
          <p:nvCxnSpPr>
            <p:cNvPr id="702" name="Google Shape;702;p39"/>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703" name="Google Shape;703;p39"/>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05" name="Google Shape;705;p39"/>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706" name="Google Shape;706;p39"/>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707" name="Google Shape;707;p39"/>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708" name="Google Shape;708;p39"/>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709" name="Google Shape;709;p39"/>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F27B2E2D-E453-3142-B8C4-58B1002675CF}"/>
              </a:ext>
            </a:extLst>
          </p:cNvPr>
          <p:cNvSpPr>
            <a:spLocks noGrp="1"/>
          </p:cNvSpPr>
          <p:nvPr>
            <p:ph type="sldNum" idx="12"/>
          </p:nvPr>
        </p:nvSpPr>
        <p:spPr>
          <a:xfrm>
            <a:off x="8415673" y="4568607"/>
            <a:ext cx="548700" cy="393600"/>
          </a:xfrm>
        </p:spPr>
        <p:txBody>
          <a:bodyPr/>
          <a:lstStyle/>
          <a:p>
            <a:pPr marL="0" lvl="0" indent="0" algn="r" rtl="0">
              <a:spcBef>
                <a:spcPts val="0"/>
              </a:spcBef>
              <a:spcAft>
                <a:spcPts val="0"/>
              </a:spcAft>
              <a:buNone/>
            </a:pPr>
            <a:fld id="{00000000-1234-1234-1234-123412341234}" type="slidenum">
              <a:rPr lang="en" smtClean="0"/>
              <a:t>34</a:t>
            </a:fld>
            <a:endParaRPr lang="en"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4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0"/>
          <p:cNvSpPr txBox="1">
            <a:spLocks noGrp="1"/>
          </p:cNvSpPr>
          <p:nvPr>
            <p:ph type="title"/>
          </p:nvPr>
        </p:nvSpPr>
        <p:spPr>
          <a:xfrm>
            <a:off x="819150" y="195275"/>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a:t>
            </a:r>
            <a:endParaRPr>
              <a:solidFill>
                <a:schemeClr val="dk1"/>
              </a:solidFill>
            </a:endParaRPr>
          </a:p>
        </p:txBody>
      </p:sp>
      <p:graphicFrame>
        <p:nvGraphicFramePr>
          <p:cNvPr id="716" name="Google Shape;716;p40"/>
          <p:cNvGraphicFramePr/>
          <p:nvPr/>
        </p:nvGraphicFramePr>
        <p:xfrm>
          <a:off x="260863" y="1968432"/>
          <a:ext cx="8656950" cy="1206630"/>
        </p:xfrm>
        <a:graphic>
          <a:graphicData uri="http://schemas.openxmlformats.org/drawingml/2006/table">
            <a:tbl>
              <a:tblPr>
                <a:noFill/>
                <a:tableStyleId>{2E50009E-32C5-4519-B402-A932783322D1}</a:tableStyleId>
              </a:tblPr>
              <a:tblGrid>
                <a:gridCol w="1515575">
                  <a:extLst>
                    <a:ext uri="{9D8B030D-6E8A-4147-A177-3AD203B41FA5}">
                      <a16:colId xmlns:a16="http://schemas.microsoft.com/office/drawing/2014/main" val="20000"/>
                    </a:ext>
                  </a:extLst>
                </a:gridCol>
                <a:gridCol w="5130225">
                  <a:extLst>
                    <a:ext uri="{9D8B030D-6E8A-4147-A177-3AD203B41FA5}">
                      <a16:colId xmlns:a16="http://schemas.microsoft.com/office/drawing/2014/main" val="20001"/>
                    </a:ext>
                  </a:extLst>
                </a:gridCol>
                <a:gridCol w="585200">
                  <a:extLst>
                    <a:ext uri="{9D8B030D-6E8A-4147-A177-3AD203B41FA5}">
                      <a16:colId xmlns:a16="http://schemas.microsoft.com/office/drawing/2014/main" val="20002"/>
                    </a:ext>
                  </a:extLst>
                </a:gridCol>
                <a:gridCol w="596725">
                  <a:extLst>
                    <a:ext uri="{9D8B030D-6E8A-4147-A177-3AD203B41FA5}">
                      <a16:colId xmlns:a16="http://schemas.microsoft.com/office/drawing/2014/main" val="20003"/>
                    </a:ext>
                  </a:extLst>
                </a:gridCol>
                <a:gridCol w="829225">
                  <a:extLst>
                    <a:ext uri="{9D8B030D-6E8A-4147-A177-3AD203B41FA5}">
                      <a16:colId xmlns:a16="http://schemas.microsoft.com/office/drawing/2014/main" val="20004"/>
                    </a:ext>
                  </a:extLst>
                </a:gridCol>
              </a:tblGrid>
              <a:tr h="383700">
                <a:tc>
                  <a:txBody>
                    <a:bodyPr/>
                    <a:lstStyle/>
                    <a:p>
                      <a:pPr marL="0" lvl="0" indent="0" algn="l" rtl="0">
                        <a:spcBef>
                          <a:spcPts val="0"/>
                        </a:spcBef>
                        <a:spcAft>
                          <a:spcPts val="0"/>
                        </a:spcAft>
                        <a:buNone/>
                      </a:pPr>
                      <a:r>
                        <a:rPr lang="en" sz="1200" b="1"/>
                        <a:t>Name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Statement</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CPEs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FRs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Feasible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767425">
                <a:tc>
                  <a:txBody>
                    <a:bodyPr/>
                    <a:lstStyle/>
                    <a:p>
                      <a:pPr marL="0" lvl="0" indent="0" algn="l" rtl="0">
                        <a:spcBef>
                          <a:spcPts val="0"/>
                        </a:spcBef>
                        <a:spcAft>
                          <a:spcPts val="0"/>
                        </a:spcAft>
                        <a:buNone/>
                      </a:pPr>
                      <a:r>
                        <a:rPr lang="en"/>
                        <a:t>UAS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The chosen UAS kit is capable of sustaining a 20 min hover time while holding a position within 0.5 m in XYZ directions and carrying an operational payload.</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E3, E6</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FR6</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Yes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bl>
          </a:graphicData>
        </a:graphic>
      </p:graphicFrame>
      <p:grpSp>
        <p:nvGrpSpPr>
          <p:cNvPr id="717" name="Google Shape;717;p40"/>
          <p:cNvGrpSpPr/>
          <p:nvPr/>
        </p:nvGrpSpPr>
        <p:grpSpPr>
          <a:xfrm>
            <a:off x="209275" y="4562105"/>
            <a:ext cx="8730218" cy="393626"/>
            <a:chOff x="209275" y="4341150"/>
            <a:chExt cx="8730218" cy="614368"/>
          </a:xfrm>
        </p:grpSpPr>
        <p:cxnSp>
          <p:nvCxnSpPr>
            <p:cNvPr id="718" name="Google Shape;718;p40"/>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719" name="Google Shape;719;p40"/>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0"/>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21" name="Google Shape;721;p40"/>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722" name="Google Shape;722;p40"/>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723" name="Google Shape;723;p40"/>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724" name="Google Shape;724;p40"/>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725" name="Google Shape;725;p40"/>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726" name="Google Shape;726;p40"/>
          <p:cNvGrpSpPr/>
          <p:nvPr/>
        </p:nvGrpSpPr>
        <p:grpSpPr>
          <a:xfrm>
            <a:off x="209275" y="4562105"/>
            <a:ext cx="8730218" cy="393626"/>
            <a:chOff x="209275" y="4341150"/>
            <a:chExt cx="8730218" cy="614368"/>
          </a:xfrm>
        </p:grpSpPr>
        <p:cxnSp>
          <p:nvCxnSpPr>
            <p:cNvPr id="727" name="Google Shape;727;p40"/>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728" name="Google Shape;728;p40"/>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0"/>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30" name="Google Shape;730;p40"/>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731" name="Google Shape;731;p40"/>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732" name="Google Shape;732;p40"/>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733" name="Google Shape;733;p40"/>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734" name="Google Shape;734;p40"/>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DEBEA19B-B4F3-0542-81B8-0059257D28C0}"/>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35</a:t>
            </a:fld>
            <a:endParaRPr lang="en"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4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1"/>
          <p:cNvSpPr txBox="1">
            <a:spLocks noGrp="1"/>
          </p:cNvSpPr>
          <p:nvPr>
            <p:ph type="title"/>
          </p:nvPr>
        </p:nvSpPr>
        <p:spPr>
          <a:xfrm>
            <a:off x="819150" y="195275"/>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Feasibility Analysis: Ground Truth System</a:t>
            </a:r>
            <a:endParaRPr>
              <a:solidFill>
                <a:schemeClr val="dk1"/>
              </a:solidFill>
            </a:endParaRPr>
          </a:p>
        </p:txBody>
      </p:sp>
      <p:grpSp>
        <p:nvGrpSpPr>
          <p:cNvPr id="741" name="Google Shape;741;p41"/>
          <p:cNvGrpSpPr/>
          <p:nvPr/>
        </p:nvGrpSpPr>
        <p:grpSpPr>
          <a:xfrm>
            <a:off x="209275" y="4562105"/>
            <a:ext cx="8730218" cy="393626"/>
            <a:chOff x="209275" y="4341150"/>
            <a:chExt cx="8730218" cy="614368"/>
          </a:xfrm>
        </p:grpSpPr>
        <p:cxnSp>
          <p:nvCxnSpPr>
            <p:cNvPr id="742" name="Google Shape;742;p41"/>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743" name="Google Shape;743;p41"/>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1"/>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45" name="Google Shape;745;p41"/>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746" name="Google Shape;746;p41"/>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747" name="Google Shape;747;p41"/>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748" name="Google Shape;748;p41"/>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749" name="Google Shape;749;p41"/>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750" name="Google Shape;750;p41"/>
          <p:cNvGrpSpPr/>
          <p:nvPr/>
        </p:nvGrpSpPr>
        <p:grpSpPr>
          <a:xfrm>
            <a:off x="209275" y="4562105"/>
            <a:ext cx="8730218" cy="393626"/>
            <a:chOff x="209275" y="4341150"/>
            <a:chExt cx="8730218" cy="614368"/>
          </a:xfrm>
        </p:grpSpPr>
        <p:cxnSp>
          <p:nvCxnSpPr>
            <p:cNvPr id="751" name="Google Shape;751;p41"/>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752" name="Google Shape;752;p41"/>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1"/>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54" name="Google Shape;754;p41"/>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755" name="Google Shape;755;p41"/>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756" name="Google Shape;756;p41"/>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757" name="Google Shape;757;p41"/>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758" name="Google Shape;758;p41"/>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759" name="Google Shape;759;p41"/>
          <p:cNvSpPr txBox="1"/>
          <p:nvPr/>
        </p:nvSpPr>
        <p:spPr>
          <a:xfrm>
            <a:off x="309250" y="1019525"/>
            <a:ext cx="86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Calibri"/>
                <a:ea typeface="Calibri"/>
                <a:cs typeface="Calibri"/>
                <a:sym typeface="Calibri"/>
              </a:rPr>
              <a:t>Feasibility Statement: </a:t>
            </a:r>
            <a:r>
              <a:rPr lang="en" sz="1800"/>
              <a:t>The GTS is capable of determining vehicle position to within 10cm post mission and evaluating the performance of the control algorithm.</a:t>
            </a:r>
            <a:endParaRPr sz="3000"/>
          </a:p>
        </p:txBody>
      </p:sp>
      <p:pic>
        <p:nvPicPr>
          <p:cNvPr id="760" name="Google Shape;760;p41"/>
          <p:cNvPicPr preferRelativeResize="0"/>
          <p:nvPr/>
        </p:nvPicPr>
        <p:blipFill rotWithShape="1">
          <a:blip r:embed="rId3">
            <a:alphaModFix/>
          </a:blip>
          <a:srcRect/>
          <a:stretch/>
        </p:blipFill>
        <p:spPr>
          <a:xfrm>
            <a:off x="1339938" y="1695275"/>
            <a:ext cx="6464133" cy="2714424"/>
          </a:xfrm>
          <a:prstGeom prst="rect">
            <a:avLst/>
          </a:prstGeom>
          <a:noFill/>
          <a:ln>
            <a:noFill/>
          </a:ln>
        </p:spPr>
      </p:pic>
      <p:sp>
        <p:nvSpPr>
          <p:cNvPr id="2" name="Slide Number Placeholder 1">
            <a:extLst>
              <a:ext uri="{FF2B5EF4-FFF2-40B4-BE49-F238E27FC236}">
                <a16:creationId xmlns:a16="http://schemas.microsoft.com/office/drawing/2014/main" id="{CB823B91-E7A0-1344-96D2-1B984C9ABBEA}"/>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36</a:t>
            </a:fld>
            <a:endParaRPr lang="en"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42"/>
          <p:cNvSpPr txBox="1">
            <a:spLocks noGrp="1"/>
          </p:cNvSpPr>
          <p:nvPr>
            <p:ph type="title"/>
          </p:nvPr>
        </p:nvSpPr>
        <p:spPr>
          <a:xfrm>
            <a:off x="403650" y="915250"/>
            <a:ext cx="8078100" cy="421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800">
                <a:solidFill>
                  <a:srgbClr val="000000"/>
                </a:solidFill>
                <a:latin typeface="Calibri"/>
                <a:ea typeface="Calibri"/>
                <a:cs typeface="Calibri"/>
                <a:sym typeface="Calibri"/>
              </a:rPr>
              <a:t>Objective 1: Measure and store position during flight with +/-10cm accuracy</a:t>
            </a:r>
            <a:endParaRPr sz="1800">
              <a:solidFill>
                <a:srgbClr val="000000"/>
              </a:solidFill>
              <a:latin typeface="Calibri"/>
              <a:ea typeface="Calibri"/>
              <a:cs typeface="Calibri"/>
              <a:sym typeface="Calibri"/>
            </a:endParaRPr>
          </a:p>
          <a:p>
            <a:pPr marL="0" lvl="0" indent="0" algn="l" rtl="0">
              <a:spcBef>
                <a:spcPts val="0"/>
              </a:spcBef>
              <a:spcAft>
                <a:spcPts val="0"/>
              </a:spcAft>
              <a:buNone/>
            </a:pPr>
            <a:endParaRPr sz="1400">
              <a:solidFill>
                <a:srgbClr val="000000"/>
              </a:solidFill>
              <a:latin typeface="Calibri"/>
              <a:ea typeface="Calibri"/>
              <a:cs typeface="Calibri"/>
              <a:sym typeface="Calibri"/>
            </a:endParaRPr>
          </a:p>
          <a:p>
            <a:pPr marL="0" lvl="0" indent="0" algn="l" rtl="0">
              <a:spcBef>
                <a:spcPts val="0"/>
              </a:spcBef>
              <a:spcAft>
                <a:spcPts val="0"/>
              </a:spcAft>
              <a:buNone/>
            </a:pPr>
            <a:endParaRPr sz="1400">
              <a:solidFill>
                <a:srgbClr val="000000"/>
              </a:solidFill>
              <a:latin typeface="Calibri"/>
              <a:ea typeface="Calibri"/>
              <a:cs typeface="Calibri"/>
              <a:sym typeface="Calibri"/>
            </a:endParaRPr>
          </a:p>
          <a:p>
            <a:pPr marL="0" lvl="0" indent="0" algn="l" rtl="0">
              <a:spcBef>
                <a:spcPts val="0"/>
              </a:spcBef>
              <a:spcAft>
                <a:spcPts val="0"/>
              </a:spcAft>
              <a:buNone/>
            </a:pPr>
            <a:endParaRPr sz="1400">
              <a:solidFill>
                <a:srgbClr val="000000"/>
              </a:solidFill>
              <a:latin typeface="Arial"/>
              <a:ea typeface="Arial"/>
              <a:cs typeface="Arial"/>
              <a:sym typeface="Arial"/>
            </a:endParaRPr>
          </a:p>
          <a:p>
            <a:pPr marL="0" lvl="0" indent="0" algn="l" rtl="0">
              <a:spcBef>
                <a:spcPts val="0"/>
              </a:spcBef>
              <a:spcAft>
                <a:spcPts val="0"/>
              </a:spcAft>
              <a:buNone/>
            </a:pPr>
            <a:endParaRPr sz="1400">
              <a:solidFill>
                <a:srgbClr val="000000"/>
              </a:solidFill>
              <a:latin typeface="Calibri"/>
              <a:ea typeface="Calibri"/>
              <a:cs typeface="Calibri"/>
              <a:sym typeface="Calibri"/>
            </a:endParaRPr>
          </a:p>
          <a:p>
            <a:pPr marL="457200" lvl="0" indent="0" algn="l" rtl="0">
              <a:spcBef>
                <a:spcPts val="0"/>
              </a:spcBef>
              <a:spcAft>
                <a:spcPts val="0"/>
              </a:spcAft>
              <a:buNone/>
            </a:pPr>
            <a:endParaRPr sz="2200"/>
          </a:p>
        </p:txBody>
      </p:sp>
      <p:sp>
        <p:nvSpPr>
          <p:cNvPr id="766" name="Google Shape;766;p4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Feasibility Analysis: Ground Truth System</a:t>
            </a:r>
            <a:endParaRPr>
              <a:solidFill>
                <a:schemeClr val="dk1"/>
              </a:solidFill>
            </a:endParaRPr>
          </a:p>
        </p:txBody>
      </p:sp>
      <p:pic>
        <p:nvPicPr>
          <p:cNvPr id="768" name="Google Shape;768;p42"/>
          <p:cNvPicPr preferRelativeResize="0"/>
          <p:nvPr/>
        </p:nvPicPr>
        <p:blipFill rotWithShape="1">
          <a:blip r:embed="rId3">
            <a:alphaModFix/>
          </a:blip>
          <a:srcRect t="5038" r="31379" b="6871"/>
          <a:stretch/>
        </p:blipFill>
        <p:spPr>
          <a:xfrm>
            <a:off x="4103875" y="1438023"/>
            <a:ext cx="2015975" cy="1057925"/>
          </a:xfrm>
          <a:prstGeom prst="rect">
            <a:avLst/>
          </a:prstGeom>
          <a:noFill/>
          <a:ln>
            <a:noFill/>
          </a:ln>
        </p:spPr>
      </p:pic>
      <p:pic>
        <p:nvPicPr>
          <p:cNvPr id="769" name="Google Shape;769;p42"/>
          <p:cNvPicPr preferRelativeResize="0"/>
          <p:nvPr/>
        </p:nvPicPr>
        <p:blipFill rotWithShape="1">
          <a:blip r:embed="rId4">
            <a:alphaModFix/>
          </a:blip>
          <a:srcRect l="8527" t="6603" r="24645" b="6052"/>
          <a:stretch/>
        </p:blipFill>
        <p:spPr>
          <a:xfrm>
            <a:off x="6799359" y="1382313"/>
            <a:ext cx="1730591" cy="1262100"/>
          </a:xfrm>
          <a:prstGeom prst="rect">
            <a:avLst/>
          </a:prstGeom>
          <a:noFill/>
          <a:ln>
            <a:noFill/>
          </a:ln>
        </p:spPr>
      </p:pic>
      <p:grpSp>
        <p:nvGrpSpPr>
          <p:cNvPr id="770" name="Google Shape;770;p42"/>
          <p:cNvGrpSpPr/>
          <p:nvPr/>
        </p:nvGrpSpPr>
        <p:grpSpPr>
          <a:xfrm>
            <a:off x="209275" y="4562105"/>
            <a:ext cx="8730218" cy="393626"/>
            <a:chOff x="209275" y="4341150"/>
            <a:chExt cx="8730218" cy="614368"/>
          </a:xfrm>
        </p:grpSpPr>
        <p:cxnSp>
          <p:nvCxnSpPr>
            <p:cNvPr id="771" name="Google Shape;771;p42"/>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772" name="Google Shape;772;p42"/>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2"/>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74" name="Google Shape;774;p42"/>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775" name="Google Shape;775;p42"/>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776" name="Google Shape;776;p42"/>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777" name="Google Shape;777;p42"/>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778" name="Google Shape;778;p42"/>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779" name="Google Shape;779;p42"/>
          <p:cNvGrpSpPr/>
          <p:nvPr/>
        </p:nvGrpSpPr>
        <p:grpSpPr>
          <a:xfrm>
            <a:off x="209275" y="4562105"/>
            <a:ext cx="8730218" cy="393626"/>
            <a:chOff x="209275" y="4341150"/>
            <a:chExt cx="8730218" cy="614368"/>
          </a:xfrm>
        </p:grpSpPr>
        <p:cxnSp>
          <p:nvCxnSpPr>
            <p:cNvPr id="780" name="Google Shape;780;p42"/>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781" name="Google Shape;781;p42"/>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2"/>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783" name="Google Shape;783;p42"/>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784" name="Google Shape;784;p42"/>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785" name="Google Shape;785;p42"/>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786" name="Google Shape;786;p42"/>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787" name="Google Shape;787;p42"/>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pic>
        <p:nvPicPr>
          <p:cNvPr id="788" name="Google Shape;788;p42"/>
          <p:cNvPicPr preferRelativeResize="0"/>
          <p:nvPr/>
        </p:nvPicPr>
        <p:blipFill>
          <a:blip r:embed="rId5">
            <a:alphaModFix/>
          </a:blip>
          <a:stretch>
            <a:fillRect/>
          </a:stretch>
        </p:blipFill>
        <p:spPr>
          <a:xfrm>
            <a:off x="3969450" y="3064000"/>
            <a:ext cx="2375275" cy="1157025"/>
          </a:xfrm>
          <a:prstGeom prst="rect">
            <a:avLst/>
          </a:prstGeom>
          <a:noFill/>
          <a:ln>
            <a:noFill/>
          </a:ln>
        </p:spPr>
      </p:pic>
      <p:sp>
        <p:nvSpPr>
          <p:cNvPr id="789" name="Google Shape;789;p42"/>
          <p:cNvSpPr txBox="1"/>
          <p:nvPr/>
        </p:nvSpPr>
        <p:spPr>
          <a:xfrm>
            <a:off x="353750" y="1209250"/>
            <a:ext cx="3495000" cy="1693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libri"/>
              <a:buChar char="●"/>
            </a:pPr>
            <a:r>
              <a:rPr lang="en">
                <a:latin typeface="Calibri"/>
                <a:ea typeface="Calibri"/>
                <a:cs typeface="Calibri"/>
                <a:sym typeface="Calibri"/>
              </a:rPr>
              <a:t>Use onboard GPS receiver to take Lat Lon Alt measurements during flight</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PPK Ground station receiver factors in measurements to improve accuracy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Store processed data in micro SD card </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Convert to MATLAB file using Mission Planner software</a:t>
            </a:r>
            <a:endParaRPr>
              <a:latin typeface="Calibri"/>
              <a:ea typeface="Calibri"/>
              <a:cs typeface="Calibri"/>
              <a:sym typeface="Calibri"/>
            </a:endParaRPr>
          </a:p>
        </p:txBody>
      </p:sp>
      <p:cxnSp>
        <p:nvCxnSpPr>
          <p:cNvPr id="790" name="Google Shape;790;p42"/>
          <p:cNvCxnSpPr/>
          <p:nvPr/>
        </p:nvCxnSpPr>
        <p:spPr>
          <a:xfrm>
            <a:off x="6245685" y="1761690"/>
            <a:ext cx="452700" cy="6900"/>
          </a:xfrm>
          <a:prstGeom prst="straightConnector1">
            <a:avLst/>
          </a:prstGeom>
          <a:noFill/>
          <a:ln w="19050" cap="flat" cmpd="sng">
            <a:solidFill>
              <a:srgbClr val="000000"/>
            </a:solidFill>
            <a:prstDash val="solid"/>
            <a:round/>
            <a:headEnd type="none" w="med" len="med"/>
            <a:tailEnd type="triangle" w="med" len="med"/>
          </a:ln>
        </p:spPr>
      </p:cxnSp>
      <p:cxnSp>
        <p:nvCxnSpPr>
          <p:cNvPr id="791" name="Google Shape;791;p42"/>
          <p:cNvCxnSpPr/>
          <p:nvPr/>
        </p:nvCxnSpPr>
        <p:spPr>
          <a:xfrm flipH="1">
            <a:off x="5564625" y="2117050"/>
            <a:ext cx="1620300" cy="849000"/>
          </a:xfrm>
          <a:prstGeom prst="straightConnector1">
            <a:avLst/>
          </a:prstGeom>
          <a:noFill/>
          <a:ln w="19050" cap="flat" cmpd="sng">
            <a:solidFill>
              <a:srgbClr val="000000"/>
            </a:solidFill>
            <a:prstDash val="solid"/>
            <a:round/>
            <a:headEnd type="none" w="med" len="med"/>
            <a:tailEnd type="triangle" w="med" len="med"/>
          </a:ln>
        </p:spPr>
      </p:cxnSp>
      <p:cxnSp>
        <p:nvCxnSpPr>
          <p:cNvPr id="792" name="Google Shape;792;p42"/>
          <p:cNvCxnSpPr/>
          <p:nvPr/>
        </p:nvCxnSpPr>
        <p:spPr>
          <a:xfrm rot="10800000" flipH="1">
            <a:off x="6409875" y="3638913"/>
            <a:ext cx="657900" cy="7200"/>
          </a:xfrm>
          <a:prstGeom prst="straightConnector1">
            <a:avLst/>
          </a:prstGeom>
          <a:noFill/>
          <a:ln w="19050" cap="flat" cmpd="sng">
            <a:solidFill>
              <a:srgbClr val="000000"/>
            </a:solidFill>
            <a:prstDash val="solid"/>
            <a:round/>
            <a:headEnd type="none" w="med" len="med"/>
            <a:tailEnd type="triangle" w="med" len="med"/>
          </a:ln>
        </p:spPr>
      </p:cxnSp>
      <p:grpSp>
        <p:nvGrpSpPr>
          <p:cNvPr id="793" name="Google Shape;793;p42"/>
          <p:cNvGrpSpPr/>
          <p:nvPr/>
        </p:nvGrpSpPr>
        <p:grpSpPr>
          <a:xfrm>
            <a:off x="6714450" y="3301450"/>
            <a:ext cx="2594700" cy="603600"/>
            <a:chOff x="6838650" y="3958488"/>
            <a:chExt cx="2594700" cy="603600"/>
          </a:xfrm>
        </p:grpSpPr>
        <p:sp>
          <p:nvSpPr>
            <p:cNvPr id="794" name="Google Shape;794;p42"/>
            <p:cNvSpPr/>
            <p:nvPr/>
          </p:nvSpPr>
          <p:spPr>
            <a:xfrm>
              <a:off x="7239150" y="3958488"/>
              <a:ext cx="1793700" cy="603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2"/>
            <p:cNvSpPr txBox="1"/>
            <p:nvPr/>
          </p:nvSpPr>
          <p:spPr>
            <a:xfrm>
              <a:off x="6838650" y="4060188"/>
              <a:ext cx="2594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libri"/>
                  <a:ea typeface="Calibri"/>
                  <a:cs typeface="Calibri"/>
                  <a:sym typeface="Calibri"/>
                </a:rPr>
                <a:t>Error Estimation Code</a:t>
              </a:r>
              <a:endParaRPr>
                <a:latin typeface="Calibri"/>
                <a:ea typeface="Calibri"/>
                <a:cs typeface="Calibri"/>
                <a:sym typeface="Calibri"/>
              </a:endParaRPr>
            </a:p>
          </p:txBody>
        </p:sp>
      </p:grpSp>
      <p:graphicFrame>
        <p:nvGraphicFramePr>
          <p:cNvPr id="796" name="Google Shape;796;p42"/>
          <p:cNvGraphicFramePr/>
          <p:nvPr/>
        </p:nvGraphicFramePr>
        <p:xfrm>
          <a:off x="714950" y="2911600"/>
          <a:ext cx="2944650" cy="1462920"/>
        </p:xfrm>
        <a:graphic>
          <a:graphicData uri="http://schemas.openxmlformats.org/drawingml/2006/table">
            <a:tbl>
              <a:tblPr>
                <a:noFill/>
                <a:tableStyleId>{2E50009E-32C5-4519-B402-A932783322D1}</a:tableStyleId>
              </a:tblPr>
              <a:tblGrid>
                <a:gridCol w="1472325">
                  <a:extLst>
                    <a:ext uri="{9D8B030D-6E8A-4147-A177-3AD203B41FA5}">
                      <a16:colId xmlns:a16="http://schemas.microsoft.com/office/drawing/2014/main" val="20000"/>
                    </a:ext>
                  </a:extLst>
                </a:gridCol>
                <a:gridCol w="1472325">
                  <a:extLst>
                    <a:ext uri="{9D8B030D-6E8A-4147-A177-3AD203B41FA5}">
                      <a16:colId xmlns:a16="http://schemas.microsoft.com/office/drawing/2014/main" val="20001"/>
                    </a:ext>
                  </a:extLst>
                </a:gridCol>
              </a:tblGrid>
              <a:tr h="271125">
                <a:tc>
                  <a:txBody>
                    <a:bodyPr/>
                    <a:lstStyle/>
                    <a:p>
                      <a:pPr marL="0" lvl="0" indent="0" algn="l" rtl="0">
                        <a:spcBef>
                          <a:spcPts val="0"/>
                        </a:spcBef>
                        <a:spcAft>
                          <a:spcPts val="0"/>
                        </a:spcAft>
                        <a:buNone/>
                      </a:pPr>
                      <a:r>
                        <a:rPr lang="en" sz="1200">
                          <a:latin typeface="Calibri"/>
                          <a:ea typeface="Calibri"/>
                          <a:cs typeface="Calibri"/>
                          <a:sym typeface="Calibri"/>
                        </a:rPr>
                        <a:t>GPS Module</a:t>
                      </a:r>
                      <a:endParaRPr sz="12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200">
                          <a:latin typeface="Calibri"/>
                          <a:ea typeface="Calibri"/>
                          <a:cs typeface="Calibri"/>
                          <a:sym typeface="Calibri"/>
                        </a:rPr>
                        <a:t>Position Accuracy</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0"/>
                  </a:ext>
                </a:extLst>
              </a:tr>
              <a:tr h="336700">
                <a:tc>
                  <a:txBody>
                    <a:bodyPr/>
                    <a:lstStyle/>
                    <a:p>
                      <a:pPr marL="0" lvl="0" indent="0" algn="l" rtl="0">
                        <a:spcBef>
                          <a:spcPts val="0"/>
                        </a:spcBef>
                        <a:spcAft>
                          <a:spcPts val="0"/>
                        </a:spcAft>
                        <a:buNone/>
                      </a:pPr>
                      <a:r>
                        <a:rPr lang="en" sz="1200">
                          <a:latin typeface="Calibri"/>
                          <a:ea typeface="Calibri"/>
                          <a:cs typeface="Calibri"/>
                          <a:sym typeface="Calibri"/>
                        </a:rPr>
                        <a:t>Here3</a:t>
                      </a:r>
                      <a:endParaRPr sz="12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200">
                          <a:latin typeface="Calibri"/>
                          <a:ea typeface="Calibri"/>
                          <a:cs typeface="Calibri"/>
                          <a:sym typeface="Calibri"/>
                        </a:rPr>
                        <a:t>+/- 0.025m</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1"/>
                  </a:ext>
                </a:extLst>
              </a:tr>
              <a:tr h="336700">
                <a:tc>
                  <a:txBody>
                    <a:bodyPr/>
                    <a:lstStyle/>
                    <a:p>
                      <a:pPr marL="0" lvl="0" indent="0" algn="l" rtl="0">
                        <a:spcBef>
                          <a:spcPts val="0"/>
                        </a:spcBef>
                        <a:spcAft>
                          <a:spcPts val="0"/>
                        </a:spcAft>
                        <a:buNone/>
                      </a:pPr>
                      <a:r>
                        <a:rPr lang="en" sz="1200">
                          <a:latin typeface="Calibri"/>
                          <a:ea typeface="Calibri"/>
                          <a:cs typeface="Calibri"/>
                          <a:sym typeface="Calibri"/>
                        </a:rPr>
                        <a:t>CUAV C-RTK 9P</a:t>
                      </a:r>
                      <a:endParaRPr sz="12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200">
                          <a:latin typeface="Calibri"/>
                          <a:ea typeface="Calibri"/>
                          <a:cs typeface="Calibri"/>
                          <a:sym typeface="Calibri"/>
                        </a:rPr>
                        <a:t>+/- 0.01m</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2"/>
                  </a:ext>
                </a:extLst>
              </a:tr>
              <a:tr h="336700">
                <a:tc>
                  <a:txBody>
                    <a:bodyPr/>
                    <a:lstStyle/>
                    <a:p>
                      <a:pPr marL="0" lvl="0" indent="0" algn="l" rtl="0">
                        <a:spcBef>
                          <a:spcPts val="0"/>
                        </a:spcBef>
                        <a:spcAft>
                          <a:spcPts val="0"/>
                        </a:spcAft>
                        <a:buNone/>
                      </a:pPr>
                      <a:r>
                        <a:rPr lang="en" sz="1200">
                          <a:latin typeface="Calibri"/>
                          <a:ea typeface="Calibri"/>
                          <a:cs typeface="Calibri"/>
                          <a:sym typeface="Calibri"/>
                        </a:rPr>
                        <a:t>Holybro H-RTK F9P</a:t>
                      </a:r>
                      <a:endParaRPr sz="1200">
                        <a:latin typeface="Calibri"/>
                        <a:ea typeface="Calibri"/>
                        <a:cs typeface="Calibri"/>
                        <a:sym typeface="Calibri"/>
                      </a:endParaRPr>
                    </a:p>
                  </a:txBody>
                  <a:tcPr marL="91425" marR="91425" marT="91425" marB="91425"/>
                </a:tc>
                <a:tc>
                  <a:txBody>
                    <a:bodyPr/>
                    <a:lstStyle/>
                    <a:p>
                      <a:pPr marL="0" lvl="0" indent="0" algn="l" rtl="0">
                        <a:spcBef>
                          <a:spcPts val="0"/>
                        </a:spcBef>
                        <a:spcAft>
                          <a:spcPts val="0"/>
                        </a:spcAft>
                        <a:buNone/>
                      </a:pPr>
                      <a:r>
                        <a:rPr lang="en" sz="1200">
                          <a:latin typeface="Calibri"/>
                          <a:ea typeface="Calibri"/>
                          <a:cs typeface="Calibri"/>
                          <a:sym typeface="Calibri"/>
                        </a:rPr>
                        <a:t>+/- 0.01m</a:t>
                      </a:r>
                      <a:endParaRPr sz="1200">
                        <a:latin typeface="Calibri"/>
                        <a:ea typeface="Calibri"/>
                        <a:cs typeface="Calibri"/>
                        <a:sym typeface="Calibri"/>
                      </a:endParaRPr>
                    </a:p>
                  </a:txBody>
                  <a:tcPr marL="91425" marR="91425" marT="91425" marB="91425"/>
                </a:tc>
                <a:extLst>
                  <a:ext uri="{0D108BD9-81ED-4DB2-BD59-A6C34878D82A}">
                    <a16:rowId xmlns:a16="http://schemas.microsoft.com/office/drawing/2014/main" val="10003"/>
                  </a:ext>
                </a:extLst>
              </a:tr>
            </a:tbl>
          </a:graphicData>
        </a:graphic>
      </p:graphicFrame>
      <p:sp>
        <p:nvSpPr>
          <p:cNvPr id="2" name="Slide Number Placeholder 1">
            <a:extLst>
              <a:ext uri="{FF2B5EF4-FFF2-40B4-BE49-F238E27FC236}">
                <a16:creationId xmlns:a16="http://schemas.microsoft.com/office/drawing/2014/main" id="{746DC4A3-DDEC-5D49-92C4-458CBBA082FA}"/>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37</a:t>
            </a:fld>
            <a:endParaRPr lang="en"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4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Feasibility Analysis: Ground Truth System</a:t>
            </a:r>
            <a:endParaRPr>
              <a:solidFill>
                <a:schemeClr val="dk1"/>
              </a:solidFill>
            </a:endParaRPr>
          </a:p>
        </p:txBody>
      </p:sp>
      <p:sp>
        <p:nvSpPr>
          <p:cNvPr id="803" name="Google Shape;803;p43"/>
          <p:cNvSpPr txBox="1"/>
          <p:nvPr/>
        </p:nvSpPr>
        <p:spPr>
          <a:xfrm>
            <a:off x="303350" y="1336675"/>
            <a:ext cx="40707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libri"/>
              <a:buChar char="●"/>
            </a:pPr>
            <a:r>
              <a:rPr lang="en">
                <a:latin typeface="Calibri"/>
                <a:ea typeface="Calibri"/>
                <a:cs typeface="Calibri"/>
                <a:sym typeface="Calibri"/>
              </a:rPr>
              <a:t>Using similar hardware, IRISS team was able to record position/time data using SD card for both trajectories</a:t>
            </a:r>
            <a:endParaRPr>
              <a:latin typeface="Calibri"/>
              <a:ea typeface="Calibri"/>
              <a:cs typeface="Calibri"/>
              <a:sym typeface="Calibri"/>
            </a:endParaRPr>
          </a:p>
        </p:txBody>
      </p:sp>
      <p:sp>
        <p:nvSpPr>
          <p:cNvPr id="804" name="Google Shape;804;p43"/>
          <p:cNvSpPr txBox="1"/>
          <p:nvPr/>
        </p:nvSpPr>
        <p:spPr>
          <a:xfrm>
            <a:off x="4649913" y="1311800"/>
            <a:ext cx="41010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Calibri"/>
              <a:buChar char="●"/>
            </a:pPr>
            <a:r>
              <a:rPr lang="en">
                <a:latin typeface="Calibri"/>
                <a:ea typeface="Calibri"/>
                <a:cs typeface="Calibri"/>
                <a:sym typeface="Calibri"/>
              </a:rPr>
              <a:t>Ground truth trajectory data from GPS allows for error estimation compared to commanded trajectory</a:t>
            </a:r>
            <a:endParaRPr>
              <a:latin typeface="Calibri"/>
              <a:ea typeface="Calibri"/>
              <a:cs typeface="Calibri"/>
              <a:sym typeface="Calibri"/>
            </a:endParaRPr>
          </a:p>
        </p:txBody>
      </p:sp>
      <p:graphicFrame>
        <p:nvGraphicFramePr>
          <p:cNvPr id="805" name="Google Shape;805;p43"/>
          <p:cNvGraphicFramePr/>
          <p:nvPr/>
        </p:nvGraphicFramePr>
        <p:xfrm>
          <a:off x="4934325" y="2160300"/>
          <a:ext cx="3532200" cy="670500"/>
        </p:xfrm>
        <a:graphic>
          <a:graphicData uri="http://schemas.openxmlformats.org/drawingml/2006/table">
            <a:tbl>
              <a:tblPr>
                <a:noFill/>
                <a:tableStyleId>{2E50009E-32C5-4519-B402-A932783322D1}</a:tableStyleId>
              </a:tblPr>
              <a:tblGrid>
                <a:gridCol w="1766100">
                  <a:extLst>
                    <a:ext uri="{9D8B030D-6E8A-4147-A177-3AD203B41FA5}">
                      <a16:colId xmlns:a16="http://schemas.microsoft.com/office/drawing/2014/main" val="20000"/>
                    </a:ext>
                  </a:extLst>
                </a:gridCol>
                <a:gridCol w="1766100">
                  <a:extLst>
                    <a:ext uri="{9D8B030D-6E8A-4147-A177-3AD203B41FA5}">
                      <a16:colId xmlns:a16="http://schemas.microsoft.com/office/drawing/2014/main" val="20001"/>
                    </a:ext>
                  </a:extLst>
                </a:gridCol>
              </a:tblGrid>
              <a:tr h="215550">
                <a:tc>
                  <a:txBody>
                    <a:bodyPr/>
                    <a:lstStyle/>
                    <a:p>
                      <a:pPr marL="0" lvl="0" indent="0" algn="l" rtl="0">
                        <a:spcBef>
                          <a:spcPts val="0"/>
                        </a:spcBef>
                        <a:spcAft>
                          <a:spcPts val="0"/>
                        </a:spcAft>
                        <a:buNone/>
                      </a:pPr>
                      <a:r>
                        <a:rPr lang="en" sz="1000" b="1"/>
                        <a:t>Position RMS Error</a:t>
                      </a:r>
                      <a:endParaRPr sz="1000" b="1"/>
                    </a:p>
                  </a:txBody>
                  <a:tcPr marL="91425" marR="91425" marT="91425" marB="91425"/>
                </a:tc>
                <a:tc>
                  <a:txBody>
                    <a:bodyPr/>
                    <a:lstStyle/>
                    <a:p>
                      <a:pPr marL="0" lvl="0" indent="0" algn="l" rtl="0">
                        <a:spcBef>
                          <a:spcPts val="0"/>
                        </a:spcBef>
                        <a:spcAft>
                          <a:spcPts val="0"/>
                        </a:spcAft>
                        <a:buNone/>
                      </a:pPr>
                      <a:r>
                        <a:rPr lang="en" sz="1000" b="1"/>
                        <a:t>Timing RMS Error</a:t>
                      </a:r>
                      <a:endParaRPr sz="1000" b="1"/>
                    </a:p>
                  </a:txBody>
                  <a:tcPr marL="91425" marR="91425" marT="91425" marB="91425"/>
                </a:tc>
                <a:extLst>
                  <a:ext uri="{0D108BD9-81ED-4DB2-BD59-A6C34878D82A}">
                    <a16:rowId xmlns:a16="http://schemas.microsoft.com/office/drawing/2014/main" val="10000"/>
                  </a:ext>
                </a:extLst>
              </a:tr>
              <a:tr h="215550">
                <a:tc>
                  <a:txBody>
                    <a:bodyPr/>
                    <a:lstStyle/>
                    <a:p>
                      <a:pPr marL="0" lvl="0" indent="0" algn="l" rtl="0">
                        <a:spcBef>
                          <a:spcPts val="0"/>
                        </a:spcBef>
                        <a:spcAft>
                          <a:spcPts val="0"/>
                        </a:spcAft>
                        <a:buNone/>
                      </a:pPr>
                      <a:endParaRPr sz="1000"/>
                    </a:p>
                  </a:txBody>
                  <a:tcPr marL="91425" marR="91425" marT="91425" marB="91425"/>
                </a:tc>
                <a:tc>
                  <a:txBody>
                    <a:bodyPr/>
                    <a:lstStyle/>
                    <a:p>
                      <a:pPr marL="0" lvl="0" indent="0" algn="l" rtl="0">
                        <a:spcBef>
                          <a:spcPts val="0"/>
                        </a:spcBef>
                        <a:spcAft>
                          <a:spcPts val="0"/>
                        </a:spcAft>
                        <a:buNone/>
                      </a:pPr>
                      <a:endParaRPr sz="1000"/>
                    </a:p>
                  </a:txBody>
                  <a:tcPr marL="91425" marR="91425" marT="91425" marB="91425"/>
                </a:tc>
                <a:extLst>
                  <a:ext uri="{0D108BD9-81ED-4DB2-BD59-A6C34878D82A}">
                    <a16:rowId xmlns:a16="http://schemas.microsoft.com/office/drawing/2014/main" val="10001"/>
                  </a:ext>
                </a:extLst>
              </a:tr>
            </a:tbl>
          </a:graphicData>
        </a:graphic>
      </p:graphicFrame>
      <p:pic>
        <p:nvPicPr>
          <p:cNvPr id="806" name="Google Shape;806;p43"/>
          <p:cNvPicPr preferRelativeResize="0"/>
          <p:nvPr/>
        </p:nvPicPr>
        <p:blipFill rotWithShape="1">
          <a:blip r:embed="rId3">
            <a:alphaModFix/>
          </a:blip>
          <a:srcRect t="6059"/>
          <a:stretch/>
        </p:blipFill>
        <p:spPr>
          <a:xfrm>
            <a:off x="4740950" y="2927975"/>
            <a:ext cx="3772426" cy="1557925"/>
          </a:xfrm>
          <a:prstGeom prst="rect">
            <a:avLst/>
          </a:prstGeom>
          <a:noFill/>
          <a:ln>
            <a:noFill/>
          </a:ln>
        </p:spPr>
      </p:pic>
      <p:grpSp>
        <p:nvGrpSpPr>
          <p:cNvPr id="807" name="Google Shape;807;p43"/>
          <p:cNvGrpSpPr/>
          <p:nvPr/>
        </p:nvGrpSpPr>
        <p:grpSpPr>
          <a:xfrm>
            <a:off x="209275" y="4562105"/>
            <a:ext cx="8730218" cy="393626"/>
            <a:chOff x="209275" y="4341150"/>
            <a:chExt cx="8730218" cy="614368"/>
          </a:xfrm>
        </p:grpSpPr>
        <p:cxnSp>
          <p:nvCxnSpPr>
            <p:cNvPr id="808" name="Google Shape;808;p43"/>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809" name="Google Shape;809;p43"/>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3"/>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11" name="Google Shape;811;p43"/>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812" name="Google Shape;812;p43"/>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813" name="Google Shape;813;p43"/>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814" name="Google Shape;814;p43"/>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815" name="Google Shape;815;p43"/>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816" name="Google Shape;816;p43"/>
          <p:cNvGrpSpPr/>
          <p:nvPr/>
        </p:nvGrpSpPr>
        <p:grpSpPr>
          <a:xfrm>
            <a:off x="209275" y="4562105"/>
            <a:ext cx="8730218" cy="393626"/>
            <a:chOff x="209275" y="4341150"/>
            <a:chExt cx="8730218" cy="614368"/>
          </a:xfrm>
        </p:grpSpPr>
        <p:cxnSp>
          <p:nvCxnSpPr>
            <p:cNvPr id="817" name="Google Shape;817;p43"/>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818" name="Google Shape;818;p43"/>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3"/>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20" name="Google Shape;820;p43"/>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821" name="Google Shape;821;p43"/>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822" name="Google Shape;822;p43"/>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823" name="Google Shape;823;p43"/>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824" name="Google Shape;824;p43"/>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pic>
        <p:nvPicPr>
          <p:cNvPr id="825" name="Google Shape;825;p43"/>
          <p:cNvPicPr preferRelativeResize="0"/>
          <p:nvPr/>
        </p:nvPicPr>
        <p:blipFill rotWithShape="1">
          <a:blip r:embed="rId4">
            <a:alphaModFix/>
          </a:blip>
          <a:srcRect l="3277" r="4394" b="5499"/>
          <a:stretch/>
        </p:blipFill>
        <p:spPr>
          <a:xfrm>
            <a:off x="682775" y="2117675"/>
            <a:ext cx="3532174" cy="2368225"/>
          </a:xfrm>
          <a:prstGeom prst="rect">
            <a:avLst/>
          </a:prstGeom>
          <a:noFill/>
          <a:ln>
            <a:noFill/>
          </a:ln>
        </p:spPr>
      </p:pic>
      <p:sp>
        <p:nvSpPr>
          <p:cNvPr id="826" name="Google Shape;826;p43"/>
          <p:cNvSpPr txBox="1"/>
          <p:nvPr/>
        </p:nvSpPr>
        <p:spPr>
          <a:xfrm>
            <a:off x="355050" y="939688"/>
            <a:ext cx="699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Calibri"/>
                <a:ea typeface="Calibri"/>
                <a:cs typeface="Calibri"/>
                <a:sym typeface="Calibri"/>
              </a:rPr>
              <a:t>Objective 2: Use flight trajectory data to evaluate control algorithm</a:t>
            </a:r>
            <a:endParaRPr sz="1600">
              <a:latin typeface="Calibri"/>
              <a:ea typeface="Calibri"/>
              <a:cs typeface="Calibri"/>
              <a:sym typeface="Calibri"/>
            </a:endParaRPr>
          </a:p>
        </p:txBody>
      </p:sp>
      <p:pic>
        <p:nvPicPr>
          <p:cNvPr id="827" name="Google Shape;827;p43"/>
          <p:cNvPicPr preferRelativeResize="0"/>
          <p:nvPr/>
        </p:nvPicPr>
        <p:blipFill>
          <a:blip r:embed="rId5">
            <a:alphaModFix/>
          </a:blip>
          <a:stretch>
            <a:fillRect/>
          </a:stretch>
        </p:blipFill>
        <p:spPr>
          <a:xfrm>
            <a:off x="5305943" y="2519550"/>
            <a:ext cx="1100381" cy="240562"/>
          </a:xfrm>
          <a:prstGeom prst="rect">
            <a:avLst/>
          </a:prstGeom>
          <a:noFill/>
          <a:ln>
            <a:noFill/>
          </a:ln>
        </p:spPr>
      </p:pic>
      <p:pic>
        <p:nvPicPr>
          <p:cNvPr id="828" name="Google Shape;828;p43"/>
          <p:cNvPicPr preferRelativeResize="0"/>
          <p:nvPr/>
        </p:nvPicPr>
        <p:blipFill rotWithShape="1">
          <a:blip r:embed="rId6">
            <a:alphaModFix/>
          </a:blip>
          <a:srcRect b="18173"/>
          <a:stretch/>
        </p:blipFill>
        <p:spPr>
          <a:xfrm>
            <a:off x="7030987" y="2519550"/>
            <a:ext cx="1035888" cy="240550"/>
          </a:xfrm>
          <a:prstGeom prst="rect">
            <a:avLst/>
          </a:prstGeom>
          <a:noFill/>
          <a:ln>
            <a:noFill/>
          </a:ln>
        </p:spPr>
      </p:pic>
      <p:sp>
        <p:nvSpPr>
          <p:cNvPr id="2" name="Slide Number Placeholder 1">
            <a:extLst>
              <a:ext uri="{FF2B5EF4-FFF2-40B4-BE49-F238E27FC236}">
                <a16:creationId xmlns:a16="http://schemas.microsoft.com/office/drawing/2014/main" id="{8EE5C952-7EC0-7F49-9824-A3BCF5F86AE2}"/>
              </a:ext>
            </a:extLst>
          </p:cNvPr>
          <p:cNvSpPr>
            <a:spLocks noGrp="1"/>
          </p:cNvSpPr>
          <p:nvPr>
            <p:ph type="sldNum" idx="12"/>
          </p:nvPr>
        </p:nvSpPr>
        <p:spPr>
          <a:xfrm>
            <a:off x="8423986" y="4568607"/>
            <a:ext cx="548700" cy="393600"/>
          </a:xfrm>
        </p:spPr>
        <p:txBody>
          <a:bodyPr/>
          <a:lstStyle/>
          <a:p>
            <a:pPr marL="0" lvl="0" indent="0" algn="r" rtl="0">
              <a:spcBef>
                <a:spcPts val="0"/>
              </a:spcBef>
              <a:spcAft>
                <a:spcPts val="0"/>
              </a:spcAft>
              <a:buNone/>
            </a:pPr>
            <a:fld id="{00000000-1234-1234-1234-123412341234}" type="slidenum">
              <a:rPr lang="en" smtClean="0"/>
              <a:t>38</a:t>
            </a:fld>
            <a:endParaRPr lang="en"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4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Feasibility Analysis: Ground Truth System</a:t>
            </a:r>
            <a:endParaRPr>
              <a:solidFill>
                <a:schemeClr val="dk1"/>
              </a:solidFill>
            </a:endParaRPr>
          </a:p>
        </p:txBody>
      </p:sp>
      <p:graphicFrame>
        <p:nvGraphicFramePr>
          <p:cNvPr id="835" name="Google Shape;835;p44"/>
          <p:cNvGraphicFramePr/>
          <p:nvPr/>
        </p:nvGraphicFramePr>
        <p:xfrm>
          <a:off x="260875" y="1969788"/>
          <a:ext cx="8656950" cy="1203930"/>
        </p:xfrm>
        <a:graphic>
          <a:graphicData uri="http://schemas.openxmlformats.org/drawingml/2006/table">
            <a:tbl>
              <a:tblPr>
                <a:noFill/>
                <a:tableStyleId>{2E50009E-32C5-4519-B402-A932783322D1}</a:tableStyleId>
              </a:tblPr>
              <a:tblGrid>
                <a:gridCol w="1515575">
                  <a:extLst>
                    <a:ext uri="{9D8B030D-6E8A-4147-A177-3AD203B41FA5}">
                      <a16:colId xmlns:a16="http://schemas.microsoft.com/office/drawing/2014/main" val="20000"/>
                    </a:ext>
                  </a:extLst>
                </a:gridCol>
                <a:gridCol w="5130225">
                  <a:extLst>
                    <a:ext uri="{9D8B030D-6E8A-4147-A177-3AD203B41FA5}">
                      <a16:colId xmlns:a16="http://schemas.microsoft.com/office/drawing/2014/main" val="20001"/>
                    </a:ext>
                  </a:extLst>
                </a:gridCol>
                <a:gridCol w="585200">
                  <a:extLst>
                    <a:ext uri="{9D8B030D-6E8A-4147-A177-3AD203B41FA5}">
                      <a16:colId xmlns:a16="http://schemas.microsoft.com/office/drawing/2014/main" val="20002"/>
                    </a:ext>
                  </a:extLst>
                </a:gridCol>
                <a:gridCol w="596725">
                  <a:extLst>
                    <a:ext uri="{9D8B030D-6E8A-4147-A177-3AD203B41FA5}">
                      <a16:colId xmlns:a16="http://schemas.microsoft.com/office/drawing/2014/main" val="20003"/>
                    </a:ext>
                  </a:extLst>
                </a:gridCol>
                <a:gridCol w="829225">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sz="1200" b="1"/>
                        <a:t>Name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Statement</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CPEs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FRs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Feasible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48600">
                <a:tc>
                  <a:txBody>
                    <a:bodyPr/>
                    <a:lstStyle/>
                    <a:p>
                      <a:pPr marL="0" lvl="0" indent="0" algn="l" rtl="0">
                        <a:spcBef>
                          <a:spcPts val="0"/>
                        </a:spcBef>
                        <a:spcAft>
                          <a:spcPts val="0"/>
                        </a:spcAft>
                        <a:buNone/>
                      </a:pPr>
                      <a:r>
                        <a:rPr lang="en"/>
                        <a:t>Ground Truth System</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The GTS is capable of determining vehicle position to within 10cm post mission and evaluating the performance of the control algorithm.</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E5</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FR7</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Yes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bl>
          </a:graphicData>
        </a:graphic>
      </p:graphicFrame>
      <p:grpSp>
        <p:nvGrpSpPr>
          <p:cNvPr id="836" name="Google Shape;836;p44"/>
          <p:cNvGrpSpPr/>
          <p:nvPr/>
        </p:nvGrpSpPr>
        <p:grpSpPr>
          <a:xfrm>
            <a:off x="209275" y="4562105"/>
            <a:ext cx="8730218" cy="393626"/>
            <a:chOff x="209275" y="4341150"/>
            <a:chExt cx="8730218" cy="614368"/>
          </a:xfrm>
        </p:grpSpPr>
        <p:cxnSp>
          <p:nvCxnSpPr>
            <p:cNvPr id="837" name="Google Shape;837;p44"/>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838" name="Google Shape;838;p44"/>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40" name="Google Shape;840;p44"/>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841" name="Google Shape;841;p44"/>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842" name="Google Shape;842;p44"/>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843" name="Google Shape;843;p44"/>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844" name="Google Shape;844;p44"/>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845" name="Google Shape;845;p44"/>
          <p:cNvGrpSpPr/>
          <p:nvPr/>
        </p:nvGrpSpPr>
        <p:grpSpPr>
          <a:xfrm>
            <a:off x="209275" y="4562105"/>
            <a:ext cx="8730218" cy="393626"/>
            <a:chOff x="209275" y="4341150"/>
            <a:chExt cx="8730218" cy="614368"/>
          </a:xfrm>
        </p:grpSpPr>
        <p:cxnSp>
          <p:nvCxnSpPr>
            <p:cNvPr id="846" name="Google Shape;846;p44"/>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847" name="Google Shape;847;p44"/>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4"/>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49" name="Google Shape;849;p44"/>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850" name="Google Shape;850;p44"/>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851" name="Google Shape;851;p44"/>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852" name="Google Shape;852;p44"/>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853" name="Google Shape;853;p44"/>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EDBE88D6-59B0-0E4E-A404-B808FD72B6AC}"/>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39</a:t>
            </a:fld>
            <a:endParaRPr lang="en"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31"/>
          <p:cNvSpPr txBox="1">
            <a:spLocks noGrp="1"/>
          </p:cNvSpPr>
          <p:nvPr>
            <p:ph type="title"/>
          </p:nvPr>
        </p:nvSpPr>
        <p:spPr>
          <a:xfrm>
            <a:off x="819150" y="192195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dirty="0">
                <a:solidFill>
                  <a:srgbClr val="674EA7"/>
                </a:solidFill>
              </a:rPr>
              <a:t>CONOPS</a:t>
            </a:r>
            <a:endParaRPr sz="6400" b="1" dirty="0">
              <a:solidFill>
                <a:srgbClr val="674EA7"/>
              </a:solidFill>
            </a:endParaRPr>
          </a:p>
        </p:txBody>
      </p:sp>
      <p:cxnSp>
        <p:nvCxnSpPr>
          <p:cNvPr id="455" name="Google Shape;455;p31"/>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456" name="Google Shape;456;p31"/>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C556AC34-E504-EB49-ACD7-EC9807540F8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extLst>
      <p:ext uri="{BB962C8B-B14F-4D97-AF65-F5344CB8AC3E}">
        <p14:creationId xmlns:p14="http://schemas.microsoft.com/office/powerpoint/2010/main" val="2500120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4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Feasibility Analysis: High Level Interface FBD</a:t>
            </a:r>
            <a:endParaRPr>
              <a:solidFill>
                <a:schemeClr val="dk1"/>
              </a:solidFill>
            </a:endParaRPr>
          </a:p>
        </p:txBody>
      </p:sp>
      <p:pic>
        <p:nvPicPr>
          <p:cNvPr id="860" name="Google Shape;860;p45"/>
          <p:cNvPicPr preferRelativeResize="0"/>
          <p:nvPr/>
        </p:nvPicPr>
        <p:blipFill>
          <a:blip r:embed="rId3">
            <a:alphaModFix/>
          </a:blip>
          <a:stretch>
            <a:fillRect/>
          </a:stretch>
        </p:blipFill>
        <p:spPr>
          <a:xfrm>
            <a:off x="78588" y="836163"/>
            <a:ext cx="9021537" cy="3471175"/>
          </a:xfrm>
          <a:prstGeom prst="rect">
            <a:avLst/>
          </a:prstGeom>
          <a:noFill/>
          <a:ln>
            <a:noFill/>
          </a:ln>
        </p:spPr>
      </p:pic>
      <p:grpSp>
        <p:nvGrpSpPr>
          <p:cNvPr id="861" name="Google Shape;861;p45"/>
          <p:cNvGrpSpPr/>
          <p:nvPr/>
        </p:nvGrpSpPr>
        <p:grpSpPr>
          <a:xfrm>
            <a:off x="209275" y="4562105"/>
            <a:ext cx="8730218" cy="393626"/>
            <a:chOff x="209275" y="4341150"/>
            <a:chExt cx="8730218" cy="614368"/>
          </a:xfrm>
        </p:grpSpPr>
        <p:cxnSp>
          <p:nvCxnSpPr>
            <p:cNvPr id="862" name="Google Shape;862;p45"/>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863" name="Google Shape;863;p45"/>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5"/>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65" name="Google Shape;865;p45"/>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866" name="Google Shape;866;p45"/>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867" name="Google Shape;867;p45"/>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868" name="Google Shape;868;p45"/>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869" name="Google Shape;869;p45"/>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870" name="Google Shape;870;p45"/>
          <p:cNvGrpSpPr/>
          <p:nvPr/>
        </p:nvGrpSpPr>
        <p:grpSpPr>
          <a:xfrm>
            <a:off x="209275" y="4562105"/>
            <a:ext cx="8730218" cy="393626"/>
            <a:chOff x="209275" y="4341150"/>
            <a:chExt cx="8730218" cy="614368"/>
          </a:xfrm>
        </p:grpSpPr>
        <p:cxnSp>
          <p:nvCxnSpPr>
            <p:cNvPr id="871" name="Google Shape;871;p45"/>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872" name="Google Shape;872;p45"/>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5"/>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74" name="Google Shape;874;p45"/>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875" name="Google Shape;875;p45"/>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876" name="Google Shape;876;p45"/>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877" name="Google Shape;877;p45"/>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878" name="Google Shape;878;p45"/>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775B5006-A5D7-E24E-ABE0-53717F15865A}"/>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40</a:t>
            </a:fld>
            <a:endParaRPr lang="e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4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6"/>
          <p:cNvSpPr txBox="1">
            <a:spLocks noGrp="1"/>
          </p:cNvSpPr>
          <p:nvPr>
            <p:ph type="title"/>
          </p:nvPr>
        </p:nvSpPr>
        <p:spPr>
          <a:xfrm>
            <a:off x="819150" y="195275"/>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Autopilot Hardware</a:t>
            </a:r>
            <a:endParaRPr>
              <a:solidFill>
                <a:schemeClr val="dk1"/>
              </a:solidFill>
            </a:endParaRPr>
          </a:p>
        </p:txBody>
      </p:sp>
      <p:grpSp>
        <p:nvGrpSpPr>
          <p:cNvPr id="885" name="Google Shape;885;p46"/>
          <p:cNvGrpSpPr/>
          <p:nvPr/>
        </p:nvGrpSpPr>
        <p:grpSpPr>
          <a:xfrm>
            <a:off x="209275" y="4562105"/>
            <a:ext cx="8730218" cy="393626"/>
            <a:chOff x="209275" y="4341150"/>
            <a:chExt cx="8730218" cy="614368"/>
          </a:xfrm>
        </p:grpSpPr>
        <p:cxnSp>
          <p:nvCxnSpPr>
            <p:cNvPr id="886" name="Google Shape;886;p46"/>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887" name="Google Shape;887;p46"/>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6"/>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89" name="Google Shape;889;p46"/>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890" name="Google Shape;890;p46"/>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891" name="Google Shape;891;p46"/>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892" name="Google Shape;892;p46"/>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893" name="Google Shape;893;p46"/>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894" name="Google Shape;894;p46"/>
          <p:cNvGrpSpPr/>
          <p:nvPr/>
        </p:nvGrpSpPr>
        <p:grpSpPr>
          <a:xfrm>
            <a:off x="209275" y="4562105"/>
            <a:ext cx="8730218" cy="393626"/>
            <a:chOff x="209275" y="4341150"/>
            <a:chExt cx="8730218" cy="614368"/>
          </a:xfrm>
        </p:grpSpPr>
        <p:cxnSp>
          <p:nvCxnSpPr>
            <p:cNvPr id="895" name="Google Shape;895;p46"/>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896" name="Google Shape;896;p46"/>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6"/>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898" name="Google Shape;898;p46"/>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899" name="Google Shape;899;p46"/>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900" name="Google Shape;900;p46"/>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901" name="Google Shape;901;p46"/>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902" name="Google Shape;902;p46"/>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903" name="Google Shape;903;p46"/>
          <p:cNvSpPr txBox="1"/>
          <p:nvPr/>
        </p:nvSpPr>
        <p:spPr>
          <a:xfrm>
            <a:off x="309250" y="1095725"/>
            <a:ext cx="86304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Calibri"/>
                <a:ea typeface="Calibri"/>
                <a:cs typeface="Calibri"/>
                <a:sym typeface="Calibri"/>
              </a:rPr>
              <a:t>Feasibility Statement: </a:t>
            </a:r>
            <a:r>
              <a:rPr lang="en" sz="1800"/>
              <a:t>The autopilot hardware is capable of controlling the chosen vehicle and interfacing with chosen software packages.</a:t>
            </a:r>
            <a:endParaRPr sz="2400"/>
          </a:p>
        </p:txBody>
      </p:sp>
      <p:pic>
        <p:nvPicPr>
          <p:cNvPr id="904" name="Google Shape;904;p46"/>
          <p:cNvPicPr preferRelativeResize="0"/>
          <p:nvPr/>
        </p:nvPicPr>
        <p:blipFill rotWithShape="1">
          <a:blip r:embed="rId3">
            <a:alphaModFix/>
          </a:blip>
          <a:srcRect/>
          <a:stretch/>
        </p:blipFill>
        <p:spPr>
          <a:xfrm>
            <a:off x="1579761" y="1882125"/>
            <a:ext cx="6019174" cy="2527574"/>
          </a:xfrm>
          <a:prstGeom prst="rect">
            <a:avLst/>
          </a:prstGeom>
          <a:noFill/>
          <a:ln>
            <a:noFill/>
          </a:ln>
        </p:spPr>
      </p:pic>
      <p:sp>
        <p:nvSpPr>
          <p:cNvPr id="2" name="Slide Number Placeholder 1">
            <a:extLst>
              <a:ext uri="{FF2B5EF4-FFF2-40B4-BE49-F238E27FC236}">
                <a16:creationId xmlns:a16="http://schemas.microsoft.com/office/drawing/2014/main" id="{74BBB6E4-C615-8843-987C-E0525757AFA4}"/>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41</a:t>
            </a:fld>
            <a:endParaRPr lang="en"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4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Autopilot Hardware</a:t>
            </a:r>
            <a:endParaRPr>
              <a:solidFill>
                <a:schemeClr val="dk1"/>
              </a:solidFill>
            </a:endParaRPr>
          </a:p>
        </p:txBody>
      </p:sp>
      <p:sp>
        <p:nvSpPr>
          <p:cNvPr id="911" name="Google Shape;911;p47"/>
          <p:cNvSpPr txBox="1"/>
          <p:nvPr/>
        </p:nvSpPr>
        <p:spPr>
          <a:xfrm>
            <a:off x="352300" y="1162575"/>
            <a:ext cx="5143500" cy="295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latin typeface="Calibri"/>
                <a:ea typeface="Calibri"/>
                <a:cs typeface="Calibri"/>
                <a:sym typeface="Calibri"/>
              </a:rPr>
              <a:t>PixHawk 4 and QGroundControl</a:t>
            </a:r>
            <a:endParaRPr sz="18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QGroundControl gives option for ArduPilot Firmware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Compiles and builds code onto PixHawk 4 board</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PixHawk 4 and ArduPilot</a:t>
            </a:r>
            <a:endParaRPr sz="18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The PixHawk 4 Board is supported by the ArduPilot firmware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Documentation on setup is provided</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sz="1800">
                <a:latin typeface="Calibri"/>
                <a:ea typeface="Calibri"/>
                <a:cs typeface="Calibri"/>
                <a:sym typeface="Calibri"/>
              </a:rPr>
              <a:t>PixHawk 4 and Test Vehicle</a:t>
            </a:r>
            <a:endParaRPr sz="18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PixHawk 4 is capable of controlling Ardupilot supported vehicles including multirotors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Many input/output pins for additional desired hardware</a:t>
            </a:r>
            <a:endParaRPr>
              <a:latin typeface="Calibri"/>
              <a:ea typeface="Calibri"/>
              <a:cs typeface="Calibri"/>
              <a:sym typeface="Calibri"/>
            </a:endParaRPr>
          </a:p>
        </p:txBody>
      </p:sp>
      <p:grpSp>
        <p:nvGrpSpPr>
          <p:cNvPr id="912" name="Google Shape;912;p47"/>
          <p:cNvGrpSpPr/>
          <p:nvPr/>
        </p:nvGrpSpPr>
        <p:grpSpPr>
          <a:xfrm>
            <a:off x="209275" y="4562105"/>
            <a:ext cx="8730218" cy="393626"/>
            <a:chOff x="209275" y="4341150"/>
            <a:chExt cx="8730218" cy="614368"/>
          </a:xfrm>
        </p:grpSpPr>
        <p:cxnSp>
          <p:nvCxnSpPr>
            <p:cNvPr id="913" name="Google Shape;913;p47"/>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914" name="Google Shape;914;p47"/>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7"/>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16" name="Google Shape;916;p47"/>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917" name="Google Shape;917;p47"/>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918" name="Google Shape;918;p47"/>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919" name="Google Shape;919;p47"/>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920" name="Google Shape;920;p47"/>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921" name="Google Shape;921;p47"/>
          <p:cNvGrpSpPr/>
          <p:nvPr/>
        </p:nvGrpSpPr>
        <p:grpSpPr>
          <a:xfrm>
            <a:off x="209275" y="4562105"/>
            <a:ext cx="8730218" cy="393626"/>
            <a:chOff x="209275" y="4341150"/>
            <a:chExt cx="8730218" cy="614368"/>
          </a:xfrm>
        </p:grpSpPr>
        <p:cxnSp>
          <p:nvCxnSpPr>
            <p:cNvPr id="922" name="Google Shape;922;p47"/>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923" name="Google Shape;923;p47"/>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7"/>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25" name="Google Shape;925;p47"/>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926" name="Google Shape;926;p47"/>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927" name="Google Shape;927;p47"/>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928" name="Google Shape;928;p47"/>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929" name="Google Shape;929;p47"/>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pic>
        <p:nvPicPr>
          <p:cNvPr id="930" name="Google Shape;930;p47"/>
          <p:cNvPicPr preferRelativeResize="0"/>
          <p:nvPr/>
        </p:nvPicPr>
        <p:blipFill>
          <a:blip r:embed="rId3">
            <a:alphaModFix/>
          </a:blip>
          <a:stretch>
            <a:fillRect/>
          </a:stretch>
        </p:blipFill>
        <p:spPr>
          <a:xfrm>
            <a:off x="5648200" y="1182800"/>
            <a:ext cx="2645068" cy="3013419"/>
          </a:xfrm>
          <a:prstGeom prst="rect">
            <a:avLst/>
          </a:prstGeom>
          <a:noFill/>
          <a:ln>
            <a:noFill/>
          </a:ln>
        </p:spPr>
      </p:pic>
      <p:sp>
        <p:nvSpPr>
          <p:cNvPr id="2" name="Slide Number Placeholder 1">
            <a:extLst>
              <a:ext uri="{FF2B5EF4-FFF2-40B4-BE49-F238E27FC236}">
                <a16:creationId xmlns:a16="http://schemas.microsoft.com/office/drawing/2014/main" id="{E458D307-46B5-EB46-9CAD-6D6F80BA7713}"/>
              </a:ext>
            </a:extLst>
          </p:cNvPr>
          <p:cNvSpPr>
            <a:spLocks noGrp="1"/>
          </p:cNvSpPr>
          <p:nvPr>
            <p:ph type="sldNum" idx="12"/>
          </p:nvPr>
        </p:nvSpPr>
        <p:spPr>
          <a:xfrm>
            <a:off x="8423986" y="4568607"/>
            <a:ext cx="548700" cy="393600"/>
          </a:xfrm>
        </p:spPr>
        <p:txBody>
          <a:bodyPr/>
          <a:lstStyle/>
          <a:p>
            <a:pPr marL="0" lvl="0" indent="0" algn="r" rtl="0">
              <a:spcBef>
                <a:spcPts val="0"/>
              </a:spcBef>
              <a:spcAft>
                <a:spcPts val="0"/>
              </a:spcAft>
              <a:buNone/>
            </a:pPr>
            <a:fld id="{00000000-1234-1234-1234-123412341234}" type="slidenum">
              <a:rPr lang="en" smtClean="0"/>
              <a:t>42</a:t>
            </a:fld>
            <a:endParaRPr lang="en"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4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Autopilot Hardware</a:t>
            </a:r>
            <a:endParaRPr>
              <a:solidFill>
                <a:schemeClr val="dk1"/>
              </a:solidFill>
            </a:endParaRPr>
          </a:p>
        </p:txBody>
      </p:sp>
      <p:graphicFrame>
        <p:nvGraphicFramePr>
          <p:cNvPr id="937" name="Google Shape;937;p48"/>
          <p:cNvGraphicFramePr/>
          <p:nvPr/>
        </p:nvGraphicFramePr>
        <p:xfrm>
          <a:off x="260875" y="2076463"/>
          <a:ext cx="8656950" cy="990570"/>
        </p:xfrm>
        <a:graphic>
          <a:graphicData uri="http://schemas.openxmlformats.org/drawingml/2006/table">
            <a:tbl>
              <a:tblPr>
                <a:noFill/>
                <a:tableStyleId>{2E50009E-32C5-4519-B402-A932783322D1}</a:tableStyleId>
              </a:tblPr>
              <a:tblGrid>
                <a:gridCol w="1515575">
                  <a:extLst>
                    <a:ext uri="{9D8B030D-6E8A-4147-A177-3AD203B41FA5}">
                      <a16:colId xmlns:a16="http://schemas.microsoft.com/office/drawing/2014/main" val="20000"/>
                    </a:ext>
                  </a:extLst>
                </a:gridCol>
                <a:gridCol w="5130225">
                  <a:extLst>
                    <a:ext uri="{9D8B030D-6E8A-4147-A177-3AD203B41FA5}">
                      <a16:colId xmlns:a16="http://schemas.microsoft.com/office/drawing/2014/main" val="20001"/>
                    </a:ext>
                  </a:extLst>
                </a:gridCol>
                <a:gridCol w="585200">
                  <a:extLst>
                    <a:ext uri="{9D8B030D-6E8A-4147-A177-3AD203B41FA5}">
                      <a16:colId xmlns:a16="http://schemas.microsoft.com/office/drawing/2014/main" val="20002"/>
                    </a:ext>
                  </a:extLst>
                </a:gridCol>
                <a:gridCol w="596725">
                  <a:extLst>
                    <a:ext uri="{9D8B030D-6E8A-4147-A177-3AD203B41FA5}">
                      <a16:colId xmlns:a16="http://schemas.microsoft.com/office/drawing/2014/main" val="20003"/>
                    </a:ext>
                  </a:extLst>
                </a:gridCol>
                <a:gridCol w="829225">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sz="1200" b="1"/>
                        <a:t>Name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Statement</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CPEs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FRs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Feasible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48600">
                <a:tc>
                  <a:txBody>
                    <a:bodyPr/>
                    <a:lstStyle/>
                    <a:p>
                      <a:pPr marL="0" lvl="0" indent="0" algn="l" rtl="0">
                        <a:spcBef>
                          <a:spcPts val="0"/>
                        </a:spcBef>
                        <a:spcAft>
                          <a:spcPts val="0"/>
                        </a:spcAft>
                        <a:buNone/>
                      </a:pPr>
                      <a:r>
                        <a:rPr lang="en"/>
                        <a:t>Autopilot Hardware</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The autopilot hardware is capable of controlling the chosen vehicle and interfacing with chosen software packages.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E6</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FR6</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Yes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bl>
          </a:graphicData>
        </a:graphic>
      </p:graphicFrame>
      <p:grpSp>
        <p:nvGrpSpPr>
          <p:cNvPr id="938" name="Google Shape;938;p48"/>
          <p:cNvGrpSpPr/>
          <p:nvPr/>
        </p:nvGrpSpPr>
        <p:grpSpPr>
          <a:xfrm>
            <a:off x="209275" y="4562105"/>
            <a:ext cx="8730218" cy="393626"/>
            <a:chOff x="209275" y="4341150"/>
            <a:chExt cx="8730218" cy="614368"/>
          </a:xfrm>
        </p:grpSpPr>
        <p:cxnSp>
          <p:nvCxnSpPr>
            <p:cNvPr id="939" name="Google Shape;939;p48"/>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940" name="Google Shape;940;p48"/>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8"/>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42" name="Google Shape;942;p48"/>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943" name="Google Shape;943;p48"/>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944" name="Google Shape;944;p48"/>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945" name="Google Shape;945;p48"/>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946" name="Google Shape;946;p48"/>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947" name="Google Shape;947;p48"/>
          <p:cNvGrpSpPr/>
          <p:nvPr/>
        </p:nvGrpSpPr>
        <p:grpSpPr>
          <a:xfrm>
            <a:off x="209275" y="4562105"/>
            <a:ext cx="8730218" cy="393626"/>
            <a:chOff x="209275" y="4341150"/>
            <a:chExt cx="8730218" cy="614368"/>
          </a:xfrm>
        </p:grpSpPr>
        <p:cxnSp>
          <p:nvCxnSpPr>
            <p:cNvPr id="948" name="Google Shape;948;p48"/>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949" name="Google Shape;949;p48"/>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8"/>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51" name="Google Shape;951;p48"/>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952" name="Google Shape;952;p48"/>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953" name="Google Shape;953;p48"/>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954" name="Google Shape;954;p48"/>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955" name="Google Shape;955;p48"/>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11707E74-27A1-5145-8A70-F215F863644A}"/>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43</a:t>
            </a:fld>
            <a:endParaRPr lang="en"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4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9"/>
          <p:cNvSpPr txBox="1">
            <a:spLocks noGrp="1"/>
          </p:cNvSpPr>
          <p:nvPr>
            <p:ph type="title"/>
          </p:nvPr>
        </p:nvSpPr>
        <p:spPr>
          <a:xfrm>
            <a:off x="819150" y="195275"/>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Autopilot Software</a:t>
            </a:r>
            <a:endParaRPr>
              <a:solidFill>
                <a:schemeClr val="dk1"/>
              </a:solidFill>
            </a:endParaRPr>
          </a:p>
        </p:txBody>
      </p:sp>
      <p:grpSp>
        <p:nvGrpSpPr>
          <p:cNvPr id="962" name="Google Shape;962;p49"/>
          <p:cNvGrpSpPr/>
          <p:nvPr/>
        </p:nvGrpSpPr>
        <p:grpSpPr>
          <a:xfrm>
            <a:off x="209275" y="4562105"/>
            <a:ext cx="8730218" cy="393626"/>
            <a:chOff x="209275" y="4341150"/>
            <a:chExt cx="8730218" cy="614368"/>
          </a:xfrm>
        </p:grpSpPr>
        <p:cxnSp>
          <p:nvCxnSpPr>
            <p:cNvPr id="963" name="Google Shape;963;p49"/>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964" name="Google Shape;964;p49"/>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9"/>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66" name="Google Shape;966;p49"/>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967" name="Google Shape;967;p49"/>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968" name="Google Shape;968;p49"/>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969" name="Google Shape;969;p49"/>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970" name="Google Shape;970;p49"/>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971" name="Google Shape;971;p49"/>
          <p:cNvGrpSpPr/>
          <p:nvPr/>
        </p:nvGrpSpPr>
        <p:grpSpPr>
          <a:xfrm>
            <a:off x="209275" y="4562105"/>
            <a:ext cx="8730218" cy="393626"/>
            <a:chOff x="209275" y="4341150"/>
            <a:chExt cx="8730218" cy="614368"/>
          </a:xfrm>
        </p:grpSpPr>
        <p:cxnSp>
          <p:nvCxnSpPr>
            <p:cNvPr id="972" name="Google Shape;972;p49"/>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973" name="Google Shape;973;p49"/>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9"/>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75" name="Google Shape;975;p49"/>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976" name="Google Shape;976;p49"/>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977" name="Google Shape;977;p49"/>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978" name="Google Shape;978;p49"/>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979" name="Google Shape;979;p49"/>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980" name="Google Shape;980;p49"/>
          <p:cNvSpPr txBox="1"/>
          <p:nvPr/>
        </p:nvSpPr>
        <p:spPr>
          <a:xfrm>
            <a:off x="309250" y="1019525"/>
            <a:ext cx="8630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Calibri"/>
                <a:ea typeface="Calibri"/>
                <a:cs typeface="Calibri"/>
                <a:sym typeface="Calibri"/>
              </a:rPr>
              <a:t>Feasibility Statement: </a:t>
            </a:r>
            <a:r>
              <a:rPr lang="en" sz="1800"/>
              <a:t>The autopilot software and control theory can be understood, modified, and compiled by the team to create XYZT control to within 1 second time accuracy.</a:t>
            </a:r>
            <a:endParaRPr sz="4400"/>
          </a:p>
        </p:txBody>
      </p:sp>
      <p:pic>
        <p:nvPicPr>
          <p:cNvPr id="981" name="Google Shape;981;p49"/>
          <p:cNvPicPr preferRelativeResize="0"/>
          <p:nvPr/>
        </p:nvPicPr>
        <p:blipFill rotWithShape="1">
          <a:blip r:embed="rId3">
            <a:alphaModFix/>
          </a:blip>
          <a:srcRect/>
          <a:stretch/>
        </p:blipFill>
        <p:spPr>
          <a:xfrm>
            <a:off x="1532863" y="1842725"/>
            <a:ext cx="6112973" cy="2566975"/>
          </a:xfrm>
          <a:prstGeom prst="rect">
            <a:avLst/>
          </a:prstGeom>
          <a:noFill/>
          <a:ln>
            <a:noFill/>
          </a:ln>
        </p:spPr>
      </p:pic>
      <p:sp>
        <p:nvSpPr>
          <p:cNvPr id="2" name="Slide Number Placeholder 1">
            <a:extLst>
              <a:ext uri="{FF2B5EF4-FFF2-40B4-BE49-F238E27FC236}">
                <a16:creationId xmlns:a16="http://schemas.microsoft.com/office/drawing/2014/main" id="{23A49E75-AC20-F64E-B21E-8FF44C84FFC7}"/>
              </a:ext>
            </a:extLst>
          </p:cNvPr>
          <p:cNvSpPr>
            <a:spLocks noGrp="1"/>
          </p:cNvSpPr>
          <p:nvPr>
            <p:ph type="sldNum" idx="12"/>
          </p:nvPr>
        </p:nvSpPr>
        <p:spPr>
          <a:xfrm>
            <a:off x="8423986" y="4568607"/>
            <a:ext cx="548700" cy="393600"/>
          </a:xfrm>
        </p:spPr>
        <p:txBody>
          <a:bodyPr/>
          <a:lstStyle/>
          <a:p>
            <a:pPr marL="0" lvl="0" indent="0" algn="r" rtl="0">
              <a:spcBef>
                <a:spcPts val="0"/>
              </a:spcBef>
              <a:spcAft>
                <a:spcPts val="0"/>
              </a:spcAft>
              <a:buNone/>
            </a:pPr>
            <a:fld id="{00000000-1234-1234-1234-123412341234}" type="slidenum">
              <a:rPr lang="en" smtClean="0"/>
              <a:t>44</a:t>
            </a:fld>
            <a:endParaRPr lang="en"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5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Autopilot Software</a:t>
            </a:r>
            <a:endParaRPr>
              <a:solidFill>
                <a:schemeClr val="dk1"/>
              </a:solidFill>
            </a:endParaRPr>
          </a:p>
        </p:txBody>
      </p:sp>
      <p:sp>
        <p:nvSpPr>
          <p:cNvPr id="988" name="Google Shape;988;p50"/>
          <p:cNvSpPr txBox="1"/>
          <p:nvPr/>
        </p:nvSpPr>
        <p:spPr>
          <a:xfrm>
            <a:off x="87125" y="982850"/>
            <a:ext cx="46773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latin typeface="Calibri"/>
                <a:ea typeface="Calibri"/>
                <a:cs typeface="Calibri"/>
                <a:sym typeface="Calibri"/>
              </a:rPr>
              <a:t>Compiling the Code</a:t>
            </a:r>
            <a:endParaRPr sz="16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Using virtual linux machines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Configure code to run on specific boards</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Build code, upload code to board</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 sz="1600">
                <a:latin typeface="Calibri"/>
                <a:ea typeface="Calibri"/>
                <a:cs typeface="Calibri"/>
                <a:sym typeface="Calibri"/>
              </a:rPr>
              <a:t>Modifying the Code</a:t>
            </a:r>
            <a:endParaRPr sz="1600">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Removed the PID velocity control gain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Exaggerated the positional proportional control gain</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Compilation with modified code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Waypoints were established with QGC</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QGC communicated the waypoints to Ardupilot SITL</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SITL simulated trajectory with input control algorithm</a:t>
            </a:r>
            <a:endParaRPr>
              <a:latin typeface="Calibri"/>
              <a:ea typeface="Calibri"/>
              <a:cs typeface="Calibri"/>
              <a:sym typeface="Calibri"/>
            </a:endParaRPr>
          </a:p>
        </p:txBody>
      </p:sp>
      <p:pic>
        <p:nvPicPr>
          <p:cNvPr id="989" name="Google Shape;989;p50"/>
          <p:cNvPicPr preferRelativeResize="0"/>
          <p:nvPr/>
        </p:nvPicPr>
        <p:blipFill>
          <a:blip r:embed="rId3">
            <a:alphaModFix/>
          </a:blip>
          <a:stretch>
            <a:fillRect/>
          </a:stretch>
        </p:blipFill>
        <p:spPr>
          <a:xfrm>
            <a:off x="4652516" y="1016762"/>
            <a:ext cx="4286984" cy="1157150"/>
          </a:xfrm>
          <a:prstGeom prst="rect">
            <a:avLst/>
          </a:prstGeom>
          <a:noFill/>
          <a:ln>
            <a:noFill/>
          </a:ln>
        </p:spPr>
      </p:pic>
      <p:grpSp>
        <p:nvGrpSpPr>
          <p:cNvPr id="990" name="Google Shape;990;p50"/>
          <p:cNvGrpSpPr/>
          <p:nvPr/>
        </p:nvGrpSpPr>
        <p:grpSpPr>
          <a:xfrm>
            <a:off x="209275" y="4562105"/>
            <a:ext cx="8730218" cy="393626"/>
            <a:chOff x="209275" y="4341150"/>
            <a:chExt cx="8730218" cy="614368"/>
          </a:xfrm>
        </p:grpSpPr>
        <p:cxnSp>
          <p:nvCxnSpPr>
            <p:cNvPr id="991" name="Google Shape;991;p50"/>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992" name="Google Shape;992;p50"/>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0"/>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994" name="Google Shape;994;p50"/>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995" name="Google Shape;995;p50"/>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996" name="Google Shape;996;p50"/>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997" name="Google Shape;997;p50"/>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998" name="Google Shape;998;p50"/>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999" name="Google Shape;999;p50"/>
          <p:cNvGrpSpPr/>
          <p:nvPr/>
        </p:nvGrpSpPr>
        <p:grpSpPr>
          <a:xfrm>
            <a:off x="209275" y="4562105"/>
            <a:ext cx="8730218" cy="393626"/>
            <a:chOff x="209275" y="4341150"/>
            <a:chExt cx="8730218" cy="614368"/>
          </a:xfrm>
        </p:grpSpPr>
        <p:cxnSp>
          <p:nvCxnSpPr>
            <p:cNvPr id="1000" name="Google Shape;1000;p50"/>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001" name="Google Shape;1001;p50"/>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0"/>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03" name="Google Shape;1003;p50"/>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004" name="Google Shape;1004;p50"/>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005" name="Google Shape;1005;p50"/>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006" name="Google Shape;1006;p50"/>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007" name="Google Shape;1007;p50"/>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pic>
        <p:nvPicPr>
          <p:cNvPr id="1008" name="Google Shape;1008;p50"/>
          <p:cNvPicPr preferRelativeResize="0"/>
          <p:nvPr/>
        </p:nvPicPr>
        <p:blipFill rotWithShape="1">
          <a:blip r:embed="rId4">
            <a:alphaModFix/>
          </a:blip>
          <a:srcRect l="18801" t="30292" r="39766" b="34297"/>
          <a:stretch/>
        </p:blipFill>
        <p:spPr>
          <a:xfrm>
            <a:off x="4652525" y="2261463"/>
            <a:ext cx="4286976" cy="2060700"/>
          </a:xfrm>
          <a:prstGeom prst="rect">
            <a:avLst/>
          </a:prstGeom>
          <a:noFill/>
          <a:ln>
            <a:noFill/>
          </a:ln>
        </p:spPr>
      </p:pic>
      <p:sp>
        <p:nvSpPr>
          <p:cNvPr id="2" name="Slide Number Placeholder 1">
            <a:extLst>
              <a:ext uri="{FF2B5EF4-FFF2-40B4-BE49-F238E27FC236}">
                <a16:creationId xmlns:a16="http://schemas.microsoft.com/office/drawing/2014/main" id="{A980A1B0-45E7-A542-93A8-863AD1FBB7D7}"/>
              </a:ext>
            </a:extLst>
          </p:cNvPr>
          <p:cNvSpPr>
            <a:spLocks noGrp="1"/>
          </p:cNvSpPr>
          <p:nvPr>
            <p:ph type="sldNum" idx="12"/>
          </p:nvPr>
        </p:nvSpPr>
        <p:spPr>
          <a:xfrm>
            <a:off x="8415673" y="4551981"/>
            <a:ext cx="548700" cy="393600"/>
          </a:xfrm>
        </p:spPr>
        <p:txBody>
          <a:bodyPr/>
          <a:lstStyle/>
          <a:p>
            <a:pPr marL="0" lvl="0" indent="0" algn="r" rtl="0">
              <a:spcBef>
                <a:spcPts val="0"/>
              </a:spcBef>
              <a:spcAft>
                <a:spcPts val="0"/>
              </a:spcAft>
              <a:buNone/>
            </a:pPr>
            <a:fld id="{00000000-1234-1234-1234-123412341234}" type="slidenum">
              <a:rPr lang="en" smtClean="0"/>
              <a:t>45</a:t>
            </a:fld>
            <a:endParaRPr lang="en"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5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1"/>
          <p:cNvSpPr txBox="1">
            <a:spLocks noGrp="1"/>
          </p:cNvSpPr>
          <p:nvPr>
            <p:ph type="title"/>
          </p:nvPr>
        </p:nvSpPr>
        <p:spPr>
          <a:xfrm>
            <a:off x="620250" y="195275"/>
            <a:ext cx="7903500" cy="8352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b="1">
                <a:solidFill>
                  <a:schemeClr val="dk1"/>
                </a:solidFill>
              </a:rPr>
              <a:t>Feasibility Analysis: Autopilot Software Cont.</a:t>
            </a:r>
            <a:endParaRPr>
              <a:solidFill>
                <a:schemeClr val="dk1"/>
              </a:solidFill>
            </a:endParaRPr>
          </a:p>
        </p:txBody>
      </p:sp>
      <p:sp>
        <p:nvSpPr>
          <p:cNvPr id="1015" name="Google Shape;1015;p51"/>
          <p:cNvSpPr txBox="1"/>
          <p:nvPr/>
        </p:nvSpPr>
        <p:spPr>
          <a:xfrm>
            <a:off x="209275" y="1335275"/>
            <a:ext cx="8286300" cy="11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Calibri"/>
                <a:ea typeface="Calibri"/>
                <a:cs typeface="Calibri"/>
                <a:sym typeface="Calibri"/>
              </a:rPr>
              <a:t>Current Ardupilot ArduCopter Control Law</a:t>
            </a:r>
            <a:endParaRPr sz="2000">
              <a:solidFill>
                <a:schemeClr val="lt1"/>
              </a:solidFill>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Position controller used in conjunction with an Attitude controller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Both controllers utilize layered PID control laws and a square-root controller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Reside in AC_PosControl and AC_AttitudeControl libraries</a:t>
            </a:r>
            <a:endParaRPr>
              <a:latin typeface="Calibri"/>
              <a:ea typeface="Calibri"/>
              <a:cs typeface="Calibri"/>
              <a:sym typeface="Calibri"/>
            </a:endParaRPr>
          </a:p>
        </p:txBody>
      </p:sp>
      <p:pic>
        <p:nvPicPr>
          <p:cNvPr id="1016" name="Google Shape;1016;p51"/>
          <p:cNvPicPr preferRelativeResize="0"/>
          <p:nvPr/>
        </p:nvPicPr>
        <p:blipFill>
          <a:blip r:embed="rId3">
            <a:alphaModFix/>
          </a:blip>
          <a:stretch>
            <a:fillRect/>
          </a:stretch>
        </p:blipFill>
        <p:spPr>
          <a:xfrm>
            <a:off x="653275" y="3056740"/>
            <a:ext cx="4147606" cy="1046700"/>
          </a:xfrm>
          <a:prstGeom prst="rect">
            <a:avLst/>
          </a:prstGeom>
          <a:noFill/>
          <a:ln>
            <a:noFill/>
          </a:ln>
        </p:spPr>
      </p:pic>
      <p:sp>
        <p:nvSpPr>
          <p:cNvPr id="1017" name="Google Shape;1017;p51"/>
          <p:cNvSpPr txBox="1"/>
          <p:nvPr/>
        </p:nvSpPr>
        <p:spPr>
          <a:xfrm>
            <a:off x="1061100" y="2718038"/>
            <a:ext cx="179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Calibri"/>
                <a:ea typeface="Calibri"/>
                <a:cs typeface="Calibri"/>
                <a:sym typeface="Calibri"/>
              </a:rPr>
              <a:t>Position Controller</a:t>
            </a:r>
            <a:endParaRPr sz="1000">
              <a:latin typeface="Calibri"/>
              <a:ea typeface="Calibri"/>
              <a:cs typeface="Calibri"/>
              <a:sym typeface="Calibri"/>
            </a:endParaRPr>
          </a:p>
        </p:txBody>
      </p:sp>
      <p:pic>
        <p:nvPicPr>
          <p:cNvPr id="1018" name="Google Shape;1018;p51"/>
          <p:cNvPicPr preferRelativeResize="0"/>
          <p:nvPr/>
        </p:nvPicPr>
        <p:blipFill>
          <a:blip r:embed="rId4">
            <a:alphaModFix/>
          </a:blip>
          <a:stretch>
            <a:fillRect/>
          </a:stretch>
        </p:blipFill>
        <p:spPr>
          <a:xfrm>
            <a:off x="5173725" y="3056751"/>
            <a:ext cx="3422036" cy="1046700"/>
          </a:xfrm>
          <a:prstGeom prst="rect">
            <a:avLst/>
          </a:prstGeom>
          <a:noFill/>
          <a:ln>
            <a:noFill/>
          </a:ln>
        </p:spPr>
      </p:pic>
      <p:sp>
        <p:nvSpPr>
          <p:cNvPr id="1019" name="Google Shape;1019;p51"/>
          <p:cNvSpPr txBox="1"/>
          <p:nvPr/>
        </p:nvSpPr>
        <p:spPr>
          <a:xfrm>
            <a:off x="6136575" y="2718050"/>
            <a:ext cx="17994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latin typeface="Calibri"/>
                <a:ea typeface="Calibri"/>
                <a:cs typeface="Calibri"/>
                <a:sym typeface="Calibri"/>
              </a:rPr>
              <a:t>Attitude Controller</a:t>
            </a:r>
            <a:endParaRPr sz="1000">
              <a:latin typeface="Calibri"/>
              <a:ea typeface="Calibri"/>
              <a:cs typeface="Calibri"/>
              <a:sym typeface="Calibri"/>
            </a:endParaRPr>
          </a:p>
        </p:txBody>
      </p:sp>
      <p:grpSp>
        <p:nvGrpSpPr>
          <p:cNvPr id="1020" name="Google Shape;1020;p51"/>
          <p:cNvGrpSpPr/>
          <p:nvPr/>
        </p:nvGrpSpPr>
        <p:grpSpPr>
          <a:xfrm>
            <a:off x="209275" y="4562105"/>
            <a:ext cx="8730218" cy="393626"/>
            <a:chOff x="209275" y="4341150"/>
            <a:chExt cx="8730218" cy="614368"/>
          </a:xfrm>
        </p:grpSpPr>
        <p:cxnSp>
          <p:nvCxnSpPr>
            <p:cNvPr id="1021" name="Google Shape;1021;p51"/>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022" name="Google Shape;1022;p51"/>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1"/>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24" name="Google Shape;1024;p51"/>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025" name="Google Shape;1025;p51"/>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026" name="Google Shape;1026;p51"/>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027" name="Google Shape;1027;p51"/>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028" name="Google Shape;1028;p51"/>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029" name="Google Shape;1029;p51"/>
          <p:cNvGrpSpPr/>
          <p:nvPr/>
        </p:nvGrpSpPr>
        <p:grpSpPr>
          <a:xfrm>
            <a:off x="209275" y="4562105"/>
            <a:ext cx="8730218" cy="393626"/>
            <a:chOff x="209275" y="4341150"/>
            <a:chExt cx="8730218" cy="614368"/>
          </a:xfrm>
        </p:grpSpPr>
        <p:cxnSp>
          <p:nvCxnSpPr>
            <p:cNvPr id="1030" name="Google Shape;1030;p51"/>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031" name="Google Shape;1031;p51"/>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1"/>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33" name="Google Shape;1033;p51"/>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034" name="Google Shape;1034;p51"/>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035" name="Google Shape;1035;p51"/>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036" name="Google Shape;1036;p51"/>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037" name="Google Shape;1037;p51"/>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C6558DB1-A379-7645-817F-8F54BB20A05F}"/>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46</a:t>
            </a:fld>
            <a:endParaRPr lang="en"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pic>
        <p:nvPicPr>
          <p:cNvPr id="1042" name="Google Shape;1042;p52"/>
          <p:cNvPicPr preferRelativeResize="0"/>
          <p:nvPr/>
        </p:nvPicPr>
        <p:blipFill>
          <a:blip r:embed="rId3">
            <a:alphaModFix/>
          </a:blip>
          <a:stretch>
            <a:fillRect/>
          </a:stretch>
        </p:blipFill>
        <p:spPr>
          <a:xfrm>
            <a:off x="262400" y="1424868"/>
            <a:ext cx="7987074" cy="2988931"/>
          </a:xfrm>
          <a:prstGeom prst="rect">
            <a:avLst/>
          </a:prstGeom>
          <a:noFill/>
          <a:ln>
            <a:noFill/>
          </a:ln>
        </p:spPr>
      </p:pic>
      <p:sp>
        <p:nvSpPr>
          <p:cNvPr id="1043" name="Google Shape;1043;p5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2"/>
          <p:cNvSpPr txBox="1">
            <a:spLocks noGrp="1"/>
          </p:cNvSpPr>
          <p:nvPr>
            <p:ph type="title"/>
          </p:nvPr>
        </p:nvSpPr>
        <p:spPr>
          <a:xfrm>
            <a:off x="620250" y="195275"/>
            <a:ext cx="79035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Control Algorithm</a:t>
            </a:r>
            <a:endParaRPr>
              <a:solidFill>
                <a:schemeClr val="dk1"/>
              </a:solidFill>
            </a:endParaRPr>
          </a:p>
        </p:txBody>
      </p:sp>
      <p:sp>
        <p:nvSpPr>
          <p:cNvPr id="1045" name="Google Shape;1045;p52"/>
          <p:cNvSpPr txBox="1"/>
          <p:nvPr/>
        </p:nvSpPr>
        <p:spPr>
          <a:xfrm>
            <a:off x="2594350" y="1233575"/>
            <a:ext cx="62991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latin typeface="Calibri"/>
                <a:ea typeface="Calibri"/>
                <a:cs typeface="Calibri"/>
                <a:sym typeface="Calibri"/>
              </a:rPr>
              <a:t>Real-time optimization of short-term flight profiles to control time of arrival</a:t>
            </a:r>
            <a:endParaRPr sz="1600" i="1">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Gu, Tang, et al. ‘Aerospace Science and Technology’, Vol 84, 2019</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Able to control time of arrival to within reasonable error</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Simple concept based on need to accelerate or decelerate</a:t>
            </a:r>
            <a:endParaRPr>
              <a:latin typeface="Calibri"/>
              <a:ea typeface="Calibri"/>
              <a:cs typeface="Calibri"/>
              <a:sym typeface="Calibri"/>
            </a:endParaRPr>
          </a:p>
          <a:p>
            <a:pPr marL="457200" lvl="0" indent="-317500" algn="l" rtl="0">
              <a:spcBef>
                <a:spcPts val="0"/>
              </a:spcBef>
              <a:spcAft>
                <a:spcPts val="0"/>
              </a:spcAft>
              <a:buSzPts val="1400"/>
              <a:buFont typeface="Calibri"/>
              <a:buChar char="●"/>
            </a:pPr>
            <a:r>
              <a:rPr lang="en">
                <a:latin typeface="Calibri"/>
                <a:ea typeface="Calibri"/>
                <a:cs typeface="Calibri"/>
                <a:sym typeface="Calibri"/>
              </a:rPr>
              <a:t>Aircraft flight trajectory vs UAV flight trajectory</a:t>
            </a:r>
            <a:endParaRPr>
              <a:latin typeface="Calibri"/>
              <a:ea typeface="Calibri"/>
              <a:cs typeface="Calibri"/>
              <a:sym typeface="Calibri"/>
            </a:endParaRPr>
          </a:p>
        </p:txBody>
      </p:sp>
      <p:grpSp>
        <p:nvGrpSpPr>
          <p:cNvPr id="1046" name="Google Shape;1046;p52"/>
          <p:cNvGrpSpPr/>
          <p:nvPr/>
        </p:nvGrpSpPr>
        <p:grpSpPr>
          <a:xfrm>
            <a:off x="209275" y="4562105"/>
            <a:ext cx="8730218" cy="393626"/>
            <a:chOff x="209275" y="4341150"/>
            <a:chExt cx="8730218" cy="614368"/>
          </a:xfrm>
        </p:grpSpPr>
        <p:cxnSp>
          <p:nvCxnSpPr>
            <p:cNvPr id="1047" name="Google Shape;1047;p52"/>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048" name="Google Shape;1048;p52"/>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2"/>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50" name="Google Shape;1050;p52"/>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051" name="Google Shape;1051;p52"/>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052" name="Google Shape;1052;p52"/>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053" name="Google Shape;1053;p52"/>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054" name="Google Shape;1054;p52"/>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055" name="Google Shape;1055;p52"/>
          <p:cNvGrpSpPr/>
          <p:nvPr/>
        </p:nvGrpSpPr>
        <p:grpSpPr>
          <a:xfrm>
            <a:off x="209275" y="4562105"/>
            <a:ext cx="8730218" cy="393626"/>
            <a:chOff x="209275" y="4341150"/>
            <a:chExt cx="8730218" cy="614368"/>
          </a:xfrm>
        </p:grpSpPr>
        <p:cxnSp>
          <p:nvCxnSpPr>
            <p:cNvPr id="1056" name="Google Shape;1056;p52"/>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057" name="Google Shape;1057;p52"/>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2"/>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59" name="Google Shape;1059;p52"/>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060" name="Google Shape;1060;p52"/>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061" name="Google Shape;1061;p52"/>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062" name="Google Shape;1062;p52"/>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063" name="Google Shape;1063;p52"/>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DA60C1E1-B596-BD44-8D81-9B91C0F3741E}"/>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47</a:t>
            </a:fld>
            <a:endParaRPr lang="en"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5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Autopilot Software</a:t>
            </a:r>
            <a:endParaRPr>
              <a:solidFill>
                <a:schemeClr val="dk1"/>
              </a:solidFill>
            </a:endParaRPr>
          </a:p>
        </p:txBody>
      </p:sp>
      <p:graphicFrame>
        <p:nvGraphicFramePr>
          <p:cNvPr id="1070" name="Google Shape;1070;p53"/>
          <p:cNvGraphicFramePr/>
          <p:nvPr/>
        </p:nvGraphicFramePr>
        <p:xfrm>
          <a:off x="260875" y="1985038"/>
          <a:ext cx="8656950" cy="1173420"/>
        </p:xfrm>
        <a:graphic>
          <a:graphicData uri="http://schemas.openxmlformats.org/drawingml/2006/table">
            <a:tbl>
              <a:tblPr>
                <a:noFill/>
                <a:tableStyleId>{2E50009E-32C5-4519-B402-A932783322D1}</a:tableStyleId>
              </a:tblPr>
              <a:tblGrid>
                <a:gridCol w="1515575">
                  <a:extLst>
                    <a:ext uri="{9D8B030D-6E8A-4147-A177-3AD203B41FA5}">
                      <a16:colId xmlns:a16="http://schemas.microsoft.com/office/drawing/2014/main" val="20000"/>
                    </a:ext>
                  </a:extLst>
                </a:gridCol>
                <a:gridCol w="5130225">
                  <a:extLst>
                    <a:ext uri="{9D8B030D-6E8A-4147-A177-3AD203B41FA5}">
                      <a16:colId xmlns:a16="http://schemas.microsoft.com/office/drawing/2014/main" val="20001"/>
                    </a:ext>
                  </a:extLst>
                </a:gridCol>
                <a:gridCol w="585200">
                  <a:extLst>
                    <a:ext uri="{9D8B030D-6E8A-4147-A177-3AD203B41FA5}">
                      <a16:colId xmlns:a16="http://schemas.microsoft.com/office/drawing/2014/main" val="20002"/>
                    </a:ext>
                  </a:extLst>
                </a:gridCol>
                <a:gridCol w="596725">
                  <a:extLst>
                    <a:ext uri="{9D8B030D-6E8A-4147-A177-3AD203B41FA5}">
                      <a16:colId xmlns:a16="http://schemas.microsoft.com/office/drawing/2014/main" val="20003"/>
                    </a:ext>
                  </a:extLst>
                </a:gridCol>
                <a:gridCol w="829225">
                  <a:extLst>
                    <a:ext uri="{9D8B030D-6E8A-4147-A177-3AD203B41FA5}">
                      <a16:colId xmlns:a16="http://schemas.microsoft.com/office/drawing/2014/main" val="20004"/>
                    </a:ext>
                  </a:extLst>
                </a:gridCol>
              </a:tblGrid>
              <a:tr h="265950">
                <a:tc>
                  <a:txBody>
                    <a:bodyPr/>
                    <a:lstStyle/>
                    <a:p>
                      <a:pPr marL="0" lvl="0" indent="0" algn="l" rtl="0">
                        <a:spcBef>
                          <a:spcPts val="0"/>
                        </a:spcBef>
                        <a:spcAft>
                          <a:spcPts val="0"/>
                        </a:spcAft>
                        <a:buNone/>
                      </a:pPr>
                      <a:r>
                        <a:rPr lang="en" sz="1100" b="1"/>
                        <a:t>Name</a:t>
                      </a:r>
                      <a:endParaRPr sz="11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100" b="1"/>
                        <a:t>Statement</a:t>
                      </a:r>
                      <a:endParaRPr sz="11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100" b="1"/>
                        <a:t>CPEs</a:t>
                      </a:r>
                      <a:endParaRPr sz="11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100" b="1"/>
                        <a:t>FRs</a:t>
                      </a:r>
                      <a:endParaRPr sz="11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100" b="1"/>
                        <a:t>Feasible</a:t>
                      </a:r>
                      <a:endParaRPr sz="11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383950">
                <a:tc>
                  <a:txBody>
                    <a:bodyPr/>
                    <a:lstStyle/>
                    <a:p>
                      <a:pPr marL="0" lvl="0" indent="0" algn="l" rtl="0">
                        <a:spcBef>
                          <a:spcPts val="0"/>
                        </a:spcBef>
                        <a:spcAft>
                          <a:spcPts val="0"/>
                        </a:spcAft>
                        <a:buNone/>
                      </a:pPr>
                      <a:r>
                        <a:rPr lang="en"/>
                        <a:t>Autopilot Software</a:t>
                      </a:r>
                      <a:endParaRPr/>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a:t>The autopilot software and control theory can be understood, modified, and compiled by the team to create XYZT control to within 1 second time accuracy.</a:t>
                      </a:r>
                      <a:endParaRPr/>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a:t>E1, E2</a:t>
                      </a:r>
                      <a:endParaRPr/>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a:t>FR1, FR2</a:t>
                      </a:r>
                      <a:endParaRPr/>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ctr" rtl="0">
                        <a:spcBef>
                          <a:spcPts val="0"/>
                        </a:spcBef>
                        <a:spcAft>
                          <a:spcPts val="0"/>
                        </a:spcAft>
                        <a:buNone/>
                      </a:pPr>
                      <a:r>
                        <a:rPr lang="en" b="1"/>
                        <a:t>Yes</a:t>
                      </a:r>
                      <a:endParaRPr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bl>
          </a:graphicData>
        </a:graphic>
      </p:graphicFrame>
      <p:grpSp>
        <p:nvGrpSpPr>
          <p:cNvPr id="1071" name="Google Shape;1071;p53"/>
          <p:cNvGrpSpPr/>
          <p:nvPr/>
        </p:nvGrpSpPr>
        <p:grpSpPr>
          <a:xfrm>
            <a:off x="209275" y="4562105"/>
            <a:ext cx="8730218" cy="393626"/>
            <a:chOff x="209275" y="4341150"/>
            <a:chExt cx="8730218" cy="614368"/>
          </a:xfrm>
        </p:grpSpPr>
        <p:cxnSp>
          <p:nvCxnSpPr>
            <p:cNvPr id="1072" name="Google Shape;1072;p53"/>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073" name="Google Shape;1073;p53"/>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53"/>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75" name="Google Shape;1075;p53"/>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076" name="Google Shape;1076;p53"/>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077" name="Google Shape;1077;p53"/>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078" name="Google Shape;1078;p53"/>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079" name="Google Shape;1079;p53"/>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080" name="Google Shape;1080;p53"/>
          <p:cNvGrpSpPr/>
          <p:nvPr/>
        </p:nvGrpSpPr>
        <p:grpSpPr>
          <a:xfrm>
            <a:off x="209275" y="4562105"/>
            <a:ext cx="8730218" cy="393626"/>
            <a:chOff x="209275" y="4341150"/>
            <a:chExt cx="8730218" cy="614368"/>
          </a:xfrm>
        </p:grpSpPr>
        <p:cxnSp>
          <p:nvCxnSpPr>
            <p:cNvPr id="1081" name="Google Shape;1081;p53"/>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082" name="Google Shape;1082;p53"/>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3"/>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84" name="Google Shape;1084;p53"/>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085" name="Google Shape;1085;p53"/>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086" name="Google Shape;1086;p53"/>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087" name="Google Shape;1087;p53"/>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088" name="Google Shape;1088;p53"/>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59047DD2-EFFD-674F-A5A8-8B345C324827}"/>
              </a:ext>
            </a:extLst>
          </p:cNvPr>
          <p:cNvSpPr>
            <a:spLocks noGrp="1"/>
          </p:cNvSpPr>
          <p:nvPr>
            <p:ph type="sldNum" idx="12"/>
          </p:nvPr>
        </p:nvSpPr>
        <p:spPr>
          <a:xfrm>
            <a:off x="8432299" y="4560294"/>
            <a:ext cx="548700" cy="393600"/>
          </a:xfrm>
        </p:spPr>
        <p:txBody>
          <a:bodyPr/>
          <a:lstStyle/>
          <a:p>
            <a:pPr marL="0" lvl="0" indent="0" algn="r" rtl="0">
              <a:spcBef>
                <a:spcPts val="0"/>
              </a:spcBef>
              <a:spcAft>
                <a:spcPts val="0"/>
              </a:spcAft>
              <a:buNone/>
            </a:pPr>
            <a:fld id="{00000000-1234-1234-1234-123412341234}" type="slidenum">
              <a:rPr lang="en" smtClean="0"/>
              <a:t>48</a:t>
            </a:fld>
            <a:endParaRPr lang="en"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5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4"/>
          <p:cNvSpPr txBox="1">
            <a:spLocks noGrp="1"/>
          </p:cNvSpPr>
          <p:nvPr>
            <p:ph type="title"/>
          </p:nvPr>
        </p:nvSpPr>
        <p:spPr>
          <a:xfrm>
            <a:off x="819150" y="195275"/>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Simulation</a:t>
            </a:r>
            <a:endParaRPr>
              <a:solidFill>
                <a:schemeClr val="dk1"/>
              </a:solidFill>
            </a:endParaRPr>
          </a:p>
        </p:txBody>
      </p:sp>
      <p:grpSp>
        <p:nvGrpSpPr>
          <p:cNvPr id="1095" name="Google Shape;1095;p54"/>
          <p:cNvGrpSpPr/>
          <p:nvPr/>
        </p:nvGrpSpPr>
        <p:grpSpPr>
          <a:xfrm>
            <a:off x="209275" y="4562105"/>
            <a:ext cx="8730218" cy="393626"/>
            <a:chOff x="209275" y="4341150"/>
            <a:chExt cx="8730218" cy="614368"/>
          </a:xfrm>
        </p:grpSpPr>
        <p:cxnSp>
          <p:nvCxnSpPr>
            <p:cNvPr id="1096" name="Google Shape;1096;p54"/>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097" name="Google Shape;1097;p54"/>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4"/>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099" name="Google Shape;1099;p54"/>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100" name="Google Shape;1100;p54"/>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101" name="Google Shape;1101;p54"/>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102" name="Google Shape;1102;p54"/>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103" name="Google Shape;1103;p54"/>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104" name="Google Shape;1104;p54"/>
          <p:cNvGrpSpPr/>
          <p:nvPr/>
        </p:nvGrpSpPr>
        <p:grpSpPr>
          <a:xfrm>
            <a:off x="209275" y="4562105"/>
            <a:ext cx="8730218" cy="393626"/>
            <a:chOff x="209275" y="4341150"/>
            <a:chExt cx="8730218" cy="614368"/>
          </a:xfrm>
        </p:grpSpPr>
        <p:cxnSp>
          <p:nvCxnSpPr>
            <p:cNvPr id="1105" name="Google Shape;1105;p54"/>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106" name="Google Shape;1106;p54"/>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4"/>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08" name="Google Shape;1108;p54"/>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109" name="Google Shape;1109;p54"/>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110" name="Google Shape;1110;p54"/>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111" name="Google Shape;1111;p54"/>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112" name="Google Shape;1112;p54"/>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1113" name="Google Shape;1113;p54"/>
          <p:cNvSpPr txBox="1"/>
          <p:nvPr/>
        </p:nvSpPr>
        <p:spPr>
          <a:xfrm>
            <a:off x="309250" y="943325"/>
            <a:ext cx="8630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Calibri"/>
                <a:ea typeface="Calibri"/>
                <a:cs typeface="Calibri"/>
                <a:sym typeface="Calibri"/>
              </a:rPr>
              <a:t>Feasibility Statement: </a:t>
            </a:r>
            <a:r>
              <a:rPr lang="en" sz="1800"/>
              <a:t>Simulation software can generate aircraft dynamics for chosen airframe, reveal mission feasibility, test control algorithm development, and be compiled by the team.</a:t>
            </a:r>
            <a:endParaRPr sz="4900"/>
          </a:p>
        </p:txBody>
      </p:sp>
      <p:pic>
        <p:nvPicPr>
          <p:cNvPr id="1114" name="Google Shape;1114;p54"/>
          <p:cNvPicPr preferRelativeResize="0"/>
          <p:nvPr/>
        </p:nvPicPr>
        <p:blipFill rotWithShape="1">
          <a:blip r:embed="rId3">
            <a:alphaModFix/>
          </a:blip>
          <a:srcRect/>
          <a:stretch/>
        </p:blipFill>
        <p:spPr>
          <a:xfrm>
            <a:off x="1548551" y="1932100"/>
            <a:ext cx="6081603" cy="2553800"/>
          </a:xfrm>
          <a:prstGeom prst="rect">
            <a:avLst/>
          </a:prstGeom>
          <a:noFill/>
          <a:ln>
            <a:noFill/>
          </a:ln>
        </p:spPr>
      </p:pic>
      <p:sp>
        <p:nvSpPr>
          <p:cNvPr id="2" name="Slide Number Placeholder 1">
            <a:extLst>
              <a:ext uri="{FF2B5EF4-FFF2-40B4-BE49-F238E27FC236}">
                <a16:creationId xmlns:a16="http://schemas.microsoft.com/office/drawing/2014/main" id="{A54922CD-5CA1-7B4C-8D7E-31FA5B144C31}"/>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49</a:t>
            </a:fld>
            <a:endParaRPr lang="e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547770-7F93-174B-95B0-3C965027014D}"/>
              </a:ext>
            </a:extLst>
          </p:cNvPr>
          <p:cNvPicPr>
            <a:picLocks noChangeAspect="1"/>
          </p:cNvPicPr>
          <p:nvPr/>
        </p:nvPicPr>
        <p:blipFill>
          <a:blip r:embed="rId2"/>
          <a:stretch>
            <a:fillRect/>
          </a:stretch>
        </p:blipFill>
        <p:spPr>
          <a:xfrm>
            <a:off x="8937" y="5545"/>
            <a:ext cx="9144000" cy="5180076"/>
          </a:xfrm>
          <a:prstGeom prst="rect">
            <a:avLst/>
          </a:prstGeom>
        </p:spPr>
      </p:pic>
      <p:sp>
        <p:nvSpPr>
          <p:cNvPr id="4" name="Rectangle 3">
            <a:extLst>
              <a:ext uri="{FF2B5EF4-FFF2-40B4-BE49-F238E27FC236}">
                <a16:creationId xmlns:a16="http://schemas.microsoft.com/office/drawing/2014/main" id="{A9E236DC-F48D-3041-A9D6-0A6A06DC33F1}"/>
              </a:ext>
            </a:extLst>
          </p:cNvPr>
          <p:cNvSpPr/>
          <p:nvPr/>
        </p:nvSpPr>
        <p:spPr>
          <a:xfrm>
            <a:off x="2575341" y="4573855"/>
            <a:ext cx="3961120" cy="528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 name="Picture 13">
            <a:extLst>
              <a:ext uri="{FF2B5EF4-FFF2-40B4-BE49-F238E27FC236}">
                <a16:creationId xmlns:a16="http://schemas.microsoft.com/office/drawing/2014/main" id="{C6F1FF62-D373-E445-BB6E-CC057E9A873C}"/>
              </a:ext>
            </a:extLst>
          </p:cNvPr>
          <p:cNvPicPr>
            <a:picLocks noChangeAspect="1"/>
          </p:cNvPicPr>
          <p:nvPr/>
        </p:nvPicPr>
        <p:blipFill>
          <a:blip r:embed="rId3"/>
          <a:stretch>
            <a:fillRect/>
          </a:stretch>
        </p:blipFill>
        <p:spPr>
          <a:xfrm>
            <a:off x="1854327" y="-1843278"/>
            <a:ext cx="1924050" cy="1343025"/>
          </a:xfrm>
          <a:prstGeom prst="rect">
            <a:avLst/>
          </a:prstGeom>
        </p:spPr>
      </p:pic>
      <p:pic>
        <p:nvPicPr>
          <p:cNvPr id="26" name="Picture 25">
            <a:extLst>
              <a:ext uri="{FF2B5EF4-FFF2-40B4-BE49-F238E27FC236}">
                <a16:creationId xmlns:a16="http://schemas.microsoft.com/office/drawing/2014/main" id="{3186F24B-4B1D-7747-B635-74B88303CB8C}"/>
              </a:ext>
            </a:extLst>
          </p:cNvPr>
          <p:cNvPicPr>
            <a:picLocks noChangeAspect="1"/>
          </p:cNvPicPr>
          <p:nvPr/>
        </p:nvPicPr>
        <p:blipFill>
          <a:blip r:embed="rId4"/>
          <a:stretch>
            <a:fillRect/>
          </a:stretch>
        </p:blipFill>
        <p:spPr>
          <a:xfrm>
            <a:off x="2660739" y="4606078"/>
            <a:ext cx="2315210" cy="471148"/>
          </a:xfrm>
          <a:prstGeom prst="rect">
            <a:avLst/>
          </a:prstGeom>
        </p:spPr>
      </p:pic>
      <p:sp>
        <p:nvSpPr>
          <p:cNvPr id="15" name="TextBox 14">
            <a:extLst>
              <a:ext uri="{FF2B5EF4-FFF2-40B4-BE49-F238E27FC236}">
                <a16:creationId xmlns:a16="http://schemas.microsoft.com/office/drawing/2014/main" id="{43AF4620-31BC-B549-A2C6-24581CD113DE}"/>
              </a:ext>
            </a:extLst>
          </p:cNvPr>
          <p:cNvSpPr txBox="1"/>
          <p:nvPr/>
        </p:nvSpPr>
        <p:spPr>
          <a:xfrm>
            <a:off x="3189313" y="25350"/>
            <a:ext cx="2731577" cy="692497"/>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2. Simulate Path</a:t>
            </a:r>
            <a:endParaRPr lang="en-US" sz="900" dirty="0">
              <a:solidFill>
                <a:schemeClr val="tx1"/>
              </a:solidFill>
              <a:latin typeface="Futura Medium" panose="020B0602020204020303" pitchFamily="34" charset="-79"/>
              <a:cs typeface="Futura Medium" panose="020B0602020204020303" pitchFamily="34" charset="-79"/>
            </a:endParaRPr>
          </a:p>
          <a:p>
            <a:pPr algn="ctr"/>
            <a:r>
              <a:rPr lang="en-US" sz="1200" dirty="0">
                <a:solidFill>
                  <a:schemeClr val="tx1"/>
                </a:solidFill>
                <a:latin typeface="Futura Medium" panose="020B0602020204020303" pitchFamily="34" charset="-79"/>
                <a:cs typeface="Futura Medium" panose="020B0602020204020303" pitchFamily="34" charset="-79"/>
              </a:rPr>
              <a:t>Software judges feasibility and outputs expected performance</a:t>
            </a:r>
          </a:p>
        </p:txBody>
      </p:sp>
      <p:sp>
        <p:nvSpPr>
          <p:cNvPr id="16" name="TextBox 15">
            <a:extLst>
              <a:ext uri="{FF2B5EF4-FFF2-40B4-BE49-F238E27FC236}">
                <a16:creationId xmlns:a16="http://schemas.microsoft.com/office/drawing/2014/main" id="{2E67733E-B9C3-DB47-940D-0A8FF2F7E8A5}"/>
              </a:ext>
            </a:extLst>
          </p:cNvPr>
          <p:cNvSpPr txBox="1"/>
          <p:nvPr/>
        </p:nvSpPr>
        <p:spPr>
          <a:xfrm>
            <a:off x="6113770" y="25350"/>
            <a:ext cx="2731577" cy="692497"/>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3. Upload</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Mission waypoints and schedule are communicated to vehicle</a:t>
            </a:r>
          </a:p>
        </p:txBody>
      </p:sp>
      <p:pic>
        <p:nvPicPr>
          <p:cNvPr id="18" name="Picture 17">
            <a:extLst>
              <a:ext uri="{FF2B5EF4-FFF2-40B4-BE49-F238E27FC236}">
                <a16:creationId xmlns:a16="http://schemas.microsoft.com/office/drawing/2014/main" id="{8689CA94-E996-4344-846B-8CD6443BAEC4}"/>
              </a:ext>
            </a:extLst>
          </p:cNvPr>
          <p:cNvPicPr>
            <a:picLocks noChangeAspect="1"/>
          </p:cNvPicPr>
          <p:nvPr/>
        </p:nvPicPr>
        <p:blipFill>
          <a:blip r:embed="rId3"/>
          <a:stretch>
            <a:fillRect/>
          </a:stretch>
        </p:blipFill>
        <p:spPr>
          <a:xfrm>
            <a:off x="3593076" y="839800"/>
            <a:ext cx="1924050" cy="1343025"/>
          </a:xfrm>
          <a:prstGeom prst="rect">
            <a:avLst/>
          </a:prstGeom>
        </p:spPr>
      </p:pic>
      <p:pic>
        <p:nvPicPr>
          <p:cNvPr id="8" name="Picture 7">
            <a:extLst>
              <a:ext uri="{FF2B5EF4-FFF2-40B4-BE49-F238E27FC236}">
                <a16:creationId xmlns:a16="http://schemas.microsoft.com/office/drawing/2014/main" id="{77D9C665-6F33-FB47-B228-C5738CF20BFD}"/>
              </a:ext>
            </a:extLst>
          </p:cNvPr>
          <p:cNvPicPr>
            <a:picLocks noChangeAspect="1"/>
          </p:cNvPicPr>
          <p:nvPr/>
        </p:nvPicPr>
        <p:blipFill>
          <a:blip r:embed="rId5"/>
          <a:stretch>
            <a:fillRect/>
          </a:stretch>
        </p:blipFill>
        <p:spPr>
          <a:xfrm>
            <a:off x="6752318" y="731093"/>
            <a:ext cx="1408377" cy="1362576"/>
          </a:xfrm>
          <a:prstGeom prst="rect">
            <a:avLst/>
          </a:prstGeom>
        </p:spPr>
      </p:pic>
      <p:sp>
        <p:nvSpPr>
          <p:cNvPr id="23" name="TextBox 22">
            <a:extLst>
              <a:ext uri="{FF2B5EF4-FFF2-40B4-BE49-F238E27FC236}">
                <a16:creationId xmlns:a16="http://schemas.microsoft.com/office/drawing/2014/main" id="{3BEEC448-CC0B-AE40-B1B0-1C6BBC25A479}"/>
              </a:ext>
            </a:extLst>
          </p:cNvPr>
          <p:cNvSpPr txBox="1"/>
          <p:nvPr/>
        </p:nvSpPr>
        <p:spPr>
          <a:xfrm>
            <a:off x="6234835" y="4002881"/>
            <a:ext cx="2900228" cy="692497"/>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4. Mission Execution</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flies path on schedule and autonomously </a:t>
            </a:r>
          </a:p>
        </p:txBody>
      </p:sp>
      <p:sp>
        <p:nvSpPr>
          <p:cNvPr id="24" name="TextBox 23">
            <a:extLst>
              <a:ext uri="{FF2B5EF4-FFF2-40B4-BE49-F238E27FC236}">
                <a16:creationId xmlns:a16="http://schemas.microsoft.com/office/drawing/2014/main" id="{DE09BE8D-0CBC-3B4D-A515-B24C910DC99D}"/>
              </a:ext>
            </a:extLst>
          </p:cNvPr>
          <p:cNvSpPr txBox="1"/>
          <p:nvPr/>
        </p:nvSpPr>
        <p:spPr>
          <a:xfrm>
            <a:off x="3225168" y="3984281"/>
            <a:ext cx="2731577" cy="507831"/>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5. Mission Termination</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completes mission on time</a:t>
            </a:r>
          </a:p>
        </p:txBody>
      </p:sp>
      <p:sp>
        <p:nvSpPr>
          <p:cNvPr id="29" name="TextBox 28">
            <a:extLst>
              <a:ext uri="{FF2B5EF4-FFF2-40B4-BE49-F238E27FC236}">
                <a16:creationId xmlns:a16="http://schemas.microsoft.com/office/drawing/2014/main" id="{DD7B3FD5-4D85-2846-9B7E-E4920883C076}"/>
              </a:ext>
            </a:extLst>
          </p:cNvPr>
          <p:cNvSpPr txBox="1"/>
          <p:nvPr/>
        </p:nvSpPr>
        <p:spPr>
          <a:xfrm>
            <a:off x="474741" y="3995411"/>
            <a:ext cx="2731577" cy="507831"/>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6. Post Processing</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performance is validated</a:t>
            </a:r>
          </a:p>
        </p:txBody>
      </p:sp>
      <p:grpSp>
        <p:nvGrpSpPr>
          <p:cNvPr id="7" name="Group 6">
            <a:extLst>
              <a:ext uri="{FF2B5EF4-FFF2-40B4-BE49-F238E27FC236}">
                <a16:creationId xmlns:a16="http://schemas.microsoft.com/office/drawing/2014/main" id="{3DAC160C-5E74-3545-99C0-B229E5736EC7}"/>
              </a:ext>
            </a:extLst>
          </p:cNvPr>
          <p:cNvGrpSpPr/>
          <p:nvPr/>
        </p:nvGrpSpPr>
        <p:grpSpPr>
          <a:xfrm>
            <a:off x="4226670" y="2795596"/>
            <a:ext cx="3397334" cy="1156539"/>
            <a:chOff x="5635560" y="3844191"/>
            <a:chExt cx="4529778" cy="1542052"/>
          </a:xfrm>
        </p:grpSpPr>
        <p:pic>
          <p:nvPicPr>
            <p:cNvPr id="19" name="Picture 18">
              <a:extLst>
                <a:ext uri="{FF2B5EF4-FFF2-40B4-BE49-F238E27FC236}">
                  <a16:creationId xmlns:a16="http://schemas.microsoft.com/office/drawing/2014/main" id="{753B3CEA-FD73-014F-A575-962AADE209E0}"/>
                </a:ext>
              </a:extLst>
            </p:cNvPr>
            <p:cNvPicPr>
              <a:picLocks noChangeAspect="1"/>
            </p:cNvPicPr>
            <p:nvPr/>
          </p:nvPicPr>
          <p:blipFill>
            <a:blip r:embed="rId6"/>
            <a:stretch>
              <a:fillRect/>
            </a:stretch>
          </p:blipFill>
          <p:spPr>
            <a:xfrm>
              <a:off x="5635560" y="3844191"/>
              <a:ext cx="4529778" cy="1542052"/>
            </a:xfrm>
            <a:prstGeom prst="rect">
              <a:avLst/>
            </a:prstGeom>
          </p:spPr>
        </p:pic>
        <p:pic>
          <p:nvPicPr>
            <p:cNvPr id="31" name="Picture 30">
              <a:extLst>
                <a:ext uri="{FF2B5EF4-FFF2-40B4-BE49-F238E27FC236}">
                  <a16:creationId xmlns:a16="http://schemas.microsoft.com/office/drawing/2014/main" id="{6607C7D6-299B-7345-8508-55334E9BC0F1}"/>
                </a:ext>
              </a:extLst>
            </p:cNvPr>
            <p:cNvPicPr>
              <a:picLocks noChangeAspect="1"/>
            </p:cNvPicPr>
            <p:nvPr/>
          </p:nvPicPr>
          <p:blipFill>
            <a:blip r:embed="rId5"/>
            <a:stretch>
              <a:fillRect/>
            </a:stretch>
          </p:blipFill>
          <p:spPr>
            <a:xfrm>
              <a:off x="5736715" y="4577505"/>
              <a:ext cx="780916" cy="755520"/>
            </a:xfrm>
            <a:prstGeom prst="rect">
              <a:avLst/>
            </a:prstGeom>
          </p:spPr>
        </p:pic>
      </p:grpSp>
      <p:pic>
        <p:nvPicPr>
          <p:cNvPr id="3" name="Picture 2">
            <a:extLst>
              <a:ext uri="{FF2B5EF4-FFF2-40B4-BE49-F238E27FC236}">
                <a16:creationId xmlns:a16="http://schemas.microsoft.com/office/drawing/2014/main" id="{E58B91CA-A45F-D343-B884-98938E0D12BB}"/>
              </a:ext>
            </a:extLst>
          </p:cNvPr>
          <p:cNvPicPr>
            <a:picLocks noChangeAspect="1"/>
          </p:cNvPicPr>
          <p:nvPr/>
        </p:nvPicPr>
        <p:blipFill>
          <a:blip r:embed="rId7"/>
          <a:stretch>
            <a:fillRect/>
          </a:stretch>
        </p:blipFill>
        <p:spPr>
          <a:xfrm>
            <a:off x="1922171" y="5341720"/>
            <a:ext cx="2605994" cy="393614"/>
          </a:xfrm>
          <a:prstGeom prst="rect">
            <a:avLst/>
          </a:prstGeom>
        </p:spPr>
      </p:pic>
      <p:grpSp>
        <p:nvGrpSpPr>
          <p:cNvPr id="11" name="Group 10">
            <a:extLst>
              <a:ext uri="{FF2B5EF4-FFF2-40B4-BE49-F238E27FC236}">
                <a16:creationId xmlns:a16="http://schemas.microsoft.com/office/drawing/2014/main" id="{A51C7D5A-40F4-8D42-8336-21F77B8BBBFB}"/>
              </a:ext>
            </a:extLst>
          </p:cNvPr>
          <p:cNvGrpSpPr/>
          <p:nvPr/>
        </p:nvGrpSpPr>
        <p:grpSpPr>
          <a:xfrm>
            <a:off x="264856" y="29039"/>
            <a:ext cx="2731577" cy="2096756"/>
            <a:chOff x="353141" y="155448"/>
            <a:chExt cx="3642102" cy="2795675"/>
          </a:xfrm>
        </p:grpSpPr>
        <p:pic>
          <p:nvPicPr>
            <p:cNvPr id="12" name="Picture 11">
              <a:extLst>
                <a:ext uri="{FF2B5EF4-FFF2-40B4-BE49-F238E27FC236}">
                  <a16:creationId xmlns:a16="http://schemas.microsoft.com/office/drawing/2014/main" id="{CB558D18-1515-AA4D-A122-4500FB207C52}"/>
                </a:ext>
              </a:extLst>
            </p:cNvPr>
            <p:cNvPicPr>
              <a:picLocks noChangeAspect="1"/>
            </p:cNvPicPr>
            <p:nvPr/>
          </p:nvPicPr>
          <p:blipFill>
            <a:blip r:embed="rId8"/>
            <a:stretch>
              <a:fillRect/>
            </a:stretch>
          </p:blipFill>
          <p:spPr>
            <a:xfrm>
              <a:off x="399803" y="1147062"/>
              <a:ext cx="956153" cy="1804061"/>
            </a:xfrm>
            <a:prstGeom prst="rect">
              <a:avLst/>
            </a:prstGeom>
          </p:spPr>
        </p:pic>
        <p:pic>
          <p:nvPicPr>
            <p:cNvPr id="13" name="Picture 12">
              <a:extLst>
                <a:ext uri="{FF2B5EF4-FFF2-40B4-BE49-F238E27FC236}">
                  <a16:creationId xmlns:a16="http://schemas.microsoft.com/office/drawing/2014/main" id="{9C91165E-185E-C149-BE52-B31EFA0C876D}"/>
                </a:ext>
              </a:extLst>
            </p:cNvPr>
            <p:cNvPicPr>
              <a:picLocks noChangeAspect="1"/>
            </p:cNvPicPr>
            <p:nvPr/>
          </p:nvPicPr>
          <p:blipFill>
            <a:blip r:embed="rId9"/>
            <a:stretch>
              <a:fillRect/>
            </a:stretch>
          </p:blipFill>
          <p:spPr>
            <a:xfrm>
              <a:off x="2921728" y="1478825"/>
              <a:ext cx="897869" cy="1140536"/>
            </a:xfrm>
            <a:prstGeom prst="rect">
              <a:avLst/>
            </a:prstGeom>
          </p:spPr>
        </p:pic>
        <p:sp>
          <p:nvSpPr>
            <p:cNvPr id="28" name="TextBox 27">
              <a:extLst>
                <a:ext uri="{FF2B5EF4-FFF2-40B4-BE49-F238E27FC236}">
                  <a16:creationId xmlns:a16="http://schemas.microsoft.com/office/drawing/2014/main" id="{2D82328C-6154-B546-AA48-1B7A7AED7008}"/>
                </a:ext>
              </a:extLst>
            </p:cNvPr>
            <p:cNvSpPr txBox="1"/>
            <p:nvPr/>
          </p:nvSpPr>
          <p:spPr>
            <a:xfrm>
              <a:off x="353141" y="155448"/>
              <a:ext cx="3642102" cy="923329"/>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1. Mission Planning</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Flight path interpolated from user-defined XYZT coordinates</a:t>
              </a:r>
            </a:p>
          </p:txBody>
        </p:sp>
        <p:pic>
          <p:nvPicPr>
            <p:cNvPr id="32" name="Picture 31">
              <a:extLst>
                <a:ext uri="{FF2B5EF4-FFF2-40B4-BE49-F238E27FC236}">
                  <a16:creationId xmlns:a16="http://schemas.microsoft.com/office/drawing/2014/main" id="{71DD7CB2-F11B-E844-9C46-4A09307225F1}"/>
                </a:ext>
              </a:extLst>
            </p:cNvPr>
            <p:cNvPicPr>
              <a:picLocks noChangeAspect="1"/>
            </p:cNvPicPr>
            <p:nvPr/>
          </p:nvPicPr>
          <p:blipFill rotWithShape="1">
            <a:blip r:embed="rId7"/>
            <a:srcRect r="66400"/>
            <a:stretch/>
          </p:blipFill>
          <p:spPr>
            <a:xfrm rot="10800000">
              <a:off x="1550709" y="1799117"/>
              <a:ext cx="1167469" cy="524818"/>
            </a:xfrm>
            <a:prstGeom prst="rect">
              <a:avLst/>
            </a:prstGeom>
          </p:spPr>
        </p:pic>
      </p:grpSp>
      <p:pic>
        <p:nvPicPr>
          <p:cNvPr id="33" name="Picture 32">
            <a:extLst>
              <a:ext uri="{FF2B5EF4-FFF2-40B4-BE49-F238E27FC236}">
                <a16:creationId xmlns:a16="http://schemas.microsoft.com/office/drawing/2014/main" id="{D8AD59CE-7017-A04C-8274-3E31D88268EA}"/>
              </a:ext>
            </a:extLst>
          </p:cNvPr>
          <p:cNvPicPr>
            <a:picLocks noChangeAspect="1"/>
          </p:cNvPicPr>
          <p:nvPr/>
        </p:nvPicPr>
        <p:blipFill rotWithShape="1">
          <a:blip r:embed="rId7"/>
          <a:srcRect t="3475" r="82863"/>
          <a:stretch/>
        </p:blipFill>
        <p:spPr>
          <a:xfrm rot="10800000">
            <a:off x="3017359" y="1275465"/>
            <a:ext cx="446576" cy="379939"/>
          </a:xfrm>
          <a:prstGeom prst="rect">
            <a:avLst/>
          </a:prstGeom>
        </p:spPr>
      </p:pic>
      <p:pic>
        <p:nvPicPr>
          <p:cNvPr id="34" name="Picture 33">
            <a:extLst>
              <a:ext uri="{FF2B5EF4-FFF2-40B4-BE49-F238E27FC236}">
                <a16:creationId xmlns:a16="http://schemas.microsoft.com/office/drawing/2014/main" id="{2957F483-8432-4343-AACA-84BA9FFF696F}"/>
              </a:ext>
            </a:extLst>
          </p:cNvPr>
          <p:cNvPicPr>
            <a:picLocks noChangeAspect="1"/>
          </p:cNvPicPr>
          <p:nvPr/>
        </p:nvPicPr>
        <p:blipFill rotWithShape="1">
          <a:blip r:embed="rId7"/>
          <a:srcRect r="66400"/>
          <a:stretch/>
        </p:blipFill>
        <p:spPr>
          <a:xfrm rot="10800000">
            <a:off x="5646267" y="1235417"/>
            <a:ext cx="875602" cy="393614"/>
          </a:xfrm>
          <a:prstGeom prst="rect">
            <a:avLst/>
          </a:prstGeom>
        </p:spPr>
      </p:pic>
      <p:pic>
        <p:nvPicPr>
          <p:cNvPr id="35" name="Picture 34">
            <a:extLst>
              <a:ext uri="{FF2B5EF4-FFF2-40B4-BE49-F238E27FC236}">
                <a16:creationId xmlns:a16="http://schemas.microsoft.com/office/drawing/2014/main" id="{94E19C3F-DEC1-3948-A619-951EFCD06301}"/>
              </a:ext>
            </a:extLst>
          </p:cNvPr>
          <p:cNvPicPr>
            <a:picLocks noChangeAspect="1"/>
          </p:cNvPicPr>
          <p:nvPr/>
        </p:nvPicPr>
        <p:blipFill rotWithShape="1">
          <a:blip r:embed="rId7"/>
          <a:srcRect t="3475" r="82863"/>
          <a:stretch/>
        </p:blipFill>
        <p:spPr>
          <a:xfrm rot="16200000">
            <a:off x="7256269" y="2313660"/>
            <a:ext cx="446576" cy="379939"/>
          </a:xfrm>
          <a:prstGeom prst="rect">
            <a:avLst/>
          </a:prstGeom>
        </p:spPr>
      </p:pic>
      <p:pic>
        <p:nvPicPr>
          <p:cNvPr id="36" name="Picture 35">
            <a:extLst>
              <a:ext uri="{FF2B5EF4-FFF2-40B4-BE49-F238E27FC236}">
                <a16:creationId xmlns:a16="http://schemas.microsoft.com/office/drawing/2014/main" id="{E882CFD2-B17B-FA43-836C-85F83223FD29}"/>
              </a:ext>
            </a:extLst>
          </p:cNvPr>
          <p:cNvPicPr>
            <a:picLocks noChangeAspect="1"/>
          </p:cNvPicPr>
          <p:nvPr/>
        </p:nvPicPr>
        <p:blipFill rotWithShape="1">
          <a:blip r:embed="rId7"/>
          <a:srcRect t="-1159" r="39931"/>
          <a:stretch/>
        </p:blipFill>
        <p:spPr>
          <a:xfrm>
            <a:off x="2560749" y="3136891"/>
            <a:ext cx="1565362" cy="398176"/>
          </a:xfrm>
          <a:prstGeom prst="rect">
            <a:avLst/>
          </a:prstGeom>
        </p:spPr>
      </p:pic>
      <p:pic>
        <p:nvPicPr>
          <p:cNvPr id="10" name="Picture 9" descr="Logo&#10;&#10;Description automatically generated">
            <a:extLst>
              <a:ext uri="{FF2B5EF4-FFF2-40B4-BE49-F238E27FC236}">
                <a16:creationId xmlns:a16="http://schemas.microsoft.com/office/drawing/2014/main" id="{91F98B2D-C497-1D42-904D-2F92262A75BD}"/>
              </a:ext>
            </a:extLst>
          </p:cNvPr>
          <p:cNvPicPr>
            <a:picLocks noChangeAspect="1"/>
          </p:cNvPicPr>
          <p:nvPr/>
        </p:nvPicPr>
        <p:blipFill rotWithShape="1">
          <a:blip r:embed="rId10"/>
          <a:srcRect t="13168" b="21339"/>
          <a:stretch/>
        </p:blipFill>
        <p:spPr>
          <a:xfrm>
            <a:off x="5064438" y="4582702"/>
            <a:ext cx="1380422" cy="513332"/>
          </a:xfrm>
          <a:prstGeom prst="rect">
            <a:avLst/>
          </a:prstGeom>
        </p:spPr>
      </p:pic>
      <p:grpSp>
        <p:nvGrpSpPr>
          <p:cNvPr id="6" name="Group 5">
            <a:extLst>
              <a:ext uri="{FF2B5EF4-FFF2-40B4-BE49-F238E27FC236}">
                <a16:creationId xmlns:a16="http://schemas.microsoft.com/office/drawing/2014/main" id="{5B6E502D-F240-8040-AEDE-A9EA44FA3044}"/>
              </a:ext>
            </a:extLst>
          </p:cNvPr>
          <p:cNvGrpSpPr/>
          <p:nvPr/>
        </p:nvGrpSpPr>
        <p:grpSpPr>
          <a:xfrm>
            <a:off x="1286833" y="2759644"/>
            <a:ext cx="1107393" cy="976412"/>
            <a:chOff x="1715777" y="3796256"/>
            <a:chExt cx="1476524" cy="1301882"/>
          </a:xfrm>
        </p:grpSpPr>
        <p:pic>
          <p:nvPicPr>
            <p:cNvPr id="2" name="Picture 1">
              <a:extLst>
                <a:ext uri="{FF2B5EF4-FFF2-40B4-BE49-F238E27FC236}">
                  <a16:creationId xmlns:a16="http://schemas.microsoft.com/office/drawing/2014/main" id="{17F9B35D-F5C9-9B42-9F03-DC1CD531C217}"/>
                </a:ext>
              </a:extLst>
            </p:cNvPr>
            <p:cNvPicPr>
              <a:picLocks noChangeAspect="1"/>
            </p:cNvPicPr>
            <p:nvPr/>
          </p:nvPicPr>
          <p:blipFill>
            <a:blip r:embed="rId11"/>
            <a:stretch>
              <a:fillRect/>
            </a:stretch>
          </p:blipFill>
          <p:spPr>
            <a:xfrm>
              <a:off x="1715777" y="3796256"/>
              <a:ext cx="1476524" cy="1301882"/>
            </a:xfrm>
            <a:prstGeom prst="rect">
              <a:avLst/>
            </a:prstGeom>
          </p:spPr>
        </p:pic>
        <p:sp>
          <p:nvSpPr>
            <p:cNvPr id="5" name="Rectangle 4">
              <a:extLst>
                <a:ext uri="{FF2B5EF4-FFF2-40B4-BE49-F238E27FC236}">
                  <a16:creationId xmlns:a16="http://schemas.microsoft.com/office/drawing/2014/main" id="{C81E3FC7-EFFE-BA48-8682-97AEAAAA7FF5}"/>
                </a:ext>
              </a:extLst>
            </p:cNvPr>
            <p:cNvSpPr/>
            <p:nvPr/>
          </p:nvSpPr>
          <p:spPr>
            <a:xfrm>
              <a:off x="1804144" y="4261104"/>
              <a:ext cx="114769" cy="210543"/>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solidFill>
                  <a:schemeClr val="tx1"/>
                </a:solidFill>
              </a:endParaRPr>
            </a:p>
          </p:txBody>
        </p:sp>
        <p:sp>
          <p:nvSpPr>
            <p:cNvPr id="27" name="Rectangle 26">
              <a:extLst>
                <a:ext uri="{FF2B5EF4-FFF2-40B4-BE49-F238E27FC236}">
                  <a16:creationId xmlns:a16="http://schemas.microsoft.com/office/drawing/2014/main" id="{495017C5-28BB-824D-9767-34EBBC78234D}"/>
                </a:ext>
              </a:extLst>
            </p:cNvPr>
            <p:cNvSpPr/>
            <p:nvPr/>
          </p:nvSpPr>
          <p:spPr>
            <a:xfrm>
              <a:off x="1972544" y="4090189"/>
              <a:ext cx="114769" cy="38145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solidFill>
                  <a:schemeClr val="tx1"/>
                </a:solidFill>
              </a:endParaRPr>
            </a:p>
          </p:txBody>
        </p:sp>
        <p:sp>
          <p:nvSpPr>
            <p:cNvPr id="30" name="Rectangle 29">
              <a:extLst>
                <a:ext uri="{FF2B5EF4-FFF2-40B4-BE49-F238E27FC236}">
                  <a16:creationId xmlns:a16="http://schemas.microsoft.com/office/drawing/2014/main" id="{410E9A41-F42C-CF4B-B1AA-300AE4DC2A20}"/>
                </a:ext>
              </a:extLst>
            </p:cNvPr>
            <p:cNvSpPr/>
            <p:nvPr/>
          </p:nvSpPr>
          <p:spPr>
            <a:xfrm>
              <a:off x="2140944" y="3951014"/>
              <a:ext cx="114769" cy="520633"/>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solidFill>
                  <a:schemeClr val="tx1"/>
                </a:solidFill>
              </a:endParaRPr>
            </a:p>
          </p:txBody>
        </p:sp>
        <p:sp>
          <p:nvSpPr>
            <p:cNvPr id="37" name="Rectangle 36">
              <a:extLst>
                <a:ext uri="{FF2B5EF4-FFF2-40B4-BE49-F238E27FC236}">
                  <a16:creationId xmlns:a16="http://schemas.microsoft.com/office/drawing/2014/main" id="{02826F56-4FED-DB40-BAEC-80A7850131A1}"/>
                </a:ext>
              </a:extLst>
            </p:cNvPr>
            <p:cNvSpPr/>
            <p:nvPr/>
          </p:nvSpPr>
          <p:spPr>
            <a:xfrm>
              <a:off x="2309344" y="4018788"/>
              <a:ext cx="114769" cy="452859"/>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solidFill>
                  <a:schemeClr val="tx1"/>
                </a:solidFill>
              </a:endParaRPr>
            </a:p>
          </p:txBody>
        </p:sp>
        <p:sp>
          <p:nvSpPr>
            <p:cNvPr id="38" name="Rectangle 37">
              <a:extLst>
                <a:ext uri="{FF2B5EF4-FFF2-40B4-BE49-F238E27FC236}">
                  <a16:creationId xmlns:a16="http://schemas.microsoft.com/office/drawing/2014/main" id="{7F3B8863-D788-8B42-911C-5DE65C8E5B00}"/>
                </a:ext>
              </a:extLst>
            </p:cNvPr>
            <p:cNvSpPr/>
            <p:nvPr/>
          </p:nvSpPr>
          <p:spPr>
            <a:xfrm>
              <a:off x="2477744" y="4195350"/>
              <a:ext cx="114769" cy="276297"/>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solidFill>
                  <a:schemeClr val="tx1"/>
                </a:solidFill>
              </a:endParaRPr>
            </a:p>
          </p:txBody>
        </p:sp>
        <p:sp>
          <p:nvSpPr>
            <p:cNvPr id="39" name="Rectangle 38">
              <a:extLst>
                <a:ext uri="{FF2B5EF4-FFF2-40B4-BE49-F238E27FC236}">
                  <a16:creationId xmlns:a16="http://schemas.microsoft.com/office/drawing/2014/main" id="{6D6CED16-6F05-044F-9137-75984C2811A4}"/>
                </a:ext>
              </a:extLst>
            </p:cNvPr>
            <p:cNvSpPr/>
            <p:nvPr/>
          </p:nvSpPr>
          <p:spPr>
            <a:xfrm>
              <a:off x="2646144" y="4383469"/>
              <a:ext cx="114769" cy="8817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solidFill>
                  <a:schemeClr val="tx1"/>
                </a:solidFill>
              </a:endParaRPr>
            </a:p>
          </p:txBody>
        </p:sp>
      </p:grpSp>
    </p:spTree>
    <p:extLst>
      <p:ext uri="{BB962C8B-B14F-4D97-AF65-F5344CB8AC3E}">
        <p14:creationId xmlns:p14="http://schemas.microsoft.com/office/powerpoint/2010/main" val="417241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9" presetClass="exit" presetSubtype="0" fill="hold" nodeType="withEffect">
                                  <p:stCondLst>
                                    <p:cond delay="0"/>
                                  </p:stCondLst>
                                  <p:childTnLst>
                                    <p:animEffect transition="out" filter="dissolv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33"/>
                                        </p:tgtEl>
                                      </p:cBhvr>
                                    </p:animEffect>
                                    <p:set>
                                      <p:cBhvr>
                                        <p:cTn id="31" dur="1" fill="hold">
                                          <p:stCondLst>
                                            <p:cond delay="499"/>
                                          </p:stCondLst>
                                        </p:cTn>
                                        <p:tgtEl>
                                          <p:spTgt spid="33"/>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34"/>
                                        </p:tgtEl>
                                      </p:cBhvr>
                                    </p:animEffect>
                                    <p:set>
                                      <p:cBhvr>
                                        <p:cTn id="34" dur="1" fill="hold">
                                          <p:stCondLst>
                                            <p:cond delay="499"/>
                                          </p:stCondLst>
                                        </p:cTn>
                                        <p:tgtEl>
                                          <p:spTgt spid="34"/>
                                        </p:tgtEl>
                                        <p:attrNameLst>
                                          <p:attrName>style.visibility</p:attrName>
                                        </p:attrNameLst>
                                      </p:cBhvr>
                                      <p:to>
                                        <p:strVal val="hidden"/>
                                      </p:to>
                                    </p:set>
                                  </p:childTnLst>
                                </p:cTn>
                              </p:par>
                              <p:par>
                                <p:cTn id="35" presetID="9" presetClass="exit" presetSubtype="0" fill="hold" nodeType="withEffect">
                                  <p:stCondLst>
                                    <p:cond delay="0"/>
                                  </p:stCondLst>
                                  <p:childTnLst>
                                    <p:animEffect transition="out" filter="dissolve">
                                      <p:cBhvr>
                                        <p:cTn id="36" dur="500"/>
                                        <p:tgtEl>
                                          <p:spTgt spid="35"/>
                                        </p:tgtEl>
                                      </p:cBhvr>
                                    </p:animEffect>
                                    <p:set>
                                      <p:cBhvr>
                                        <p:cTn id="37" dur="1" fill="hold">
                                          <p:stCondLst>
                                            <p:cond delay="499"/>
                                          </p:stCondLst>
                                        </p:cTn>
                                        <p:tgtEl>
                                          <p:spTgt spid="35"/>
                                        </p:tgtEl>
                                        <p:attrNameLst>
                                          <p:attrName>style.visibility</p:attrName>
                                        </p:attrNameLst>
                                      </p:cBhvr>
                                      <p:to>
                                        <p:strVal val="hidden"/>
                                      </p:to>
                                    </p:set>
                                  </p:childTnLst>
                                </p:cTn>
                              </p:par>
                              <p:par>
                                <p:cTn id="38" presetID="9" presetClass="exit" presetSubtype="0" fill="hold" nodeType="withEffect">
                                  <p:stCondLst>
                                    <p:cond delay="0"/>
                                  </p:stCondLst>
                                  <p:childTnLst>
                                    <p:animEffect transition="out" filter="dissolv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p:bldP spid="24" grpId="0"/>
      <p:bldP spid="2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55"/>
          <p:cNvSpPr txBox="1">
            <a:spLocks noGrp="1"/>
          </p:cNvSpPr>
          <p:nvPr>
            <p:ph type="title"/>
          </p:nvPr>
        </p:nvSpPr>
        <p:spPr>
          <a:xfrm>
            <a:off x="3932925" y="1212900"/>
            <a:ext cx="4524900" cy="334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100"/>
              <a:t>Gazebo Physics Engine</a:t>
            </a:r>
            <a:endParaRPr sz="2100"/>
          </a:p>
          <a:p>
            <a:pPr marL="457200" lvl="0" indent="-342900" algn="l" rtl="0">
              <a:spcBef>
                <a:spcPts val="0"/>
              </a:spcBef>
              <a:spcAft>
                <a:spcPts val="0"/>
              </a:spcAft>
              <a:buClr>
                <a:srgbClr val="000000"/>
              </a:buClr>
              <a:buSzPts val="1800"/>
              <a:buChar char="●"/>
            </a:pPr>
            <a:r>
              <a:rPr lang="en" sz="1800">
                <a:solidFill>
                  <a:srgbClr val="000000"/>
                </a:solidFill>
              </a:rPr>
              <a:t>Gazebo accurately models thrust, drag, lift and disturbance forces </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Gazebo able to interface with Ardupilot &amp; QGroundControl</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Gazebo has been run on team’s machines and baseline flights have been conducted </a:t>
            </a:r>
            <a:endParaRPr sz="1800">
              <a:solidFill>
                <a:srgbClr val="000000"/>
              </a:solidFill>
            </a:endParaRPr>
          </a:p>
          <a:p>
            <a:pPr marL="457200" lvl="0" indent="-342900" algn="l" rtl="0">
              <a:spcBef>
                <a:spcPts val="0"/>
              </a:spcBef>
              <a:spcAft>
                <a:spcPts val="0"/>
              </a:spcAft>
              <a:buClr>
                <a:srgbClr val="000000"/>
              </a:buClr>
              <a:buSzPts val="1800"/>
              <a:buChar char="●"/>
            </a:pPr>
            <a:r>
              <a:rPr lang="en" sz="1800">
                <a:solidFill>
                  <a:srgbClr val="000000"/>
                </a:solidFill>
              </a:rPr>
              <a:t>Gazebo easily models quadcopter or hex-copter drone frames</a:t>
            </a:r>
            <a:endParaRPr sz="1800">
              <a:solidFill>
                <a:srgbClr val="000000"/>
              </a:solidFill>
            </a:endParaRPr>
          </a:p>
          <a:p>
            <a:pPr marL="0" lvl="0" indent="0" algn="l" rtl="0">
              <a:spcBef>
                <a:spcPts val="0"/>
              </a:spcBef>
              <a:spcAft>
                <a:spcPts val="0"/>
              </a:spcAft>
              <a:buNone/>
            </a:pPr>
            <a:endParaRPr sz="1800">
              <a:solidFill>
                <a:srgbClr val="000000"/>
              </a:solidFill>
            </a:endParaRPr>
          </a:p>
        </p:txBody>
      </p:sp>
      <p:sp>
        <p:nvSpPr>
          <p:cNvPr id="1120" name="Google Shape;1120;p5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Simulation</a:t>
            </a:r>
            <a:endParaRPr b="1">
              <a:solidFill>
                <a:schemeClr val="dk1"/>
              </a:solidFill>
            </a:endParaRPr>
          </a:p>
        </p:txBody>
      </p:sp>
      <p:pic>
        <p:nvPicPr>
          <p:cNvPr id="1122" name="Google Shape;1122;p55"/>
          <p:cNvPicPr preferRelativeResize="0"/>
          <p:nvPr/>
        </p:nvPicPr>
        <p:blipFill>
          <a:blip r:embed="rId3">
            <a:alphaModFix/>
          </a:blip>
          <a:stretch>
            <a:fillRect/>
          </a:stretch>
        </p:blipFill>
        <p:spPr>
          <a:xfrm>
            <a:off x="1028112" y="1030401"/>
            <a:ext cx="2821802" cy="1870247"/>
          </a:xfrm>
          <a:prstGeom prst="rect">
            <a:avLst/>
          </a:prstGeom>
          <a:noFill/>
          <a:ln>
            <a:noFill/>
          </a:ln>
        </p:spPr>
      </p:pic>
      <p:pic>
        <p:nvPicPr>
          <p:cNvPr id="1123" name="Google Shape;1123;p55"/>
          <p:cNvPicPr preferRelativeResize="0"/>
          <p:nvPr/>
        </p:nvPicPr>
        <p:blipFill>
          <a:blip r:embed="rId4">
            <a:alphaModFix/>
          </a:blip>
          <a:stretch>
            <a:fillRect/>
          </a:stretch>
        </p:blipFill>
        <p:spPr>
          <a:xfrm>
            <a:off x="1218625" y="2788150"/>
            <a:ext cx="2441125" cy="1515900"/>
          </a:xfrm>
          <a:prstGeom prst="rect">
            <a:avLst/>
          </a:prstGeom>
          <a:noFill/>
          <a:ln>
            <a:noFill/>
          </a:ln>
        </p:spPr>
      </p:pic>
      <p:grpSp>
        <p:nvGrpSpPr>
          <p:cNvPr id="1124" name="Google Shape;1124;p55"/>
          <p:cNvGrpSpPr/>
          <p:nvPr/>
        </p:nvGrpSpPr>
        <p:grpSpPr>
          <a:xfrm>
            <a:off x="209275" y="4562105"/>
            <a:ext cx="8730218" cy="393626"/>
            <a:chOff x="209275" y="4341150"/>
            <a:chExt cx="8730218" cy="614368"/>
          </a:xfrm>
        </p:grpSpPr>
        <p:cxnSp>
          <p:nvCxnSpPr>
            <p:cNvPr id="1125" name="Google Shape;1125;p55"/>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126" name="Google Shape;1126;p55"/>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5"/>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28" name="Google Shape;1128;p55"/>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129" name="Google Shape;1129;p55"/>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130" name="Google Shape;1130;p55"/>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131" name="Google Shape;1131;p55"/>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132" name="Google Shape;1132;p55"/>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133" name="Google Shape;1133;p55"/>
          <p:cNvGrpSpPr/>
          <p:nvPr/>
        </p:nvGrpSpPr>
        <p:grpSpPr>
          <a:xfrm>
            <a:off x="209275" y="4562105"/>
            <a:ext cx="8730218" cy="393626"/>
            <a:chOff x="209275" y="4341150"/>
            <a:chExt cx="8730218" cy="614368"/>
          </a:xfrm>
        </p:grpSpPr>
        <p:cxnSp>
          <p:nvCxnSpPr>
            <p:cNvPr id="1134" name="Google Shape;1134;p55"/>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135" name="Google Shape;1135;p55"/>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5"/>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37" name="Google Shape;1137;p55"/>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138" name="Google Shape;1138;p55"/>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139" name="Google Shape;1139;p55"/>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140" name="Google Shape;1140;p55"/>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141" name="Google Shape;1141;p55"/>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552C1FE0-6553-8145-8FA4-492AC8B0DB88}"/>
              </a:ext>
            </a:extLst>
          </p:cNvPr>
          <p:cNvSpPr>
            <a:spLocks noGrp="1"/>
          </p:cNvSpPr>
          <p:nvPr>
            <p:ph type="sldNum" idx="12"/>
          </p:nvPr>
        </p:nvSpPr>
        <p:spPr>
          <a:xfrm>
            <a:off x="8423986" y="4568606"/>
            <a:ext cx="548700" cy="393600"/>
          </a:xfrm>
        </p:spPr>
        <p:txBody>
          <a:bodyPr/>
          <a:lstStyle/>
          <a:p>
            <a:pPr marL="0" lvl="0" indent="0" algn="r" rtl="0">
              <a:spcBef>
                <a:spcPts val="0"/>
              </a:spcBef>
              <a:spcAft>
                <a:spcPts val="0"/>
              </a:spcAft>
              <a:buNone/>
            </a:pPr>
            <a:fld id="{00000000-1234-1234-1234-123412341234}" type="slidenum">
              <a:rPr lang="en" smtClean="0"/>
              <a:t>50</a:t>
            </a:fld>
            <a:endParaRPr lang="en"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5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Simulation</a:t>
            </a:r>
            <a:endParaRPr>
              <a:solidFill>
                <a:schemeClr val="dk1"/>
              </a:solidFill>
            </a:endParaRPr>
          </a:p>
        </p:txBody>
      </p:sp>
      <p:graphicFrame>
        <p:nvGraphicFramePr>
          <p:cNvPr id="1148" name="Google Shape;1148;p56"/>
          <p:cNvGraphicFramePr/>
          <p:nvPr/>
        </p:nvGraphicFramePr>
        <p:xfrm>
          <a:off x="260875" y="1969788"/>
          <a:ext cx="8656950" cy="1203930"/>
        </p:xfrm>
        <a:graphic>
          <a:graphicData uri="http://schemas.openxmlformats.org/drawingml/2006/table">
            <a:tbl>
              <a:tblPr>
                <a:noFill/>
                <a:tableStyleId>{2E50009E-32C5-4519-B402-A932783322D1}</a:tableStyleId>
              </a:tblPr>
              <a:tblGrid>
                <a:gridCol w="1515575">
                  <a:extLst>
                    <a:ext uri="{9D8B030D-6E8A-4147-A177-3AD203B41FA5}">
                      <a16:colId xmlns:a16="http://schemas.microsoft.com/office/drawing/2014/main" val="20000"/>
                    </a:ext>
                  </a:extLst>
                </a:gridCol>
                <a:gridCol w="5130225">
                  <a:extLst>
                    <a:ext uri="{9D8B030D-6E8A-4147-A177-3AD203B41FA5}">
                      <a16:colId xmlns:a16="http://schemas.microsoft.com/office/drawing/2014/main" val="20001"/>
                    </a:ext>
                  </a:extLst>
                </a:gridCol>
                <a:gridCol w="585200">
                  <a:extLst>
                    <a:ext uri="{9D8B030D-6E8A-4147-A177-3AD203B41FA5}">
                      <a16:colId xmlns:a16="http://schemas.microsoft.com/office/drawing/2014/main" val="20002"/>
                    </a:ext>
                  </a:extLst>
                </a:gridCol>
                <a:gridCol w="596725">
                  <a:extLst>
                    <a:ext uri="{9D8B030D-6E8A-4147-A177-3AD203B41FA5}">
                      <a16:colId xmlns:a16="http://schemas.microsoft.com/office/drawing/2014/main" val="20003"/>
                    </a:ext>
                  </a:extLst>
                </a:gridCol>
                <a:gridCol w="829225">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sz="1200" b="1"/>
                        <a:t>Name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Statement</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CPEs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FRs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Feasible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48600">
                <a:tc>
                  <a:txBody>
                    <a:bodyPr/>
                    <a:lstStyle/>
                    <a:p>
                      <a:pPr marL="0" lvl="0" indent="0" algn="l" rtl="0">
                        <a:spcBef>
                          <a:spcPts val="0"/>
                        </a:spcBef>
                        <a:spcAft>
                          <a:spcPts val="0"/>
                        </a:spcAft>
                        <a:buNone/>
                      </a:pPr>
                      <a:r>
                        <a:rPr lang="en"/>
                        <a:t>Simulation</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Simulation software can generate aircraft dynamics for chosen airframe, reveal mission feasibility, test control algorithm development, and be compiled by the team.</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E4</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FR5</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Yes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bl>
          </a:graphicData>
        </a:graphic>
      </p:graphicFrame>
      <p:grpSp>
        <p:nvGrpSpPr>
          <p:cNvPr id="1149" name="Google Shape;1149;p56"/>
          <p:cNvGrpSpPr/>
          <p:nvPr/>
        </p:nvGrpSpPr>
        <p:grpSpPr>
          <a:xfrm>
            <a:off x="209275" y="4562105"/>
            <a:ext cx="8730218" cy="393626"/>
            <a:chOff x="209275" y="4341150"/>
            <a:chExt cx="8730218" cy="614368"/>
          </a:xfrm>
        </p:grpSpPr>
        <p:cxnSp>
          <p:nvCxnSpPr>
            <p:cNvPr id="1150" name="Google Shape;1150;p56"/>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151" name="Google Shape;1151;p56"/>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53" name="Google Shape;1153;p56"/>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154" name="Google Shape;1154;p56"/>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155" name="Google Shape;1155;p56"/>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156" name="Google Shape;1156;p56"/>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157" name="Google Shape;1157;p56"/>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158" name="Google Shape;1158;p56"/>
          <p:cNvGrpSpPr/>
          <p:nvPr/>
        </p:nvGrpSpPr>
        <p:grpSpPr>
          <a:xfrm>
            <a:off x="209275" y="4562105"/>
            <a:ext cx="8730218" cy="393626"/>
            <a:chOff x="209275" y="4341150"/>
            <a:chExt cx="8730218" cy="614368"/>
          </a:xfrm>
        </p:grpSpPr>
        <p:cxnSp>
          <p:nvCxnSpPr>
            <p:cNvPr id="1159" name="Google Shape;1159;p56"/>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160" name="Google Shape;1160;p56"/>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62" name="Google Shape;1162;p56"/>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163" name="Google Shape;1163;p56"/>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164" name="Google Shape;1164;p56"/>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165" name="Google Shape;1165;p56"/>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166" name="Google Shape;1166;p56"/>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D28491FC-8786-104F-AE9D-ADF006B96158}"/>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51</a:t>
            </a:fld>
            <a:endParaRPr lang="en"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1" name="Google Shape;1171;p5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7"/>
          <p:cNvSpPr txBox="1">
            <a:spLocks noGrp="1"/>
          </p:cNvSpPr>
          <p:nvPr>
            <p:ph type="title"/>
          </p:nvPr>
        </p:nvSpPr>
        <p:spPr>
          <a:xfrm>
            <a:off x="819150" y="195275"/>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Mission Planner</a:t>
            </a:r>
            <a:endParaRPr>
              <a:solidFill>
                <a:schemeClr val="dk1"/>
              </a:solidFill>
            </a:endParaRPr>
          </a:p>
        </p:txBody>
      </p:sp>
      <p:grpSp>
        <p:nvGrpSpPr>
          <p:cNvPr id="1173" name="Google Shape;1173;p57"/>
          <p:cNvGrpSpPr/>
          <p:nvPr/>
        </p:nvGrpSpPr>
        <p:grpSpPr>
          <a:xfrm>
            <a:off x="209275" y="4562105"/>
            <a:ext cx="8730218" cy="393626"/>
            <a:chOff x="209275" y="4341150"/>
            <a:chExt cx="8730218" cy="614368"/>
          </a:xfrm>
        </p:grpSpPr>
        <p:cxnSp>
          <p:nvCxnSpPr>
            <p:cNvPr id="1174" name="Google Shape;1174;p57"/>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175" name="Google Shape;1175;p57"/>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7"/>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77" name="Google Shape;1177;p57"/>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178" name="Google Shape;1178;p57"/>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179" name="Google Shape;1179;p57"/>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180" name="Google Shape;1180;p57"/>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181" name="Google Shape;1181;p57"/>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182" name="Google Shape;1182;p57"/>
          <p:cNvGrpSpPr/>
          <p:nvPr/>
        </p:nvGrpSpPr>
        <p:grpSpPr>
          <a:xfrm>
            <a:off x="209275" y="4562105"/>
            <a:ext cx="8730218" cy="393626"/>
            <a:chOff x="209275" y="4341150"/>
            <a:chExt cx="8730218" cy="614368"/>
          </a:xfrm>
        </p:grpSpPr>
        <p:cxnSp>
          <p:nvCxnSpPr>
            <p:cNvPr id="1183" name="Google Shape;1183;p57"/>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184" name="Google Shape;1184;p57"/>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7"/>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186" name="Google Shape;1186;p57"/>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187" name="Google Shape;1187;p57"/>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188" name="Google Shape;1188;p57"/>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189" name="Google Shape;1189;p57"/>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190" name="Google Shape;1190;p57"/>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1191" name="Google Shape;1191;p57"/>
          <p:cNvSpPr txBox="1"/>
          <p:nvPr/>
        </p:nvSpPr>
        <p:spPr>
          <a:xfrm>
            <a:off x="339100" y="917563"/>
            <a:ext cx="86304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Calibri"/>
                <a:ea typeface="Calibri"/>
                <a:cs typeface="Calibri"/>
                <a:sym typeface="Calibri"/>
              </a:rPr>
              <a:t>Feasibility Statement: </a:t>
            </a:r>
            <a:r>
              <a:rPr lang="en" sz="1800"/>
              <a:t>Mission planner software is modifiable to accept XYZT coordinates from the user and pass the waypoints to the control algorithm, and the code can be compiled by the team and used on various platforms.</a:t>
            </a:r>
            <a:endParaRPr sz="5500"/>
          </a:p>
        </p:txBody>
      </p:sp>
      <p:pic>
        <p:nvPicPr>
          <p:cNvPr id="1192" name="Google Shape;1192;p57"/>
          <p:cNvPicPr preferRelativeResize="0"/>
          <p:nvPr/>
        </p:nvPicPr>
        <p:blipFill rotWithShape="1">
          <a:blip r:embed="rId3">
            <a:alphaModFix/>
          </a:blip>
          <a:srcRect/>
          <a:stretch/>
        </p:blipFill>
        <p:spPr>
          <a:xfrm>
            <a:off x="1328300" y="1837900"/>
            <a:ext cx="6487409" cy="2724200"/>
          </a:xfrm>
          <a:prstGeom prst="rect">
            <a:avLst/>
          </a:prstGeom>
          <a:noFill/>
          <a:ln>
            <a:noFill/>
          </a:ln>
        </p:spPr>
      </p:pic>
      <p:sp>
        <p:nvSpPr>
          <p:cNvPr id="2" name="Slide Number Placeholder 1">
            <a:extLst>
              <a:ext uri="{FF2B5EF4-FFF2-40B4-BE49-F238E27FC236}">
                <a16:creationId xmlns:a16="http://schemas.microsoft.com/office/drawing/2014/main" id="{875A1E85-3567-DD49-96B1-6750614E966D}"/>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52</a:t>
            </a:fld>
            <a:endParaRPr lang="en"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p5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Mission Planner</a:t>
            </a:r>
            <a:endParaRPr>
              <a:solidFill>
                <a:schemeClr val="dk1"/>
              </a:solidFill>
            </a:endParaRPr>
          </a:p>
        </p:txBody>
      </p:sp>
      <p:sp>
        <p:nvSpPr>
          <p:cNvPr id="1199" name="Google Shape;1199;p58"/>
          <p:cNvSpPr txBox="1"/>
          <p:nvPr/>
        </p:nvSpPr>
        <p:spPr>
          <a:xfrm>
            <a:off x="236925" y="935750"/>
            <a:ext cx="4282500" cy="347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lt1"/>
                </a:solidFill>
                <a:latin typeface="Calibri"/>
                <a:ea typeface="Calibri"/>
                <a:cs typeface="Calibri"/>
                <a:sym typeface="Calibri"/>
              </a:rPr>
              <a:t>QGroundControl</a:t>
            </a:r>
            <a:endParaRPr sz="2200">
              <a:solidFill>
                <a:schemeClr val="lt1"/>
              </a:solidFill>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Base QGroundControl is already ready for vehicle configuration and mission planning on team’s machines</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QGroundControl’s GUI needs to accept XYZT waypoints </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QGroundControl’s source code must pass XYZT waypoints to the simulator and autopilot</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Source code has been built on team’s machines</a:t>
            </a:r>
            <a:endParaRPr sz="160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a:latin typeface="Calibri"/>
                <a:ea typeface="Calibri"/>
                <a:cs typeface="Calibri"/>
                <a:sym typeface="Calibri"/>
              </a:rPr>
              <a:t>Interface modification will occur in the MissonCommandTree class</a:t>
            </a:r>
            <a:endParaRPr sz="1600">
              <a:latin typeface="Calibri"/>
              <a:ea typeface="Calibri"/>
              <a:cs typeface="Calibri"/>
              <a:sym typeface="Calibri"/>
            </a:endParaRPr>
          </a:p>
        </p:txBody>
      </p:sp>
      <p:pic>
        <p:nvPicPr>
          <p:cNvPr id="1200" name="Google Shape;1200;p58"/>
          <p:cNvPicPr preferRelativeResize="0"/>
          <p:nvPr/>
        </p:nvPicPr>
        <p:blipFill>
          <a:blip r:embed="rId3">
            <a:alphaModFix/>
          </a:blip>
          <a:stretch>
            <a:fillRect/>
          </a:stretch>
        </p:blipFill>
        <p:spPr>
          <a:xfrm>
            <a:off x="4580800" y="1479175"/>
            <a:ext cx="4282501" cy="2185147"/>
          </a:xfrm>
          <a:prstGeom prst="rect">
            <a:avLst/>
          </a:prstGeom>
          <a:noFill/>
          <a:ln>
            <a:noFill/>
          </a:ln>
        </p:spPr>
      </p:pic>
      <p:grpSp>
        <p:nvGrpSpPr>
          <p:cNvPr id="1201" name="Google Shape;1201;p58"/>
          <p:cNvGrpSpPr/>
          <p:nvPr/>
        </p:nvGrpSpPr>
        <p:grpSpPr>
          <a:xfrm>
            <a:off x="209275" y="4562105"/>
            <a:ext cx="8730218" cy="393626"/>
            <a:chOff x="209275" y="4341150"/>
            <a:chExt cx="8730218" cy="614368"/>
          </a:xfrm>
        </p:grpSpPr>
        <p:cxnSp>
          <p:nvCxnSpPr>
            <p:cNvPr id="1202" name="Google Shape;1202;p58"/>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203" name="Google Shape;1203;p58"/>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8"/>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05" name="Google Shape;1205;p58"/>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206" name="Google Shape;1206;p58"/>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207" name="Google Shape;1207;p58"/>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208" name="Google Shape;1208;p58"/>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209" name="Google Shape;1209;p58"/>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210" name="Google Shape;1210;p58"/>
          <p:cNvGrpSpPr/>
          <p:nvPr/>
        </p:nvGrpSpPr>
        <p:grpSpPr>
          <a:xfrm>
            <a:off x="209275" y="4562105"/>
            <a:ext cx="8730218" cy="393626"/>
            <a:chOff x="209275" y="4341150"/>
            <a:chExt cx="8730218" cy="614368"/>
          </a:xfrm>
        </p:grpSpPr>
        <p:cxnSp>
          <p:nvCxnSpPr>
            <p:cNvPr id="1211" name="Google Shape;1211;p58"/>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212" name="Google Shape;1212;p58"/>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8"/>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14" name="Google Shape;1214;p58"/>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215" name="Google Shape;1215;p58"/>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216" name="Google Shape;1216;p58"/>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217" name="Google Shape;1217;p58"/>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218" name="Google Shape;1218;p58"/>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0CC41F9D-6D7C-2E4A-AD0B-CDB7A0357974}"/>
              </a:ext>
            </a:extLst>
          </p:cNvPr>
          <p:cNvSpPr>
            <a:spLocks noGrp="1"/>
          </p:cNvSpPr>
          <p:nvPr>
            <p:ph type="sldNum" idx="12"/>
          </p:nvPr>
        </p:nvSpPr>
        <p:spPr>
          <a:xfrm>
            <a:off x="8415673" y="4560294"/>
            <a:ext cx="548700" cy="393600"/>
          </a:xfrm>
        </p:spPr>
        <p:txBody>
          <a:bodyPr/>
          <a:lstStyle/>
          <a:p>
            <a:pPr marL="0" lvl="0" indent="0" algn="r" rtl="0">
              <a:spcBef>
                <a:spcPts val="0"/>
              </a:spcBef>
              <a:spcAft>
                <a:spcPts val="0"/>
              </a:spcAft>
              <a:buNone/>
            </a:pPr>
            <a:fld id="{00000000-1234-1234-1234-123412341234}" type="slidenum">
              <a:rPr lang="en" smtClean="0"/>
              <a:t>53</a:t>
            </a:fld>
            <a:endParaRPr lang="en"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5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Mission Planner</a:t>
            </a:r>
            <a:endParaRPr>
              <a:solidFill>
                <a:schemeClr val="dk1"/>
              </a:solidFill>
            </a:endParaRPr>
          </a:p>
        </p:txBody>
      </p:sp>
      <p:graphicFrame>
        <p:nvGraphicFramePr>
          <p:cNvPr id="1225" name="Google Shape;1225;p59"/>
          <p:cNvGraphicFramePr/>
          <p:nvPr/>
        </p:nvGraphicFramePr>
        <p:xfrm>
          <a:off x="209200" y="1741175"/>
          <a:ext cx="8656950" cy="1417290"/>
        </p:xfrm>
        <a:graphic>
          <a:graphicData uri="http://schemas.openxmlformats.org/drawingml/2006/table">
            <a:tbl>
              <a:tblPr>
                <a:noFill/>
                <a:tableStyleId>{2E50009E-32C5-4519-B402-A932783322D1}</a:tableStyleId>
              </a:tblPr>
              <a:tblGrid>
                <a:gridCol w="1515575">
                  <a:extLst>
                    <a:ext uri="{9D8B030D-6E8A-4147-A177-3AD203B41FA5}">
                      <a16:colId xmlns:a16="http://schemas.microsoft.com/office/drawing/2014/main" val="20000"/>
                    </a:ext>
                  </a:extLst>
                </a:gridCol>
                <a:gridCol w="5130225">
                  <a:extLst>
                    <a:ext uri="{9D8B030D-6E8A-4147-A177-3AD203B41FA5}">
                      <a16:colId xmlns:a16="http://schemas.microsoft.com/office/drawing/2014/main" val="20001"/>
                    </a:ext>
                  </a:extLst>
                </a:gridCol>
                <a:gridCol w="585200">
                  <a:extLst>
                    <a:ext uri="{9D8B030D-6E8A-4147-A177-3AD203B41FA5}">
                      <a16:colId xmlns:a16="http://schemas.microsoft.com/office/drawing/2014/main" val="20002"/>
                    </a:ext>
                  </a:extLst>
                </a:gridCol>
                <a:gridCol w="596725">
                  <a:extLst>
                    <a:ext uri="{9D8B030D-6E8A-4147-A177-3AD203B41FA5}">
                      <a16:colId xmlns:a16="http://schemas.microsoft.com/office/drawing/2014/main" val="20003"/>
                    </a:ext>
                  </a:extLst>
                </a:gridCol>
                <a:gridCol w="829225">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sz="1200" b="1"/>
                        <a:t>Name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Statement</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CPEs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FRs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Feasible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9E9E9E"/>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48600">
                <a:tc>
                  <a:txBody>
                    <a:bodyPr/>
                    <a:lstStyle/>
                    <a:p>
                      <a:pPr marL="0" lvl="0" indent="0" algn="l" rtl="0">
                        <a:spcBef>
                          <a:spcPts val="0"/>
                        </a:spcBef>
                        <a:spcAft>
                          <a:spcPts val="0"/>
                        </a:spcAft>
                        <a:buNone/>
                      </a:pPr>
                      <a:r>
                        <a:rPr lang="en"/>
                        <a:t>Mission Planner</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Mission planner software is modifiable to accept XYZT coordinates from the user and pass the waypoints to the control algorithm, and the code can be compiled by the team and used on various platforms.</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E1</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t>FR4</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Yes</a:t>
                      </a:r>
                      <a:endParaRPr b="1"/>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bl>
          </a:graphicData>
        </a:graphic>
      </p:graphicFrame>
      <p:grpSp>
        <p:nvGrpSpPr>
          <p:cNvPr id="1226" name="Google Shape;1226;p59"/>
          <p:cNvGrpSpPr/>
          <p:nvPr/>
        </p:nvGrpSpPr>
        <p:grpSpPr>
          <a:xfrm>
            <a:off x="209275" y="4562105"/>
            <a:ext cx="8730218" cy="393626"/>
            <a:chOff x="209275" y="4341150"/>
            <a:chExt cx="8730218" cy="614368"/>
          </a:xfrm>
        </p:grpSpPr>
        <p:cxnSp>
          <p:nvCxnSpPr>
            <p:cNvPr id="1227" name="Google Shape;1227;p59"/>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228" name="Google Shape;1228;p59"/>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9"/>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30" name="Google Shape;1230;p59"/>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231" name="Google Shape;1231;p59"/>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232" name="Google Shape;1232;p59"/>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233" name="Google Shape;1233;p59"/>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234" name="Google Shape;1234;p59"/>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235" name="Google Shape;1235;p59"/>
          <p:cNvGrpSpPr/>
          <p:nvPr/>
        </p:nvGrpSpPr>
        <p:grpSpPr>
          <a:xfrm>
            <a:off x="209275" y="4562105"/>
            <a:ext cx="8730218" cy="393626"/>
            <a:chOff x="209275" y="4341150"/>
            <a:chExt cx="8730218" cy="614368"/>
          </a:xfrm>
        </p:grpSpPr>
        <p:cxnSp>
          <p:nvCxnSpPr>
            <p:cNvPr id="1236" name="Google Shape;1236;p59"/>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237" name="Google Shape;1237;p59"/>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9"/>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39" name="Google Shape;1239;p59"/>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240" name="Google Shape;1240;p59"/>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241" name="Google Shape;1241;p59"/>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242" name="Google Shape;1242;p59"/>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243" name="Google Shape;1243;p59"/>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DE8FF755-B90C-F444-B7E6-71DACC317D14}"/>
              </a:ext>
            </a:extLst>
          </p:cNvPr>
          <p:cNvSpPr>
            <a:spLocks noGrp="1"/>
          </p:cNvSpPr>
          <p:nvPr>
            <p:ph type="sldNum" idx="12"/>
          </p:nvPr>
        </p:nvSpPr>
        <p:spPr>
          <a:xfrm>
            <a:off x="8423986" y="4560294"/>
            <a:ext cx="548700" cy="393600"/>
          </a:xfrm>
        </p:spPr>
        <p:txBody>
          <a:bodyPr/>
          <a:lstStyle/>
          <a:p>
            <a:pPr marL="0" lvl="0" indent="0" algn="r" rtl="0">
              <a:spcBef>
                <a:spcPts val="0"/>
              </a:spcBef>
              <a:spcAft>
                <a:spcPts val="0"/>
              </a:spcAft>
              <a:buNone/>
            </a:pPr>
            <a:fld id="{00000000-1234-1234-1234-123412341234}" type="slidenum">
              <a:rPr lang="en" smtClean="0"/>
              <a:t>54</a:t>
            </a:fld>
            <a:endParaRPr lang="en"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8" name="Google Shape;1248;p60"/>
          <p:cNvSpPr txBox="1">
            <a:spLocks noGrp="1"/>
          </p:cNvSpPr>
          <p:nvPr>
            <p:ph type="title"/>
          </p:nvPr>
        </p:nvSpPr>
        <p:spPr>
          <a:xfrm>
            <a:off x="331650" y="1943900"/>
            <a:ext cx="8480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Status and Summary</a:t>
            </a:r>
            <a:endParaRPr sz="6400" b="1">
              <a:solidFill>
                <a:srgbClr val="674EA7"/>
              </a:solidFill>
            </a:endParaRPr>
          </a:p>
        </p:txBody>
      </p:sp>
      <p:cxnSp>
        <p:nvCxnSpPr>
          <p:cNvPr id="1249" name="Google Shape;1249;p60"/>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250" name="Google Shape;1250;p60"/>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CB4352BD-CD57-2A4D-BB66-77F68B8B55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6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Summary</a:t>
            </a:r>
            <a:endParaRPr>
              <a:solidFill>
                <a:schemeClr val="dk1"/>
              </a:solidFill>
            </a:endParaRPr>
          </a:p>
        </p:txBody>
      </p:sp>
      <p:graphicFrame>
        <p:nvGraphicFramePr>
          <p:cNvPr id="1257" name="Google Shape;1257;p61"/>
          <p:cNvGraphicFramePr/>
          <p:nvPr/>
        </p:nvGraphicFramePr>
        <p:xfrm>
          <a:off x="221475" y="953488"/>
          <a:ext cx="8735750" cy="3450155"/>
        </p:xfrm>
        <a:graphic>
          <a:graphicData uri="http://schemas.openxmlformats.org/drawingml/2006/table">
            <a:tbl>
              <a:tblPr>
                <a:noFill/>
                <a:tableStyleId>{2E50009E-32C5-4519-B402-A932783322D1}</a:tableStyleId>
              </a:tblPr>
              <a:tblGrid>
                <a:gridCol w="1648450">
                  <a:extLst>
                    <a:ext uri="{9D8B030D-6E8A-4147-A177-3AD203B41FA5}">
                      <a16:colId xmlns:a16="http://schemas.microsoft.com/office/drawing/2014/main" val="20000"/>
                    </a:ext>
                  </a:extLst>
                </a:gridCol>
                <a:gridCol w="5087975">
                  <a:extLst>
                    <a:ext uri="{9D8B030D-6E8A-4147-A177-3AD203B41FA5}">
                      <a16:colId xmlns:a16="http://schemas.microsoft.com/office/drawing/2014/main" val="20001"/>
                    </a:ext>
                  </a:extLst>
                </a:gridCol>
                <a:gridCol w="670725">
                  <a:extLst>
                    <a:ext uri="{9D8B030D-6E8A-4147-A177-3AD203B41FA5}">
                      <a16:colId xmlns:a16="http://schemas.microsoft.com/office/drawing/2014/main" val="20002"/>
                    </a:ext>
                  </a:extLst>
                </a:gridCol>
                <a:gridCol w="532550">
                  <a:extLst>
                    <a:ext uri="{9D8B030D-6E8A-4147-A177-3AD203B41FA5}">
                      <a16:colId xmlns:a16="http://schemas.microsoft.com/office/drawing/2014/main" val="20003"/>
                    </a:ext>
                  </a:extLst>
                </a:gridCol>
                <a:gridCol w="796050">
                  <a:extLst>
                    <a:ext uri="{9D8B030D-6E8A-4147-A177-3AD203B41FA5}">
                      <a16:colId xmlns:a16="http://schemas.microsoft.com/office/drawing/2014/main" val="20004"/>
                    </a:ext>
                  </a:extLst>
                </a:gridCol>
              </a:tblGrid>
              <a:tr h="310875">
                <a:tc>
                  <a:txBody>
                    <a:bodyPr/>
                    <a:lstStyle/>
                    <a:p>
                      <a:pPr marL="0" lvl="0" indent="0" algn="l" rtl="0">
                        <a:spcBef>
                          <a:spcPts val="0"/>
                        </a:spcBef>
                        <a:spcAft>
                          <a:spcPts val="0"/>
                        </a:spcAft>
                        <a:buNone/>
                      </a:pPr>
                      <a:r>
                        <a:rPr lang="en" sz="1200" b="1"/>
                        <a:t>Name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Statement</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CPEs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FRs</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202124"/>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1200" b="1"/>
                        <a:t>Feasible</a:t>
                      </a:r>
                      <a:endParaRPr sz="1200" b="1"/>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216400">
                <a:tc>
                  <a:txBody>
                    <a:bodyPr/>
                    <a:lstStyle/>
                    <a:p>
                      <a:pPr marL="0" lvl="0" indent="0" algn="l" rtl="0">
                        <a:spcBef>
                          <a:spcPts val="0"/>
                        </a:spcBef>
                        <a:spcAft>
                          <a:spcPts val="0"/>
                        </a:spcAft>
                        <a:buNone/>
                      </a:pPr>
                      <a:r>
                        <a:rPr lang="en" sz="1000"/>
                        <a:t>UAS</a:t>
                      </a:r>
                      <a:endParaRPr sz="1000"/>
                    </a:p>
                    <a:p>
                      <a:pPr marL="0" lvl="0" indent="0" algn="l" rtl="0">
                        <a:spcBef>
                          <a:spcPts val="0"/>
                        </a:spcBef>
                        <a:spcAft>
                          <a:spcPts val="0"/>
                        </a:spcAft>
                        <a:buNone/>
                      </a:pPr>
                      <a:r>
                        <a:rPr lang="en" sz="1000" b="1"/>
                        <a:t>Hex-Copter</a:t>
                      </a:r>
                      <a:endParaRPr sz="10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The chosen UAS kit is capable of sustaining a 20 min hover time while holding a position within 0.5 m in XYZ directions and carrying an operational payload.</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E3, E6</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FR6</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ctr" rtl="0">
                        <a:spcBef>
                          <a:spcPts val="0"/>
                        </a:spcBef>
                        <a:spcAft>
                          <a:spcPts val="0"/>
                        </a:spcAft>
                        <a:buNone/>
                      </a:pPr>
                      <a:r>
                        <a:rPr lang="en" sz="1200" b="1"/>
                        <a:t>Yes</a:t>
                      </a:r>
                      <a:endParaRPr sz="1200" b="1"/>
                    </a:p>
                  </a:txBody>
                  <a:tcPr marL="91425" marR="91425" marT="91425" marB="91425">
                    <a:lnL w="9525" cap="flat" cmpd="sng">
                      <a:solidFill>
                        <a:srgbClr val="202124"/>
                      </a:solidFill>
                      <a:prstDash val="solid"/>
                      <a:round/>
                      <a:headEnd type="none" w="sm" len="sm"/>
                      <a:tailEnd type="none" w="sm" len="sm"/>
                    </a:lnL>
                    <a:lnT w="9525" cap="flat" cmpd="sng">
                      <a:solidFill>
                        <a:srgbClr val="434343"/>
                      </a:solidFill>
                      <a:prstDash val="solid"/>
                      <a:round/>
                      <a:headEnd type="none" w="sm" len="sm"/>
                      <a:tailEnd type="none" w="sm" len="sm"/>
                    </a:lnT>
                    <a:solidFill>
                      <a:srgbClr val="D9EAD3"/>
                    </a:solidFill>
                  </a:tcPr>
                </a:tc>
                <a:extLst>
                  <a:ext uri="{0D108BD9-81ED-4DB2-BD59-A6C34878D82A}">
                    <a16:rowId xmlns:a16="http://schemas.microsoft.com/office/drawing/2014/main" val="10001"/>
                  </a:ext>
                </a:extLst>
              </a:tr>
              <a:tr h="493775">
                <a:tc>
                  <a:txBody>
                    <a:bodyPr/>
                    <a:lstStyle/>
                    <a:p>
                      <a:pPr marL="0" lvl="0" indent="0" algn="l" rtl="0">
                        <a:spcBef>
                          <a:spcPts val="0"/>
                        </a:spcBef>
                        <a:spcAft>
                          <a:spcPts val="0"/>
                        </a:spcAft>
                        <a:buNone/>
                      </a:pPr>
                      <a:r>
                        <a:rPr lang="en" sz="1000"/>
                        <a:t>Ground Truth System</a:t>
                      </a:r>
                      <a:endParaRPr sz="1000"/>
                    </a:p>
                    <a:p>
                      <a:pPr marL="0" lvl="0" indent="0" algn="l" rtl="0">
                        <a:spcBef>
                          <a:spcPts val="0"/>
                        </a:spcBef>
                        <a:spcAft>
                          <a:spcPts val="0"/>
                        </a:spcAft>
                        <a:buNone/>
                      </a:pPr>
                      <a:r>
                        <a:rPr lang="en" sz="1000" b="1"/>
                        <a:t>PPK GPS Module</a:t>
                      </a:r>
                      <a:endParaRPr sz="10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The GTS is capable of determining vehicle location to within 10cm post mission and evaluating the performance of the control algorithm.</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E5</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FR7</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ctr" rtl="0">
                        <a:spcBef>
                          <a:spcPts val="0"/>
                        </a:spcBef>
                        <a:spcAft>
                          <a:spcPts val="0"/>
                        </a:spcAft>
                        <a:buNone/>
                      </a:pPr>
                      <a:r>
                        <a:rPr lang="en" sz="1200" b="1"/>
                        <a:t>Yes</a:t>
                      </a:r>
                      <a:endParaRPr sz="1200" b="1"/>
                    </a:p>
                  </a:txBody>
                  <a:tcPr marL="91425" marR="91425" marT="91425" marB="91425">
                    <a:lnL w="9525" cap="flat" cmpd="sng">
                      <a:solidFill>
                        <a:srgbClr val="202124"/>
                      </a:solidFill>
                      <a:prstDash val="solid"/>
                      <a:round/>
                      <a:headEnd type="none" w="sm" len="sm"/>
                      <a:tailEnd type="none" w="sm" len="sm"/>
                    </a:lnL>
                    <a:solidFill>
                      <a:srgbClr val="D9EAD3"/>
                    </a:solidFill>
                  </a:tcPr>
                </a:tc>
                <a:extLst>
                  <a:ext uri="{0D108BD9-81ED-4DB2-BD59-A6C34878D82A}">
                    <a16:rowId xmlns:a16="http://schemas.microsoft.com/office/drawing/2014/main" val="10002"/>
                  </a:ext>
                </a:extLst>
              </a:tr>
              <a:tr h="338200">
                <a:tc>
                  <a:txBody>
                    <a:bodyPr/>
                    <a:lstStyle/>
                    <a:p>
                      <a:pPr marL="0" lvl="0" indent="0" algn="l" rtl="0">
                        <a:spcBef>
                          <a:spcPts val="0"/>
                        </a:spcBef>
                        <a:spcAft>
                          <a:spcPts val="0"/>
                        </a:spcAft>
                        <a:buNone/>
                      </a:pPr>
                      <a:r>
                        <a:rPr lang="en" sz="1000"/>
                        <a:t>Autopilot Hardware</a:t>
                      </a:r>
                      <a:endParaRPr sz="1000"/>
                    </a:p>
                    <a:p>
                      <a:pPr marL="0" lvl="0" indent="0" algn="l" rtl="0">
                        <a:spcBef>
                          <a:spcPts val="0"/>
                        </a:spcBef>
                        <a:spcAft>
                          <a:spcPts val="0"/>
                        </a:spcAft>
                        <a:buNone/>
                      </a:pPr>
                      <a:r>
                        <a:rPr lang="en" sz="1000" b="1"/>
                        <a:t>PixHawk 4</a:t>
                      </a:r>
                      <a:endParaRPr sz="10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The autopilot hardware is capable of controlling the chosen vehicle and interfacing with chosen software packages.</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E6</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FR6</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ctr" rtl="0">
                        <a:spcBef>
                          <a:spcPts val="0"/>
                        </a:spcBef>
                        <a:spcAft>
                          <a:spcPts val="0"/>
                        </a:spcAft>
                        <a:buNone/>
                      </a:pPr>
                      <a:r>
                        <a:rPr lang="en" sz="1200" b="1"/>
                        <a:t>Yes</a:t>
                      </a:r>
                      <a:endParaRPr sz="1200" b="1"/>
                    </a:p>
                  </a:txBody>
                  <a:tcPr marL="91425" marR="91425" marT="91425" marB="91425">
                    <a:lnL w="9525" cap="flat" cmpd="sng">
                      <a:solidFill>
                        <a:srgbClr val="202124"/>
                      </a:solidFill>
                      <a:prstDash val="solid"/>
                      <a:round/>
                      <a:headEnd type="none" w="sm" len="sm"/>
                      <a:tailEnd type="none" w="sm" len="sm"/>
                    </a:lnL>
                    <a:solidFill>
                      <a:srgbClr val="D9EAD3"/>
                    </a:solidFill>
                  </a:tcPr>
                </a:tc>
                <a:extLst>
                  <a:ext uri="{0D108BD9-81ED-4DB2-BD59-A6C34878D82A}">
                    <a16:rowId xmlns:a16="http://schemas.microsoft.com/office/drawing/2014/main" val="10003"/>
                  </a:ext>
                </a:extLst>
              </a:tr>
              <a:tr h="482800">
                <a:tc>
                  <a:txBody>
                    <a:bodyPr/>
                    <a:lstStyle/>
                    <a:p>
                      <a:pPr marL="0" lvl="0" indent="0" algn="l" rtl="0">
                        <a:spcBef>
                          <a:spcPts val="0"/>
                        </a:spcBef>
                        <a:spcAft>
                          <a:spcPts val="0"/>
                        </a:spcAft>
                        <a:buNone/>
                      </a:pPr>
                      <a:r>
                        <a:rPr lang="en" sz="1000"/>
                        <a:t>Autopilot Software</a:t>
                      </a:r>
                      <a:endParaRPr sz="1000"/>
                    </a:p>
                    <a:p>
                      <a:pPr marL="0" lvl="0" indent="0" algn="l" rtl="0">
                        <a:spcBef>
                          <a:spcPts val="0"/>
                        </a:spcBef>
                        <a:spcAft>
                          <a:spcPts val="0"/>
                        </a:spcAft>
                        <a:buNone/>
                      </a:pPr>
                      <a:r>
                        <a:rPr lang="en" sz="1000" b="1"/>
                        <a:t>ArduPilot</a:t>
                      </a:r>
                      <a:endParaRPr sz="10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The autopilot hardware is capable of controlling the chosen vehicle and interfacing with chosen software packages.</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E1, E2</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FR1, FR2</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ctr" rtl="0">
                        <a:spcBef>
                          <a:spcPts val="0"/>
                        </a:spcBef>
                        <a:spcAft>
                          <a:spcPts val="0"/>
                        </a:spcAft>
                        <a:buNone/>
                      </a:pPr>
                      <a:r>
                        <a:rPr lang="en" sz="1200" b="1"/>
                        <a:t>Yes</a:t>
                      </a:r>
                      <a:endParaRPr sz="1200" b="1"/>
                    </a:p>
                  </a:txBody>
                  <a:tcPr marL="91425" marR="91425" marT="91425" marB="91425">
                    <a:lnL w="9525" cap="flat" cmpd="sng">
                      <a:solidFill>
                        <a:srgbClr val="202124"/>
                      </a:solidFill>
                      <a:prstDash val="solid"/>
                      <a:round/>
                      <a:headEnd type="none" w="sm" len="sm"/>
                      <a:tailEnd type="none" w="sm" len="sm"/>
                    </a:lnL>
                    <a:solidFill>
                      <a:srgbClr val="D9EAD3"/>
                    </a:solidFill>
                  </a:tcPr>
                </a:tc>
                <a:extLst>
                  <a:ext uri="{0D108BD9-81ED-4DB2-BD59-A6C34878D82A}">
                    <a16:rowId xmlns:a16="http://schemas.microsoft.com/office/drawing/2014/main" val="10004"/>
                  </a:ext>
                </a:extLst>
              </a:tr>
              <a:tr h="348675">
                <a:tc>
                  <a:txBody>
                    <a:bodyPr/>
                    <a:lstStyle/>
                    <a:p>
                      <a:pPr marL="0" lvl="0" indent="0" algn="l" rtl="0">
                        <a:spcBef>
                          <a:spcPts val="0"/>
                        </a:spcBef>
                        <a:spcAft>
                          <a:spcPts val="0"/>
                        </a:spcAft>
                        <a:buNone/>
                      </a:pPr>
                      <a:r>
                        <a:rPr lang="en" sz="1000"/>
                        <a:t>Simulation</a:t>
                      </a:r>
                      <a:endParaRPr sz="1000"/>
                    </a:p>
                    <a:p>
                      <a:pPr marL="0" lvl="0" indent="0" algn="l" rtl="0">
                        <a:spcBef>
                          <a:spcPts val="0"/>
                        </a:spcBef>
                        <a:spcAft>
                          <a:spcPts val="0"/>
                        </a:spcAft>
                        <a:buNone/>
                      </a:pPr>
                      <a:r>
                        <a:rPr lang="en" sz="1000" b="1"/>
                        <a:t>Gazebo</a:t>
                      </a:r>
                      <a:endParaRPr sz="10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Simulation software can generate aircraft dynamics for chosen airframe, reveal mission feasibility, test control algorithm development, and be compiled by the team.</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E4</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FR5</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ctr" rtl="0">
                        <a:spcBef>
                          <a:spcPts val="0"/>
                        </a:spcBef>
                        <a:spcAft>
                          <a:spcPts val="0"/>
                        </a:spcAft>
                        <a:buNone/>
                      </a:pPr>
                      <a:r>
                        <a:rPr lang="en" sz="1200" b="1"/>
                        <a:t>Yes</a:t>
                      </a:r>
                      <a:endParaRPr sz="1200" b="1"/>
                    </a:p>
                  </a:txBody>
                  <a:tcPr marL="91425" marR="91425" marT="91425" marB="91425">
                    <a:lnL w="9525" cap="flat" cmpd="sng">
                      <a:solidFill>
                        <a:srgbClr val="202124"/>
                      </a:solidFill>
                      <a:prstDash val="solid"/>
                      <a:round/>
                      <a:headEnd type="none" w="sm" len="sm"/>
                      <a:tailEnd type="none" w="sm" len="sm"/>
                    </a:lnL>
                    <a:solidFill>
                      <a:srgbClr val="D9EAD3"/>
                    </a:solidFill>
                  </a:tcPr>
                </a:tc>
                <a:extLst>
                  <a:ext uri="{0D108BD9-81ED-4DB2-BD59-A6C34878D82A}">
                    <a16:rowId xmlns:a16="http://schemas.microsoft.com/office/drawing/2014/main" val="10005"/>
                  </a:ext>
                </a:extLst>
              </a:tr>
              <a:tr h="482800">
                <a:tc>
                  <a:txBody>
                    <a:bodyPr/>
                    <a:lstStyle/>
                    <a:p>
                      <a:pPr marL="0" lvl="0" indent="0" algn="l" rtl="0">
                        <a:spcBef>
                          <a:spcPts val="0"/>
                        </a:spcBef>
                        <a:spcAft>
                          <a:spcPts val="0"/>
                        </a:spcAft>
                        <a:buNone/>
                      </a:pPr>
                      <a:r>
                        <a:rPr lang="en" sz="1000"/>
                        <a:t>Mission Planner</a:t>
                      </a:r>
                      <a:endParaRPr sz="1000"/>
                    </a:p>
                    <a:p>
                      <a:pPr marL="0" lvl="0" indent="0" algn="l" rtl="0">
                        <a:spcBef>
                          <a:spcPts val="0"/>
                        </a:spcBef>
                        <a:spcAft>
                          <a:spcPts val="0"/>
                        </a:spcAft>
                        <a:buNone/>
                      </a:pPr>
                      <a:r>
                        <a:rPr lang="en" sz="1000" b="1"/>
                        <a:t>QGroundControl</a:t>
                      </a:r>
                      <a:endParaRPr sz="1000" b="1"/>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Feasibility Statement: Mission planner software is modifiable to accept XYZT coordinates from the user and pass the waypoints to the control algorithm, and the code can be compiled by the team and used on various platforms.</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E1</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l" rtl="0">
                        <a:spcBef>
                          <a:spcPts val="0"/>
                        </a:spcBef>
                        <a:spcAft>
                          <a:spcPts val="0"/>
                        </a:spcAft>
                        <a:buNone/>
                      </a:pPr>
                      <a:r>
                        <a:rPr lang="en" sz="1000"/>
                        <a:t>FR4</a:t>
                      </a:r>
                      <a:endParaRPr sz="1000"/>
                    </a:p>
                  </a:txBody>
                  <a:tcPr marL="91425" marR="91425" marT="91425" marB="91425">
                    <a:lnL w="9525" cap="flat" cmpd="sng">
                      <a:solidFill>
                        <a:srgbClr val="202124"/>
                      </a:solidFill>
                      <a:prstDash val="solid"/>
                      <a:round/>
                      <a:headEnd type="none" w="sm" len="sm"/>
                      <a:tailEnd type="none" w="sm" len="sm"/>
                    </a:lnL>
                    <a:lnR w="9525" cap="flat" cmpd="sng">
                      <a:solidFill>
                        <a:srgbClr val="202124"/>
                      </a:solidFill>
                      <a:prstDash val="solid"/>
                      <a:round/>
                      <a:headEnd type="none" w="sm" len="sm"/>
                      <a:tailEnd type="none" w="sm" len="sm"/>
                    </a:lnR>
                    <a:lnT w="9525" cap="flat" cmpd="sng">
                      <a:solidFill>
                        <a:srgbClr val="202124"/>
                      </a:solidFill>
                      <a:prstDash val="solid"/>
                      <a:round/>
                      <a:headEnd type="none" w="sm" len="sm"/>
                      <a:tailEnd type="none" w="sm" len="sm"/>
                    </a:lnT>
                    <a:lnB w="9525" cap="flat" cmpd="sng">
                      <a:solidFill>
                        <a:srgbClr val="202124"/>
                      </a:solidFill>
                      <a:prstDash val="solid"/>
                      <a:round/>
                      <a:headEnd type="none" w="sm" len="sm"/>
                      <a:tailEnd type="none" w="sm" len="sm"/>
                    </a:lnB>
                  </a:tcPr>
                </a:tc>
                <a:tc>
                  <a:txBody>
                    <a:bodyPr/>
                    <a:lstStyle/>
                    <a:p>
                      <a:pPr marL="0" lvl="0" indent="0" algn="ctr" rtl="0">
                        <a:spcBef>
                          <a:spcPts val="0"/>
                        </a:spcBef>
                        <a:spcAft>
                          <a:spcPts val="0"/>
                        </a:spcAft>
                        <a:buNone/>
                      </a:pPr>
                      <a:r>
                        <a:rPr lang="en" sz="1200" b="1"/>
                        <a:t>Yes</a:t>
                      </a:r>
                      <a:endParaRPr sz="1200" b="1"/>
                    </a:p>
                  </a:txBody>
                  <a:tcPr marL="91425" marR="91425" marT="91425" marB="91425">
                    <a:lnL w="9525" cap="flat" cmpd="sng">
                      <a:solidFill>
                        <a:srgbClr val="202124"/>
                      </a:solidFill>
                      <a:prstDash val="solid"/>
                      <a:round/>
                      <a:headEnd type="none" w="sm" len="sm"/>
                      <a:tailEnd type="none" w="sm" len="sm"/>
                    </a:lnL>
                    <a:solidFill>
                      <a:srgbClr val="D9EAD3"/>
                    </a:solidFill>
                  </a:tcPr>
                </a:tc>
                <a:extLst>
                  <a:ext uri="{0D108BD9-81ED-4DB2-BD59-A6C34878D82A}">
                    <a16:rowId xmlns:a16="http://schemas.microsoft.com/office/drawing/2014/main" val="10006"/>
                  </a:ext>
                </a:extLst>
              </a:tr>
            </a:tbl>
          </a:graphicData>
        </a:graphic>
      </p:graphicFrame>
      <p:grpSp>
        <p:nvGrpSpPr>
          <p:cNvPr id="1258" name="Google Shape;1258;p61"/>
          <p:cNvGrpSpPr/>
          <p:nvPr/>
        </p:nvGrpSpPr>
        <p:grpSpPr>
          <a:xfrm>
            <a:off x="209275" y="4562105"/>
            <a:ext cx="8730218" cy="393626"/>
            <a:chOff x="209275" y="4341150"/>
            <a:chExt cx="8730218" cy="614368"/>
          </a:xfrm>
        </p:grpSpPr>
        <p:cxnSp>
          <p:nvCxnSpPr>
            <p:cNvPr id="1259" name="Google Shape;1259;p61"/>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260" name="Google Shape;1260;p61"/>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1"/>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62" name="Google Shape;1262;p61"/>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263" name="Google Shape;1263;p61"/>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264" name="Google Shape;1264;p61"/>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265" name="Google Shape;1265;p61"/>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266" name="Google Shape;1266;p61"/>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267" name="Google Shape;1267;p61"/>
          <p:cNvGrpSpPr/>
          <p:nvPr/>
        </p:nvGrpSpPr>
        <p:grpSpPr>
          <a:xfrm>
            <a:off x="209275" y="4562105"/>
            <a:ext cx="8730218" cy="393626"/>
            <a:chOff x="209275" y="4341150"/>
            <a:chExt cx="8730218" cy="614368"/>
          </a:xfrm>
        </p:grpSpPr>
        <p:cxnSp>
          <p:nvCxnSpPr>
            <p:cNvPr id="1268" name="Google Shape;1268;p61"/>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269" name="Google Shape;1269;p61"/>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1"/>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71" name="Google Shape;1271;p61"/>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272" name="Google Shape;1272;p61"/>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273" name="Google Shape;1273;p61"/>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Status and Summary</a:t>
              </a:r>
              <a:endParaRPr sz="900">
                <a:solidFill>
                  <a:schemeClr val="dk1"/>
                </a:solidFill>
              </a:endParaRPr>
            </a:p>
          </p:txBody>
        </p:sp>
        <p:sp>
          <p:nvSpPr>
            <p:cNvPr id="1274" name="Google Shape;1274;p61"/>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275" name="Google Shape;1275;p61"/>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D5ADF2C1-8639-7949-8D8B-EE6A87CF8A90}"/>
              </a:ext>
            </a:extLst>
          </p:cNvPr>
          <p:cNvSpPr>
            <a:spLocks noGrp="1"/>
          </p:cNvSpPr>
          <p:nvPr>
            <p:ph type="sldNum" idx="12"/>
          </p:nvPr>
        </p:nvSpPr>
        <p:spPr>
          <a:xfrm>
            <a:off x="8415673" y="4568607"/>
            <a:ext cx="548700" cy="393600"/>
          </a:xfrm>
        </p:spPr>
        <p:txBody>
          <a:bodyPr/>
          <a:lstStyle/>
          <a:p>
            <a:pPr marL="0" lvl="0" indent="0" algn="r" rtl="0">
              <a:spcBef>
                <a:spcPts val="0"/>
              </a:spcBef>
              <a:spcAft>
                <a:spcPts val="0"/>
              </a:spcAft>
              <a:buNone/>
            </a:pPr>
            <a:fld id="{00000000-1234-1234-1234-123412341234}" type="slidenum">
              <a:rPr lang="en" smtClean="0"/>
              <a:t>56</a:t>
            </a:fld>
            <a:endParaRPr lang="en"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6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6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Budget Overview</a:t>
            </a:r>
            <a:endParaRPr b="1">
              <a:solidFill>
                <a:schemeClr val="dk1"/>
              </a:solidFill>
            </a:endParaRPr>
          </a:p>
        </p:txBody>
      </p:sp>
      <p:pic>
        <p:nvPicPr>
          <p:cNvPr id="1282" name="Google Shape;1282;p62"/>
          <p:cNvPicPr preferRelativeResize="0"/>
          <p:nvPr/>
        </p:nvPicPr>
        <p:blipFill rotWithShape="1">
          <a:blip r:embed="rId3">
            <a:alphaModFix/>
          </a:blip>
          <a:srcRect l="734"/>
          <a:stretch/>
        </p:blipFill>
        <p:spPr>
          <a:xfrm>
            <a:off x="1157525" y="1068775"/>
            <a:ext cx="6944051" cy="3005950"/>
          </a:xfrm>
          <a:prstGeom prst="rect">
            <a:avLst/>
          </a:prstGeom>
          <a:noFill/>
          <a:ln>
            <a:noFill/>
          </a:ln>
        </p:spPr>
      </p:pic>
      <p:grpSp>
        <p:nvGrpSpPr>
          <p:cNvPr id="1283" name="Google Shape;1283;p62"/>
          <p:cNvGrpSpPr/>
          <p:nvPr/>
        </p:nvGrpSpPr>
        <p:grpSpPr>
          <a:xfrm>
            <a:off x="209275" y="4562105"/>
            <a:ext cx="8730218" cy="393626"/>
            <a:chOff x="209275" y="4341150"/>
            <a:chExt cx="8730218" cy="614368"/>
          </a:xfrm>
        </p:grpSpPr>
        <p:cxnSp>
          <p:nvCxnSpPr>
            <p:cNvPr id="1284" name="Google Shape;1284;p62"/>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285" name="Google Shape;1285;p62"/>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62"/>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87" name="Google Shape;1287;p62"/>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288" name="Google Shape;1288;p62"/>
            <p:cNvSpPr/>
            <p:nvPr/>
          </p:nvSpPr>
          <p:spPr>
            <a:xfrm>
              <a:off x="3936701"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289" name="Google Shape;1289;p62"/>
            <p:cNvSpPr/>
            <p:nvPr/>
          </p:nvSpPr>
          <p:spPr>
            <a:xfrm>
              <a:off x="5771062"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290" name="Google Shape;1290;p62"/>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291" name="Google Shape;1291;p62"/>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grpSp>
        <p:nvGrpSpPr>
          <p:cNvPr id="1292" name="Google Shape;1292;p62"/>
          <p:cNvGrpSpPr/>
          <p:nvPr/>
        </p:nvGrpSpPr>
        <p:grpSpPr>
          <a:xfrm>
            <a:off x="209275" y="4562105"/>
            <a:ext cx="8730218" cy="393626"/>
            <a:chOff x="209275" y="4341150"/>
            <a:chExt cx="8730218" cy="614368"/>
          </a:xfrm>
        </p:grpSpPr>
        <p:cxnSp>
          <p:nvCxnSpPr>
            <p:cNvPr id="1293" name="Google Shape;1293;p62"/>
            <p:cNvCxnSpPr/>
            <p:nvPr/>
          </p:nvCxnSpPr>
          <p:spPr>
            <a:xfrm>
              <a:off x="403657" y="4641150"/>
              <a:ext cx="8040300" cy="4200"/>
            </a:xfrm>
            <a:prstGeom prst="straightConnector1">
              <a:avLst/>
            </a:prstGeom>
            <a:noFill/>
            <a:ln w="76200" cap="flat" cmpd="sng">
              <a:solidFill>
                <a:srgbClr val="000000"/>
              </a:solidFill>
              <a:prstDash val="solid"/>
              <a:round/>
              <a:headEnd type="none" w="med" len="med"/>
              <a:tailEnd type="none" w="med" len="med"/>
            </a:ln>
          </p:spPr>
        </p:cxnSp>
        <p:sp>
          <p:nvSpPr>
            <p:cNvPr id="1294" name="Google Shape;1294;p62"/>
            <p:cNvSpPr/>
            <p:nvPr/>
          </p:nvSpPr>
          <p:spPr>
            <a:xfrm>
              <a:off x="209275" y="4341150"/>
              <a:ext cx="1334100" cy="6000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62"/>
            <p:cNvSpPr/>
            <p:nvPr/>
          </p:nvSpPr>
          <p:spPr>
            <a:xfrm>
              <a:off x="213445"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Overview</a:t>
              </a:r>
              <a:endParaRPr sz="1200"/>
            </a:p>
          </p:txBody>
        </p:sp>
        <p:sp>
          <p:nvSpPr>
            <p:cNvPr id="1296" name="Google Shape;1296;p62"/>
            <p:cNvSpPr/>
            <p:nvPr/>
          </p:nvSpPr>
          <p:spPr>
            <a:xfrm>
              <a:off x="2102370" y="4341150"/>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297" name="Google Shape;1297;p62"/>
            <p:cNvSpPr/>
            <p:nvPr/>
          </p:nvSpPr>
          <p:spPr>
            <a:xfrm>
              <a:off x="3936701"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298" name="Google Shape;1298;p62"/>
            <p:cNvSpPr/>
            <p:nvPr/>
          </p:nvSpPr>
          <p:spPr>
            <a:xfrm>
              <a:off x="5771062" y="4348621"/>
              <a:ext cx="1334100" cy="6000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299" name="Google Shape;1299;p62"/>
            <p:cNvSpPr/>
            <p:nvPr/>
          </p:nvSpPr>
          <p:spPr>
            <a:xfrm>
              <a:off x="7605393" y="4348621"/>
              <a:ext cx="1334100" cy="6000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300" name="Google Shape;1300;p62"/>
            <p:cNvCxnSpPr/>
            <p:nvPr/>
          </p:nvCxnSpPr>
          <p:spPr>
            <a:xfrm>
              <a:off x="8691384" y="4341718"/>
              <a:ext cx="0" cy="613800"/>
            </a:xfrm>
            <a:prstGeom prst="straightConnector1">
              <a:avLst/>
            </a:prstGeom>
            <a:noFill/>
            <a:ln w="28575" cap="flat" cmpd="sng">
              <a:solidFill>
                <a:schemeClr val="dk2"/>
              </a:solidFill>
              <a:prstDash val="solid"/>
              <a:round/>
              <a:headEnd type="none" w="med" len="med"/>
              <a:tailEnd type="none" w="med" len="med"/>
            </a:ln>
          </p:spPr>
        </p:cxnSp>
      </p:grpSp>
      <p:sp>
        <p:nvSpPr>
          <p:cNvPr id="2" name="Slide Number Placeholder 1">
            <a:extLst>
              <a:ext uri="{FF2B5EF4-FFF2-40B4-BE49-F238E27FC236}">
                <a16:creationId xmlns:a16="http://schemas.microsoft.com/office/drawing/2014/main" id="{735A4EA5-CA08-8048-A909-BCD3B8A757FA}"/>
              </a:ext>
            </a:extLst>
          </p:cNvPr>
          <p:cNvSpPr>
            <a:spLocks noGrp="1"/>
          </p:cNvSpPr>
          <p:nvPr>
            <p:ph type="sldNum" idx="12"/>
          </p:nvPr>
        </p:nvSpPr>
        <p:spPr>
          <a:xfrm>
            <a:off x="8423986" y="4568607"/>
            <a:ext cx="548700" cy="393600"/>
          </a:xfrm>
        </p:spPr>
        <p:txBody>
          <a:bodyPr/>
          <a:lstStyle/>
          <a:p>
            <a:pPr marL="0" lvl="0" indent="0" algn="r" rtl="0">
              <a:spcBef>
                <a:spcPts val="0"/>
              </a:spcBef>
              <a:spcAft>
                <a:spcPts val="0"/>
              </a:spcAft>
              <a:buNone/>
            </a:pPr>
            <a:fld id="{00000000-1234-1234-1234-123412341234}" type="slidenum">
              <a:rPr lang="en" smtClean="0"/>
              <a:t>57</a:t>
            </a:fld>
            <a:endParaRPr lang="en"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04"/>
        <p:cNvGrpSpPr/>
        <p:nvPr/>
      </p:nvGrpSpPr>
      <p:grpSpPr>
        <a:xfrm>
          <a:off x="0" y="0"/>
          <a:ext cx="0" cy="0"/>
          <a:chOff x="0" y="0"/>
          <a:chExt cx="0" cy="0"/>
        </a:xfrm>
      </p:grpSpPr>
      <p:sp>
        <p:nvSpPr>
          <p:cNvPr id="1305" name="Google Shape;1305;p63"/>
          <p:cNvSpPr txBox="1">
            <a:spLocks noGrp="1"/>
          </p:cNvSpPr>
          <p:nvPr>
            <p:ph type="title"/>
          </p:nvPr>
        </p:nvSpPr>
        <p:spPr>
          <a:xfrm>
            <a:off x="819150" y="1921950"/>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Future Work</a:t>
            </a:r>
            <a:endParaRPr sz="6400" b="1">
              <a:solidFill>
                <a:srgbClr val="674EA7"/>
              </a:solidFill>
            </a:endParaRPr>
          </a:p>
        </p:txBody>
      </p:sp>
      <p:cxnSp>
        <p:nvCxnSpPr>
          <p:cNvPr id="1306" name="Google Shape;1306;p63"/>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307" name="Google Shape;1307;p63"/>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524FAF0B-CBE5-D44C-B63E-9AA138C90CA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64"/>
          <p:cNvSpPr txBox="1">
            <a:spLocks noGrp="1"/>
          </p:cNvSpPr>
          <p:nvPr>
            <p:ph type="title"/>
          </p:nvPr>
        </p:nvSpPr>
        <p:spPr>
          <a:xfrm>
            <a:off x="3616375" y="1259000"/>
            <a:ext cx="5124900" cy="3349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000000"/>
              </a:buClr>
              <a:buSzPts val="1800"/>
              <a:buChar char="●"/>
            </a:pPr>
            <a:r>
              <a:rPr lang="en" sz="1800">
                <a:solidFill>
                  <a:srgbClr val="000000"/>
                </a:solidFill>
              </a:rPr>
              <a:t>Hardware</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Refine flight time model further</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Perform sensitivity analysis on flight time model parameters</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Look at vehicle max performance figures as they relate to LEO emulation trajectories and power use.</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Final airframe downselection</a:t>
            </a:r>
            <a:endParaRPr sz="1800">
              <a:solidFill>
                <a:srgbClr val="000000"/>
              </a:solidFill>
            </a:endParaRPr>
          </a:p>
          <a:p>
            <a:pPr marL="914400" lvl="1" indent="-342900" algn="l" rtl="0">
              <a:spcBef>
                <a:spcPts val="0"/>
              </a:spcBef>
              <a:spcAft>
                <a:spcPts val="0"/>
              </a:spcAft>
              <a:buClr>
                <a:srgbClr val="000000"/>
              </a:buClr>
              <a:buSzPts val="1800"/>
              <a:buChar char="○"/>
            </a:pPr>
            <a:r>
              <a:rPr lang="en" sz="1800">
                <a:solidFill>
                  <a:srgbClr val="000000"/>
                </a:solidFill>
              </a:rPr>
              <a:t>Final parts selection</a:t>
            </a:r>
            <a:endParaRPr sz="1800">
              <a:solidFill>
                <a:srgbClr val="000000"/>
              </a:solidFill>
            </a:endParaRPr>
          </a:p>
          <a:p>
            <a:pPr marL="457200" lvl="0" indent="0" algn="l" rtl="0">
              <a:spcBef>
                <a:spcPts val="0"/>
              </a:spcBef>
              <a:spcAft>
                <a:spcPts val="0"/>
              </a:spcAft>
              <a:buNone/>
            </a:pPr>
            <a:endParaRPr sz="1800">
              <a:solidFill>
                <a:srgbClr val="000000"/>
              </a:solidFill>
            </a:endParaRPr>
          </a:p>
          <a:p>
            <a:pPr marL="457200" lvl="0" indent="0" algn="l" rtl="0">
              <a:spcBef>
                <a:spcPts val="0"/>
              </a:spcBef>
              <a:spcAft>
                <a:spcPts val="0"/>
              </a:spcAft>
              <a:buNone/>
            </a:pPr>
            <a:r>
              <a:rPr lang="en" sz="1800">
                <a:solidFill>
                  <a:srgbClr val="000000"/>
                </a:solidFill>
              </a:rPr>
              <a:t>	</a:t>
            </a:r>
            <a:endParaRPr sz="1800">
              <a:solidFill>
                <a:srgbClr val="000000"/>
              </a:solidFill>
            </a:endParaRPr>
          </a:p>
        </p:txBody>
      </p:sp>
      <p:cxnSp>
        <p:nvCxnSpPr>
          <p:cNvPr id="1313" name="Google Shape;1313;p64"/>
          <p:cNvCxnSpPr>
            <a:stCxn id="1314" idx="1"/>
          </p:cNvCxnSpPr>
          <p:nvPr/>
        </p:nvCxnSpPr>
        <p:spPr>
          <a:xfrm>
            <a:off x="316730" y="4784872"/>
            <a:ext cx="8040300" cy="2400"/>
          </a:xfrm>
          <a:prstGeom prst="straightConnector1">
            <a:avLst/>
          </a:prstGeom>
          <a:noFill/>
          <a:ln w="76200" cap="flat" cmpd="sng">
            <a:solidFill>
              <a:srgbClr val="000000"/>
            </a:solidFill>
            <a:prstDash val="solid"/>
            <a:round/>
            <a:headEnd type="none" w="med" len="med"/>
            <a:tailEnd type="none" w="med" len="med"/>
          </a:ln>
        </p:spPr>
      </p:cxnSp>
      <p:sp>
        <p:nvSpPr>
          <p:cNvPr id="1315" name="Google Shape;1315;p64"/>
          <p:cNvSpPr/>
          <p:nvPr/>
        </p:nvSpPr>
        <p:spPr>
          <a:xfrm>
            <a:off x="209275" y="4621972"/>
            <a:ext cx="1334100" cy="3258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13445" y="4621972"/>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Overview</a:t>
            </a:r>
            <a:endParaRPr sz="1200"/>
          </a:p>
        </p:txBody>
      </p:sp>
      <p:sp>
        <p:nvSpPr>
          <p:cNvPr id="1316" name="Google Shape;1316;p64"/>
          <p:cNvSpPr/>
          <p:nvPr/>
        </p:nvSpPr>
        <p:spPr>
          <a:xfrm>
            <a:off x="2102372" y="4621972"/>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317" name="Google Shape;1317;p64"/>
          <p:cNvSpPr/>
          <p:nvPr/>
        </p:nvSpPr>
        <p:spPr>
          <a:xfrm>
            <a:off x="3936704" y="4626028"/>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318" name="Google Shape;1318;p64"/>
          <p:cNvSpPr/>
          <p:nvPr/>
        </p:nvSpPr>
        <p:spPr>
          <a:xfrm>
            <a:off x="5771067" y="4626028"/>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319" name="Google Shape;1319;p64"/>
          <p:cNvSpPr/>
          <p:nvPr/>
        </p:nvSpPr>
        <p:spPr>
          <a:xfrm>
            <a:off x="7605399" y="4626028"/>
            <a:ext cx="1334100" cy="3258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sp>
        <p:nvSpPr>
          <p:cNvPr id="1320" name="Google Shape;1320;p6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Future Work</a:t>
            </a:r>
            <a:endParaRPr b="1">
              <a:solidFill>
                <a:schemeClr val="dk1"/>
              </a:solidFill>
            </a:endParaRPr>
          </a:p>
        </p:txBody>
      </p:sp>
      <p:cxnSp>
        <p:nvCxnSpPr>
          <p:cNvPr id="1322" name="Google Shape;1322;p64"/>
          <p:cNvCxnSpPr/>
          <p:nvPr/>
        </p:nvCxnSpPr>
        <p:spPr>
          <a:xfrm>
            <a:off x="8691390" y="4622281"/>
            <a:ext cx="0" cy="333300"/>
          </a:xfrm>
          <a:prstGeom prst="straightConnector1">
            <a:avLst/>
          </a:prstGeom>
          <a:noFill/>
          <a:ln w="28575" cap="flat" cmpd="sng">
            <a:solidFill>
              <a:schemeClr val="dk2"/>
            </a:solidFill>
            <a:prstDash val="solid"/>
            <a:round/>
            <a:headEnd type="none" w="med" len="med"/>
            <a:tailEnd type="none" w="med" len="med"/>
          </a:ln>
        </p:spPr>
      </p:cxnSp>
      <p:grpSp>
        <p:nvGrpSpPr>
          <p:cNvPr id="1323" name="Google Shape;1323;p64"/>
          <p:cNvGrpSpPr/>
          <p:nvPr/>
        </p:nvGrpSpPr>
        <p:grpSpPr>
          <a:xfrm>
            <a:off x="754943" y="1361243"/>
            <a:ext cx="2628332" cy="2617067"/>
            <a:chOff x="2011225" y="730825"/>
            <a:chExt cx="3774170" cy="3757993"/>
          </a:xfrm>
        </p:grpSpPr>
        <p:sp>
          <p:nvSpPr>
            <p:cNvPr id="1324" name="Google Shape;1324;p64"/>
            <p:cNvSpPr/>
            <p:nvPr/>
          </p:nvSpPr>
          <p:spPr>
            <a:xfrm>
              <a:off x="2774054" y="1477441"/>
              <a:ext cx="2258400" cy="2258400"/>
            </a:xfrm>
            <a:prstGeom prst="plaque">
              <a:avLst>
                <a:gd name="adj" fmla="val 38972"/>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64"/>
            <p:cNvSpPr/>
            <p:nvPr/>
          </p:nvSpPr>
          <p:spPr>
            <a:xfrm>
              <a:off x="2011225" y="730825"/>
              <a:ext cx="1470600" cy="1470600"/>
            </a:xfrm>
            <a:prstGeom prst="ellipse">
              <a:avLst/>
            </a:prstGeom>
            <a:no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64"/>
            <p:cNvSpPr/>
            <p:nvPr/>
          </p:nvSpPr>
          <p:spPr>
            <a:xfrm>
              <a:off x="4314795" y="730825"/>
              <a:ext cx="1470600" cy="1470600"/>
            </a:xfrm>
            <a:prstGeom prst="ellipse">
              <a:avLst/>
            </a:prstGeom>
            <a:no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64"/>
            <p:cNvSpPr/>
            <p:nvPr/>
          </p:nvSpPr>
          <p:spPr>
            <a:xfrm>
              <a:off x="4314795" y="3018218"/>
              <a:ext cx="1470600" cy="1470600"/>
            </a:xfrm>
            <a:prstGeom prst="ellipse">
              <a:avLst/>
            </a:prstGeom>
            <a:no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64"/>
            <p:cNvSpPr/>
            <p:nvPr/>
          </p:nvSpPr>
          <p:spPr>
            <a:xfrm>
              <a:off x="2011225" y="3018218"/>
              <a:ext cx="1470600" cy="1470600"/>
            </a:xfrm>
            <a:prstGeom prst="ellipse">
              <a:avLst/>
            </a:prstGeom>
            <a:noFill/>
            <a:ln w="1143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64"/>
            <p:cNvSpPr/>
            <p:nvPr/>
          </p:nvSpPr>
          <p:spPr>
            <a:xfrm>
              <a:off x="2595970" y="1315571"/>
              <a:ext cx="301200" cy="3012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64"/>
            <p:cNvSpPr/>
            <p:nvPr/>
          </p:nvSpPr>
          <p:spPr>
            <a:xfrm>
              <a:off x="4899541" y="1315571"/>
              <a:ext cx="301200" cy="3012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64"/>
            <p:cNvSpPr/>
            <p:nvPr/>
          </p:nvSpPr>
          <p:spPr>
            <a:xfrm>
              <a:off x="4899541" y="3602964"/>
              <a:ext cx="301200" cy="3012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64"/>
            <p:cNvSpPr/>
            <p:nvPr/>
          </p:nvSpPr>
          <p:spPr>
            <a:xfrm>
              <a:off x="2595970" y="3602964"/>
              <a:ext cx="301200" cy="3012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lide Number Placeholder 1">
            <a:extLst>
              <a:ext uri="{FF2B5EF4-FFF2-40B4-BE49-F238E27FC236}">
                <a16:creationId xmlns:a16="http://schemas.microsoft.com/office/drawing/2014/main" id="{B6BF6F65-5799-DB46-BC35-F9B2D4A7214C}"/>
              </a:ext>
            </a:extLst>
          </p:cNvPr>
          <p:cNvSpPr>
            <a:spLocks noGrp="1"/>
          </p:cNvSpPr>
          <p:nvPr>
            <p:ph type="sldNum" idx="12"/>
          </p:nvPr>
        </p:nvSpPr>
        <p:spPr>
          <a:xfrm>
            <a:off x="8432299" y="4593546"/>
            <a:ext cx="548700" cy="393600"/>
          </a:xfrm>
        </p:spPr>
        <p:txBody>
          <a:bodyPr/>
          <a:lstStyle/>
          <a:p>
            <a:pPr marL="0" lvl="0" indent="0" algn="r" rtl="0">
              <a:spcBef>
                <a:spcPts val="0"/>
              </a:spcBef>
              <a:spcAft>
                <a:spcPts val="0"/>
              </a:spcAft>
              <a:buNone/>
            </a:pPr>
            <a:fld id="{00000000-1234-1234-1234-123412341234}" type="slidenum">
              <a:rPr lang="en" smtClean="0"/>
              <a:t>59</a:t>
            </a:fld>
            <a:endParaRPr lang="en"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8071-FB9A-F240-9916-107F2A3CC67F}"/>
              </a:ext>
            </a:extLst>
          </p:cNvPr>
          <p:cNvSpPr>
            <a:spLocks noGrp="1"/>
          </p:cNvSpPr>
          <p:nvPr>
            <p:ph type="title"/>
          </p:nvPr>
        </p:nvSpPr>
        <p:spPr/>
        <p:txBody>
          <a:bodyPr>
            <a:normAutofit fontScale="90000"/>
          </a:bodyPr>
          <a:lstStyle/>
          <a:p>
            <a:endParaRPr lang="en-US">
              <a:solidFill>
                <a:schemeClr val="tx1"/>
              </a:solidFill>
            </a:endParaRPr>
          </a:p>
        </p:txBody>
      </p:sp>
      <p:sp>
        <p:nvSpPr>
          <p:cNvPr id="3" name="Content Placeholder 2">
            <a:extLst>
              <a:ext uri="{FF2B5EF4-FFF2-40B4-BE49-F238E27FC236}">
                <a16:creationId xmlns:a16="http://schemas.microsoft.com/office/drawing/2014/main" id="{4BB87CE8-EE68-C04C-A5C3-1867A99D724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75D6F62-5D1C-9145-8F88-32E6F1984619}"/>
              </a:ext>
            </a:extLst>
          </p:cNvPr>
          <p:cNvPicPr>
            <a:picLocks noChangeAspect="1"/>
          </p:cNvPicPr>
          <p:nvPr/>
        </p:nvPicPr>
        <p:blipFill>
          <a:blip r:embed="rId3"/>
          <a:stretch>
            <a:fillRect/>
          </a:stretch>
        </p:blipFill>
        <p:spPr>
          <a:xfrm>
            <a:off x="0" y="1751"/>
            <a:ext cx="9144000" cy="5180076"/>
          </a:xfrm>
          <a:prstGeom prst="rect">
            <a:avLst/>
          </a:prstGeom>
        </p:spPr>
      </p:pic>
      <p:grpSp>
        <p:nvGrpSpPr>
          <p:cNvPr id="43" name="Group 42">
            <a:extLst>
              <a:ext uri="{FF2B5EF4-FFF2-40B4-BE49-F238E27FC236}">
                <a16:creationId xmlns:a16="http://schemas.microsoft.com/office/drawing/2014/main" id="{DB2DC1D3-E24B-DE42-AB7F-CC47D133354E}"/>
              </a:ext>
            </a:extLst>
          </p:cNvPr>
          <p:cNvGrpSpPr/>
          <p:nvPr/>
        </p:nvGrpSpPr>
        <p:grpSpPr>
          <a:xfrm>
            <a:off x="264856" y="29039"/>
            <a:ext cx="2731577" cy="2096756"/>
            <a:chOff x="353141" y="155448"/>
            <a:chExt cx="3642102" cy="2795675"/>
          </a:xfrm>
        </p:grpSpPr>
        <p:pic>
          <p:nvPicPr>
            <p:cNvPr id="44" name="Picture 43">
              <a:extLst>
                <a:ext uri="{FF2B5EF4-FFF2-40B4-BE49-F238E27FC236}">
                  <a16:creationId xmlns:a16="http://schemas.microsoft.com/office/drawing/2014/main" id="{DE93DC48-42EC-AB4D-9142-721FC3A7497F}"/>
                </a:ext>
              </a:extLst>
            </p:cNvPr>
            <p:cNvPicPr>
              <a:picLocks noChangeAspect="1"/>
            </p:cNvPicPr>
            <p:nvPr/>
          </p:nvPicPr>
          <p:blipFill>
            <a:blip r:embed="rId4"/>
            <a:stretch>
              <a:fillRect/>
            </a:stretch>
          </p:blipFill>
          <p:spPr>
            <a:xfrm>
              <a:off x="399803" y="1147062"/>
              <a:ext cx="956153" cy="1804061"/>
            </a:xfrm>
            <a:prstGeom prst="rect">
              <a:avLst/>
            </a:prstGeom>
          </p:spPr>
        </p:pic>
        <p:pic>
          <p:nvPicPr>
            <p:cNvPr id="45" name="Picture 44">
              <a:extLst>
                <a:ext uri="{FF2B5EF4-FFF2-40B4-BE49-F238E27FC236}">
                  <a16:creationId xmlns:a16="http://schemas.microsoft.com/office/drawing/2014/main" id="{92FE4A48-EBB3-A047-85F4-622C90A434E4}"/>
                </a:ext>
              </a:extLst>
            </p:cNvPr>
            <p:cNvPicPr>
              <a:picLocks noChangeAspect="1"/>
            </p:cNvPicPr>
            <p:nvPr/>
          </p:nvPicPr>
          <p:blipFill>
            <a:blip r:embed="rId5"/>
            <a:stretch>
              <a:fillRect/>
            </a:stretch>
          </p:blipFill>
          <p:spPr>
            <a:xfrm>
              <a:off x="2921728" y="1478825"/>
              <a:ext cx="897869" cy="1140536"/>
            </a:xfrm>
            <a:prstGeom prst="rect">
              <a:avLst/>
            </a:prstGeom>
          </p:spPr>
        </p:pic>
        <p:sp>
          <p:nvSpPr>
            <p:cNvPr id="46" name="TextBox 45">
              <a:extLst>
                <a:ext uri="{FF2B5EF4-FFF2-40B4-BE49-F238E27FC236}">
                  <a16:creationId xmlns:a16="http://schemas.microsoft.com/office/drawing/2014/main" id="{B554C509-E8D7-5047-87B7-1C4E33B21773}"/>
                </a:ext>
              </a:extLst>
            </p:cNvPr>
            <p:cNvSpPr txBox="1"/>
            <p:nvPr/>
          </p:nvSpPr>
          <p:spPr>
            <a:xfrm>
              <a:off x="353141" y="155448"/>
              <a:ext cx="3642102" cy="923329"/>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1. Mission Planning</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Flight path interpolated from user-defined XYZT coordinates</a:t>
              </a:r>
            </a:p>
          </p:txBody>
        </p:sp>
        <p:pic>
          <p:nvPicPr>
            <p:cNvPr id="47" name="Picture 46">
              <a:extLst>
                <a:ext uri="{FF2B5EF4-FFF2-40B4-BE49-F238E27FC236}">
                  <a16:creationId xmlns:a16="http://schemas.microsoft.com/office/drawing/2014/main" id="{7280E45C-6724-414A-B5E3-15DA7104CB49}"/>
                </a:ext>
              </a:extLst>
            </p:cNvPr>
            <p:cNvPicPr>
              <a:picLocks noChangeAspect="1"/>
            </p:cNvPicPr>
            <p:nvPr/>
          </p:nvPicPr>
          <p:blipFill rotWithShape="1">
            <a:blip r:embed="rId6"/>
            <a:srcRect r="66400"/>
            <a:stretch/>
          </p:blipFill>
          <p:spPr>
            <a:xfrm rot="10800000">
              <a:off x="1550709" y="1799117"/>
              <a:ext cx="1167469" cy="524818"/>
            </a:xfrm>
            <a:prstGeom prst="rect">
              <a:avLst/>
            </a:prstGeom>
          </p:spPr>
        </p:pic>
      </p:grpSp>
      <p:sp>
        <p:nvSpPr>
          <p:cNvPr id="50" name="TextBox 49">
            <a:extLst>
              <a:ext uri="{FF2B5EF4-FFF2-40B4-BE49-F238E27FC236}">
                <a16:creationId xmlns:a16="http://schemas.microsoft.com/office/drawing/2014/main" id="{0119C38F-3486-2845-BB14-D4F61EA13196}"/>
              </a:ext>
            </a:extLst>
          </p:cNvPr>
          <p:cNvSpPr txBox="1"/>
          <p:nvPr/>
        </p:nvSpPr>
        <p:spPr>
          <a:xfrm>
            <a:off x="5715110" y="988074"/>
            <a:ext cx="2731577" cy="692497"/>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2. Simulate Path</a:t>
            </a:r>
            <a:endParaRPr lang="en-US" sz="900" dirty="0">
              <a:solidFill>
                <a:schemeClr val="tx1"/>
              </a:solidFill>
              <a:latin typeface="Futura Medium" panose="020B0602020204020303" pitchFamily="34" charset="-79"/>
              <a:cs typeface="Futura Medium" panose="020B0602020204020303" pitchFamily="34" charset="-79"/>
            </a:endParaRPr>
          </a:p>
          <a:p>
            <a:pPr algn="ctr"/>
            <a:r>
              <a:rPr lang="en-US" sz="1200" dirty="0">
                <a:solidFill>
                  <a:schemeClr val="tx1"/>
                </a:solidFill>
                <a:latin typeface="Futura Medium" panose="020B0602020204020303" pitchFamily="34" charset="-79"/>
                <a:cs typeface="Futura Medium" panose="020B0602020204020303" pitchFamily="34" charset="-79"/>
              </a:rPr>
              <a:t>Software judges feasibility and outputs expected performance</a:t>
            </a:r>
          </a:p>
        </p:txBody>
      </p:sp>
      <p:pic>
        <p:nvPicPr>
          <p:cNvPr id="51" name="Picture 50">
            <a:extLst>
              <a:ext uri="{FF2B5EF4-FFF2-40B4-BE49-F238E27FC236}">
                <a16:creationId xmlns:a16="http://schemas.microsoft.com/office/drawing/2014/main" id="{65A92F15-FE30-2945-AE43-5E72BD06CD41}"/>
              </a:ext>
            </a:extLst>
          </p:cNvPr>
          <p:cNvPicPr>
            <a:picLocks noChangeAspect="1"/>
          </p:cNvPicPr>
          <p:nvPr/>
        </p:nvPicPr>
        <p:blipFill>
          <a:blip r:embed="rId7"/>
          <a:stretch>
            <a:fillRect/>
          </a:stretch>
        </p:blipFill>
        <p:spPr>
          <a:xfrm>
            <a:off x="6118874" y="1802525"/>
            <a:ext cx="1924050" cy="1343025"/>
          </a:xfrm>
          <a:prstGeom prst="rect">
            <a:avLst/>
          </a:prstGeom>
        </p:spPr>
      </p:pic>
      <p:pic>
        <p:nvPicPr>
          <p:cNvPr id="49" name="Picture 48">
            <a:extLst>
              <a:ext uri="{FF2B5EF4-FFF2-40B4-BE49-F238E27FC236}">
                <a16:creationId xmlns:a16="http://schemas.microsoft.com/office/drawing/2014/main" id="{AE9FF476-4716-7D4E-B14C-C712F6AC9B4B}"/>
              </a:ext>
            </a:extLst>
          </p:cNvPr>
          <p:cNvPicPr>
            <a:picLocks noChangeAspect="1"/>
          </p:cNvPicPr>
          <p:nvPr/>
        </p:nvPicPr>
        <p:blipFill rotWithShape="1">
          <a:blip r:embed="rId6"/>
          <a:srcRect l="-877" t="-2167" r="11421" b="2167"/>
          <a:stretch/>
        </p:blipFill>
        <p:spPr>
          <a:xfrm rot="10800000">
            <a:off x="3623310" y="2235286"/>
            <a:ext cx="2331165" cy="393614"/>
          </a:xfrm>
          <a:prstGeom prst="rect">
            <a:avLst/>
          </a:prstGeom>
        </p:spPr>
      </p:pic>
      <p:sp>
        <p:nvSpPr>
          <p:cNvPr id="52" name="Rectangle 51">
            <a:extLst>
              <a:ext uri="{FF2B5EF4-FFF2-40B4-BE49-F238E27FC236}">
                <a16:creationId xmlns:a16="http://schemas.microsoft.com/office/drawing/2014/main" id="{D94E008F-F51E-454D-A788-43A934E671C2}"/>
              </a:ext>
            </a:extLst>
          </p:cNvPr>
          <p:cNvSpPr/>
          <p:nvPr/>
        </p:nvSpPr>
        <p:spPr>
          <a:xfrm>
            <a:off x="2575341" y="4573855"/>
            <a:ext cx="3961120" cy="528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3" name="Picture 52">
            <a:extLst>
              <a:ext uri="{FF2B5EF4-FFF2-40B4-BE49-F238E27FC236}">
                <a16:creationId xmlns:a16="http://schemas.microsoft.com/office/drawing/2014/main" id="{23E0637D-6C12-814A-A6FE-8B8D4AB1DC8B}"/>
              </a:ext>
            </a:extLst>
          </p:cNvPr>
          <p:cNvPicPr>
            <a:picLocks noChangeAspect="1"/>
          </p:cNvPicPr>
          <p:nvPr/>
        </p:nvPicPr>
        <p:blipFill>
          <a:blip r:embed="rId8"/>
          <a:stretch>
            <a:fillRect/>
          </a:stretch>
        </p:blipFill>
        <p:spPr>
          <a:xfrm>
            <a:off x="2660739" y="4606078"/>
            <a:ext cx="2315210" cy="471148"/>
          </a:xfrm>
          <a:prstGeom prst="rect">
            <a:avLst/>
          </a:prstGeom>
        </p:spPr>
      </p:pic>
      <p:pic>
        <p:nvPicPr>
          <p:cNvPr id="54" name="Picture 53" descr="Logo&#10;&#10;Description automatically generated">
            <a:extLst>
              <a:ext uri="{FF2B5EF4-FFF2-40B4-BE49-F238E27FC236}">
                <a16:creationId xmlns:a16="http://schemas.microsoft.com/office/drawing/2014/main" id="{CCF5F7F4-355D-AA4D-964C-298BD900156C}"/>
              </a:ext>
            </a:extLst>
          </p:cNvPr>
          <p:cNvPicPr>
            <a:picLocks noChangeAspect="1"/>
          </p:cNvPicPr>
          <p:nvPr/>
        </p:nvPicPr>
        <p:blipFill rotWithShape="1">
          <a:blip r:embed="rId9"/>
          <a:srcRect t="13168" b="21339"/>
          <a:stretch/>
        </p:blipFill>
        <p:spPr>
          <a:xfrm>
            <a:off x="5064438" y="4582702"/>
            <a:ext cx="1380422" cy="513332"/>
          </a:xfrm>
          <a:prstGeom prst="rect">
            <a:avLst/>
          </a:prstGeom>
        </p:spPr>
      </p:pic>
    </p:spTree>
    <p:extLst>
      <p:ext uri="{BB962C8B-B14F-4D97-AF65-F5344CB8AC3E}">
        <p14:creationId xmlns:p14="http://schemas.microsoft.com/office/powerpoint/2010/main" val="12527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208 0.00185 L 0.32174 0.1838 " pathEditMode="relative" rAng="0" ptsTypes="AA">
                                      <p:cBhvr>
                                        <p:cTn id="6" dur="1000" fill="hold"/>
                                        <p:tgtEl>
                                          <p:spTgt spid="43"/>
                                        </p:tgtEl>
                                        <p:attrNameLst>
                                          <p:attrName>ppt_x</p:attrName>
                                          <p:attrName>ppt_y</p:attrName>
                                        </p:attrNameLst>
                                      </p:cBhvr>
                                      <p:rCtr x="15977" y="9097"/>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32174 0.1838 L 0.06132 0.17523 " pathEditMode="relative" rAng="0" ptsTypes="AA">
                                      <p:cBhvr>
                                        <p:cTn id="10" dur="1000" fill="hold"/>
                                        <p:tgtEl>
                                          <p:spTgt spid="43"/>
                                        </p:tgtEl>
                                        <p:attrNameLst>
                                          <p:attrName>ppt_x</p:attrName>
                                          <p:attrName>ppt_y</p:attrName>
                                        </p:attrNameLst>
                                      </p:cBhvr>
                                      <p:rCtr x="-13021" y="-440"/>
                                    </p:animMotion>
                                  </p:childTnLst>
                                </p:cTn>
                              </p:par>
                              <p:par>
                                <p:cTn id="11" presetID="9" presetClass="entr" presetSubtype="0" fill="hold" nodeType="withEffect">
                                  <p:stCondLst>
                                    <p:cond delay="500"/>
                                  </p:stCondLst>
                                  <p:childTnLst>
                                    <p:set>
                                      <p:cBhvr>
                                        <p:cTn id="12" dur="1" fill="hold">
                                          <p:stCondLst>
                                            <p:cond delay="0"/>
                                          </p:stCondLst>
                                        </p:cTn>
                                        <p:tgtEl>
                                          <p:spTgt spid="51"/>
                                        </p:tgtEl>
                                        <p:attrNameLst>
                                          <p:attrName>style.visibility</p:attrName>
                                        </p:attrNameLst>
                                      </p:cBhvr>
                                      <p:to>
                                        <p:strVal val="visible"/>
                                      </p:to>
                                    </p:set>
                                    <p:animEffect transition="in" filter="dissolve">
                                      <p:cBhvr>
                                        <p:cTn id="13" dur="500"/>
                                        <p:tgtEl>
                                          <p:spTgt spid="51"/>
                                        </p:tgtEl>
                                      </p:cBhvr>
                                    </p:animEffect>
                                  </p:childTnLst>
                                </p:cTn>
                              </p:par>
                              <p:par>
                                <p:cTn id="14" presetID="9" presetClass="entr" presetSubtype="0" fill="hold" grpId="0" nodeType="withEffect">
                                  <p:stCondLst>
                                    <p:cond delay="500"/>
                                  </p:stCondLst>
                                  <p:childTnLst>
                                    <p:set>
                                      <p:cBhvr>
                                        <p:cTn id="15" dur="1" fill="hold">
                                          <p:stCondLst>
                                            <p:cond delay="0"/>
                                          </p:stCondLst>
                                        </p:cTn>
                                        <p:tgtEl>
                                          <p:spTgt spid="50"/>
                                        </p:tgtEl>
                                        <p:attrNameLst>
                                          <p:attrName>style.visibility</p:attrName>
                                        </p:attrNameLst>
                                      </p:cBhvr>
                                      <p:to>
                                        <p:strVal val="visible"/>
                                      </p:to>
                                    </p:set>
                                    <p:animEffect transition="in" filter="dissolve">
                                      <p:cBhvr>
                                        <p:cTn id="16" dur="500"/>
                                        <p:tgtEl>
                                          <p:spTgt spid="50"/>
                                        </p:tgtEl>
                                      </p:cBhvr>
                                    </p:animEffect>
                                  </p:childTnLst>
                                </p:cTn>
                              </p:par>
                              <p:par>
                                <p:cTn id="17" presetID="9" presetClass="entr" presetSubtype="0" fill="hold" nodeType="withEffect">
                                  <p:stCondLst>
                                    <p:cond delay="500"/>
                                  </p:stCondLst>
                                  <p:childTnLst>
                                    <p:set>
                                      <p:cBhvr>
                                        <p:cTn id="18" dur="1" fill="hold">
                                          <p:stCondLst>
                                            <p:cond delay="0"/>
                                          </p:stCondLst>
                                        </p:cTn>
                                        <p:tgtEl>
                                          <p:spTgt spid="49"/>
                                        </p:tgtEl>
                                        <p:attrNameLst>
                                          <p:attrName>style.visibility</p:attrName>
                                        </p:attrNameLst>
                                      </p:cBhvr>
                                      <p:to>
                                        <p:strVal val="visible"/>
                                      </p:to>
                                    </p:set>
                                    <p:animEffect transition="in" filter="dissolve">
                                      <p:cBhvr>
                                        <p:cTn id="19" dur="500"/>
                                        <p:tgtEl>
                                          <p:spTgt spid="4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8" fill="hold" nodeType="clickEffect">
                                  <p:stCondLst>
                                    <p:cond delay="0"/>
                                  </p:stCondLst>
                                  <p:childTnLst>
                                    <p:anim calcmode="lin" valueType="num">
                                      <p:cBhvr additive="base">
                                        <p:cTn id="23" dur="500"/>
                                        <p:tgtEl>
                                          <p:spTgt spid="49"/>
                                        </p:tgtEl>
                                        <p:attrNameLst>
                                          <p:attrName>ppt_x</p:attrName>
                                        </p:attrNameLst>
                                      </p:cBhvr>
                                      <p:tavLst>
                                        <p:tav tm="0">
                                          <p:val>
                                            <p:strVal val="ppt_x"/>
                                          </p:val>
                                        </p:tav>
                                        <p:tav tm="100000">
                                          <p:val>
                                            <p:strVal val="0-ppt_w/2"/>
                                          </p:val>
                                        </p:tav>
                                      </p:tavLst>
                                    </p:anim>
                                    <p:anim calcmode="lin" valueType="num">
                                      <p:cBhvr additive="base">
                                        <p:cTn id="24" dur="500"/>
                                        <p:tgtEl>
                                          <p:spTgt spid="49"/>
                                        </p:tgtEl>
                                        <p:attrNameLst>
                                          <p:attrName>ppt_y</p:attrName>
                                        </p:attrNameLst>
                                      </p:cBhvr>
                                      <p:tavLst>
                                        <p:tav tm="0">
                                          <p:val>
                                            <p:strVal val="ppt_y"/>
                                          </p:val>
                                        </p:tav>
                                        <p:tav tm="100000">
                                          <p:val>
                                            <p:strVal val="ppt_y"/>
                                          </p:val>
                                        </p:tav>
                                      </p:tavLst>
                                    </p:anim>
                                    <p:set>
                                      <p:cBhvr>
                                        <p:cTn id="25" dur="1" fill="hold">
                                          <p:stCondLst>
                                            <p:cond delay="499"/>
                                          </p:stCondLst>
                                        </p:cTn>
                                        <p:tgtEl>
                                          <p:spTgt spid="49"/>
                                        </p:tgtEl>
                                        <p:attrNameLst>
                                          <p:attrName>style.visibility</p:attrName>
                                        </p:attrNameLst>
                                      </p:cBhvr>
                                      <p:to>
                                        <p:strVal val="hidden"/>
                                      </p:to>
                                    </p:set>
                                  </p:childTnLst>
                                </p:cTn>
                              </p:par>
                              <p:par>
                                <p:cTn id="26" presetID="2" presetClass="exit" presetSubtype="8" fill="hold" nodeType="withEffect">
                                  <p:stCondLst>
                                    <p:cond delay="0"/>
                                  </p:stCondLst>
                                  <p:childTnLst>
                                    <p:anim calcmode="lin" valueType="num">
                                      <p:cBhvr additive="base">
                                        <p:cTn id="27" dur="500"/>
                                        <p:tgtEl>
                                          <p:spTgt spid="43"/>
                                        </p:tgtEl>
                                        <p:attrNameLst>
                                          <p:attrName>ppt_x</p:attrName>
                                        </p:attrNameLst>
                                      </p:cBhvr>
                                      <p:tavLst>
                                        <p:tav tm="0">
                                          <p:val>
                                            <p:strVal val="ppt_x"/>
                                          </p:val>
                                        </p:tav>
                                        <p:tav tm="100000">
                                          <p:val>
                                            <p:strVal val="0-ppt_w/2"/>
                                          </p:val>
                                        </p:tav>
                                      </p:tavLst>
                                    </p:anim>
                                    <p:anim calcmode="lin" valueType="num">
                                      <p:cBhvr additive="base">
                                        <p:cTn id="28" dur="500"/>
                                        <p:tgtEl>
                                          <p:spTgt spid="43"/>
                                        </p:tgtEl>
                                        <p:attrNameLst>
                                          <p:attrName>ppt_y</p:attrName>
                                        </p:attrNameLst>
                                      </p:cBhvr>
                                      <p:tavLst>
                                        <p:tav tm="0">
                                          <p:val>
                                            <p:strVal val="ppt_y"/>
                                          </p:val>
                                        </p:tav>
                                        <p:tav tm="100000">
                                          <p:val>
                                            <p:strVal val="ppt_y"/>
                                          </p:val>
                                        </p:tav>
                                      </p:tavLst>
                                    </p:anim>
                                    <p:set>
                                      <p:cBhvr>
                                        <p:cTn id="29"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7" name="Google Shape;1337;p65"/>
          <p:cNvSpPr txBox="1">
            <a:spLocks noGrp="1"/>
          </p:cNvSpPr>
          <p:nvPr>
            <p:ph type="title"/>
          </p:nvPr>
        </p:nvSpPr>
        <p:spPr>
          <a:xfrm>
            <a:off x="213450" y="873950"/>
            <a:ext cx="7392600" cy="3724200"/>
          </a:xfrm>
          <a:prstGeom prst="rect">
            <a:avLst/>
          </a:prstGeom>
        </p:spPr>
        <p:txBody>
          <a:bodyPr spcFirstLastPara="1" wrap="square" lIns="91425" tIns="91425" rIns="91425" bIns="91425" anchor="t" anchorCtr="0">
            <a:normAutofit fontScale="90000"/>
          </a:bodyPr>
          <a:lstStyle/>
          <a:p>
            <a:pPr marL="457200" lvl="0" indent="-331470" algn="l" rtl="0">
              <a:spcBef>
                <a:spcPts val="0"/>
              </a:spcBef>
              <a:spcAft>
                <a:spcPts val="0"/>
              </a:spcAft>
              <a:buClr>
                <a:srgbClr val="000000"/>
              </a:buClr>
              <a:buSzPct val="100000"/>
              <a:buChar char="●"/>
            </a:pPr>
            <a:r>
              <a:rPr lang="en" sz="1800">
                <a:solidFill>
                  <a:srgbClr val="000000"/>
                </a:solidFill>
              </a:rPr>
              <a:t>Autopilot</a:t>
            </a:r>
            <a:endParaRPr sz="1800">
              <a:solidFill>
                <a:srgbClr val="000000"/>
              </a:solidFill>
            </a:endParaRPr>
          </a:p>
          <a:p>
            <a:pPr marL="1371600" lvl="1" indent="-331469" algn="l" rtl="0">
              <a:spcBef>
                <a:spcPts val="0"/>
              </a:spcBef>
              <a:spcAft>
                <a:spcPts val="0"/>
              </a:spcAft>
              <a:buClr>
                <a:srgbClr val="000000"/>
              </a:buClr>
              <a:buSzPct val="100000"/>
              <a:buChar char="○"/>
            </a:pPr>
            <a:r>
              <a:rPr lang="en" sz="1800">
                <a:solidFill>
                  <a:srgbClr val="000000"/>
                </a:solidFill>
              </a:rPr>
              <a:t>Further research into time optimal guidance algorithms, control laws, and integration with position and attitude controls </a:t>
            </a:r>
            <a:endParaRPr sz="1800">
              <a:solidFill>
                <a:srgbClr val="000000"/>
              </a:solidFill>
            </a:endParaRPr>
          </a:p>
          <a:p>
            <a:pPr marL="1371600" lvl="1" indent="-331469" algn="l" rtl="0">
              <a:spcBef>
                <a:spcPts val="0"/>
              </a:spcBef>
              <a:spcAft>
                <a:spcPts val="0"/>
              </a:spcAft>
              <a:buClr>
                <a:srgbClr val="000000"/>
              </a:buClr>
              <a:buSzPct val="100000"/>
              <a:buChar char="○"/>
            </a:pPr>
            <a:r>
              <a:rPr lang="en" sz="1800">
                <a:solidFill>
                  <a:srgbClr val="000000"/>
                </a:solidFill>
              </a:rPr>
              <a:t>Investigate lower level functions of the ardupilot repository and how these functions interweave with the output control algorithm</a:t>
            </a:r>
            <a:endParaRPr sz="1800">
              <a:solidFill>
                <a:srgbClr val="000000"/>
              </a:solidFill>
            </a:endParaRPr>
          </a:p>
          <a:p>
            <a:pPr marL="457200" lvl="0" indent="-331470" algn="l" rtl="0">
              <a:spcBef>
                <a:spcPts val="0"/>
              </a:spcBef>
              <a:spcAft>
                <a:spcPts val="0"/>
              </a:spcAft>
              <a:buClr>
                <a:srgbClr val="000000"/>
              </a:buClr>
              <a:buSzPct val="100000"/>
              <a:buChar char="●"/>
            </a:pPr>
            <a:r>
              <a:rPr lang="en" sz="1800">
                <a:solidFill>
                  <a:srgbClr val="000000"/>
                </a:solidFill>
              </a:rPr>
              <a:t>Mission Planner</a:t>
            </a:r>
            <a:endParaRPr sz="1800">
              <a:solidFill>
                <a:srgbClr val="000000"/>
              </a:solidFill>
            </a:endParaRPr>
          </a:p>
          <a:p>
            <a:pPr marL="1371600" lvl="1" indent="-331469" algn="l" rtl="0">
              <a:spcBef>
                <a:spcPts val="0"/>
              </a:spcBef>
              <a:spcAft>
                <a:spcPts val="0"/>
              </a:spcAft>
              <a:buClr>
                <a:srgbClr val="000000"/>
              </a:buClr>
              <a:buSzPct val="100000"/>
              <a:buChar char="○"/>
            </a:pPr>
            <a:r>
              <a:rPr lang="en" sz="1800">
                <a:solidFill>
                  <a:srgbClr val="000000"/>
                </a:solidFill>
              </a:rPr>
              <a:t>Modify the user interface and output flowdown, then test modifications for successful mission configuration and upload</a:t>
            </a:r>
            <a:endParaRPr sz="1800">
              <a:solidFill>
                <a:srgbClr val="000000"/>
              </a:solidFill>
            </a:endParaRPr>
          </a:p>
          <a:p>
            <a:pPr marL="457200" lvl="0" indent="-331470" algn="l" rtl="0">
              <a:spcBef>
                <a:spcPts val="0"/>
              </a:spcBef>
              <a:spcAft>
                <a:spcPts val="0"/>
              </a:spcAft>
              <a:buClr>
                <a:srgbClr val="000000"/>
              </a:buClr>
              <a:buSzPct val="100000"/>
              <a:buChar char="●"/>
            </a:pPr>
            <a:r>
              <a:rPr lang="en" sz="1800">
                <a:solidFill>
                  <a:srgbClr val="000000"/>
                </a:solidFill>
              </a:rPr>
              <a:t>Simulation</a:t>
            </a:r>
            <a:endParaRPr sz="1800">
              <a:solidFill>
                <a:srgbClr val="000000"/>
              </a:solidFill>
            </a:endParaRPr>
          </a:p>
          <a:p>
            <a:pPr marL="1371600" lvl="1" indent="-331469" algn="l" rtl="0">
              <a:spcBef>
                <a:spcPts val="0"/>
              </a:spcBef>
              <a:spcAft>
                <a:spcPts val="0"/>
              </a:spcAft>
              <a:buClr>
                <a:srgbClr val="000000"/>
              </a:buClr>
              <a:buSzPct val="100000"/>
              <a:buChar char="○"/>
            </a:pPr>
            <a:r>
              <a:rPr lang="en" sz="1800">
                <a:solidFill>
                  <a:srgbClr val="000000"/>
                </a:solidFill>
              </a:rPr>
              <a:t>Conduct further simulations with more advanced flight modes to export and analyze data</a:t>
            </a:r>
            <a:endParaRPr sz="1800">
              <a:solidFill>
                <a:srgbClr val="000000"/>
              </a:solidFill>
            </a:endParaRPr>
          </a:p>
          <a:p>
            <a:pPr marL="1371600" lvl="1" indent="-331469" algn="l" rtl="0">
              <a:spcBef>
                <a:spcPts val="0"/>
              </a:spcBef>
              <a:spcAft>
                <a:spcPts val="0"/>
              </a:spcAft>
              <a:buClr>
                <a:srgbClr val="000000"/>
              </a:buClr>
              <a:buSzPct val="100000"/>
              <a:buChar char="○"/>
            </a:pPr>
            <a:r>
              <a:rPr lang="en" sz="1800">
                <a:solidFill>
                  <a:srgbClr val="000000"/>
                </a:solidFill>
              </a:rPr>
              <a:t>Test new iterations of developed XYZT control law </a:t>
            </a:r>
            <a:endParaRPr sz="1800">
              <a:solidFill>
                <a:srgbClr val="000000"/>
              </a:solidFill>
            </a:endParaRPr>
          </a:p>
          <a:p>
            <a:pPr marL="1371600" lvl="0" indent="0" algn="l" rtl="0">
              <a:spcBef>
                <a:spcPts val="0"/>
              </a:spcBef>
              <a:spcAft>
                <a:spcPts val="0"/>
              </a:spcAft>
              <a:buNone/>
            </a:pPr>
            <a:endParaRPr sz="1800">
              <a:solidFill>
                <a:srgbClr val="000000"/>
              </a:solidFill>
            </a:endParaRPr>
          </a:p>
          <a:p>
            <a:pPr marL="0" lvl="0" indent="0" algn="l" rtl="0">
              <a:spcBef>
                <a:spcPts val="0"/>
              </a:spcBef>
              <a:spcAft>
                <a:spcPts val="0"/>
              </a:spcAft>
              <a:buNone/>
            </a:pPr>
            <a:endParaRPr sz="1800">
              <a:solidFill>
                <a:srgbClr val="000000"/>
              </a:solidFill>
            </a:endParaRPr>
          </a:p>
          <a:p>
            <a:pPr marL="457200" lvl="0" indent="0" algn="l" rtl="0">
              <a:spcBef>
                <a:spcPts val="0"/>
              </a:spcBef>
              <a:spcAft>
                <a:spcPts val="0"/>
              </a:spcAft>
              <a:buNone/>
            </a:pPr>
            <a:r>
              <a:rPr lang="en" sz="1800">
                <a:solidFill>
                  <a:srgbClr val="000000"/>
                </a:solidFill>
              </a:rPr>
              <a:t>	</a:t>
            </a:r>
            <a:endParaRPr sz="1800">
              <a:solidFill>
                <a:srgbClr val="000000"/>
              </a:solidFill>
            </a:endParaRPr>
          </a:p>
        </p:txBody>
      </p:sp>
      <p:sp>
        <p:nvSpPr>
          <p:cNvPr id="1338" name="Google Shape;1338;p6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65"/>
          <p:cNvSpPr txBox="1">
            <a:spLocks noGrp="1"/>
          </p:cNvSpPr>
          <p:nvPr>
            <p:ph type="title"/>
          </p:nvPr>
        </p:nvSpPr>
        <p:spPr>
          <a:xfrm>
            <a:off x="819150" y="195275"/>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Future Work</a:t>
            </a:r>
            <a:endParaRPr b="1">
              <a:solidFill>
                <a:schemeClr val="dk1"/>
              </a:solidFill>
            </a:endParaRPr>
          </a:p>
        </p:txBody>
      </p:sp>
      <p:cxnSp>
        <p:nvCxnSpPr>
          <p:cNvPr id="1340" name="Google Shape;1340;p65"/>
          <p:cNvCxnSpPr>
            <a:stCxn id="1341" idx="1"/>
          </p:cNvCxnSpPr>
          <p:nvPr/>
        </p:nvCxnSpPr>
        <p:spPr>
          <a:xfrm>
            <a:off x="316730" y="4784872"/>
            <a:ext cx="8040300" cy="2400"/>
          </a:xfrm>
          <a:prstGeom prst="straightConnector1">
            <a:avLst/>
          </a:prstGeom>
          <a:noFill/>
          <a:ln w="76200" cap="flat" cmpd="sng">
            <a:solidFill>
              <a:srgbClr val="000000"/>
            </a:solidFill>
            <a:prstDash val="solid"/>
            <a:round/>
            <a:headEnd type="none" w="med" len="med"/>
            <a:tailEnd type="none" w="med" len="med"/>
          </a:ln>
        </p:spPr>
      </p:cxnSp>
      <p:sp>
        <p:nvSpPr>
          <p:cNvPr id="1342" name="Google Shape;1342;p65"/>
          <p:cNvSpPr/>
          <p:nvPr/>
        </p:nvSpPr>
        <p:spPr>
          <a:xfrm>
            <a:off x="209275" y="4621972"/>
            <a:ext cx="1334100" cy="3258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213445" y="4621972"/>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Overview</a:t>
            </a:r>
            <a:endParaRPr sz="1200"/>
          </a:p>
        </p:txBody>
      </p:sp>
      <p:sp>
        <p:nvSpPr>
          <p:cNvPr id="1343" name="Google Shape;1343;p65"/>
          <p:cNvSpPr/>
          <p:nvPr/>
        </p:nvSpPr>
        <p:spPr>
          <a:xfrm>
            <a:off x="2102372" y="4621972"/>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344" name="Google Shape;1344;p65"/>
          <p:cNvSpPr/>
          <p:nvPr/>
        </p:nvSpPr>
        <p:spPr>
          <a:xfrm>
            <a:off x="3936704" y="4626028"/>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345" name="Google Shape;1345;p65"/>
          <p:cNvSpPr/>
          <p:nvPr/>
        </p:nvSpPr>
        <p:spPr>
          <a:xfrm>
            <a:off x="5771067" y="4626028"/>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346" name="Google Shape;1346;p65"/>
          <p:cNvSpPr/>
          <p:nvPr/>
        </p:nvSpPr>
        <p:spPr>
          <a:xfrm>
            <a:off x="7605399" y="4626028"/>
            <a:ext cx="1334100" cy="3258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347" name="Google Shape;1347;p65"/>
          <p:cNvCxnSpPr/>
          <p:nvPr/>
        </p:nvCxnSpPr>
        <p:spPr>
          <a:xfrm>
            <a:off x="8691390" y="4622281"/>
            <a:ext cx="0" cy="333300"/>
          </a:xfrm>
          <a:prstGeom prst="straightConnector1">
            <a:avLst/>
          </a:prstGeom>
          <a:noFill/>
          <a:ln w="28575" cap="flat" cmpd="sng">
            <a:solidFill>
              <a:schemeClr val="dk2"/>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3ACCCCDB-9C57-8348-ABFF-0483E0646817}"/>
              </a:ext>
            </a:extLst>
          </p:cNvPr>
          <p:cNvSpPr>
            <a:spLocks noGrp="1"/>
          </p:cNvSpPr>
          <p:nvPr>
            <p:ph type="sldNum" idx="12"/>
          </p:nvPr>
        </p:nvSpPr>
        <p:spPr>
          <a:xfrm>
            <a:off x="8423986" y="4601859"/>
            <a:ext cx="548700" cy="393600"/>
          </a:xfrm>
        </p:spPr>
        <p:txBody>
          <a:bodyPr/>
          <a:lstStyle/>
          <a:p>
            <a:pPr marL="0" lvl="0" indent="0" algn="r" rtl="0">
              <a:spcBef>
                <a:spcPts val="0"/>
              </a:spcBef>
              <a:spcAft>
                <a:spcPts val="0"/>
              </a:spcAft>
              <a:buNone/>
            </a:pPr>
            <a:fld id="{00000000-1234-1234-1234-123412341234}" type="slidenum">
              <a:rPr lang="en" smtClean="0"/>
              <a:t>60</a:t>
            </a:fld>
            <a:endParaRPr lang="en"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sp>
        <p:nvSpPr>
          <p:cNvPr id="1338" name="Google Shape;1338;p6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65"/>
          <p:cNvSpPr txBox="1">
            <a:spLocks noGrp="1"/>
          </p:cNvSpPr>
          <p:nvPr>
            <p:ph type="title"/>
          </p:nvPr>
        </p:nvSpPr>
        <p:spPr>
          <a:xfrm>
            <a:off x="819150" y="195275"/>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dirty="0">
                <a:solidFill>
                  <a:schemeClr val="dk1"/>
                </a:solidFill>
              </a:rPr>
              <a:t>GANTT</a:t>
            </a:r>
            <a:endParaRPr b="1" dirty="0">
              <a:solidFill>
                <a:schemeClr val="dk1"/>
              </a:solidFill>
            </a:endParaRPr>
          </a:p>
        </p:txBody>
      </p:sp>
      <p:cxnSp>
        <p:nvCxnSpPr>
          <p:cNvPr id="1340" name="Google Shape;1340;p65"/>
          <p:cNvCxnSpPr>
            <a:stCxn id="1341" idx="1"/>
          </p:cNvCxnSpPr>
          <p:nvPr/>
        </p:nvCxnSpPr>
        <p:spPr>
          <a:xfrm>
            <a:off x="316730" y="4784872"/>
            <a:ext cx="8040300" cy="2400"/>
          </a:xfrm>
          <a:prstGeom prst="straightConnector1">
            <a:avLst/>
          </a:prstGeom>
          <a:noFill/>
          <a:ln w="76200" cap="flat" cmpd="sng">
            <a:solidFill>
              <a:srgbClr val="000000"/>
            </a:solidFill>
            <a:prstDash val="solid"/>
            <a:round/>
            <a:headEnd type="none" w="med" len="med"/>
            <a:tailEnd type="none" w="med" len="med"/>
          </a:ln>
        </p:spPr>
      </p:cxnSp>
      <p:sp>
        <p:nvSpPr>
          <p:cNvPr id="1342" name="Google Shape;1342;p65"/>
          <p:cNvSpPr/>
          <p:nvPr/>
        </p:nvSpPr>
        <p:spPr>
          <a:xfrm>
            <a:off x="209275" y="4621972"/>
            <a:ext cx="1334100" cy="325800"/>
          </a:xfrm>
          <a:prstGeom prst="homePlat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5"/>
          <p:cNvSpPr/>
          <p:nvPr/>
        </p:nvSpPr>
        <p:spPr>
          <a:xfrm>
            <a:off x="213445" y="4621972"/>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Project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Overview</a:t>
            </a:r>
            <a:endParaRPr sz="1200"/>
          </a:p>
        </p:txBody>
      </p:sp>
      <p:sp>
        <p:nvSpPr>
          <p:cNvPr id="1343" name="Google Shape;1343;p65"/>
          <p:cNvSpPr/>
          <p:nvPr/>
        </p:nvSpPr>
        <p:spPr>
          <a:xfrm>
            <a:off x="2102372" y="4621972"/>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Baseline </a:t>
            </a:r>
            <a:endParaRPr sz="1010">
              <a:solidFill>
                <a:schemeClr val="dk1"/>
              </a:solidFill>
              <a:latin typeface="Trebuchet MS"/>
              <a:ea typeface="Trebuchet MS"/>
              <a:cs typeface="Trebuchet MS"/>
              <a:sym typeface="Trebuchet MS"/>
            </a:endParaRPr>
          </a:p>
          <a:p>
            <a:pPr marL="0" lvl="0" indent="0" algn="ctr" rtl="0">
              <a:spcBef>
                <a:spcPts val="0"/>
              </a:spcBef>
              <a:spcAft>
                <a:spcPts val="0"/>
              </a:spcAft>
              <a:buNone/>
            </a:pPr>
            <a:r>
              <a:rPr lang="en" sz="1010">
                <a:solidFill>
                  <a:schemeClr val="dk1"/>
                </a:solidFill>
                <a:latin typeface="Trebuchet MS"/>
                <a:ea typeface="Trebuchet MS"/>
                <a:cs typeface="Trebuchet MS"/>
                <a:sym typeface="Trebuchet MS"/>
              </a:rPr>
              <a:t>Design</a:t>
            </a:r>
            <a:endParaRPr sz="1010">
              <a:solidFill>
                <a:schemeClr val="dk1"/>
              </a:solidFill>
              <a:latin typeface="Trebuchet MS"/>
              <a:ea typeface="Trebuchet MS"/>
              <a:cs typeface="Trebuchet MS"/>
              <a:sym typeface="Trebuchet MS"/>
            </a:endParaRPr>
          </a:p>
        </p:txBody>
      </p:sp>
      <p:sp>
        <p:nvSpPr>
          <p:cNvPr id="1344" name="Google Shape;1344;p65"/>
          <p:cNvSpPr/>
          <p:nvPr/>
        </p:nvSpPr>
        <p:spPr>
          <a:xfrm>
            <a:off x="3936704" y="4626028"/>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latin typeface="Trebuchet MS"/>
                <a:ea typeface="Trebuchet MS"/>
                <a:cs typeface="Trebuchet MS"/>
                <a:sym typeface="Trebuchet MS"/>
              </a:rPr>
              <a:t>Feasibility Analysis</a:t>
            </a:r>
            <a:endParaRPr sz="900"/>
          </a:p>
        </p:txBody>
      </p:sp>
      <p:sp>
        <p:nvSpPr>
          <p:cNvPr id="1345" name="Google Shape;1345;p65"/>
          <p:cNvSpPr/>
          <p:nvPr/>
        </p:nvSpPr>
        <p:spPr>
          <a:xfrm>
            <a:off x="5771067" y="4626028"/>
            <a:ext cx="1334100" cy="325800"/>
          </a:xfrm>
          <a:prstGeom prst="chevron">
            <a:avLst>
              <a:gd name="adj" fmla="val 31702"/>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1"/>
                </a:solidFill>
              </a:rPr>
              <a:t>Status and Summary</a:t>
            </a:r>
            <a:endParaRPr sz="900">
              <a:solidFill>
                <a:schemeClr val="dk1"/>
              </a:solidFill>
            </a:endParaRPr>
          </a:p>
        </p:txBody>
      </p:sp>
      <p:sp>
        <p:nvSpPr>
          <p:cNvPr id="1346" name="Google Shape;1346;p65"/>
          <p:cNvSpPr/>
          <p:nvPr/>
        </p:nvSpPr>
        <p:spPr>
          <a:xfrm>
            <a:off x="7605399" y="4626028"/>
            <a:ext cx="1334100" cy="325800"/>
          </a:xfrm>
          <a:prstGeom prst="chevron">
            <a:avLst>
              <a:gd name="adj" fmla="val 31702"/>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chemeClr val="dk2"/>
                </a:solidFill>
              </a:rPr>
              <a:t>Future Work</a:t>
            </a:r>
            <a:endParaRPr sz="900">
              <a:solidFill>
                <a:schemeClr val="dk2"/>
              </a:solidFill>
            </a:endParaRPr>
          </a:p>
        </p:txBody>
      </p:sp>
      <p:cxnSp>
        <p:nvCxnSpPr>
          <p:cNvPr id="1347" name="Google Shape;1347;p65"/>
          <p:cNvCxnSpPr/>
          <p:nvPr/>
        </p:nvCxnSpPr>
        <p:spPr>
          <a:xfrm>
            <a:off x="8691390" y="4622281"/>
            <a:ext cx="0" cy="333300"/>
          </a:xfrm>
          <a:prstGeom prst="straightConnector1">
            <a:avLst/>
          </a:prstGeom>
          <a:noFill/>
          <a:ln w="28575" cap="flat" cmpd="sng">
            <a:solidFill>
              <a:schemeClr val="dk2"/>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3ACCCCDB-9C57-8348-ABFF-0483E0646817}"/>
              </a:ext>
            </a:extLst>
          </p:cNvPr>
          <p:cNvSpPr>
            <a:spLocks noGrp="1"/>
          </p:cNvSpPr>
          <p:nvPr>
            <p:ph type="sldNum" idx="12"/>
          </p:nvPr>
        </p:nvSpPr>
        <p:spPr>
          <a:xfrm>
            <a:off x="8423986" y="4601859"/>
            <a:ext cx="548700" cy="393600"/>
          </a:xfrm>
        </p:spPr>
        <p:txBody>
          <a:bodyPr/>
          <a:lstStyle/>
          <a:p>
            <a:pPr marL="0" lvl="0" indent="0" algn="r" rtl="0">
              <a:spcBef>
                <a:spcPts val="0"/>
              </a:spcBef>
              <a:spcAft>
                <a:spcPts val="0"/>
              </a:spcAft>
              <a:buNone/>
            </a:pPr>
            <a:fld id="{00000000-1234-1234-1234-123412341234}" type="slidenum">
              <a:rPr lang="en" smtClean="0"/>
              <a:t>61</a:t>
            </a:fld>
            <a:endParaRPr lang="en" dirty="0"/>
          </a:p>
        </p:txBody>
      </p:sp>
      <p:pic>
        <p:nvPicPr>
          <p:cNvPr id="6" name="Picture 5" descr="Chart&#10;&#10;Description automatically generated with medium confidence">
            <a:extLst>
              <a:ext uri="{FF2B5EF4-FFF2-40B4-BE49-F238E27FC236}">
                <a16:creationId xmlns:a16="http://schemas.microsoft.com/office/drawing/2014/main" id="{51E66336-BA04-5A41-B126-82180070D929}"/>
              </a:ext>
            </a:extLst>
          </p:cNvPr>
          <p:cNvPicPr>
            <a:picLocks noChangeAspect="1"/>
          </p:cNvPicPr>
          <p:nvPr/>
        </p:nvPicPr>
        <p:blipFill>
          <a:blip r:embed="rId3"/>
          <a:stretch>
            <a:fillRect/>
          </a:stretch>
        </p:blipFill>
        <p:spPr>
          <a:xfrm>
            <a:off x="209200" y="1135330"/>
            <a:ext cx="8730299" cy="3155370"/>
          </a:xfrm>
          <a:prstGeom prst="rect">
            <a:avLst/>
          </a:prstGeom>
        </p:spPr>
      </p:pic>
    </p:spTree>
    <p:extLst>
      <p:ext uri="{BB962C8B-B14F-4D97-AF65-F5344CB8AC3E}">
        <p14:creationId xmlns:p14="http://schemas.microsoft.com/office/powerpoint/2010/main" val="3270266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sp>
        <p:nvSpPr>
          <p:cNvPr id="1352" name="Google Shape;1352;p66"/>
          <p:cNvSpPr txBox="1">
            <a:spLocks noGrp="1"/>
          </p:cNvSpPr>
          <p:nvPr>
            <p:ph type="title"/>
          </p:nvPr>
        </p:nvSpPr>
        <p:spPr>
          <a:xfrm>
            <a:off x="409500" y="1921950"/>
            <a:ext cx="83250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Thank you!</a:t>
            </a:r>
            <a:endParaRPr sz="6400" b="1">
              <a:solidFill>
                <a:srgbClr val="674EA7"/>
              </a:solidFill>
            </a:endParaRPr>
          </a:p>
        </p:txBody>
      </p:sp>
      <p:cxnSp>
        <p:nvCxnSpPr>
          <p:cNvPr id="1353" name="Google Shape;1353;p66"/>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354" name="Google Shape;1354;p66"/>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23ACAF15-8352-0045-AC80-7DE6A116CAD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67"/>
          <p:cNvSpPr txBox="1">
            <a:spLocks noGrp="1"/>
          </p:cNvSpPr>
          <p:nvPr>
            <p:ph type="title"/>
          </p:nvPr>
        </p:nvSpPr>
        <p:spPr>
          <a:xfrm>
            <a:off x="409500" y="1921950"/>
            <a:ext cx="83250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400" b="1">
                <a:solidFill>
                  <a:srgbClr val="674EA7"/>
                </a:solidFill>
              </a:rPr>
              <a:t>Supporting Materials</a:t>
            </a:r>
            <a:endParaRPr sz="6400" b="1">
              <a:solidFill>
                <a:srgbClr val="674EA7"/>
              </a:solidFill>
            </a:endParaRPr>
          </a:p>
        </p:txBody>
      </p:sp>
      <p:cxnSp>
        <p:nvCxnSpPr>
          <p:cNvPr id="1360" name="Google Shape;1360;p67"/>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361" name="Google Shape;1361;p67"/>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2" name="Slide Number Placeholder 1">
            <a:extLst>
              <a:ext uri="{FF2B5EF4-FFF2-40B4-BE49-F238E27FC236}">
                <a16:creationId xmlns:a16="http://schemas.microsoft.com/office/drawing/2014/main" id="{6F47F538-7F90-B746-AC69-431FEC36303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6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6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Supporting Materials Quick Links</a:t>
            </a:r>
            <a:endParaRPr b="1">
              <a:solidFill>
                <a:schemeClr val="dk1"/>
              </a:solidFill>
            </a:endParaRPr>
          </a:p>
        </p:txBody>
      </p:sp>
      <p:sp>
        <p:nvSpPr>
          <p:cNvPr id="1368" name="Google Shape;1368;p68"/>
          <p:cNvSpPr txBox="1"/>
          <p:nvPr/>
        </p:nvSpPr>
        <p:spPr>
          <a:xfrm>
            <a:off x="329000" y="1074750"/>
            <a:ext cx="86406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u="sng">
                <a:solidFill>
                  <a:schemeClr val="hlink"/>
                </a:solidFill>
                <a:latin typeface="Calibri"/>
                <a:ea typeface="Calibri"/>
                <a:cs typeface="Calibri"/>
                <a:sym typeface="Calibri"/>
                <a:hlinkClick r:id="rId3" action="ppaction://hlinksldjump"/>
              </a:rPr>
              <a:t>Administrative</a:t>
            </a:r>
            <a:endParaRPr sz="2400">
              <a:latin typeface="Calibri"/>
              <a:ea typeface="Calibri"/>
              <a:cs typeface="Calibri"/>
              <a:sym typeface="Calibri"/>
            </a:endParaRPr>
          </a:p>
          <a:p>
            <a:pPr marL="0" lvl="0" indent="0" algn="ctr" rtl="0">
              <a:spcBef>
                <a:spcPts val="0"/>
              </a:spcBef>
              <a:spcAft>
                <a:spcPts val="0"/>
              </a:spcAft>
              <a:buNone/>
            </a:pPr>
            <a:r>
              <a:rPr lang="en" sz="2400" u="sng">
                <a:solidFill>
                  <a:schemeClr val="hlink"/>
                </a:solidFill>
                <a:latin typeface="Calibri"/>
                <a:ea typeface="Calibri"/>
                <a:cs typeface="Calibri"/>
                <a:sym typeface="Calibri"/>
                <a:hlinkClick r:id="rId4" action="ppaction://hlinksldjump"/>
              </a:rPr>
              <a:t>Trade Studies</a:t>
            </a:r>
            <a:endParaRPr sz="2400">
              <a:latin typeface="Calibri"/>
              <a:ea typeface="Calibri"/>
              <a:cs typeface="Calibri"/>
              <a:sym typeface="Calibri"/>
            </a:endParaRPr>
          </a:p>
          <a:p>
            <a:pPr marL="0" lvl="0" indent="0" algn="ctr" rtl="0">
              <a:spcBef>
                <a:spcPts val="0"/>
              </a:spcBef>
              <a:spcAft>
                <a:spcPts val="0"/>
              </a:spcAft>
              <a:buNone/>
            </a:pPr>
            <a:r>
              <a:rPr lang="en" sz="2400" u="sng">
                <a:solidFill>
                  <a:schemeClr val="hlink"/>
                </a:solidFill>
                <a:latin typeface="Calibri"/>
                <a:ea typeface="Calibri"/>
                <a:cs typeface="Calibri"/>
                <a:sym typeface="Calibri"/>
                <a:hlinkClick r:id="rId5" action="ppaction://hlinksldjump"/>
              </a:rPr>
              <a:t>Hardware</a:t>
            </a:r>
            <a:endParaRPr sz="2400">
              <a:latin typeface="Calibri"/>
              <a:ea typeface="Calibri"/>
              <a:cs typeface="Calibri"/>
              <a:sym typeface="Calibri"/>
            </a:endParaRPr>
          </a:p>
          <a:p>
            <a:pPr marL="0" lvl="0" indent="0" algn="ctr" rtl="0">
              <a:spcBef>
                <a:spcPts val="0"/>
              </a:spcBef>
              <a:spcAft>
                <a:spcPts val="0"/>
              </a:spcAft>
              <a:buNone/>
            </a:pPr>
            <a:r>
              <a:rPr lang="en" sz="2400" u="sng">
                <a:solidFill>
                  <a:schemeClr val="hlink"/>
                </a:solidFill>
                <a:latin typeface="Calibri"/>
                <a:ea typeface="Calibri"/>
                <a:cs typeface="Calibri"/>
                <a:sym typeface="Calibri"/>
                <a:hlinkClick r:id="rId6" action="ppaction://hlinksldjump"/>
              </a:rPr>
              <a:t>Controls</a:t>
            </a:r>
            <a:endParaRPr sz="2400">
              <a:latin typeface="Calibri"/>
              <a:ea typeface="Calibri"/>
              <a:cs typeface="Calibri"/>
              <a:sym typeface="Calibri"/>
            </a:endParaRPr>
          </a:p>
          <a:p>
            <a:pPr marL="0" lvl="0" indent="0" algn="ctr" rtl="0">
              <a:spcBef>
                <a:spcPts val="0"/>
              </a:spcBef>
              <a:spcAft>
                <a:spcPts val="0"/>
              </a:spcAft>
              <a:buNone/>
            </a:pPr>
            <a:r>
              <a:rPr lang="en" sz="2400" u="sng">
                <a:solidFill>
                  <a:schemeClr val="hlink"/>
                </a:solidFill>
                <a:latin typeface="Calibri"/>
                <a:ea typeface="Calibri"/>
                <a:cs typeface="Calibri"/>
                <a:sym typeface="Calibri"/>
                <a:hlinkClick r:id="rId7" action="ppaction://hlinksldjump"/>
              </a:rPr>
              <a:t>Software</a:t>
            </a:r>
            <a:endParaRPr sz="2400">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7A8A0CB2-F89E-7049-A0DA-07FE542F04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69"/>
          <p:cNvSpPr txBox="1">
            <a:spLocks noGrp="1"/>
          </p:cNvSpPr>
          <p:nvPr>
            <p:ph type="title"/>
          </p:nvPr>
        </p:nvSpPr>
        <p:spPr>
          <a:xfrm>
            <a:off x="409500" y="1921950"/>
            <a:ext cx="83250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74EA7"/>
                </a:solidFill>
              </a:rPr>
              <a:t>Administrative</a:t>
            </a:r>
            <a:endParaRPr sz="4800" b="1">
              <a:solidFill>
                <a:srgbClr val="674EA7"/>
              </a:solidFill>
            </a:endParaRPr>
          </a:p>
        </p:txBody>
      </p:sp>
      <p:cxnSp>
        <p:nvCxnSpPr>
          <p:cNvPr id="1374" name="Google Shape;1374;p69"/>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375" name="Google Shape;1375;p69"/>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376" name="Google Shape;1376;p69"/>
          <p:cNvSpPr txBox="1">
            <a:spLocks noGrp="1"/>
          </p:cNvSpPr>
          <p:nvPr>
            <p:ph type="title"/>
          </p:nvPr>
        </p:nvSpPr>
        <p:spPr>
          <a:xfrm>
            <a:off x="507050" y="2677525"/>
            <a:ext cx="83250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3" action="ppaction://hlinksldjump"/>
              </a:rPr>
              <a:t>Return to Supporting Materials Quick Links</a:t>
            </a:r>
            <a:endParaRPr sz="2400" b="1" u="sng">
              <a:solidFill>
                <a:srgbClr val="000000"/>
              </a:solidFill>
            </a:endParaRPr>
          </a:p>
        </p:txBody>
      </p:sp>
      <p:sp>
        <p:nvSpPr>
          <p:cNvPr id="2" name="Slide Number Placeholder 1">
            <a:extLst>
              <a:ext uri="{FF2B5EF4-FFF2-40B4-BE49-F238E27FC236}">
                <a16:creationId xmlns:a16="http://schemas.microsoft.com/office/drawing/2014/main" id="{D53A4C90-1A13-6747-B319-0D0792FC6B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7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7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Organization Chart</a:t>
            </a:r>
            <a:endParaRPr b="1">
              <a:solidFill>
                <a:schemeClr val="dk1"/>
              </a:solidFill>
            </a:endParaRPr>
          </a:p>
        </p:txBody>
      </p:sp>
      <p:pic>
        <p:nvPicPr>
          <p:cNvPr id="1383" name="Google Shape;1383;p70"/>
          <p:cNvPicPr preferRelativeResize="0"/>
          <p:nvPr/>
        </p:nvPicPr>
        <p:blipFill>
          <a:blip r:embed="rId3">
            <a:alphaModFix/>
          </a:blip>
          <a:stretch>
            <a:fillRect/>
          </a:stretch>
        </p:blipFill>
        <p:spPr>
          <a:xfrm>
            <a:off x="471475" y="869975"/>
            <a:ext cx="6887675" cy="4388875"/>
          </a:xfrm>
          <a:prstGeom prst="rect">
            <a:avLst/>
          </a:prstGeom>
          <a:noFill/>
          <a:ln>
            <a:noFill/>
          </a:ln>
        </p:spPr>
      </p:pic>
      <p:sp>
        <p:nvSpPr>
          <p:cNvPr id="2" name="Slide Number Placeholder 1">
            <a:extLst>
              <a:ext uri="{FF2B5EF4-FFF2-40B4-BE49-F238E27FC236}">
                <a16:creationId xmlns:a16="http://schemas.microsoft.com/office/drawing/2014/main" id="{5E67B3B5-59B2-0840-8BD2-E598B3C911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Google Shape;1388;p7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7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Specific Objectives</a:t>
            </a:r>
            <a:endParaRPr b="1">
              <a:solidFill>
                <a:schemeClr val="dk1"/>
              </a:solidFill>
            </a:endParaRPr>
          </a:p>
        </p:txBody>
      </p:sp>
      <p:pic>
        <p:nvPicPr>
          <p:cNvPr id="1390" name="Google Shape;1390;p71"/>
          <p:cNvPicPr preferRelativeResize="0"/>
          <p:nvPr/>
        </p:nvPicPr>
        <p:blipFill>
          <a:blip r:embed="rId3">
            <a:alphaModFix/>
          </a:blip>
          <a:stretch>
            <a:fillRect/>
          </a:stretch>
        </p:blipFill>
        <p:spPr>
          <a:xfrm>
            <a:off x="1706400" y="869975"/>
            <a:ext cx="5731200" cy="4169876"/>
          </a:xfrm>
          <a:prstGeom prst="rect">
            <a:avLst/>
          </a:prstGeom>
          <a:noFill/>
          <a:ln>
            <a:noFill/>
          </a:ln>
        </p:spPr>
      </p:pic>
      <p:sp>
        <p:nvSpPr>
          <p:cNvPr id="2" name="Slide Number Placeholder 1">
            <a:extLst>
              <a:ext uri="{FF2B5EF4-FFF2-40B4-BE49-F238E27FC236}">
                <a16:creationId xmlns:a16="http://schemas.microsoft.com/office/drawing/2014/main" id="{AD6E4C98-DF3E-5F4D-9425-7A5F99AC1C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7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7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1</a:t>
            </a:r>
            <a:endParaRPr b="1">
              <a:solidFill>
                <a:schemeClr val="dk1"/>
              </a:solidFill>
            </a:endParaRPr>
          </a:p>
        </p:txBody>
      </p:sp>
      <p:pic>
        <p:nvPicPr>
          <p:cNvPr id="1397" name="Google Shape;1397;p72"/>
          <p:cNvPicPr preferRelativeResize="0"/>
          <p:nvPr/>
        </p:nvPicPr>
        <p:blipFill>
          <a:blip r:embed="rId3">
            <a:alphaModFix/>
          </a:blip>
          <a:stretch>
            <a:fillRect/>
          </a:stretch>
        </p:blipFill>
        <p:spPr>
          <a:xfrm>
            <a:off x="720024" y="869975"/>
            <a:ext cx="7738649" cy="3697376"/>
          </a:xfrm>
          <a:prstGeom prst="rect">
            <a:avLst/>
          </a:prstGeom>
          <a:noFill/>
          <a:ln>
            <a:noFill/>
          </a:ln>
        </p:spPr>
      </p:pic>
      <p:sp>
        <p:nvSpPr>
          <p:cNvPr id="2" name="Slide Number Placeholder 1">
            <a:extLst>
              <a:ext uri="{FF2B5EF4-FFF2-40B4-BE49-F238E27FC236}">
                <a16:creationId xmlns:a16="http://schemas.microsoft.com/office/drawing/2014/main" id="{D6F5F4DB-5A91-BA45-A9D4-B0F98B5D7A9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01"/>
        <p:cNvGrpSpPr/>
        <p:nvPr/>
      </p:nvGrpSpPr>
      <p:grpSpPr>
        <a:xfrm>
          <a:off x="0" y="0"/>
          <a:ext cx="0" cy="0"/>
          <a:chOff x="0" y="0"/>
          <a:chExt cx="0" cy="0"/>
        </a:xfrm>
      </p:grpSpPr>
      <p:sp>
        <p:nvSpPr>
          <p:cNvPr id="1402" name="Google Shape;1402;p7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7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2</a:t>
            </a:r>
            <a:endParaRPr b="1">
              <a:solidFill>
                <a:schemeClr val="dk1"/>
              </a:solidFill>
            </a:endParaRPr>
          </a:p>
        </p:txBody>
      </p:sp>
      <p:pic>
        <p:nvPicPr>
          <p:cNvPr id="1404" name="Google Shape;1404;p73"/>
          <p:cNvPicPr preferRelativeResize="0"/>
          <p:nvPr/>
        </p:nvPicPr>
        <p:blipFill>
          <a:blip r:embed="rId3">
            <a:alphaModFix/>
          </a:blip>
          <a:stretch>
            <a:fillRect/>
          </a:stretch>
        </p:blipFill>
        <p:spPr>
          <a:xfrm>
            <a:off x="2577964" y="869975"/>
            <a:ext cx="4022776" cy="4176275"/>
          </a:xfrm>
          <a:prstGeom prst="rect">
            <a:avLst/>
          </a:prstGeom>
          <a:noFill/>
          <a:ln>
            <a:noFill/>
          </a:ln>
        </p:spPr>
      </p:pic>
      <p:sp>
        <p:nvSpPr>
          <p:cNvPr id="2" name="Slide Number Placeholder 1">
            <a:extLst>
              <a:ext uri="{FF2B5EF4-FFF2-40B4-BE49-F238E27FC236}">
                <a16:creationId xmlns:a16="http://schemas.microsoft.com/office/drawing/2014/main" id="{C347C2D4-3A84-C445-8BE6-D661781735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2DACE5-1669-044A-8287-FE1EF895BEFF}"/>
              </a:ext>
            </a:extLst>
          </p:cNvPr>
          <p:cNvPicPr>
            <a:picLocks noChangeAspect="1"/>
          </p:cNvPicPr>
          <p:nvPr/>
        </p:nvPicPr>
        <p:blipFill>
          <a:blip r:embed="rId2"/>
          <a:stretch>
            <a:fillRect/>
          </a:stretch>
        </p:blipFill>
        <p:spPr>
          <a:xfrm>
            <a:off x="0" y="-18288"/>
            <a:ext cx="9144000" cy="5180076"/>
          </a:xfrm>
          <a:prstGeom prst="rect">
            <a:avLst/>
          </a:prstGeom>
        </p:spPr>
      </p:pic>
      <p:grpSp>
        <p:nvGrpSpPr>
          <p:cNvPr id="42" name="Group 41">
            <a:extLst>
              <a:ext uri="{FF2B5EF4-FFF2-40B4-BE49-F238E27FC236}">
                <a16:creationId xmlns:a16="http://schemas.microsoft.com/office/drawing/2014/main" id="{EE1DC99C-D744-FB4F-B3A0-61301DFF7EBF}"/>
              </a:ext>
            </a:extLst>
          </p:cNvPr>
          <p:cNvGrpSpPr/>
          <p:nvPr/>
        </p:nvGrpSpPr>
        <p:grpSpPr>
          <a:xfrm>
            <a:off x="5765619" y="998995"/>
            <a:ext cx="2731577" cy="2068320"/>
            <a:chOff x="7687492" y="1331993"/>
            <a:chExt cx="3642102" cy="2757760"/>
          </a:xfrm>
        </p:grpSpPr>
        <p:sp>
          <p:nvSpPr>
            <p:cNvPr id="40" name="TextBox 39">
              <a:extLst>
                <a:ext uri="{FF2B5EF4-FFF2-40B4-BE49-F238E27FC236}">
                  <a16:creationId xmlns:a16="http://schemas.microsoft.com/office/drawing/2014/main" id="{EC561B35-AE4F-DC4A-AD27-1C038D5ECC6D}"/>
                </a:ext>
              </a:extLst>
            </p:cNvPr>
            <p:cNvSpPr txBox="1"/>
            <p:nvPr/>
          </p:nvSpPr>
          <p:spPr>
            <a:xfrm>
              <a:off x="7687492" y="1331993"/>
              <a:ext cx="3642102" cy="923329"/>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3. Upload</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Mission waypoints and schedule are communicated to vehicle</a:t>
              </a:r>
            </a:p>
          </p:txBody>
        </p:sp>
        <p:pic>
          <p:nvPicPr>
            <p:cNvPr id="41" name="Picture 40">
              <a:extLst>
                <a:ext uri="{FF2B5EF4-FFF2-40B4-BE49-F238E27FC236}">
                  <a16:creationId xmlns:a16="http://schemas.microsoft.com/office/drawing/2014/main" id="{E802CBC4-5EE2-E146-8E21-05933B17091E}"/>
                </a:ext>
              </a:extLst>
            </p:cNvPr>
            <p:cNvPicPr>
              <a:picLocks noChangeAspect="1"/>
            </p:cNvPicPr>
            <p:nvPr/>
          </p:nvPicPr>
          <p:blipFill>
            <a:blip r:embed="rId3"/>
            <a:stretch>
              <a:fillRect/>
            </a:stretch>
          </p:blipFill>
          <p:spPr>
            <a:xfrm>
              <a:off x="8538889" y="2272985"/>
              <a:ext cx="1877836" cy="1816768"/>
            </a:xfrm>
            <a:prstGeom prst="rect">
              <a:avLst/>
            </a:prstGeom>
          </p:spPr>
        </p:pic>
      </p:grpSp>
      <p:grpSp>
        <p:nvGrpSpPr>
          <p:cNvPr id="33" name="Group 32">
            <a:extLst>
              <a:ext uri="{FF2B5EF4-FFF2-40B4-BE49-F238E27FC236}">
                <a16:creationId xmlns:a16="http://schemas.microsoft.com/office/drawing/2014/main" id="{FEA1B48E-5DE3-D249-B065-B802E94BEC5D}"/>
              </a:ext>
            </a:extLst>
          </p:cNvPr>
          <p:cNvGrpSpPr/>
          <p:nvPr/>
        </p:nvGrpSpPr>
        <p:grpSpPr>
          <a:xfrm>
            <a:off x="5715110" y="988074"/>
            <a:ext cx="2731577" cy="2157476"/>
            <a:chOff x="7620147" y="1317432"/>
            <a:chExt cx="3642102" cy="2876634"/>
          </a:xfrm>
        </p:grpSpPr>
        <p:sp>
          <p:nvSpPr>
            <p:cNvPr id="31" name="TextBox 30">
              <a:extLst>
                <a:ext uri="{FF2B5EF4-FFF2-40B4-BE49-F238E27FC236}">
                  <a16:creationId xmlns:a16="http://schemas.microsoft.com/office/drawing/2014/main" id="{A6FD74DE-D41D-9044-93A1-BD7DDAE25977}"/>
                </a:ext>
              </a:extLst>
            </p:cNvPr>
            <p:cNvSpPr txBox="1"/>
            <p:nvPr/>
          </p:nvSpPr>
          <p:spPr>
            <a:xfrm>
              <a:off x="7620147" y="1317432"/>
              <a:ext cx="3642102" cy="923329"/>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2. Simulate Path</a:t>
              </a:r>
              <a:endParaRPr lang="en-US" sz="900" dirty="0">
                <a:solidFill>
                  <a:schemeClr val="tx1"/>
                </a:solidFill>
                <a:latin typeface="Futura Medium" panose="020B0602020204020303" pitchFamily="34" charset="-79"/>
                <a:cs typeface="Futura Medium" panose="020B0602020204020303" pitchFamily="34" charset="-79"/>
              </a:endParaRPr>
            </a:p>
            <a:p>
              <a:pPr algn="ctr"/>
              <a:r>
                <a:rPr lang="en-US" sz="1200" dirty="0">
                  <a:solidFill>
                    <a:schemeClr val="tx1"/>
                  </a:solidFill>
                  <a:latin typeface="Futura Medium" panose="020B0602020204020303" pitchFamily="34" charset="-79"/>
                  <a:cs typeface="Futura Medium" panose="020B0602020204020303" pitchFamily="34" charset="-79"/>
                </a:rPr>
                <a:t>Software judges feasibility and outputs expected performance</a:t>
              </a:r>
            </a:p>
          </p:txBody>
        </p:sp>
        <p:pic>
          <p:nvPicPr>
            <p:cNvPr id="32" name="Picture 31">
              <a:extLst>
                <a:ext uri="{FF2B5EF4-FFF2-40B4-BE49-F238E27FC236}">
                  <a16:creationId xmlns:a16="http://schemas.microsoft.com/office/drawing/2014/main" id="{D9AFEE28-6687-0E47-9D70-7C97B9DD8076}"/>
                </a:ext>
              </a:extLst>
            </p:cNvPr>
            <p:cNvPicPr>
              <a:picLocks noChangeAspect="1"/>
            </p:cNvPicPr>
            <p:nvPr/>
          </p:nvPicPr>
          <p:blipFill>
            <a:blip r:embed="rId4"/>
            <a:stretch>
              <a:fillRect/>
            </a:stretch>
          </p:blipFill>
          <p:spPr>
            <a:xfrm>
              <a:off x="8158498" y="2403366"/>
              <a:ext cx="2565400" cy="1790700"/>
            </a:xfrm>
            <a:prstGeom prst="rect">
              <a:avLst/>
            </a:prstGeom>
          </p:spPr>
        </p:pic>
      </p:grpSp>
      <p:pic>
        <p:nvPicPr>
          <p:cNvPr id="39" name="Picture 38">
            <a:extLst>
              <a:ext uri="{FF2B5EF4-FFF2-40B4-BE49-F238E27FC236}">
                <a16:creationId xmlns:a16="http://schemas.microsoft.com/office/drawing/2014/main" id="{AD6198C7-8FF9-6B4E-BE0B-5C3A72B1B99D}"/>
              </a:ext>
            </a:extLst>
          </p:cNvPr>
          <p:cNvPicPr>
            <a:picLocks noChangeAspect="1"/>
          </p:cNvPicPr>
          <p:nvPr/>
        </p:nvPicPr>
        <p:blipFill rotWithShape="1">
          <a:blip r:embed="rId5"/>
          <a:srcRect l="-877" t="-2167" r="11421" b="2167"/>
          <a:stretch/>
        </p:blipFill>
        <p:spPr>
          <a:xfrm rot="10800000">
            <a:off x="3623310" y="2235286"/>
            <a:ext cx="2331165" cy="393614"/>
          </a:xfrm>
          <a:prstGeom prst="rect">
            <a:avLst/>
          </a:prstGeom>
        </p:spPr>
      </p:pic>
      <p:grpSp>
        <p:nvGrpSpPr>
          <p:cNvPr id="43" name="Group 42">
            <a:extLst>
              <a:ext uri="{FF2B5EF4-FFF2-40B4-BE49-F238E27FC236}">
                <a16:creationId xmlns:a16="http://schemas.microsoft.com/office/drawing/2014/main" id="{39BAB15C-98FB-DE45-A5B5-AD570AE0001D}"/>
              </a:ext>
            </a:extLst>
          </p:cNvPr>
          <p:cNvGrpSpPr/>
          <p:nvPr/>
        </p:nvGrpSpPr>
        <p:grpSpPr>
          <a:xfrm>
            <a:off x="2716560" y="1179549"/>
            <a:ext cx="1392201" cy="1392201"/>
            <a:chOff x="2681207" y="-1303305"/>
            <a:chExt cx="1424755" cy="1424755"/>
          </a:xfrm>
        </p:grpSpPr>
        <p:sp>
          <p:nvSpPr>
            <p:cNvPr id="44" name="Arc 43">
              <a:extLst>
                <a:ext uri="{FF2B5EF4-FFF2-40B4-BE49-F238E27FC236}">
                  <a16:creationId xmlns:a16="http://schemas.microsoft.com/office/drawing/2014/main" id="{6C08E7D7-B945-A544-8FE4-353D821C78FE}"/>
                </a:ext>
              </a:extLst>
            </p:cNvPr>
            <p:cNvSpPr/>
            <p:nvPr/>
          </p:nvSpPr>
          <p:spPr>
            <a:xfrm>
              <a:off x="2681207" y="-1303305"/>
              <a:ext cx="1424755" cy="1424755"/>
            </a:xfrm>
            <a:prstGeom prst="arc">
              <a:avLst/>
            </a:prstGeom>
            <a:noFill/>
            <a:ln w="76200">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45" name="Arc 44">
              <a:extLst>
                <a:ext uri="{FF2B5EF4-FFF2-40B4-BE49-F238E27FC236}">
                  <a16:creationId xmlns:a16="http://schemas.microsoft.com/office/drawing/2014/main" id="{02335228-B861-414B-A3D9-6CD153C26DD7}"/>
                </a:ext>
              </a:extLst>
            </p:cNvPr>
            <p:cNvSpPr/>
            <p:nvPr/>
          </p:nvSpPr>
          <p:spPr>
            <a:xfrm>
              <a:off x="2835791" y="-1142869"/>
              <a:ext cx="1115585" cy="1115585"/>
            </a:xfrm>
            <a:prstGeom prst="arc">
              <a:avLst/>
            </a:prstGeom>
            <a:noFill/>
            <a:ln w="76200">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46" name="Arc 45">
              <a:extLst>
                <a:ext uri="{FF2B5EF4-FFF2-40B4-BE49-F238E27FC236}">
                  <a16:creationId xmlns:a16="http://schemas.microsoft.com/office/drawing/2014/main" id="{B5526716-0C5D-F24B-846D-70798FD88266}"/>
                </a:ext>
              </a:extLst>
            </p:cNvPr>
            <p:cNvSpPr/>
            <p:nvPr/>
          </p:nvSpPr>
          <p:spPr>
            <a:xfrm>
              <a:off x="2999218" y="-985293"/>
              <a:ext cx="788730" cy="788730"/>
            </a:xfrm>
            <a:prstGeom prst="arc">
              <a:avLst/>
            </a:prstGeom>
            <a:noFill/>
            <a:ln w="76200">
              <a:solidFill>
                <a:schemeClr val="tx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dirty="0"/>
            </a:p>
          </p:txBody>
        </p:sp>
      </p:grpSp>
      <p:sp>
        <p:nvSpPr>
          <p:cNvPr id="50" name="Rectangle 49">
            <a:extLst>
              <a:ext uri="{FF2B5EF4-FFF2-40B4-BE49-F238E27FC236}">
                <a16:creationId xmlns:a16="http://schemas.microsoft.com/office/drawing/2014/main" id="{BFD2D508-0A77-E24A-9571-3D2EB7EE6E4B}"/>
              </a:ext>
            </a:extLst>
          </p:cNvPr>
          <p:cNvSpPr/>
          <p:nvPr/>
        </p:nvSpPr>
        <p:spPr>
          <a:xfrm>
            <a:off x="2575341" y="4573855"/>
            <a:ext cx="3961120" cy="528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1" name="Picture 50">
            <a:extLst>
              <a:ext uri="{FF2B5EF4-FFF2-40B4-BE49-F238E27FC236}">
                <a16:creationId xmlns:a16="http://schemas.microsoft.com/office/drawing/2014/main" id="{F3B4D308-3523-A348-B64B-AD0E92D0E6D9}"/>
              </a:ext>
            </a:extLst>
          </p:cNvPr>
          <p:cNvPicPr>
            <a:picLocks noChangeAspect="1"/>
          </p:cNvPicPr>
          <p:nvPr/>
        </p:nvPicPr>
        <p:blipFill>
          <a:blip r:embed="rId6"/>
          <a:stretch>
            <a:fillRect/>
          </a:stretch>
        </p:blipFill>
        <p:spPr>
          <a:xfrm>
            <a:off x="2660739" y="4606078"/>
            <a:ext cx="2315210" cy="471148"/>
          </a:xfrm>
          <a:prstGeom prst="rect">
            <a:avLst/>
          </a:prstGeom>
        </p:spPr>
      </p:pic>
      <p:pic>
        <p:nvPicPr>
          <p:cNvPr id="52" name="Picture 51" descr="Logo&#10;&#10;Description automatically generated">
            <a:extLst>
              <a:ext uri="{FF2B5EF4-FFF2-40B4-BE49-F238E27FC236}">
                <a16:creationId xmlns:a16="http://schemas.microsoft.com/office/drawing/2014/main" id="{74B240AF-5126-784F-89A6-2669ABB6B8C3}"/>
              </a:ext>
            </a:extLst>
          </p:cNvPr>
          <p:cNvPicPr>
            <a:picLocks noChangeAspect="1"/>
          </p:cNvPicPr>
          <p:nvPr/>
        </p:nvPicPr>
        <p:blipFill rotWithShape="1">
          <a:blip r:embed="rId7"/>
          <a:srcRect t="13168" b="21339"/>
          <a:stretch/>
        </p:blipFill>
        <p:spPr>
          <a:xfrm>
            <a:off x="5064438" y="4582702"/>
            <a:ext cx="1380422" cy="513332"/>
          </a:xfrm>
          <a:prstGeom prst="rect">
            <a:avLst/>
          </a:prstGeom>
        </p:spPr>
      </p:pic>
    </p:spTree>
    <p:extLst>
      <p:ext uri="{BB962C8B-B14F-4D97-AF65-F5344CB8AC3E}">
        <p14:creationId xmlns:p14="http://schemas.microsoft.com/office/powerpoint/2010/main" val="2043293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04167E-6 -1.85185E-6 L -0.5306 -1.85185E-6 " pathEditMode="relative" rAng="0" ptsTypes="AA">
                                      <p:cBhvr>
                                        <p:cTn id="6" dur="1000" fill="hold"/>
                                        <p:tgtEl>
                                          <p:spTgt spid="33"/>
                                        </p:tgtEl>
                                        <p:attrNameLst>
                                          <p:attrName>ppt_x</p:attrName>
                                          <p:attrName>ppt_y</p:attrName>
                                        </p:attrNameLst>
                                      </p:cBhvr>
                                      <p:rCtr x="-26536" y="0"/>
                                    </p:animMotion>
                                  </p:childTnLst>
                                </p:cTn>
                              </p:par>
                              <p:par>
                                <p:cTn id="7" presetID="9" presetClass="entr" presetSubtype="0" fill="hold" nodeType="withEffect">
                                  <p:stCondLst>
                                    <p:cond delay="500"/>
                                  </p:stCondLst>
                                  <p:childTnLst>
                                    <p:set>
                                      <p:cBhvr>
                                        <p:cTn id="8" dur="1" fill="hold">
                                          <p:stCondLst>
                                            <p:cond delay="0"/>
                                          </p:stCondLst>
                                        </p:cTn>
                                        <p:tgtEl>
                                          <p:spTgt spid="39"/>
                                        </p:tgtEl>
                                        <p:attrNameLst>
                                          <p:attrName>style.visibility</p:attrName>
                                        </p:attrNameLst>
                                      </p:cBhvr>
                                      <p:to>
                                        <p:strVal val="visible"/>
                                      </p:to>
                                    </p:set>
                                    <p:animEffect transition="in" filter="dissolve">
                                      <p:cBhvr>
                                        <p:cTn id="9" dur="500"/>
                                        <p:tgtEl>
                                          <p:spTgt spid="39"/>
                                        </p:tgtEl>
                                      </p:cBhvr>
                                    </p:animEffect>
                                  </p:childTnLst>
                                </p:cTn>
                              </p:par>
                              <p:par>
                                <p:cTn id="10" presetID="9" presetClass="entr" presetSubtype="0" fill="hold" nodeType="withEffect">
                                  <p:stCondLst>
                                    <p:cond delay="50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par>
                                <p:cTn id="13" presetID="9" presetClass="entr" presetSubtype="0" fill="hold" nodeType="withEffect">
                                  <p:stCondLst>
                                    <p:cond delay="1000"/>
                                  </p:stCondLst>
                                  <p:childTnLst>
                                    <p:set>
                                      <p:cBhvr>
                                        <p:cTn id="14" dur="1" fill="hold">
                                          <p:stCondLst>
                                            <p:cond delay="0"/>
                                          </p:stCondLst>
                                        </p:cTn>
                                        <p:tgtEl>
                                          <p:spTgt spid="43"/>
                                        </p:tgtEl>
                                        <p:attrNameLst>
                                          <p:attrName>style.visibility</p:attrName>
                                        </p:attrNameLst>
                                      </p:cBhvr>
                                      <p:to>
                                        <p:strVal val="visible"/>
                                      </p:to>
                                    </p:set>
                                    <p:animEffect transition="in" filter="dissolve">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8" fill="hold" nodeType="clickEffect">
                                  <p:stCondLst>
                                    <p:cond delay="0"/>
                                  </p:stCondLst>
                                  <p:childTnLst>
                                    <p:anim calcmode="lin" valueType="num">
                                      <p:cBhvr additive="base">
                                        <p:cTn id="19" dur="500"/>
                                        <p:tgtEl>
                                          <p:spTgt spid="33"/>
                                        </p:tgtEl>
                                        <p:attrNameLst>
                                          <p:attrName>ppt_x</p:attrName>
                                        </p:attrNameLst>
                                      </p:cBhvr>
                                      <p:tavLst>
                                        <p:tav tm="0">
                                          <p:val>
                                            <p:strVal val="ppt_x"/>
                                          </p:val>
                                        </p:tav>
                                        <p:tav tm="100000">
                                          <p:val>
                                            <p:strVal val="0-ppt_w/2"/>
                                          </p:val>
                                        </p:tav>
                                      </p:tavLst>
                                    </p:anim>
                                    <p:anim calcmode="lin" valueType="num">
                                      <p:cBhvr additive="base">
                                        <p:cTn id="20" dur="500"/>
                                        <p:tgtEl>
                                          <p:spTgt spid="33"/>
                                        </p:tgtEl>
                                        <p:attrNameLst>
                                          <p:attrName>ppt_y</p:attrName>
                                        </p:attrNameLst>
                                      </p:cBhvr>
                                      <p:tavLst>
                                        <p:tav tm="0">
                                          <p:val>
                                            <p:strVal val="ppt_y"/>
                                          </p:val>
                                        </p:tav>
                                        <p:tav tm="100000">
                                          <p:val>
                                            <p:strVal val="ppt_y"/>
                                          </p:val>
                                        </p:tav>
                                      </p:tavLst>
                                    </p:anim>
                                    <p:set>
                                      <p:cBhvr>
                                        <p:cTn id="21" dur="1" fill="hold">
                                          <p:stCondLst>
                                            <p:cond delay="499"/>
                                          </p:stCondLst>
                                        </p:cTn>
                                        <p:tgtEl>
                                          <p:spTgt spid="33"/>
                                        </p:tgtEl>
                                        <p:attrNameLst>
                                          <p:attrName>style.visibility</p:attrName>
                                        </p:attrNameLst>
                                      </p:cBhvr>
                                      <p:to>
                                        <p:strVal val="hidden"/>
                                      </p:to>
                                    </p:set>
                                  </p:childTnLst>
                                </p:cTn>
                              </p:par>
                              <p:par>
                                <p:cTn id="22" presetID="2" presetClass="exit" presetSubtype="8" fill="hold" nodeType="withEffect">
                                  <p:stCondLst>
                                    <p:cond delay="0"/>
                                  </p:stCondLst>
                                  <p:childTnLst>
                                    <p:anim calcmode="lin" valueType="num">
                                      <p:cBhvr additive="base">
                                        <p:cTn id="23" dur="500"/>
                                        <p:tgtEl>
                                          <p:spTgt spid="39"/>
                                        </p:tgtEl>
                                        <p:attrNameLst>
                                          <p:attrName>ppt_x</p:attrName>
                                        </p:attrNameLst>
                                      </p:cBhvr>
                                      <p:tavLst>
                                        <p:tav tm="0">
                                          <p:val>
                                            <p:strVal val="ppt_x"/>
                                          </p:val>
                                        </p:tav>
                                        <p:tav tm="100000">
                                          <p:val>
                                            <p:strVal val="0-ppt_w/2"/>
                                          </p:val>
                                        </p:tav>
                                      </p:tavLst>
                                    </p:anim>
                                    <p:anim calcmode="lin" valueType="num">
                                      <p:cBhvr additive="base">
                                        <p:cTn id="24" dur="500"/>
                                        <p:tgtEl>
                                          <p:spTgt spid="39"/>
                                        </p:tgtEl>
                                        <p:attrNameLst>
                                          <p:attrName>ppt_y</p:attrName>
                                        </p:attrNameLst>
                                      </p:cBhvr>
                                      <p:tavLst>
                                        <p:tav tm="0">
                                          <p:val>
                                            <p:strVal val="ppt_y"/>
                                          </p:val>
                                        </p:tav>
                                        <p:tav tm="100000">
                                          <p:val>
                                            <p:strVal val="ppt_y"/>
                                          </p:val>
                                        </p:tav>
                                      </p:tavLst>
                                    </p:anim>
                                    <p:set>
                                      <p:cBhvr>
                                        <p:cTn id="25" dur="1" fill="hold">
                                          <p:stCondLst>
                                            <p:cond delay="499"/>
                                          </p:stCondLst>
                                        </p:cTn>
                                        <p:tgtEl>
                                          <p:spTgt spid="39"/>
                                        </p:tgtEl>
                                        <p:attrNameLst>
                                          <p:attrName>style.visibility</p:attrName>
                                        </p:attrNameLst>
                                      </p:cBhvr>
                                      <p:to>
                                        <p:strVal val="hidden"/>
                                      </p:to>
                                    </p:set>
                                  </p:childTnLst>
                                </p:cTn>
                              </p:par>
                              <p:par>
                                <p:cTn id="26" presetID="2" presetClass="exit" presetSubtype="8" fill="hold" nodeType="withEffect">
                                  <p:stCondLst>
                                    <p:cond delay="0"/>
                                  </p:stCondLst>
                                  <p:childTnLst>
                                    <p:anim calcmode="lin" valueType="num">
                                      <p:cBhvr additive="base">
                                        <p:cTn id="27" dur="500"/>
                                        <p:tgtEl>
                                          <p:spTgt spid="43"/>
                                        </p:tgtEl>
                                        <p:attrNameLst>
                                          <p:attrName>ppt_x</p:attrName>
                                        </p:attrNameLst>
                                      </p:cBhvr>
                                      <p:tavLst>
                                        <p:tav tm="0">
                                          <p:val>
                                            <p:strVal val="ppt_x"/>
                                          </p:val>
                                        </p:tav>
                                        <p:tav tm="100000">
                                          <p:val>
                                            <p:strVal val="0-ppt_w/2"/>
                                          </p:val>
                                        </p:tav>
                                      </p:tavLst>
                                    </p:anim>
                                    <p:anim calcmode="lin" valueType="num">
                                      <p:cBhvr additive="base">
                                        <p:cTn id="28" dur="500"/>
                                        <p:tgtEl>
                                          <p:spTgt spid="43"/>
                                        </p:tgtEl>
                                        <p:attrNameLst>
                                          <p:attrName>ppt_y</p:attrName>
                                        </p:attrNameLst>
                                      </p:cBhvr>
                                      <p:tavLst>
                                        <p:tav tm="0">
                                          <p:val>
                                            <p:strVal val="ppt_y"/>
                                          </p:val>
                                        </p:tav>
                                        <p:tav tm="100000">
                                          <p:val>
                                            <p:strVal val="ppt_y"/>
                                          </p:val>
                                        </p:tav>
                                      </p:tavLst>
                                    </p:anim>
                                    <p:set>
                                      <p:cBhvr>
                                        <p:cTn id="29"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7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7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3</a:t>
            </a:r>
            <a:endParaRPr b="1">
              <a:solidFill>
                <a:schemeClr val="dk1"/>
              </a:solidFill>
            </a:endParaRPr>
          </a:p>
        </p:txBody>
      </p:sp>
      <p:pic>
        <p:nvPicPr>
          <p:cNvPr id="1411" name="Google Shape;1411;p74"/>
          <p:cNvPicPr preferRelativeResize="0"/>
          <p:nvPr/>
        </p:nvPicPr>
        <p:blipFill>
          <a:blip r:embed="rId3">
            <a:alphaModFix/>
          </a:blip>
          <a:stretch>
            <a:fillRect/>
          </a:stretch>
        </p:blipFill>
        <p:spPr>
          <a:xfrm>
            <a:off x="2472201" y="869975"/>
            <a:ext cx="4199600" cy="4166226"/>
          </a:xfrm>
          <a:prstGeom prst="rect">
            <a:avLst/>
          </a:prstGeom>
          <a:noFill/>
          <a:ln>
            <a:noFill/>
          </a:ln>
        </p:spPr>
      </p:pic>
      <p:sp>
        <p:nvSpPr>
          <p:cNvPr id="2" name="Slide Number Placeholder 1">
            <a:extLst>
              <a:ext uri="{FF2B5EF4-FFF2-40B4-BE49-F238E27FC236}">
                <a16:creationId xmlns:a16="http://schemas.microsoft.com/office/drawing/2014/main" id="{617EC6BD-6AE1-684A-A917-5201C7B853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7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7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4</a:t>
            </a:r>
            <a:endParaRPr b="1">
              <a:solidFill>
                <a:schemeClr val="dk1"/>
              </a:solidFill>
            </a:endParaRPr>
          </a:p>
        </p:txBody>
      </p:sp>
      <p:pic>
        <p:nvPicPr>
          <p:cNvPr id="1418" name="Google Shape;1418;p75"/>
          <p:cNvPicPr preferRelativeResize="0"/>
          <p:nvPr/>
        </p:nvPicPr>
        <p:blipFill>
          <a:blip r:embed="rId3">
            <a:alphaModFix/>
          </a:blip>
          <a:stretch>
            <a:fillRect/>
          </a:stretch>
        </p:blipFill>
        <p:spPr>
          <a:xfrm>
            <a:off x="1741800" y="869975"/>
            <a:ext cx="5695100" cy="4171574"/>
          </a:xfrm>
          <a:prstGeom prst="rect">
            <a:avLst/>
          </a:prstGeom>
          <a:noFill/>
          <a:ln>
            <a:noFill/>
          </a:ln>
        </p:spPr>
      </p:pic>
      <p:sp>
        <p:nvSpPr>
          <p:cNvPr id="2" name="Slide Number Placeholder 1">
            <a:extLst>
              <a:ext uri="{FF2B5EF4-FFF2-40B4-BE49-F238E27FC236}">
                <a16:creationId xmlns:a16="http://schemas.microsoft.com/office/drawing/2014/main" id="{5CDAE98C-D281-0249-A003-FD17D8D6AA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7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7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5</a:t>
            </a:r>
            <a:endParaRPr b="1">
              <a:solidFill>
                <a:schemeClr val="dk1"/>
              </a:solidFill>
            </a:endParaRPr>
          </a:p>
        </p:txBody>
      </p:sp>
      <p:pic>
        <p:nvPicPr>
          <p:cNvPr id="1425" name="Google Shape;1425;p76"/>
          <p:cNvPicPr preferRelativeResize="0"/>
          <p:nvPr/>
        </p:nvPicPr>
        <p:blipFill>
          <a:blip r:embed="rId3">
            <a:alphaModFix/>
          </a:blip>
          <a:stretch>
            <a:fillRect/>
          </a:stretch>
        </p:blipFill>
        <p:spPr>
          <a:xfrm>
            <a:off x="2638926" y="869975"/>
            <a:ext cx="3900851" cy="4166698"/>
          </a:xfrm>
          <a:prstGeom prst="rect">
            <a:avLst/>
          </a:prstGeom>
          <a:noFill/>
          <a:ln>
            <a:noFill/>
          </a:ln>
        </p:spPr>
      </p:pic>
      <p:sp>
        <p:nvSpPr>
          <p:cNvPr id="2" name="Slide Number Placeholder 1">
            <a:extLst>
              <a:ext uri="{FF2B5EF4-FFF2-40B4-BE49-F238E27FC236}">
                <a16:creationId xmlns:a16="http://schemas.microsoft.com/office/drawing/2014/main" id="{517951E7-C1DE-DB41-90A3-62519A68E6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p7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7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6</a:t>
            </a:r>
            <a:endParaRPr b="1">
              <a:solidFill>
                <a:schemeClr val="dk1"/>
              </a:solidFill>
            </a:endParaRPr>
          </a:p>
        </p:txBody>
      </p:sp>
      <p:pic>
        <p:nvPicPr>
          <p:cNvPr id="1432" name="Google Shape;1432;p77"/>
          <p:cNvPicPr preferRelativeResize="0"/>
          <p:nvPr/>
        </p:nvPicPr>
        <p:blipFill>
          <a:blip r:embed="rId3">
            <a:alphaModFix/>
          </a:blip>
          <a:stretch>
            <a:fillRect/>
          </a:stretch>
        </p:blipFill>
        <p:spPr>
          <a:xfrm>
            <a:off x="1257251" y="869975"/>
            <a:ext cx="6664202" cy="4015475"/>
          </a:xfrm>
          <a:prstGeom prst="rect">
            <a:avLst/>
          </a:prstGeom>
          <a:noFill/>
          <a:ln>
            <a:noFill/>
          </a:ln>
        </p:spPr>
      </p:pic>
      <p:sp>
        <p:nvSpPr>
          <p:cNvPr id="2" name="Slide Number Placeholder 1">
            <a:extLst>
              <a:ext uri="{FF2B5EF4-FFF2-40B4-BE49-F238E27FC236}">
                <a16:creationId xmlns:a16="http://schemas.microsoft.com/office/drawing/2014/main" id="{9CCE576A-0850-6C48-9C5B-B9D67D2CD7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7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7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Design Requirements: FR 7</a:t>
            </a:r>
            <a:endParaRPr b="1">
              <a:solidFill>
                <a:schemeClr val="dk1"/>
              </a:solidFill>
            </a:endParaRPr>
          </a:p>
        </p:txBody>
      </p:sp>
      <p:pic>
        <p:nvPicPr>
          <p:cNvPr id="1439" name="Google Shape;1439;p78"/>
          <p:cNvPicPr preferRelativeResize="0"/>
          <p:nvPr/>
        </p:nvPicPr>
        <p:blipFill>
          <a:blip r:embed="rId3">
            <a:alphaModFix/>
          </a:blip>
          <a:stretch>
            <a:fillRect/>
          </a:stretch>
        </p:blipFill>
        <p:spPr>
          <a:xfrm>
            <a:off x="1495350" y="869975"/>
            <a:ext cx="6187999" cy="4059951"/>
          </a:xfrm>
          <a:prstGeom prst="rect">
            <a:avLst/>
          </a:prstGeom>
          <a:noFill/>
          <a:ln>
            <a:noFill/>
          </a:ln>
        </p:spPr>
      </p:pic>
      <p:sp>
        <p:nvSpPr>
          <p:cNvPr id="2" name="Slide Number Placeholder 1">
            <a:extLst>
              <a:ext uri="{FF2B5EF4-FFF2-40B4-BE49-F238E27FC236}">
                <a16:creationId xmlns:a16="http://schemas.microsoft.com/office/drawing/2014/main" id="{A85434E5-EE12-2C4B-B308-BF8D631073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7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7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Budget Detailed Breakdown</a:t>
            </a:r>
            <a:endParaRPr b="1">
              <a:solidFill>
                <a:schemeClr val="dk1"/>
              </a:solidFill>
            </a:endParaRPr>
          </a:p>
        </p:txBody>
      </p:sp>
      <p:pic>
        <p:nvPicPr>
          <p:cNvPr id="1446" name="Google Shape;1446;p79"/>
          <p:cNvPicPr preferRelativeResize="0"/>
          <p:nvPr/>
        </p:nvPicPr>
        <p:blipFill>
          <a:blip r:embed="rId3">
            <a:alphaModFix/>
          </a:blip>
          <a:stretch>
            <a:fillRect/>
          </a:stretch>
        </p:blipFill>
        <p:spPr>
          <a:xfrm>
            <a:off x="506100" y="940750"/>
            <a:ext cx="8166502" cy="3676526"/>
          </a:xfrm>
          <a:prstGeom prst="rect">
            <a:avLst/>
          </a:prstGeom>
          <a:noFill/>
          <a:ln>
            <a:noFill/>
          </a:ln>
        </p:spPr>
      </p:pic>
      <p:sp>
        <p:nvSpPr>
          <p:cNvPr id="2" name="Slide Number Placeholder 1">
            <a:extLst>
              <a:ext uri="{FF2B5EF4-FFF2-40B4-BE49-F238E27FC236}">
                <a16:creationId xmlns:a16="http://schemas.microsoft.com/office/drawing/2014/main" id="{05A36A86-8D53-8446-816D-7CCDDEA393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80"/>
          <p:cNvSpPr txBox="1">
            <a:spLocks noGrp="1"/>
          </p:cNvSpPr>
          <p:nvPr>
            <p:ph type="title"/>
          </p:nvPr>
        </p:nvSpPr>
        <p:spPr>
          <a:xfrm>
            <a:off x="409500" y="1921950"/>
            <a:ext cx="83250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74EA7"/>
                </a:solidFill>
              </a:rPr>
              <a:t>Trade Studies</a:t>
            </a:r>
            <a:endParaRPr sz="4800" b="1">
              <a:solidFill>
                <a:srgbClr val="674EA7"/>
              </a:solidFill>
            </a:endParaRPr>
          </a:p>
        </p:txBody>
      </p:sp>
      <p:cxnSp>
        <p:nvCxnSpPr>
          <p:cNvPr id="1452" name="Google Shape;1452;p80"/>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453" name="Google Shape;1453;p80"/>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454" name="Google Shape;1454;p80"/>
          <p:cNvSpPr txBox="1">
            <a:spLocks noGrp="1"/>
          </p:cNvSpPr>
          <p:nvPr>
            <p:ph type="title"/>
          </p:nvPr>
        </p:nvSpPr>
        <p:spPr>
          <a:xfrm>
            <a:off x="507050" y="2677525"/>
            <a:ext cx="83250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3" action="ppaction://hlinksldjump"/>
              </a:rPr>
              <a:t>Return to Supporting Materials Quick Links</a:t>
            </a:r>
            <a:endParaRPr sz="2400" b="1" u="sng">
              <a:solidFill>
                <a:srgbClr val="000000"/>
              </a:solidFill>
            </a:endParaRPr>
          </a:p>
        </p:txBody>
      </p:sp>
      <p:sp>
        <p:nvSpPr>
          <p:cNvPr id="2" name="Slide Number Placeholder 1">
            <a:extLst>
              <a:ext uri="{FF2B5EF4-FFF2-40B4-BE49-F238E27FC236}">
                <a16:creationId xmlns:a16="http://schemas.microsoft.com/office/drawing/2014/main" id="{FD6574FD-750C-E54C-BDAA-AF684718CF4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8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8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UAS</a:t>
            </a:r>
            <a:endParaRPr b="1">
              <a:solidFill>
                <a:schemeClr val="dk1"/>
              </a:solidFill>
            </a:endParaRPr>
          </a:p>
        </p:txBody>
      </p:sp>
      <p:pic>
        <p:nvPicPr>
          <p:cNvPr id="1461" name="Google Shape;1461;p81"/>
          <p:cNvPicPr preferRelativeResize="0"/>
          <p:nvPr/>
        </p:nvPicPr>
        <p:blipFill>
          <a:blip r:embed="rId3">
            <a:alphaModFix/>
          </a:blip>
          <a:stretch>
            <a:fillRect/>
          </a:stretch>
        </p:blipFill>
        <p:spPr>
          <a:xfrm>
            <a:off x="778063" y="869975"/>
            <a:ext cx="7587874" cy="4080274"/>
          </a:xfrm>
          <a:prstGeom prst="rect">
            <a:avLst/>
          </a:prstGeom>
          <a:noFill/>
          <a:ln>
            <a:noFill/>
          </a:ln>
        </p:spPr>
      </p:pic>
      <p:sp>
        <p:nvSpPr>
          <p:cNvPr id="2" name="Slide Number Placeholder 1">
            <a:extLst>
              <a:ext uri="{FF2B5EF4-FFF2-40B4-BE49-F238E27FC236}">
                <a16:creationId xmlns:a16="http://schemas.microsoft.com/office/drawing/2014/main" id="{B27E203C-BE4A-E64C-AC5E-0C76AA48B4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65"/>
        <p:cNvGrpSpPr/>
        <p:nvPr/>
      </p:nvGrpSpPr>
      <p:grpSpPr>
        <a:xfrm>
          <a:off x="0" y="0"/>
          <a:ext cx="0" cy="0"/>
          <a:chOff x="0" y="0"/>
          <a:chExt cx="0" cy="0"/>
        </a:xfrm>
      </p:grpSpPr>
      <p:sp>
        <p:nvSpPr>
          <p:cNvPr id="1466" name="Google Shape;1466;p8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8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UAS</a:t>
            </a:r>
            <a:endParaRPr b="1">
              <a:solidFill>
                <a:schemeClr val="dk1"/>
              </a:solidFill>
            </a:endParaRPr>
          </a:p>
        </p:txBody>
      </p:sp>
      <p:pic>
        <p:nvPicPr>
          <p:cNvPr id="1468" name="Google Shape;1468;p82"/>
          <p:cNvPicPr preferRelativeResize="0"/>
          <p:nvPr/>
        </p:nvPicPr>
        <p:blipFill>
          <a:blip r:embed="rId3">
            <a:alphaModFix/>
          </a:blip>
          <a:stretch>
            <a:fillRect/>
          </a:stretch>
        </p:blipFill>
        <p:spPr>
          <a:xfrm>
            <a:off x="152400" y="1436638"/>
            <a:ext cx="8839200" cy="2270235"/>
          </a:xfrm>
          <a:prstGeom prst="rect">
            <a:avLst/>
          </a:prstGeom>
          <a:noFill/>
          <a:ln>
            <a:noFill/>
          </a:ln>
        </p:spPr>
      </p:pic>
      <p:sp>
        <p:nvSpPr>
          <p:cNvPr id="2" name="Slide Number Placeholder 1">
            <a:extLst>
              <a:ext uri="{FF2B5EF4-FFF2-40B4-BE49-F238E27FC236}">
                <a16:creationId xmlns:a16="http://schemas.microsoft.com/office/drawing/2014/main" id="{8F9DE35D-A127-3E44-A6A8-ED07B66094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78</a:t>
            </a:fld>
            <a:endParaRPr lang="en"/>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472"/>
        <p:cNvGrpSpPr/>
        <p:nvPr/>
      </p:nvGrpSpPr>
      <p:grpSpPr>
        <a:xfrm>
          <a:off x="0" y="0"/>
          <a:ext cx="0" cy="0"/>
          <a:chOff x="0" y="0"/>
          <a:chExt cx="0" cy="0"/>
        </a:xfrm>
      </p:grpSpPr>
      <p:sp>
        <p:nvSpPr>
          <p:cNvPr id="1473" name="Google Shape;1473;p8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8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Ground Truth System</a:t>
            </a:r>
            <a:endParaRPr b="1">
              <a:solidFill>
                <a:schemeClr val="dk1"/>
              </a:solidFill>
            </a:endParaRPr>
          </a:p>
        </p:txBody>
      </p:sp>
      <p:pic>
        <p:nvPicPr>
          <p:cNvPr id="1475" name="Google Shape;1475;p83"/>
          <p:cNvPicPr preferRelativeResize="0"/>
          <p:nvPr/>
        </p:nvPicPr>
        <p:blipFill>
          <a:blip r:embed="rId3">
            <a:alphaModFix/>
          </a:blip>
          <a:stretch>
            <a:fillRect/>
          </a:stretch>
        </p:blipFill>
        <p:spPr>
          <a:xfrm>
            <a:off x="371650" y="869975"/>
            <a:ext cx="8435401" cy="4133249"/>
          </a:xfrm>
          <a:prstGeom prst="rect">
            <a:avLst/>
          </a:prstGeom>
          <a:noFill/>
          <a:ln>
            <a:noFill/>
          </a:ln>
        </p:spPr>
      </p:pic>
      <p:sp>
        <p:nvSpPr>
          <p:cNvPr id="2" name="Slide Number Placeholder 1">
            <a:extLst>
              <a:ext uri="{FF2B5EF4-FFF2-40B4-BE49-F238E27FC236}">
                <a16:creationId xmlns:a16="http://schemas.microsoft.com/office/drawing/2014/main" id="{8379586B-67C0-5D4E-9333-BD0D29F3264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2DACE5-1669-044A-8287-FE1EF895BEFF}"/>
              </a:ext>
            </a:extLst>
          </p:cNvPr>
          <p:cNvPicPr>
            <a:picLocks noChangeAspect="1"/>
          </p:cNvPicPr>
          <p:nvPr/>
        </p:nvPicPr>
        <p:blipFill>
          <a:blip r:embed="rId2"/>
          <a:stretch>
            <a:fillRect/>
          </a:stretch>
        </p:blipFill>
        <p:spPr>
          <a:xfrm>
            <a:off x="-6710" y="0"/>
            <a:ext cx="9144000" cy="5180076"/>
          </a:xfrm>
          <a:prstGeom prst="rect">
            <a:avLst/>
          </a:prstGeom>
        </p:spPr>
      </p:pic>
      <p:grpSp>
        <p:nvGrpSpPr>
          <p:cNvPr id="9" name="Group 8">
            <a:extLst>
              <a:ext uri="{FF2B5EF4-FFF2-40B4-BE49-F238E27FC236}">
                <a16:creationId xmlns:a16="http://schemas.microsoft.com/office/drawing/2014/main" id="{53EB3C7D-1DD9-254F-902D-4718A46F9CA1}"/>
              </a:ext>
            </a:extLst>
          </p:cNvPr>
          <p:cNvGrpSpPr/>
          <p:nvPr/>
        </p:nvGrpSpPr>
        <p:grpSpPr>
          <a:xfrm>
            <a:off x="5765619" y="998995"/>
            <a:ext cx="2731577" cy="2068320"/>
            <a:chOff x="7687492" y="1331993"/>
            <a:chExt cx="3642102" cy="2757760"/>
          </a:xfrm>
        </p:grpSpPr>
        <p:sp>
          <p:nvSpPr>
            <p:cNvPr id="22" name="TextBox 21">
              <a:extLst>
                <a:ext uri="{FF2B5EF4-FFF2-40B4-BE49-F238E27FC236}">
                  <a16:creationId xmlns:a16="http://schemas.microsoft.com/office/drawing/2014/main" id="{E3F084CB-E089-364B-AAE8-C63EB4C1FC3A}"/>
                </a:ext>
              </a:extLst>
            </p:cNvPr>
            <p:cNvSpPr txBox="1"/>
            <p:nvPr/>
          </p:nvSpPr>
          <p:spPr>
            <a:xfrm>
              <a:off x="7687492" y="1331993"/>
              <a:ext cx="3642102" cy="923329"/>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3. Upload</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Mission waypoints and schedule are communicated to vehicle</a:t>
              </a:r>
            </a:p>
          </p:txBody>
        </p:sp>
        <p:pic>
          <p:nvPicPr>
            <p:cNvPr id="23" name="Picture 22">
              <a:extLst>
                <a:ext uri="{FF2B5EF4-FFF2-40B4-BE49-F238E27FC236}">
                  <a16:creationId xmlns:a16="http://schemas.microsoft.com/office/drawing/2014/main" id="{90035C8F-1D87-FD41-96D1-78679A6BC03D}"/>
                </a:ext>
              </a:extLst>
            </p:cNvPr>
            <p:cNvPicPr>
              <a:picLocks noChangeAspect="1"/>
            </p:cNvPicPr>
            <p:nvPr/>
          </p:nvPicPr>
          <p:blipFill>
            <a:blip r:embed="rId3"/>
            <a:stretch>
              <a:fillRect/>
            </a:stretch>
          </p:blipFill>
          <p:spPr>
            <a:xfrm>
              <a:off x="8538889" y="2272985"/>
              <a:ext cx="1877836" cy="1816768"/>
            </a:xfrm>
            <a:prstGeom prst="rect">
              <a:avLst/>
            </a:prstGeom>
          </p:spPr>
        </p:pic>
      </p:grpSp>
      <p:grpSp>
        <p:nvGrpSpPr>
          <p:cNvPr id="10" name="Group 9">
            <a:extLst>
              <a:ext uri="{FF2B5EF4-FFF2-40B4-BE49-F238E27FC236}">
                <a16:creationId xmlns:a16="http://schemas.microsoft.com/office/drawing/2014/main" id="{BDAAE114-F2C2-1C49-B193-B08BF1C05AC2}"/>
              </a:ext>
            </a:extLst>
          </p:cNvPr>
          <p:cNvGrpSpPr/>
          <p:nvPr/>
        </p:nvGrpSpPr>
        <p:grpSpPr>
          <a:xfrm>
            <a:off x="5123176" y="1073043"/>
            <a:ext cx="3397334" cy="1949160"/>
            <a:chOff x="7402402" y="1344999"/>
            <a:chExt cx="4529778" cy="2598880"/>
          </a:xfrm>
        </p:grpSpPr>
        <p:sp>
          <p:nvSpPr>
            <p:cNvPr id="26" name="TextBox 25">
              <a:extLst>
                <a:ext uri="{FF2B5EF4-FFF2-40B4-BE49-F238E27FC236}">
                  <a16:creationId xmlns:a16="http://schemas.microsoft.com/office/drawing/2014/main" id="{4E201F6C-F1FC-D741-AF13-FB46CC36CA6D}"/>
                </a:ext>
              </a:extLst>
            </p:cNvPr>
            <p:cNvSpPr txBox="1"/>
            <p:nvPr/>
          </p:nvSpPr>
          <p:spPr>
            <a:xfrm>
              <a:off x="7733806" y="1344999"/>
              <a:ext cx="3866970" cy="923329"/>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4. Mission Execution</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flies path on schedule and autonomously</a:t>
              </a:r>
            </a:p>
          </p:txBody>
        </p:sp>
        <p:pic>
          <p:nvPicPr>
            <p:cNvPr id="28" name="Picture 27">
              <a:extLst>
                <a:ext uri="{FF2B5EF4-FFF2-40B4-BE49-F238E27FC236}">
                  <a16:creationId xmlns:a16="http://schemas.microsoft.com/office/drawing/2014/main" id="{C3364A8A-80CA-B74D-A06C-B016A4690ACA}"/>
                </a:ext>
              </a:extLst>
            </p:cNvPr>
            <p:cNvPicPr>
              <a:picLocks noChangeAspect="1"/>
            </p:cNvPicPr>
            <p:nvPr/>
          </p:nvPicPr>
          <p:blipFill>
            <a:blip r:embed="rId4"/>
            <a:stretch>
              <a:fillRect/>
            </a:stretch>
          </p:blipFill>
          <p:spPr>
            <a:xfrm rot="10800000">
              <a:off x="7402402" y="2401827"/>
              <a:ext cx="4529778" cy="1542052"/>
            </a:xfrm>
            <a:prstGeom prst="rect">
              <a:avLst/>
            </a:prstGeom>
          </p:spPr>
        </p:pic>
      </p:grpSp>
      <p:pic>
        <p:nvPicPr>
          <p:cNvPr id="25" name="Picture 24">
            <a:extLst>
              <a:ext uri="{FF2B5EF4-FFF2-40B4-BE49-F238E27FC236}">
                <a16:creationId xmlns:a16="http://schemas.microsoft.com/office/drawing/2014/main" id="{3B1DC060-DE02-2A4A-A987-24546C4EE7EA}"/>
              </a:ext>
            </a:extLst>
          </p:cNvPr>
          <p:cNvPicPr>
            <a:picLocks noChangeAspect="1"/>
          </p:cNvPicPr>
          <p:nvPr/>
        </p:nvPicPr>
        <p:blipFill rotWithShape="1">
          <a:blip r:embed="rId5"/>
          <a:srcRect l="-23358" r="33902"/>
          <a:stretch/>
        </p:blipFill>
        <p:spPr>
          <a:xfrm rot="10800000">
            <a:off x="3194685" y="2213855"/>
            <a:ext cx="2331165" cy="393614"/>
          </a:xfrm>
          <a:prstGeom prst="rect">
            <a:avLst/>
          </a:prstGeom>
        </p:spPr>
      </p:pic>
      <p:sp>
        <p:nvSpPr>
          <p:cNvPr id="38" name="Rectangle 37">
            <a:extLst>
              <a:ext uri="{FF2B5EF4-FFF2-40B4-BE49-F238E27FC236}">
                <a16:creationId xmlns:a16="http://schemas.microsoft.com/office/drawing/2014/main" id="{45EB651B-9F12-1C4B-BBDB-DECD7C479E84}"/>
              </a:ext>
            </a:extLst>
          </p:cNvPr>
          <p:cNvSpPr/>
          <p:nvPr/>
        </p:nvSpPr>
        <p:spPr>
          <a:xfrm>
            <a:off x="2575341" y="4573855"/>
            <a:ext cx="3961120" cy="528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3" name="Picture 42">
            <a:extLst>
              <a:ext uri="{FF2B5EF4-FFF2-40B4-BE49-F238E27FC236}">
                <a16:creationId xmlns:a16="http://schemas.microsoft.com/office/drawing/2014/main" id="{A28477BA-C680-EC44-9651-A0DE71FB83B8}"/>
              </a:ext>
            </a:extLst>
          </p:cNvPr>
          <p:cNvPicPr>
            <a:picLocks noChangeAspect="1"/>
          </p:cNvPicPr>
          <p:nvPr/>
        </p:nvPicPr>
        <p:blipFill>
          <a:blip r:embed="rId6"/>
          <a:stretch>
            <a:fillRect/>
          </a:stretch>
        </p:blipFill>
        <p:spPr>
          <a:xfrm>
            <a:off x="2660739" y="4606078"/>
            <a:ext cx="2315210" cy="471148"/>
          </a:xfrm>
          <a:prstGeom prst="rect">
            <a:avLst/>
          </a:prstGeom>
        </p:spPr>
      </p:pic>
      <p:pic>
        <p:nvPicPr>
          <p:cNvPr id="44" name="Picture 43" descr="Logo&#10;&#10;Description automatically generated">
            <a:extLst>
              <a:ext uri="{FF2B5EF4-FFF2-40B4-BE49-F238E27FC236}">
                <a16:creationId xmlns:a16="http://schemas.microsoft.com/office/drawing/2014/main" id="{3832B67D-5B2A-E840-A508-2E74BB89F5F9}"/>
              </a:ext>
            </a:extLst>
          </p:cNvPr>
          <p:cNvPicPr>
            <a:picLocks noChangeAspect="1"/>
          </p:cNvPicPr>
          <p:nvPr/>
        </p:nvPicPr>
        <p:blipFill rotWithShape="1">
          <a:blip r:embed="rId7"/>
          <a:srcRect t="13168" b="21339"/>
          <a:stretch/>
        </p:blipFill>
        <p:spPr>
          <a:xfrm>
            <a:off x="5064438" y="4582702"/>
            <a:ext cx="1380422" cy="513332"/>
          </a:xfrm>
          <a:prstGeom prst="rect">
            <a:avLst/>
          </a:prstGeom>
        </p:spPr>
      </p:pic>
    </p:spTree>
    <p:extLst>
      <p:ext uri="{BB962C8B-B14F-4D97-AF65-F5344CB8AC3E}">
        <p14:creationId xmlns:p14="http://schemas.microsoft.com/office/powerpoint/2010/main" val="14443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08333E-6 1.11111E-6 L -0.57136 0.01319 " pathEditMode="relative" rAng="0" ptsTypes="AA">
                                      <p:cBhvr>
                                        <p:cTn id="6" dur="1000" fill="hold"/>
                                        <p:tgtEl>
                                          <p:spTgt spid="9"/>
                                        </p:tgtEl>
                                        <p:attrNameLst>
                                          <p:attrName>ppt_x</p:attrName>
                                          <p:attrName>ppt_y</p:attrName>
                                        </p:attrNameLst>
                                      </p:cBhvr>
                                      <p:rCtr x="-28568" y="648"/>
                                    </p:animMotion>
                                  </p:childTnLst>
                                </p:cTn>
                              </p:par>
                              <p:par>
                                <p:cTn id="7" presetID="9" presetClass="entr" presetSubtype="0" fill="hold" nodeType="withEffect">
                                  <p:stCondLst>
                                    <p:cond delay="1000"/>
                                  </p:stCondLst>
                                  <p:childTnLst>
                                    <p:set>
                                      <p:cBhvr>
                                        <p:cTn id="8" dur="1" fill="hold">
                                          <p:stCondLst>
                                            <p:cond delay="0"/>
                                          </p:stCondLst>
                                        </p:cTn>
                                        <p:tgtEl>
                                          <p:spTgt spid="10"/>
                                        </p:tgtEl>
                                        <p:attrNameLst>
                                          <p:attrName>style.visibility</p:attrName>
                                        </p:attrNameLst>
                                      </p:cBhvr>
                                      <p:to>
                                        <p:strVal val="visible"/>
                                      </p:to>
                                    </p:set>
                                    <p:animEffect transition="in" filter="dissolve">
                                      <p:cBhvr>
                                        <p:cTn id="9" dur="500"/>
                                        <p:tgtEl>
                                          <p:spTgt spid="10"/>
                                        </p:tgtEl>
                                      </p:cBhvr>
                                    </p:animEffect>
                                  </p:childTnLst>
                                </p:cTn>
                              </p:par>
                              <p:par>
                                <p:cTn id="10" presetID="9" presetClass="entr" presetSubtype="0" fill="hold" nodeType="withEffect">
                                  <p:stCondLst>
                                    <p:cond delay="100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8" fill="hold" nodeType="click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0-ppt_w/2"/>
                                          </p:val>
                                        </p:tav>
                                      </p:tavLst>
                                    </p:anim>
                                    <p:anim calcmode="lin" valueType="num">
                                      <p:cBhvr additive="base">
                                        <p:cTn id="17" dur="500"/>
                                        <p:tgtEl>
                                          <p:spTgt spid="9"/>
                                        </p:tgtEl>
                                        <p:attrNameLst>
                                          <p:attrName>ppt_y</p:attrName>
                                        </p:attrNameLst>
                                      </p:cBhvr>
                                      <p:tavLst>
                                        <p:tav tm="0">
                                          <p:val>
                                            <p:strVal val="ppt_y"/>
                                          </p:val>
                                        </p:tav>
                                        <p:tav tm="100000">
                                          <p:val>
                                            <p:strVal val="ppt_y"/>
                                          </p:val>
                                        </p:tav>
                                      </p:tavLst>
                                    </p:anim>
                                    <p:set>
                                      <p:cBhvr>
                                        <p:cTn id="18" dur="1" fill="hold">
                                          <p:stCondLst>
                                            <p:cond delay="499"/>
                                          </p:stCondLst>
                                        </p:cTn>
                                        <p:tgtEl>
                                          <p:spTgt spid="9"/>
                                        </p:tgtEl>
                                        <p:attrNameLst>
                                          <p:attrName>style.visibility</p:attrName>
                                        </p:attrNameLst>
                                      </p:cBhvr>
                                      <p:to>
                                        <p:strVal val="hidden"/>
                                      </p:to>
                                    </p:set>
                                  </p:childTnLst>
                                </p:cTn>
                              </p:par>
                              <p:par>
                                <p:cTn id="19" presetID="2" presetClass="exit" presetSubtype="8" fill="hold" nodeType="withEffect">
                                  <p:stCondLst>
                                    <p:cond delay="0"/>
                                  </p:stCondLst>
                                  <p:childTnLst>
                                    <p:anim calcmode="lin" valueType="num">
                                      <p:cBhvr additive="base">
                                        <p:cTn id="20" dur="500"/>
                                        <p:tgtEl>
                                          <p:spTgt spid="25"/>
                                        </p:tgtEl>
                                        <p:attrNameLst>
                                          <p:attrName>ppt_x</p:attrName>
                                        </p:attrNameLst>
                                      </p:cBhvr>
                                      <p:tavLst>
                                        <p:tav tm="0">
                                          <p:val>
                                            <p:strVal val="ppt_x"/>
                                          </p:val>
                                        </p:tav>
                                        <p:tav tm="100000">
                                          <p:val>
                                            <p:strVal val="0-ppt_w/2"/>
                                          </p:val>
                                        </p:tav>
                                      </p:tavLst>
                                    </p:anim>
                                    <p:anim calcmode="lin" valueType="num">
                                      <p:cBhvr additive="base">
                                        <p:cTn id="21" dur="500"/>
                                        <p:tgtEl>
                                          <p:spTgt spid="25"/>
                                        </p:tgtEl>
                                        <p:attrNameLst>
                                          <p:attrName>ppt_y</p:attrName>
                                        </p:attrNameLst>
                                      </p:cBhvr>
                                      <p:tavLst>
                                        <p:tav tm="0">
                                          <p:val>
                                            <p:strVal val="ppt_y"/>
                                          </p:val>
                                        </p:tav>
                                        <p:tav tm="100000">
                                          <p:val>
                                            <p:strVal val="ppt_y"/>
                                          </p:val>
                                        </p:tav>
                                      </p:tavLst>
                                    </p:anim>
                                    <p:set>
                                      <p:cBhvr>
                                        <p:cTn id="2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8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8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Ground Truth System</a:t>
            </a:r>
            <a:endParaRPr b="1">
              <a:solidFill>
                <a:schemeClr val="dk1"/>
              </a:solidFill>
            </a:endParaRPr>
          </a:p>
        </p:txBody>
      </p:sp>
      <p:pic>
        <p:nvPicPr>
          <p:cNvPr id="1482" name="Google Shape;1482;p84"/>
          <p:cNvPicPr preferRelativeResize="0"/>
          <p:nvPr/>
        </p:nvPicPr>
        <p:blipFill>
          <a:blip r:embed="rId3">
            <a:alphaModFix/>
          </a:blip>
          <a:stretch>
            <a:fillRect/>
          </a:stretch>
        </p:blipFill>
        <p:spPr>
          <a:xfrm>
            <a:off x="152400" y="1259513"/>
            <a:ext cx="8839198" cy="2624465"/>
          </a:xfrm>
          <a:prstGeom prst="rect">
            <a:avLst/>
          </a:prstGeom>
          <a:noFill/>
          <a:ln>
            <a:noFill/>
          </a:ln>
        </p:spPr>
      </p:pic>
      <p:sp>
        <p:nvSpPr>
          <p:cNvPr id="2" name="Slide Number Placeholder 1">
            <a:extLst>
              <a:ext uri="{FF2B5EF4-FFF2-40B4-BE49-F238E27FC236}">
                <a16:creationId xmlns:a16="http://schemas.microsoft.com/office/drawing/2014/main" id="{A827DC62-CC8E-D148-99EB-B0787D3591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80</a:t>
            </a:fld>
            <a:endParaRPr lang="en"/>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8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8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Autopilot Software</a:t>
            </a:r>
            <a:endParaRPr b="1">
              <a:solidFill>
                <a:schemeClr val="dk1"/>
              </a:solidFill>
            </a:endParaRPr>
          </a:p>
        </p:txBody>
      </p:sp>
      <p:pic>
        <p:nvPicPr>
          <p:cNvPr id="1489" name="Google Shape;1489;p85"/>
          <p:cNvPicPr preferRelativeResize="0"/>
          <p:nvPr/>
        </p:nvPicPr>
        <p:blipFill>
          <a:blip r:embed="rId3">
            <a:alphaModFix/>
          </a:blip>
          <a:stretch>
            <a:fillRect/>
          </a:stretch>
        </p:blipFill>
        <p:spPr>
          <a:xfrm>
            <a:off x="169750" y="1030400"/>
            <a:ext cx="8839201" cy="3680379"/>
          </a:xfrm>
          <a:prstGeom prst="rect">
            <a:avLst/>
          </a:prstGeom>
          <a:noFill/>
          <a:ln>
            <a:noFill/>
          </a:ln>
        </p:spPr>
      </p:pic>
      <p:sp>
        <p:nvSpPr>
          <p:cNvPr id="2" name="Slide Number Placeholder 1">
            <a:extLst>
              <a:ext uri="{FF2B5EF4-FFF2-40B4-BE49-F238E27FC236}">
                <a16:creationId xmlns:a16="http://schemas.microsoft.com/office/drawing/2014/main" id="{41A31641-82AC-594F-869A-53207BEB7A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81</a:t>
            </a:fld>
            <a:endParaRPr lang="en"/>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8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8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Autopilot Software</a:t>
            </a:r>
            <a:endParaRPr b="1">
              <a:solidFill>
                <a:schemeClr val="dk1"/>
              </a:solidFill>
            </a:endParaRPr>
          </a:p>
        </p:txBody>
      </p:sp>
      <p:pic>
        <p:nvPicPr>
          <p:cNvPr id="1496" name="Google Shape;1496;p86"/>
          <p:cNvPicPr preferRelativeResize="0"/>
          <p:nvPr/>
        </p:nvPicPr>
        <p:blipFill>
          <a:blip r:embed="rId3">
            <a:alphaModFix/>
          </a:blip>
          <a:stretch>
            <a:fillRect/>
          </a:stretch>
        </p:blipFill>
        <p:spPr>
          <a:xfrm>
            <a:off x="169750" y="1268463"/>
            <a:ext cx="8839200" cy="2606566"/>
          </a:xfrm>
          <a:prstGeom prst="rect">
            <a:avLst/>
          </a:prstGeom>
          <a:noFill/>
          <a:ln>
            <a:noFill/>
          </a:ln>
        </p:spPr>
      </p:pic>
      <p:sp>
        <p:nvSpPr>
          <p:cNvPr id="2" name="Slide Number Placeholder 1">
            <a:extLst>
              <a:ext uri="{FF2B5EF4-FFF2-40B4-BE49-F238E27FC236}">
                <a16:creationId xmlns:a16="http://schemas.microsoft.com/office/drawing/2014/main" id="{C977A0ED-5A54-5541-86F7-44E285E81A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82</a:t>
            </a:fld>
            <a:endParaRPr lang="en"/>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1" name="Google Shape;1501;p8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8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Simulation</a:t>
            </a:r>
            <a:endParaRPr b="1">
              <a:solidFill>
                <a:schemeClr val="dk1"/>
              </a:solidFill>
            </a:endParaRPr>
          </a:p>
        </p:txBody>
      </p:sp>
      <p:pic>
        <p:nvPicPr>
          <p:cNvPr id="1503" name="Google Shape;1503;p87"/>
          <p:cNvPicPr preferRelativeResize="0"/>
          <p:nvPr/>
        </p:nvPicPr>
        <p:blipFill>
          <a:blip r:embed="rId3">
            <a:alphaModFix/>
          </a:blip>
          <a:stretch>
            <a:fillRect/>
          </a:stretch>
        </p:blipFill>
        <p:spPr>
          <a:xfrm>
            <a:off x="169750" y="1460325"/>
            <a:ext cx="8839199" cy="2222845"/>
          </a:xfrm>
          <a:prstGeom prst="rect">
            <a:avLst/>
          </a:prstGeom>
          <a:noFill/>
          <a:ln>
            <a:noFill/>
          </a:ln>
        </p:spPr>
      </p:pic>
      <p:sp>
        <p:nvSpPr>
          <p:cNvPr id="2" name="Slide Number Placeholder 1">
            <a:extLst>
              <a:ext uri="{FF2B5EF4-FFF2-40B4-BE49-F238E27FC236}">
                <a16:creationId xmlns:a16="http://schemas.microsoft.com/office/drawing/2014/main" id="{B67AB8C3-DB54-3940-8035-EDC9B476426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83</a:t>
            </a:fld>
            <a:endParaRPr lang="en"/>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Google Shape;1508;p8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8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Simulation</a:t>
            </a:r>
            <a:endParaRPr b="1">
              <a:solidFill>
                <a:schemeClr val="dk1"/>
              </a:solidFill>
            </a:endParaRPr>
          </a:p>
        </p:txBody>
      </p:sp>
      <p:pic>
        <p:nvPicPr>
          <p:cNvPr id="1510" name="Google Shape;1510;p88"/>
          <p:cNvPicPr preferRelativeResize="0"/>
          <p:nvPr/>
        </p:nvPicPr>
        <p:blipFill>
          <a:blip r:embed="rId3">
            <a:alphaModFix/>
          </a:blip>
          <a:stretch>
            <a:fillRect/>
          </a:stretch>
        </p:blipFill>
        <p:spPr>
          <a:xfrm>
            <a:off x="152400" y="1718388"/>
            <a:ext cx="8839201" cy="1706735"/>
          </a:xfrm>
          <a:prstGeom prst="rect">
            <a:avLst/>
          </a:prstGeom>
          <a:noFill/>
          <a:ln>
            <a:noFill/>
          </a:ln>
        </p:spPr>
      </p:pic>
      <p:sp>
        <p:nvSpPr>
          <p:cNvPr id="2" name="Slide Number Placeholder 1">
            <a:extLst>
              <a:ext uri="{FF2B5EF4-FFF2-40B4-BE49-F238E27FC236}">
                <a16:creationId xmlns:a16="http://schemas.microsoft.com/office/drawing/2014/main" id="{6226BE14-0511-7045-A600-537483D8B5E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84</a:t>
            </a:fld>
            <a:endParaRPr lang="en"/>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14"/>
        <p:cNvGrpSpPr/>
        <p:nvPr/>
      </p:nvGrpSpPr>
      <p:grpSpPr>
        <a:xfrm>
          <a:off x="0" y="0"/>
          <a:ext cx="0" cy="0"/>
          <a:chOff x="0" y="0"/>
          <a:chExt cx="0" cy="0"/>
        </a:xfrm>
      </p:grpSpPr>
      <p:sp>
        <p:nvSpPr>
          <p:cNvPr id="1515" name="Google Shape;1515;p8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8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Mission Planner</a:t>
            </a:r>
            <a:endParaRPr b="1">
              <a:solidFill>
                <a:schemeClr val="dk1"/>
              </a:solidFill>
            </a:endParaRPr>
          </a:p>
        </p:txBody>
      </p:sp>
      <p:pic>
        <p:nvPicPr>
          <p:cNvPr id="1517" name="Google Shape;1517;p89"/>
          <p:cNvPicPr preferRelativeResize="0"/>
          <p:nvPr/>
        </p:nvPicPr>
        <p:blipFill>
          <a:blip r:embed="rId3">
            <a:alphaModFix/>
          </a:blip>
          <a:stretch>
            <a:fillRect/>
          </a:stretch>
        </p:blipFill>
        <p:spPr>
          <a:xfrm>
            <a:off x="152400" y="1147250"/>
            <a:ext cx="8839199" cy="2848998"/>
          </a:xfrm>
          <a:prstGeom prst="rect">
            <a:avLst/>
          </a:prstGeom>
          <a:noFill/>
          <a:ln>
            <a:noFill/>
          </a:ln>
        </p:spPr>
      </p:pic>
      <p:sp>
        <p:nvSpPr>
          <p:cNvPr id="2" name="Slide Number Placeholder 1">
            <a:extLst>
              <a:ext uri="{FF2B5EF4-FFF2-40B4-BE49-F238E27FC236}">
                <a16:creationId xmlns:a16="http://schemas.microsoft.com/office/drawing/2014/main" id="{90A7C001-C426-1B44-A412-C6742C3E54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85</a:t>
            </a:fld>
            <a:endParaRPr lang="en"/>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sp>
        <p:nvSpPr>
          <p:cNvPr id="1522" name="Google Shape;1522;p9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9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Trade Study: Mission Planner</a:t>
            </a:r>
            <a:endParaRPr b="1">
              <a:solidFill>
                <a:schemeClr val="dk1"/>
              </a:solidFill>
            </a:endParaRPr>
          </a:p>
        </p:txBody>
      </p:sp>
      <p:pic>
        <p:nvPicPr>
          <p:cNvPr id="1524" name="Google Shape;1524;p90"/>
          <p:cNvPicPr preferRelativeResize="0"/>
          <p:nvPr/>
        </p:nvPicPr>
        <p:blipFill>
          <a:blip r:embed="rId3">
            <a:alphaModFix/>
          </a:blip>
          <a:stretch>
            <a:fillRect/>
          </a:stretch>
        </p:blipFill>
        <p:spPr>
          <a:xfrm>
            <a:off x="169750" y="1386513"/>
            <a:ext cx="8839201" cy="2370465"/>
          </a:xfrm>
          <a:prstGeom prst="rect">
            <a:avLst/>
          </a:prstGeom>
          <a:noFill/>
          <a:ln>
            <a:noFill/>
          </a:ln>
        </p:spPr>
      </p:pic>
      <p:sp>
        <p:nvSpPr>
          <p:cNvPr id="2" name="Slide Number Placeholder 1">
            <a:extLst>
              <a:ext uri="{FF2B5EF4-FFF2-40B4-BE49-F238E27FC236}">
                <a16:creationId xmlns:a16="http://schemas.microsoft.com/office/drawing/2014/main" id="{F227EA96-C445-3A42-91E7-01E7D8EC20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86</a:t>
            </a:fld>
            <a:endParaRPr lang="en"/>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91"/>
          <p:cNvSpPr txBox="1">
            <a:spLocks noGrp="1"/>
          </p:cNvSpPr>
          <p:nvPr>
            <p:ph type="title"/>
          </p:nvPr>
        </p:nvSpPr>
        <p:spPr>
          <a:xfrm>
            <a:off x="-186450" y="1911000"/>
            <a:ext cx="95682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674EA7"/>
                </a:solidFill>
              </a:rPr>
              <a:t>Hardware</a:t>
            </a:r>
            <a:endParaRPr sz="4800" b="1">
              <a:solidFill>
                <a:srgbClr val="674EA7"/>
              </a:solidFill>
            </a:endParaRPr>
          </a:p>
        </p:txBody>
      </p:sp>
      <p:cxnSp>
        <p:nvCxnSpPr>
          <p:cNvPr id="1530" name="Google Shape;1530;p91"/>
          <p:cNvCxnSpPr/>
          <p:nvPr/>
        </p:nvCxnSpPr>
        <p:spPr>
          <a:xfrm>
            <a:off x="1831350" y="3371000"/>
            <a:ext cx="5481300" cy="0"/>
          </a:xfrm>
          <a:prstGeom prst="straightConnector1">
            <a:avLst/>
          </a:prstGeom>
          <a:noFill/>
          <a:ln w="114300" cap="flat" cmpd="sng">
            <a:solidFill>
              <a:schemeClr val="lt1"/>
            </a:solidFill>
            <a:prstDash val="solid"/>
            <a:round/>
            <a:headEnd type="none" w="med" len="med"/>
            <a:tailEnd type="none" w="med" len="med"/>
          </a:ln>
        </p:spPr>
      </p:cxnSp>
      <p:cxnSp>
        <p:nvCxnSpPr>
          <p:cNvPr id="1531" name="Google Shape;1531;p91"/>
          <p:cNvCxnSpPr/>
          <p:nvPr/>
        </p:nvCxnSpPr>
        <p:spPr>
          <a:xfrm>
            <a:off x="1831350" y="1693350"/>
            <a:ext cx="5481300" cy="0"/>
          </a:xfrm>
          <a:prstGeom prst="straightConnector1">
            <a:avLst/>
          </a:prstGeom>
          <a:noFill/>
          <a:ln w="114300" cap="flat" cmpd="sng">
            <a:solidFill>
              <a:schemeClr val="lt1"/>
            </a:solidFill>
            <a:prstDash val="solid"/>
            <a:round/>
            <a:headEnd type="none" w="med" len="med"/>
            <a:tailEnd type="none" w="med" len="med"/>
          </a:ln>
        </p:spPr>
      </p:cxnSp>
      <p:sp>
        <p:nvSpPr>
          <p:cNvPr id="1532" name="Google Shape;1532;p91"/>
          <p:cNvSpPr txBox="1">
            <a:spLocks noGrp="1"/>
          </p:cNvSpPr>
          <p:nvPr>
            <p:ph type="title"/>
          </p:nvPr>
        </p:nvSpPr>
        <p:spPr>
          <a:xfrm>
            <a:off x="507050" y="2677525"/>
            <a:ext cx="8325000" cy="623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u="sng">
                <a:solidFill>
                  <a:schemeClr val="hlink"/>
                </a:solidFill>
                <a:hlinkClick r:id="rId3" action="ppaction://hlinksldjump"/>
              </a:rPr>
              <a:t>Return to Supporting Materials Quick Links</a:t>
            </a:r>
            <a:endParaRPr sz="2400" b="1" u="sng">
              <a:solidFill>
                <a:srgbClr val="000000"/>
              </a:solidFill>
            </a:endParaRPr>
          </a:p>
        </p:txBody>
      </p:sp>
      <p:sp>
        <p:nvSpPr>
          <p:cNvPr id="2" name="Slide Number Placeholder 1">
            <a:extLst>
              <a:ext uri="{FF2B5EF4-FFF2-40B4-BE49-F238E27FC236}">
                <a16:creationId xmlns:a16="http://schemas.microsoft.com/office/drawing/2014/main" id="{A9D958C1-3653-7D46-B512-6AEEF109AB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87</a:t>
            </a:fld>
            <a:endParaRPr lang="en"/>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p9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9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PixHawk Flight Controller</a:t>
            </a:r>
            <a:endParaRPr b="1">
              <a:solidFill>
                <a:schemeClr val="dk1"/>
              </a:solidFill>
            </a:endParaRPr>
          </a:p>
        </p:txBody>
      </p:sp>
      <p:pic>
        <p:nvPicPr>
          <p:cNvPr id="1539" name="Google Shape;1539;p92"/>
          <p:cNvPicPr preferRelativeResize="0"/>
          <p:nvPr/>
        </p:nvPicPr>
        <p:blipFill>
          <a:blip r:embed="rId3">
            <a:alphaModFix/>
          </a:blip>
          <a:stretch>
            <a:fillRect/>
          </a:stretch>
        </p:blipFill>
        <p:spPr>
          <a:xfrm>
            <a:off x="209200" y="869975"/>
            <a:ext cx="4362800" cy="3831873"/>
          </a:xfrm>
          <a:prstGeom prst="rect">
            <a:avLst/>
          </a:prstGeom>
          <a:noFill/>
          <a:ln>
            <a:noFill/>
          </a:ln>
        </p:spPr>
      </p:pic>
      <p:pic>
        <p:nvPicPr>
          <p:cNvPr id="1540" name="Google Shape;1540;p92"/>
          <p:cNvPicPr preferRelativeResize="0"/>
          <p:nvPr/>
        </p:nvPicPr>
        <p:blipFill>
          <a:blip r:embed="rId4">
            <a:alphaModFix/>
          </a:blip>
          <a:stretch>
            <a:fillRect/>
          </a:stretch>
        </p:blipFill>
        <p:spPr>
          <a:xfrm>
            <a:off x="4572000" y="974125"/>
            <a:ext cx="3877376" cy="3432825"/>
          </a:xfrm>
          <a:prstGeom prst="rect">
            <a:avLst/>
          </a:prstGeom>
          <a:noFill/>
          <a:ln>
            <a:noFill/>
          </a:ln>
        </p:spPr>
      </p:pic>
      <p:sp>
        <p:nvSpPr>
          <p:cNvPr id="2" name="Slide Number Placeholder 1">
            <a:extLst>
              <a:ext uri="{FF2B5EF4-FFF2-40B4-BE49-F238E27FC236}">
                <a16:creationId xmlns:a16="http://schemas.microsoft.com/office/drawing/2014/main" id="{3E8E3A14-424A-F04A-B425-ABFAAD1C7A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88</a:t>
            </a:fld>
            <a:endParaRPr lang="en"/>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9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9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PixHawk Flight Controller</a:t>
            </a:r>
            <a:endParaRPr b="1">
              <a:solidFill>
                <a:schemeClr val="dk1"/>
              </a:solidFill>
            </a:endParaRPr>
          </a:p>
        </p:txBody>
      </p:sp>
      <p:pic>
        <p:nvPicPr>
          <p:cNvPr id="1547" name="Google Shape;1547;p93"/>
          <p:cNvPicPr preferRelativeResize="0"/>
          <p:nvPr/>
        </p:nvPicPr>
        <p:blipFill>
          <a:blip r:embed="rId3">
            <a:alphaModFix/>
          </a:blip>
          <a:stretch>
            <a:fillRect/>
          </a:stretch>
        </p:blipFill>
        <p:spPr>
          <a:xfrm>
            <a:off x="4294650" y="1030400"/>
            <a:ext cx="4674850" cy="3500150"/>
          </a:xfrm>
          <a:prstGeom prst="rect">
            <a:avLst/>
          </a:prstGeom>
          <a:noFill/>
          <a:ln>
            <a:noFill/>
          </a:ln>
        </p:spPr>
      </p:pic>
      <p:pic>
        <p:nvPicPr>
          <p:cNvPr id="1548" name="Google Shape;1548;p93"/>
          <p:cNvPicPr preferRelativeResize="0"/>
          <p:nvPr/>
        </p:nvPicPr>
        <p:blipFill>
          <a:blip r:embed="rId4">
            <a:alphaModFix/>
          </a:blip>
          <a:stretch>
            <a:fillRect/>
          </a:stretch>
        </p:blipFill>
        <p:spPr>
          <a:xfrm>
            <a:off x="209200" y="869975"/>
            <a:ext cx="4278825" cy="3303750"/>
          </a:xfrm>
          <a:prstGeom prst="rect">
            <a:avLst/>
          </a:prstGeom>
          <a:noFill/>
          <a:ln>
            <a:noFill/>
          </a:ln>
        </p:spPr>
      </p:pic>
      <p:sp>
        <p:nvSpPr>
          <p:cNvPr id="2" name="Slide Number Placeholder 1">
            <a:extLst>
              <a:ext uri="{FF2B5EF4-FFF2-40B4-BE49-F238E27FC236}">
                <a16:creationId xmlns:a16="http://schemas.microsoft.com/office/drawing/2014/main" id="{603BBA1E-7E9E-0948-9E5E-C9ADDDFD8F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89</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AB9A5-5ECF-F74A-8C7D-A9A65AB129EC}"/>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B5CC70F5-1B5D-AB45-A85B-DCA80064140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82DACE5-1669-044A-8287-FE1EF895BEFF}"/>
              </a:ext>
            </a:extLst>
          </p:cNvPr>
          <p:cNvPicPr>
            <a:picLocks noChangeAspect="1"/>
          </p:cNvPicPr>
          <p:nvPr/>
        </p:nvPicPr>
        <p:blipFill>
          <a:blip r:embed="rId2"/>
          <a:stretch>
            <a:fillRect/>
          </a:stretch>
        </p:blipFill>
        <p:spPr>
          <a:xfrm>
            <a:off x="0" y="4476"/>
            <a:ext cx="9144000" cy="5180076"/>
          </a:xfrm>
          <a:prstGeom prst="rect">
            <a:avLst/>
          </a:prstGeom>
        </p:spPr>
      </p:pic>
      <p:pic>
        <p:nvPicPr>
          <p:cNvPr id="24" name="Picture 23">
            <a:extLst>
              <a:ext uri="{FF2B5EF4-FFF2-40B4-BE49-F238E27FC236}">
                <a16:creationId xmlns:a16="http://schemas.microsoft.com/office/drawing/2014/main" id="{1D0C420E-56E9-5C45-A5CE-BD09F60799A8}"/>
              </a:ext>
            </a:extLst>
          </p:cNvPr>
          <p:cNvPicPr>
            <a:picLocks noChangeAspect="1"/>
          </p:cNvPicPr>
          <p:nvPr/>
        </p:nvPicPr>
        <p:blipFill>
          <a:blip r:embed="rId3"/>
          <a:stretch>
            <a:fillRect/>
          </a:stretch>
        </p:blipFill>
        <p:spPr>
          <a:xfrm rot="10800000">
            <a:off x="5123176" y="1865664"/>
            <a:ext cx="3397334" cy="1156539"/>
          </a:xfrm>
          <a:prstGeom prst="rect">
            <a:avLst/>
          </a:prstGeom>
        </p:spPr>
      </p:pic>
      <p:sp>
        <p:nvSpPr>
          <p:cNvPr id="31" name="TextBox 30">
            <a:extLst>
              <a:ext uri="{FF2B5EF4-FFF2-40B4-BE49-F238E27FC236}">
                <a16:creationId xmlns:a16="http://schemas.microsoft.com/office/drawing/2014/main" id="{E85B30E2-3931-944A-A5CC-2F968BD23D49}"/>
              </a:ext>
            </a:extLst>
          </p:cNvPr>
          <p:cNvSpPr txBox="1"/>
          <p:nvPr/>
        </p:nvSpPr>
        <p:spPr>
          <a:xfrm>
            <a:off x="5371729" y="1073044"/>
            <a:ext cx="2900228" cy="692497"/>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4. Mission Execution</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flies path on schedule and autonomously</a:t>
            </a:r>
          </a:p>
        </p:txBody>
      </p:sp>
      <p:sp>
        <p:nvSpPr>
          <p:cNvPr id="32" name="TextBox 31">
            <a:extLst>
              <a:ext uri="{FF2B5EF4-FFF2-40B4-BE49-F238E27FC236}">
                <a16:creationId xmlns:a16="http://schemas.microsoft.com/office/drawing/2014/main" id="{886870EC-761F-4C42-BA38-7136A93C8607}"/>
              </a:ext>
            </a:extLst>
          </p:cNvPr>
          <p:cNvSpPr txBox="1"/>
          <p:nvPr/>
        </p:nvSpPr>
        <p:spPr>
          <a:xfrm>
            <a:off x="3225168" y="1073043"/>
            <a:ext cx="2731577" cy="507831"/>
          </a:xfrm>
          <a:prstGeom prst="rect">
            <a:avLst/>
          </a:prstGeom>
          <a:noFill/>
        </p:spPr>
        <p:txBody>
          <a:bodyPr wrap="square" rtlCol="0">
            <a:spAutoFit/>
          </a:bodyPr>
          <a:lstStyle/>
          <a:p>
            <a:pPr algn="ctr"/>
            <a:r>
              <a:rPr lang="en-US" sz="1500" b="1" dirty="0">
                <a:solidFill>
                  <a:schemeClr val="tx1"/>
                </a:solidFill>
                <a:latin typeface="FUTURA MEDIUM" panose="020B0602020204020303" pitchFamily="34" charset="-79"/>
                <a:cs typeface="FUTURA MEDIUM" panose="020B0602020204020303" pitchFamily="34" charset="-79"/>
              </a:rPr>
              <a:t>5. Mission Termination</a:t>
            </a:r>
            <a:r>
              <a:rPr lang="en-US" sz="900" dirty="0">
                <a:solidFill>
                  <a:schemeClr val="tx1"/>
                </a:solidFill>
                <a:latin typeface="Futura Medium" panose="020B0602020204020303" pitchFamily="34" charset="-79"/>
                <a:cs typeface="Futura Medium" panose="020B0602020204020303" pitchFamily="34" charset="-79"/>
              </a:rPr>
              <a:t>:</a:t>
            </a:r>
          </a:p>
          <a:p>
            <a:pPr algn="ctr"/>
            <a:r>
              <a:rPr lang="en-US" sz="1200" dirty="0">
                <a:solidFill>
                  <a:schemeClr val="tx1"/>
                </a:solidFill>
                <a:latin typeface="Futura Medium" panose="020B0602020204020303" pitchFamily="34" charset="-79"/>
                <a:cs typeface="Futura Medium" panose="020B0602020204020303" pitchFamily="34" charset="-79"/>
              </a:rPr>
              <a:t>Vehicle completes mission on time</a:t>
            </a:r>
          </a:p>
        </p:txBody>
      </p:sp>
      <p:sp>
        <p:nvSpPr>
          <p:cNvPr id="38" name="Rectangle 37">
            <a:extLst>
              <a:ext uri="{FF2B5EF4-FFF2-40B4-BE49-F238E27FC236}">
                <a16:creationId xmlns:a16="http://schemas.microsoft.com/office/drawing/2014/main" id="{33B5DA55-4DDA-9F44-B123-13BC890AFEA6}"/>
              </a:ext>
            </a:extLst>
          </p:cNvPr>
          <p:cNvSpPr/>
          <p:nvPr/>
        </p:nvSpPr>
        <p:spPr>
          <a:xfrm>
            <a:off x="2575341" y="4573855"/>
            <a:ext cx="3961120" cy="5283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9" name="Picture 38">
            <a:extLst>
              <a:ext uri="{FF2B5EF4-FFF2-40B4-BE49-F238E27FC236}">
                <a16:creationId xmlns:a16="http://schemas.microsoft.com/office/drawing/2014/main" id="{45BCA13E-BD76-6344-9FC7-F09A268C4881}"/>
              </a:ext>
            </a:extLst>
          </p:cNvPr>
          <p:cNvPicPr>
            <a:picLocks noChangeAspect="1"/>
          </p:cNvPicPr>
          <p:nvPr/>
        </p:nvPicPr>
        <p:blipFill>
          <a:blip r:embed="rId4"/>
          <a:stretch>
            <a:fillRect/>
          </a:stretch>
        </p:blipFill>
        <p:spPr>
          <a:xfrm>
            <a:off x="2660739" y="4606078"/>
            <a:ext cx="2315210" cy="471148"/>
          </a:xfrm>
          <a:prstGeom prst="rect">
            <a:avLst/>
          </a:prstGeom>
        </p:spPr>
      </p:pic>
      <p:pic>
        <p:nvPicPr>
          <p:cNvPr id="40" name="Picture 39" descr="Logo&#10;&#10;Description automatically generated">
            <a:extLst>
              <a:ext uri="{FF2B5EF4-FFF2-40B4-BE49-F238E27FC236}">
                <a16:creationId xmlns:a16="http://schemas.microsoft.com/office/drawing/2014/main" id="{D356578C-6231-0745-A6BE-0E97791EBCA9}"/>
              </a:ext>
            </a:extLst>
          </p:cNvPr>
          <p:cNvPicPr>
            <a:picLocks noChangeAspect="1"/>
          </p:cNvPicPr>
          <p:nvPr/>
        </p:nvPicPr>
        <p:blipFill rotWithShape="1">
          <a:blip r:embed="rId5"/>
          <a:srcRect t="13168" b="21339"/>
          <a:stretch/>
        </p:blipFill>
        <p:spPr>
          <a:xfrm>
            <a:off x="5064438" y="4582702"/>
            <a:ext cx="1380422" cy="513332"/>
          </a:xfrm>
          <a:prstGeom prst="rect">
            <a:avLst/>
          </a:prstGeom>
        </p:spPr>
      </p:pic>
      <p:pic>
        <p:nvPicPr>
          <p:cNvPr id="1026" name="Picture 2" descr="Free clip art &amp;quot;Stopwatch&amp;quot; by markroth8">
            <a:extLst>
              <a:ext uri="{FF2B5EF4-FFF2-40B4-BE49-F238E27FC236}">
                <a16:creationId xmlns:a16="http://schemas.microsoft.com/office/drawing/2014/main" id="{9E22057B-CFEB-FF48-9755-739C450D21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0392" y="2675047"/>
            <a:ext cx="208919" cy="25133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ree clip art &amp;quot;Stopwatch&amp;quot; by markroth8">
            <a:extLst>
              <a:ext uri="{FF2B5EF4-FFF2-40B4-BE49-F238E27FC236}">
                <a16:creationId xmlns:a16="http://schemas.microsoft.com/office/drawing/2014/main" id="{84AE6576-C160-C247-9FE9-BFB1A084BA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7763" y="2680357"/>
            <a:ext cx="208919" cy="25133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clip art &amp;quot;Stopwatch&amp;quot; by markroth8">
            <a:extLst>
              <a:ext uri="{FF2B5EF4-FFF2-40B4-BE49-F238E27FC236}">
                <a16:creationId xmlns:a16="http://schemas.microsoft.com/office/drawing/2014/main" id="{888D2BCD-C0DF-6847-A2D0-2B25A1D4A4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5014" y="1907494"/>
            <a:ext cx="208919" cy="2513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Free clip art &amp;quot;Stopwatch&amp;quot; by markroth8">
            <a:extLst>
              <a:ext uri="{FF2B5EF4-FFF2-40B4-BE49-F238E27FC236}">
                <a16:creationId xmlns:a16="http://schemas.microsoft.com/office/drawing/2014/main" id="{C05ED333-68E9-444C-9440-4642DBCDE0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4936" y="1907494"/>
            <a:ext cx="208919" cy="25133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ree clip art &amp;quot;Stopwatch&amp;quot; by markroth8">
            <a:extLst>
              <a:ext uri="{FF2B5EF4-FFF2-40B4-BE49-F238E27FC236}">
                <a16:creationId xmlns:a16="http://schemas.microsoft.com/office/drawing/2014/main" id="{806C7F83-E134-C748-8B5F-44139ACBDB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25708" y="2716454"/>
            <a:ext cx="208919" cy="25133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D5F9597E-9F8D-1147-831D-559F207AF94F}"/>
              </a:ext>
            </a:extLst>
          </p:cNvPr>
          <p:cNvPicPr>
            <a:picLocks noChangeAspect="1"/>
          </p:cNvPicPr>
          <p:nvPr/>
        </p:nvPicPr>
        <p:blipFill>
          <a:blip r:embed="rId7"/>
          <a:stretch>
            <a:fillRect/>
          </a:stretch>
        </p:blipFill>
        <p:spPr>
          <a:xfrm>
            <a:off x="-1087063" y="4323488"/>
            <a:ext cx="539777" cy="522223"/>
          </a:xfrm>
          <a:prstGeom prst="rect">
            <a:avLst/>
          </a:prstGeom>
        </p:spPr>
      </p:pic>
    </p:spTree>
    <p:extLst>
      <p:ext uri="{BB962C8B-B14F-4D97-AF65-F5344CB8AC3E}">
        <p14:creationId xmlns:p14="http://schemas.microsoft.com/office/powerpoint/2010/main" val="38368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75E-6 -1.11111E-6 L -0.24609 0.00579 " pathEditMode="relative" rAng="0" ptsTypes="AA">
                                      <p:cBhvr>
                                        <p:cTn id="6" dur="1000" fill="hold"/>
                                        <p:tgtEl>
                                          <p:spTgt spid="31"/>
                                        </p:tgtEl>
                                        <p:attrNameLst>
                                          <p:attrName>ppt_x</p:attrName>
                                          <p:attrName>ppt_y</p:attrName>
                                        </p:attrNameLst>
                                      </p:cBhvr>
                                      <p:rCtr x="-12305" y="278"/>
                                    </p:animMotion>
                                  </p:childTnLst>
                                </p:cTn>
                              </p:par>
                              <p:par>
                                <p:cTn id="7" presetID="42" presetClass="path" presetSubtype="0" accel="50000" decel="50000" fill="hold" nodeType="withEffect">
                                  <p:stCondLst>
                                    <p:cond delay="0"/>
                                  </p:stCondLst>
                                  <p:childTnLst>
                                    <p:animMotion origin="layout" path="M -3.54167E-6 0 L -0.24596 -0.00046 " pathEditMode="relative" rAng="0" ptsTypes="AA">
                                      <p:cBhvr>
                                        <p:cTn id="8" dur="1000" fill="hold"/>
                                        <p:tgtEl>
                                          <p:spTgt spid="24"/>
                                        </p:tgtEl>
                                        <p:attrNameLst>
                                          <p:attrName>ppt_x</p:attrName>
                                          <p:attrName>ppt_y</p:attrName>
                                        </p:attrNameLst>
                                      </p:cBhvr>
                                      <p:rCtr x="-12305" y="-23"/>
                                    </p:animMotion>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par>
                                <p:cTn id="14" presetID="9"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par>
                                <p:cTn id="17" presetID="9"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par>
                                <p:cTn id="23" presetID="9"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dissolve">
                                      <p:cBhvr>
                                        <p:cTn id="25" dur="5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8" fill="hold" grpId="1" nodeType="clickEffect">
                                  <p:stCondLst>
                                    <p:cond delay="0"/>
                                  </p:stCondLst>
                                  <p:childTnLst>
                                    <p:anim calcmode="lin" valueType="num">
                                      <p:cBhvr additive="base">
                                        <p:cTn id="29" dur="500"/>
                                        <p:tgtEl>
                                          <p:spTgt spid="31"/>
                                        </p:tgtEl>
                                        <p:attrNameLst>
                                          <p:attrName>ppt_x</p:attrName>
                                        </p:attrNameLst>
                                      </p:cBhvr>
                                      <p:tavLst>
                                        <p:tav tm="0">
                                          <p:val>
                                            <p:strVal val="ppt_x"/>
                                          </p:val>
                                        </p:tav>
                                        <p:tav tm="100000">
                                          <p:val>
                                            <p:strVal val="0-ppt_w/2"/>
                                          </p:val>
                                        </p:tav>
                                      </p:tavLst>
                                    </p:anim>
                                    <p:anim calcmode="lin" valueType="num">
                                      <p:cBhvr additive="base">
                                        <p:cTn id="30" dur="500"/>
                                        <p:tgtEl>
                                          <p:spTgt spid="31"/>
                                        </p:tgtEl>
                                        <p:attrNameLst>
                                          <p:attrName>ppt_y</p:attrName>
                                        </p:attrNameLst>
                                      </p:cBhvr>
                                      <p:tavLst>
                                        <p:tav tm="0">
                                          <p:val>
                                            <p:strVal val="ppt_y"/>
                                          </p:val>
                                        </p:tav>
                                        <p:tav tm="100000">
                                          <p:val>
                                            <p:strVal val="ppt_y"/>
                                          </p:val>
                                        </p:tav>
                                      </p:tavLst>
                                    </p:anim>
                                    <p:set>
                                      <p:cBhvr>
                                        <p:cTn id="31" dur="1" fill="hold">
                                          <p:stCondLst>
                                            <p:cond delay="499"/>
                                          </p:stCondLst>
                                        </p:cTn>
                                        <p:tgtEl>
                                          <p:spTgt spid="31"/>
                                        </p:tgtEl>
                                        <p:attrNameLst>
                                          <p:attrName>style.visibility</p:attrName>
                                        </p:attrNameLst>
                                      </p:cBhvr>
                                      <p:to>
                                        <p:strVal val="hidden"/>
                                      </p:to>
                                    </p:set>
                                  </p:childTnLst>
                                </p:cTn>
                              </p:par>
                              <p:par>
                                <p:cTn id="32" presetID="2" presetClass="entr" presetSubtype="2"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1+#ppt_w/2"/>
                                          </p:val>
                                        </p:tav>
                                        <p:tav tm="100000">
                                          <p:val>
                                            <p:strVal val="#ppt_x"/>
                                          </p:val>
                                        </p:tav>
                                      </p:tavLst>
                                    </p:anim>
                                    <p:anim calcmode="lin" valueType="num">
                                      <p:cBhvr additive="base">
                                        <p:cTn id="3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22591 -0.34236 L 0.42187 -0.34236 L 0.48567 -0.49259 L 0.54935 -0.33958 L 0.60833 -0.49537 L 0.67396 -0.33657 L 0.7345 -0.46713 " pathEditMode="relative" rAng="0" ptsTypes="AAAAAAA">
                                      <p:cBhvr>
                                        <p:cTn id="39" dur="2000" fill="hold"/>
                                        <p:tgtEl>
                                          <p:spTgt spid="37"/>
                                        </p:tgtEl>
                                        <p:attrNameLst>
                                          <p:attrName>ppt_x</p:attrName>
                                          <p:attrName>ppt_y</p:attrName>
                                        </p:attrNameLst>
                                      </p:cBhvr>
                                      <p:rCtr x="48021" y="-7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94"/>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94"/>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PixHawk GPS Module</a:t>
            </a:r>
            <a:endParaRPr b="1">
              <a:solidFill>
                <a:schemeClr val="dk1"/>
              </a:solidFill>
            </a:endParaRPr>
          </a:p>
        </p:txBody>
      </p:sp>
      <p:pic>
        <p:nvPicPr>
          <p:cNvPr id="1555" name="Google Shape;1555;p94"/>
          <p:cNvPicPr preferRelativeResize="0"/>
          <p:nvPr/>
        </p:nvPicPr>
        <p:blipFill>
          <a:blip r:embed="rId3">
            <a:alphaModFix/>
          </a:blip>
          <a:stretch>
            <a:fillRect/>
          </a:stretch>
        </p:blipFill>
        <p:spPr>
          <a:xfrm>
            <a:off x="1878925" y="869975"/>
            <a:ext cx="5386150" cy="4185573"/>
          </a:xfrm>
          <a:prstGeom prst="rect">
            <a:avLst/>
          </a:prstGeom>
          <a:noFill/>
          <a:ln>
            <a:noFill/>
          </a:ln>
        </p:spPr>
      </p:pic>
      <p:sp>
        <p:nvSpPr>
          <p:cNvPr id="2" name="Slide Number Placeholder 1">
            <a:extLst>
              <a:ext uri="{FF2B5EF4-FFF2-40B4-BE49-F238E27FC236}">
                <a16:creationId xmlns:a16="http://schemas.microsoft.com/office/drawing/2014/main" id="{21797FE8-C710-C646-9E4B-0E28C044CD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90</a:t>
            </a:fld>
            <a:endParaRPr lang="en"/>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0" name="Google Shape;1560;p95"/>
          <p:cNvSpPr txBox="1">
            <a:spLocks noGrp="1"/>
          </p:cNvSpPr>
          <p:nvPr>
            <p:ph type="title"/>
          </p:nvPr>
        </p:nvSpPr>
        <p:spPr>
          <a:xfrm>
            <a:off x="206975" y="797950"/>
            <a:ext cx="5124900" cy="3349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UAS Kit Options Overview</a:t>
            </a:r>
            <a:endParaRPr/>
          </a:p>
          <a:p>
            <a:pPr marL="0" lvl="0" indent="0" algn="l" rtl="0">
              <a:spcBef>
                <a:spcPts val="0"/>
              </a:spcBef>
              <a:spcAft>
                <a:spcPts val="0"/>
              </a:spcAft>
              <a:buNone/>
            </a:pPr>
            <a:endParaRPr/>
          </a:p>
        </p:txBody>
      </p:sp>
      <p:sp>
        <p:nvSpPr>
          <p:cNvPr id="1561" name="Google Shape;1561;p95"/>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95"/>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a:t>
            </a:r>
            <a:endParaRPr>
              <a:solidFill>
                <a:schemeClr val="dk1"/>
              </a:solidFill>
            </a:endParaRPr>
          </a:p>
        </p:txBody>
      </p:sp>
      <p:graphicFrame>
        <p:nvGraphicFramePr>
          <p:cNvPr id="1563" name="Google Shape;1563;p95"/>
          <p:cNvGraphicFramePr/>
          <p:nvPr/>
        </p:nvGraphicFramePr>
        <p:xfrm>
          <a:off x="725250" y="1393960"/>
          <a:ext cx="3000000" cy="3000000"/>
        </p:xfrm>
        <a:graphic>
          <a:graphicData uri="http://schemas.openxmlformats.org/drawingml/2006/table">
            <a:tbl>
              <a:tblPr>
                <a:noFill/>
                <a:tableStyleId>{2E50009E-32C5-4519-B402-A932783322D1}</a:tableStyleId>
              </a:tblPr>
              <a:tblGrid>
                <a:gridCol w="1939250">
                  <a:extLst>
                    <a:ext uri="{9D8B030D-6E8A-4147-A177-3AD203B41FA5}">
                      <a16:colId xmlns:a16="http://schemas.microsoft.com/office/drawing/2014/main" val="20000"/>
                    </a:ext>
                  </a:extLst>
                </a:gridCol>
                <a:gridCol w="1939250">
                  <a:extLst>
                    <a:ext uri="{9D8B030D-6E8A-4147-A177-3AD203B41FA5}">
                      <a16:colId xmlns:a16="http://schemas.microsoft.com/office/drawing/2014/main" val="20001"/>
                    </a:ext>
                  </a:extLst>
                </a:gridCol>
                <a:gridCol w="1939250">
                  <a:extLst>
                    <a:ext uri="{9D8B030D-6E8A-4147-A177-3AD203B41FA5}">
                      <a16:colId xmlns:a16="http://schemas.microsoft.com/office/drawing/2014/main" val="20002"/>
                    </a:ext>
                  </a:extLst>
                </a:gridCol>
                <a:gridCol w="1939250">
                  <a:extLst>
                    <a:ext uri="{9D8B030D-6E8A-4147-A177-3AD203B41FA5}">
                      <a16:colId xmlns:a16="http://schemas.microsoft.com/office/drawing/2014/main" val="20003"/>
                    </a:ext>
                  </a:extLst>
                </a:gridCol>
              </a:tblGrid>
              <a:tr h="474725">
                <a:tc>
                  <a:txBody>
                    <a:bodyPr/>
                    <a:lstStyle/>
                    <a:p>
                      <a:pPr marL="0" lvl="0" indent="0" algn="ctr" rtl="0">
                        <a:spcBef>
                          <a:spcPts val="0"/>
                        </a:spcBef>
                        <a:spcAft>
                          <a:spcPts val="0"/>
                        </a:spcAft>
                        <a:buNone/>
                      </a:pPr>
                      <a:r>
                        <a:rPr lang="en" sz="1600" b="1">
                          <a:latin typeface="Trebuchet MS"/>
                          <a:ea typeface="Trebuchet MS"/>
                          <a:cs typeface="Trebuchet MS"/>
                          <a:sym typeface="Trebuchet MS"/>
                        </a:rPr>
                        <a:t>Tarot X6</a:t>
                      </a:r>
                      <a:endParaRPr sz="1600" b="1">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Trebuchet MS"/>
                          <a:ea typeface="Trebuchet MS"/>
                          <a:cs typeface="Trebuchet MS"/>
                          <a:sym typeface="Trebuchet MS"/>
                        </a:rPr>
                        <a:t>Tarot X4</a:t>
                      </a:r>
                      <a:endParaRPr sz="1600" b="1">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Trebuchet MS"/>
                          <a:ea typeface="Trebuchet MS"/>
                          <a:cs typeface="Trebuchet MS"/>
                          <a:sym typeface="Trebuchet MS"/>
                        </a:rPr>
                        <a:t>Tarot 680 Pro</a:t>
                      </a:r>
                      <a:endParaRPr sz="1600" b="1">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 sz="1600" b="1">
                          <a:latin typeface="Trebuchet MS"/>
                          <a:ea typeface="Trebuchet MS"/>
                          <a:cs typeface="Trebuchet MS"/>
                          <a:sym typeface="Trebuchet MS"/>
                        </a:rPr>
                        <a:t>LJI ZD700 Pro</a:t>
                      </a:r>
                      <a:endParaRPr sz="1600" b="1">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281825">
                <a:tc>
                  <a:txBody>
                    <a:bodyPr/>
                    <a:lstStyle/>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Imbedded power distribution system</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Largest airframe </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Most stable</a:t>
                      </a:r>
                      <a:endParaRPr sz="1600">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Quadrotor</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Lower cost with less components</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Imbedded power distribution system</a:t>
                      </a:r>
                      <a:endParaRPr sz="1600">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Smallest frame, lower weight</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Higher flight time due to lower thrust requirement</a:t>
                      </a:r>
                      <a:endParaRPr sz="1600">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Lower cost</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Smaller frame, lower weight</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Stable takeoff and landing platform </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Higher build time</a:t>
                      </a:r>
                      <a:endParaRPr sz="1600">
                        <a:latin typeface="Trebuchet MS"/>
                        <a:ea typeface="Trebuchet MS"/>
                        <a:cs typeface="Trebuchet MS"/>
                        <a:sym typeface="Trebuchet M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 name="Slide Number Placeholder 1">
            <a:extLst>
              <a:ext uri="{FF2B5EF4-FFF2-40B4-BE49-F238E27FC236}">
                <a16:creationId xmlns:a16="http://schemas.microsoft.com/office/drawing/2014/main" id="{792BBFAA-DF37-3C4F-99A6-4B3F119786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91</a:t>
            </a:fld>
            <a:endParaRPr lang="en"/>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567"/>
        <p:cNvGrpSpPr/>
        <p:nvPr/>
      </p:nvGrpSpPr>
      <p:grpSpPr>
        <a:xfrm>
          <a:off x="0" y="0"/>
          <a:ext cx="0" cy="0"/>
          <a:chOff x="0" y="0"/>
          <a:chExt cx="0" cy="0"/>
        </a:xfrm>
      </p:grpSpPr>
      <p:sp>
        <p:nvSpPr>
          <p:cNvPr id="1568" name="Google Shape;1568;p96"/>
          <p:cNvSpPr txBox="1"/>
          <p:nvPr/>
        </p:nvSpPr>
        <p:spPr>
          <a:xfrm>
            <a:off x="433300" y="1478013"/>
            <a:ext cx="8340900" cy="3832800"/>
          </a:xfrm>
          <a:prstGeom prst="rect">
            <a:avLst/>
          </a:prstGeom>
          <a:noFill/>
          <a:ln>
            <a:noFill/>
          </a:ln>
        </p:spPr>
        <p:txBody>
          <a:bodyPr spcFirstLastPara="1" wrap="square" lIns="91425" tIns="91425" rIns="91425" bIns="91425" anchor="t" anchorCtr="0">
            <a:spAutoFit/>
          </a:bodyPr>
          <a:lstStyle/>
          <a:p>
            <a:pPr marL="457200" lvl="0" indent="-311150" algn="l" rtl="0">
              <a:spcBef>
                <a:spcPts val="0"/>
              </a:spcBef>
              <a:spcAft>
                <a:spcPts val="0"/>
              </a:spcAft>
              <a:buSzPts val="1300"/>
              <a:buFont typeface="Calibri"/>
              <a:buChar char="●"/>
            </a:pPr>
            <a:r>
              <a:rPr lang="en" sz="1300">
                <a:latin typeface="Calibri"/>
                <a:ea typeface="Calibri"/>
                <a:cs typeface="Calibri"/>
                <a:sym typeface="Calibri"/>
              </a:rPr>
              <a:t>Steady Hover </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 sz="1300">
                <a:latin typeface="Calibri"/>
                <a:ea typeface="Calibri"/>
                <a:cs typeface="Calibri"/>
                <a:sym typeface="Calibri"/>
              </a:rPr>
              <a:t>Total motor lift = vehicle weight</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Clean Air</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 sz="1300">
                <a:latin typeface="Calibri"/>
                <a:ea typeface="Calibri"/>
                <a:cs typeface="Calibri"/>
                <a:sym typeface="Calibri"/>
              </a:rPr>
              <a:t>Vehicle is out of ground effect </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Stationary w/ no wind </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 sz="1300">
                <a:latin typeface="Calibri"/>
                <a:ea typeface="Calibri"/>
                <a:cs typeface="Calibri"/>
                <a:sym typeface="Calibri"/>
              </a:rPr>
              <a:t>No control forces or moments that would affect power consumption</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Symmetrical  power units </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 sz="1300">
                <a:latin typeface="Calibri"/>
                <a:ea typeface="Calibri"/>
                <a:cs typeface="Calibri"/>
                <a:sym typeface="Calibri"/>
              </a:rPr>
              <a:t>All motor, ESC, prop assemblies have identical power consumption.</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Colorado Air Density </a:t>
            </a:r>
            <a:endParaRPr sz="1300">
              <a:latin typeface="Calibri"/>
              <a:ea typeface="Calibri"/>
              <a:cs typeface="Calibri"/>
              <a:sym typeface="Calibri"/>
            </a:endParaRPr>
          </a:p>
          <a:p>
            <a:pPr marL="914400" lvl="1" indent="-311150" algn="l" rtl="0">
              <a:spcBef>
                <a:spcPts val="0"/>
              </a:spcBef>
              <a:spcAft>
                <a:spcPts val="0"/>
              </a:spcAft>
              <a:buSzPts val="1300"/>
              <a:buFont typeface="Calibri"/>
              <a:buChar char="○"/>
            </a:pPr>
            <a:r>
              <a:rPr lang="en" sz="1300">
                <a:latin typeface="Calibri"/>
                <a:ea typeface="Calibri"/>
                <a:cs typeface="Calibri"/>
                <a:sym typeface="Calibri"/>
              </a:rPr>
              <a:t>ρ  = 1.0476 kg/m^3</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Reasonable values for powertrain efficiency</a:t>
            </a:r>
            <a:endParaRPr sz="1300">
              <a:latin typeface="Calibri"/>
              <a:ea typeface="Calibri"/>
              <a:cs typeface="Calibri"/>
              <a:sym typeface="Calibri"/>
            </a:endParaRPr>
          </a:p>
          <a:p>
            <a:pPr marL="457200" lvl="0" indent="-311150" algn="l" rtl="0">
              <a:spcBef>
                <a:spcPts val="0"/>
              </a:spcBef>
              <a:spcAft>
                <a:spcPts val="0"/>
              </a:spcAft>
              <a:buSzPts val="1300"/>
              <a:buFont typeface="Calibri"/>
              <a:buChar char="●"/>
            </a:pPr>
            <a:r>
              <a:rPr lang="en" sz="1300">
                <a:latin typeface="Calibri"/>
                <a:ea typeface="Calibri"/>
                <a:cs typeface="Calibri"/>
                <a:sym typeface="Calibri"/>
              </a:rPr>
              <a:t>Battery is capable of providing a nominal voltage for the majority of its rated capacity</a:t>
            </a:r>
            <a:endParaRPr sz="1300">
              <a:latin typeface="Calibri"/>
              <a:ea typeface="Calibri"/>
              <a:cs typeface="Calibri"/>
              <a:sym typeface="Calibri"/>
            </a:endParaRPr>
          </a:p>
          <a:p>
            <a:pPr marL="914400" lvl="0" indent="0" algn="l" rtl="0">
              <a:spcBef>
                <a:spcPts val="0"/>
              </a:spcBef>
              <a:spcAft>
                <a:spcPts val="0"/>
              </a:spcAft>
              <a:buNone/>
            </a:pPr>
            <a:endParaRPr sz="1300">
              <a:latin typeface="Calibri"/>
              <a:ea typeface="Calibri"/>
              <a:cs typeface="Calibri"/>
              <a:sym typeface="Calibri"/>
            </a:endParaRPr>
          </a:p>
          <a:p>
            <a:pPr marL="457200" lvl="0" indent="0" algn="l" rtl="0">
              <a:spcBef>
                <a:spcPts val="0"/>
              </a:spcBef>
              <a:spcAft>
                <a:spcPts val="0"/>
              </a:spcAft>
              <a:buNone/>
            </a:pPr>
            <a:endParaRPr sz="1300">
              <a:latin typeface="Calibri"/>
              <a:ea typeface="Calibri"/>
              <a:cs typeface="Calibri"/>
              <a:sym typeface="Calibri"/>
            </a:endParaRPr>
          </a:p>
          <a:p>
            <a:pPr marL="457200" lvl="0" indent="0" algn="l" rtl="0">
              <a:spcBef>
                <a:spcPts val="0"/>
              </a:spcBef>
              <a:spcAft>
                <a:spcPts val="0"/>
              </a:spcAft>
              <a:buNone/>
            </a:pPr>
            <a:endParaRPr sz="1300">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	</a:t>
            </a:r>
            <a:endParaRPr b="1">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	</a:t>
            </a:r>
            <a:endParaRPr b="1">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	</a:t>
            </a:r>
            <a:endParaRPr>
              <a:latin typeface="Calibri"/>
              <a:ea typeface="Calibri"/>
              <a:cs typeface="Calibri"/>
              <a:sym typeface="Calibri"/>
            </a:endParaRPr>
          </a:p>
        </p:txBody>
      </p:sp>
      <p:sp>
        <p:nvSpPr>
          <p:cNvPr id="1569" name="Google Shape;1569;p96"/>
          <p:cNvSpPr txBox="1">
            <a:spLocks noGrp="1"/>
          </p:cNvSpPr>
          <p:nvPr>
            <p:ph type="title"/>
          </p:nvPr>
        </p:nvSpPr>
        <p:spPr>
          <a:xfrm>
            <a:off x="212725" y="840075"/>
            <a:ext cx="7972800" cy="600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777"/>
              <a:t>Flight-time Feasibility Assumptions</a:t>
            </a:r>
            <a:endParaRPr sz="2777"/>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70" name="Google Shape;1570;p96"/>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96"/>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sp>
        <p:nvSpPr>
          <p:cNvPr id="2" name="Slide Number Placeholder 1">
            <a:extLst>
              <a:ext uri="{FF2B5EF4-FFF2-40B4-BE49-F238E27FC236}">
                <a16:creationId xmlns:a16="http://schemas.microsoft.com/office/drawing/2014/main" id="{441AB7D4-0E04-B741-9414-E025BA1B9E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92</a:t>
            </a:fld>
            <a:endParaRPr lang="en"/>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p97"/>
          <p:cNvSpPr txBox="1"/>
          <p:nvPr/>
        </p:nvSpPr>
        <p:spPr>
          <a:xfrm>
            <a:off x="3196250" y="1310075"/>
            <a:ext cx="2922300" cy="4063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Calibri"/>
                <a:ea typeface="Calibri"/>
                <a:cs typeface="Calibri"/>
                <a:sym typeface="Calibri"/>
              </a:rPr>
              <a:t>1. Apply Conservation of momentum</a:t>
            </a: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r>
              <a:rPr lang="en" b="1">
                <a:latin typeface="Calibri"/>
                <a:ea typeface="Calibri"/>
                <a:cs typeface="Calibri"/>
                <a:sym typeface="Calibri"/>
              </a:rPr>
              <a:t>2. Apply conservation of energy</a:t>
            </a: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ctr" rtl="0">
              <a:spcBef>
                <a:spcPts val="0"/>
              </a:spcBef>
              <a:spcAft>
                <a:spcPts val="0"/>
              </a:spcAft>
              <a:buNone/>
            </a:pPr>
            <a:r>
              <a:rPr lang="en" b="1">
                <a:latin typeface="Calibri"/>
                <a:ea typeface="Calibri"/>
                <a:cs typeface="Calibri"/>
                <a:sym typeface="Calibri"/>
              </a:rPr>
              <a:t>3. Solve for lift power relation</a:t>
            </a:r>
            <a:endParaRPr b="1">
              <a:latin typeface="Calibri"/>
              <a:ea typeface="Calibri"/>
              <a:cs typeface="Calibri"/>
              <a:sym typeface="Calibri"/>
            </a:endParaRPr>
          </a:p>
          <a:p>
            <a:pPr marL="0" lvl="0" indent="0" algn="ctr" rtl="0">
              <a:spcBef>
                <a:spcPts val="0"/>
              </a:spcBef>
              <a:spcAft>
                <a:spcPts val="0"/>
              </a:spcAft>
              <a:buNone/>
            </a:pPr>
            <a:r>
              <a:rPr lang="en" b="1">
                <a:latin typeface="Calibri"/>
                <a:ea typeface="Calibri"/>
                <a:cs typeface="Calibri"/>
                <a:sym typeface="Calibri"/>
              </a:rPr>
              <a:t>(Assume V</a:t>
            </a:r>
            <a:r>
              <a:rPr lang="en" b="1" baseline="-25000">
                <a:latin typeface="Calibri"/>
                <a:ea typeface="Calibri"/>
                <a:cs typeface="Calibri"/>
                <a:sym typeface="Calibri"/>
              </a:rPr>
              <a:t>Z</a:t>
            </a:r>
            <a:r>
              <a:rPr lang="en" b="1">
                <a:latin typeface="Calibri"/>
                <a:ea typeface="Calibri"/>
                <a:cs typeface="Calibri"/>
                <a:sym typeface="Calibri"/>
              </a:rPr>
              <a:t> = 0 for hover condition)</a:t>
            </a:r>
            <a:endParaRPr b="1">
              <a:latin typeface="Calibri"/>
              <a:ea typeface="Calibri"/>
              <a:cs typeface="Calibri"/>
              <a:sym typeface="Calibri"/>
            </a:endParaRPr>
          </a:p>
          <a:p>
            <a:pPr marL="0" lvl="0" indent="0" algn="ctr"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p:txBody>
      </p:sp>
      <p:sp>
        <p:nvSpPr>
          <p:cNvPr id="1577" name="Google Shape;1577;p97"/>
          <p:cNvSpPr txBox="1">
            <a:spLocks noGrp="1"/>
          </p:cNvSpPr>
          <p:nvPr>
            <p:ph type="title"/>
          </p:nvPr>
        </p:nvSpPr>
        <p:spPr>
          <a:xfrm>
            <a:off x="212725" y="840075"/>
            <a:ext cx="7972800" cy="600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Momentum Theory for Static-Thrust Calculation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78" name="Google Shape;1578;p97"/>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97"/>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pic>
        <p:nvPicPr>
          <p:cNvPr id="1580" name="Google Shape;1580;p97"/>
          <p:cNvPicPr preferRelativeResize="0"/>
          <p:nvPr/>
        </p:nvPicPr>
        <p:blipFill>
          <a:blip r:embed="rId3">
            <a:alphaModFix/>
          </a:blip>
          <a:stretch>
            <a:fillRect/>
          </a:stretch>
        </p:blipFill>
        <p:spPr>
          <a:xfrm>
            <a:off x="6535350" y="2203100"/>
            <a:ext cx="2143125" cy="1104900"/>
          </a:xfrm>
          <a:prstGeom prst="rect">
            <a:avLst/>
          </a:prstGeom>
          <a:noFill/>
          <a:ln>
            <a:noFill/>
          </a:ln>
        </p:spPr>
      </p:pic>
      <p:pic>
        <p:nvPicPr>
          <p:cNvPr id="1581" name="Google Shape;1581;p97"/>
          <p:cNvPicPr preferRelativeResize="0"/>
          <p:nvPr/>
        </p:nvPicPr>
        <p:blipFill>
          <a:blip r:embed="rId4">
            <a:alphaModFix/>
          </a:blip>
          <a:stretch>
            <a:fillRect/>
          </a:stretch>
        </p:blipFill>
        <p:spPr>
          <a:xfrm>
            <a:off x="403650" y="1273613"/>
            <a:ext cx="2194732" cy="2596275"/>
          </a:xfrm>
          <a:prstGeom prst="rect">
            <a:avLst/>
          </a:prstGeom>
          <a:noFill/>
          <a:ln>
            <a:noFill/>
          </a:ln>
        </p:spPr>
      </p:pic>
      <p:pic>
        <p:nvPicPr>
          <p:cNvPr id="1582" name="Google Shape;1582;p97"/>
          <p:cNvPicPr preferRelativeResize="0"/>
          <p:nvPr/>
        </p:nvPicPr>
        <p:blipFill>
          <a:blip r:embed="rId5">
            <a:alphaModFix/>
          </a:blip>
          <a:stretch>
            <a:fillRect/>
          </a:stretch>
        </p:blipFill>
        <p:spPr>
          <a:xfrm>
            <a:off x="2950512" y="1629611"/>
            <a:ext cx="3413775" cy="541208"/>
          </a:xfrm>
          <a:prstGeom prst="rect">
            <a:avLst/>
          </a:prstGeom>
          <a:noFill/>
          <a:ln>
            <a:noFill/>
          </a:ln>
        </p:spPr>
      </p:pic>
      <p:pic>
        <p:nvPicPr>
          <p:cNvPr id="1583" name="Google Shape;1583;p97"/>
          <p:cNvPicPr preferRelativeResize="0"/>
          <p:nvPr/>
        </p:nvPicPr>
        <p:blipFill>
          <a:blip r:embed="rId6">
            <a:alphaModFix/>
          </a:blip>
          <a:stretch>
            <a:fillRect/>
          </a:stretch>
        </p:blipFill>
        <p:spPr>
          <a:xfrm>
            <a:off x="3821175" y="2077850"/>
            <a:ext cx="1672457" cy="438037"/>
          </a:xfrm>
          <a:prstGeom prst="rect">
            <a:avLst/>
          </a:prstGeom>
          <a:noFill/>
          <a:ln>
            <a:noFill/>
          </a:ln>
        </p:spPr>
      </p:pic>
      <p:pic>
        <p:nvPicPr>
          <p:cNvPr id="1584" name="Google Shape;1584;p97"/>
          <p:cNvPicPr preferRelativeResize="0"/>
          <p:nvPr/>
        </p:nvPicPr>
        <p:blipFill>
          <a:blip r:embed="rId7">
            <a:alphaModFix/>
          </a:blip>
          <a:stretch>
            <a:fillRect/>
          </a:stretch>
        </p:blipFill>
        <p:spPr>
          <a:xfrm>
            <a:off x="3712376" y="2695013"/>
            <a:ext cx="1890037" cy="541200"/>
          </a:xfrm>
          <a:prstGeom prst="rect">
            <a:avLst/>
          </a:prstGeom>
          <a:noFill/>
          <a:ln>
            <a:noFill/>
          </a:ln>
        </p:spPr>
      </p:pic>
      <p:pic>
        <p:nvPicPr>
          <p:cNvPr id="1585" name="Google Shape;1585;p97"/>
          <p:cNvPicPr preferRelativeResize="0"/>
          <p:nvPr/>
        </p:nvPicPr>
        <p:blipFill>
          <a:blip r:embed="rId8">
            <a:alphaModFix/>
          </a:blip>
          <a:stretch>
            <a:fillRect/>
          </a:stretch>
        </p:blipFill>
        <p:spPr>
          <a:xfrm>
            <a:off x="2899250" y="3065613"/>
            <a:ext cx="3516300" cy="733265"/>
          </a:xfrm>
          <a:prstGeom prst="rect">
            <a:avLst/>
          </a:prstGeom>
          <a:noFill/>
          <a:ln>
            <a:noFill/>
          </a:ln>
        </p:spPr>
      </p:pic>
      <p:sp>
        <p:nvSpPr>
          <p:cNvPr id="1586" name="Google Shape;1586;p97"/>
          <p:cNvSpPr txBox="1"/>
          <p:nvPr/>
        </p:nvSpPr>
        <p:spPr>
          <a:xfrm>
            <a:off x="360950" y="3798875"/>
            <a:ext cx="2538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u="sng">
                <a:solidFill>
                  <a:schemeClr val="hlink"/>
                </a:solidFill>
                <a:latin typeface="Trebuchet MS"/>
                <a:ea typeface="Trebuchet MS"/>
                <a:cs typeface="Trebuchet MS"/>
                <a:sym typeface="Trebuchet MS"/>
                <a:hlinkClick r:id="rId9"/>
              </a:rPr>
              <a:t>https://arxiv.org/pdf/1601.00733;Aerodynamics</a:t>
            </a:r>
            <a:r>
              <a:rPr lang="en" sz="800" b="1">
                <a:latin typeface="Trebuchet MS"/>
                <a:ea typeface="Trebuchet MS"/>
                <a:cs typeface="Trebuchet MS"/>
                <a:sym typeface="Trebuchet MS"/>
              </a:rPr>
              <a:t> </a:t>
            </a:r>
            <a:endParaRPr sz="800" b="1">
              <a:latin typeface="Trebuchet MS"/>
              <a:ea typeface="Trebuchet MS"/>
              <a:cs typeface="Trebuchet MS"/>
              <a:sym typeface="Trebuchet MS"/>
            </a:endParaRPr>
          </a:p>
        </p:txBody>
      </p:sp>
      <p:sp>
        <p:nvSpPr>
          <p:cNvPr id="2" name="Slide Number Placeholder 1">
            <a:extLst>
              <a:ext uri="{FF2B5EF4-FFF2-40B4-BE49-F238E27FC236}">
                <a16:creationId xmlns:a16="http://schemas.microsoft.com/office/drawing/2014/main" id="{A7ED4CF9-6EC2-7C41-BADD-8D82EE6A36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93</a:t>
            </a:fld>
            <a:endParaRPr lang="en"/>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590"/>
        <p:cNvGrpSpPr/>
        <p:nvPr/>
      </p:nvGrpSpPr>
      <p:grpSpPr>
        <a:xfrm>
          <a:off x="0" y="0"/>
          <a:ext cx="0" cy="0"/>
          <a:chOff x="0" y="0"/>
          <a:chExt cx="0" cy="0"/>
        </a:xfrm>
      </p:grpSpPr>
      <p:sp>
        <p:nvSpPr>
          <p:cNvPr id="1591" name="Google Shape;1591;p98"/>
          <p:cNvSpPr txBox="1">
            <a:spLocks noGrp="1"/>
          </p:cNvSpPr>
          <p:nvPr>
            <p:ph type="title"/>
          </p:nvPr>
        </p:nvSpPr>
        <p:spPr>
          <a:xfrm>
            <a:off x="212725" y="840075"/>
            <a:ext cx="7972800" cy="600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Momentum Theory for Static-Thrust Calculation Full Derivation</a:t>
            </a:r>
            <a:endParaRPr sz="2000"/>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592" name="Google Shape;1592;p98"/>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98"/>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pic>
        <p:nvPicPr>
          <p:cNvPr id="1594" name="Google Shape;1594;p98"/>
          <p:cNvPicPr preferRelativeResize="0"/>
          <p:nvPr/>
        </p:nvPicPr>
        <p:blipFill>
          <a:blip r:embed="rId3">
            <a:alphaModFix/>
          </a:blip>
          <a:stretch>
            <a:fillRect/>
          </a:stretch>
        </p:blipFill>
        <p:spPr>
          <a:xfrm>
            <a:off x="440688" y="1569548"/>
            <a:ext cx="3413775" cy="541208"/>
          </a:xfrm>
          <a:prstGeom prst="rect">
            <a:avLst/>
          </a:prstGeom>
          <a:noFill/>
          <a:ln>
            <a:noFill/>
          </a:ln>
        </p:spPr>
      </p:pic>
      <p:pic>
        <p:nvPicPr>
          <p:cNvPr id="1595" name="Google Shape;1595;p98"/>
          <p:cNvPicPr preferRelativeResize="0"/>
          <p:nvPr/>
        </p:nvPicPr>
        <p:blipFill>
          <a:blip r:embed="rId4">
            <a:alphaModFix/>
          </a:blip>
          <a:stretch>
            <a:fillRect/>
          </a:stretch>
        </p:blipFill>
        <p:spPr>
          <a:xfrm>
            <a:off x="352375" y="2921238"/>
            <a:ext cx="3516300" cy="733265"/>
          </a:xfrm>
          <a:prstGeom prst="rect">
            <a:avLst/>
          </a:prstGeom>
          <a:noFill/>
          <a:ln>
            <a:noFill/>
          </a:ln>
        </p:spPr>
      </p:pic>
      <p:pic>
        <p:nvPicPr>
          <p:cNvPr id="1596" name="Google Shape;1596;p98"/>
          <p:cNvPicPr preferRelativeResize="0"/>
          <p:nvPr/>
        </p:nvPicPr>
        <p:blipFill>
          <a:blip r:embed="rId5">
            <a:alphaModFix/>
          </a:blip>
          <a:stretch>
            <a:fillRect/>
          </a:stretch>
        </p:blipFill>
        <p:spPr>
          <a:xfrm>
            <a:off x="352387" y="2073313"/>
            <a:ext cx="1526075" cy="394675"/>
          </a:xfrm>
          <a:prstGeom prst="rect">
            <a:avLst/>
          </a:prstGeom>
          <a:noFill/>
          <a:ln>
            <a:noFill/>
          </a:ln>
        </p:spPr>
      </p:pic>
      <p:pic>
        <p:nvPicPr>
          <p:cNvPr id="1597" name="Google Shape;1597;p98"/>
          <p:cNvPicPr preferRelativeResize="0"/>
          <p:nvPr/>
        </p:nvPicPr>
        <p:blipFill>
          <a:blip r:embed="rId6">
            <a:alphaModFix/>
          </a:blip>
          <a:stretch>
            <a:fillRect/>
          </a:stretch>
        </p:blipFill>
        <p:spPr>
          <a:xfrm>
            <a:off x="403638" y="3510888"/>
            <a:ext cx="3228975" cy="676275"/>
          </a:xfrm>
          <a:prstGeom prst="rect">
            <a:avLst/>
          </a:prstGeom>
          <a:noFill/>
          <a:ln>
            <a:noFill/>
          </a:ln>
        </p:spPr>
      </p:pic>
      <p:pic>
        <p:nvPicPr>
          <p:cNvPr id="1598" name="Google Shape;1598;p98"/>
          <p:cNvPicPr preferRelativeResize="0"/>
          <p:nvPr/>
        </p:nvPicPr>
        <p:blipFill>
          <a:blip r:embed="rId7">
            <a:alphaModFix/>
          </a:blip>
          <a:stretch>
            <a:fillRect/>
          </a:stretch>
        </p:blipFill>
        <p:spPr>
          <a:xfrm>
            <a:off x="4314825" y="1569550"/>
            <a:ext cx="2632150" cy="467178"/>
          </a:xfrm>
          <a:prstGeom prst="rect">
            <a:avLst/>
          </a:prstGeom>
          <a:noFill/>
          <a:ln>
            <a:noFill/>
          </a:ln>
        </p:spPr>
      </p:pic>
      <p:pic>
        <p:nvPicPr>
          <p:cNvPr id="1599" name="Google Shape;1599;p98"/>
          <p:cNvPicPr preferRelativeResize="0"/>
          <p:nvPr/>
        </p:nvPicPr>
        <p:blipFill>
          <a:blip r:embed="rId8">
            <a:alphaModFix/>
          </a:blip>
          <a:stretch>
            <a:fillRect/>
          </a:stretch>
        </p:blipFill>
        <p:spPr>
          <a:xfrm>
            <a:off x="5230850" y="2008750"/>
            <a:ext cx="800100" cy="394675"/>
          </a:xfrm>
          <a:prstGeom prst="rect">
            <a:avLst/>
          </a:prstGeom>
          <a:noFill/>
          <a:ln>
            <a:noFill/>
          </a:ln>
        </p:spPr>
      </p:pic>
      <p:pic>
        <p:nvPicPr>
          <p:cNvPr id="1600" name="Google Shape;1600;p98"/>
          <p:cNvPicPr preferRelativeResize="0"/>
          <p:nvPr/>
        </p:nvPicPr>
        <p:blipFill>
          <a:blip r:embed="rId9">
            <a:alphaModFix/>
          </a:blip>
          <a:stretch>
            <a:fillRect/>
          </a:stretch>
        </p:blipFill>
        <p:spPr>
          <a:xfrm>
            <a:off x="4474662" y="2774088"/>
            <a:ext cx="1672457" cy="438037"/>
          </a:xfrm>
          <a:prstGeom prst="rect">
            <a:avLst/>
          </a:prstGeom>
          <a:noFill/>
          <a:ln>
            <a:noFill/>
          </a:ln>
        </p:spPr>
      </p:pic>
      <p:pic>
        <p:nvPicPr>
          <p:cNvPr id="1601" name="Google Shape;1601;p98"/>
          <p:cNvPicPr preferRelativeResize="0"/>
          <p:nvPr/>
        </p:nvPicPr>
        <p:blipFill>
          <a:blip r:embed="rId10">
            <a:alphaModFix/>
          </a:blip>
          <a:stretch>
            <a:fillRect/>
          </a:stretch>
        </p:blipFill>
        <p:spPr>
          <a:xfrm>
            <a:off x="4465401" y="3187775"/>
            <a:ext cx="1890037" cy="541200"/>
          </a:xfrm>
          <a:prstGeom prst="rect">
            <a:avLst/>
          </a:prstGeom>
          <a:noFill/>
          <a:ln>
            <a:noFill/>
          </a:ln>
        </p:spPr>
      </p:pic>
      <p:pic>
        <p:nvPicPr>
          <p:cNvPr id="1602" name="Google Shape;1602;p98"/>
          <p:cNvPicPr preferRelativeResize="0"/>
          <p:nvPr/>
        </p:nvPicPr>
        <p:blipFill>
          <a:blip r:embed="rId11">
            <a:alphaModFix/>
          </a:blip>
          <a:stretch>
            <a:fillRect/>
          </a:stretch>
        </p:blipFill>
        <p:spPr>
          <a:xfrm>
            <a:off x="6826375" y="3144750"/>
            <a:ext cx="2143125" cy="1104900"/>
          </a:xfrm>
          <a:prstGeom prst="rect">
            <a:avLst/>
          </a:prstGeom>
          <a:noFill/>
          <a:ln w="38100" cap="flat" cmpd="sng">
            <a:solidFill>
              <a:srgbClr val="000000"/>
            </a:solidFill>
            <a:prstDash val="solid"/>
            <a:round/>
            <a:headEnd type="none" w="sm" len="sm"/>
            <a:tailEnd type="none" w="sm" len="sm"/>
          </a:ln>
        </p:spPr>
      </p:pic>
      <p:sp>
        <p:nvSpPr>
          <p:cNvPr id="1603" name="Google Shape;1603;p98"/>
          <p:cNvSpPr txBox="1"/>
          <p:nvPr/>
        </p:nvSpPr>
        <p:spPr>
          <a:xfrm>
            <a:off x="440700" y="1327525"/>
            <a:ext cx="253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Conservation of Momentum:</a:t>
            </a:r>
            <a:endParaRPr b="1">
              <a:latin typeface="Trebuchet MS"/>
              <a:ea typeface="Trebuchet MS"/>
              <a:cs typeface="Trebuchet MS"/>
              <a:sym typeface="Trebuchet MS"/>
            </a:endParaRPr>
          </a:p>
        </p:txBody>
      </p:sp>
      <p:sp>
        <p:nvSpPr>
          <p:cNvPr id="1604" name="Google Shape;1604;p98"/>
          <p:cNvSpPr txBox="1"/>
          <p:nvPr/>
        </p:nvSpPr>
        <p:spPr>
          <a:xfrm>
            <a:off x="440700" y="2441325"/>
            <a:ext cx="322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Kinetic power imparted into the air across the streamtube:</a:t>
            </a:r>
            <a:endParaRPr b="1">
              <a:latin typeface="Trebuchet MS"/>
              <a:ea typeface="Trebuchet MS"/>
              <a:cs typeface="Trebuchet MS"/>
              <a:sym typeface="Trebuchet MS"/>
            </a:endParaRPr>
          </a:p>
        </p:txBody>
      </p:sp>
      <p:sp>
        <p:nvSpPr>
          <p:cNvPr id="1605" name="Google Shape;1605;p98"/>
          <p:cNvSpPr txBox="1"/>
          <p:nvPr/>
        </p:nvSpPr>
        <p:spPr>
          <a:xfrm>
            <a:off x="4311250" y="1237888"/>
            <a:ext cx="425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Substitute T from (1) into (2), compare to (3):</a:t>
            </a:r>
            <a:endParaRPr b="1">
              <a:latin typeface="Trebuchet MS"/>
              <a:ea typeface="Trebuchet MS"/>
              <a:cs typeface="Trebuchet MS"/>
              <a:sym typeface="Trebuchet MS"/>
            </a:endParaRPr>
          </a:p>
        </p:txBody>
      </p:sp>
      <p:sp>
        <p:nvSpPr>
          <p:cNvPr id="1606" name="Google Shape;1606;p98"/>
          <p:cNvSpPr txBox="1"/>
          <p:nvPr/>
        </p:nvSpPr>
        <p:spPr>
          <a:xfrm>
            <a:off x="4314825" y="2005988"/>
            <a:ext cx="99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Implies:</a:t>
            </a:r>
            <a:endParaRPr b="1">
              <a:latin typeface="Trebuchet MS"/>
              <a:ea typeface="Trebuchet MS"/>
              <a:cs typeface="Trebuchet MS"/>
              <a:sym typeface="Trebuchet MS"/>
            </a:endParaRPr>
          </a:p>
        </p:txBody>
      </p:sp>
      <p:sp>
        <p:nvSpPr>
          <p:cNvPr id="1607" name="Google Shape;1607;p98"/>
          <p:cNvSpPr txBox="1"/>
          <p:nvPr/>
        </p:nvSpPr>
        <p:spPr>
          <a:xfrm>
            <a:off x="4299025" y="2460988"/>
            <a:ext cx="243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Mass flow rate defined:</a:t>
            </a:r>
            <a:endParaRPr b="1">
              <a:latin typeface="Trebuchet MS"/>
              <a:ea typeface="Trebuchet MS"/>
              <a:cs typeface="Trebuchet MS"/>
              <a:sym typeface="Trebuchet MS"/>
            </a:endParaRPr>
          </a:p>
        </p:txBody>
      </p:sp>
      <p:pic>
        <p:nvPicPr>
          <p:cNvPr id="1608" name="Google Shape;1608;p98"/>
          <p:cNvPicPr preferRelativeResize="0"/>
          <p:nvPr/>
        </p:nvPicPr>
        <p:blipFill>
          <a:blip r:embed="rId12">
            <a:alphaModFix/>
          </a:blip>
          <a:stretch>
            <a:fillRect/>
          </a:stretch>
        </p:blipFill>
        <p:spPr>
          <a:xfrm>
            <a:off x="6462050" y="2528213"/>
            <a:ext cx="1314450" cy="295275"/>
          </a:xfrm>
          <a:prstGeom prst="rect">
            <a:avLst/>
          </a:prstGeom>
          <a:noFill/>
          <a:ln>
            <a:noFill/>
          </a:ln>
        </p:spPr>
      </p:pic>
      <p:pic>
        <p:nvPicPr>
          <p:cNvPr id="1609" name="Google Shape;1609;p98"/>
          <p:cNvPicPr preferRelativeResize="0"/>
          <p:nvPr/>
        </p:nvPicPr>
        <p:blipFill>
          <a:blip r:embed="rId13">
            <a:alphaModFix/>
          </a:blip>
          <a:stretch>
            <a:fillRect/>
          </a:stretch>
        </p:blipFill>
        <p:spPr>
          <a:xfrm>
            <a:off x="7744775" y="2319063"/>
            <a:ext cx="1062700" cy="580467"/>
          </a:xfrm>
          <a:prstGeom prst="rect">
            <a:avLst/>
          </a:prstGeom>
          <a:noFill/>
          <a:ln>
            <a:noFill/>
          </a:ln>
        </p:spPr>
      </p:pic>
      <p:sp>
        <p:nvSpPr>
          <p:cNvPr id="1610" name="Google Shape;1610;p98"/>
          <p:cNvSpPr txBox="1"/>
          <p:nvPr/>
        </p:nvSpPr>
        <p:spPr>
          <a:xfrm>
            <a:off x="57325" y="1640050"/>
            <a:ext cx="4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(1)</a:t>
            </a:r>
            <a:endParaRPr b="1">
              <a:latin typeface="Trebuchet MS"/>
              <a:ea typeface="Trebuchet MS"/>
              <a:cs typeface="Trebuchet MS"/>
              <a:sym typeface="Trebuchet MS"/>
            </a:endParaRPr>
          </a:p>
        </p:txBody>
      </p:sp>
      <p:sp>
        <p:nvSpPr>
          <p:cNvPr id="1611" name="Google Shape;1611;p98"/>
          <p:cNvSpPr txBox="1"/>
          <p:nvPr/>
        </p:nvSpPr>
        <p:spPr>
          <a:xfrm>
            <a:off x="57325" y="2070550"/>
            <a:ext cx="4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(2)</a:t>
            </a:r>
            <a:endParaRPr b="1">
              <a:latin typeface="Trebuchet MS"/>
              <a:ea typeface="Trebuchet MS"/>
              <a:cs typeface="Trebuchet MS"/>
              <a:sym typeface="Trebuchet MS"/>
            </a:endParaRPr>
          </a:p>
        </p:txBody>
      </p:sp>
      <p:sp>
        <p:nvSpPr>
          <p:cNvPr id="1612" name="Google Shape;1612;p98"/>
          <p:cNvSpPr txBox="1"/>
          <p:nvPr/>
        </p:nvSpPr>
        <p:spPr>
          <a:xfrm>
            <a:off x="57325" y="3083813"/>
            <a:ext cx="4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(3)</a:t>
            </a:r>
            <a:endParaRPr b="1">
              <a:latin typeface="Trebuchet MS"/>
              <a:ea typeface="Trebuchet MS"/>
              <a:cs typeface="Trebuchet MS"/>
              <a:sym typeface="Trebuchet MS"/>
            </a:endParaRPr>
          </a:p>
        </p:txBody>
      </p:sp>
      <p:sp>
        <p:nvSpPr>
          <p:cNvPr id="1613" name="Google Shape;1613;p98"/>
          <p:cNvSpPr txBox="1"/>
          <p:nvPr/>
        </p:nvSpPr>
        <p:spPr>
          <a:xfrm>
            <a:off x="3979913" y="2792988"/>
            <a:ext cx="4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(4)</a:t>
            </a:r>
            <a:endParaRPr b="1">
              <a:latin typeface="Trebuchet MS"/>
              <a:ea typeface="Trebuchet MS"/>
              <a:cs typeface="Trebuchet MS"/>
              <a:sym typeface="Trebuchet MS"/>
            </a:endParaRPr>
          </a:p>
        </p:txBody>
      </p:sp>
      <p:sp>
        <p:nvSpPr>
          <p:cNvPr id="1614" name="Google Shape;1614;p98"/>
          <p:cNvSpPr txBox="1"/>
          <p:nvPr/>
        </p:nvSpPr>
        <p:spPr>
          <a:xfrm>
            <a:off x="3975275" y="3258275"/>
            <a:ext cx="446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Trebuchet MS"/>
                <a:ea typeface="Trebuchet MS"/>
                <a:cs typeface="Trebuchet MS"/>
                <a:sym typeface="Trebuchet MS"/>
              </a:rPr>
              <a:t>(5)</a:t>
            </a:r>
            <a:endParaRPr b="1">
              <a:latin typeface="Trebuchet MS"/>
              <a:ea typeface="Trebuchet MS"/>
              <a:cs typeface="Trebuchet MS"/>
              <a:sym typeface="Trebuchet MS"/>
            </a:endParaRPr>
          </a:p>
        </p:txBody>
      </p:sp>
      <p:sp>
        <p:nvSpPr>
          <p:cNvPr id="1615" name="Google Shape;1615;p98"/>
          <p:cNvSpPr txBox="1"/>
          <p:nvPr/>
        </p:nvSpPr>
        <p:spPr>
          <a:xfrm>
            <a:off x="3991300" y="3654500"/>
            <a:ext cx="28149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Trebuchet MS"/>
                <a:ea typeface="Trebuchet MS"/>
                <a:cs typeface="Trebuchet MS"/>
                <a:sym typeface="Trebuchet MS"/>
              </a:rPr>
              <a:t>Use (4) and (5) with assumption of zero z-Velocity (hover):</a:t>
            </a:r>
            <a:endParaRPr sz="1300" b="1">
              <a:latin typeface="Trebuchet MS"/>
              <a:ea typeface="Trebuchet MS"/>
              <a:cs typeface="Trebuchet MS"/>
              <a:sym typeface="Trebuchet MS"/>
            </a:endParaRPr>
          </a:p>
        </p:txBody>
      </p:sp>
      <p:sp>
        <p:nvSpPr>
          <p:cNvPr id="2" name="Slide Number Placeholder 1">
            <a:extLst>
              <a:ext uri="{FF2B5EF4-FFF2-40B4-BE49-F238E27FC236}">
                <a16:creationId xmlns:a16="http://schemas.microsoft.com/office/drawing/2014/main" id="{754ABBDF-12C5-FB45-9567-81937F0A09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94</a:t>
            </a:fld>
            <a:endParaRPr lang="en"/>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sp>
        <p:nvSpPr>
          <p:cNvPr id="1620" name="Google Shape;1620;p99"/>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99"/>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sp>
        <p:nvSpPr>
          <p:cNvPr id="1622" name="Google Shape;1622;p99"/>
          <p:cNvSpPr txBox="1"/>
          <p:nvPr/>
        </p:nvSpPr>
        <p:spPr>
          <a:xfrm>
            <a:off x="255525" y="869975"/>
            <a:ext cx="23019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Calibri"/>
                <a:ea typeface="Calibri"/>
                <a:cs typeface="Calibri"/>
                <a:sym typeface="Calibri"/>
              </a:rPr>
              <a:t>Battery model</a:t>
            </a:r>
            <a:endParaRPr sz="1600" b="1">
              <a:latin typeface="Calibri"/>
              <a:ea typeface="Calibri"/>
              <a:cs typeface="Calibri"/>
              <a:sym typeface="Calibri"/>
            </a:endParaRPr>
          </a:p>
        </p:txBody>
      </p:sp>
      <p:sp>
        <p:nvSpPr>
          <p:cNvPr id="1623" name="Google Shape;1623;p99"/>
          <p:cNvSpPr txBox="1"/>
          <p:nvPr/>
        </p:nvSpPr>
        <p:spPr>
          <a:xfrm>
            <a:off x="5415700" y="869975"/>
            <a:ext cx="35538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For lithium-Polymer, most voltage drop-off occurs at in last 10-20% of battery pack.</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Treat battery as providing a nominal voltage for first 80-90% of pack.</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Under hovering power conditions, 13Ah battery is under 3-6C discharge. Voltage drop under load is expected to be reasonably low for packs rate 20C or above.</a:t>
            </a:r>
            <a:endParaRPr b="1">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a:p>
            <a:pPr marL="0" lvl="0" indent="0" algn="l" rtl="0">
              <a:spcBef>
                <a:spcPts val="0"/>
              </a:spcBef>
              <a:spcAft>
                <a:spcPts val="0"/>
              </a:spcAft>
              <a:buNone/>
            </a:pPr>
            <a:r>
              <a:rPr lang="en" b="1">
                <a:latin typeface="Calibri"/>
                <a:ea typeface="Calibri"/>
                <a:cs typeface="Calibri"/>
                <a:sym typeface="Calibri"/>
              </a:rPr>
              <a:t>Battery data as used in calculations:</a:t>
            </a:r>
            <a:endParaRPr b="1">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Chemistry = Lithium Polymer (LiPo)</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Nominal pack voltage = 22.2 Volts (6S)</a:t>
            </a:r>
            <a:endParaRPr>
              <a:latin typeface="Calibri"/>
              <a:ea typeface="Calibri"/>
              <a:cs typeface="Calibri"/>
              <a:sym typeface="Calibri"/>
            </a:endParaRPr>
          </a:p>
          <a:p>
            <a:pPr marL="0" lvl="0" indent="0" algn="l" rtl="0">
              <a:spcBef>
                <a:spcPts val="0"/>
              </a:spcBef>
              <a:spcAft>
                <a:spcPts val="0"/>
              </a:spcAft>
              <a:buNone/>
            </a:pPr>
            <a:r>
              <a:rPr lang="en">
                <a:latin typeface="Calibri"/>
                <a:ea typeface="Calibri"/>
                <a:cs typeface="Calibri"/>
                <a:sym typeface="Calibri"/>
              </a:rPr>
              <a:t>Power Density = 7 mAh/gram (low estimate)</a:t>
            </a:r>
            <a:endParaRPr>
              <a:latin typeface="Calibri"/>
              <a:ea typeface="Calibri"/>
              <a:cs typeface="Calibri"/>
              <a:sym typeface="Calibri"/>
            </a:endParaRPr>
          </a:p>
          <a:p>
            <a:pPr marL="0" lvl="0" indent="0" algn="l" rtl="0">
              <a:spcBef>
                <a:spcPts val="0"/>
              </a:spcBef>
              <a:spcAft>
                <a:spcPts val="0"/>
              </a:spcAft>
              <a:buNone/>
            </a:pPr>
            <a:endParaRPr b="1">
              <a:latin typeface="Calibri"/>
              <a:ea typeface="Calibri"/>
              <a:cs typeface="Calibri"/>
              <a:sym typeface="Calibri"/>
            </a:endParaRPr>
          </a:p>
        </p:txBody>
      </p:sp>
      <p:pic>
        <p:nvPicPr>
          <p:cNvPr id="1624" name="Google Shape;1624;p99"/>
          <p:cNvPicPr preferRelativeResize="0"/>
          <p:nvPr/>
        </p:nvPicPr>
        <p:blipFill>
          <a:blip r:embed="rId3">
            <a:alphaModFix/>
          </a:blip>
          <a:stretch>
            <a:fillRect/>
          </a:stretch>
        </p:blipFill>
        <p:spPr>
          <a:xfrm>
            <a:off x="403650" y="1295675"/>
            <a:ext cx="3980749" cy="2429925"/>
          </a:xfrm>
          <a:prstGeom prst="rect">
            <a:avLst/>
          </a:prstGeom>
          <a:noFill/>
          <a:ln>
            <a:noFill/>
          </a:ln>
        </p:spPr>
      </p:pic>
      <p:sp>
        <p:nvSpPr>
          <p:cNvPr id="1625" name="Google Shape;1625;p99"/>
          <p:cNvSpPr txBox="1"/>
          <p:nvPr/>
        </p:nvSpPr>
        <p:spPr>
          <a:xfrm>
            <a:off x="255525" y="3823925"/>
            <a:ext cx="4128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Figure; Example of typical LiPo discharge curve (1S)</a:t>
            </a:r>
            <a:endParaRPr>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E16AD818-21CF-064B-96D7-3117BDA09E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95</a:t>
            </a:fld>
            <a:endParaRPr lang="en"/>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100"/>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00"/>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Feasibility Analysis: UAS Cont.</a:t>
            </a:r>
            <a:endParaRPr>
              <a:solidFill>
                <a:schemeClr val="dk1"/>
              </a:solidFill>
            </a:endParaRPr>
          </a:p>
        </p:txBody>
      </p:sp>
      <p:sp>
        <p:nvSpPr>
          <p:cNvPr id="1632" name="Google Shape;1632;p100"/>
          <p:cNvSpPr txBox="1"/>
          <p:nvPr/>
        </p:nvSpPr>
        <p:spPr>
          <a:xfrm>
            <a:off x="213450" y="869975"/>
            <a:ext cx="392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Flight Time Calculation Steps</a:t>
            </a:r>
            <a:endParaRPr b="1">
              <a:latin typeface="Calibri"/>
              <a:ea typeface="Calibri"/>
              <a:cs typeface="Calibri"/>
              <a:sym typeface="Calibri"/>
            </a:endParaRPr>
          </a:p>
        </p:txBody>
      </p:sp>
      <p:sp>
        <p:nvSpPr>
          <p:cNvPr id="1633" name="Google Shape;1633;p100"/>
          <p:cNvSpPr txBox="1"/>
          <p:nvPr/>
        </p:nvSpPr>
        <p:spPr>
          <a:xfrm>
            <a:off x="213450" y="1220324"/>
            <a:ext cx="4358700" cy="3140100"/>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Font typeface="Trebuchet MS"/>
              <a:buAutoNum type="arabicPeriod"/>
            </a:pPr>
            <a:r>
              <a:rPr lang="en" sz="1600">
                <a:latin typeface="Trebuchet MS"/>
                <a:ea typeface="Trebuchet MS"/>
                <a:cs typeface="Trebuchet MS"/>
                <a:sym typeface="Trebuchet MS"/>
              </a:rPr>
              <a:t>Obtain battery mass using given capacity</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AutoNum type="arabicPeriod"/>
            </a:pPr>
            <a:r>
              <a:rPr lang="en" sz="1600">
                <a:latin typeface="Trebuchet MS"/>
                <a:ea typeface="Trebuchet MS"/>
                <a:cs typeface="Trebuchet MS"/>
                <a:sym typeface="Trebuchet MS"/>
              </a:rPr>
              <a:t>Include battery mass in total vehicle mass budget</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AutoNum type="arabicPeriod"/>
            </a:pPr>
            <a:r>
              <a:rPr lang="en" sz="1600">
                <a:latin typeface="Trebuchet MS"/>
                <a:ea typeface="Trebuchet MS"/>
                <a:cs typeface="Trebuchet MS"/>
                <a:sym typeface="Trebuchet MS"/>
              </a:rPr>
              <a:t>Combine mass budget, Momentum theory, and efficiency values to calculate estimated power consumption (see slides 23-26)</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AutoNum type="arabicPeriod"/>
            </a:pPr>
            <a:r>
              <a:rPr lang="en" sz="1600">
                <a:latin typeface="Trebuchet MS"/>
                <a:ea typeface="Trebuchet MS"/>
                <a:cs typeface="Trebuchet MS"/>
                <a:sym typeface="Trebuchet MS"/>
              </a:rPr>
              <a:t>Divide by battery nominal voltage to get current draw and add 500mAh for avionics (see slide 102)</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AutoNum type="arabicPeriod"/>
            </a:pPr>
            <a:r>
              <a:rPr lang="en" sz="1600">
                <a:latin typeface="Trebuchet MS"/>
                <a:ea typeface="Trebuchet MS"/>
                <a:cs typeface="Trebuchet MS"/>
                <a:sym typeface="Trebuchet MS"/>
              </a:rPr>
              <a:t>Flight time = (capacity[Ah]/Current[A])</a:t>
            </a:r>
            <a:endParaRPr sz="1600">
              <a:latin typeface="Trebuchet MS"/>
              <a:ea typeface="Trebuchet MS"/>
              <a:cs typeface="Trebuchet MS"/>
              <a:sym typeface="Trebuchet MS"/>
            </a:endParaRPr>
          </a:p>
        </p:txBody>
      </p:sp>
      <p:sp>
        <p:nvSpPr>
          <p:cNvPr id="1634" name="Google Shape;1634;p100"/>
          <p:cNvSpPr txBox="1"/>
          <p:nvPr/>
        </p:nvSpPr>
        <p:spPr>
          <a:xfrm>
            <a:off x="5089925" y="1030400"/>
            <a:ext cx="25629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Trebuchet MS"/>
                <a:ea typeface="Trebuchet MS"/>
                <a:cs typeface="Trebuchet MS"/>
                <a:sym typeface="Trebuchet MS"/>
              </a:rPr>
              <a:t>Tarot X6:</a:t>
            </a:r>
            <a:endParaRPr sz="1600" b="1">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Max flight time: 31.2 min</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Minimum Capacity: 12.96Ah</a:t>
            </a:r>
            <a:endParaRPr sz="1600">
              <a:latin typeface="Trebuchet MS"/>
              <a:ea typeface="Trebuchet MS"/>
              <a:cs typeface="Trebuchet MS"/>
              <a:sym typeface="Trebuchet MS"/>
            </a:endParaRPr>
          </a:p>
        </p:txBody>
      </p:sp>
      <p:sp>
        <p:nvSpPr>
          <p:cNvPr id="1635" name="Google Shape;1635;p100"/>
          <p:cNvSpPr txBox="1"/>
          <p:nvPr/>
        </p:nvSpPr>
        <p:spPr>
          <a:xfrm>
            <a:off x="5067875" y="2341550"/>
            <a:ext cx="35253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latin typeface="Trebuchet MS"/>
                <a:ea typeface="Trebuchet MS"/>
                <a:cs typeface="Trebuchet MS"/>
                <a:sym typeface="Trebuchet MS"/>
              </a:rPr>
              <a:t>Model:</a:t>
            </a:r>
            <a:r>
              <a:rPr lang="en" sz="1600">
                <a:latin typeface="Trebuchet MS"/>
                <a:ea typeface="Trebuchet MS"/>
                <a:cs typeface="Trebuchet MS"/>
                <a:sym typeface="Trebuchet MS"/>
              </a:rPr>
              <a:t> </a:t>
            </a:r>
            <a:endParaRPr sz="1600">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Predicted a required 7 g/W total efficiency at hover</a:t>
            </a:r>
            <a:endParaRPr sz="1600">
              <a:latin typeface="Trebuchet MS"/>
              <a:ea typeface="Trebuchet MS"/>
              <a:cs typeface="Trebuchet MS"/>
              <a:sym typeface="Trebuchet MS"/>
            </a:endParaRPr>
          </a:p>
          <a:p>
            <a:pPr marL="0" lvl="0" indent="0" algn="l" rtl="0">
              <a:spcBef>
                <a:spcPts val="0"/>
              </a:spcBef>
              <a:spcAft>
                <a:spcPts val="0"/>
              </a:spcAft>
              <a:buNone/>
            </a:pPr>
            <a:r>
              <a:rPr lang="en" sz="1600" b="1">
                <a:latin typeface="Trebuchet MS"/>
                <a:ea typeface="Trebuchet MS"/>
                <a:cs typeface="Trebuchet MS"/>
                <a:sym typeface="Trebuchet MS"/>
              </a:rPr>
              <a:t>Manufacturers data: </a:t>
            </a:r>
            <a:endParaRPr sz="1600" b="1">
              <a:latin typeface="Trebuchet MS"/>
              <a:ea typeface="Trebuchet MS"/>
              <a:cs typeface="Trebuchet MS"/>
              <a:sym typeface="Trebuchet MS"/>
            </a:endParaRPr>
          </a:p>
          <a:p>
            <a:pPr marL="457200" lvl="0" indent="-330200" algn="l" rtl="0">
              <a:spcBef>
                <a:spcPts val="0"/>
              </a:spcBef>
              <a:spcAft>
                <a:spcPts val="0"/>
              </a:spcAft>
              <a:buSzPts val="1600"/>
              <a:buFont typeface="Trebuchet MS"/>
              <a:buChar char="●"/>
            </a:pPr>
            <a:r>
              <a:rPr lang="en" sz="1600">
                <a:latin typeface="Trebuchet MS"/>
                <a:ea typeface="Trebuchet MS"/>
                <a:cs typeface="Trebuchet MS"/>
                <a:sym typeface="Trebuchet MS"/>
              </a:rPr>
              <a:t>Predicted 10g/W efficiency for same configuration at hover.</a:t>
            </a:r>
            <a:endParaRPr sz="1600">
              <a:latin typeface="Trebuchet MS"/>
              <a:ea typeface="Trebuchet MS"/>
              <a:cs typeface="Trebuchet MS"/>
              <a:sym typeface="Trebuchet MS"/>
            </a:endParaRPr>
          </a:p>
          <a:p>
            <a:pPr marL="0" lvl="0" indent="0" algn="l" rtl="0">
              <a:spcBef>
                <a:spcPts val="0"/>
              </a:spcBef>
              <a:spcAft>
                <a:spcPts val="0"/>
              </a:spcAft>
              <a:buNone/>
            </a:pPr>
            <a:endParaRPr sz="1600" b="1">
              <a:latin typeface="Trebuchet MS"/>
              <a:ea typeface="Trebuchet MS"/>
              <a:cs typeface="Trebuchet MS"/>
              <a:sym typeface="Trebuchet MS"/>
            </a:endParaRPr>
          </a:p>
        </p:txBody>
      </p:sp>
      <p:sp>
        <p:nvSpPr>
          <p:cNvPr id="2" name="Slide Number Placeholder 1">
            <a:extLst>
              <a:ext uri="{FF2B5EF4-FFF2-40B4-BE49-F238E27FC236}">
                <a16:creationId xmlns:a16="http://schemas.microsoft.com/office/drawing/2014/main" id="{BABDF6E0-1688-A04C-9600-BB653EAB51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96</a:t>
            </a:fld>
            <a:endParaRPr lang="en"/>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101"/>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01"/>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UAS Mechanical Systems</a:t>
            </a:r>
            <a:endParaRPr b="1">
              <a:solidFill>
                <a:schemeClr val="dk1"/>
              </a:solidFill>
            </a:endParaRPr>
          </a:p>
        </p:txBody>
      </p:sp>
      <p:sp>
        <p:nvSpPr>
          <p:cNvPr id="1642" name="Google Shape;1642;p101"/>
          <p:cNvSpPr txBox="1"/>
          <p:nvPr/>
        </p:nvSpPr>
        <p:spPr>
          <a:xfrm>
            <a:off x="209200" y="869975"/>
            <a:ext cx="23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X6 Mass Budget</a:t>
            </a:r>
            <a:endParaRPr b="1">
              <a:latin typeface="Calibri"/>
              <a:ea typeface="Calibri"/>
              <a:cs typeface="Calibri"/>
              <a:sym typeface="Calibri"/>
            </a:endParaRPr>
          </a:p>
        </p:txBody>
      </p:sp>
      <p:graphicFrame>
        <p:nvGraphicFramePr>
          <p:cNvPr id="1643" name="Google Shape;1643;p101"/>
          <p:cNvGraphicFramePr/>
          <p:nvPr/>
        </p:nvGraphicFramePr>
        <p:xfrm>
          <a:off x="209200" y="1270170"/>
          <a:ext cx="3000000" cy="3000000"/>
        </p:xfrm>
        <a:graphic>
          <a:graphicData uri="http://schemas.openxmlformats.org/drawingml/2006/table">
            <a:tbl>
              <a:tblPr>
                <a:noFill/>
                <a:tableStyleId>{2E50009E-32C5-4519-B402-A932783322D1}</a:tableStyleId>
              </a:tblPr>
              <a:tblGrid>
                <a:gridCol w="2175975">
                  <a:extLst>
                    <a:ext uri="{9D8B030D-6E8A-4147-A177-3AD203B41FA5}">
                      <a16:colId xmlns:a16="http://schemas.microsoft.com/office/drawing/2014/main" val="20000"/>
                    </a:ext>
                  </a:extLst>
                </a:gridCol>
                <a:gridCol w="2175975">
                  <a:extLst>
                    <a:ext uri="{9D8B030D-6E8A-4147-A177-3AD203B41FA5}">
                      <a16:colId xmlns:a16="http://schemas.microsoft.com/office/drawing/2014/main" val="20001"/>
                    </a:ext>
                  </a:extLst>
                </a:gridCol>
                <a:gridCol w="2175975">
                  <a:extLst>
                    <a:ext uri="{9D8B030D-6E8A-4147-A177-3AD203B41FA5}">
                      <a16:colId xmlns:a16="http://schemas.microsoft.com/office/drawing/2014/main" val="20002"/>
                    </a:ext>
                  </a:extLst>
                </a:gridCol>
                <a:gridCol w="2175975">
                  <a:extLst>
                    <a:ext uri="{9D8B030D-6E8A-4147-A177-3AD203B41FA5}">
                      <a16:colId xmlns:a16="http://schemas.microsoft.com/office/drawing/2014/main" val="20003"/>
                    </a:ext>
                  </a:extLst>
                </a:gridCol>
              </a:tblGrid>
              <a:tr h="351075">
                <a:tc>
                  <a:txBody>
                    <a:bodyPr/>
                    <a:lstStyle/>
                    <a:p>
                      <a:pPr marL="0" lvl="0" indent="0" algn="l" rtl="0">
                        <a:spcBef>
                          <a:spcPts val="0"/>
                        </a:spcBef>
                        <a:spcAft>
                          <a:spcPts val="0"/>
                        </a:spcAft>
                        <a:buNone/>
                      </a:pPr>
                      <a:r>
                        <a:rPr lang="en" sz="1200" b="1"/>
                        <a:t>Part</a:t>
                      </a:r>
                      <a:endParaRPr sz="1200" b="1"/>
                    </a:p>
                  </a:txBody>
                  <a:tcPr marL="91425" marR="91425" marT="91425" marB="91425"/>
                </a:tc>
                <a:tc>
                  <a:txBody>
                    <a:bodyPr/>
                    <a:lstStyle/>
                    <a:p>
                      <a:pPr marL="0" lvl="0" indent="0" algn="l" rtl="0">
                        <a:spcBef>
                          <a:spcPts val="0"/>
                        </a:spcBef>
                        <a:spcAft>
                          <a:spcPts val="0"/>
                        </a:spcAft>
                        <a:buNone/>
                      </a:pPr>
                      <a:r>
                        <a:rPr lang="en" sz="1200" b="1"/>
                        <a:t>Count</a:t>
                      </a:r>
                      <a:endParaRPr sz="1200" b="1"/>
                    </a:p>
                  </a:txBody>
                  <a:tcPr marL="91425" marR="91425" marT="91425" marB="91425"/>
                </a:tc>
                <a:tc>
                  <a:txBody>
                    <a:bodyPr/>
                    <a:lstStyle/>
                    <a:p>
                      <a:pPr marL="0" lvl="0" indent="0" algn="l" rtl="0">
                        <a:spcBef>
                          <a:spcPts val="0"/>
                        </a:spcBef>
                        <a:spcAft>
                          <a:spcPts val="0"/>
                        </a:spcAft>
                        <a:buNone/>
                      </a:pPr>
                      <a:r>
                        <a:rPr lang="en" sz="1200" b="1"/>
                        <a:t>Mass (each)</a:t>
                      </a:r>
                      <a:endParaRPr sz="1200" b="1"/>
                    </a:p>
                  </a:txBody>
                  <a:tcPr marL="91425" marR="91425" marT="91425" marB="91425"/>
                </a:tc>
                <a:tc>
                  <a:txBody>
                    <a:bodyPr/>
                    <a:lstStyle/>
                    <a:p>
                      <a:pPr marL="0" lvl="0" indent="0" algn="l" rtl="0">
                        <a:spcBef>
                          <a:spcPts val="0"/>
                        </a:spcBef>
                        <a:spcAft>
                          <a:spcPts val="0"/>
                        </a:spcAft>
                        <a:buNone/>
                      </a:pPr>
                      <a:r>
                        <a:rPr lang="en" sz="1200" b="1"/>
                        <a:t>Mass (per line)</a:t>
                      </a:r>
                      <a:endParaRPr sz="1200" b="1"/>
                    </a:p>
                  </a:txBody>
                  <a:tcPr marL="91425" marR="91425" marT="91425" marB="91425"/>
                </a:tc>
                <a:extLst>
                  <a:ext uri="{0D108BD9-81ED-4DB2-BD59-A6C34878D82A}">
                    <a16:rowId xmlns:a16="http://schemas.microsoft.com/office/drawing/2014/main" val="10000"/>
                  </a:ext>
                </a:extLst>
              </a:tr>
              <a:tr h="351075">
                <a:tc>
                  <a:txBody>
                    <a:bodyPr/>
                    <a:lstStyle/>
                    <a:p>
                      <a:pPr marL="0" lvl="0" indent="0" algn="l" rtl="0">
                        <a:spcBef>
                          <a:spcPts val="0"/>
                        </a:spcBef>
                        <a:spcAft>
                          <a:spcPts val="0"/>
                        </a:spcAft>
                        <a:buNone/>
                      </a:pPr>
                      <a:r>
                        <a:rPr lang="en" sz="1200"/>
                        <a:t>Tarot X6 Airframe</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2000g</a:t>
                      </a:r>
                      <a:endParaRPr sz="1200"/>
                    </a:p>
                  </a:txBody>
                  <a:tcPr marL="91425" marR="91425" marT="91425" marB="91425"/>
                </a:tc>
                <a:tc>
                  <a:txBody>
                    <a:bodyPr/>
                    <a:lstStyle/>
                    <a:p>
                      <a:pPr marL="0" lvl="0" indent="0" algn="l" rtl="0">
                        <a:spcBef>
                          <a:spcPts val="0"/>
                        </a:spcBef>
                        <a:spcAft>
                          <a:spcPts val="0"/>
                        </a:spcAft>
                        <a:buNone/>
                      </a:pPr>
                      <a:r>
                        <a:rPr lang="en" sz="1200"/>
                        <a:t>2000g</a:t>
                      </a:r>
                      <a:endParaRPr sz="1200"/>
                    </a:p>
                  </a:txBody>
                  <a:tcPr marL="91425" marR="91425" marT="91425" marB="91425"/>
                </a:tc>
                <a:extLst>
                  <a:ext uri="{0D108BD9-81ED-4DB2-BD59-A6C34878D82A}">
                    <a16:rowId xmlns:a16="http://schemas.microsoft.com/office/drawing/2014/main" val="10001"/>
                  </a:ext>
                </a:extLst>
              </a:tr>
              <a:tr h="526625">
                <a:tc>
                  <a:txBody>
                    <a:bodyPr/>
                    <a:lstStyle/>
                    <a:p>
                      <a:pPr marL="0" lvl="0" indent="0" algn="l" rtl="0">
                        <a:spcBef>
                          <a:spcPts val="0"/>
                        </a:spcBef>
                        <a:spcAft>
                          <a:spcPts val="0"/>
                        </a:spcAft>
                        <a:buNone/>
                      </a:pPr>
                      <a:r>
                        <a:rPr lang="en" sz="1200"/>
                        <a:t>5008/340Kv Brushless motor</a:t>
                      </a:r>
                      <a:endParaRPr sz="1200"/>
                    </a:p>
                  </a:txBody>
                  <a:tcPr marL="91425" marR="91425" marT="91425" marB="91425"/>
                </a:tc>
                <a:tc>
                  <a:txBody>
                    <a:bodyPr/>
                    <a:lstStyle/>
                    <a:p>
                      <a:pPr marL="0" lvl="0" indent="0" algn="l" rtl="0">
                        <a:spcBef>
                          <a:spcPts val="0"/>
                        </a:spcBef>
                        <a:spcAft>
                          <a:spcPts val="0"/>
                        </a:spcAft>
                        <a:buNone/>
                      </a:pPr>
                      <a:r>
                        <a:rPr lang="en" sz="1200"/>
                        <a:t>6</a:t>
                      </a:r>
                      <a:endParaRPr sz="1200"/>
                    </a:p>
                  </a:txBody>
                  <a:tcPr marL="91425" marR="91425" marT="91425" marB="91425"/>
                </a:tc>
                <a:tc>
                  <a:txBody>
                    <a:bodyPr/>
                    <a:lstStyle/>
                    <a:p>
                      <a:pPr marL="0" lvl="0" indent="0" algn="l" rtl="0">
                        <a:spcBef>
                          <a:spcPts val="0"/>
                        </a:spcBef>
                        <a:spcAft>
                          <a:spcPts val="0"/>
                        </a:spcAft>
                        <a:buNone/>
                      </a:pPr>
                      <a:r>
                        <a:rPr lang="en" sz="1200"/>
                        <a:t>168g</a:t>
                      </a:r>
                      <a:endParaRPr sz="1200"/>
                    </a:p>
                  </a:txBody>
                  <a:tcPr marL="91425" marR="91425" marT="91425" marB="91425"/>
                </a:tc>
                <a:tc>
                  <a:txBody>
                    <a:bodyPr/>
                    <a:lstStyle/>
                    <a:p>
                      <a:pPr marL="0" lvl="0" indent="0" algn="l" rtl="0">
                        <a:spcBef>
                          <a:spcPts val="0"/>
                        </a:spcBef>
                        <a:spcAft>
                          <a:spcPts val="0"/>
                        </a:spcAft>
                        <a:buNone/>
                      </a:pPr>
                      <a:r>
                        <a:rPr lang="en" sz="1200"/>
                        <a:t>1008g</a:t>
                      </a:r>
                      <a:endParaRPr sz="1200"/>
                    </a:p>
                  </a:txBody>
                  <a:tcPr marL="91425" marR="91425" marT="91425" marB="91425"/>
                </a:tc>
                <a:extLst>
                  <a:ext uri="{0D108BD9-81ED-4DB2-BD59-A6C34878D82A}">
                    <a16:rowId xmlns:a16="http://schemas.microsoft.com/office/drawing/2014/main" val="10002"/>
                  </a:ext>
                </a:extLst>
              </a:tr>
              <a:tr h="351075">
                <a:tc>
                  <a:txBody>
                    <a:bodyPr/>
                    <a:lstStyle/>
                    <a:p>
                      <a:pPr marL="0" lvl="0" indent="0" algn="l" rtl="0">
                        <a:spcBef>
                          <a:spcPts val="0"/>
                        </a:spcBef>
                        <a:spcAft>
                          <a:spcPts val="0"/>
                        </a:spcAft>
                        <a:buNone/>
                      </a:pPr>
                      <a:r>
                        <a:rPr lang="en" sz="1200"/>
                        <a:t>TMotor 40A ESC</a:t>
                      </a:r>
                      <a:endParaRPr sz="1200"/>
                    </a:p>
                  </a:txBody>
                  <a:tcPr marL="91425" marR="91425" marT="91425" marB="91425"/>
                </a:tc>
                <a:tc>
                  <a:txBody>
                    <a:bodyPr/>
                    <a:lstStyle/>
                    <a:p>
                      <a:pPr marL="0" lvl="0" indent="0" algn="l" rtl="0">
                        <a:spcBef>
                          <a:spcPts val="0"/>
                        </a:spcBef>
                        <a:spcAft>
                          <a:spcPts val="0"/>
                        </a:spcAft>
                        <a:buNone/>
                      </a:pPr>
                      <a:r>
                        <a:rPr lang="en" sz="1200"/>
                        <a:t>6</a:t>
                      </a:r>
                      <a:endParaRPr sz="1200"/>
                    </a:p>
                  </a:txBody>
                  <a:tcPr marL="91425" marR="91425" marT="91425" marB="91425"/>
                </a:tc>
                <a:tc>
                  <a:txBody>
                    <a:bodyPr/>
                    <a:lstStyle/>
                    <a:p>
                      <a:pPr marL="0" lvl="0" indent="0" algn="l" rtl="0">
                        <a:spcBef>
                          <a:spcPts val="0"/>
                        </a:spcBef>
                        <a:spcAft>
                          <a:spcPts val="0"/>
                        </a:spcAft>
                        <a:buNone/>
                      </a:pPr>
                      <a:r>
                        <a:rPr lang="en" sz="1200"/>
                        <a:t>26g</a:t>
                      </a:r>
                      <a:endParaRPr sz="1200"/>
                    </a:p>
                  </a:txBody>
                  <a:tcPr marL="91425" marR="91425" marT="91425" marB="91425"/>
                </a:tc>
                <a:tc>
                  <a:txBody>
                    <a:bodyPr/>
                    <a:lstStyle/>
                    <a:p>
                      <a:pPr marL="0" lvl="0" indent="0" algn="l" rtl="0">
                        <a:spcBef>
                          <a:spcPts val="0"/>
                        </a:spcBef>
                        <a:spcAft>
                          <a:spcPts val="0"/>
                        </a:spcAft>
                        <a:buNone/>
                      </a:pPr>
                      <a:r>
                        <a:rPr lang="en" sz="1200"/>
                        <a:t>156g</a:t>
                      </a:r>
                      <a:endParaRPr sz="1200"/>
                    </a:p>
                  </a:txBody>
                  <a:tcPr marL="91425" marR="91425" marT="91425" marB="91425"/>
                </a:tc>
                <a:extLst>
                  <a:ext uri="{0D108BD9-81ED-4DB2-BD59-A6C34878D82A}">
                    <a16:rowId xmlns:a16="http://schemas.microsoft.com/office/drawing/2014/main" val="10003"/>
                  </a:ext>
                </a:extLst>
              </a:tr>
              <a:tr h="351075">
                <a:tc>
                  <a:txBody>
                    <a:bodyPr/>
                    <a:lstStyle/>
                    <a:p>
                      <a:pPr marL="0" lvl="0" indent="0" algn="l" rtl="0">
                        <a:spcBef>
                          <a:spcPts val="0"/>
                        </a:spcBef>
                        <a:spcAft>
                          <a:spcPts val="0"/>
                        </a:spcAft>
                        <a:buNone/>
                      </a:pPr>
                      <a:r>
                        <a:rPr lang="en" sz="1200"/>
                        <a:t>18’ x 5.5” CF Propeller</a:t>
                      </a:r>
                      <a:endParaRPr sz="1200"/>
                    </a:p>
                  </a:txBody>
                  <a:tcPr marL="91425" marR="91425" marT="91425" marB="91425"/>
                </a:tc>
                <a:tc>
                  <a:txBody>
                    <a:bodyPr/>
                    <a:lstStyle/>
                    <a:p>
                      <a:pPr marL="0" lvl="0" indent="0" algn="l" rtl="0">
                        <a:spcBef>
                          <a:spcPts val="0"/>
                        </a:spcBef>
                        <a:spcAft>
                          <a:spcPts val="0"/>
                        </a:spcAft>
                        <a:buNone/>
                      </a:pPr>
                      <a:r>
                        <a:rPr lang="en" sz="1200"/>
                        <a:t>6</a:t>
                      </a:r>
                      <a:endParaRPr sz="1200"/>
                    </a:p>
                  </a:txBody>
                  <a:tcPr marL="91425" marR="91425" marT="91425" marB="91425"/>
                </a:tc>
                <a:tc>
                  <a:txBody>
                    <a:bodyPr/>
                    <a:lstStyle/>
                    <a:p>
                      <a:pPr marL="0" lvl="0" indent="0" algn="l" rtl="0">
                        <a:spcBef>
                          <a:spcPts val="0"/>
                        </a:spcBef>
                        <a:spcAft>
                          <a:spcPts val="0"/>
                        </a:spcAft>
                        <a:buNone/>
                      </a:pPr>
                      <a:r>
                        <a:rPr lang="en" sz="1200"/>
                        <a:t>31g</a:t>
                      </a:r>
                      <a:endParaRPr sz="1200"/>
                    </a:p>
                  </a:txBody>
                  <a:tcPr marL="91425" marR="91425" marT="91425" marB="91425"/>
                </a:tc>
                <a:tc>
                  <a:txBody>
                    <a:bodyPr/>
                    <a:lstStyle/>
                    <a:p>
                      <a:pPr marL="0" lvl="0" indent="0" algn="l" rtl="0">
                        <a:spcBef>
                          <a:spcPts val="0"/>
                        </a:spcBef>
                        <a:spcAft>
                          <a:spcPts val="0"/>
                        </a:spcAft>
                        <a:buNone/>
                      </a:pPr>
                      <a:r>
                        <a:rPr lang="en" sz="1200"/>
                        <a:t>186g</a:t>
                      </a:r>
                      <a:endParaRPr sz="1200"/>
                    </a:p>
                  </a:txBody>
                  <a:tcPr marL="91425" marR="91425" marT="91425" marB="91425"/>
                </a:tc>
                <a:extLst>
                  <a:ext uri="{0D108BD9-81ED-4DB2-BD59-A6C34878D82A}">
                    <a16:rowId xmlns:a16="http://schemas.microsoft.com/office/drawing/2014/main" val="10004"/>
                  </a:ext>
                </a:extLst>
              </a:tr>
              <a:tr h="526625">
                <a:tc>
                  <a:txBody>
                    <a:bodyPr/>
                    <a:lstStyle/>
                    <a:p>
                      <a:pPr marL="0" lvl="0" indent="0" algn="l" rtl="0">
                        <a:spcBef>
                          <a:spcPts val="0"/>
                        </a:spcBef>
                        <a:spcAft>
                          <a:spcPts val="0"/>
                        </a:spcAft>
                        <a:buNone/>
                      </a:pPr>
                      <a:r>
                        <a:rPr lang="en" sz="1200"/>
                        <a:t>Pixhawk Autopilot &amp; avionics </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100g</a:t>
                      </a:r>
                      <a:endParaRPr sz="1200"/>
                    </a:p>
                  </a:txBody>
                  <a:tcPr marL="91425" marR="91425" marT="91425" marB="91425"/>
                </a:tc>
                <a:tc>
                  <a:txBody>
                    <a:bodyPr/>
                    <a:lstStyle/>
                    <a:p>
                      <a:pPr marL="0" lvl="0" indent="0" algn="l" rtl="0">
                        <a:spcBef>
                          <a:spcPts val="0"/>
                        </a:spcBef>
                        <a:spcAft>
                          <a:spcPts val="0"/>
                        </a:spcAft>
                        <a:buNone/>
                      </a:pPr>
                      <a:r>
                        <a:rPr lang="en" sz="1200"/>
                        <a:t>100g</a:t>
                      </a:r>
                      <a:endParaRPr sz="1200"/>
                    </a:p>
                  </a:txBody>
                  <a:tcPr marL="91425" marR="91425" marT="91425" marB="91425"/>
                </a:tc>
                <a:extLst>
                  <a:ext uri="{0D108BD9-81ED-4DB2-BD59-A6C34878D82A}">
                    <a16:rowId xmlns:a16="http://schemas.microsoft.com/office/drawing/2014/main" val="10005"/>
                  </a:ext>
                </a:extLst>
              </a:tr>
              <a:tr h="390100">
                <a:tc>
                  <a:txBody>
                    <a:bodyPr/>
                    <a:lstStyle/>
                    <a:p>
                      <a:pPr marL="0" lvl="0" indent="0" algn="l" rtl="0">
                        <a:spcBef>
                          <a:spcPts val="0"/>
                        </a:spcBef>
                        <a:spcAft>
                          <a:spcPts val="0"/>
                        </a:spcAft>
                        <a:buNone/>
                      </a:pPr>
                      <a:r>
                        <a:rPr lang="en" sz="1200"/>
                        <a:t>Wiring</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500g</a:t>
                      </a:r>
                      <a:endParaRPr sz="1200"/>
                    </a:p>
                  </a:txBody>
                  <a:tcPr marL="91425" marR="91425" marT="91425" marB="91425"/>
                </a:tc>
                <a:tc>
                  <a:txBody>
                    <a:bodyPr/>
                    <a:lstStyle/>
                    <a:p>
                      <a:pPr marL="0" lvl="0" indent="0" algn="l" rtl="0">
                        <a:spcBef>
                          <a:spcPts val="0"/>
                        </a:spcBef>
                        <a:spcAft>
                          <a:spcPts val="0"/>
                        </a:spcAft>
                        <a:buNone/>
                      </a:pPr>
                      <a:r>
                        <a:rPr lang="en" sz="1200"/>
                        <a:t>500g</a:t>
                      </a:r>
                      <a:endParaRPr sz="1200"/>
                    </a:p>
                  </a:txBody>
                  <a:tcPr marL="91425" marR="91425" marT="91425" marB="91425"/>
                </a:tc>
                <a:extLst>
                  <a:ext uri="{0D108BD9-81ED-4DB2-BD59-A6C34878D82A}">
                    <a16:rowId xmlns:a16="http://schemas.microsoft.com/office/drawing/2014/main" val="10006"/>
                  </a:ext>
                </a:extLst>
              </a:tr>
              <a:tr h="390100">
                <a:tc>
                  <a:txBody>
                    <a:bodyPr/>
                    <a:lstStyle/>
                    <a:p>
                      <a:pPr marL="0" lvl="0" indent="0" algn="l" rtl="0">
                        <a:spcBef>
                          <a:spcPts val="0"/>
                        </a:spcBef>
                        <a:spcAft>
                          <a:spcPts val="0"/>
                        </a:spcAft>
                        <a:buNone/>
                      </a:pPr>
                      <a:r>
                        <a:rPr lang="en" sz="1200"/>
                        <a:t>+10% margin</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395g</a:t>
                      </a:r>
                      <a:endParaRPr sz="1200"/>
                    </a:p>
                  </a:txBody>
                  <a:tcPr marL="91425" marR="91425" marT="91425" marB="91425"/>
                </a:tc>
                <a:tc>
                  <a:txBody>
                    <a:bodyPr/>
                    <a:lstStyle/>
                    <a:p>
                      <a:pPr marL="0" lvl="0" indent="0" algn="l" rtl="0">
                        <a:spcBef>
                          <a:spcPts val="0"/>
                        </a:spcBef>
                        <a:spcAft>
                          <a:spcPts val="0"/>
                        </a:spcAft>
                        <a:buNone/>
                      </a:pPr>
                      <a:r>
                        <a:rPr lang="en" sz="1200"/>
                        <a:t>395g</a:t>
                      </a:r>
                      <a:endParaRPr sz="1200"/>
                    </a:p>
                  </a:txBody>
                  <a:tcPr marL="91425" marR="91425" marT="91425" marB="91425"/>
                </a:tc>
                <a:extLst>
                  <a:ext uri="{0D108BD9-81ED-4DB2-BD59-A6C34878D82A}">
                    <a16:rowId xmlns:a16="http://schemas.microsoft.com/office/drawing/2014/main" val="10007"/>
                  </a:ext>
                </a:extLst>
              </a:tr>
              <a:tr h="428575">
                <a:tc>
                  <a:txBody>
                    <a:bodyPr/>
                    <a:lstStyle/>
                    <a:p>
                      <a:pPr marL="0" lvl="0" indent="0" algn="l" rtl="0">
                        <a:spcBef>
                          <a:spcPts val="0"/>
                        </a:spcBef>
                        <a:spcAft>
                          <a:spcPts val="0"/>
                        </a:spcAft>
                        <a:buNone/>
                      </a:pPr>
                      <a:r>
                        <a:rPr lang="en" sz="1200" b="1"/>
                        <a:t>Total</a:t>
                      </a:r>
                      <a:endParaRPr sz="1200" b="1"/>
                    </a:p>
                  </a:txBody>
                  <a:tcPr marL="91425" marR="91425" marT="91425" marB="91425"/>
                </a:tc>
                <a:tc>
                  <a:txBody>
                    <a:bodyPr/>
                    <a:lstStyle/>
                    <a:p>
                      <a:pPr marL="0" lvl="0" indent="0" algn="l" rtl="0">
                        <a:spcBef>
                          <a:spcPts val="0"/>
                        </a:spcBef>
                        <a:spcAft>
                          <a:spcPts val="0"/>
                        </a:spcAft>
                        <a:buNone/>
                      </a:pPr>
                      <a:r>
                        <a:rPr lang="en" sz="1200"/>
                        <a:t>-</a:t>
                      </a:r>
                      <a:endParaRPr sz="1200"/>
                    </a:p>
                  </a:txBody>
                  <a:tcPr marL="91425" marR="91425" marT="91425" marB="91425"/>
                </a:tc>
                <a:tc>
                  <a:txBody>
                    <a:bodyPr/>
                    <a:lstStyle/>
                    <a:p>
                      <a:pPr marL="0" lvl="0" indent="0" algn="l" rtl="0">
                        <a:spcBef>
                          <a:spcPts val="0"/>
                        </a:spcBef>
                        <a:spcAft>
                          <a:spcPts val="0"/>
                        </a:spcAft>
                        <a:buNone/>
                      </a:pPr>
                      <a:r>
                        <a:rPr lang="en" sz="1200"/>
                        <a:t>-</a:t>
                      </a:r>
                      <a:endParaRPr sz="1200"/>
                    </a:p>
                  </a:txBody>
                  <a:tcPr marL="91425" marR="91425" marT="91425" marB="91425"/>
                </a:tc>
                <a:tc>
                  <a:txBody>
                    <a:bodyPr/>
                    <a:lstStyle/>
                    <a:p>
                      <a:pPr marL="0" lvl="0" indent="0" algn="l" rtl="0">
                        <a:spcBef>
                          <a:spcPts val="0"/>
                        </a:spcBef>
                        <a:spcAft>
                          <a:spcPts val="0"/>
                        </a:spcAft>
                        <a:buNone/>
                      </a:pPr>
                      <a:r>
                        <a:rPr lang="en" sz="1200" b="1"/>
                        <a:t>4345g (Before battery)</a:t>
                      </a:r>
                      <a:endParaRPr sz="1200" b="1"/>
                    </a:p>
                  </a:txBody>
                  <a:tcPr marL="91425" marR="91425" marT="91425" marB="91425"/>
                </a:tc>
                <a:extLst>
                  <a:ext uri="{0D108BD9-81ED-4DB2-BD59-A6C34878D82A}">
                    <a16:rowId xmlns:a16="http://schemas.microsoft.com/office/drawing/2014/main" val="10008"/>
                  </a:ext>
                </a:extLst>
              </a:tr>
            </a:tbl>
          </a:graphicData>
        </a:graphic>
      </p:graphicFrame>
      <p:sp>
        <p:nvSpPr>
          <p:cNvPr id="2" name="Slide Number Placeholder 1">
            <a:extLst>
              <a:ext uri="{FF2B5EF4-FFF2-40B4-BE49-F238E27FC236}">
                <a16:creationId xmlns:a16="http://schemas.microsoft.com/office/drawing/2014/main" id="{B3382D5C-9615-BB4B-A201-D81E006BCF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97</a:t>
            </a:fld>
            <a:endParaRPr lang="en"/>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102"/>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02"/>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UAS Mechanical Systems</a:t>
            </a:r>
            <a:endParaRPr b="1">
              <a:solidFill>
                <a:schemeClr val="dk1"/>
              </a:solidFill>
            </a:endParaRPr>
          </a:p>
        </p:txBody>
      </p:sp>
      <p:pic>
        <p:nvPicPr>
          <p:cNvPr id="1650" name="Google Shape;1650;p102"/>
          <p:cNvPicPr preferRelativeResize="0"/>
          <p:nvPr/>
        </p:nvPicPr>
        <p:blipFill rotWithShape="1">
          <a:blip r:embed="rId3">
            <a:alphaModFix/>
          </a:blip>
          <a:srcRect/>
          <a:stretch/>
        </p:blipFill>
        <p:spPr>
          <a:xfrm>
            <a:off x="209200" y="869975"/>
            <a:ext cx="7607726" cy="3803850"/>
          </a:xfrm>
          <a:prstGeom prst="rect">
            <a:avLst/>
          </a:prstGeom>
          <a:noFill/>
          <a:ln>
            <a:noFill/>
          </a:ln>
        </p:spPr>
      </p:pic>
      <p:sp>
        <p:nvSpPr>
          <p:cNvPr id="2" name="Slide Number Placeholder 1">
            <a:extLst>
              <a:ext uri="{FF2B5EF4-FFF2-40B4-BE49-F238E27FC236}">
                <a16:creationId xmlns:a16="http://schemas.microsoft.com/office/drawing/2014/main" id="{AB0089AC-2C20-164C-A5CD-09988FD019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98</a:t>
            </a:fld>
            <a:endParaRPr lang="en"/>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103"/>
          <p:cNvSpPr/>
          <p:nvPr/>
        </p:nvSpPr>
        <p:spPr>
          <a:xfrm>
            <a:off x="209200" y="195275"/>
            <a:ext cx="8760300" cy="674700"/>
          </a:xfrm>
          <a:prstGeom prst="rect">
            <a:avLst/>
          </a:prstGeom>
          <a:solidFill>
            <a:srgbClr val="674EA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03"/>
          <p:cNvSpPr txBox="1">
            <a:spLocks noGrp="1"/>
          </p:cNvSpPr>
          <p:nvPr>
            <p:ph type="title"/>
          </p:nvPr>
        </p:nvSpPr>
        <p:spPr>
          <a:xfrm>
            <a:off x="819150" y="195200"/>
            <a:ext cx="7505700" cy="835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dk1"/>
                </a:solidFill>
              </a:rPr>
              <a:t>UAS Mechanical Systems</a:t>
            </a:r>
            <a:endParaRPr b="1">
              <a:solidFill>
                <a:schemeClr val="dk1"/>
              </a:solidFill>
            </a:endParaRPr>
          </a:p>
        </p:txBody>
      </p:sp>
      <p:sp>
        <p:nvSpPr>
          <p:cNvPr id="1657" name="Google Shape;1657;p103"/>
          <p:cNvSpPr txBox="1"/>
          <p:nvPr/>
        </p:nvSpPr>
        <p:spPr>
          <a:xfrm>
            <a:off x="209200" y="869975"/>
            <a:ext cx="23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X4 Mass Budget</a:t>
            </a:r>
            <a:endParaRPr b="1">
              <a:latin typeface="Calibri"/>
              <a:ea typeface="Calibri"/>
              <a:cs typeface="Calibri"/>
              <a:sym typeface="Calibri"/>
            </a:endParaRPr>
          </a:p>
        </p:txBody>
      </p:sp>
      <p:graphicFrame>
        <p:nvGraphicFramePr>
          <p:cNvPr id="1658" name="Google Shape;1658;p103"/>
          <p:cNvGraphicFramePr/>
          <p:nvPr/>
        </p:nvGraphicFramePr>
        <p:xfrm>
          <a:off x="209200" y="1270170"/>
          <a:ext cx="3000000" cy="3000000"/>
        </p:xfrm>
        <a:graphic>
          <a:graphicData uri="http://schemas.openxmlformats.org/drawingml/2006/table">
            <a:tbl>
              <a:tblPr>
                <a:noFill/>
                <a:tableStyleId>{2E50009E-32C5-4519-B402-A932783322D1}</a:tableStyleId>
              </a:tblPr>
              <a:tblGrid>
                <a:gridCol w="2175975">
                  <a:extLst>
                    <a:ext uri="{9D8B030D-6E8A-4147-A177-3AD203B41FA5}">
                      <a16:colId xmlns:a16="http://schemas.microsoft.com/office/drawing/2014/main" val="20000"/>
                    </a:ext>
                  </a:extLst>
                </a:gridCol>
                <a:gridCol w="2175975">
                  <a:extLst>
                    <a:ext uri="{9D8B030D-6E8A-4147-A177-3AD203B41FA5}">
                      <a16:colId xmlns:a16="http://schemas.microsoft.com/office/drawing/2014/main" val="20001"/>
                    </a:ext>
                  </a:extLst>
                </a:gridCol>
                <a:gridCol w="2175975">
                  <a:extLst>
                    <a:ext uri="{9D8B030D-6E8A-4147-A177-3AD203B41FA5}">
                      <a16:colId xmlns:a16="http://schemas.microsoft.com/office/drawing/2014/main" val="20002"/>
                    </a:ext>
                  </a:extLst>
                </a:gridCol>
                <a:gridCol w="2175975">
                  <a:extLst>
                    <a:ext uri="{9D8B030D-6E8A-4147-A177-3AD203B41FA5}">
                      <a16:colId xmlns:a16="http://schemas.microsoft.com/office/drawing/2014/main" val="20003"/>
                    </a:ext>
                  </a:extLst>
                </a:gridCol>
              </a:tblGrid>
              <a:tr h="351075">
                <a:tc>
                  <a:txBody>
                    <a:bodyPr/>
                    <a:lstStyle/>
                    <a:p>
                      <a:pPr marL="0" lvl="0" indent="0" algn="l" rtl="0">
                        <a:spcBef>
                          <a:spcPts val="0"/>
                        </a:spcBef>
                        <a:spcAft>
                          <a:spcPts val="0"/>
                        </a:spcAft>
                        <a:buNone/>
                      </a:pPr>
                      <a:r>
                        <a:rPr lang="en" sz="1200" b="1"/>
                        <a:t>Part</a:t>
                      </a:r>
                      <a:endParaRPr sz="1200" b="1"/>
                    </a:p>
                  </a:txBody>
                  <a:tcPr marL="91425" marR="91425" marT="91425" marB="91425"/>
                </a:tc>
                <a:tc>
                  <a:txBody>
                    <a:bodyPr/>
                    <a:lstStyle/>
                    <a:p>
                      <a:pPr marL="0" lvl="0" indent="0" algn="l" rtl="0">
                        <a:spcBef>
                          <a:spcPts val="0"/>
                        </a:spcBef>
                        <a:spcAft>
                          <a:spcPts val="0"/>
                        </a:spcAft>
                        <a:buNone/>
                      </a:pPr>
                      <a:r>
                        <a:rPr lang="en" sz="1200" b="1"/>
                        <a:t>Count</a:t>
                      </a:r>
                      <a:endParaRPr sz="1200" b="1"/>
                    </a:p>
                  </a:txBody>
                  <a:tcPr marL="91425" marR="91425" marT="91425" marB="91425"/>
                </a:tc>
                <a:tc>
                  <a:txBody>
                    <a:bodyPr/>
                    <a:lstStyle/>
                    <a:p>
                      <a:pPr marL="0" lvl="0" indent="0" algn="l" rtl="0">
                        <a:spcBef>
                          <a:spcPts val="0"/>
                        </a:spcBef>
                        <a:spcAft>
                          <a:spcPts val="0"/>
                        </a:spcAft>
                        <a:buNone/>
                      </a:pPr>
                      <a:r>
                        <a:rPr lang="en" sz="1200" b="1"/>
                        <a:t>Mass (each)</a:t>
                      </a:r>
                      <a:endParaRPr sz="1200" b="1"/>
                    </a:p>
                  </a:txBody>
                  <a:tcPr marL="91425" marR="91425" marT="91425" marB="91425"/>
                </a:tc>
                <a:tc>
                  <a:txBody>
                    <a:bodyPr/>
                    <a:lstStyle/>
                    <a:p>
                      <a:pPr marL="0" lvl="0" indent="0" algn="l" rtl="0">
                        <a:spcBef>
                          <a:spcPts val="0"/>
                        </a:spcBef>
                        <a:spcAft>
                          <a:spcPts val="0"/>
                        </a:spcAft>
                        <a:buNone/>
                      </a:pPr>
                      <a:r>
                        <a:rPr lang="en" sz="1200" b="1"/>
                        <a:t>Mass (per line)</a:t>
                      </a:r>
                      <a:endParaRPr sz="1200" b="1"/>
                    </a:p>
                  </a:txBody>
                  <a:tcPr marL="91425" marR="91425" marT="91425" marB="91425"/>
                </a:tc>
                <a:extLst>
                  <a:ext uri="{0D108BD9-81ED-4DB2-BD59-A6C34878D82A}">
                    <a16:rowId xmlns:a16="http://schemas.microsoft.com/office/drawing/2014/main" val="10000"/>
                  </a:ext>
                </a:extLst>
              </a:tr>
              <a:tr h="351075">
                <a:tc>
                  <a:txBody>
                    <a:bodyPr/>
                    <a:lstStyle/>
                    <a:p>
                      <a:pPr marL="0" lvl="0" indent="0" algn="l" rtl="0">
                        <a:spcBef>
                          <a:spcPts val="0"/>
                        </a:spcBef>
                        <a:spcAft>
                          <a:spcPts val="0"/>
                        </a:spcAft>
                        <a:buNone/>
                      </a:pPr>
                      <a:r>
                        <a:rPr lang="en" sz="1200"/>
                        <a:t>Tarot X4 Airframe</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1600g</a:t>
                      </a:r>
                      <a:endParaRPr sz="1200"/>
                    </a:p>
                  </a:txBody>
                  <a:tcPr marL="91425" marR="91425" marT="91425" marB="91425"/>
                </a:tc>
                <a:tc>
                  <a:txBody>
                    <a:bodyPr/>
                    <a:lstStyle/>
                    <a:p>
                      <a:pPr marL="0" lvl="0" indent="0" algn="l" rtl="0">
                        <a:spcBef>
                          <a:spcPts val="0"/>
                        </a:spcBef>
                        <a:spcAft>
                          <a:spcPts val="0"/>
                        </a:spcAft>
                        <a:buNone/>
                      </a:pPr>
                      <a:r>
                        <a:rPr lang="en" sz="1200"/>
                        <a:t>1600g</a:t>
                      </a:r>
                      <a:endParaRPr sz="1200"/>
                    </a:p>
                  </a:txBody>
                  <a:tcPr marL="91425" marR="91425" marT="91425" marB="91425"/>
                </a:tc>
                <a:extLst>
                  <a:ext uri="{0D108BD9-81ED-4DB2-BD59-A6C34878D82A}">
                    <a16:rowId xmlns:a16="http://schemas.microsoft.com/office/drawing/2014/main" val="10001"/>
                  </a:ext>
                </a:extLst>
              </a:tr>
              <a:tr h="526625">
                <a:tc>
                  <a:txBody>
                    <a:bodyPr/>
                    <a:lstStyle/>
                    <a:p>
                      <a:pPr marL="0" lvl="0" indent="0" algn="l" rtl="0">
                        <a:spcBef>
                          <a:spcPts val="0"/>
                        </a:spcBef>
                        <a:spcAft>
                          <a:spcPts val="0"/>
                        </a:spcAft>
                        <a:buNone/>
                      </a:pPr>
                      <a:r>
                        <a:rPr lang="en" sz="1200"/>
                        <a:t>6115/320Kv Motor</a:t>
                      </a:r>
                      <a:endParaRPr sz="1200"/>
                    </a:p>
                  </a:txBody>
                  <a:tcPr marL="91425" marR="91425" marT="91425" marB="91425"/>
                </a:tc>
                <a:tc>
                  <a:txBody>
                    <a:bodyPr/>
                    <a:lstStyle/>
                    <a:p>
                      <a:pPr marL="0" lvl="0" indent="0" algn="l" rtl="0">
                        <a:spcBef>
                          <a:spcPts val="0"/>
                        </a:spcBef>
                        <a:spcAft>
                          <a:spcPts val="0"/>
                        </a:spcAft>
                        <a:buNone/>
                      </a:pPr>
                      <a:r>
                        <a:rPr lang="en" sz="1200"/>
                        <a:t>4</a:t>
                      </a:r>
                      <a:endParaRPr sz="1200"/>
                    </a:p>
                  </a:txBody>
                  <a:tcPr marL="91425" marR="91425" marT="91425" marB="91425"/>
                </a:tc>
                <a:tc>
                  <a:txBody>
                    <a:bodyPr/>
                    <a:lstStyle/>
                    <a:p>
                      <a:pPr marL="0" lvl="0" indent="0" algn="l" rtl="0">
                        <a:spcBef>
                          <a:spcPts val="0"/>
                        </a:spcBef>
                        <a:spcAft>
                          <a:spcPts val="0"/>
                        </a:spcAft>
                        <a:buNone/>
                      </a:pPr>
                      <a:r>
                        <a:rPr lang="en" sz="1200"/>
                        <a:t>312g</a:t>
                      </a:r>
                      <a:endParaRPr sz="1200"/>
                    </a:p>
                  </a:txBody>
                  <a:tcPr marL="91425" marR="91425" marT="91425" marB="91425"/>
                </a:tc>
                <a:tc>
                  <a:txBody>
                    <a:bodyPr/>
                    <a:lstStyle/>
                    <a:p>
                      <a:pPr marL="0" lvl="0" indent="0" algn="l" rtl="0">
                        <a:spcBef>
                          <a:spcPts val="0"/>
                        </a:spcBef>
                        <a:spcAft>
                          <a:spcPts val="0"/>
                        </a:spcAft>
                        <a:buNone/>
                      </a:pPr>
                      <a:r>
                        <a:rPr lang="en" sz="1200"/>
                        <a:t>1248g</a:t>
                      </a:r>
                      <a:endParaRPr sz="1200"/>
                    </a:p>
                  </a:txBody>
                  <a:tcPr marL="91425" marR="91425" marT="91425" marB="91425"/>
                </a:tc>
                <a:extLst>
                  <a:ext uri="{0D108BD9-81ED-4DB2-BD59-A6C34878D82A}">
                    <a16:rowId xmlns:a16="http://schemas.microsoft.com/office/drawing/2014/main" val="10002"/>
                  </a:ext>
                </a:extLst>
              </a:tr>
              <a:tr h="351075">
                <a:tc>
                  <a:txBody>
                    <a:bodyPr/>
                    <a:lstStyle/>
                    <a:p>
                      <a:pPr marL="0" lvl="0" indent="0" algn="l" rtl="0">
                        <a:spcBef>
                          <a:spcPts val="0"/>
                        </a:spcBef>
                        <a:spcAft>
                          <a:spcPts val="0"/>
                        </a:spcAft>
                        <a:buNone/>
                      </a:pPr>
                      <a:r>
                        <a:rPr lang="en" sz="1200"/>
                        <a:t>TMotor 60A ESC</a:t>
                      </a:r>
                      <a:endParaRPr sz="1200"/>
                    </a:p>
                  </a:txBody>
                  <a:tcPr marL="91425" marR="91425" marT="91425" marB="91425"/>
                </a:tc>
                <a:tc>
                  <a:txBody>
                    <a:bodyPr/>
                    <a:lstStyle/>
                    <a:p>
                      <a:pPr marL="0" lvl="0" indent="0" algn="l" rtl="0">
                        <a:spcBef>
                          <a:spcPts val="0"/>
                        </a:spcBef>
                        <a:spcAft>
                          <a:spcPts val="0"/>
                        </a:spcAft>
                        <a:buNone/>
                      </a:pPr>
                      <a:r>
                        <a:rPr lang="en" sz="1200"/>
                        <a:t>4</a:t>
                      </a:r>
                      <a:endParaRPr sz="1200"/>
                    </a:p>
                  </a:txBody>
                  <a:tcPr marL="91425" marR="91425" marT="91425" marB="91425"/>
                </a:tc>
                <a:tc>
                  <a:txBody>
                    <a:bodyPr/>
                    <a:lstStyle/>
                    <a:p>
                      <a:pPr marL="0" lvl="0" indent="0" algn="l" rtl="0">
                        <a:spcBef>
                          <a:spcPts val="0"/>
                        </a:spcBef>
                        <a:spcAft>
                          <a:spcPts val="0"/>
                        </a:spcAft>
                        <a:buNone/>
                      </a:pPr>
                      <a:r>
                        <a:rPr lang="en" sz="1200"/>
                        <a:t>60g</a:t>
                      </a:r>
                      <a:endParaRPr sz="1200"/>
                    </a:p>
                  </a:txBody>
                  <a:tcPr marL="91425" marR="91425" marT="91425" marB="91425"/>
                </a:tc>
                <a:tc>
                  <a:txBody>
                    <a:bodyPr/>
                    <a:lstStyle/>
                    <a:p>
                      <a:pPr marL="0" lvl="0" indent="0" algn="l" rtl="0">
                        <a:spcBef>
                          <a:spcPts val="0"/>
                        </a:spcBef>
                        <a:spcAft>
                          <a:spcPts val="0"/>
                        </a:spcAft>
                        <a:buNone/>
                      </a:pPr>
                      <a:r>
                        <a:rPr lang="en" sz="1200"/>
                        <a:t>240g</a:t>
                      </a:r>
                      <a:endParaRPr sz="1200"/>
                    </a:p>
                  </a:txBody>
                  <a:tcPr marL="91425" marR="91425" marT="91425" marB="91425"/>
                </a:tc>
                <a:extLst>
                  <a:ext uri="{0D108BD9-81ED-4DB2-BD59-A6C34878D82A}">
                    <a16:rowId xmlns:a16="http://schemas.microsoft.com/office/drawing/2014/main" val="10003"/>
                  </a:ext>
                </a:extLst>
              </a:tr>
              <a:tr h="351075">
                <a:tc>
                  <a:txBody>
                    <a:bodyPr/>
                    <a:lstStyle/>
                    <a:p>
                      <a:pPr marL="0" lvl="0" indent="0" algn="l" rtl="0">
                        <a:spcBef>
                          <a:spcPts val="0"/>
                        </a:spcBef>
                        <a:spcAft>
                          <a:spcPts val="0"/>
                        </a:spcAft>
                        <a:buNone/>
                      </a:pPr>
                      <a:r>
                        <a:rPr lang="en" sz="1200"/>
                        <a:t>22” x 5.5” CF Prop</a:t>
                      </a:r>
                      <a:endParaRPr sz="1200"/>
                    </a:p>
                  </a:txBody>
                  <a:tcPr marL="91425" marR="91425" marT="91425" marB="91425"/>
                </a:tc>
                <a:tc>
                  <a:txBody>
                    <a:bodyPr/>
                    <a:lstStyle/>
                    <a:p>
                      <a:pPr marL="0" lvl="0" indent="0" algn="l" rtl="0">
                        <a:spcBef>
                          <a:spcPts val="0"/>
                        </a:spcBef>
                        <a:spcAft>
                          <a:spcPts val="0"/>
                        </a:spcAft>
                        <a:buNone/>
                      </a:pPr>
                      <a:r>
                        <a:rPr lang="en" sz="1200"/>
                        <a:t>4</a:t>
                      </a:r>
                      <a:endParaRPr sz="1200"/>
                    </a:p>
                  </a:txBody>
                  <a:tcPr marL="91425" marR="91425" marT="91425" marB="91425"/>
                </a:tc>
                <a:tc>
                  <a:txBody>
                    <a:bodyPr/>
                    <a:lstStyle/>
                    <a:p>
                      <a:pPr marL="0" lvl="0" indent="0" algn="l" rtl="0">
                        <a:spcBef>
                          <a:spcPts val="0"/>
                        </a:spcBef>
                        <a:spcAft>
                          <a:spcPts val="0"/>
                        </a:spcAft>
                        <a:buNone/>
                      </a:pPr>
                      <a:r>
                        <a:rPr lang="en" sz="1200"/>
                        <a:t>62g</a:t>
                      </a:r>
                      <a:endParaRPr sz="1200"/>
                    </a:p>
                  </a:txBody>
                  <a:tcPr marL="91425" marR="91425" marT="91425" marB="91425"/>
                </a:tc>
                <a:tc>
                  <a:txBody>
                    <a:bodyPr/>
                    <a:lstStyle/>
                    <a:p>
                      <a:pPr marL="0" lvl="0" indent="0" algn="l" rtl="0">
                        <a:spcBef>
                          <a:spcPts val="0"/>
                        </a:spcBef>
                        <a:spcAft>
                          <a:spcPts val="0"/>
                        </a:spcAft>
                        <a:buNone/>
                      </a:pPr>
                      <a:r>
                        <a:rPr lang="en" sz="1200"/>
                        <a:t>248g</a:t>
                      </a:r>
                      <a:endParaRPr sz="1200"/>
                    </a:p>
                  </a:txBody>
                  <a:tcPr marL="91425" marR="91425" marT="91425" marB="91425"/>
                </a:tc>
                <a:extLst>
                  <a:ext uri="{0D108BD9-81ED-4DB2-BD59-A6C34878D82A}">
                    <a16:rowId xmlns:a16="http://schemas.microsoft.com/office/drawing/2014/main" val="10004"/>
                  </a:ext>
                </a:extLst>
              </a:tr>
              <a:tr h="526625">
                <a:tc>
                  <a:txBody>
                    <a:bodyPr/>
                    <a:lstStyle/>
                    <a:p>
                      <a:pPr marL="0" lvl="0" indent="0" algn="l" rtl="0">
                        <a:spcBef>
                          <a:spcPts val="0"/>
                        </a:spcBef>
                        <a:spcAft>
                          <a:spcPts val="0"/>
                        </a:spcAft>
                        <a:buNone/>
                      </a:pPr>
                      <a:r>
                        <a:rPr lang="en" sz="1200"/>
                        <a:t>Pixhawk Autopilot &amp; avionics </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100g</a:t>
                      </a:r>
                      <a:endParaRPr sz="1200"/>
                    </a:p>
                  </a:txBody>
                  <a:tcPr marL="91425" marR="91425" marT="91425" marB="91425"/>
                </a:tc>
                <a:tc>
                  <a:txBody>
                    <a:bodyPr/>
                    <a:lstStyle/>
                    <a:p>
                      <a:pPr marL="0" lvl="0" indent="0" algn="l" rtl="0">
                        <a:spcBef>
                          <a:spcPts val="0"/>
                        </a:spcBef>
                        <a:spcAft>
                          <a:spcPts val="0"/>
                        </a:spcAft>
                        <a:buNone/>
                      </a:pPr>
                      <a:r>
                        <a:rPr lang="en" sz="1200"/>
                        <a:t>100g</a:t>
                      </a:r>
                      <a:endParaRPr sz="1200"/>
                    </a:p>
                  </a:txBody>
                  <a:tcPr marL="91425" marR="91425" marT="91425" marB="91425"/>
                </a:tc>
                <a:extLst>
                  <a:ext uri="{0D108BD9-81ED-4DB2-BD59-A6C34878D82A}">
                    <a16:rowId xmlns:a16="http://schemas.microsoft.com/office/drawing/2014/main" val="10005"/>
                  </a:ext>
                </a:extLst>
              </a:tr>
              <a:tr h="390100">
                <a:tc>
                  <a:txBody>
                    <a:bodyPr/>
                    <a:lstStyle/>
                    <a:p>
                      <a:pPr marL="0" lvl="0" indent="0" algn="l" rtl="0">
                        <a:spcBef>
                          <a:spcPts val="0"/>
                        </a:spcBef>
                        <a:spcAft>
                          <a:spcPts val="0"/>
                        </a:spcAft>
                        <a:buNone/>
                      </a:pPr>
                      <a:r>
                        <a:rPr lang="en" sz="1200"/>
                        <a:t>Wiring</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300g</a:t>
                      </a:r>
                      <a:endParaRPr sz="1200"/>
                    </a:p>
                  </a:txBody>
                  <a:tcPr marL="91425" marR="91425" marT="91425" marB="91425"/>
                </a:tc>
                <a:tc>
                  <a:txBody>
                    <a:bodyPr/>
                    <a:lstStyle/>
                    <a:p>
                      <a:pPr marL="0" lvl="0" indent="0" algn="l" rtl="0">
                        <a:spcBef>
                          <a:spcPts val="0"/>
                        </a:spcBef>
                        <a:spcAft>
                          <a:spcPts val="0"/>
                        </a:spcAft>
                        <a:buNone/>
                      </a:pPr>
                      <a:r>
                        <a:rPr lang="en" sz="1200"/>
                        <a:t>300g</a:t>
                      </a:r>
                      <a:endParaRPr sz="1200"/>
                    </a:p>
                  </a:txBody>
                  <a:tcPr marL="91425" marR="91425" marT="91425" marB="91425"/>
                </a:tc>
                <a:extLst>
                  <a:ext uri="{0D108BD9-81ED-4DB2-BD59-A6C34878D82A}">
                    <a16:rowId xmlns:a16="http://schemas.microsoft.com/office/drawing/2014/main" val="10006"/>
                  </a:ext>
                </a:extLst>
              </a:tr>
              <a:tr h="390100">
                <a:tc>
                  <a:txBody>
                    <a:bodyPr/>
                    <a:lstStyle/>
                    <a:p>
                      <a:pPr marL="0" lvl="0" indent="0" algn="l" rtl="0">
                        <a:spcBef>
                          <a:spcPts val="0"/>
                        </a:spcBef>
                        <a:spcAft>
                          <a:spcPts val="0"/>
                        </a:spcAft>
                        <a:buNone/>
                      </a:pPr>
                      <a:r>
                        <a:rPr lang="en" sz="1200"/>
                        <a:t>+10% margin</a:t>
                      </a:r>
                      <a:endParaRPr sz="1200"/>
                    </a:p>
                  </a:txBody>
                  <a:tcPr marL="91425" marR="91425" marT="91425" marB="91425"/>
                </a:tc>
                <a:tc>
                  <a:txBody>
                    <a:bodyPr/>
                    <a:lstStyle/>
                    <a:p>
                      <a:pPr marL="0" lvl="0" indent="0" algn="l" rtl="0">
                        <a:spcBef>
                          <a:spcPts val="0"/>
                        </a:spcBef>
                        <a:spcAft>
                          <a:spcPts val="0"/>
                        </a:spcAft>
                        <a:buNone/>
                      </a:pPr>
                      <a:r>
                        <a:rPr lang="en" sz="1200"/>
                        <a:t>1</a:t>
                      </a:r>
                      <a:endParaRPr sz="1200"/>
                    </a:p>
                  </a:txBody>
                  <a:tcPr marL="91425" marR="91425" marT="91425" marB="91425"/>
                </a:tc>
                <a:tc>
                  <a:txBody>
                    <a:bodyPr/>
                    <a:lstStyle/>
                    <a:p>
                      <a:pPr marL="0" lvl="0" indent="0" algn="l" rtl="0">
                        <a:spcBef>
                          <a:spcPts val="0"/>
                        </a:spcBef>
                        <a:spcAft>
                          <a:spcPts val="0"/>
                        </a:spcAft>
                        <a:buNone/>
                      </a:pPr>
                      <a:r>
                        <a:rPr lang="en" sz="1200"/>
                        <a:t>375g</a:t>
                      </a:r>
                      <a:endParaRPr sz="1200"/>
                    </a:p>
                  </a:txBody>
                  <a:tcPr marL="91425" marR="91425" marT="91425" marB="91425"/>
                </a:tc>
                <a:tc>
                  <a:txBody>
                    <a:bodyPr/>
                    <a:lstStyle/>
                    <a:p>
                      <a:pPr marL="0" lvl="0" indent="0" algn="l" rtl="0">
                        <a:spcBef>
                          <a:spcPts val="0"/>
                        </a:spcBef>
                        <a:spcAft>
                          <a:spcPts val="0"/>
                        </a:spcAft>
                        <a:buNone/>
                      </a:pPr>
                      <a:r>
                        <a:rPr lang="en" sz="1200"/>
                        <a:t>375g</a:t>
                      </a:r>
                      <a:endParaRPr sz="1200"/>
                    </a:p>
                  </a:txBody>
                  <a:tcPr marL="91425" marR="91425" marT="91425" marB="91425"/>
                </a:tc>
                <a:extLst>
                  <a:ext uri="{0D108BD9-81ED-4DB2-BD59-A6C34878D82A}">
                    <a16:rowId xmlns:a16="http://schemas.microsoft.com/office/drawing/2014/main" val="10007"/>
                  </a:ext>
                </a:extLst>
              </a:tr>
              <a:tr h="428575">
                <a:tc>
                  <a:txBody>
                    <a:bodyPr/>
                    <a:lstStyle/>
                    <a:p>
                      <a:pPr marL="0" lvl="0" indent="0" algn="l" rtl="0">
                        <a:spcBef>
                          <a:spcPts val="0"/>
                        </a:spcBef>
                        <a:spcAft>
                          <a:spcPts val="0"/>
                        </a:spcAft>
                        <a:buNone/>
                      </a:pPr>
                      <a:r>
                        <a:rPr lang="en" sz="1200" b="1"/>
                        <a:t>Total</a:t>
                      </a:r>
                      <a:endParaRPr sz="1200" b="1"/>
                    </a:p>
                  </a:txBody>
                  <a:tcPr marL="91425" marR="91425" marT="91425" marB="91425"/>
                </a:tc>
                <a:tc>
                  <a:txBody>
                    <a:bodyPr/>
                    <a:lstStyle/>
                    <a:p>
                      <a:pPr marL="0" lvl="0" indent="0" algn="l" rtl="0">
                        <a:spcBef>
                          <a:spcPts val="0"/>
                        </a:spcBef>
                        <a:spcAft>
                          <a:spcPts val="0"/>
                        </a:spcAft>
                        <a:buNone/>
                      </a:pPr>
                      <a:r>
                        <a:rPr lang="en" sz="1200"/>
                        <a:t>-</a:t>
                      </a:r>
                      <a:endParaRPr sz="1200"/>
                    </a:p>
                  </a:txBody>
                  <a:tcPr marL="91425" marR="91425" marT="91425" marB="91425"/>
                </a:tc>
                <a:tc>
                  <a:txBody>
                    <a:bodyPr/>
                    <a:lstStyle/>
                    <a:p>
                      <a:pPr marL="0" lvl="0" indent="0" algn="l" rtl="0">
                        <a:spcBef>
                          <a:spcPts val="0"/>
                        </a:spcBef>
                        <a:spcAft>
                          <a:spcPts val="0"/>
                        </a:spcAft>
                        <a:buNone/>
                      </a:pPr>
                      <a:r>
                        <a:rPr lang="en" sz="1200"/>
                        <a:t>-</a:t>
                      </a:r>
                      <a:endParaRPr sz="1200"/>
                    </a:p>
                  </a:txBody>
                  <a:tcPr marL="91425" marR="91425" marT="91425" marB="91425"/>
                </a:tc>
                <a:tc>
                  <a:txBody>
                    <a:bodyPr/>
                    <a:lstStyle/>
                    <a:p>
                      <a:pPr marL="0" lvl="0" indent="0" algn="l" rtl="0">
                        <a:spcBef>
                          <a:spcPts val="0"/>
                        </a:spcBef>
                        <a:spcAft>
                          <a:spcPts val="0"/>
                        </a:spcAft>
                        <a:buNone/>
                      </a:pPr>
                      <a:r>
                        <a:rPr lang="en" sz="1200" b="1"/>
                        <a:t>4110g (Before battery)</a:t>
                      </a:r>
                      <a:endParaRPr sz="1200" b="1"/>
                    </a:p>
                  </a:txBody>
                  <a:tcPr marL="91425" marR="91425" marT="91425" marB="91425"/>
                </a:tc>
                <a:extLst>
                  <a:ext uri="{0D108BD9-81ED-4DB2-BD59-A6C34878D82A}">
                    <a16:rowId xmlns:a16="http://schemas.microsoft.com/office/drawing/2014/main" val="10008"/>
                  </a:ext>
                </a:extLst>
              </a:tr>
            </a:tbl>
          </a:graphicData>
        </a:graphic>
      </p:graphicFrame>
      <p:sp>
        <p:nvSpPr>
          <p:cNvPr id="2" name="Slide Number Placeholder 1">
            <a:extLst>
              <a:ext uri="{FF2B5EF4-FFF2-40B4-BE49-F238E27FC236}">
                <a16:creationId xmlns:a16="http://schemas.microsoft.com/office/drawing/2014/main" id="{0CBC355E-2F2A-9043-A434-0F38E2B8B72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99</a:t>
            </a:fld>
            <a:endParaRPr lang="en"/>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4A86E8"/>
      </a:lt1>
      <a:dk2>
        <a:srgbClr val="FFFFFF"/>
      </a:dk2>
      <a:lt2>
        <a:srgbClr val="D9D9D9"/>
      </a:lt2>
      <a:accent1>
        <a:srgbClr val="00796B"/>
      </a:accent1>
      <a:accent2>
        <a:srgbClr val="D9563F"/>
      </a:accent2>
      <a:accent3>
        <a:srgbClr val="4A86E8"/>
      </a:accent3>
      <a:accent4>
        <a:srgbClr val="14F597"/>
      </a:accent4>
      <a:accent5>
        <a:srgbClr val="3D4594"/>
      </a:accent5>
      <a:accent6>
        <a:srgbClr val="76A5AF"/>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10276</Words>
  <Application>Microsoft Macintosh PowerPoint</Application>
  <PresentationFormat>On-screen Show (16:9)</PresentationFormat>
  <Paragraphs>1905</Paragraphs>
  <Slides>119</Slides>
  <Notes>113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119</vt:i4>
      </vt:variant>
    </vt:vector>
  </HeadingPairs>
  <TitlesOfParts>
    <vt:vector size="128" baseType="lpstr">
      <vt:lpstr>Lato</vt:lpstr>
      <vt:lpstr>Futura Medium</vt:lpstr>
      <vt:lpstr>Calibri</vt:lpstr>
      <vt:lpstr>Arial</vt:lpstr>
      <vt:lpstr>Nunito</vt:lpstr>
      <vt:lpstr>Average</vt:lpstr>
      <vt:lpstr>Futura Medium</vt:lpstr>
      <vt:lpstr>Trebuchet MS</vt:lpstr>
      <vt:lpstr>Shift</vt:lpstr>
      <vt:lpstr>Preliminary Design Review</vt:lpstr>
      <vt:lpstr>Presentation Breakdown: </vt:lpstr>
      <vt:lpstr>Project Overview</vt:lpstr>
      <vt:lpstr>CONOPS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Overview</vt:lpstr>
      <vt:lpstr>Project Overview</vt:lpstr>
      <vt:lpstr>Functional Block Diagram</vt:lpstr>
      <vt:lpstr>Functional Block Diagram</vt:lpstr>
      <vt:lpstr>Functional Block Diagram</vt:lpstr>
      <vt:lpstr>Functional Block Diagram</vt:lpstr>
      <vt:lpstr>Functional Requirements</vt:lpstr>
      <vt:lpstr>Critical Project Elements</vt:lpstr>
      <vt:lpstr>Baseline Design</vt:lpstr>
      <vt:lpstr>Key attributes:</vt:lpstr>
      <vt:lpstr>Key attributes:</vt:lpstr>
      <vt:lpstr>ArduPilot Key Attributes:</vt:lpstr>
      <vt:lpstr>Key attributes:</vt:lpstr>
      <vt:lpstr>Key attributes:</vt:lpstr>
      <vt:lpstr>Feasibility Analysis</vt:lpstr>
      <vt:lpstr>Feasibility Analyses Conducted</vt:lpstr>
      <vt:lpstr>Feasibility Analysis: UAS</vt:lpstr>
      <vt:lpstr>Flight-time Feasibility Methodology    </vt:lpstr>
      <vt:lpstr>UAS Kit Options Overview </vt:lpstr>
      <vt:lpstr>Momentum Theory for Static-Thrust Calculation    </vt:lpstr>
      <vt:lpstr>Component Efficiency Model  </vt:lpstr>
      <vt:lpstr>Feasibility Analysis: UAS Cont.</vt:lpstr>
      <vt:lpstr>Feasibility Analysis: UAS Cont.</vt:lpstr>
      <vt:lpstr>Feasibility Analysis: UAS</vt:lpstr>
      <vt:lpstr>Feasibility Analysis: Ground Truth System</vt:lpstr>
      <vt:lpstr>Objective 1: Measure and store position during flight with +/-10cm accuracy     </vt:lpstr>
      <vt:lpstr>Feasibility Analysis: Ground Truth System</vt:lpstr>
      <vt:lpstr>Feasibility Analysis: Ground Truth System</vt:lpstr>
      <vt:lpstr>Feasibility Analysis: High Level Interface FBD</vt:lpstr>
      <vt:lpstr>Feasibility Analysis: Autopilot Hardware</vt:lpstr>
      <vt:lpstr>Feasibility Analysis: Autopilot Hardware</vt:lpstr>
      <vt:lpstr>Feasibility Analysis: Autopilot Hardware</vt:lpstr>
      <vt:lpstr>Feasibility Analysis: Autopilot Software</vt:lpstr>
      <vt:lpstr>Feasibility Analysis: Autopilot Software</vt:lpstr>
      <vt:lpstr>Feasibility Analysis: Autopilot Software Cont.</vt:lpstr>
      <vt:lpstr>Feasibility Analysis: Control Algorithm</vt:lpstr>
      <vt:lpstr>Feasibility Analysis: Autopilot Software</vt:lpstr>
      <vt:lpstr>Feasibility Analysis: Simulation</vt:lpstr>
      <vt:lpstr>Gazebo Physics Engine Gazebo accurately models thrust, drag, lift and disturbance forces  Gazebo able to interface with Ardupilot &amp; QGroundControl Gazebo has been run on team’s machines and baseline flights have been conducted  Gazebo easily models quadcopter or hex-copter drone frames </vt:lpstr>
      <vt:lpstr>Feasibility Analysis: Simulation</vt:lpstr>
      <vt:lpstr>Feasibility Analysis: Mission Planner</vt:lpstr>
      <vt:lpstr>Feasibility Analysis: Mission Planner</vt:lpstr>
      <vt:lpstr>Feasibility Analysis: Mission Planner</vt:lpstr>
      <vt:lpstr>Status and Summary</vt:lpstr>
      <vt:lpstr>Feasibility Analysis Summary</vt:lpstr>
      <vt:lpstr>Budget Overview</vt:lpstr>
      <vt:lpstr>Future Work</vt:lpstr>
      <vt:lpstr>Hardware Refine flight time model further Perform sensitivity analysis on flight time model parameters Look at vehicle max performance figures as they relate to LEO emulation trajectories and power use. Final airframe downselection Final parts selection   </vt:lpstr>
      <vt:lpstr>Autopilot Further research into time optimal guidance algorithms, control laws, and integration with position and attitude controls  Investigate lower level functions of the ardupilot repository and how these functions interweave with the output control algorithm Mission Planner Modify the user interface and output flowdown, then test modifications for successful mission configuration and upload Simulation Conduct further simulations with more advanced flight modes to export and analyze data Test new iterations of developed XYZT control law     </vt:lpstr>
      <vt:lpstr>GANTT</vt:lpstr>
      <vt:lpstr>Thank you!</vt:lpstr>
      <vt:lpstr>Supporting Materials</vt:lpstr>
      <vt:lpstr>Supporting Materials Quick Links</vt:lpstr>
      <vt:lpstr>Administrative</vt:lpstr>
      <vt:lpstr>Organization Chart</vt:lpstr>
      <vt:lpstr>Specific Objectives</vt:lpstr>
      <vt:lpstr>Design Requirements: FR 1</vt:lpstr>
      <vt:lpstr>Design Requirements: FR 2</vt:lpstr>
      <vt:lpstr>Design Requirements: FR 3</vt:lpstr>
      <vt:lpstr>Design Requirements: FR 4</vt:lpstr>
      <vt:lpstr>Design Requirements: FR 5</vt:lpstr>
      <vt:lpstr>Design Requirements: FR 6</vt:lpstr>
      <vt:lpstr>Design Requirements: FR 7</vt:lpstr>
      <vt:lpstr>Budget Detailed Breakdown</vt:lpstr>
      <vt:lpstr>Trade Studies</vt:lpstr>
      <vt:lpstr>Trade Study: UAS</vt:lpstr>
      <vt:lpstr>Trade Study: UAS</vt:lpstr>
      <vt:lpstr>Trade Study: Ground Truth System</vt:lpstr>
      <vt:lpstr>Trade Study: Ground Truth System</vt:lpstr>
      <vt:lpstr>Trade Study: Autopilot Software</vt:lpstr>
      <vt:lpstr>Trade Study: Autopilot Software</vt:lpstr>
      <vt:lpstr>Trade Study: Simulation</vt:lpstr>
      <vt:lpstr>Trade Study: Simulation</vt:lpstr>
      <vt:lpstr>Trade Study: Mission Planner</vt:lpstr>
      <vt:lpstr>Trade Study: Mission Planner</vt:lpstr>
      <vt:lpstr>Hardware</vt:lpstr>
      <vt:lpstr>PixHawk Flight Controller</vt:lpstr>
      <vt:lpstr>PixHawk Flight Controller</vt:lpstr>
      <vt:lpstr>PixHawk GPS Module</vt:lpstr>
      <vt:lpstr>UAS Kit Options Overview </vt:lpstr>
      <vt:lpstr>Flight-time Feasibility Assumptions    </vt:lpstr>
      <vt:lpstr>Momentum Theory for Static-Thrust Calculation    </vt:lpstr>
      <vt:lpstr>Momentum Theory for Static-Thrust Calculation Full Derivation    </vt:lpstr>
      <vt:lpstr>Feasibility Analysis: UAS Cont.</vt:lpstr>
      <vt:lpstr>Feasibility Analysis: UAS Cont.</vt:lpstr>
      <vt:lpstr>UAS Mechanical Systems</vt:lpstr>
      <vt:lpstr>UAS Mechanical Systems</vt:lpstr>
      <vt:lpstr>UAS Mechanical Systems</vt:lpstr>
      <vt:lpstr>UAS Mechanical Systems</vt:lpstr>
      <vt:lpstr>UAS Mechanical Systems</vt:lpstr>
      <vt:lpstr>UAS Mechanical Systems</vt:lpstr>
      <vt:lpstr>UAS Mechanical Systems</vt:lpstr>
      <vt:lpstr>UAS Mechanical Systems</vt:lpstr>
      <vt:lpstr>Airframe Power System Feasibility (Tarot X6)</vt:lpstr>
      <vt:lpstr>Empirical Total Efficiency Calculation</vt:lpstr>
      <vt:lpstr>Empirical Total Efficiency Calculation</vt:lpstr>
      <vt:lpstr>Feasibility Analysis: Ground Truth System GPS Modules</vt:lpstr>
      <vt:lpstr>Controls</vt:lpstr>
      <vt:lpstr>Ardupilot General FBD</vt:lpstr>
      <vt:lpstr>Ardupilot Attitude Control FBD</vt:lpstr>
      <vt:lpstr>Modifying Control Law Feasibility </vt:lpstr>
      <vt:lpstr>Modifying Control Law Feasibility </vt:lpstr>
      <vt:lpstr>Extended Kalman Filter</vt:lpstr>
      <vt:lpstr>Software</vt:lpstr>
      <vt:lpstr>Gazebo Physics Engine and First Principles</vt:lpstr>
      <vt:lpstr>Gazebo Physics Engine and First Principles Cont.</vt:lpstr>
      <vt:lpstr>Gazebo Physics Engine and First Principles Cont.</vt:lpstr>
      <vt:lpstr>ArduPilot Flight Modes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Preliminary Design Review</dc:title>
  <cp:lastModifiedBy>Anand Trehan</cp:lastModifiedBy>
  <cp:revision>4</cp:revision>
  <dcterms:modified xsi:type="dcterms:W3CDTF">2021-10-11T06:12:33Z</dcterms:modified>
</cp:coreProperties>
</file>