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comment1.xml" ContentType="application/vnd.openxmlformats-officedocument.presentationml.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omments/comment2.xml" ContentType="application/vnd.openxmlformats-officedocument.presentationml.comment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Lst>
  <p:sldSz cx="9144000" cy="5143500" type="screen16x9"/>
  <p:notesSz cx="6858000" cy="9144000"/>
  <p:embeddedFontLst>
    <p:embeddedFont>
      <p:font typeface="Helvetica Neue" panose="020B0604020202020204" charset="0"/>
      <p:regular r:id="rId151"/>
      <p:bold r:id="rId152"/>
      <p:italic r:id="rId153"/>
      <p:boldItalic r:id="rId154"/>
    </p:embeddedFont>
    <p:embeddedFont>
      <p:font typeface="Raleway" panose="020B0604020202020204" charset="0"/>
      <p:regular r:id="rId155"/>
      <p:bold r:id="rId156"/>
      <p:italic r:id="rId157"/>
      <p:boldItalic r:id="rId158"/>
    </p:embeddedFont>
    <p:embeddedFont>
      <p:font typeface="Helvetica Neue Light" panose="020B0604020202020204" charset="0"/>
      <p:regular r:id="rId159"/>
      <p:bold r:id="rId160"/>
      <p:italic r:id="rId161"/>
      <p:boldItalic r:id="rId1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nna Galimanis" initials="" lastIdx="4" clrIdx="0"/>
  <p:cmAuthor id="1" name="Noah Avery"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42A5BC-5262-4767-A5F5-149DFB1A2B98}">
  <a:tblStyle styleId="{5B42A5BC-5262-4767-A5F5-149DFB1A2B9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FFD0C9F-72EB-41ED-A452-AE0D02D2148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65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font" Target="fonts/font4.fntdata"/><Relationship Id="rId159" Type="http://schemas.openxmlformats.org/officeDocument/2006/relationships/font" Target="fonts/font9.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font" Target="fonts/font10.fntdata"/><Relationship Id="rId16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55" Type="http://schemas.openxmlformats.org/officeDocument/2006/relationships/font" Target="fonts/font5.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font" Target="fonts/font11.fntdata"/><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font" Target="fonts/font1.fntdata"/><Relationship Id="rId156" Type="http://schemas.openxmlformats.org/officeDocument/2006/relationships/font" Target="fonts/font6.fntdata"/><Relationship Id="rId16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font" Target="fonts/font7.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commentAuthors" Target="commen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3.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2-12T19:15:20.327" idx="2">
    <p:pos x="4155" y="952"/>
    <p:text>Expected outputs if it passes and if it fails would be great too</p:text>
  </p:cm>
  <p:cm authorId="0" dt="2022-02-13T02:07:34.434" idx="1">
    <p:pos x="4155" y="952"/>
    <p:text>Update this to be screenshots of files/code/outputs</p:text>
  </p:cm>
  <p:cm authorId="0" dt="2022-02-13T02:07:34.434" idx="3">
    <p:pos x="4155" y="952"/>
    <p:text>from CDR?</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2-02-13T00:37:51.045" idx="4">
    <p:pos x="196" y="69"/>
    <p:text>@noah.avery@colorado.edu and @gafe4390@colorado.edu and software, can you review?</p:text>
  </p:cm>
  <p:cm authorId="1" dt="2022-02-13T00:37:51.045" idx="1">
    <p:pos x="196" y="69"/>
    <p:text>may want to note where the POL of the satellites are being comparing to</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f6071ff531_0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f6071ff531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1268be0413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1268be0413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1150d3664ee_5_3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4" name="Google Shape;1284;g1150d3664ee_5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g1150d3664ee_5_3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1" name="Google Shape;1291;g1150d3664ee_5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1150d3664ee_5_3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8" name="Google Shape;1298;g1150d3664ee_5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150d3664ee_5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150d3664ee_5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150d3664ee_5_4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150d3664ee_5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1150d3664ee_5_4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1150d3664ee_5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1150d3664ee_5_4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5" name="Google Shape;1325;g1150d3664ee_5_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g1150d3664ee_5_4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1" name="Google Shape;1331;g1150d3664ee_5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1150d3664ee_5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7" name="Google Shape;1337;g1150d3664ee_5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g1150d3664ee_5_4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4" name="Google Shape;1344;g1150d3664ee_5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150c324f4a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150c324f4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150d3664ee_5_4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150d3664ee_5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g1150d3664ee_5_4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8" name="Google Shape;1358;g1150d3664ee_5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1150d3664ee_5_5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5" name="Google Shape;1365;g1150d3664ee_5_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g1150d3664ee_5_5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2" name="Google Shape;1372;g1150d3664ee_5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g1150d3664ee_5_5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9" name="Google Shape;1379;g1150d3664ee_5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1150d3664ee_5_5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1150d3664ee_5_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g1150d3664ee_5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2" name="Google Shape;1392;g1150d3664ee_5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1150d3664ee_5_5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 name="Google Shape;1399;g1150d3664ee_5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1150d3664ee_5_5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5" name="Google Shape;1405;g1150d3664ee_5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g1150d3664ee_5_5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1" name="Google Shape;1411;g1150d3664ee_5_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1268be041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1268be041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g1150d3664ee_5_5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7" name="Google Shape;1417;g1150d3664ee_5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1150d3664ee_5_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4" name="Google Shape;1424;g1150d3664ee_5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1150d3664ee_5_5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1150d3664ee_5_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g1150d3664ee_5_5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9" name="Google Shape;1439;g1150d3664ee_5_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g1150d3664ee_5_5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7" name="Google Shape;1447;g1150d3664ee_5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g1150d3664ee_5_5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5" name="Google Shape;1455;g1150d3664ee_5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1150d3664ee_5_5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1150d3664ee_5_5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g1150d3664ee_5_5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1" name="Google Shape;1471;g1150d3664ee_5_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Google Shape;1478;g1150d3664ee_5_6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9" name="Google Shape;1479;g1150d3664ee_5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g1150d3664ee_5_6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7" name="Google Shape;1487;g1150d3664ee_5_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f4fb8e29fd_1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f4fb8e29fd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g1150d3664ee_5_6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5" name="Google Shape;1495;g1150d3664ee_5_6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1150d3664ee_5_6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g1150d3664ee_5_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1150d3664ee_5_6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1150d3664ee_5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1150d3664ee_5_2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9" name="Google Shape;1519;g1150d3664ee_5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g1150d3664ee_5_6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6" name="Google Shape;1526;g1150d3664ee_5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Google Shape;1533;g1150d3664ee_5_6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4" name="Google Shape;1534;g1150d3664ee_5_6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1150d3664ee_5_7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1150d3664ee_5_7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1150d3664ee_5_7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1150d3664ee_5_7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g1150d3664ee_5_7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8" name="Google Shape;1558;g1150d3664ee_5_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g1150d3664ee_5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5" name="Google Shape;1565;g1150d3664ee_5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fbacbeffb7_3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fbacbeffb7_3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Google Shape;1570;g114daa5362b_2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1" name="Google Shape;1571;g114daa5362b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g114daa5362b_2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9" name="Google Shape;1579;g114daa5362b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Google Shape;1585;g114daa5362b_2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6" name="Google Shape;1586;g114daa5362b_2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Google Shape;1592;g114daa5362b_2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3" name="Google Shape;1593;g114daa5362b_2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8"/>
        <p:cNvGrpSpPr/>
        <p:nvPr/>
      </p:nvGrpSpPr>
      <p:grpSpPr>
        <a:xfrm>
          <a:off x="0" y="0"/>
          <a:ext cx="0" cy="0"/>
          <a:chOff x="0" y="0"/>
          <a:chExt cx="0" cy="0"/>
        </a:xfrm>
      </p:grpSpPr>
      <p:sp>
        <p:nvSpPr>
          <p:cNvPr id="1599" name="Google Shape;1599;g114daa5362b_2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0" name="Google Shape;1600;g114daa5362b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g114daa5362b_2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7" name="Google Shape;1607;g114daa5362b_2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114daa5362b_2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4" name="Google Shape;1614;g114daa5362b_2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g114fe10229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1" name="Google Shape;1621;g114fe10229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Sam A</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g114daa5362b_3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7" name="Google Shape;1627;g114daa5362b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Sam A</a:t>
            </a:r>
            <a:endParaRPr/>
          </a:p>
          <a:p>
            <a:pPr marL="457200" lvl="0" indent="-298450" algn="l" rtl="0">
              <a:spcBef>
                <a:spcPts val="0"/>
              </a:spcBef>
              <a:spcAft>
                <a:spcPts val="0"/>
              </a:spcAft>
              <a:buSzPts val="1100"/>
              <a:buChar char="-"/>
            </a:pPr>
            <a:r>
              <a:rPr lang="en"/>
              <a:t>Red highlight margins</a:t>
            </a:r>
            <a:endParaRPr/>
          </a:p>
          <a:p>
            <a:pPr marL="457200" lvl="0" indent="-298450" algn="l" rtl="0">
              <a:spcBef>
                <a:spcPts val="0"/>
              </a:spcBef>
              <a:spcAft>
                <a:spcPts val="0"/>
              </a:spcAft>
              <a:buSzPts val="1100"/>
              <a:buChar char="-"/>
            </a:pPr>
            <a:r>
              <a:rPr lang="en"/>
              <a:t>Orange Highlight criticals</a:t>
            </a:r>
            <a:endParaRPr/>
          </a:p>
          <a:p>
            <a:pPr marL="457200" lvl="0" indent="-298450" algn="l" rtl="0">
              <a:spcBef>
                <a:spcPts val="0"/>
              </a:spcBef>
              <a:spcAft>
                <a:spcPts val="0"/>
              </a:spcAft>
              <a:buSzPts val="1100"/>
              <a:buChar char="-"/>
            </a:pPr>
            <a:r>
              <a:rPr lang="en"/>
              <a:t>Mention wires, warmer, hotspot (not highlighted)</a:t>
            </a:r>
            <a:endParaRPr/>
          </a:p>
          <a:p>
            <a:pPr marL="457200" lvl="0" indent="-298450" algn="l" rtl="0">
              <a:spcBef>
                <a:spcPts val="0"/>
              </a:spcBef>
              <a:spcAft>
                <a:spcPts val="0"/>
              </a:spcAft>
              <a:buSzPts val="1100"/>
              <a:buChar char="-"/>
            </a:pPr>
            <a:r>
              <a:rPr lang="en"/>
              <a:t>ALL OTHER PARTS ORDERED AND RECEIVED! HIGHLIGHT THAT!</a:t>
            </a:r>
            <a:endParaRPr/>
          </a:p>
          <a:p>
            <a:pPr marL="0" lvl="0" indent="0" algn="l" rtl="0">
              <a:spcBef>
                <a:spcPts val="0"/>
              </a:spcBef>
              <a:spcAft>
                <a:spcPts val="0"/>
              </a:spcAft>
              <a:buNone/>
            </a:pPr>
            <a:endParaRPr/>
          </a:p>
          <a:p>
            <a:pPr marL="0" lvl="0" indent="0" algn="l" rtl="0">
              <a:spcBef>
                <a:spcPts val="0"/>
              </a:spcBef>
              <a:spcAft>
                <a:spcPts val="0"/>
              </a:spcAft>
              <a:buNone/>
            </a:pPr>
            <a:r>
              <a:rPr lang="en"/>
              <a:t>Put whole slide into backup</a:t>
            </a:r>
            <a:endParaRPr/>
          </a:p>
          <a:p>
            <a:pPr marL="0" lvl="0" indent="0" algn="l" rtl="0">
              <a:spcBef>
                <a:spcPts val="0"/>
              </a:spcBef>
              <a:spcAft>
                <a:spcPts val="0"/>
              </a:spcAft>
              <a:buNone/>
            </a:pPr>
            <a:r>
              <a:rPr lang="en"/>
              <a:t>Just need to make clear of what items we are waiting on and what we actually need to spend more money on etc.</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fa601fba0e_2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fa601fba0e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1268be0413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11268be0413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1303104510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1303104510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14be39f27c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114be39f27c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14be39f27c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114be39f27c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1504c3e998_1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1504c3e998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14be39f27c_2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114be39f27c_2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d1cfc4e828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d1cfc4e828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14daa5362b_4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114daa5362b_4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14daa53f24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114daa53f24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120aac1304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1120aac1304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14daa5362b_4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114daa5362b_4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114daa53f24_2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114daa53f24_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1120aac1304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1120aac1304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14c2166ed5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114c2166ed5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1120aac1304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1120aac1304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f6071ff531_0_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f6071ff531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14daa5362b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114daa5362b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120aac1304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1120aac1304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14c2166ed5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114c2166ed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14c2166ed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114c2166ed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114c2166ed5_4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114c2166ed5_4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150c324e1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150c324e1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11504c3e99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11504c3e99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1504c3e998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11504c3e998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14daa53f24_2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114daa53f24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114c2166ed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114c2166ed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f719ba3d99_2_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f719ba3d99_2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14be39f27c_2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114be39f27c_2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1120aac1304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1120aac1304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114c2166ed5_6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114c2166ed5_6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120aac1304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120aac1304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114daa53f24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114daa53f24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d1cfc4e828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d1cfc4e828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1120aac1304_5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1120aac1304_5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114be39f27c_2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114be39f27c_2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10c56f72a5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10c56f72a5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114daa5362b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114daa5362b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1268be0413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1268be0413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10c56f72a5b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10c56f72a5b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10c56f72a5b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10c56f72a5b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10c56f72a5b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3" name="Google Shape;813;g10c56f72a5b_0_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Better explain, use &lt; to highlight values versus goal. Greater than</a:t>
            </a:r>
            <a:endParaRPr/>
          </a:p>
          <a:p>
            <a:pPr marL="0" lvl="0" indent="0" algn="l" rtl="0">
              <a:lnSpc>
                <a:spcPct val="100000"/>
              </a:lnSpc>
              <a:spcBef>
                <a:spcPts val="0"/>
              </a:spcBef>
              <a:spcAft>
                <a:spcPts val="0"/>
              </a:spcAft>
              <a:buSzPts val="1100"/>
              <a:buNone/>
            </a:pPr>
            <a:r>
              <a:rPr lang="en"/>
              <a:t>Equation too dense?</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10c56f72a5b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2" name="Google Shape;862;g10c56f72a5b_0_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10c56f72a5b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0" name="Google Shape;870;g10c56f72a5b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Not enough info to stand alone</a:t>
            </a:r>
            <a:endParaRPr/>
          </a:p>
          <a:p>
            <a:pPr marL="0" lvl="0" indent="0" algn="l" rtl="0">
              <a:lnSpc>
                <a:spcPct val="100000"/>
              </a:lnSpc>
              <a:spcBef>
                <a:spcPts val="0"/>
              </a:spcBef>
              <a:spcAft>
                <a:spcPts val="0"/>
              </a:spcAft>
              <a:buSzPts val="1100"/>
              <a:buNone/>
            </a:pPr>
            <a:r>
              <a:rPr lang="en"/>
              <a:t>Line at 13, shade the good section</a:t>
            </a:r>
            <a:endParaRPr/>
          </a:p>
          <a:p>
            <a:pPr marL="0" lvl="0" indent="0" algn="l" rtl="0">
              <a:lnSpc>
                <a:spcPct val="100000"/>
              </a:lnSpc>
              <a:spcBef>
                <a:spcPts val="0"/>
              </a:spcBef>
              <a:spcAft>
                <a:spcPts val="0"/>
              </a:spcAft>
              <a:buSzPts val="1100"/>
              <a:buNone/>
            </a:pPr>
            <a:r>
              <a:rPr lang="en"/>
              <a:t>Add in 13 minimum (or maximum?) requirement</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10c56f72a5b_0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10c56f72a5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Box N, D, p in equation (or terms they impact)</a:t>
            </a:r>
            <a:endParaRPr/>
          </a:p>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10c56f72a5b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10c56f72a5b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10c56f72a5b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10c56f72a5b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11504c3ea0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11504c3ea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11504c3ea00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6" name="Google Shape;936;g11504c3ea0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1268be0413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1268be0413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11504c3ea00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11504c3ea0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11504c3ea00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11504c3ea0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110389120b7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110389120b7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11504c3ea00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11504c3ea00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11504c3ea00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6" name="Google Shape;976;g11504c3ea00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10389120b7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10389120b7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chemeClr val="dk1"/>
                </a:solidFill>
                <a:latin typeface="Helvetica Neue"/>
                <a:ea typeface="Helvetica Neue"/>
                <a:cs typeface="Helvetica Neue"/>
                <a:sym typeface="Helvetica Neue"/>
              </a:rPr>
              <a:t>FCC provides data on regions with at least 1-5 Mbps coverage</a:t>
            </a:r>
            <a:endParaRPr sz="1800">
              <a:solidFill>
                <a:schemeClr val="dk1"/>
              </a:solidFill>
              <a:latin typeface="Helvetica Neue"/>
              <a:ea typeface="Helvetica Neue"/>
              <a:cs typeface="Helvetica Neue"/>
              <a:sym typeface="Helvetica Neue"/>
            </a:endParaRPr>
          </a:p>
          <a:p>
            <a:pPr marL="0" lvl="0" indent="0" algn="l" rtl="0">
              <a:spcBef>
                <a:spcPts val="1200"/>
              </a:spcBef>
              <a:spcAft>
                <a:spcPts val="0"/>
              </a:spcAft>
              <a:buNone/>
            </a:pPr>
            <a:r>
              <a:rPr lang="en"/>
              <a:t>Light pollution maps based on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110389120b7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110389120b7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1150d3664ee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0" name="Google Shape;1000;g1150d3664ee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10c56f72a5b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10c56f72a5b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114e8ac64a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g114e8ac6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vivien? I can do this but i'm not sure what goes in the last bubble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1268be0413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1268be0413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114c2166ed5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114c2166ed5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120aac1304_2_6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120aac1304_2_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1120aac1304_2_6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1120aac1304_2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g1120aac1304_2_6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3" name="Google Shape;1083;g1120aac1304_2_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g1120aac1304_2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 name="Google Shape;1090;g1120aac1304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1120aac1304_2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1120aac1304_2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120aac1304_2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1120aac1304_2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120aac1304_2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120aac1304_2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1120aac1304_2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1120aac1304_2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1120aac1304_2_2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1120aac1304_2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1268be0413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1268be0413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1120aac1304_2_3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1120aac1304_2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1120aac1304_2_3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0" name="Google Shape;1140;g1120aac1304_2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120aac1304_2_4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120aac1304_2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1120aac1304_2_4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4" name="Google Shape;1154;g1120aac1304_2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1120aac1304_2_5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1120aac1304_2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1513212db3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1513212db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11513212db3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11513212db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114c2166ed5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6" name="Google Shape;1186;g114c2166ed5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114c2166ed5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114c2166ed5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g114c2166ed5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9" name="Google Shape;1199;g114c2166ed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Blue on sheet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1268be0413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1268be0413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114c2166ed5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 name="Google Shape;1206;g114c2166ed5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Zach</a:t>
            </a:r>
            <a:endParaRPr/>
          </a:p>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114c2166ed5_6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3" name="Google Shape;1213;g114c2166ed5_6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Hanna Galimanis</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114c2166ed5_6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8" name="Google Shape;1228;g114c2166ed5_6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Blue on sheet</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114c2166ed5_6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114c2166ed5_6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Yellow on sheet</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114c2166ed5_6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114c2166ed5_6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Red on sheet</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g1150d3664ee_5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9" name="Google Shape;1249;g1150d3664ee_5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1150d3664ee_5_7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1150d3664ee_5_7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1150d3664ee_5_3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3" name="Google Shape;1263;g1150d3664ee_5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1150d3664ee_5_3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g1150d3664ee_5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1150d3664ee_5_3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6" name="Google Shape;1276;g1150d3664ee_5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9" name="Google Shape;49;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50" name="Google Shape;50;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Font typeface="Helvetica Neue"/>
              <a:buNone/>
              <a:defRPr sz="3600">
                <a:latin typeface="Helvetica Neue"/>
                <a:ea typeface="Helvetica Neue"/>
                <a:cs typeface="Helvetica Neue"/>
                <a:sym typeface="Helvetica Neu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p:nvPr/>
        </p:nvSpPr>
        <p:spPr>
          <a:xfrm>
            <a:off x="-71800" y="-167550"/>
            <a:ext cx="9279600" cy="54735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360F8A"/>
              </a:buClr>
              <a:buSzPts val="2800"/>
              <a:buNone/>
              <a:defRPr b="1">
                <a:solidFill>
                  <a:srgbClr val="360F8A"/>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dk1"/>
              </a:buClr>
              <a:buSzPts val="1800"/>
              <a:buFont typeface="Helvetica Neue"/>
              <a:buChar char="●"/>
              <a:defRPr>
                <a:solidFill>
                  <a:schemeClr val="dk1"/>
                </a:solidFill>
                <a:latin typeface="Helvetica Neue"/>
                <a:ea typeface="Helvetica Neue"/>
                <a:cs typeface="Helvetica Neue"/>
                <a:sym typeface="Helvetica Neue"/>
              </a:defRPr>
            </a:lvl1pPr>
            <a:lvl2pPr marL="914400" lvl="1" indent="-317500" rtl="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2pPr>
            <a:lvl3pPr marL="1371600" lvl="2" indent="-317500" rtl="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3pPr>
            <a:lvl4pPr marL="1828800" lvl="3" indent="-317500" rtl="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4pPr>
            <a:lvl5pPr marL="2286000" lvl="4" indent="-317500" rtl="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5pPr>
            <a:lvl6pPr marL="2743200" lvl="5" indent="-317500" rtl="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6pPr>
            <a:lvl7pPr marL="3200400" lvl="6" indent="-317500" rtl="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7pPr>
            <a:lvl8pPr marL="3657600" lvl="7" indent="-317500" rtl="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8pPr>
            <a:lvl9pPr marL="4114800" lvl="8" indent="-317500" rtl="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9pPr>
          </a:lstStyle>
          <a:p>
            <a:endParaRPr/>
          </a:p>
        </p:txBody>
      </p:sp>
      <p:sp>
        <p:nvSpPr>
          <p:cNvPr id="20" name="Google Shape;20;p4"/>
          <p:cNvSpPr/>
          <p:nvPr/>
        </p:nvSpPr>
        <p:spPr>
          <a:xfrm rot="10800000" flipH="1">
            <a:off x="390975" y="648100"/>
            <a:ext cx="8441400" cy="34500"/>
          </a:xfrm>
          <a:prstGeom prst="rect">
            <a:avLst/>
          </a:prstGeom>
          <a:solidFill>
            <a:srgbClr val="360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26475" y="4859950"/>
            <a:ext cx="9081600" cy="249300"/>
          </a:xfrm>
          <a:prstGeom prst="homePlate">
            <a:avLst>
              <a:gd name="adj" fmla="val 50000"/>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lvl1pPr lvl="0">
              <a:buNone/>
              <a:defRPr sz="1300">
                <a:solidFill>
                  <a:schemeClr val="lt1"/>
                </a:solidFill>
                <a:latin typeface="Helvetica Neue"/>
                <a:ea typeface="Helvetica Neue"/>
                <a:cs typeface="Helvetica Neue"/>
                <a:sym typeface="Helvetica Neue"/>
              </a:defRPr>
            </a:lvl1pPr>
            <a:lvl2pPr lvl="1">
              <a:buNone/>
              <a:defRPr sz="1300">
                <a:solidFill>
                  <a:schemeClr val="lt1"/>
                </a:solidFill>
                <a:latin typeface="Helvetica Neue"/>
                <a:ea typeface="Helvetica Neue"/>
                <a:cs typeface="Helvetica Neue"/>
                <a:sym typeface="Helvetica Neue"/>
              </a:defRPr>
            </a:lvl2pPr>
            <a:lvl3pPr lvl="2">
              <a:buNone/>
              <a:defRPr sz="1300">
                <a:solidFill>
                  <a:schemeClr val="lt1"/>
                </a:solidFill>
                <a:latin typeface="Helvetica Neue"/>
                <a:ea typeface="Helvetica Neue"/>
                <a:cs typeface="Helvetica Neue"/>
                <a:sym typeface="Helvetica Neue"/>
              </a:defRPr>
            </a:lvl3pPr>
            <a:lvl4pPr lvl="3">
              <a:buNone/>
              <a:defRPr sz="1300">
                <a:solidFill>
                  <a:schemeClr val="lt1"/>
                </a:solidFill>
                <a:latin typeface="Helvetica Neue"/>
                <a:ea typeface="Helvetica Neue"/>
                <a:cs typeface="Helvetica Neue"/>
                <a:sym typeface="Helvetica Neue"/>
              </a:defRPr>
            </a:lvl4pPr>
            <a:lvl5pPr lvl="4">
              <a:buNone/>
              <a:defRPr sz="1300">
                <a:solidFill>
                  <a:schemeClr val="lt1"/>
                </a:solidFill>
                <a:latin typeface="Helvetica Neue"/>
                <a:ea typeface="Helvetica Neue"/>
                <a:cs typeface="Helvetica Neue"/>
                <a:sym typeface="Helvetica Neue"/>
              </a:defRPr>
            </a:lvl5pPr>
            <a:lvl6pPr lvl="5">
              <a:buNone/>
              <a:defRPr sz="1300">
                <a:solidFill>
                  <a:schemeClr val="lt1"/>
                </a:solidFill>
                <a:latin typeface="Helvetica Neue"/>
                <a:ea typeface="Helvetica Neue"/>
                <a:cs typeface="Helvetica Neue"/>
                <a:sym typeface="Helvetica Neue"/>
              </a:defRPr>
            </a:lvl6pPr>
            <a:lvl7pPr lvl="6">
              <a:buNone/>
              <a:defRPr sz="1300">
                <a:solidFill>
                  <a:schemeClr val="lt1"/>
                </a:solidFill>
                <a:latin typeface="Helvetica Neue"/>
                <a:ea typeface="Helvetica Neue"/>
                <a:cs typeface="Helvetica Neue"/>
                <a:sym typeface="Helvetica Neue"/>
              </a:defRPr>
            </a:lvl7pPr>
            <a:lvl8pPr lvl="7">
              <a:buNone/>
              <a:defRPr sz="1300">
                <a:solidFill>
                  <a:schemeClr val="lt1"/>
                </a:solidFill>
                <a:latin typeface="Helvetica Neue"/>
                <a:ea typeface="Helvetica Neue"/>
                <a:cs typeface="Helvetica Neue"/>
                <a:sym typeface="Helvetica Neue"/>
              </a:defRPr>
            </a:lvl8pPr>
            <a:lvl9pPr lvl="8">
              <a:buNone/>
              <a:defRPr sz="1300">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1" name="Google Shape;41;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2" name="Google Shape;42;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3" name="Google Shape;43;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6" name="Google Shape;46;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1"/>
              </a:buClr>
              <a:buSzPts val="1800"/>
              <a:buFont typeface="Helvetica Neue"/>
              <a:buChar char="●"/>
              <a:defRPr sz="1800">
                <a:solidFill>
                  <a:schemeClr val="dk1"/>
                </a:solidFill>
                <a:latin typeface="Helvetica Neue"/>
                <a:ea typeface="Helvetica Neue"/>
                <a:cs typeface="Helvetica Neue"/>
                <a:sym typeface="Helvetica Neue"/>
              </a:defRPr>
            </a:lvl1pPr>
            <a:lvl2pPr marL="914400" lvl="1" indent="-317500" rtl="0">
              <a:lnSpc>
                <a:spcPct val="115000"/>
              </a:lnSpc>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2pPr>
            <a:lvl3pPr marL="1371600" lvl="2" indent="-317500" rtl="0">
              <a:lnSpc>
                <a:spcPct val="115000"/>
              </a:lnSpc>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3pPr>
            <a:lvl4pPr marL="1828800" lvl="3" indent="-317500" rtl="0">
              <a:lnSpc>
                <a:spcPct val="115000"/>
              </a:lnSpc>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2.xml"/><Relationship Id="rId1" Type="http://schemas.openxmlformats.org/officeDocument/2006/relationships/slideLayout" Target="../slideLayouts/slideLayout3.xml"/><Relationship Id="rId4" Type="http://schemas.openxmlformats.org/officeDocument/2006/relationships/image" Target="../media/image78.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1.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11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2.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1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3.xml"/><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1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4.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1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0.xml"/><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comments" Target="../comments/comment2.xml"/><Relationship Id="rId5" Type="http://schemas.openxmlformats.org/officeDocument/2006/relationships/image" Target="../media/image56.png"/><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6.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67.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72.jpeg"/></Relationships>
</file>

<file path=ppt/slides/_rels/slide9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9.xml"/><Relationship Id="rId1" Type="http://schemas.openxmlformats.org/officeDocument/2006/relationships/slideLayout" Target="../slideLayouts/slideLayout3.xml"/><Relationship Id="rId4" Type="http://schemas.openxmlformats.org/officeDocument/2006/relationships/image" Target="../media/image7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56"/>
        <p:cNvGrpSpPr/>
        <p:nvPr/>
      </p:nvGrpSpPr>
      <p:grpSpPr>
        <a:xfrm>
          <a:off x="0" y="0"/>
          <a:ext cx="0" cy="0"/>
          <a:chOff x="0" y="0"/>
          <a:chExt cx="0" cy="0"/>
        </a:xfrm>
      </p:grpSpPr>
      <p:sp>
        <p:nvSpPr>
          <p:cNvPr id="57" name="Google Shape;57;p13"/>
          <p:cNvSpPr txBox="1">
            <a:spLocks noGrp="1"/>
          </p:cNvSpPr>
          <p:nvPr>
            <p:ph type="ctrTitle"/>
          </p:nvPr>
        </p:nvSpPr>
        <p:spPr>
          <a:xfrm>
            <a:off x="2074625" y="820063"/>
            <a:ext cx="5006700" cy="974700"/>
          </a:xfrm>
          <a:prstGeom prst="rect">
            <a:avLst/>
          </a:prstGeom>
          <a:ln>
            <a:noFill/>
          </a:ln>
        </p:spPr>
        <p:txBody>
          <a:bodyPr spcFirstLastPara="1" wrap="square" lIns="91425" tIns="91425" rIns="91425" bIns="91425" anchor="b" anchorCtr="0">
            <a:normAutofit/>
          </a:bodyPr>
          <a:lstStyle/>
          <a:p>
            <a:pPr marL="0" lvl="0" indent="0" algn="ctr" rtl="0">
              <a:spcBef>
                <a:spcPts val="0"/>
              </a:spcBef>
              <a:spcAft>
                <a:spcPts val="0"/>
              </a:spcAft>
              <a:buNone/>
            </a:pPr>
            <a:r>
              <a:rPr lang="en" sz="4500" b="1">
                <a:solidFill>
                  <a:srgbClr val="EFEFEF"/>
                </a:solidFill>
                <a:latin typeface="Helvetica Neue"/>
                <a:ea typeface="Helvetica Neue"/>
                <a:cs typeface="Helvetica Neue"/>
                <a:sym typeface="Helvetica Neue"/>
              </a:rPr>
              <a:t>S P E C T E R</a:t>
            </a:r>
            <a:endParaRPr sz="4500" b="1">
              <a:solidFill>
                <a:srgbClr val="EFEFEF"/>
              </a:solidFill>
              <a:latin typeface="Helvetica Neue"/>
              <a:ea typeface="Helvetica Neue"/>
              <a:cs typeface="Helvetica Neue"/>
              <a:sym typeface="Helvetica Neue"/>
            </a:endParaRPr>
          </a:p>
        </p:txBody>
      </p:sp>
      <p:sp>
        <p:nvSpPr>
          <p:cNvPr id="58" name="Google Shape;58;p13"/>
          <p:cNvSpPr txBox="1">
            <a:spLocks noGrp="1"/>
          </p:cNvSpPr>
          <p:nvPr>
            <p:ph type="subTitle" idx="1"/>
          </p:nvPr>
        </p:nvSpPr>
        <p:spPr>
          <a:xfrm>
            <a:off x="317675" y="2248800"/>
            <a:ext cx="8520600" cy="836700"/>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r>
              <a:rPr lang="en" sz="2250" b="1">
                <a:solidFill>
                  <a:srgbClr val="EFEFEF"/>
                </a:solidFill>
              </a:rPr>
              <a:t>February</a:t>
            </a:r>
            <a:r>
              <a:rPr lang="en" sz="2250" b="1">
                <a:solidFill>
                  <a:srgbClr val="EFEFEF"/>
                </a:solidFill>
                <a:latin typeface="Helvetica Neue"/>
                <a:ea typeface="Helvetica Neue"/>
                <a:cs typeface="Helvetica Neue"/>
                <a:sym typeface="Helvetica Neue"/>
              </a:rPr>
              <a:t> 1</a:t>
            </a:r>
            <a:r>
              <a:rPr lang="en" sz="2250" b="1">
                <a:solidFill>
                  <a:srgbClr val="EFEFEF"/>
                </a:solidFill>
              </a:rPr>
              <a:t>6th</a:t>
            </a:r>
            <a:r>
              <a:rPr lang="en" sz="2250" b="1">
                <a:solidFill>
                  <a:srgbClr val="EFEFEF"/>
                </a:solidFill>
                <a:latin typeface="Helvetica Neue"/>
                <a:ea typeface="Helvetica Neue"/>
                <a:cs typeface="Helvetica Neue"/>
                <a:sym typeface="Helvetica Neue"/>
              </a:rPr>
              <a:t>, </a:t>
            </a:r>
            <a:r>
              <a:rPr lang="en" sz="2250" b="1">
                <a:solidFill>
                  <a:srgbClr val="EFEFEF"/>
                </a:solidFill>
              </a:rPr>
              <a:t>2022</a:t>
            </a:r>
            <a:endParaRPr sz="2250" b="1">
              <a:solidFill>
                <a:srgbClr val="EFEFEF"/>
              </a:solidFill>
              <a:latin typeface="Helvetica Neue"/>
              <a:ea typeface="Helvetica Neue"/>
              <a:cs typeface="Helvetica Neue"/>
              <a:sym typeface="Helvetica Neue"/>
            </a:endParaRPr>
          </a:p>
          <a:p>
            <a:pPr marL="0" lvl="0" indent="0" algn="ctr" rtl="0">
              <a:lnSpc>
                <a:spcPct val="100000"/>
              </a:lnSpc>
              <a:spcBef>
                <a:spcPts val="0"/>
              </a:spcBef>
              <a:spcAft>
                <a:spcPts val="0"/>
              </a:spcAft>
              <a:buNone/>
            </a:pPr>
            <a:r>
              <a:rPr lang="en" sz="1840">
                <a:solidFill>
                  <a:srgbClr val="EFEFEF"/>
                </a:solidFill>
                <a:latin typeface="Helvetica Neue"/>
                <a:ea typeface="Helvetica Neue"/>
                <a:cs typeface="Helvetica Neue"/>
                <a:sym typeface="Helvetica Neue"/>
              </a:rPr>
              <a:t>ASEN-011 Team 9</a:t>
            </a:r>
            <a:endParaRPr sz="1840">
              <a:solidFill>
                <a:srgbClr val="EFEFEF"/>
              </a:solidFill>
              <a:latin typeface="Helvetica Neue"/>
              <a:ea typeface="Helvetica Neue"/>
              <a:cs typeface="Helvetica Neue"/>
              <a:sym typeface="Helvetica Neue"/>
            </a:endParaRPr>
          </a:p>
        </p:txBody>
      </p:sp>
      <p:sp>
        <p:nvSpPr>
          <p:cNvPr id="59" name="Google Shape;59;p13"/>
          <p:cNvSpPr txBox="1">
            <a:spLocks noGrp="1"/>
          </p:cNvSpPr>
          <p:nvPr>
            <p:ph type="ctrTitle"/>
          </p:nvPr>
        </p:nvSpPr>
        <p:spPr>
          <a:xfrm>
            <a:off x="1876175" y="1742050"/>
            <a:ext cx="5403600" cy="585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SzPct val="34137"/>
              <a:buNone/>
            </a:pPr>
            <a:r>
              <a:rPr lang="en" sz="2900">
                <a:solidFill>
                  <a:srgbClr val="EFEFEF"/>
                </a:solidFill>
              </a:rPr>
              <a:t>Test Readiness</a:t>
            </a:r>
            <a:r>
              <a:rPr lang="en" sz="2900">
                <a:solidFill>
                  <a:srgbClr val="EFEFEF"/>
                </a:solidFill>
                <a:latin typeface="Helvetica Neue"/>
                <a:ea typeface="Helvetica Neue"/>
                <a:cs typeface="Helvetica Neue"/>
                <a:sym typeface="Helvetica Neue"/>
              </a:rPr>
              <a:t> Review</a:t>
            </a:r>
            <a:endParaRPr sz="2900">
              <a:solidFill>
                <a:srgbClr val="EFEFEF"/>
              </a:solidFill>
              <a:latin typeface="Helvetica Neue"/>
              <a:ea typeface="Helvetica Neue"/>
              <a:cs typeface="Helvetica Neue"/>
              <a:sym typeface="Helvetica Neue"/>
            </a:endParaRPr>
          </a:p>
        </p:txBody>
      </p:sp>
      <p:sp>
        <p:nvSpPr>
          <p:cNvPr id="60" name="Google Shape;60;p13"/>
          <p:cNvSpPr txBox="1"/>
          <p:nvPr/>
        </p:nvSpPr>
        <p:spPr>
          <a:xfrm>
            <a:off x="57288" y="3859025"/>
            <a:ext cx="3000000" cy="6465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600" b="1">
                <a:solidFill>
                  <a:srgbClr val="EFEFEF"/>
                </a:solidFill>
                <a:latin typeface="Helvetica Neue"/>
                <a:ea typeface="Helvetica Neue"/>
                <a:cs typeface="Helvetica Neue"/>
                <a:sym typeface="Helvetica Neue"/>
              </a:rPr>
              <a:t>Company Customer </a:t>
            </a:r>
            <a:endParaRPr sz="1600" b="1">
              <a:solidFill>
                <a:srgbClr val="EFEFEF"/>
              </a:solidFill>
              <a:latin typeface="Helvetica Neue"/>
              <a:ea typeface="Helvetica Neue"/>
              <a:cs typeface="Helvetica Neue"/>
              <a:sym typeface="Helvetica Neue"/>
            </a:endParaRPr>
          </a:p>
          <a:p>
            <a:pPr marL="0" lvl="0" indent="0" algn="ctr" rtl="0">
              <a:lnSpc>
                <a:spcPct val="100000"/>
              </a:lnSpc>
              <a:spcBef>
                <a:spcPts val="0"/>
              </a:spcBef>
              <a:spcAft>
                <a:spcPts val="0"/>
              </a:spcAft>
              <a:buNone/>
            </a:pPr>
            <a:r>
              <a:rPr lang="en">
                <a:solidFill>
                  <a:srgbClr val="EFEFEF"/>
                </a:solidFill>
                <a:latin typeface="Helvetica Neue Light"/>
                <a:ea typeface="Helvetica Neue Light"/>
                <a:cs typeface="Helvetica Neue Light"/>
                <a:sym typeface="Helvetica Neue Light"/>
              </a:rPr>
              <a:t>L3Harris</a:t>
            </a:r>
            <a:endParaRPr>
              <a:solidFill>
                <a:srgbClr val="EFEFEF"/>
              </a:solidFill>
              <a:latin typeface="Helvetica Neue Light"/>
              <a:ea typeface="Helvetica Neue Light"/>
              <a:cs typeface="Helvetica Neue Light"/>
              <a:sym typeface="Helvetica Neue Light"/>
            </a:endParaRPr>
          </a:p>
        </p:txBody>
      </p:sp>
      <p:sp>
        <p:nvSpPr>
          <p:cNvPr id="61" name="Google Shape;61;p13"/>
          <p:cNvSpPr txBox="1"/>
          <p:nvPr/>
        </p:nvSpPr>
        <p:spPr>
          <a:xfrm>
            <a:off x="6086688" y="3859025"/>
            <a:ext cx="3000000" cy="6465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600" b="1">
                <a:solidFill>
                  <a:srgbClr val="EFEFEF"/>
                </a:solidFill>
                <a:latin typeface="Helvetica Neue"/>
                <a:ea typeface="Helvetica Neue"/>
                <a:cs typeface="Helvetica Neue"/>
                <a:sym typeface="Helvetica Neue"/>
              </a:rPr>
              <a:t>Faculty Advisor </a:t>
            </a:r>
            <a:endParaRPr sz="1600" b="1">
              <a:solidFill>
                <a:srgbClr val="EFEFEF"/>
              </a:solidFill>
              <a:latin typeface="Helvetica Neue"/>
              <a:ea typeface="Helvetica Neue"/>
              <a:cs typeface="Helvetica Neue"/>
              <a:sym typeface="Helvetica Neue"/>
            </a:endParaRPr>
          </a:p>
          <a:p>
            <a:pPr marL="0" lvl="0" indent="0" algn="ctr" rtl="0">
              <a:lnSpc>
                <a:spcPct val="100000"/>
              </a:lnSpc>
              <a:spcBef>
                <a:spcPts val="0"/>
              </a:spcBef>
              <a:spcAft>
                <a:spcPts val="0"/>
              </a:spcAft>
              <a:buNone/>
            </a:pPr>
            <a:r>
              <a:rPr lang="en">
                <a:solidFill>
                  <a:srgbClr val="EFEFEF"/>
                </a:solidFill>
                <a:latin typeface="Helvetica Neue Light"/>
                <a:ea typeface="Helvetica Neue Light"/>
                <a:cs typeface="Helvetica Neue Light"/>
                <a:sym typeface="Helvetica Neue Light"/>
              </a:rPr>
              <a:t>Professor John Mah</a:t>
            </a:r>
            <a:endParaRPr>
              <a:solidFill>
                <a:srgbClr val="EFEFEF"/>
              </a:solidFill>
              <a:latin typeface="Helvetica Neue"/>
              <a:ea typeface="Helvetica Neue"/>
              <a:cs typeface="Helvetica Neue"/>
              <a:sym typeface="Helvetica Neue"/>
            </a:endParaRPr>
          </a:p>
        </p:txBody>
      </p:sp>
      <p:sp>
        <p:nvSpPr>
          <p:cNvPr id="62" name="Google Shape;62;p13"/>
          <p:cNvSpPr txBox="1"/>
          <p:nvPr/>
        </p:nvSpPr>
        <p:spPr>
          <a:xfrm>
            <a:off x="2935725" y="3009300"/>
            <a:ext cx="3356700" cy="10773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600" b="1">
                <a:solidFill>
                  <a:srgbClr val="EFEFEF"/>
                </a:solidFill>
                <a:latin typeface="Helvetica Neue"/>
                <a:ea typeface="Helvetica Neue"/>
                <a:cs typeface="Helvetica Neue"/>
                <a:sym typeface="Helvetica Neue"/>
              </a:rPr>
              <a:t>Presenters  </a:t>
            </a:r>
            <a:endParaRPr sz="1600" b="1">
              <a:solidFill>
                <a:srgbClr val="EFEFEF"/>
              </a:solidFill>
              <a:latin typeface="Helvetica Neue"/>
              <a:ea typeface="Helvetica Neue"/>
              <a:cs typeface="Helvetica Neue"/>
              <a:sym typeface="Helvetica Neue"/>
            </a:endParaRPr>
          </a:p>
          <a:p>
            <a:pPr marL="0" lvl="0" indent="0" algn="ctr" rtl="0">
              <a:lnSpc>
                <a:spcPct val="100000"/>
              </a:lnSpc>
              <a:spcBef>
                <a:spcPts val="0"/>
              </a:spcBef>
              <a:spcAft>
                <a:spcPts val="0"/>
              </a:spcAft>
              <a:buNone/>
            </a:pPr>
            <a:r>
              <a:rPr lang="en">
                <a:solidFill>
                  <a:srgbClr val="EFEFEF"/>
                </a:solidFill>
                <a:latin typeface="Helvetica Neue Light"/>
                <a:ea typeface="Helvetica Neue Light"/>
                <a:cs typeface="Helvetica Neue Light"/>
                <a:sym typeface="Helvetica Neue Light"/>
              </a:rPr>
              <a:t>Hanna Galimanis, Noah Avery, Vivien Blumofe, Mary Hanson, Sam Alvis, Andrew Komitor, Gabriel Feldman</a:t>
            </a:r>
            <a:endParaRPr>
              <a:solidFill>
                <a:srgbClr val="EFEFEF"/>
              </a:solidFill>
            </a:endParaRPr>
          </a:p>
        </p:txBody>
      </p:sp>
      <p:sp>
        <p:nvSpPr>
          <p:cNvPr id="63" name="Google Shape;63;p13"/>
          <p:cNvSpPr txBox="1"/>
          <p:nvPr/>
        </p:nvSpPr>
        <p:spPr>
          <a:xfrm>
            <a:off x="2907675" y="3976900"/>
            <a:ext cx="3412800" cy="12930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600" b="1">
                <a:solidFill>
                  <a:srgbClr val="EFEFEF"/>
                </a:solidFill>
                <a:latin typeface="Helvetica Neue"/>
                <a:ea typeface="Helvetica Neue"/>
                <a:cs typeface="Helvetica Neue"/>
                <a:sym typeface="Helvetica Neue"/>
              </a:rPr>
              <a:t>Additional Team Members  </a:t>
            </a:r>
            <a:endParaRPr sz="1600" b="1">
              <a:solidFill>
                <a:srgbClr val="EFEFEF"/>
              </a:solidFill>
              <a:latin typeface="Helvetica Neue"/>
              <a:ea typeface="Helvetica Neue"/>
              <a:cs typeface="Helvetica Neue"/>
              <a:sym typeface="Helvetica Neue"/>
            </a:endParaRPr>
          </a:p>
          <a:p>
            <a:pPr marL="0" lvl="0" indent="0" algn="ctr" rtl="0">
              <a:spcBef>
                <a:spcPts val="0"/>
              </a:spcBef>
              <a:spcAft>
                <a:spcPts val="0"/>
              </a:spcAft>
              <a:buClr>
                <a:schemeClr val="dk1"/>
              </a:buClr>
              <a:buSzPts val="1100"/>
              <a:buFont typeface="Arial"/>
              <a:buNone/>
            </a:pPr>
            <a:r>
              <a:rPr lang="en">
                <a:solidFill>
                  <a:srgbClr val="EFEFEF"/>
                </a:solidFill>
                <a:latin typeface="Helvetica Neue Light"/>
                <a:ea typeface="Helvetica Neue Light"/>
                <a:cs typeface="Helvetica Neue Light"/>
                <a:sym typeface="Helvetica Neue Light"/>
              </a:rPr>
              <a:t>Josef Michelsen, Nick Spens, Zach Harris, Ajay Dhindsa</a:t>
            </a:r>
            <a:endParaRPr>
              <a:solidFill>
                <a:srgbClr val="EFEFEF"/>
              </a:solidFill>
            </a:endParaRPr>
          </a:p>
          <a:p>
            <a:pPr marL="0" lvl="0" indent="0" algn="ctr" rtl="0">
              <a:spcBef>
                <a:spcPts val="0"/>
              </a:spcBef>
              <a:spcAft>
                <a:spcPts val="0"/>
              </a:spcAft>
              <a:buClr>
                <a:schemeClr val="dk1"/>
              </a:buClr>
              <a:buSzPts val="1100"/>
              <a:buFont typeface="Arial"/>
              <a:buNone/>
            </a:pPr>
            <a:endParaRPr>
              <a:solidFill>
                <a:srgbClr val="EFEFEF"/>
              </a:solidFill>
              <a:latin typeface="Helvetica Neue Light"/>
              <a:ea typeface="Helvetica Neue Light"/>
              <a:cs typeface="Helvetica Neue Light"/>
              <a:sym typeface="Helvetica Neue Light"/>
            </a:endParaRPr>
          </a:p>
          <a:p>
            <a:pPr marL="0" lvl="0" indent="0" algn="l" rtl="0">
              <a:lnSpc>
                <a:spcPct val="100000"/>
              </a:lnSpc>
              <a:spcBef>
                <a:spcPts val="0"/>
              </a:spcBef>
              <a:spcAft>
                <a:spcPts val="0"/>
              </a:spcAft>
              <a:buNone/>
            </a:pPr>
            <a:endParaRPr>
              <a:solidFill>
                <a:srgbClr val="EFEFEF"/>
              </a:solidFill>
              <a:latin typeface="Helvetica Neue Light"/>
              <a:ea typeface="Helvetica Neue Light"/>
              <a:cs typeface="Helvetica Neue Light"/>
              <a:sym typeface="Helvetica Neue Light"/>
            </a:endParaRPr>
          </a:p>
        </p:txBody>
      </p:sp>
      <p:sp>
        <p:nvSpPr>
          <p:cNvPr id="64" name="Google Shape;64;p13"/>
          <p:cNvSpPr/>
          <p:nvPr/>
        </p:nvSpPr>
        <p:spPr>
          <a:xfrm>
            <a:off x="373713" y="421212"/>
            <a:ext cx="362400" cy="355500"/>
          </a:xfrm>
          <a:prstGeom prst="ellipse">
            <a:avLst/>
          </a:pr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3"/>
          <p:cNvSpPr/>
          <p:nvPr/>
        </p:nvSpPr>
        <p:spPr>
          <a:xfrm>
            <a:off x="1062288" y="852600"/>
            <a:ext cx="436200" cy="459600"/>
          </a:xfrm>
          <a:prstGeom prst="ellipse">
            <a:avLst/>
          </a:prstGeom>
          <a:noFill/>
          <a:ln w="2857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 name="Google Shape;66;p13"/>
          <p:cNvPicPr preferRelativeResize="0"/>
          <p:nvPr/>
        </p:nvPicPr>
        <p:blipFill rotWithShape="1">
          <a:blip r:embed="rId4" cstate="screen">
            <a:alphaModFix/>
            <a:extLst>
              <a:ext uri="{28A0092B-C50C-407E-A947-70E740481C1C}">
                <a14:useLocalDpi xmlns:a14="http://schemas.microsoft.com/office/drawing/2010/main"/>
              </a:ext>
            </a:extLst>
          </a:blip>
          <a:srcRect l="-3739" t="-7469" r="-3729"/>
          <a:stretch/>
        </p:blipFill>
        <p:spPr>
          <a:xfrm>
            <a:off x="459535" y="529301"/>
            <a:ext cx="190800" cy="139287"/>
          </a:xfrm>
          <a:prstGeom prst="rect">
            <a:avLst/>
          </a:prstGeom>
          <a:noFill/>
          <a:ln>
            <a:noFill/>
          </a:ln>
        </p:spPr>
      </p:pic>
      <p:pic>
        <p:nvPicPr>
          <p:cNvPr id="67" name="Google Shape;67;p13"/>
          <p:cNvPicPr preferRelativeResize="0"/>
          <p:nvPr/>
        </p:nvPicPr>
        <p:blipFill rotWithShape="1">
          <a:blip r:embed="rId5" cstate="screen">
            <a:alphaModFix/>
            <a:extLst>
              <a:ext uri="{28A0092B-C50C-407E-A947-70E740481C1C}">
                <a14:useLocalDpi xmlns:a14="http://schemas.microsoft.com/office/drawing/2010/main"/>
              </a:ext>
            </a:extLst>
          </a:blip>
          <a:srcRect l="-3739" t="-7469" r="-3729"/>
          <a:stretch/>
        </p:blipFill>
        <p:spPr>
          <a:xfrm>
            <a:off x="1099179" y="942661"/>
            <a:ext cx="362400" cy="264583"/>
          </a:xfrm>
          <a:prstGeom prst="rect">
            <a:avLst/>
          </a:prstGeom>
          <a:noFill/>
          <a:ln>
            <a:noFill/>
          </a:ln>
        </p:spPr>
      </p:pic>
      <p:sp>
        <p:nvSpPr>
          <p:cNvPr id="68" name="Google Shape;68;p13"/>
          <p:cNvSpPr/>
          <p:nvPr/>
        </p:nvSpPr>
        <p:spPr>
          <a:xfrm>
            <a:off x="8080128" y="1507500"/>
            <a:ext cx="436200" cy="507300"/>
          </a:xfrm>
          <a:prstGeom prst="ellipse">
            <a:avLst/>
          </a:pr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 name="Google Shape;69;p13"/>
          <p:cNvPicPr preferRelativeResize="0"/>
          <p:nvPr/>
        </p:nvPicPr>
        <p:blipFill rotWithShape="1">
          <a:blip r:embed="rId6" cstate="screen">
            <a:alphaModFix/>
            <a:extLst>
              <a:ext uri="{28A0092B-C50C-407E-A947-70E740481C1C}">
                <a14:useLocalDpi xmlns:a14="http://schemas.microsoft.com/office/drawing/2010/main"/>
              </a:ext>
            </a:extLst>
          </a:blip>
          <a:srcRect l="-3739" t="-7469" r="-3729"/>
          <a:stretch/>
        </p:blipFill>
        <p:spPr>
          <a:xfrm>
            <a:off x="8183428" y="1661736"/>
            <a:ext cx="229655" cy="198753"/>
          </a:xfrm>
          <a:prstGeom prst="rect">
            <a:avLst/>
          </a:prstGeom>
          <a:noFill/>
          <a:ln>
            <a:noFill/>
          </a:ln>
        </p:spPr>
      </p:pic>
      <p:sp>
        <p:nvSpPr>
          <p:cNvPr id="70" name="Google Shape;70;p13"/>
          <p:cNvSpPr/>
          <p:nvPr/>
        </p:nvSpPr>
        <p:spPr>
          <a:xfrm>
            <a:off x="459525" y="1448303"/>
            <a:ext cx="513000" cy="585300"/>
          </a:xfrm>
          <a:prstGeom prst="ellipse">
            <a:avLst/>
          </a:prstGeom>
          <a:noFill/>
          <a:ln w="2857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 name="Google Shape;71;p13"/>
          <p:cNvPicPr preferRelativeResize="0"/>
          <p:nvPr/>
        </p:nvPicPr>
        <p:blipFill rotWithShape="1">
          <a:blip r:embed="rId7" cstate="screen">
            <a:alphaModFix/>
            <a:extLst>
              <a:ext uri="{28A0092B-C50C-407E-A947-70E740481C1C}">
                <a14:useLocalDpi xmlns:a14="http://schemas.microsoft.com/office/drawing/2010/main"/>
              </a:ext>
            </a:extLst>
          </a:blip>
          <a:srcRect l="-3739" t="-7469" r="-3729"/>
          <a:stretch/>
        </p:blipFill>
        <p:spPr>
          <a:xfrm>
            <a:off x="502918" y="1562996"/>
            <a:ext cx="426268" cy="336946"/>
          </a:xfrm>
          <a:prstGeom prst="rect">
            <a:avLst/>
          </a:prstGeom>
          <a:noFill/>
          <a:ln>
            <a:noFill/>
          </a:ln>
        </p:spPr>
      </p:pic>
      <p:sp>
        <p:nvSpPr>
          <p:cNvPr id="72" name="Google Shape;72;p13"/>
          <p:cNvSpPr/>
          <p:nvPr/>
        </p:nvSpPr>
        <p:spPr>
          <a:xfrm>
            <a:off x="6742700" y="310075"/>
            <a:ext cx="299400" cy="264600"/>
          </a:xfrm>
          <a:prstGeom prst="ellipse">
            <a:avLst/>
          </a:prstGeom>
          <a:noFill/>
          <a:ln w="2857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 name="Google Shape;73;p13"/>
          <p:cNvPicPr preferRelativeResize="0"/>
          <p:nvPr/>
        </p:nvPicPr>
        <p:blipFill rotWithShape="1">
          <a:blip r:embed="rId8" cstate="screen">
            <a:alphaModFix/>
            <a:extLst>
              <a:ext uri="{28A0092B-C50C-407E-A947-70E740481C1C}">
                <a14:useLocalDpi xmlns:a14="http://schemas.microsoft.com/office/drawing/2010/main"/>
              </a:ext>
            </a:extLst>
          </a:blip>
          <a:srcRect l="-3739" t="-7469" r="-3729"/>
          <a:stretch/>
        </p:blipFill>
        <p:spPr>
          <a:xfrm>
            <a:off x="6768017" y="361925"/>
            <a:ext cx="248704" cy="152325"/>
          </a:xfrm>
          <a:prstGeom prst="rect">
            <a:avLst/>
          </a:prstGeom>
          <a:noFill/>
          <a:ln>
            <a:noFill/>
          </a:ln>
        </p:spPr>
      </p:pic>
      <p:sp>
        <p:nvSpPr>
          <p:cNvPr id="74" name="Google Shape;74;p13"/>
          <p:cNvSpPr/>
          <p:nvPr/>
        </p:nvSpPr>
        <p:spPr>
          <a:xfrm>
            <a:off x="7042103" y="2406250"/>
            <a:ext cx="436200" cy="507300"/>
          </a:xfrm>
          <a:prstGeom prst="ellipse">
            <a:avLst/>
          </a:pr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oogle Shape;75;p13"/>
          <p:cNvPicPr preferRelativeResize="0"/>
          <p:nvPr/>
        </p:nvPicPr>
        <p:blipFill rotWithShape="1">
          <a:blip r:embed="rId6" cstate="screen">
            <a:alphaModFix/>
            <a:extLst>
              <a:ext uri="{28A0092B-C50C-407E-A947-70E740481C1C}">
                <a14:useLocalDpi xmlns:a14="http://schemas.microsoft.com/office/drawing/2010/main"/>
              </a:ext>
            </a:extLst>
          </a:blip>
          <a:srcRect l="-3739" t="-7469" r="-3729"/>
          <a:stretch/>
        </p:blipFill>
        <p:spPr>
          <a:xfrm>
            <a:off x="7145403" y="2560486"/>
            <a:ext cx="229655" cy="198753"/>
          </a:xfrm>
          <a:prstGeom prst="rect">
            <a:avLst/>
          </a:prstGeom>
          <a:noFill/>
          <a:ln>
            <a:noFill/>
          </a:ln>
        </p:spPr>
      </p:pic>
      <p:sp>
        <p:nvSpPr>
          <p:cNvPr id="76" name="Google Shape;76;p13"/>
          <p:cNvSpPr/>
          <p:nvPr/>
        </p:nvSpPr>
        <p:spPr>
          <a:xfrm>
            <a:off x="1875628" y="2874300"/>
            <a:ext cx="436200" cy="507300"/>
          </a:xfrm>
          <a:prstGeom prst="ellipse">
            <a:avLst/>
          </a:pr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 name="Google Shape;77;p13"/>
          <p:cNvPicPr preferRelativeResize="0"/>
          <p:nvPr/>
        </p:nvPicPr>
        <p:blipFill rotWithShape="1">
          <a:blip r:embed="rId6" cstate="screen">
            <a:alphaModFix/>
            <a:extLst>
              <a:ext uri="{28A0092B-C50C-407E-A947-70E740481C1C}">
                <a14:useLocalDpi xmlns:a14="http://schemas.microsoft.com/office/drawing/2010/main"/>
              </a:ext>
            </a:extLst>
          </a:blip>
          <a:srcRect l="-3739" t="-7469" r="-3729"/>
          <a:stretch/>
        </p:blipFill>
        <p:spPr>
          <a:xfrm>
            <a:off x="1978928" y="3028536"/>
            <a:ext cx="229655" cy="198753"/>
          </a:xfrm>
          <a:prstGeom prst="rect">
            <a:avLst/>
          </a:prstGeom>
          <a:noFill/>
          <a:ln>
            <a:noFill/>
          </a:ln>
        </p:spPr>
      </p:pic>
      <p:sp>
        <p:nvSpPr>
          <p:cNvPr id="78" name="Google Shape;78;p13"/>
          <p:cNvSpPr/>
          <p:nvPr/>
        </p:nvSpPr>
        <p:spPr>
          <a:xfrm>
            <a:off x="6348528" y="3164800"/>
            <a:ext cx="436200" cy="507300"/>
          </a:xfrm>
          <a:prstGeom prst="ellipse">
            <a:avLst/>
          </a:pr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 name="Google Shape;79;p13"/>
          <p:cNvPicPr preferRelativeResize="0"/>
          <p:nvPr/>
        </p:nvPicPr>
        <p:blipFill rotWithShape="1">
          <a:blip r:embed="rId6" cstate="screen">
            <a:alphaModFix/>
            <a:extLst>
              <a:ext uri="{28A0092B-C50C-407E-A947-70E740481C1C}">
                <a14:useLocalDpi xmlns:a14="http://schemas.microsoft.com/office/drawing/2010/main"/>
              </a:ext>
            </a:extLst>
          </a:blip>
          <a:srcRect l="-3739" t="-7469" r="-3729"/>
          <a:stretch/>
        </p:blipFill>
        <p:spPr>
          <a:xfrm>
            <a:off x="6451828" y="3319036"/>
            <a:ext cx="229655" cy="198753"/>
          </a:xfrm>
          <a:prstGeom prst="rect">
            <a:avLst/>
          </a:prstGeom>
          <a:noFill/>
          <a:ln>
            <a:noFill/>
          </a:ln>
        </p:spPr>
      </p:pic>
      <p:sp>
        <p:nvSpPr>
          <p:cNvPr id="80" name="Google Shape;80;p13"/>
          <p:cNvSpPr/>
          <p:nvPr/>
        </p:nvSpPr>
        <p:spPr>
          <a:xfrm>
            <a:off x="8396103" y="266975"/>
            <a:ext cx="436200" cy="507300"/>
          </a:xfrm>
          <a:prstGeom prst="ellipse">
            <a:avLst/>
          </a:pr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 name="Google Shape;81;p13"/>
          <p:cNvPicPr preferRelativeResize="0"/>
          <p:nvPr/>
        </p:nvPicPr>
        <p:blipFill rotWithShape="1">
          <a:blip r:embed="rId6" cstate="screen">
            <a:alphaModFix/>
            <a:extLst>
              <a:ext uri="{28A0092B-C50C-407E-A947-70E740481C1C}">
                <a14:useLocalDpi xmlns:a14="http://schemas.microsoft.com/office/drawing/2010/main"/>
              </a:ext>
            </a:extLst>
          </a:blip>
          <a:srcRect l="-3739" t="-7469" r="-3729"/>
          <a:stretch/>
        </p:blipFill>
        <p:spPr>
          <a:xfrm>
            <a:off x="8499403" y="421211"/>
            <a:ext cx="229655" cy="198753"/>
          </a:xfrm>
          <a:prstGeom prst="rect">
            <a:avLst/>
          </a:prstGeom>
          <a:noFill/>
          <a:ln>
            <a:noFill/>
          </a:ln>
        </p:spPr>
      </p:pic>
      <p:sp>
        <p:nvSpPr>
          <p:cNvPr id="82" name="Google Shape;82;p13"/>
          <p:cNvSpPr/>
          <p:nvPr/>
        </p:nvSpPr>
        <p:spPr>
          <a:xfrm>
            <a:off x="8183425" y="2748025"/>
            <a:ext cx="436200" cy="459600"/>
          </a:xfrm>
          <a:prstGeom prst="ellipse">
            <a:avLst/>
          </a:prstGeom>
          <a:noFill/>
          <a:ln w="2857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 name="Google Shape;83;p13"/>
          <p:cNvPicPr preferRelativeResize="0"/>
          <p:nvPr/>
        </p:nvPicPr>
        <p:blipFill rotWithShape="1">
          <a:blip r:embed="rId5" cstate="screen">
            <a:alphaModFix/>
            <a:extLst>
              <a:ext uri="{28A0092B-C50C-407E-A947-70E740481C1C}">
                <a14:useLocalDpi xmlns:a14="http://schemas.microsoft.com/office/drawing/2010/main"/>
              </a:ext>
            </a:extLst>
          </a:blip>
          <a:srcRect l="-3739" t="-7469" r="-3729"/>
          <a:stretch/>
        </p:blipFill>
        <p:spPr>
          <a:xfrm>
            <a:off x="8220316" y="2838086"/>
            <a:ext cx="362400" cy="264583"/>
          </a:xfrm>
          <a:prstGeom prst="rect">
            <a:avLst/>
          </a:prstGeom>
          <a:noFill/>
          <a:ln>
            <a:noFill/>
          </a:ln>
        </p:spPr>
      </p:pic>
      <p:sp>
        <p:nvSpPr>
          <p:cNvPr id="84" name="Google Shape;84;p13"/>
          <p:cNvSpPr/>
          <p:nvPr/>
        </p:nvSpPr>
        <p:spPr>
          <a:xfrm>
            <a:off x="7168100" y="1428238"/>
            <a:ext cx="436200" cy="459600"/>
          </a:xfrm>
          <a:prstGeom prst="ellipse">
            <a:avLst/>
          </a:prstGeom>
          <a:noFill/>
          <a:ln w="2857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 name="Google Shape;85;p13"/>
          <p:cNvPicPr preferRelativeResize="0"/>
          <p:nvPr/>
        </p:nvPicPr>
        <p:blipFill rotWithShape="1">
          <a:blip r:embed="rId5" cstate="screen">
            <a:alphaModFix/>
            <a:extLst>
              <a:ext uri="{28A0092B-C50C-407E-A947-70E740481C1C}">
                <a14:useLocalDpi xmlns:a14="http://schemas.microsoft.com/office/drawing/2010/main"/>
              </a:ext>
            </a:extLst>
          </a:blip>
          <a:srcRect l="-3739" t="-7469" r="-3729"/>
          <a:stretch/>
        </p:blipFill>
        <p:spPr>
          <a:xfrm>
            <a:off x="7204991" y="1518299"/>
            <a:ext cx="362400" cy="264583"/>
          </a:xfrm>
          <a:prstGeom prst="rect">
            <a:avLst/>
          </a:prstGeom>
          <a:noFill/>
          <a:ln>
            <a:noFill/>
          </a:ln>
        </p:spPr>
      </p:pic>
      <p:sp>
        <p:nvSpPr>
          <p:cNvPr id="86" name="Google Shape;86;p13"/>
          <p:cNvSpPr/>
          <p:nvPr/>
        </p:nvSpPr>
        <p:spPr>
          <a:xfrm>
            <a:off x="1586950" y="1860500"/>
            <a:ext cx="436200" cy="459600"/>
          </a:xfrm>
          <a:prstGeom prst="ellipse">
            <a:avLst/>
          </a:prstGeom>
          <a:noFill/>
          <a:ln w="2857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 name="Google Shape;87;p13"/>
          <p:cNvPicPr preferRelativeResize="0"/>
          <p:nvPr/>
        </p:nvPicPr>
        <p:blipFill rotWithShape="1">
          <a:blip r:embed="rId5" cstate="screen">
            <a:alphaModFix/>
            <a:extLst>
              <a:ext uri="{28A0092B-C50C-407E-A947-70E740481C1C}">
                <a14:useLocalDpi xmlns:a14="http://schemas.microsoft.com/office/drawing/2010/main"/>
              </a:ext>
            </a:extLst>
          </a:blip>
          <a:srcRect l="-3739" t="-7469" r="-3729"/>
          <a:stretch/>
        </p:blipFill>
        <p:spPr>
          <a:xfrm>
            <a:off x="1623841" y="1950561"/>
            <a:ext cx="362400" cy="264583"/>
          </a:xfrm>
          <a:prstGeom prst="rect">
            <a:avLst/>
          </a:prstGeom>
          <a:noFill/>
          <a:ln>
            <a:noFill/>
          </a:ln>
        </p:spPr>
      </p:pic>
      <p:sp>
        <p:nvSpPr>
          <p:cNvPr id="88" name="Google Shape;88;p13"/>
          <p:cNvSpPr/>
          <p:nvPr/>
        </p:nvSpPr>
        <p:spPr>
          <a:xfrm>
            <a:off x="736125" y="2705200"/>
            <a:ext cx="436200" cy="459600"/>
          </a:xfrm>
          <a:prstGeom prst="ellipse">
            <a:avLst/>
          </a:prstGeom>
          <a:noFill/>
          <a:ln w="2857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 name="Google Shape;89;p13"/>
          <p:cNvPicPr preferRelativeResize="0"/>
          <p:nvPr/>
        </p:nvPicPr>
        <p:blipFill rotWithShape="1">
          <a:blip r:embed="rId5" cstate="screen">
            <a:alphaModFix/>
            <a:extLst>
              <a:ext uri="{28A0092B-C50C-407E-A947-70E740481C1C}">
                <a14:useLocalDpi xmlns:a14="http://schemas.microsoft.com/office/drawing/2010/main"/>
              </a:ext>
            </a:extLst>
          </a:blip>
          <a:srcRect l="-3739" t="-7469" r="-3729"/>
          <a:stretch/>
        </p:blipFill>
        <p:spPr>
          <a:xfrm>
            <a:off x="773016" y="2795261"/>
            <a:ext cx="362400" cy="264583"/>
          </a:xfrm>
          <a:prstGeom prst="rect">
            <a:avLst/>
          </a:prstGeom>
          <a:noFill/>
          <a:ln>
            <a:noFill/>
          </a:ln>
        </p:spPr>
      </p:pic>
      <p:sp>
        <p:nvSpPr>
          <p:cNvPr id="90" name="Google Shape;90;p13"/>
          <p:cNvSpPr/>
          <p:nvPr/>
        </p:nvSpPr>
        <p:spPr>
          <a:xfrm>
            <a:off x="2621088" y="290775"/>
            <a:ext cx="436200" cy="459600"/>
          </a:xfrm>
          <a:prstGeom prst="ellipse">
            <a:avLst/>
          </a:prstGeom>
          <a:noFill/>
          <a:ln w="2857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1" name="Google Shape;91;p13"/>
          <p:cNvPicPr preferRelativeResize="0"/>
          <p:nvPr/>
        </p:nvPicPr>
        <p:blipFill rotWithShape="1">
          <a:blip r:embed="rId5" cstate="screen">
            <a:alphaModFix/>
            <a:extLst>
              <a:ext uri="{28A0092B-C50C-407E-A947-70E740481C1C}">
                <a14:useLocalDpi xmlns:a14="http://schemas.microsoft.com/office/drawing/2010/main"/>
              </a:ext>
            </a:extLst>
          </a:blip>
          <a:srcRect l="-3739" t="-7469" r="-3729"/>
          <a:stretch/>
        </p:blipFill>
        <p:spPr>
          <a:xfrm>
            <a:off x="2657979" y="380836"/>
            <a:ext cx="362400" cy="264583"/>
          </a:xfrm>
          <a:prstGeom prst="rect">
            <a:avLst/>
          </a:prstGeom>
          <a:noFill/>
          <a:ln>
            <a:noFill/>
          </a:ln>
        </p:spPr>
      </p:pic>
      <p:sp>
        <p:nvSpPr>
          <p:cNvPr id="92" name="Google Shape;92;p13"/>
          <p:cNvSpPr/>
          <p:nvPr/>
        </p:nvSpPr>
        <p:spPr>
          <a:xfrm>
            <a:off x="1674678" y="188725"/>
            <a:ext cx="436200" cy="507300"/>
          </a:xfrm>
          <a:prstGeom prst="ellipse">
            <a:avLst/>
          </a:pr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 name="Google Shape;93;p13"/>
          <p:cNvPicPr preferRelativeResize="0"/>
          <p:nvPr/>
        </p:nvPicPr>
        <p:blipFill rotWithShape="1">
          <a:blip r:embed="rId6" cstate="screen">
            <a:alphaModFix/>
            <a:extLst>
              <a:ext uri="{28A0092B-C50C-407E-A947-70E740481C1C}">
                <a14:useLocalDpi xmlns:a14="http://schemas.microsoft.com/office/drawing/2010/main"/>
              </a:ext>
            </a:extLst>
          </a:blip>
          <a:srcRect l="-3739" t="-7469" r="-3729"/>
          <a:stretch/>
        </p:blipFill>
        <p:spPr>
          <a:xfrm>
            <a:off x="1777978" y="342961"/>
            <a:ext cx="229655" cy="198753"/>
          </a:xfrm>
          <a:prstGeom prst="rect">
            <a:avLst/>
          </a:prstGeom>
          <a:noFill/>
          <a:ln>
            <a:noFill/>
          </a:ln>
        </p:spPr>
      </p:pic>
      <p:sp>
        <p:nvSpPr>
          <p:cNvPr id="94" name="Google Shape;94;p13"/>
          <p:cNvSpPr/>
          <p:nvPr/>
        </p:nvSpPr>
        <p:spPr>
          <a:xfrm>
            <a:off x="7501003" y="567225"/>
            <a:ext cx="436200" cy="507300"/>
          </a:xfrm>
          <a:prstGeom prst="ellipse">
            <a:avLst/>
          </a:pr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 name="Google Shape;95;p13"/>
          <p:cNvPicPr preferRelativeResize="0"/>
          <p:nvPr/>
        </p:nvPicPr>
        <p:blipFill rotWithShape="1">
          <a:blip r:embed="rId6" cstate="screen">
            <a:alphaModFix/>
            <a:extLst>
              <a:ext uri="{28A0092B-C50C-407E-A947-70E740481C1C}">
                <a14:useLocalDpi xmlns:a14="http://schemas.microsoft.com/office/drawing/2010/main"/>
              </a:ext>
            </a:extLst>
          </a:blip>
          <a:srcRect l="-3739" t="-7469" r="-3729"/>
          <a:stretch/>
        </p:blipFill>
        <p:spPr>
          <a:xfrm>
            <a:off x="7604303" y="721461"/>
            <a:ext cx="229655" cy="198753"/>
          </a:xfrm>
          <a:prstGeom prst="rect">
            <a:avLst/>
          </a:prstGeom>
          <a:noFill/>
          <a:ln>
            <a:noFill/>
          </a:ln>
        </p:spPr>
      </p:pic>
      <p:sp>
        <p:nvSpPr>
          <p:cNvPr id="96" name="Google Shape;96;p13"/>
          <p:cNvSpPr/>
          <p:nvPr/>
        </p:nvSpPr>
        <p:spPr>
          <a:xfrm>
            <a:off x="5970453" y="188725"/>
            <a:ext cx="436200" cy="507300"/>
          </a:xfrm>
          <a:prstGeom prst="ellipse">
            <a:avLst/>
          </a:pr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13"/>
          <p:cNvPicPr preferRelativeResize="0"/>
          <p:nvPr/>
        </p:nvPicPr>
        <p:blipFill rotWithShape="1">
          <a:blip r:embed="rId6" cstate="screen">
            <a:alphaModFix/>
            <a:extLst>
              <a:ext uri="{28A0092B-C50C-407E-A947-70E740481C1C}">
                <a14:useLocalDpi xmlns:a14="http://schemas.microsoft.com/office/drawing/2010/main"/>
              </a:ext>
            </a:extLst>
          </a:blip>
          <a:srcRect l="-3739" t="-7469" r="-3729"/>
          <a:stretch/>
        </p:blipFill>
        <p:spPr>
          <a:xfrm>
            <a:off x="6073728" y="342998"/>
            <a:ext cx="229655" cy="198753"/>
          </a:xfrm>
          <a:prstGeom prst="rect">
            <a:avLst/>
          </a:prstGeom>
          <a:noFill/>
          <a:ln>
            <a:noFill/>
          </a:ln>
        </p:spPr>
      </p:pic>
      <p:sp>
        <p:nvSpPr>
          <p:cNvPr id="98" name="Google Shape;98;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2"/>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Concept of Operations</a:t>
            </a:r>
            <a:endParaRPr/>
          </a:p>
        </p:txBody>
      </p:sp>
      <p:sp>
        <p:nvSpPr>
          <p:cNvPr id="196" name="Google Shape;196;p2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a:t>
            </a:fld>
            <a:endParaRPr/>
          </a:p>
        </p:txBody>
      </p:sp>
      <p:sp>
        <p:nvSpPr>
          <p:cNvPr id="197" name="Google Shape;197;p2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a:t>
            </a:fld>
            <a:endParaRPr/>
          </a:p>
        </p:txBody>
      </p:sp>
      <p:pic>
        <p:nvPicPr>
          <p:cNvPr id="198" name="Google Shape;198;p2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80924" y="705825"/>
            <a:ext cx="7382151" cy="4120030"/>
          </a:xfrm>
          <a:prstGeom prst="rect">
            <a:avLst/>
          </a:prstGeom>
          <a:noFill/>
          <a:ln>
            <a:noFill/>
          </a:ln>
        </p:spPr>
      </p:pic>
      <p:sp>
        <p:nvSpPr>
          <p:cNvPr id="199" name="Google Shape;199;p22"/>
          <p:cNvSpPr txBox="1"/>
          <p:nvPr/>
        </p:nvSpPr>
        <p:spPr>
          <a:xfrm>
            <a:off x="10442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Project Overview</a:t>
            </a:r>
            <a:endParaRPr sz="1200" b="1">
              <a:solidFill>
                <a:srgbClr val="EEEEEE"/>
              </a:solidFill>
            </a:endParaRPr>
          </a:p>
        </p:txBody>
      </p:sp>
      <p:sp>
        <p:nvSpPr>
          <p:cNvPr id="200" name="Google Shape;200;p22"/>
          <p:cNvSpPr txBox="1"/>
          <p:nvPr/>
        </p:nvSpPr>
        <p:spPr>
          <a:xfrm>
            <a:off x="26380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Updates</a:t>
            </a:r>
            <a:endParaRPr sz="1200">
              <a:solidFill>
                <a:srgbClr val="B7B7B7"/>
              </a:solidFill>
            </a:endParaRPr>
          </a:p>
        </p:txBody>
      </p:sp>
      <p:sp>
        <p:nvSpPr>
          <p:cNvPr id="201" name="Google Shape;201;p22"/>
          <p:cNvSpPr txBox="1"/>
          <p:nvPr/>
        </p:nvSpPr>
        <p:spPr>
          <a:xfrm>
            <a:off x="40960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Schedule</a:t>
            </a:r>
            <a:endParaRPr sz="1200">
              <a:solidFill>
                <a:srgbClr val="B7B7B7"/>
              </a:solidFill>
            </a:endParaRPr>
          </a:p>
        </p:txBody>
      </p:sp>
      <p:sp>
        <p:nvSpPr>
          <p:cNvPr id="202" name="Google Shape;202;p22"/>
          <p:cNvSpPr txBox="1"/>
          <p:nvPr/>
        </p:nvSpPr>
        <p:spPr>
          <a:xfrm>
            <a:off x="5269375" y="4811425"/>
            <a:ext cx="145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Test Readiness</a:t>
            </a:r>
            <a:endParaRPr sz="1200">
              <a:solidFill>
                <a:srgbClr val="B7B7B7"/>
              </a:solidFill>
            </a:endParaRPr>
          </a:p>
        </p:txBody>
      </p:sp>
      <p:sp>
        <p:nvSpPr>
          <p:cNvPr id="203" name="Google Shape;203;p22"/>
          <p:cNvSpPr txBox="1"/>
          <p:nvPr/>
        </p:nvSpPr>
        <p:spPr>
          <a:xfrm>
            <a:off x="68273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112"/>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287" name="Google Shape;1287;p11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100</a:t>
            </a:fld>
            <a:endParaRPr/>
          </a:p>
        </p:txBody>
      </p:sp>
      <p:pic>
        <p:nvPicPr>
          <p:cNvPr id="1288" name="Google Shape;1288;p1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970175" y="179025"/>
            <a:ext cx="4654855" cy="458122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p113"/>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294" name="Google Shape;1294;p113"/>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101</a:t>
            </a:fld>
            <a:endParaRPr/>
          </a:p>
        </p:txBody>
      </p:sp>
      <p:pic>
        <p:nvPicPr>
          <p:cNvPr id="1295" name="Google Shape;1295;p1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72363" y="185650"/>
            <a:ext cx="4199275" cy="453767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0" name="Google Shape;1300;p11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301" name="Google Shape;1301;p11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102</a:t>
            </a:fld>
            <a:endParaRPr/>
          </a:p>
        </p:txBody>
      </p:sp>
      <p:pic>
        <p:nvPicPr>
          <p:cNvPr id="1302" name="Google Shape;1302;p11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02000" y="109900"/>
            <a:ext cx="3572649" cy="4623425"/>
          </a:xfrm>
          <a:prstGeom prst="rect">
            <a:avLst/>
          </a:prstGeom>
          <a:noFill/>
          <a:ln>
            <a:noFill/>
          </a:ln>
        </p:spPr>
      </p:pic>
      <p:pic>
        <p:nvPicPr>
          <p:cNvPr id="1303" name="Google Shape;1303;p11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930475" y="1576525"/>
            <a:ext cx="3211525" cy="148065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p115"/>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Structure (STR) V&amp;V Overview</a:t>
            </a:r>
            <a:endParaRPr/>
          </a:p>
        </p:txBody>
      </p:sp>
      <p:sp>
        <p:nvSpPr>
          <p:cNvPr id="1309" name="Google Shape;1309;p115"/>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103</a:t>
            </a:fld>
            <a:endParaRPr/>
          </a:p>
        </p:txBody>
      </p:sp>
      <p:graphicFrame>
        <p:nvGraphicFramePr>
          <p:cNvPr id="1310" name="Google Shape;1310;p115"/>
          <p:cNvGraphicFramePr/>
          <p:nvPr/>
        </p:nvGraphicFramePr>
        <p:xfrm>
          <a:off x="1616988" y="1402903"/>
          <a:ext cx="3000000" cy="3000000"/>
        </p:xfrm>
        <a:graphic>
          <a:graphicData uri="http://schemas.openxmlformats.org/drawingml/2006/table">
            <a:tbl>
              <a:tblPr>
                <a:noFill/>
                <a:tableStyleId>{5B42A5BC-5262-4767-A5F5-149DFB1A2B98}</a:tableStyleId>
              </a:tblPr>
              <a:tblGrid>
                <a:gridCol w="1587925">
                  <a:extLst>
                    <a:ext uri="{9D8B030D-6E8A-4147-A177-3AD203B41FA5}">
                      <a16:colId xmlns:a16="http://schemas.microsoft.com/office/drawing/2014/main" val="20000"/>
                    </a:ext>
                  </a:extLst>
                </a:gridCol>
                <a:gridCol w="2429900">
                  <a:extLst>
                    <a:ext uri="{9D8B030D-6E8A-4147-A177-3AD203B41FA5}">
                      <a16:colId xmlns:a16="http://schemas.microsoft.com/office/drawing/2014/main" val="20001"/>
                    </a:ext>
                  </a:extLst>
                </a:gridCol>
                <a:gridCol w="1892200">
                  <a:extLst>
                    <a:ext uri="{9D8B030D-6E8A-4147-A177-3AD203B41FA5}">
                      <a16:colId xmlns:a16="http://schemas.microsoft.com/office/drawing/2014/main" val="20002"/>
                    </a:ext>
                  </a:extLst>
                </a:gridCol>
              </a:tblGrid>
              <a:tr h="409950">
                <a:tc>
                  <a:txBody>
                    <a:bodyPr/>
                    <a:lstStyle/>
                    <a:p>
                      <a:pPr marL="0" lvl="0" indent="0" algn="ctr" rtl="0">
                        <a:spcBef>
                          <a:spcPts val="0"/>
                        </a:spcBef>
                        <a:spcAft>
                          <a:spcPts val="0"/>
                        </a:spcAft>
                        <a:buNone/>
                      </a:pPr>
                      <a:r>
                        <a:rPr lang="en" sz="1600" b="1">
                          <a:latin typeface="Helvetica Neue"/>
                          <a:ea typeface="Helvetica Neue"/>
                          <a:cs typeface="Helvetica Neue"/>
                          <a:sym typeface="Helvetica Neue"/>
                        </a:rPr>
                        <a:t>Test Number</a:t>
                      </a:r>
                      <a:endParaRPr sz="16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Test Name</a:t>
                      </a:r>
                      <a:endParaRPr sz="1600">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Completion Date</a:t>
                      </a:r>
                      <a:endParaRPr sz="1600">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STR.1</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Force</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2/7/22</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STR.2</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Thermal</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2/20/22</a:t>
                      </a:r>
                      <a:endParaRPr>
                        <a:solidFill>
                          <a:schemeClr val="dk1"/>
                        </a:solidFill>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STR.3</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Stability</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2/20/22</a:t>
                      </a:r>
                      <a:endParaRPr>
                        <a:solidFill>
                          <a:schemeClr val="dk1"/>
                        </a:solidFill>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STR.4</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Water</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2/20/22</a:t>
                      </a:r>
                      <a:endParaRPr>
                        <a:solidFill>
                          <a:schemeClr val="dk1"/>
                        </a:solidFill>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STR.5</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Transport</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solidFill>
                            <a:schemeClr val="dk1"/>
                          </a:solidFill>
                          <a:latin typeface="Helvetica Neue"/>
                          <a:ea typeface="Helvetica Neue"/>
                          <a:cs typeface="Helvetica Neue"/>
                          <a:sym typeface="Helvetica Neue"/>
                        </a:rPr>
                        <a:t>N/A</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11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104</a:t>
            </a:fld>
            <a:endParaRPr/>
          </a:p>
        </p:txBody>
      </p:sp>
      <p:pic>
        <p:nvPicPr>
          <p:cNvPr id="1316" name="Google Shape;1316;p1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38300" y="-58075"/>
            <a:ext cx="4667375" cy="4715124"/>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1321" name="Google Shape;1321;p11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105</a:t>
            </a:fld>
            <a:endParaRPr/>
          </a:p>
        </p:txBody>
      </p:sp>
      <p:pic>
        <p:nvPicPr>
          <p:cNvPr id="1322" name="Google Shape;1322;p1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86563" y="-142525"/>
            <a:ext cx="4170867" cy="4901549"/>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sp>
        <p:nvSpPr>
          <p:cNvPr id="1327" name="Google Shape;1327;p118"/>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106</a:t>
            </a:fld>
            <a:endParaRPr/>
          </a:p>
        </p:txBody>
      </p:sp>
      <p:pic>
        <p:nvPicPr>
          <p:cNvPr id="1328" name="Google Shape;1328;p1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97288" y="-113750"/>
            <a:ext cx="4149424" cy="4828424"/>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Google Shape;1333;p119"/>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107</a:t>
            </a:fld>
            <a:endParaRPr/>
          </a:p>
        </p:txBody>
      </p:sp>
      <p:pic>
        <p:nvPicPr>
          <p:cNvPr id="1334" name="Google Shape;1334;p1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107238" y="0"/>
            <a:ext cx="4929528" cy="47878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p120"/>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Orbit Determination (ORB) V&amp;V Overview</a:t>
            </a:r>
            <a:endParaRPr/>
          </a:p>
        </p:txBody>
      </p:sp>
      <p:sp>
        <p:nvSpPr>
          <p:cNvPr id="1340" name="Google Shape;1340;p12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108</a:t>
            </a:fld>
            <a:endParaRPr/>
          </a:p>
        </p:txBody>
      </p:sp>
      <p:graphicFrame>
        <p:nvGraphicFramePr>
          <p:cNvPr id="1341" name="Google Shape;1341;p120"/>
          <p:cNvGraphicFramePr/>
          <p:nvPr/>
        </p:nvGraphicFramePr>
        <p:xfrm>
          <a:off x="1403113" y="730365"/>
          <a:ext cx="3000000" cy="3000000"/>
        </p:xfrm>
        <a:graphic>
          <a:graphicData uri="http://schemas.openxmlformats.org/drawingml/2006/table">
            <a:tbl>
              <a:tblPr>
                <a:noFill/>
                <a:tableStyleId>{5B42A5BC-5262-4767-A5F5-149DFB1A2B98}</a:tableStyleId>
              </a:tblPr>
              <a:tblGrid>
                <a:gridCol w="1660725">
                  <a:extLst>
                    <a:ext uri="{9D8B030D-6E8A-4147-A177-3AD203B41FA5}">
                      <a16:colId xmlns:a16="http://schemas.microsoft.com/office/drawing/2014/main" val="20000"/>
                    </a:ext>
                  </a:extLst>
                </a:gridCol>
                <a:gridCol w="3402450">
                  <a:extLst>
                    <a:ext uri="{9D8B030D-6E8A-4147-A177-3AD203B41FA5}">
                      <a16:colId xmlns:a16="http://schemas.microsoft.com/office/drawing/2014/main" val="20001"/>
                    </a:ext>
                  </a:extLst>
                </a:gridCol>
                <a:gridCol w="1753325">
                  <a:extLst>
                    <a:ext uri="{9D8B030D-6E8A-4147-A177-3AD203B41FA5}">
                      <a16:colId xmlns:a16="http://schemas.microsoft.com/office/drawing/2014/main" val="20002"/>
                    </a:ext>
                  </a:extLst>
                </a:gridCol>
              </a:tblGrid>
              <a:tr h="426700">
                <a:tc>
                  <a:txBody>
                    <a:bodyPr/>
                    <a:lstStyle/>
                    <a:p>
                      <a:pPr marL="0" lvl="0" indent="0" algn="ctr" rtl="0">
                        <a:spcBef>
                          <a:spcPts val="0"/>
                        </a:spcBef>
                        <a:spcAft>
                          <a:spcPts val="0"/>
                        </a:spcAft>
                        <a:buNone/>
                      </a:pPr>
                      <a:r>
                        <a:rPr lang="en" sz="1600" b="1">
                          <a:latin typeface="Helvetica Neue"/>
                          <a:ea typeface="Helvetica Neue"/>
                          <a:cs typeface="Helvetica Neue"/>
                          <a:sym typeface="Helvetica Neue"/>
                        </a:rPr>
                        <a:t>Test Number</a:t>
                      </a:r>
                      <a:endParaRPr sz="16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Test Name</a:t>
                      </a:r>
                      <a:endParaRPr sz="1600">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Completion Date</a:t>
                      </a:r>
                      <a:endParaRPr sz="1600">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96825">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ORB.1</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Semi-Major Axis Determination</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ORB.2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Eccentricity Determination</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ORB.3</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Inclination Determination</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ORB.4</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True Anomaly Determination</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96825">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ORB.5</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RAAN Determination</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96825">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ORB.6</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Argument of Periapsis Determination</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solidFill>
                          <a:schemeClr val="dk1"/>
                        </a:solidFill>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96825">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ORB.7</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Fully Keplerian Orbital Element Calculation</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solidFill>
                          <a:schemeClr val="dk1"/>
                        </a:solidFill>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496825">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ORB.8</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Event Prediction - Close Approach</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solidFill>
                          <a:schemeClr val="dk1"/>
                        </a:solidFill>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6" name="Google Shape;1346;p12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109</a:t>
            </a:fld>
            <a:endParaRPr/>
          </a:p>
        </p:txBody>
      </p:sp>
      <p:pic>
        <p:nvPicPr>
          <p:cNvPr id="1347" name="Google Shape;1347;p121"/>
          <p:cNvPicPr preferRelativeResize="0"/>
          <p:nvPr/>
        </p:nvPicPr>
        <p:blipFill>
          <a:blip r:embed="rId3">
            <a:alphaModFix/>
          </a:blip>
          <a:stretch>
            <a:fillRect/>
          </a:stretch>
        </p:blipFill>
        <p:spPr>
          <a:xfrm>
            <a:off x="2406000" y="-106575"/>
            <a:ext cx="4058657" cy="4838700"/>
          </a:xfrm>
          <a:prstGeom prst="rect">
            <a:avLst/>
          </a:prstGeom>
          <a:noFill/>
          <a:ln>
            <a:noFill/>
          </a:ln>
        </p:spPr>
      </p:pic>
      <p:sp>
        <p:nvSpPr>
          <p:cNvPr id="1348" name="Google Shape;1348;p121"/>
          <p:cNvSpPr txBox="1"/>
          <p:nvPr/>
        </p:nvSpPr>
        <p:spPr>
          <a:xfrm>
            <a:off x="2712025" y="1402800"/>
            <a:ext cx="539400" cy="2229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latin typeface="Raleway"/>
                <a:ea typeface="Raleway"/>
                <a:cs typeface="Raleway"/>
                <a:sym typeface="Raleway"/>
              </a:rPr>
              <a:t>500 km</a:t>
            </a:r>
            <a:endParaRPr sz="700">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3"/>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Image Software CONOPS</a:t>
            </a:r>
            <a:endParaRPr/>
          </a:p>
        </p:txBody>
      </p:sp>
      <p:sp>
        <p:nvSpPr>
          <p:cNvPr id="209" name="Google Shape;209;p23"/>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a:t>
            </a:fld>
            <a:endParaRPr/>
          </a:p>
        </p:txBody>
      </p:sp>
      <p:pic>
        <p:nvPicPr>
          <p:cNvPr id="210" name="Google Shape;210;p2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637375" y="682600"/>
            <a:ext cx="5869250" cy="4273125"/>
          </a:xfrm>
          <a:prstGeom prst="rect">
            <a:avLst/>
          </a:prstGeom>
          <a:noFill/>
          <a:ln>
            <a:noFill/>
          </a:ln>
        </p:spPr>
      </p:pic>
      <p:sp>
        <p:nvSpPr>
          <p:cNvPr id="211" name="Google Shape;211;p23"/>
          <p:cNvSpPr txBox="1"/>
          <p:nvPr/>
        </p:nvSpPr>
        <p:spPr>
          <a:xfrm>
            <a:off x="10442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Project Overview</a:t>
            </a:r>
            <a:endParaRPr sz="1200" b="1">
              <a:solidFill>
                <a:srgbClr val="EEEEEE"/>
              </a:solidFill>
            </a:endParaRPr>
          </a:p>
        </p:txBody>
      </p:sp>
      <p:sp>
        <p:nvSpPr>
          <p:cNvPr id="212" name="Google Shape;212;p23"/>
          <p:cNvSpPr txBox="1"/>
          <p:nvPr/>
        </p:nvSpPr>
        <p:spPr>
          <a:xfrm>
            <a:off x="26380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Updates</a:t>
            </a:r>
            <a:endParaRPr sz="1200">
              <a:solidFill>
                <a:srgbClr val="B7B7B7"/>
              </a:solidFill>
            </a:endParaRPr>
          </a:p>
        </p:txBody>
      </p:sp>
      <p:sp>
        <p:nvSpPr>
          <p:cNvPr id="213" name="Google Shape;213;p23"/>
          <p:cNvSpPr txBox="1"/>
          <p:nvPr/>
        </p:nvSpPr>
        <p:spPr>
          <a:xfrm>
            <a:off x="40960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Schedule</a:t>
            </a:r>
            <a:endParaRPr sz="1200">
              <a:solidFill>
                <a:srgbClr val="B7B7B7"/>
              </a:solidFill>
            </a:endParaRPr>
          </a:p>
        </p:txBody>
      </p:sp>
      <p:sp>
        <p:nvSpPr>
          <p:cNvPr id="214" name="Google Shape;214;p23"/>
          <p:cNvSpPr txBox="1"/>
          <p:nvPr/>
        </p:nvSpPr>
        <p:spPr>
          <a:xfrm>
            <a:off x="5269375" y="4811425"/>
            <a:ext cx="145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Test Readiness</a:t>
            </a:r>
            <a:endParaRPr sz="1200">
              <a:solidFill>
                <a:srgbClr val="B7B7B7"/>
              </a:solidFill>
            </a:endParaRPr>
          </a:p>
        </p:txBody>
      </p:sp>
      <p:sp>
        <p:nvSpPr>
          <p:cNvPr id="215" name="Google Shape;215;p23"/>
          <p:cNvSpPr txBox="1"/>
          <p:nvPr/>
        </p:nvSpPr>
        <p:spPr>
          <a:xfrm>
            <a:off x="68273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3" name="Google Shape;1353;p122"/>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(ELE) V&amp;V Overview</a:t>
            </a:r>
            <a:endParaRPr/>
          </a:p>
        </p:txBody>
      </p:sp>
      <p:sp>
        <p:nvSpPr>
          <p:cNvPr id="1354" name="Google Shape;1354;p12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110</a:t>
            </a:fld>
            <a:endParaRPr/>
          </a:p>
        </p:txBody>
      </p:sp>
      <p:graphicFrame>
        <p:nvGraphicFramePr>
          <p:cNvPr id="1355" name="Google Shape;1355;p122"/>
          <p:cNvGraphicFramePr/>
          <p:nvPr/>
        </p:nvGraphicFramePr>
        <p:xfrm>
          <a:off x="1403113" y="1127590"/>
          <a:ext cx="3000000" cy="3000000"/>
        </p:xfrm>
        <a:graphic>
          <a:graphicData uri="http://schemas.openxmlformats.org/drawingml/2006/table">
            <a:tbl>
              <a:tblPr>
                <a:noFill/>
                <a:tableStyleId>{5B42A5BC-5262-4767-A5F5-149DFB1A2B98}</a:tableStyleId>
              </a:tblPr>
              <a:tblGrid>
                <a:gridCol w="1660725">
                  <a:extLst>
                    <a:ext uri="{9D8B030D-6E8A-4147-A177-3AD203B41FA5}">
                      <a16:colId xmlns:a16="http://schemas.microsoft.com/office/drawing/2014/main" val="20000"/>
                    </a:ext>
                  </a:extLst>
                </a:gridCol>
                <a:gridCol w="3402450">
                  <a:extLst>
                    <a:ext uri="{9D8B030D-6E8A-4147-A177-3AD203B41FA5}">
                      <a16:colId xmlns:a16="http://schemas.microsoft.com/office/drawing/2014/main" val="20001"/>
                    </a:ext>
                  </a:extLst>
                </a:gridCol>
                <a:gridCol w="1753325">
                  <a:extLst>
                    <a:ext uri="{9D8B030D-6E8A-4147-A177-3AD203B41FA5}">
                      <a16:colId xmlns:a16="http://schemas.microsoft.com/office/drawing/2014/main" val="20002"/>
                    </a:ext>
                  </a:extLst>
                </a:gridCol>
              </a:tblGrid>
              <a:tr h="426700">
                <a:tc>
                  <a:txBody>
                    <a:bodyPr/>
                    <a:lstStyle/>
                    <a:p>
                      <a:pPr marL="0" lvl="0" indent="0" algn="ctr" rtl="0">
                        <a:spcBef>
                          <a:spcPts val="0"/>
                        </a:spcBef>
                        <a:spcAft>
                          <a:spcPts val="0"/>
                        </a:spcAft>
                        <a:buNone/>
                      </a:pPr>
                      <a:r>
                        <a:rPr lang="en" sz="1600" b="1">
                          <a:latin typeface="Helvetica Neue"/>
                          <a:ea typeface="Helvetica Neue"/>
                          <a:cs typeface="Helvetica Neue"/>
                          <a:sym typeface="Helvetica Neue"/>
                        </a:rPr>
                        <a:t>Test Number</a:t>
                      </a:r>
                      <a:endParaRPr sz="16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Test Name</a:t>
                      </a:r>
                      <a:endParaRPr sz="1600">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Completion Date</a:t>
                      </a:r>
                      <a:endParaRPr sz="1600">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96825">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ELE.1</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IR Sensor</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2/7/22</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ELE.2</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Temperature Sensor</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2/7/22</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ELE.3</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Humidity Sensor</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2/7/22</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ELE.4</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Power Interface Check</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2/20/22</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96825">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ELE.5</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Power Failure</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2/20/22</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96825">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ELE.6</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Communications and Data Interface Check</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2/20/22</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sp>
        <p:nvSpPr>
          <p:cNvPr id="1360" name="Google Shape;1360;p123"/>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111</a:t>
            </a:fld>
            <a:endParaRPr/>
          </a:p>
        </p:txBody>
      </p:sp>
      <p:pic>
        <p:nvPicPr>
          <p:cNvPr id="1361" name="Google Shape;1361;p123"/>
          <p:cNvPicPr preferRelativeResize="0"/>
          <p:nvPr/>
        </p:nvPicPr>
        <p:blipFill>
          <a:blip r:embed="rId3">
            <a:alphaModFix/>
          </a:blip>
          <a:stretch>
            <a:fillRect/>
          </a:stretch>
        </p:blipFill>
        <p:spPr>
          <a:xfrm>
            <a:off x="212088" y="-101475"/>
            <a:ext cx="3864675" cy="4838699"/>
          </a:xfrm>
          <a:prstGeom prst="rect">
            <a:avLst/>
          </a:prstGeom>
          <a:noFill/>
          <a:ln>
            <a:noFill/>
          </a:ln>
        </p:spPr>
      </p:pic>
      <p:pic>
        <p:nvPicPr>
          <p:cNvPr id="1362" name="Google Shape;1362;p123"/>
          <p:cNvPicPr preferRelativeResize="0"/>
          <p:nvPr/>
        </p:nvPicPr>
        <p:blipFill>
          <a:blip r:embed="rId4">
            <a:alphaModFix/>
          </a:blip>
          <a:stretch>
            <a:fillRect/>
          </a:stretch>
        </p:blipFill>
        <p:spPr>
          <a:xfrm>
            <a:off x="4228473" y="1554325"/>
            <a:ext cx="4814376" cy="17801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67" name="Google Shape;1367;p12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112</a:t>
            </a:fld>
            <a:endParaRPr/>
          </a:p>
        </p:txBody>
      </p:sp>
      <p:pic>
        <p:nvPicPr>
          <p:cNvPr id="1368" name="Google Shape;1368;p124"/>
          <p:cNvPicPr preferRelativeResize="0"/>
          <p:nvPr/>
        </p:nvPicPr>
        <p:blipFill>
          <a:blip r:embed="rId3">
            <a:alphaModFix/>
          </a:blip>
          <a:stretch>
            <a:fillRect/>
          </a:stretch>
        </p:blipFill>
        <p:spPr>
          <a:xfrm>
            <a:off x="688500" y="-50887"/>
            <a:ext cx="3687807" cy="4838699"/>
          </a:xfrm>
          <a:prstGeom prst="rect">
            <a:avLst/>
          </a:prstGeom>
          <a:noFill/>
          <a:ln>
            <a:noFill/>
          </a:ln>
        </p:spPr>
      </p:pic>
      <p:pic>
        <p:nvPicPr>
          <p:cNvPr id="1369" name="Google Shape;1369;p124"/>
          <p:cNvPicPr preferRelativeResize="0"/>
          <p:nvPr/>
        </p:nvPicPr>
        <p:blipFill>
          <a:blip r:embed="rId4">
            <a:alphaModFix/>
          </a:blip>
          <a:stretch>
            <a:fillRect/>
          </a:stretch>
        </p:blipFill>
        <p:spPr>
          <a:xfrm>
            <a:off x="4599501" y="197775"/>
            <a:ext cx="4040625" cy="4341375"/>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sp>
        <p:nvSpPr>
          <p:cNvPr id="1374" name="Google Shape;1374;p125"/>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113</a:t>
            </a:fld>
            <a:endParaRPr/>
          </a:p>
        </p:txBody>
      </p:sp>
      <p:pic>
        <p:nvPicPr>
          <p:cNvPr id="1375" name="Google Shape;1375;p125"/>
          <p:cNvPicPr preferRelativeResize="0"/>
          <p:nvPr/>
        </p:nvPicPr>
        <p:blipFill>
          <a:blip r:embed="rId3">
            <a:alphaModFix/>
          </a:blip>
          <a:stretch>
            <a:fillRect/>
          </a:stretch>
        </p:blipFill>
        <p:spPr>
          <a:xfrm>
            <a:off x="607575" y="0"/>
            <a:ext cx="3669450" cy="4838699"/>
          </a:xfrm>
          <a:prstGeom prst="rect">
            <a:avLst/>
          </a:prstGeom>
          <a:noFill/>
          <a:ln>
            <a:noFill/>
          </a:ln>
        </p:spPr>
      </p:pic>
      <p:pic>
        <p:nvPicPr>
          <p:cNvPr id="1376" name="Google Shape;1376;p125"/>
          <p:cNvPicPr preferRelativeResize="0"/>
          <p:nvPr/>
        </p:nvPicPr>
        <p:blipFill>
          <a:blip r:embed="rId4">
            <a:alphaModFix/>
          </a:blip>
          <a:stretch>
            <a:fillRect/>
          </a:stretch>
        </p:blipFill>
        <p:spPr>
          <a:xfrm>
            <a:off x="4459775" y="1177250"/>
            <a:ext cx="4562174" cy="2484198"/>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p12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114</a:t>
            </a:fld>
            <a:endParaRPr/>
          </a:p>
        </p:txBody>
      </p:sp>
      <p:pic>
        <p:nvPicPr>
          <p:cNvPr id="1382" name="Google Shape;1382;p12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23225" y="0"/>
            <a:ext cx="3617450" cy="4663025"/>
          </a:xfrm>
          <a:prstGeom prst="rect">
            <a:avLst/>
          </a:prstGeom>
          <a:noFill/>
          <a:ln>
            <a:noFill/>
          </a:ln>
        </p:spPr>
      </p:pic>
      <p:pic>
        <p:nvPicPr>
          <p:cNvPr id="1383" name="Google Shape;1383;p126"/>
          <p:cNvPicPr preferRelativeResize="0"/>
          <p:nvPr/>
        </p:nvPicPr>
        <p:blipFill>
          <a:blip r:embed="rId4">
            <a:alphaModFix/>
          </a:blip>
          <a:stretch>
            <a:fillRect/>
          </a:stretch>
        </p:blipFill>
        <p:spPr>
          <a:xfrm>
            <a:off x="4058535" y="1185450"/>
            <a:ext cx="4933065" cy="2292131"/>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Google Shape;1388;p12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115</a:t>
            </a:fld>
            <a:endParaRPr/>
          </a:p>
        </p:txBody>
      </p:sp>
      <p:pic>
        <p:nvPicPr>
          <p:cNvPr id="1389" name="Google Shape;1389;p127"/>
          <p:cNvPicPr preferRelativeResize="0"/>
          <p:nvPr/>
        </p:nvPicPr>
        <p:blipFill>
          <a:blip r:embed="rId3">
            <a:alphaModFix/>
          </a:blip>
          <a:stretch>
            <a:fillRect/>
          </a:stretch>
        </p:blipFill>
        <p:spPr>
          <a:xfrm>
            <a:off x="2654775" y="0"/>
            <a:ext cx="3834441" cy="48387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4" name="Google Shape;1394;p128"/>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Data (DAT) V&amp;V Overview</a:t>
            </a:r>
            <a:endParaRPr/>
          </a:p>
        </p:txBody>
      </p:sp>
      <p:sp>
        <p:nvSpPr>
          <p:cNvPr id="1395" name="Google Shape;1395;p128"/>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116</a:t>
            </a:fld>
            <a:endParaRPr/>
          </a:p>
        </p:txBody>
      </p:sp>
      <p:graphicFrame>
        <p:nvGraphicFramePr>
          <p:cNvPr id="1396" name="Google Shape;1396;p128"/>
          <p:cNvGraphicFramePr/>
          <p:nvPr/>
        </p:nvGraphicFramePr>
        <p:xfrm>
          <a:off x="1413288" y="1412765"/>
          <a:ext cx="3000000" cy="3000000"/>
        </p:xfrm>
        <a:graphic>
          <a:graphicData uri="http://schemas.openxmlformats.org/drawingml/2006/table">
            <a:tbl>
              <a:tblPr>
                <a:noFill/>
                <a:tableStyleId>{5B42A5BC-5262-4767-A5F5-149DFB1A2B98}</a:tableStyleId>
              </a:tblPr>
              <a:tblGrid>
                <a:gridCol w="1660725">
                  <a:extLst>
                    <a:ext uri="{9D8B030D-6E8A-4147-A177-3AD203B41FA5}">
                      <a16:colId xmlns:a16="http://schemas.microsoft.com/office/drawing/2014/main" val="20000"/>
                    </a:ext>
                  </a:extLst>
                </a:gridCol>
                <a:gridCol w="3402450">
                  <a:extLst>
                    <a:ext uri="{9D8B030D-6E8A-4147-A177-3AD203B41FA5}">
                      <a16:colId xmlns:a16="http://schemas.microsoft.com/office/drawing/2014/main" val="20001"/>
                    </a:ext>
                  </a:extLst>
                </a:gridCol>
                <a:gridCol w="1753325">
                  <a:extLst>
                    <a:ext uri="{9D8B030D-6E8A-4147-A177-3AD203B41FA5}">
                      <a16:colId xmlns:a16="http://schemas.microsoft.com/office/drawing/2014/main" val="20002"/>
                    </a:ext>
                  </a:extLst>
                </a:gridCol>
              </a:tblGrid>
              <a:tr h="426700">
                <a:tc>
                  <a:txBody>
                    <a:bodyPr/>
                    <a:lstStyle/>
                    <a:p>
                      <a:pPr marL="0" lvl="0" indent="0" algn="ctr" rtl="0">
                        <a:spcBef>
                          <a:spcPts val="0"/>
                        </a:spcBef>
                        <a:spcAft>
                          <a:spcPts val="0"/>
                        </a:spcAft>
                        <a:buNone/>
                      </a:pPr>
                      <a:r>
                        <a:rPr lang="en" sz="1600" b="1">
                          <a:latin typeface="Helvetica Neue"/>
                          <a:ea typeface="Helvetica Neue"/>
                          <a:cs typeface="Helvetica Neue"/>
                          <a:sym typeface="Helvetica Neue"/>
                        </a:rPr>
                        <a:t>Test Number</a:t>
                      </a:r>
                      <a:endParaRPr sz="16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Test Name</a:t>
                      </a:r>
                      <a:endParaRPr sz="1600">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Completion Date</a:t>
                      </a:r>
                      <a:endParaRPr sz="1600">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96825">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DAT.1</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Communications</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DAT.2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Image Processing Products</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2/7/22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DAT.3</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Alert Timing</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Google Shape;1401;p129"/>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117</a:t>
            </a:fld>
            <a:endParaRPr/>
          </a:p>
        </p:txBody>
      </p:sp>
      <p:pic>
        <p:nvPicPr>
          <p:cNvPr id="1402" name="Google Shape;1402;p129"/>
          <p:cNvPicPr preferRelativeResize="0"/>
          <p:nvPr/>
        </p:nvPicPr>
        <p:blipFill>
          <a:blip r:embed="rId3">
            <a:alphaModFix/>
          </a:blip>
          <a:stretch>
            <a:fillRect/>
          </a:stretch>
        </p:blipFill>
        <p:spPr>
          <a:xfrm>
            <a:off x="2547775" y="-100475"/>
            <a:ext cx="4048459" cy="4838699"/>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p13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118</a:t>
            </a:fld>
            <a:endParaRPr/>
          </a:p>
        </p:txBody>
      </p:sp>
      <p:pic>
        <p:nvPicPr>
          <p:cNvPr id="1408" name="Google Shape;1408;p13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762038" y="0"/>
            <a:ext cx="3619929" cy="4838699"/>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sp>
        <p:nvSpPr>
          <p:cNvPr id="1413" name="Google Shape;1413;p13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119</a:t>
            </a:fld>
            <a:endParaRPr/>
          </a:p>
        </p:txBody>
      </p:sp>
      <p:pic>
        <p:nvPicPr>
          <p:cNvPr id="1414" name="Google Shape;1414;p131"/>
          <p:cNvPicPr preferRelativeResize="0"/>
          <p:nvPr/>
        </p:nvPicPr>
        <p:blipFill>
          <a:blip r:embed="rId3">
            <a:alphaModFix/>
          </a:blip>
          <a:stretch>
            <a:fillRect/>
          </a:stretch>
        </p:blipFill>
        <p:spPr>
          <a:xfrm>
            <a:off x="2587063" y="-50900"/>
            <a:ext cx="3969873" cy="483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Objectives</a:t>
            </a:r>
            <a:endParaRPr/>
          </a:p>
        </p:txBody>
      </p:sp>
      <p:graphicFrame>
        <p:nvGraphicFramePr>
          <p:cNvPr id="221" name="Google Shape;221;p24"/>
          <p:cNvGraphicFramePr/>
          <p:nvPr/>
        </p:nvGraphicFramePr>
        <p:xfrm>
          <a:off x="661900" y="817700"/>
          <a:ext cx="7820200" cy="3728925"/>
        </p:xfrm>
        <a:graphic>
          <a:graphicData uri="http://schemas.openxmlformats.org/drawingml/2006/table">
            <a:tbl>
              <a:tblPr>
                <a:noFill/>
                <a:tableStyleId>{5B42A5BC-5262-4767-A5F5-149DFB1A2B98}</a:tableStyleId>
              </a:tblPr>
              <a:tblGrid>
                <a:gridCol w="2015775">
                  <a:extLst>
                    <a:ext uri="{9D8B030D-6E8A-4147-A177-3AD203B41FA5}">
                      <a16:colId xmlns:a16="http://schemas.microsoft.com/office/drawing/2014/main" val="20000"/>
                    </a:ext>
                  </a:extLst>
                </a:gridCol>
                <a:gridCol w="1969450">
                  <a:extLst>
                    <a:ext uri="{9D8B030D-6E8A-4147-A177-3AD203B41FA5}">
                      <a16:colId xmlns:a16="http://schemas.microsoft.com/office/drawing/2014/main" val="20001"/>
                    </a:ext>
                  </a:extLst>
                </a:gridCol>
                <a:gridCol w="3834975">
                  <a:extLst>
                    <a:ext uri="{9D8B030D-6E8A-4147-A177-3AD203B41FA5}">
                      <a16:colId xmlns:a16="http://schemas.microsoft.com/office/drawing/2014/main" val="20002"/>
                    </a:ext>
                  </a:extLst>
                </a:gridCol>
              </a:tblGrid>
              <a:tr h="358100">
                <a:tc>
                  <a:txBody>
                    <a:bodyPr/>
                    <a:lstStyle/>
                    <a:p>
                      <a:pPr marL="0" lvl="0" indent="0" algn="ctr" rtl="0">
                        <a:spcBef>
                          <a:spcPts val="0"/>
                        </a:spcBef>
                        <a:spcAft>
                          <a:spcPts val="0"/>
                        </a:spcAft>
                        <a:buNone/>
                      </a:pPr>
                      <a:r>
                        <a:rPr lang="en" b="1">
                          <a:latin typeface="Helvetica Neue"/>
                          <a:ea typeface="Helvetica Neue"/>
                          <a:cs typeface="Helvetica Neue"/>
                          <a:sym typeface="Helvetica Neue"/>
                        </a:rPr>
                        <a:t>Subsystem</a:t>
                      </a:r>
                      <a:endParaRPr b="1">
                        <a:latin typeface="Helvetica Neue"/>
                        <a:ea typeface="Helvetica Neue"/>
                        <a:cs typeface="Helvetica Neue"/>
                        <a:sym typeface="Helvetica Neue"/>
                      </a:endParaRPr>
                    </a:p>
                  </a:txBody>
                  <a:tcPr marL="91425" marR="91425" marT="91425" marB="91425"/>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Capability</a:t>
                      </a:r>
                      <a:endParaRPr b="1">
                        <a:latin typeface="Helvetica Neue"/>
                        <a:ea typeface="Helvetica Neue"/>
                        <a:cs typeface="Helvetica Neue"/>
                        <a:sym typeface="Helvetica Neue"/>
                      </a:endParaRPr>
                    </a:p>
                  </a:txBody>
                  <a:tcPr marL="91425" marR="91425" marT="91425" marB="91425"/>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Level 3 Success</a:t>
                      </a:r>
                      <a:endParaRPr b="1">
                        <a:latin typeface="Helvetica Neue"/>
                        <a:ea typeface="Helvetica Neue"/>
                        <a:cs typeface="Helvetica Neue"/>
                        <a:sym typeface="Helvetica Neue"/>
                      </a:endParaRPr>
                    </a:p>
                  </a:txBody>
                  <a:tcPr marL="91425" marR="91425" marT="91425" marB="91425"/>
                </a:tc>
                <a:extLst>
                  <a:ext uri="{0D108BD9-81ED-4DB2-BD59-A6C34878D82A}">
                    <a16:rowId xmlns:a16="http://schemas.microsoft.com/office/drawing/2014/main" val="10000"/>
                  </a:ext>
                </a:extLst>
              </a:tr>
              <a:tr h="708625">
                <a:tc>
                  <a:txBody>
                    <a:bodyPr/>
                    <a:lstStyle/>
                    <a:p>
                      <a:pPr marL="0" lvl="0" indent="0" algn="ctr" rtl="0">
                        <a:spcBef>
                          <a:spcPts val="0"/>
                        </a:spcBef>
                        <a:spcAft>
                          <a:spcPts val="0"/>
                        </a:spcAft>
                        <a:buNone/>
                      </a:pPr>
                      <a:r>
                        <a:rPr lang="en" sz="1200" b="1">
                          <a:latin typeface="Helvetica Neue"/>
                          <a:ea typeface="Helvetica Neue"/>
                          <a:cs typeface="Helvetica Neue"/>
                          <a:sym typeface="Helvetica Neue"/>
                        </a:rPr>
                        <a:t>Software - Algorithm</a:t>
                      </a:r>
                      <a:endParaRPr sz="1200" b="1">
                        <a:latin typeface="Helvetica Neue"/>
                        <a:ea typeface="Helvetica Neue"/>
                        <a:cs typeface="Helvetica Neue"/>
                        <a:sym typeface="Helvetica Neue"/>
                      </a:endParaRPr>
                    </a:p>
                  </a:txBody>
                  <a:tcPr marL="91425" marR="91425" marT="91425" marB="91425"/>
                </a:tc>
                <a:tc>
                  <a:txBody>
                    <a:bodyPr/>
                    <a:lstStyle/>
                    <a:p>
                      <a:pPr marL="0" lvl="0" indent="0" algn="ctr" rtl="0">
                        <a:spcBef>
                          <a:spcPts val="0"/>
                        </a:spcBef>
                        <a:spcAft>
                          <a:spcPts val="0"/>
                        </a:spcAft>
                        <a:buNone/>
                      </a:pPr>
                      <a:r>
                        <a:rPr lang="en" sz="1200">
                          <a:latin typeface="Helvetica Neue"/>
                          <a:ea typeface="Helvetica Neue"/>
                          <a:cs typeface="Helvetica Neue"/>
                          <a:sym typeface="Helvetica Neue"/>
                        </a:rPr>
                        <a:t>Detect Pattern of Life (POL)</a:t>
                      </a:r>
                      <a:endParaRPr sz="1200">
                        <a:latin typeface="Helvetica Neue"/>
                        <a:ea typeface="Helvetica Neue"/>
                        <a:cs typeface="Helvetica Neue"/>
                        <a:sym typeface="Helvetica Neue"/>
                      </a:endParaRPr>
                    </a:p>
                  </a:txBody>
                  <a:tcPr marL="91425" marR="91425" marT="91425" marB="91425"/>
                </a:tc>
                <a:tc>
                  <a:txBody>
                    <a:bodyPr/>
                    <a:lstStyle/>
                    <a:p>
                      <a:pPr marL="0" lvl="0" indent="0" algn="ctr" rtl="0">
                        <a:spcBef>
                          <a:spcPts val="0"/>
                        </a:spcBef>
                        <a:spcAft>
                          <a:spcPts val="0"/>
                        </a:spcAft>
                        <a:buNone/>
                      </a:pPr>
                      <a:r>
                        <a:rPr lang="en" sz="1200" b="1">
                          <a:latin typeface="Helvetica Neue"/>
                          <a:ea typeface="Helvetica Neue"/>
                          <a:cs typeface="Helvetica Neue"/>
                          <a:sym typeface="Helvetica Neue"/>
                        </a:rPr>
                        <a:t>Autonomously</a:t>
                      </a:r>
                      <a:r>
                        <a:rPr lang="en" sz="1200">
                          <a:latin typeface="Helvetica Neue"/>
                          <a:ea typeface="Helvetica Neue"/>
                          <a:cs typeface="Helvetica Neue"/>
                          <a:sym typeface="Helvetica Neue"/>
                        </a:rPr>
                        <a:t> compare observed orbital behaviors against historical POLs, distinguish changes, and </a:t>
                      </a:r>
                      <a:r>
                        <a:rPr lang="en" sz="1200" b="1">
                          <a:latin typeface="Helvetica Neue"/>
                          <a:ea typeface="Helvetica Neue"/>
                          <a:cs typeface="Helvetica Neue"/>
                          <a:sym typeface="Helvetica Neue"/>
                        </a:rPr>
                        <a:t>characterize events</a:t>
                      </a:r>
                      <a:endParaRPr sz="1200" b="1">
                        <a:latin typeface="Helvetica Neue"/>
                        <a:ea typeface="Helvetica Neue"/>
                        <a:cs typeface="Helvetica Neue"/>
                        <a:sym typeface="Helvetica Neue"/>
                      </a:endParaRPr>
                    </a:p>
                  </a:txBody>
                  <a:tcPr marL="91425" marR="91425" marT="91425" marB="91425"/>
                </a:tc>
                <a:extLst>
                  <a:ext uri="{0D108BD9-81ED-4DB2-BD59-A6C34878D82A}">
                    <a16:rowId xmlns:a16="http://schemas.microsoft.com/office/drawing/2014/main" val="10001"/>
                  </a:ext>
                </a:extLst>
              </a:tr>
              <a:tr h="650600">
                <a:tc>
                  <a:txBody>
                    <a:bodyPr/>
                    <a:lstStyle/>
                    <a:p>
                      <a:pPr marL="0" lvl="0" indent="0" algn="ctr" rtl="0">
                        <a:spcBef>
                          <a:spcPts val="0"/>
                        </a:spcBef>
                        <a:spcAft>
                          <a:spcPts val="0"/>
                        </a:spcAft>
                        <a:buNone/>
                      </a:pPr>
                      <a:r>
                        <a:rPr lang="en" sz="1200" b="1">
                          <a:latin typeface="Helvetica Neue"/>
                          <a:ea typeface="Helvetica Neue"/>
                          <a:cs typeface="Helvetica Neue"/>
                          <a:sym typeface="Helvetica Neue"/>
                        </a:rPr>
                        <a:t>Software - Data</a:t>
                      </a:r>
                      <a:endParaRPr sz="1200" b="1">
                        <a:latin typeface="Helvetica Neue"/>
                        <a:ea typeface="Helvetica Neue"/>
                        <a:cs typeface="Helvetica Neue"/>
                        <a:sym typeface="Helvetica Neue"/>
                      </a:endParaRPr>
                    </a:p>
                  </a:txBody>
                  <a:tcPr marL="91425" marR="91425" marT="91425" marB="91425"/>
                </a:tc>
                <a:tc>
                  <a:txBody>
                    <a:bodyPr/>
                    <a:lstStyle/>
                    <a:p>
                      <a:pPr marL="0" lvl="0" indent="0" algn="ctr" rtl="0">
                        <a:spcBef>
                          <a:spcPts val="0"/>
                        </a:spcBef>
                        <a:spcAft>
                          <a:spcPts val="0"/>
                        </a:spcAft>
                        <a:buNone/>
                      </a:pPr>
                      <a:r>
                        <a:rPr lang="en" sz="1200">
                          <a:latin typeface="Helvetica Neue"/>
                          <a:ea typeface="Helvetica Neue"/>
                          <a:cs typeface="Helvetica Neue"/>
                          <a:sym typeface="Helvetica Neue"/>
                        </a:rPr>
                        <a:t>Camera Data Transfer and Storage</a:t>
                      </a:r>
                      <a:endParaRPr sz="1200">
                        <a:latin typeface="Helvetica Neue"/>
                        <a:ea typeface="Helvetica Neue"/>
                        <a:cs typeface="Helvetica Neue"/>
                        <a:sym typeface="Helvetica Neue"/>
                      </a:endParaRPr>
                    </a:p>
                  </a:txBody>
                  <a:tcPr marL="91425" marR="91425" marT="91425" marB="91425"/>
                </a:tc>
                <a:tc>
                  <a:txBody>
                    <a:bodyPr/>
                    <a:lstStyle/>
                    <a:p>
                      <a:pPr marL="0" lvl="0" indent="0" algn="ctr" rtl="0">
                        <a:spcBef>
                          <a:spcPts val="0"/>
                        </a:spcBef>
                        <a:spcAft>
                          <a:spcPts val="0"/>
                        </a:spcAft>
                        <a:buNone/>
                      </a:pPr>
                      <a:r>
                        <a:rPr lang="en" sz="1200">
                          <a:latin typeface="Helvetica Neue"/>
                          <a:ea typeface="Helvetica Neue"/>
                          <a:cs typeface="Helvetica Neue"/>
                          <a:sym typeface="Helvetica Neue"/>
                        </a:rPr>
                        <a:t>Camera subsystem </a:t>
                      </a:r>
                      <a:r>
                        <a:rPr lang="en" sz="1200" b="1">
                          <a:latin typeface="Helvetica Neue"/>
                          <a:ea typeface="Helvetica Neue"/>
                          <a:cs typeface="Helvetica Neue"/>
                          <a:sym typeface="Helvetica Neue"/>
                        </a:rPr>
                        <a:t>sends data to server</a:t>
                      </a:r>
                      <a:r>
                        <a:rPr lang="en" sz="1200">
                          <a:latin typeface="Helvetica Neue"/>
                          <a:ea typeface="Helvetica Neue"/>
                          <a:cs typeface="Helvetica Neue"/>
                          <a:sym typeface="Helvetica Neue"/>
                        </a:rPr>
                        <a:t> to be analyzed autonomously</a:t>
                      </a:r>
                      <a:endParaRPr sz="1200">
                        <a:latin typeface="Helvetica Neue"/>
                        <a:ea typeface="Helvetica Neue"/>
                        <a:cs typeface="Helvetica Neue"/>
                        <a:sym typeface="Helvetica Neue"/>
                      </a:endParaRPr>
                    </a:p>
                  </a:txBody>
                  <a:tcPr marL="91425" marR="91425" marT="91425" marB="91425"/>
                </a:tc>
                <a:extLst>
                  <a:ext uri="{0D108BD9-81ED-4DB2-BD59-A6C34878D82A}">
                    <a16:rowId xmlns:a16="http://schemas.microsoft.com/office/drawing/2014/main" val="10002"/>
                  </a:ext>
                </a:extLst>
              </a:tr>
              <a:tr h="708625">
                <a:tc>
                  <a:txBody>
                    <a:bodyPr/>
                    <a:lstStyle/>
                    <a:p>
                      <a:pPr marL="0" lvl="0" indent="0" algn="ctr" rtl="0">
                        <a:spcBef>
                          <a:spcPts val="0"/>
                        </a:spcBef>
                        <a:spcAft>
                          <a:spcPts val="0"/>
                        </a:spcAft>
                        <a:buNone/>
                      </a:pPr>
                      <a:r>
                        <a:rPr lang="en" sz="1200" b="1">
                          <a:latin typeface="Helvetica Neue"/>
                          <a:ea typeface="Helvetica Neue"/>
                          <a:cs typeface="Helvetica Neue"/>
                          <a:sym typeface="Helvetica Neue"/>
                        </a:rPr>
                        <a:t>Communication and Software</a:t>
                      </a:r>
                      <a:endParaRPr sz="1200" b="1">
                        <a:latin typeface="Helvetica Neue"/>
                        <a:ea typeface="Helvetica Neue"/>
                        <a:cs typeface="Helvetica Neue"/>
                        <a:sym typeface="Helvetica Neue"/>
                      </a:endParaRPr>
                    </a:p>
                  </a:txBody>
                  <a:tcPr marL="91425" marR="91425" marT="91425" marB="91425"/>
                </a:tc>
                <a:tc>
                  <a:txBody>
                    <a:bodyPr/>
                    <a:lstStyle/>
                    <a:p>
                      <a:pPr marL="0" lvl="0" indent="0" algn="ctr" rtl="0">
                        <a:spcBef>
                          <a:spcPts val="0"/>
                        </a:spcBef>
                        <a:spcAft>
                          <a:spcPts val="0"/>
                        </a:spcAft>
                        <a:buNone/>
                      </a:pPr>
                      <a:r>
                        <a:rPr lang="en" sz="1200">
                          <a:latin typeface="Helvetica Neue"/>
                          <a:ea typeface="Helvetica Neue"/>
                          <a:cs typeface="Helvetica Neue"/>
                          <a:sym typeface="Helvetica Neue"/>
                        </a:rPr>
                        <a:t>Tip and Cue</a:t>
                      </a:r>
                      <a:endParaRPr sz="1200">
                        <a:latin typeface="Helvetica Neue"/>
                        <a:ea typeface="Helvetica Neue"/>
                        <a:cs typeface="Helvetica Neue"/>
                        <a:sym typeface="Helvetica Neue"/>
                      </a:endParaRPr>
                    </a:p>
                  </a:txBody>
                  <a:tcPr marL="91425" marR="91425" marT="91425" marB="91425"/>
                </a:tc>
                <a:tc>
                  <a:txBody>
                    <a:bodyPr/>
                    <a:lstStyle/>
                    <a:p>
                      <a:pPr marL="0" lvl="0" indent="0" algn="ctr" rtl="0">
                        <a:spcBef>
                          <a:spcPts val="0"/>
                        </a:spcBef>
                        <a:spcAft>
                          <a:spcPts val="0"/>
                        </a:spcAft>
                        <a:buNone/>
                      </a:pPr>
                      <a:r>
                        <a:rPr lang="en" sz="1200">
                          <a:latin typeface="Helvetica Neue"/>
                          <a:ea typeface="Helvetica Neue"/>
                          <a:cs typeface="Helvetica Neue"/>
                          <a:sym typeface="Helvetica Neue"/>
                        </a:rPr>
                        <a:t>Autonomously </a:t>
                      </a:r>
                      <a:r>
                        <a:rPr lang="en" sz="1200" b="1">
                          <a:latin typeface="Helvetica Neue"/>
                          <a:ea typeface="Helvetica Neue"/>
                          <a:cs typeface="Helvetica Neue"/>
                          <a:sym typeface="Helvetica Neue"/>
                        </a:rPr>
                        <a:t>send alerts</a:t>
                      </a:r>
                      <a:r>
                        <a:rPr lang="en" sz="1200">
                          <a:latin typeface="Helvetica Neue"/>
                          <a:ea typeface="Helvetica Neue"/>
                          <a:cs typeface="Helvetica Neue"/>
                          <a:sym typeface="Helvetica Neue"/>
                        </a:rPr>
                        <a:t> based on recognized events</a:t>
                      </a:r>
                      <a:endParaRPr sz="1200">
                        <a:latin typeface="Helvetica Neue"/>
                        <a:ea typeface="Helvetica Neue"/>
                        <a:cs typeface="Helvetica Neue"/>
                        <a:sym typeface="Helvetica Neue"/>
                      </a:endParaRPr>
                    </a:p>
                  </a:txBody>
                  <a:tcPr marL="91425" marR="91425" marT="91425" marB="91425"/>
                </a:tc>
                <a:extLst>
                  <a:ext uri="{0D108BD9-81ED-4DB2-BD59-A6C34878D82A}">
                    <a16:rowId xmlns:a16="http://schemas.microsoft.com/office/drawing/2014/main" val="10003"/>
                  </a:ext>
                </a:extLst>
              </a:tr>
              <a:tr h="708625">
                <a:tc>
                  <a:txBody>
                    <a:bodyPr/>
                    <a:lstStyle/>
                    <a:p>
                      <a:pPr marL="0" lvl="0" indent="0" algn="ctr" rtl="0">
                        <a:spcBef>
                          <a:spcPts val="0"/>
                        </a:spcBef>
                        <a:spcAft>
                          <a:spcPts val="0"/>
                        </a:spcAft>
                        <a:buNone/>
                      </a:pPr>
                      <a:r>
                        <a:rPr lang="en" sz="1200" b="1">
                          <a:latin typeface="Helvetica Neue"/>
                          <a:ea typeface="Helvetica Neue"/>
                          <a:cs typeface="Helvetica Neue"/>
                          <a:sym typeface="Helvetica Neue"/>
                        </a:rPr>
                        <a:t>Mechanical - Enclosure</a:t>
                      </a:r>
                      <a:endParaRPr sz="1200" b="1">
                        <a:latin typeface="Helvetica Neue"/>
                        <a:ea typeface="Helvetica Neue"/>
                        <a:cs typeface="Helvetica Neue"/>
                        <a:sym typeface="Helvetica Neue"/>
                      </a:endParaRPr>
                    </a:p>
                  </a:txBody>
                  <a:tcPr marL="91425" marR="91425" marT="91425" marB="91425"/>
                </a:tc>
                <a:tc>
                  <a:txBody>
                    <a:bodyPr/>
                    <a:lstStyle/>
                    <a:p>
                      <a:pPr marL="0" lvl="0" indent="0" algn="ctr" rtl="0">
                        <a:spcBef>
                          <a:spcPts val="0"/>
                        </a:spcBef>
                        <a:spcAft>
                          <a:spcPts val="0"/>
                        </a:spcAft>
                        <a:buNone/>
                      </a:pPr>
                      <a:r>
                        <a:rPr lang="en" sz="1200">
                          <a:latin typeface="Helvetica Neue"/>
                          <a:ea typeface="Helvetica Neue"/>
                          <a:cs typeface="Helvetica Neue"/>
                          <a:sym typeface="Helvetica Neue"/>
                        </a:rPr>
                        <a:t>Enclosure for System</a:t>
                      </a:r>
                      <a:endParaRPr sz="1200">
                        <a:latin typeface="Helvetica Neue"/>
                        <a:ea typeface="Helvetica Neue"/>
                        <a:cs typeface="Helvetica Neue"/>
                        <a:sym typeface="Helvetica Neue"/>
                      </a:endParaRPr>
                    </a:p>
                  </a:txBody>
                  <a:tcPr marL="91425" marR="91425" marT="91425" marB="91425"/>
                </a:tc>
                <a:tc>
                  <a:txBody>
                    <a:bodyPr/>
                    <a:lstStyle/>
                    <a:p>
                      <a:pPr marL="0" lvl="0" indent="0" algn="ctr" rtl="0">
                        <a:spcBef>
                          <a:spcPts val="0"/>
                        </a:spcBef>
                        <a:spcAft>
                          <a:spcPts val="0"/>
                        </a:spcAft>
                        <a:buNone/>
                      </a:pPr>
                      <a:r>
                        <a:rPr lang="en" sz="1200">
                          <a:latin typeface="Helvetica Neue"/>
                          <a:ea typeface="Helvetica Neue"/>
                          <a:cs typeface="Helvetica Neue"/>
                          <a:sym typeface="Helvetica Neue"/>
                        </a:rPr>
                        <a:t>Enclosure autonomously </a:t>
                      </a:r>
                      <a:r>
                        <a:rPr lang="en" sz="1200" b="1">
                          <a:latin typeface="Helvetica Neue"/>
                          <a:ea typeface="Helvetica Neue"/>
                          <a:cs typeface="Helvetica Neue"/>
                          <a:sym typeface="Helvetica Neue"/>
                        </a:rPr>
                        <a:t>responds to weather conditions</a:t>
                      </a:r>
                      <a:endParaRPr sz="1200" b="1">
                        <a:latin typeface="Helvetica Neue"/>
                        <a:ea typeface="Helvetica Neue"/>
                        <a:cs typeface="Helvetica Neue"/>
                        <a:sym typeface="Helvetica Neue"/>
                      </a:endParaRPr>
                    </a:p>
                  </a:txBody>
                  <a:tcPr marL="91425" marR="91425" marT="91425" marB="91425"/>
                </a:tc>
                <a:extLst>
                  <a:ext uri="{0D108BD9-81ED-4DB2-BD59-A6C34878D82A}">
                    <a16:rowId xmlns:a16="http://schemas.microsoft.com/office/drawing/2014/main" val="10004"/>
                  </a:ext>
                </a:extLst>
              </a:tr>
              <a:tr h="533375">
                <a:tc>
                  <a:txBody>
                    <a:bodyPr/>
                    <a:lstStyle/>
                    <a:p>
                      <a:pPr marL="0" lvl="0" indent="0" algn="ctr" rtl="0">
                        <a:spcBef>
                          <a:spcPts val="0"/>
                        </a:spcBef>
                        <a:spcAft>
                          <a:spcPts val="0"/>
                        </a:spcAft>
                        <a:buNone/>
                      </a:pPr>
                      <a:r>
                        <a:rPr lang="en" sz="1200" b="1">
                          <a:latin typeface="Helvetica Neue"/>
                          <a:ea typeface="Helvetica Neue"/>
                          <a:cs typeface="Helvetica Neue"/>
                          <a:sym typeface="Helvetica Neue"/>
                        </a:rPr>
                        <a:t>Electronics</a:t>
                      </a:r>
                      <a:endParaRPr sz="1200" b="1">
                        <a:latin typeface="Helvetica Neue"/>
                        <a:ea typeface="Helvetica Neue"/>
                        <a:cs typeface="Helvetica Neue"/>
                        <a:sym typeface="Helvetica Neue"/>
                      </a:endParaRPr>
                    </a:p>
                  </a:txBody>
                  <a:tcPr marL="91425" marR="91425" marT="91425" marB="91425"/>
                </a:tc>
                <a:tc>
                  <a:txBody>
                    <a:bodyPr/>
                    <a:lstStyle/>
                    <a:p>
                      <a:pPr marL="0" lvl="0" indent="0" algn="ctr" rtl="0">
                        <a:spcBef>
                          <a:spcPts val="0"/>
                        </a:spcBef>
                        <a:spcAft>
                          <a:spcPts val="0"/>
                        </a:spcAft>
                        <a:buNone/>
                      </a:pPr>
                      <a:r>
                        <a:rPr lang="en" sz="1200">
                          <a:latin typeface="Helvetica Neue"/>
                          <a:ea typeface="Helvetica Neue"/>
                          <a:cs typeface="Helvetica Neue"/>
                          <a:sym typeface="Helvetica Neue"/>
                        </a:rPr>
                        <a:t>Collection and Processing</a:t>
                      </a:r>
                      <a:endParaRPr sz="1200">
                        <a:latin typeface="Helvetica Neue"/>
                        <a:ea typeface="Helvetica Neue"/>
                        <a:cs typeface="Helvetica Neue"/>
                        <a:sym typeface="Helvetica Neue"/>
                      </a:endParaRPr>
                    </a:p>
                  </a:txBody>
                  <a:tcPr marL="91425" marR="91425" marT="91425" marB="91425"/>
                </a:tc>
                <a:tc>
                  <a:txBody>
                    <a:bodyPr/>
                    <a:lstStyle/>
                    <a:p>
                      <a:pPr marL="0" lvl="0" indent="0" algn="ctr" rtl="0">
                        <a:spcBef>
                          <a:spcPts val="0"/>
                        </a:spcBef>
                        <a:spcAft>
                          <a:spcPts val="0"/>
                        </a:spcAft>
                        <a:buNone/>
                      </a:pPr>
                      <a:r>
                        <a:rPr lang="en" sz="1200" b="1">
                          <a:latin typeface="Helvetica Neue"/>
                          <a:ea typeface="Helvetica Neue"/>
                          <a:cs typeface="Helvetica Neue"/>
                          <a:sym typeface="Helvetica Neue"/>
                        </a:rPr>
                        <a:t>Collect and Process</a:t>
                      </a:r>
                      <a:r>
                        <a:rPr lang="en" sz="1200">
                          <a:latin typeface="Helvetica Neue"/>
                          <a:ea typeface="Helvetica Neue"/>
                          <a:cs typeface="Helvetica Neue"/>
                          <a:sym typeface="Helvetica Neue"/>
                        </a:rPr>
                        <a:t> image data autonomously</a:t>
                      </a:r>
                      <a:endParaRPr sz="1200">
                        <a:latin typeface="Helvetica Neue"/>
                        <a:ea typeface="Helvetica Neue"/>
                        <a:cs typeface="Helvetica Neue"/>
                        <a:sym typeface="Helvetica Neue"/>
                      </a:endParaRPr>
                    </a:p>
                  </a:txBody>
                  <a:tcPr marL="91425" marR="91425" marT="91425" marB="91425"/>
                </a:tc>
                <a:extLst>
                  <a:ext uri="{0D108BD9-81ED-4DB2-BD59-A6C34878D82A}">
                    <a16:rowId xmlns:a16="http://schemas.microsoft.com/office/drawing/2014/main" val="10005"/>
                  </a:ext>
                </a:extLst>
              </a:tr>
            </a:tbl>
          </a:graphicData>
        </a:graphic>
      </p:graphicFrame>
      <p:sp>
        <p:nvSpPr>
          <p:cNvPr id="222" name="Google Shape;222;p2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12</a:t>
            </a:fld>
            <a:endParaRPr/>
          </a:p>
        </p:txBody>
      </p:sp>
      <p:sp>
        <p:nvSpPr>
          <p:cNvPr id="223" name="Google Shape;223;p24"/>
          <p:cNvSpPr txBox="1"/>
          <p:nvPr/>
        </p:nvSpPr>
        <p:spPr>
          <a:xfrm>
            <a:off x="10442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Project Overview</a:t>
            </a:r>
            <a:endParaRPr sz="1200" b="1">
              <a:solidFill>
                <a:srgbClr val="EEEEEE"/>
              </a:solidFill>
            </a:endParaRPr>
          </a:p>
        </p:txBody>
      </p:sp>
      <p:sp>
        <p:nvSpPr>
          <p:cNvPr id="224" name="Google Shape;224;p24"/>
          <p:cNvSpPr txBox="1"/>
          <p:nvPr/>
        </p:nvSpPr>
        <p:spPr>
          <a:xfrm>
            <a:off x="26380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Updates</a:t>
            </a:r>
            <a:endParaRPr sz="1200">
              <a:solidFill>
                <a:srgbClr val="B7B7B7"/>
              </a:solidFill>
            </a:endParaRPr>
          </a:p>
        </p:txBody>
      </p:sp>
      <p:sp>
        <p:nvSpPr>
          <p:cNvPr id="225" name="Google Shape;225;p24"/>
          <p:cNvSpPr txBox="1"/>
          <p:nvPr/>
        </p:nvSpPr>
        <p:spPr>
          <a:xfrm>
            <a:off x="40960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Schedule</a:t>
            </a:r>
            <a:endParaRPr sz="1200">
              <a:solidFill>
                <a:srgbClr val="B7B7B7"/>
              </a:solidFill>
            </a:endParaRPr>
          </a:p>
        </p:txBody>
      </p:sp>
      <p:sp>
        <p:nvSpPr>
          <p:cNvPr id="226" name="Google Shape;226;p24"/>
          <p:cNvSpPr txBox="1"/>
          <p:nvPr/>
        </p:nvSpPr>
        <p:spPr>
          <a:xfrm>
            <a:off x="5269375" y="4811425"/>
            <a:ext cx="145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Test Readiness</a:t>
            </a:r>
            <a:endParaRPr sz="1200">
              <a:solidFill>
                <a:srgbClr val="B7B7B7"/>
              </a:solidFill>
            </a:endParaRPr>
          </a:p>
        </p:txBody>
      </p:sp>
      <p:sp>
        <p:nvSpPr>
          <p:cNvPr id="227" name="Google Shape;227;p24"/>
          <p:cNvSpPr txBox="1"/>
          <p:nvPr/>
        </p:nvSpPr>
        <p:spPr>
          <a:xfrm>
            <a:off x="68273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Google Shape;1419;p13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120</a:t>
            </a:fld>
            <a:endParaRPr/>
          </a:p>
        </p:txBody>
      </p:sp>
      <p:pic>
        <p:nvPicPr>
          <p:cNvPr id="1420" name="Google Shape;1420;p13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4925" y="39638"/>
            <a:ext cx="3498375" cy="4611775"/>
          </a:xfrm>
          <a:prstGeom prst="rect">
            <a:avLst/>
          </a:prstGeom>
          <a:noFill/>
          <a:ln>
            <a:noFill/>
          </a:ln>
        </p:spPr>
      </p:pic>
      <p:pic>
        <p:nvPicPr>
          <p:cNvPr id="1421" name="Google Shape;1421;p132"/>
          <p:cNvPicPr preferRelativeResize="0"/>
          <p:nvPr/>
        </p:nvPicPr>
        <p:blipFill>
          <a:blip r:embed="rId4">
            <a:alphaModFix/>
          </a:blip>
          <a:stretch>
            <a:fillRect/>
          </a:stretch>
        </p:blipFill>
        <p:spPr>
          <a:xfrm>
            <a:off x="4091800" y="1072875"/>
            <a:ext cx="4822849" cy="244715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Google Shape;1426;p133"/>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Algorithm (ALG) V&amp;V Overview</a:t>
            </a:r>
            <a:endParaRPr/>
          </a:p>
        </p:txBody>
      </p:sp>
      <p:sp>
        <p:nvSpPr>
          <p:cNvPr id="1427" name="Google Shape;1427;p133"/>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121</a:t>
            </a:fld>
            <a:endParaRPr/>
          </a:p>
        </p:txBody>
      </p:sp>
      <p:graphicFrame>
        <p:nvGraphicFramePr>
          <p:cNvPr id="1428" name="Google Shape;1428;p133"/>
          <p:cNvGraphicFramePr/>
          <p:nvPr/>
        </p:nvGraphicFramePr>
        <p:xfrm>
          <a:off x="1087375" y="824565"/>
          <a:ext cx="3000000" cy="3000000"/>
        </p:xfrm>
        <a:graphic>
          <a:graphicData uri="http://schemas.openxmlformats.org/drawingml/2006/table">
            <a:tbl>
              <a:tblPr>
                <a:noFill/>
                <a:tableStyleId>{5B42A5BC-5262-4767-A5F5-149DFB1A2B98}</a:tableStyleId>
              </a:tblPr>
              <a:tblGrid>
                <a:gridCol w="1697925">
                  <a:extLst>
                    <a:ext uri="{9D8B030D-6E8A-4147-A177-3AD203B41FA5}">
                      <a16:colId xmlns:a16="http://schemas.microsoft.com/office/drawing/2014/main" val="20000"/>
                    </a:ext>
                  </a:extLst>
                </a:gridCol>
                <a:gridCol w="2937200">
                  <a:extLst>
                    <a:ext uri="{9D8B030D-6E8A-4147-A177-3AD203B41FA5}">
                      <a16:colId xmlns:a16="http://schemas.microsoft.com/office/drawing/2014/main" val="20001"/>
                    </a:ext>
                  </a:extLst>
                </a:gridCol>
                <a:gridCol w="2334100">
                  <a:extLst>
                    <a:ext uri="{9D8B030D-6E8A-4147-A177-3AD203B41FA5}">
                      <a16:colId xmlns:a16="http://schemas.microsoft.com/office/drawing/2014/main" val="20002"/>
                    </a:ext>
                  </a:extLst>
                </a:gridCol>
              </a:tblGrid>
              <a:tr h="406225">
                <a:tc>
                  <a:txBody>
                    <a:bodyPr/>
                    <a:lstStyle/>
                    <a:p>
                      <a:pPr marL="0" lvl="0" indent="0" algn="ctr" rtl="0">
                        <a:spcBef>
                          <a:spcPts val="0"/>
                        </a:spcBef>
                        <a:spcAft>
                          <a:spcPts val="0"/>
                        </a:spcAft>
                        <a:buNone/>
                      </a:pPr>
                      <a:r>
                        <a:rPr lang="en" sz="1600" b="1">
                          <a:latin typeface="Helvetica Neue"/>
                          <a:ea typeface="Helvetica Neue"/>
                          <a:cs typeface="Helvetica Neue"/>
                          <a:sym typeface="Helvetica Neue"/>
                        </a:rPr>
                        <a:t>Test Number</a:t>
                      </a:r>
                      <a:endParaRPr sz="16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Test Name</a:t>
                      </a:r>
                      <a:endParaRPr sz="1600">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Completion Date</a:t>
                      </a:r>
                      <a:endParaRPr sz="1600">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7995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ALG.1</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Inclination POL</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923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ALG.2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Semi-Major Axis POL</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923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ALG.3</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Direction of Burn POL</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923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ALG.4</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Frequency of Burn POL</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7995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ALG.5</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Brightness POL</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7995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ALG.6</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RGB POL</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7995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ALG.7</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Maneuver Event Detection</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37995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ALG.8</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Close Approach Event Detection</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37995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ALG.9</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Docking Event Detection</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solidFill>
                          <a:schemeClr val="dk1"/>
                        </a:solidFill>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37995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ALG.10</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Breakup Event Detection</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solidFill>
                          <a:schemeClr val="dk1"/>
                        </a:solidFill>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Google Shape;1433;p13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ALG.1: Inclination POL</a:t>
            </a:r>
            <a:endParaRPr/>
          </a:p>
        </p:txBody>
      </p:sp>
      <p:sp>
        <p:nvSpPr>
          <p:cNvPr id="1434" name="Google Shape;1434;p13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122</a:t>
            </a:fld>
            <a:endParaRPr/>
          </a:p>
        </p:txBody>
      </p:sp>
      <p:graphicFrame>
        <p:nvGraphicFramePr>
          <p:cNvPr id="1435" name="Google Shape;1435;p134"/>
          <p:cNvGraphicFramePr/>
          <p:nvPr/>
        </p:nvGraphicFramePr>
        <p:xfrm>
          <a:off x="4750" y="1914525"/>
          <a:ext cx="3000000" cy="3000000"/>
        </p:xfrm>
        <a:graphic>
          <a:graphicData uri="http://schemas.openxmlformats.org/drawingml/2006/table">
            <a:tbl>
              <a:tblPr>
                <a:noFill/>
                <a:tableStyleId>{2FFD0C9F-72EB-41ED-A452-AE0D02D21485}</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436" name="Google Shape;1436;p134"/>
          <p:cNvGraphicFramePr/>
          <p:nvPr/>
        </p:nvGraphicFramePr>
        <p:xfrm>
          <a:off x="4763" y="2162175"/>
          <a:ext cx="3000000" cy="3000000"/>
        </p:xfrm>
        <a:graphic>
          <a:graphicData uri="http://schemas.openxmlformats.org/drawingml/2006/table">
            <a:tbl>
              <a:tblPr>
                <a:noFill/>
                <a:tableStyleId>{2FFD0C9F-72EB-41ED-A452-AE0D02D21485}</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619125">
                <a:tc>
                  <a:txBody>
                    <a:bodyPr/>
                    <a:lstStyle/>
                    <a:p>
                      <a:pPr marL="0" lvl="0" indent="0" algn="ctr" rtl="0">
                        <a:lnSpc>
                          <a:spcPct val="115000"/>
                        </a:lnSpc>
                        <a:spcBef>
                          <a:spcPts val="0"/>
                        </a:spcBef>
                        <a:spcAft>
                          <a:spcPts val="0"/>
                        </a:spcAft>
                        <a:buNone/>
                      </a:pPr>
                      <a:r>
                        <a:rPr lang="en" sz="1200">
                          <a:latin typeface="Raleway"/>
                          <a:ea typeface="Raleway"/>
                          <a:cs typeface="Raleway"/>
                          <a:sym typeface="Raleway"/>
                        </a:rPr>
                        <a:t>FR 2</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POL Determination</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This test will confirm that the inclination POL can be created using historical data.</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By visual inspection and error analysis, confirm the created POL matches an L3 Harris provided POL for the same satellite over the same period of time.</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Create POL for five different satellites using historical data. Plot the POL. Compare the plotted POL to a L3 Harris provided POL and determine the error between the two.</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Senior Projects Room</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200">
                          <a:latin typeface="Raleway"/>
                          <a:ea typeface="Raleway"/>
                          <a:cs typeface="Raleway"/>
                          <a:sym typeface="Raleway"/>
                        </a:rPr>
                        <a:t>N/A</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440"/>
        <p:cNvGrpSpPr/>
        <p:nvPr/>
      </p:nvGrpSpPr>
      <p:grpSpPr>
        <a:xfrm>
          <a:off x="0" y="0"/>
          <a:ext cx="0" cy="0"/>
          <a:chOff x="0" y="0"/>
          <a:chExt cx="0" cy="0"/>
        </a:xfrm>
      </p:grpSpPr>
      <p:sp>
        <p:nvSpPr>
          <p:cNvPr id="1441" name="Google Shape;1441;p135"/>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ALG.2: Semi-Major Axis POL</a:t>
            </a:r>
            <a:endParaRPr/>
          </a:p>
        </p:txBody>
      </p:sp>
      <p:sp>
        <p:nvSpPr>
          <p:cNvPr id="1442" name="Google Shape;1442;p135"/>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123</a:t>
            </a:fld>
            <a:endParaRPr/>
          </a:p>
        </p:txBody>
      </p:sp>
      <p:graphicFrame>
        <p:nvGraphicFramePr>
          <p:cNvPr id="1443" name="Google Shape;1443;p135"/>
          <p:cNvGraphicFramePr/>
          <p:nvPr/>
        </p:nvGraphicFramePr>
        <p:xfrm>
          <a:off x="4763" y="1914525"/>
          <a:ext cx="3000000" cy="3000000"/>
        </p:xfrm>
        <a:graphic>
          <a:graphicData uri="http://schemas.openxmlformats.org/drawingml/2006/table">
            <a:tbl>
              <a:tblPr>
                <a:noFill/>
                <a:tableStyleId>{2FFD0C9F-72EB-41ED-A452-AE0D02D21485}</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444" name="Google Shape;1444;p135"/>
          <p:cNvGraphicFramePr/>
          <p:nvPr/>
        </p:nvGraphicFramePr>
        <p:xfrm>
          <a:off x="4763" y="2162175"/>
          <a:ext cx="3000000" cy="3000000"/>
        </p:xfrm>
        <a:graphic>
          <a:graphicData uri="http://schemas.openxmlformats.org/drawingml/2006/table">
            <a:tbl>
              <a:tblPr>
                <a:noFill/>
                <a:tableStyleId>{2FFD0C9F-72EB-41ED-A452-AE0D02D21485}</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619125">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2</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POL Determination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the semi-major axis POL can be created using historical data.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By visual inspection and error analysis, confirm the created POL matches an L3 Harris provided POL for the same satellite over the same period of time.</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Create POL for five different satellites using historical data. Plot the POL. Compare the plotted POL to a L3 Harris provided POL and determine the error between the two.</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N/A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Google Shape;1449;p136"/>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ALG.3: Direction of Burn POL</a:t>
            </a:r>
            <a:endParaRPr/>
          </a:p>
        </p:txBody>
      </p:sp>
      <p:sp>
        <p:nvSpPr>
          <p:cNvPr id="1450" name="Google Shape;1450;p13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124</a:t>
            </a:fld>
            <a:endParaRPr/>
          </a:p>
        </p:txBody>
      </p:sp>
      <p:graphicFrame>
        <p:nvGraphicFramePr>
          <p:cNvPr id="1451" name="Google Shape;1451;p136"/>
          <p:cNvGraphicFramePr/>
          <p:nvPr/>
        </p:nvGraphicFramePr>
        <p:xfrm>
          <a:off x="4750" y="1914525"/>
          <a:ext cx="3000000" cy="3000000"/>
        </p:xfrm>
        <a:graphic>
          <a:graphicData uri="http://schemas.openxmlformats.org/drawingml/2006/table">
            <a:tbl>
              <a:tblPr>
                <a:noFill/>
                <a:tableStyleId>{2FFD0C9F-72EB-41ED-A452-AE0D02D21485}</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452" name="Google Shape;1452;p136"/>
          <p:cNvGraphicFramePr/>
          <p:nvPr/>
        </p:nvGraphicFramePr>
        <p:xfrm>
          <a:off x="4763" y="2162175"/>
          <a:ext cx="3000000" cy="3000000"/>
        </p:xfrm>
        <a:graphic>
          <a:graphicData uri="http://schemas.openxmlformats.org/drawingml/2006/table">
            <a:tbl>
              <a:tblPr>
                <a:noFill/>
                <a:tableStyleId>{2FFD0C9F-72EB-41ED-A452-AE0D02D21485}</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619125">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2</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POL Determination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the direction of burn POL can be created using historical data.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By visual inspection and error analysis, confirm the created POL matches an L3 Harris provided POL for the same satellite over the same period of time.</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Create POL for five different satellites using historical data. Plot the POL. Compare the plotted POL to a L3 Harris provided POL and determine the error between the two.</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N/A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1457" name="Google Shape;1457;p13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ALG.4: Frequency of Burn POL</a:t>
            </a:r>
            <a:endParaRPr/>
          </a:p>
        </p:txBody>
      </p:sp>
      <p:sp>
        <p:nvSpPr>
          <p:cNvPr id="1458" name="Google Shape;1458;p13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125</a:t>
            </a:fld>
            <a:endParaRPr/>
          </a:p>
        </p:txBody>
      </p:sp>
      <p:graphicFrame>
        <p:nvGraphicFramePr>
          <p:cNvPr id="1459" name="Google Shape;1459;p137"/>
          <p:cNvGraphicFramePr/>
          <p:nvPr/>
        </p:nvGraphicFramePr>
        <p:xfrm>
          <a:off x="4763" y="1914525"/>
          <a:ext cx="3000000" cy="3000000"/>
        </p:xfrm>
        <a:graphic>
          <a:graphicData uri="http://schemas.openxmlformats.org/drawingml/2006/table">
            <a:tbl>
              <a:tblPr>
                <a:noFill/>
                <a:tableStyleId>{2FFD0C9F-72EB-41ED-A452-AE0D02D21485}</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460" name="Google Shape;1460;p137"/>
          <p:cNvGraphicFramePr/>
          <p:nvPr/>
        </p:nvGraphicFramePr>
        <p:xfrm>
          <a:off x="4763" y="2162175"/>
          <a:ext cx="3000000" cy="3000000"/>
        </p:xfrm>
        <a:graphic>
          <a:graphicData uri="http://schemas.openxmlformats.org/drawingml/2006/table">
            <a:tbl>
              <a:tblPr>
                <a:noFill/>
                <a:tableStyleId>{2FFD0C9F-72EB-41ED-A452-AE0D02D21485}</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619125">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2</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POL Determination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the frequency of burn POL can be created using historical data.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By visual inspection and error analysis, confirm the created POL matches an L3 Harris provided POL for the same satellite over the same period of time.</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Create POL for five different satellites using historical data. Plot the POL. Compare the plotted POL to a L3 Harris provided POL and determine the error between the two.</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N/A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465" name="Google Shape;1465;p138"/>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ALG.5: Brightness POL</a:t>
            </a:r>
            <a:endParaRPr/>
          </a:p>
        </p:txBody>
      </p:sp>
      <p:sp>
        <p:nvSpPr>
          <p:cNvPr id="1466" name="Google Shape;1466;p138"/>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126</a:t>
            </a:fld>
            <a:endParaRPr/>
          </a:p>
        </p:txBody>
      </p:sp>
      <p:graphicFrame>
        <p:nvGraphicFramePr>
          <p:cNvPr id="1467" name="Google Shape;1467;p138"/>
          <p:cNvGraphicFramePr/>
          <p:nvPr/>
        </p:nvGraphicFramePr>
        <p:xfrm>
          <a:off x="4750" y="1914525"/>
          <a:ext cx="3000000" cy="3000000"/>
        </p:xfrm>
        <a:graphic>
          <a:graphicData uri="http://schemas.openxmlformats.org/drawingml/2006/table">
            <a:tbl>
              <a:tblPr>
                <a:noFill/>
                <a:tableStyleId>{2FFD0C9F-72EB-41ED-A452-AE0D02D21485}</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468" name="Google Shape;1468;p138"/>
          <p:cNvGraphicFramePr/>
          <p:nvPr/>
        </p:nvGraphicFramePr>
        <p:xfrm>
          <a:off x="4763" y="2162175"/>
          <a:ext cx="3000000" cy="3000000"/>
        </p:xfrm>
        <a:graphic>
          <a:graphicData uri="http://schemas.openxmlformats.org/drawingml/2006/table">
            <a:tbl>
              <a:tblPr>
                <a:noFill/>
                <a:tableStyleId>{2FFD0C9F-72EB-41ED-A452-AE0D02D21485}</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619125">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2</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POL Determination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the brightness POL can be created using historical data.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By visual inspection and error analysis, confirm the created POL matches an L3 Harris provided POL for the same satellite over the same period of time.</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Create POL for five different satellites using historical data. Plot the POL. Compare the plotted POL to a L3 Harris provided POL and determine the error between the two.</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N/A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139"/>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ALG.6: RGB POL</a:t>
            </a:r>
            <a:endParaRPr/>
          </a:p>
        </p:txBody>
      </p:sp>
      <p:sp>
        <p:nvSpPr>
          <p:cNvPr id="1474" name="Google Shape;1474;p139"/>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127</a:t>
            </a:fld>
            <a:endParaRPr/>
          </a:p>
        </p:txBody>
      </p:sp>
      <p:graphicFrame>
        <p:nvGraphicFramePr>
          <p:cNvPr id="1475" name="Google Shape;1475;p139"/>
          <p:cNvGraphicFramePr/>
          <p:nvPr/>
        </p:nvGraphicFramePr>
        <p:xfrm>
          <a:off x="4750" y="1914525"/>
          <a:ext cx="3000000" cy="3000000"/>
        </p:xfrm>
        <a:graphic>
          <a:graphicData uri="http://schemas.openxmlformats.org/drawingml/2006/table">
            <a:tbl>
              <a:tblPr>
                <a:noFill/>
                <a:tableStyleId>{2FFD0C9F-72EB-41ED-A452-AE0D02D21485}</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476" name="Google Shape;1476;p139"/>
          <p:cNvGraphicFramePr/>
          <p:nvPr/>
        </p:nvGraphicFramePr>
        <p:xfrm>
          <a:off x="4750" y="2162175"/>
          <a:ext cx="3000000" cy="3000000"/>
        </p:xfrm>
        <a:graphic>
          <a:graphicData uri="http://schemas.openxmlformats.org/drawingml/2006/table">
            <a:tbl>
              <a:tblPr>
                <a:noFill/>
                <a:tableStyleId>{2FFD0C9F-72EB-41ED-A452-AE0D02D21485}</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619125">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2</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POL Determination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the RGB POL can be created using historical data.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By visual inspection and error analysis, confirm the created POL matches an L3 Harris provided POL for the same satellite over the same period of time.</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Create POL for five different satellites using historical data. Plot the POL. Compare the plotted POL to a L3 Harris provided POL and determine the error between the two.</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N/A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
        <p:nvSpPr>
          <p:cNvPr id="1481" name="Google Shape;1481;p140"/>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ALG.7: Maneuver Event Detection</a:t>
            </a:r>
            <a:endParaRPr/>
          </a:p>
        </p:txBody>
      </p:sp>
      <p:sp>
        <p:nvSpPr>
          <p:cNvPr id="1482" name="Google Shape;1482;p14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128</a:t>
            </a:fld>
            <a:endParaRPr/>
          </a:p>
        </p:txBody>
      </p:sp>
      <p:graphicFrame>
        <p:nvGraphicFramePr>
          <p:cNvPr id="1483" name="Google Shape;1483;p140"/>
          <p:cNvGraphicFramePr/>
          <p:nvPr/>
        </p:nvGraphicFramePr>
        <p:xfrm>
          <a:off x="4763" y="1571625"/>
          <a:ext cx="3000000" cy="3000000"/>
        </p:xfrm>
        <a:graphic>
          <a:graphicData uri="http://schemas.openxmlformats.org/drawingml/2006/table">
            <a:tbl>
              <a:tblPr>
                <a:noFill/>
                <a:tableStyleId>{2FFD0C9F-72EB-41ED-A452-AE0D02D21485}</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484" name="Google Shape;1484;p140"/>
          <p:cNvGraphicFramePr/>
          <p:nvPr/>
        </p:nvGraphicFramePr>
        <p:xfrm>
          <a:off x="4763" y="1819275"/>
          <a:ext cx="3000000" cy="3000000"/>
        </p:xfrm>
        <a:graphic>
          <a:graphicData uri="http://schemas.openxmlformats.org/drawingml/2006/table">
            <a:tbl>
              <a:tblPr>
                <a:noFill/>
                <a:tableStyleId>{2FFD0C9F-72EB-41ED-A452-AE0D02D21485}</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762000">
                <a:tc>
                  <a:txBody>
                    <a:bodyPr/>
                    <a:lstStyle/>
                    <a:p>
                      <a:pPr marL="0" lvl="0" indent="0" algn="ctr" rtl="0">
                        <a:lnSpc>
                          <a:spcPct val="115000"/>
                        </a:lnSpc>
                        <a:spcBef>
                          <a:spcPts val="0"/>
                        </a:spcBef>
                        <a:spcAft>
                          <a:spcPts val="0"/>
                        </a:spcAft>
                        <a:buNone/>
                      </a:pPr>
                      <a:r>
                        <a:rPr lang="en" sz="1200">
                          <a:latin typeface="Raleway"/>
                          <a:ea typeface="Raleway"/>
                          <a:cs typeface="Raleway"/>
                          <a:sym typeface="Raleway"/>
                        </a:rPr>
                        <a:t>FR 6</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Event Detection</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This test will confirm that a satellite maneuver can be detected.</a:t>
                      </a:r>
                      <a:endParaRPr sz="1200">
                        <a:latin typeface="Raleway"/>
                        <a:ea typeface="Raleway"/>
                        <a:cs typeface="Raleway"/>
                        <a:sym typeface="Ralew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For the five datasets where there was a maneuver - the algorithm should detect it. For the five datasets where there was not a maneuver - the algorithm should not detect it. The confidence level for each data set should also be captured.</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Identify ten historical data sets. Five where there is a known maneuver and five where there is no known maneuver. Input each data set into the algorithm one at a time. Capture whether the system alert the system alerts or not, and the confidence level of that prediction.</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Senior Projects Room</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200">
                          <a:latin typeface="Raleway"/>
                          <a:ea typeface="Raleway"/>
                          <a:cs typeface="Raleway"/>
                          <a:sym typeface="Raleway"/>
                        </a:rPr>
                        <a:t>N/A</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489" name="Google Shape;1489;p141"/>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ALG.8: Close Approach Event Detection</a:t>
            </a:r>
            <a:endParaRPr/>
          </a:p>
        </p:txBody>
      </p:sp>
      <p:sp>
        <p:nvSpPr>
          <p:cNvPr id="1490" name="Google Shape;1490;p14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129</a:t>
            </a:fld>
            <a:endParaRPr/>
          </a:p>
        </p:txBody>
      </p:sp>
      <p:graphicFrame>
        <p:nvGraphicFramePr>
          <p:cNvPr id="1491" name="Google Shape;1491;p141"/>
          <p:cNvGraphicFramePr/>
          <p:nvPr/>
        </p:nvGraphicFramePr>
        <p:xfrm>
          <a:off x="4763" y="1400175"/>
          <a:ext cx="3000000" cy="3000000"/>
        </p:xfrm>
        <a:graphic>
          <a:graphicData uri="http://schemas.openxmlformats.org/drawingml/2006/table">
            <a:tbl>
              <a:tblPr>
                <a:noFill/>
                <a:tableStyleId>{2FFD0C9F-72EB-41ED-A452-AE0D02D21485}</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492" name="Google Shape;1492;p141"/>
          <p:cNvGraphicFramePr/>
          <p:nvPr/>
        </p:nvGraphicFramePr>
        <p:xfrm>
          <a:off x="4763" y="1647825"/>
          <a:ext cx="3000000" cy="3000000"/>
        </p:xfrm>
        <a:graphic>
          <a:graphicData uri="http://schemas.openxmlformats.org/drawingml/2006/table">
            <a:tbl>
              <a:tblPr>
                <a:noFill/>
                <a:tableStyleId>{2FFD0C9F-72EB-41ED-A452-AE0D02D21485}</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904875">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6</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Event Detection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a close approach between two satellites can be detected.</a:t>
                      </a:r>
                      <a:endParaRPr sz="1000">
                        <a:latin typeface="Raleway"/>
                        <a:ea typeface="Raleway"/>
                        <a:cs typeface="Raleway"/>
                        <a:sym typeface="Ralew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For the five datasets where there was a close approach - the algorithm should detect it. For the five datasets where there was not a close approach - the algorithm should not detect it. The confidence level for each data set should also be captured.</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Identify ten historical data sets. Five where there is a known close approach between two satellites and five where there is no known close approach between two satellites. Input each data set into the algorithm one at a time. Capture whether the system alert the system alerts or not, and the confidence level of that prediction.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N/A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5"/>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Functional Block Diagram</a:t>
            </a:r>
            <a:endParaRPr/>
          </a:p>
        </p:txBody>
      </p:sp>
      <p:sp>
        <p:nvSpPr>
          <p:cNvPr id="233" name="Google Shape;233;p25"/>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a:t>
            </a:fld>
            <a:endParaRPr/>
          </a:p>
        </p:txBody>
      </p:sp>
      <p:sp>
        <p:nvSpPr>
          <p:cNvPr id="234" name="Google Shape;234;p25"/>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a:t>
            </a:fld>
            <a:endParaRPr/>
          </a:p>
        </p:txBody>
      </p:sp>
      <p:pic>
        <p:nvPicPr>
          <p:cNvPr id="235" name="Google Shape;235;p25"/>
          <p:cNvPicPr preferRelativeResize="0"/>
          <p:nvPr/>
        </p:nvPicPr>
        <p:blipFill>
          <a:blip r:embed="rId3">
            <a:alphaModFix/>
          </a:blip>
          <a:stretch>
            <a:fillRect/>
          </a:stretch>
        </p:blipFill>
        <p:spPr>
          <a:xfrm>
            <a:off x="730475" y="682601"/>
            <a:ext cx="7683045" cy="4151674"/>
          </a:xfrm>
          <a:prstGeom prst="rect">
            <a:avLst/>
          </a:prstGeom>
          <a:noFill/>
          <a:ln>
            <a:noFill/>
          </a:ln>
        </p:spPr>
      </p:pic>
      <p:sp>
        <p:nvSpPr>
          <p:cNvPr id="236" name="Google Shape;236;p25"/>
          <p:cNvSpPr txBox="1"/>
          <p:nvPr/>
        </p:nvSpPr>
        <p:spPr>
          <a:xfrm>
            <a:off x="10442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Project Overview</a:t>
            </a:r>
            <a:endParaRPr sz="1200" b="1">
              <a:solidFill>
                <a:srgbClr val="EEEEEE"/>
              </a:solidFill>
            </a:endParaRPr>
          </a:p>
        </p:txBody>
      </p:sp>
      <p:sp>
        <p:nvSpPr>
          <p:cNvPr id="237" name="Google Shape;237;p25"/>
          <p:cNvSpPr txBox="1"/>
          <p:nvPr/>
        </p:nvSpPr>
        <p:spPr>
          <a:xfrm>
            <a:off x="26380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Updates</a:t>
            </a:r>
            <a:endParaRPr sz="1200">
              <a:solidFill>
                <a:srgbClr val="B7B7B7"/>
              </a:solidFill>
            </a:endParaRPr>
          </a:p>
        </p:txBody>
      </p:sp>
      <p:sp>
        <p:nvSpPr>
          <p:cNvPr id="238" name="Google Shape;238;p25"/>
          <p:cNvSpPr txBox="1"/>
          <p:nvPr/>
        </p:nvSpPr>
        <p:spPr>
          <a:xfrm>
            <a:off x="40960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Schedule</a:t>
            </a:r>
            <a:endParaRPr sz="1200">
              <a:solidFill>
                <a:srgbClr val="B7B7B7"/>
              </a:solidFill>
            </a:endParaRPr>
          </a:p>
        </p:txBody>
      </p:sp>
      <p:sp>
        <p:nvSpPr>
          <p:cNvPr id="239" name="Google Shape;239;p25"/>
          <p:cNvSpPr txBox="1"/>
          <p:nvPr/>
        </p:nvSpPr>
        <p:spPr>
          <a:xfrm>
            <a:off x="5269375" y="4811425"/>
            <a:ext cx="145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Test Readiness</a:t>
            </a:r>
            <a:endParaRPr sz="1200">
              <a:solidFill>
                <a:srgbClr val="B7B7B7"/>
              </a:solidFill>
            </a:endParaRPr>
          </a:p>
        </p:txBody>
      </p:sp>
      <p:sp>
        <p:nvSpPr>
          <p:cNvPr id="240" name="Google Shape;240;p25"/>
          <p:cNvSpPr txBox="1"/>
          <p:nvPr/>
        </p:nvSpPr>
        <p:spPr>
          <a:xfrm>
            <a:off x="68273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1497" name="Google Shape;1497;p142"/>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ALG.9: Docking Event Detection</a:t>
            </a:r>
            <a:endParaRPr/>
          </a:p>
        </p:txBody>
      </p:sp>
      <p:sp>
        <p:nvSpPr>
          <p:cNvPr id="1498" name="Google Shape;1498;p14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130</a:t>
            </a:fld>
            <a:endParaRPr/>
          </a:p>
        </p:txBody>
      </p:sp>
      <p:graphicFrame>
        <p:nvGraphicFramePr>
          <p:cNvPr id="1499" name="Google Shape;1499;p142"/>
          <p:cNvGraphicFramePr/>
          <p:nvPr/>
        </p:nvGraphicFramePr>
        <p:xfrm>
          <a:off x="4763" y="1400175"/>
          <a:ext cx="3000000" cy="3000000"/>
        </p:xfrm>
        <a:graphic>
          <a:graphicData uri="http://schemas.openxmlformats.org/drawingml/2006/table">
            <a:tbl>
              <a:tblPr>
                <a:noFill/>
                <a:tableStyleId>{2FFD0C9F-72EB-41ED-A452-AE0D02D21485}</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500" name="Google Shape;1500;p142"/>
          <p:cNvGraphicFramePr/>
          <p:nvPr/>
        </p:nvGraphicFramePr>
        <p:xfrm>
          <a:off x="4763" y="1647825"/>
          <a:ext cx="3000000" cy="3000000"/>
        </p:xfrm>
        <a:graphic>
          <a:graphicData uri="http://schemas.openxmlformats.org/drawingml/2006/table">
            <a:tbl>
              <a:tblPr>
                <a:noFill/>
                <a:tableStyleId>{2FFD0C9F-72EB-41ED-A452-AE0D02D21485}</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904875">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6</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Event Detection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a docking between two satellites could be detected.</a:t>
                      </a:r>
                      <a:endParaRPr sz="1000">
                        <a:latin typeface="Raleway"/>
                        <a:ea typeface="Raleway"/>
                        <a:cs typeface="Raleway"/>
                        <a:sym typeface="Ralew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For the two datasets where there was a docking - the algorithm should detect it. For the two datasets where there was not a docking - the algorithm should not detect it. The confidence level for each data set should also be captured.</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Identify four historical data sets. Two where there is a known docking between two satellites and two where there is no known close approach between two satellites. Input each data set into the algorithm one at a time. Capture whether the system alert the system alerts or not, and the confidence level of that prediction.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N/A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Google Shape;1505;p143"/>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ALG.10: Breakup Event Detection</a:t>
            </a:r>
            <a:endParaRPr/>
          </a:p>
        </p:txBody>
      </p:sp>
      <p:sp>
        <p:nvSpPr>
          <p:cNvPr id="1506" name="Google Shape;1506;p143"/>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131</a:t>
            </a:fld>
            <a:endParaRPr/>
          </a:p>
        </p:txBody>
      </p:sp>
      <p:graphicFrame>
        <p:nvGraphicFramePr>
          <p:cNvPr id="1507" name="Google Shape;1507;p143"/>
          <p:cNvGraphicFramePr/>
          <p:nvPr/>
        </p:nvGraphicFramePr>
        <p:xfrm>
          <a:off x="4750" y="1657350"/>
          <a:ext cx="3000000" cy="3000000"/>
        </p:xfrm>
        <a:graphic>
          <a:graphicData uri="http://schemas.openxmlformats.org/drawingml/2006/table">
            <a:tbl>
              <a:tblPr>
                <a:noFill/>
                <a:tableStyleId>{2FFD0C9F-72EB-41ED-A452-AE0D02D21485}</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508" name="Google Shape;1508;p143"/>
          <p:cNvGraphicFramePr/>
          <p:nvPr/>
        </p:nvGraphicFramePr>
        <p:xfrm>
          <a:off x="4763" y="1905000"/>
          <a:ext cx="3000000" cy="3000000"/>
        </p:xfrm>
        <a:graphic>
          <a:graphicData uri="http://schemas.openxmlformats.org/drawingml/2006/table">
            <a:tbl>
              <a:tblPr>
                <a:noFill/>
                <a:tableStyleId>{2FFD0C9F-72EB-41ED-A452-AE0D02D21485}</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762000">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6</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Event Detection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a satellite breakup could be detected.</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For the two datasets where there was a breakup - the algorithm should detect it. For the two datasets where there was not a breakup - the algorithm should not detect it. The confidence level for each data set should also be captured.</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Identify four historical data sets. Two where there is a known breakup and two where there is no known breakup. Input each data set into the algorithm one at a time. Capture whether the system alert the system alerts or not, and the confidence level of that prediction.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N/A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Google Shape;1513;p14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ALG.11: POL Deviation</a:t>
            </a:r>
            <a:endParaRPr/>
          </a:p>
        </p:txBody>
      </p:sp>
      <p:sp>
        <p:nvSpPr>
          <p:cNvPr id="1514" name="Google Shape;1514;p14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132</a:t>
            </a:fld>
            <a:endParaRPr/>
          </a:p>
        </p:txBody>
      </p:sp>
      <p:graphicFrame>
        <p:nvGraphicFramePr>
          <p:cNvPr id="1515" name="Google Shape;1515;p144"/>
          <p:cNvGraphicFramePr/>
          <p:nvPr/>
        </p:nvGraphicFramePr>
        <p:xfrm>
          <a:off x="4750" y="1657350"/>
          <a:ext cx="3000000" cy="3000000"/>
        </p:xfrm>
        <a:graphic>
          <a:graphicData uri="http://schemas.openxmlformats.org/drawingml/2006/table">
            <a:tbl>
              <a:tblPr>
                <a:noFill/>
                <a:tableStyleId>{2FFD0C9F-72EB-41ED-A452-AE0D02D21485}</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516" name="Google Shape;1516;p144"/>
          <p:cNvGraphicFramePr/>
          <p:nvPr/>
        </p:nvGraphicFramePr>
        <p:xfrm>
          <a:off x="4763" y="1905000"/>
          <a:ext cx="3000000" cy="3000000"/>
        </p:xfrm>
        <a:graphic>
          <a:graphicData uri="http://schemas.openxmlformats.org/drawingml/2006/table">
            <a:tbl>
              <a:tblPr>
                <a:noFill/>
                <a:tableStyleId>{2FFD0C9F-72EB-41ED-A452-AE0D02D21485}</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762000">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6</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Event Detection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the system has the ability to detect deviations in POL. This will be done from the inclination, semi-=major axis, direction of burn, frequency of burn, brightness and RBG value.</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For five data sets where there is no deviation in POL - the algorithm does not label a deviation and does not find the time. For the five data sets where there is a deviation in POL - the algorithm correctly labels that there is one and identifies the time.</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Identify ten historical data sets for each type of POL. Five where there is a known deviation and five where there is no known deviation. Input each data set into the algorithm one at a time. Capture whether the system alerts the system alerts or not, the time of the alert, and the confidence level of that prediction.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N/A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Google Shape;1521;p145"/>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System (SYS) V&amp;V Overview</a:t>
            </a:r>
            <a:endParaRPr/>
          </a:p>
        </p:txBody>
      </p:sp>
      <p:sp>
        <p:nvSpPr>
          <p:cNvPr id="1522" name="Google Shape;1522;p145"/>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133</a:t>
            </a:fld>
            <a:endParaRPr/>
          </a:p>
        </p:txBody>
      </p:sp>
      <p:graphicFrame>
        <p:nvGraphicFramePr>
          <p:cNvPr id="1523" name="Google Shape;1523;p145"/>
          <p:cNvGraphicFramePr/>
          <p:nvPr/>
        </p:nvGraphicFramePr>
        <p:xfrm>
          <a:off x="1087375" y="1486615"/>
          <a:ext cx="3000000" cy="3000000"/>
        </p:xfrm>
        <a:graphic>
          <a:graphicData uri="http://schemas.openxmlformats.org/drawingml/2006/table">
            <a:tbl>
              <a:tblPr>
                <a:noFill/>
                <a:tableStyleId>{5B42A5BC-5262-4767-A5F5-149DFB1A2B98}</a:tableStyleId>
              </a:tblPr>
              <a:tblGrid>
                <a:gridCol w="1697925">
                  <a:extLst>
                    <a:ext uri="{9D8B030D-6E8A-4147-A177-3AD203B41FA5}">
                      <a16:colId xmlns:a16="http://schemas.microsoft.com/office/drawing/2014/main" val="20000"/>
                    </a:ext>
                  </a:extLst>
                </a:gridCol>
                <a:gridCol w="3436250">
                  <a:extLst>
                    <a:ext uri="{9D8B030D-6E8A-4147-A177-3AD203B41FA5}">
                      <a16:colId xmlns:a16="http://schemas.microsoft.com/office/drawing/2014/main" val="20001"/>
                    </a:ext>
                  </a:extLst>
                </a:gridCol>
                <a:gridCol w="1835050">
                  <a:extLst>
                    <a:ext uri="{9D8B030D-6E8A-4147-A177-3AD203B41FA5}">
                      <a16:colId xmlns:a16="http://schemas.microsoft.com/office/drawing/2014/main" val="20002"/>
                    </a:ext>
                  </a:extLst>
                </a:gridCol>
              </a:tblGrid>
              <a:tr h="406225">
                <a:tc>
                  <a:txBody>
                    <a:bodyPr/>
                    <a:lstStyle/>
                    <a:p>
                      <a:pPr marL="0" lvl="0" indent="0" algn="ctr" rtl="0">
                        <a:spcBef>
                          <a:spcPts val="0"/>
                        </a:spcBef>
                        <a:spcAft>
                          <a:spcPts val="0"/>
                        </a:spcAft>
                        <a:buNone/>
                      </a:pPr>
                      <a:r>
                        <a:rPr lang="en" sz="1600" b="1">
                          <a:latin typeface="Helvetica Neue"/>
                          <a:ea typeface="Helvetica Neue"/>
                          <a:cs typeface="Helvetica Neue"/>
                          <a:sym typeface="Helvetica Neue"/>
                        </a:rPr>
                        <a:t>Test Number</a:t>
                      </a:r>
                      <a:endParaRPr sz="16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Test Name</a:t>
                      </a:r>
                      <a:endParaRPr sz="1600">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Completion Date</a:t>
                      </a:r>
                      <a:endParaRPr sz="1600">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7995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SYS.1</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Full System Software Test</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3/6/22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923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SYS.2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Structure View Test</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3/6/22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923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SYS.4</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Full Systems Test</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3/6/22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923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SYS.5</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Full System Day in the Life </a:t>
                      </a:r>
                      <a:r>
                        <a:rPr lang="en">
                          <a:solidFill>
                            <a:schemeClr val="dk1"/>
                          </a:solidFill>
                          <a:latin typeface="Helvetica Neue"/>
                          <a:ea typeface="Helvetica Neue"/>
                          <a:cs typeface="Helvetica Neue"/>
                          <a:sym typeface="Helvetica Neue"/>
                        </a:rPr>
                        <a:t>(Field Testing)</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4/10/22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p146"/>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SYS.1: Full System Software Test</a:t>
            </a:r>
            <a:endParaRPr/>
          </a:p>
        </p:txBody>
      </p:sp>
      <p:sp>
        <p:nvSpPr>
          <p:cNvPr id="1529" name="Google Shape;1529;p14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134</a:t>
            </a:fld>
            <a:endParaRPr/>
          </a:p>
        </p:txBody>
      </p:sp>
      <p:graphicFrame>
        <p:nvGraphicFramePr>
          <p:cNvPr id="1530" name="Google Shape;1530;p146"/>
          <p:cNvGraphicFramePr/>
          <p:nvPr/>
        </p:nvGraphicFramePr>
        <p:xfrm>
          <a:off x="4750" y="1828800"/>
          <a:ext cx="3000000" cy="3000000"/>
        </p:xfrm>
        <a:graphic>
          <a:graphicData uri="http://schemas.openxmlformats.org/drawingml/2006/table">
            <a:tbl>
              <a:tblPr>
                <a:noFill/>
                <a:tableStyleId>{2FFD0C9F-72EB-41ED-A452-AE0D02D21485}</a:tableStyleId>
              </a:tblPr>
              <a:tblGrid>
                <a:gridCol w="4762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1562100">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952625">
                  <a:extLst>
                    <a:ext uri="{9D8B030D-6E8A-4147-A177-3AD203B41FA5}">
                      <a16:colId xmlns:a16="http://schemas.microsoft.com/office/drawing/2014/main" val="20004"/>
                    </a:ext>
                  </a:extLst>
                </a:gridCol>
                <a:gridCol w="1019175">
                  <a:extLst>
                    <a:ext uri="{9D8B030D-6E8A-4147-A177-3AD203B41FA5}">
                      <a16:colId xmlns:a16="http://schemas.microsoft.com/office/drawing/2014/main" val="20005"/>
                    </a:ext>
                  </a:extLst>
                </a:gridCol>
                <a:gridCol w="156210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531" name="Google Shape;1531;p146"/>
          <p:cNvGraphicFramePr/>
          <p:nvPr/>
        </p:nvGraphicFramePr>
        <p:xfrm>
          <a:off x="4750" y="2076450"/>
          <a:ext cx="3000000" cy="3000000"/>
        </p:xfrm>
        <a:graphic>
          <a:graphicData uri="http://schemas.openxmlformats.org/drawingml/2006/table">
            <a:tbl>
              <a:tblPr>
                <a:noFill/>
                <a:tableStyleId>{2FFD0C9F-72EB-41ED-A452-AE0D02D21485}</a:tableStyleId>
              </a:tblPr>
              <a:tblGrid>
                <a:gridCol w="4762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1562100">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952625">
                  <a:extLst>
                    <a:ext uri="{9D8B030D-6E8A-4147-A177-3AD203B41FA5}">
                      <a16:colId xmlns:a16="http://schemas.microsoft.com/office/drawing/2014/main" val="20004"/>
                    </a:ext>
                  </a:extLst>
                </a:gridCol>
                <a:gridCol w="1019175">
                  <a:extLst>
                    <a:ext uri="{9D8B030D-6E8A-4147-A177-3AD203B41FA5}">
                      <a16:colId xmlns:a16="http://schemas.microsoft.com/office/drawing/2014/main" val="20005"/>
                    </a:ext>
                  </a:extLst>
                </a:gridCol>
                <a:gridCol w="1562100">
                  <a:extLst>
                    <a:ext uri="{9D8B030D-6E8A-4147-A177-3AD203B41FA5}">
                      <a16:colId xmlns:a16="http://schemas.microsoft.com/office/drawing/2014/main" val="20006"/>
                    </a:ext>
                  </a:extLst>
                </a:gridCol>
              </a:tblGrid>
              <a:tr h="619125">
                <a:tc>
                  <a:txBody>
                    <a:bodyPr/>
                    <a:lstStyle/>
                    <a:p>
                      <a:pPr marL="0" lvl="0" indent="0" algn="ctr" rtl="0">
                        <a:lnSpc>
                          <a:spcPct val="115000"/>
                        </a:lnSpc>
                        <a:spcBef>
                          <a:spcPts val="0"/>
                        </a:spcBef>
                        <a:spcAft>
                          <a:spcPts val="0"/>
                        </a:spcAft>
                        <a:buNone/>
                      </a:pPr>
                      <a:r>
                        <a:rPr lang="en" sz="1200">
                          <a:latin typeface="Raleway"/>
                          <a:ea typeface="Raleway"/>
                          <a:cs typeface="Raleway"/>
                          <a:sym typeface="Raleway"/>
                        </a:rPr>
                        <a:t>ALL</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ALL</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This test will confirm all the integrated software works as expected on the electronics.</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By visual inspection, confirm the software performs as expected.</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Connect and power all the necessary electronics. Input an image into the software system. Have the image go through all the required software. Confirm the expected output is received.</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N/A</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200">
                          <a:latin typeface="Raleway"/>
                          <a:ea typeface="Raleway"/>
                          <a:cs typeface="Raleway"/>
                          <a:sym typeface="Raleway"/>
                        </a:rPr>
                        <a:t>All structures components</a:t>
                      </a:r>
                      <a:endParaRPr sz="1200">
                        <a:latin typeface="Raleway"/>
                        <a:ea typeface="Raleway"/>
                        <a:cs typeface="Raleway"/>
                        <a:sym typeface="Raleway"/>
                      </a:endParaRPr>
                    </a:p>
                    <a:p>
                      <a:pPr marL="0" lvl="0" indent="0" algn="ctr" rtl="0">
                        <a:lnSpc>
                          <a:spcPct val="115000"/>
                        </a:lnSpc>
                        <a:spcBef>
                          <a:spcPts val="0"/>
                        </a:spcBef>
                        <a:spcAft>
                          <a:spcPts val="0"/>
                        </a:spcAft>
                        <a:buNone/>
                      </a:pPr>
                      <a:r>
                        <a:rPr lang="en" sz="1200">
                          <a:latin typeface="Raleway"/>
                          <a:ea typeface="Raleway"/>
                          <a:cs typeface="Raleway"/>
                          <a:sym typeface="Raleway"/>
                        </a:rPr>
                        <a:t>All electronics components</a:t>
                      </a:r>
                      <a:endParaRPr sz="1200">
                        <a:latin typeface="Raleway"/>
                        <a:ea typeface="Raleway"/>
                        <a:cs typeface="Raleway"/>
                        <a:sym typeface="Raleway"/>
                      </a:endParaRPr>
                    </a:p>
                    <a:p>
                      <a:pPr marL="0" lvl="0" indent="0" algn="ctr" rtl="0">
                        <a:lnSpc>
                          <a:spcPct val="115000"/>
                        </a:lnSpc>
                        <a:spcBef>
                          <a:spcPts val="0"/>
                        </a:spcBef>
                        <a:spcAft>
                          <a:spcPts val="0"/>
                        </a:spcAft>
                        <a:buNone/>
                      </a:pPr>
                      <a:r>
                        <a:rPr lang="en" sz="1200">
                          <a:latin typeface="Raleway"/>
                          <a:ea typeface="Raleway"/>
                          <a:cs typeface="Raleway"/>
                          <a:sym typeface="Raleway"/>
                        </a:rPr>
                        <a:t>Onboard and offboard computer</a:t>
                      </a:r>
                      <a:endParaRPr sz="1200">
                        <a:latin typeface="Raleway"/>
                        <a:ea typeface="Raleway"/>
                        <a:cs typeface="Raleway"/>
                        <a:sym typeface="Raleway"/>
                      </a:endParaRPr>
                    </a:p>
                    <a:p>
                      <a:pPr marL="0" lvl="0" indent="0" algn="ctr" rtl="0">
                        <a:lnSpc>
                          <a:spcPct val="115000"/>
                        </a:lnSpc>
                        <a:spcBef>
                          <a:spcPts val="0"/>
                        </a:spcBef>
                        <a:spcAft>
                          <a:spcPts val="0"/>
                        </a:spcAft>
                        <a:buNone/>
                      </a:pPr>
                      <a:r>
                        <a:rPr lang="en" sz="1200">
                          <a:latin typeface="Raleway"/>
                          <a:ea typeface="Raleway"/>
                          <a:cs typeface="Raleway"/>
                          <a:sym typeface="Raleway"/>
                        </a:rPr>
                        <a:t>Power</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sp>
        <p:nvSpPr>
          <p:cNvPr id="1536" name="Google Shape;1536;p14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SYS.2: Structure View Test</a:t>
            </a:r>
            <a:endParaRPr/>
          </a:p>
        </p:txBody>
      </p:sp>
      <p:sp>
        <p:nvSpPr>
          <p:cNvPr id="1537" name="Google Shape;1537;p14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135</a:t>
            </a:fld>
            <a:endParaRPr/>
          </a:p>
        </p:txBody>
      </p:sp>
      <p:graphicFrame>
        <p:nvGraphicFramePr>
          <p:cNvPr id="1538" name="Google Shape;1538;p147"/>
          <p:cNvGraphicFramePr/>
          <p:nvPr/>
        </p:nvGraphicFramePr>
        <p:xfrm>
          <a:off x="4750" y="1828800"/>
          <a:ext cx="3000000" cy="3000000"/>
        </p:xfrm>
        <a:graphic>
          <a:graphicData uri="http://schemas.openxmlformats.org/drawingml/2006/table">
            <a:tbl>
              <a:tblPr>
                <a:noFill/>
                <a:tableStyleId>{2FFD0C9F-72EB-41ED-A452-AE0D02D21485}</a:tableStyleId>
              </a:tblPr>
              <a:tblGrid>
                <a:gridCol w="4762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1562100">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952625">
                  <a:extLst>
                    <a:ext uri="{9D8B030D-6E8A-4147-A177-3AD203B41FA5}">
                      <a16:colId xmlns:a16="http://schemas.microsoft.com/office/drawing/2014/main" val="20004"/>
                    </a:ext>
                  </a:extLst>
                </a:gridCol>
                <a:gridCol w="1019175">
                  <a:extLst>
                    <a:ext uri="{9D8B030D-6E8A-4147-A177-3AD203B41FA5}">
                      <a16:colId xmlns:a16="http://schemas.microsoft.com/office/drawing/2014/main" val="20005"/>
                    </a:ext>
                  </a:extLst>
                </a:gridCol>
                <a:gridCol w="156210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539" name="Google Shape;1539;p147"/>
          <p:cNvGraphicFramePr/>
          <p:nvPr/>
        </p:nvGraphicFramePr>
        <p:xfrm>
          <a:off x="4750" y="2076450"/>
          <a:ext cx="3000000" cy="3000000"/>
        </p:xfrm>
        <a:graphic>
          <a:graphicData uri="http://schemas.openxmlformats.org/drawingml/2006/table">
            <a:tbl>
              <a:tblPr>
                <a:noFill/>
                <a:tableStyleId>{2FFD0C9F-72EB-41ED-A452-AE0D02D21485}</a:tableStyleId>
              </a:tblPr>
              <a:tblGrid>
                <a:gridCol w="4762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1562100">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952625">
                  <a:extLst>
                    <a:ext uri="{9D8B030D-6E8A-4147-A177-3AD203B41FA5}">
                      <a16:colId xmlns:a16="http://schemas.microsoft.com/office/drawing/2014/main" val="20004"/>
                    </a:ext>
                  </a:extLst>
                </a:gridCol>
                <a:gridCol w="1019175">
                  <a:extLst>
                    <a:ext uri="{9D8B030D-6E8A-4147-A177-3AD203B41FA5}">
                      <a16:colId xmlns:a16="http://schemas.microsoft.com/office/drawing/2014/main" val="20005"/>
                    </a:ext>
                  </a:extLst>
                </a:gridCol>
                <a:gridCol w="1562100">
                  <a:extLst>
                    <a:ext uri="{9D8B030D-6E8A-4147-A177-3AD203B41FA5}">
                      <a16:colId xmlns:a16="http://schemas.microsoft.com/office/drawing/2014/main" val="20006"/>
                    </a:ext>
                  </a:extLst>
                </a:gridCol>
              </a:tblGrid>
              <a:tr h="619125">
                <a:tc>
                  <a:txBody>
                    <a:bodyPr/>
                    <a:lstStyle/>
                    <a:p>
                      <a:pPr marL="0" lvl="0" indent="0" algn="ctr" rtl="0">
                        <a:lnSpc>
                          <a:spcPct val="115000"/>
                        </a:lnSpc>
                        <a:spcBef>
                          <a:spcPts val="0"/>
                        </a:spcBef>
                        <a:spcAft>
                          <a:spcPts val="0"/>
                        </a:spcAft>
                        <a:buNone/>
                      </a:pPr>
                      <a:r>
                        <a:rPr lang="en" sz="1200">
                          <a:latin typeface="Raleway"/>
                          <a:ea typeface="Raleway"/>
                          <a:cs typeface="Raleway"/>
                          <a:sym typeface="Raleway"/>
                        </a:rPr>
                        <a:t>ALL</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ALL</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This test will confirm the optical system has the required FOV for image processing and POL/event detection.</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By visual inspection, confirm the image had the expected FOV and the algorithm was able to function as expected.</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Set up the whole system outside at night. Take three images, five seconds apart. Send the three images through the data processing and algorithms.</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N/A</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200">
                          <a:latin typeface="Raleway"/>
                          <a:ea typeface="Raleway"/>
                          <a:cs typeface="Raleway"/>
                          <a:sym typeface="Raleway"/>
                        </a:rPr>
                        <a:t>All structures components</a:t>
                      </a:r>
                      <a:endParaRPr sz="1200">
                        <a:latin typeface="Raleway"/>
                        <a:ea typeface="Raleway"/>
                        <a:cs typeface="Raleway"/>
                        <a:sym typeface="Raleway"/>
                      </a:endParaRPr>
                    </a:p>
                    <a:p>
                      <a:pPr marL="0" lvl="0" indent="0" algn="ctr" rtl="0">
                        <a:lnSpc>
                          <a:spcPct val="115000"/>
                        </a:lnSpc>
                        <a:spcBef>
                          <a:spcPts val="0"/>
                        </a:spcBef>
                        <a:spcAft>
                          <a:spcPts val="0"/>
                        </a:spcAft>
                        <a:buNone/>
                      </a:pPr>
                      <a:r>
                        <a:rPr lang="en" sz="1200">
                          <a:latin typeface="Raleway"/>
                          <a:ea typeface="Raleway"/>
                          <a:cs typeface="Raleway"/>
                          <a:sym typeface="Raleway"/>
                        </a:rPr>
                        <a:t>All electronics components</a:t>
                      </a:r>
                      <a:endParaRPr sz="1200">
                        <a:latin typeface="Raleway"/>
                        <a:ea typeface="Raleway"/>
                        <a:cs typeface="Raleway"/>
                        <a:sym typeface="Raleway"/>
                      </a:endParaRPr>
                    </a:p>
                    <a:p>
                      <a:pPr marL="0" lvl="0" indent="0" algn="ctr" rtl="0">
                        <a:lnSpc>
                          <a:spcPct val="115000"/>
                        </a:lnSpc>
                        <a:spcBef>
                          <a:spcPts val="0"/>
                        </a:spcBef>
                        <a:spcAft>
                          <a:spcPts val="0"/>
                        </a:spcAft>
                        <a:buNone/>
                      </a:pPr>
                      <a:r>
                        <a:rPr lang="en" sz="1200">
                          <a:latin typeface="Raleway"/>
                          <a:ea typeface="Raleway"/>
                          <a:cs typeface="Raleway"/>
                          <a:sym typeface="Raleway"/>
                        </a:rPr>
                        <a:t>Onboard and offboard computer</a:t>
                      </a:r>
                      <a:endParaRPr sz="1200">
                        <a:latin typeface="Raleway"/>
                        <a:ea typeface="Raleway"/>
                        <a:cs typeface="Raleway"/>
                        <a:sym typeface="Raleway"/>
                      </a:endParaRPr>
                    </a:p>
                    <a:p>
                      <a:pPr marL="0" lvl="0" indent="0" algn="ctr" rtl="0">
                        <a:lnSpc>
                          <a:spcPct val="115000"/>
                        </a:lnSpc>
                        <a:spcBef>
                          <a:spcPts val="0"/>
                        </a:spcBef>
                        <a:spcAft>
                          <a:spcPts val="0"/>
                        </a:spcAft>
                        <a:buNone/>
                      </a:pPr>
                      <a:r>
                        <a:rPr lang="en" sz="1200">
                          <a:latin typeface="Raleway"/>
                          <a:ea typeface="Raleway"/>
                          <a:cs typeface="Raleway"/>
                          <a:sym typeface="Raleway"/>
                        </a:rPr>
                        <a:t>Power</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4" name="Google Shape;1544;p148"/>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SYS.3: Full System Test</a:t>
            </a:r>
            <a:endParaRPr/>
          </a:p>
        </p:txBody>
      </p:sp>
      <p:sp>
        <p:nvSpPr>
          <p:cNvPr id="1545" name="Google Shape;1545;p148"/>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136</a:t>
            </a:fld>
            <a:endParaRPr/>
          </a:p>
        </p:txBody>
      </p:sp>
      <p:graphicFrame>
        <p:nvGraphicFramePr>
          <p:cNvPr id="1546" name="Google Shape;1546;p148"/>
          <p:cNvGraphicFramePr/>
          <p:nvPr/>
        </p:nvGraphicFramePr>
        <p:xfrm>
          <a:off x="4763" y="1400175"/>
          <a:ext cx="3000000" cy="3000000"/>
        </p:xfrm>
        <a:graphic>
          <a:graphicData uri="http://schemas.openxmlformats.org/drawingml/2006/table">
            <a:tbl>
              <a:tblPr>
                <a:noFill/>
                <a:tableStyleId>{2FFD0C9F-72EB-41ED-A452-AE0D02D21485}</a:tableStyleId>
              </a:tblPr>
              <a:tblGrid>
                <a:gridCol w="4762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1562100">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952625">
                  <a:extLst>
                    <a:ext uri="{9D8B030D-6E8A-4147-A177-3AD203B41FA5}">
                      <a16:colId xmlns:a16="http://schemas.microsoft.com/office/drawing/2014/main" val="20004"/>
                    </a:ext>
                  </a:extLst>
                </a:gridCol>
                <a:gridCol w="1019175">
                  <a:extLst>
                    <a:ext uri="{9D8B030D-6E8A-4147-A177-3AD203B41FA5}">
                      <a16:colId xmlns:a16="http://schemas.microsoft.com/office/drawing/2014/main" val="20005"/>
                    </a:ext>
                  </a:extLst>
                </a:gridCol>
                <a:gridCol w="156210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547" name="Google Shape;1547;p148"/>
          <p:cNvGraphicFramePr/>
          <p:nvPr/>
        </p:nvGraphicFramePr>
        <p:xfrm>
          <a:off x="4763" y="1647825"/>
          <a:ext cx="3000000" cy="3000000"/>
        </p:xfrm>
        <a:graphic>
          <a:graphicData uri="http://schemas.openxmlformats.org/drawingml/2006/table">
            <a:tbl>
              <a:tblPr>
                <a:noFill/>
                <a:tableStyleId>{2FFD0C9F-72EB-41ED-A452-AE0D02D21485}</a:tableStyleId>
              </a:tblPr>
              <a:tblGrid>
                <a:gridCol w="4762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1562100">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952625">
                  <a:extLst>
                    <a:ext uri="{9D8B030D-6E8A-4147-A177-3AD203B41FA5}">
                      <a16:colId xmlns:a16="http://schemas.microsoft.com/office/drawing/2014/main" val="20004"/>
                    </a:ext>
                  </a:extLst>
                </a:gridCol>
                <a:gridCol w="1019175">
                  <a:extLst>
                    <a:ext uri="{9D8B030D-6E8A-4147-A177-3AD203B41FA5}">
                      <a16:colId xmlns:a16="http://schemas.microsoft.com/office/drawing/2014/main" val="20005"/>
                    </a:ext>
                  </a:extLst>
                </a:gridCol>
                <a:gridCol w="1562100">
                  <a:extLst>
                    <a:ext uri="{9D8B030D-6E8A-4147-A177-3AD203B41FA5}">
                      <a16:colId xmlns:a16="http://schemas.microsoft.com/office/drawing/2014/main" val="20006"/>
                    </a:ext>
                  </a:extLst>
                </a:gridCol>
              </a:tblGrid>
              <a:tr h="1047750">
                <a:tc>
                  <a:txBody>
                    <a:bodyPr/>
                    <a:lstStyle/>
                    <a:p>
                      <a:pPr marL="0" lvl="0" indent="0" algn="ctr" rtl="0">
                        <a:lnSpc>
                          <a:spcPct val="115000"/>
                        </a:lnSpc>
                        <a:spcBef>
                          <a:spcPts val="0"/>
                        </a:spcBef>
                        <a:spcAft>
                          <a:spcPts val="0"/>
                        </a:spcAft>
                        <a:buNone/>
                      </a:pPr>
                      <a:r>
                        <a:rPr lang="en" sz="1200">
                          <a:latin typeface="Raleway"/>
                          <a:ea typeface="Raleway"/>
                          <a:cs typeface="Raleway"/>
                          <a:sym typeface="Raleway"/>
                        </a:rPr>
                        <a:t>ALL</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ALL</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This test will confirm that for 24 images, the full system functions as expected.</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Store all the images taken, all the data out of the image processing system, all the decisions weather to alert or not, temperature, humidity, and IR data all on the onboard computer. On the offboard computer, store if the system alerts. After the test, analyze the all data together and confirm the system performed as expected.</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Set up the whole system outside at night. Take 24 images. Send the 24 images through the entire data processing and algorithms systems. Store all noted data on the onboard and offboard computer.</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N/A</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200">
                          <a:latin typeface="Raleway"/>
                          <a:ea typeface="Raleway"/>
                          <a:cs typeface="Raleway"/>
                          <a:sym typeface="Raleway"/>
                        </a:rPr>
                        <a:t>All structures components</a:t>
                      </a:r>
                      <a:endParaRPr sz="1200">
                        <a:latin typeface="Raleway"/>
                        <a:ea typeface="Raleway"/>
                        <a:cs typeface="Raleway"/>
                        <a:sym typeface="Raleway"/>
                      </a:endParaRPr>
                    </a:p>
                    <a:p>
                      <a:pPr marL="0" lvl="0" indent="0" algn="ctr" rtl="0">
                        <a:lnSpc>
                          <a:spcPct val="115000"/>
                        </a:lnSpc>
                        <a:spcBef>
                          <a:spcPts val="0"/>
                        </a:spcBef>
                        <a:spcAft>
                          <a:spcPts val="0"/>
                        </a:spcAft>
                        <a:buNone/>
                      </a:pPr>
                      <a:r>
                        <a:rPr lang="en" sz="1200">
                          <a:latin typeface="Raleway"/>
                          <a:ea typeface="Raleway"/>
                          <a:cs typeface="Raleway"/>
                          <a:sym typeface="Raleway"/>
                        </a:rPr>
                        <a:t>All electronics components</a:t>
                      </a:r>
                      <a:endParaRPr sz="1200">
                        <a:latin typeface="Raleway"/>
                        <a:ea typeface="Raleway"/>
                        <a:cs typeface="Raleway"/>
                        <a:sym typeface="Raleway"/>
                      </a:endParaRPr>
                    </a:p>
                    <a:p>
                      <a:pPr marL="0" lvl="0" indent="0" algn="ctr" rtl="0">
                        <a:lnSpc>
                          <a:spcPct val="115000"/>
                        </a:lnSpc>
                        <a:spcBef>
                          <a:spcPts val="0"/>
                        </a:spcBef>
                        <a:spcAft>
                          <a:spcPts val="0"/>
                        </a:spcAft>
                        <a:buNone/>
                      </a:pPr>
                      <a:r>
                        <a:rPr lang="en" sz="1200">
                          <a:latin typeface="Raleway"/>
                          <a:ea typeface="Raleway"/>
                          <a:cs typeface="Raleway"/>
                          <a:sym typeface="Raleway"/>
                        </a:rPr>
                        <a:t>Onboard and offboard computer</a:t>
                      </a:r>
                      <a:endParaRPr sz="1200">
                        <a:latin typeface="Raleway"/>
                        <a:ea typeface="Raleway"/>
                        <a:cs typeface="Raleway"/>
                        <a:sym typeface="Raleway"/>
                      </a:endParaRPr>
                    </a:p>
                    <a:p>
                      <a:pPr marL="0" lvl="0" indent="0" algn="ctr" rtl="0">
                        <a:lnSpc>
                          <a:spcPct val="115000"/>
                        </a:lnSpc>
                        <a:spcBef>
                          <a:spcPts val="0"/>
                        </a:spcBef>
                        <a:spcAft>
                          <a:spcPts val="0"/>
                        </a:spcAft>
                        <a:buNone/>
                      </a:pPr>
                      <a:r>
                        <a:rPr lang="en" sz="1200">
                          <a:latin typeface="Raleway"/>
                          <a:ea typeface="Raleway"/>
                          <a:cs typeface="Raleway"/>
                          <a:sym typeface="Raleway"/>
                        </a:rPr>
                        <a:t>Power</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2" name="Google Shape;1552;p149"/>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SYS.4: Full System Day in the Life (Field Testing)</a:t>
            </a:r>
            <a:endParaRPr/>
          </a:p>
        </p:txBody>
      </p:sp>
      <p:sp>
        <p:nvSpPr>
          <p:cNvPr id="1553" name="Google Shape;1553;p149"/>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137</a:t>
            </a:fld>
            <a:endParaRPr/>
          </a:p>
        </p:txBody>
      </p:sp>
      <p:graphicFrame>
        <p:nvGraphicFramePr>
          <p:cNvPr id="1554" name="Google Shape;1554;p149"/>
          <p:cNvGraphicFramePr/>
          <p:nvPr/>
        </p:nvGraphicFramePr>
        <p:xfrm>
          <a:off x="4763" y="1400175"/>
          <a:ext cx="3000000" cy="3000000"/>
        </p:xfrm>
        <a:graphic>
          <a:graphicData uri="http://schemas.openxmlformats.org/drawingml/2006/table">
            <a:tbl>
              <a:tblPr>
                <a:noFill/>
                <a:tableStyleId>{2FFD0C9F-72EB-41ED-A452-AE0D02D21485}</a:tableStyleId>
              </a:tblPr>
              <a:tblGrid>
                <a:gridCol w="4762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1562100">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952625">
                  <a:extLst>
                    <a:ext uri="{9D8B030D-6E8A-4147-A177-3AD203B41FA5}">
                      <a16:colId xmlns:a16="http://schemas.microsoft.com/office/drawing/2014/main" val="20004"/>
                    </a:ext>
                  </a:extLst>
                </a:gridCol>
                <a:gridCol w="1019175">
                  <a:extLst>
                    <a:ext uri="{9D8B030D-6E8A-4147-A177-3AD203B41FA5}">
                      <a16:colId xmlns:a16="http://schemas.microsoft.com/office/drawing/2014/main" val="20005"/>
                    </a:ext>
                  </a:extLst>
                </a:gridCol>
                <a:gridCol w="156210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555" name="Google Shape;1555;p149"/>
          <p:cNvGraphicFramePr/>
          <p:nvPr/>
        </p:nvGraphicFramePr>
        <p:xfrm>
          <a:off x="4763" y="1647825"/>
          <a:ext cx="3000000" cy="3000000"/>
        </p:xfrm>
        <a:graphic>
          <a:graphicData uri="http://schemas.openxmlformats.org/drawingml/2006/table">
            <a:tbl>
              <a:tblPr>
                <a:noFill/>
                <a:tableStyleId>{2FFD0C9F-72EB-41ED-A452-AE0D02D21485}</a:tableStyleId>
              </a:tblPr>
              <a:tblGrid>
                <a:gridCol w="4762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1562100">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952625">
                  <a:extLst>
                    <a:ext uri="{9D8B030D-6E8A-4147-A177-3AD203B41FA5}">
                      <a16:colId xmlns:a16="http://schemas.microsoft.com/office/drawing/2014/main" val="20004"/>
                    </a:ext>
                  </a:extLst>
                </a:gridCol>
                <a:gridCol w="1019175">
                  <a:extLst>
                    <a:ext uri="{9D8B030D-6E8A-4147-A177-3AD203B41FA5}">
                      <a16:colId xmlns:a16="http://schemas.microsoft.com/office/drawing/2014/main" val="20005"/>
                    </a:ext>
                  </a:extLst>
                </a:gridCol>
                <a:gridCol w="1562100">
                  <a:extLst>
                    <a:ext uri="{9D8B030D-6E8A-4147-A177-3AD203B41FA5}">
                      <a16:colId xmlns:a16="http://schemas.microsoft.com/office/drawing/2014/main" val="20006"/>
                    </a:ext>
                  </a:extLst>
                </a:gridCol>
              </a:tblGrid>
              <a:tr h="1047750">
                <a:tc>
                  <a:txBody>
                    <a:bodyPr/>
                    <a:lstStyle/>
                    <a:p>
                      <a:pPr marL="0" lvl="0" indent="0" algn="ctr" rtl="0">
                        <a:lnSpc>
                          <a:spcPct val="115000"/>
                        </a:lnSpc>
                        <a:spcBef>
                          <a:spcPts val="0"/>
                        </a:spcBef>
                        <a:spcAft>
                          <a:spcPts val="0"/>
                        </a:spcAft>
                        <a:buNone/>
                      </a:pPr>
                      <a:r>
                        <a:rPr lang="en" sz="1200">
                          <a:latin typeface="Raleway"/>
                          <a:ea typeface="Raleway"/>
                          <a:cs typeface="Raleway"/>
                          <a:sym typeface="Raleway"/>
                        </a:rPr>
                        <a:t>ALL</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ALL</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This test will confirm that for eight hours overnight, the full system functions as expected.</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Store all the images taken, all the data out of the image processing system, all the decisions weather to alert or not, temperature, humidity, and IR data all on the onboard computer. On the offboard computer, store if the system alerts. After the test, analyze the all data together and confirm the system performed as expected.</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Set up the whole system outside at night for eight hours. Send the images through the entire data processing and algorithms systems. Store all noted data on the onboard and offboard computer.</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200">
                          <a:latin typeface="Raleway"/>
                          <a:ea typeface="Raleway"/>
                          <a:cs typeface="Raleway"/>
                          <a:sym typeface="Raleway"/>
                        </a:rPr>
                        <a:t>N/A</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200">
                          <a:latin typeface="Raleway"/>
                          <a:ea typeface="Raleway"/>
                          <a:cs typeface="Raleway"/>
                          <a:sym typeface="Raleway"/>
                        </a:rPr>
                        <a:t>All structures components</a:t>
                      </a:r>
                      <a:endParaRPr sz="1200">
                        <a:latin typeface="Raleway"/>
                        <a:ea typeface="Raleway"/>
                        <a:cs typeface="Raleway"/>
                        <a:sym typeface="Raleway"/>
                      </a:endParaRPr>
                    </a:p>
                    <a:p>
                      <a:pPr marL="0" lvl="0" indent="0" algn="ctr" rtl="0">
                        <a:lnSpc>
                          <a:spcPct val="115000"/>
                        </a:lnSpc>
                        <a:spcBef>
                          <a:spcPts val="0"/>
                        </a:spcBef>
                        <a:spcAft>
                          <a:spcPts val="0"/>
                        </a:spcAft>
                        <a:buNone/>
                      </a:pPr>
                      <a:r>
                        <a:rPr lang="en" sz="1200">
                          <a:latin typeface="Raleway"/>
                          <a:ea typeface="Raleway"/>
                          <a:cs typeface="Raleway"/>
                          <a:sym typeface="Raleway"/>
                        </a:rPr>
                        <a:t>All electronics components</a:t>
                      </a:r>
                      <a:endParaRPr sz="1200">
                        <a:latin typeface="Raleway"/>
                        <a:ea typeface="Raleway"/>
                        <a:cs typeface="Raleway"/>
                        <a:sym typeface="Raleway"/>
                      </a:endParaRPr>
                    </a:p>
                    <a:p>
                      <a:pPr marL="0" lvl="0" indent="0" algn="ctr" rtl="0">
                        <a:lnSpc>
                          <a:spcPct val="115000"/>
                        </a:lnSpc>
                        <a:spcBef>
                          <a:spcPts val="0"/>
                        </a:spcBef>
                        <a:spcAft>
                          <a:spcPts val="0"/>
                        </a:spcAft>
                        <a:buNone/>
                      </a:pPr>
                      <a:r>
                        <a:rPr lang="en" sz="1200">
                          <a:latin typeface="Raleway"/>
                          <a:ea typeface="Raleway"/>
                          <a:cs typeface="Raleway"/>
                          <a:sym typeface="Raleway"/>
                        </a:rPr>
                        <a:t>Onboard and offboard computer</a:t>
                      </a:r>
                      <a:endParaRPr sz="1200">
                        <a:latin typeface="Raleway"/>
                        <a:ea typeface="Raleway"/>
                        <a:cs typeface="Raleway"/>
                        <a:sym typeface="Raleway"/>
                      </a:endParaRPr>
                    </a:p>
                    <a:p>
                      <a:pPr marL="0" lvl="0" indent="0" algn="ctr" rtl="0">
                        <a:lnSpc>
                          <a:spcPct val="115000"/>
                        </a:lnSpc>
                        <a:spcBef>
                          <a:spcPts val="0"/>
                        </a:spcBef>
                        <a:spcAft>
                          <a:spcPts val="0"/>
                        </a:spcAft>
                        <a:buNone/>
                      </a:pPr>
                      <a:r>
                        <a:rPr lang="en" sz="1200">
                          <a:latin typeface="Raleway"/>
                          <a:ea typeface="Raleway"/>
                          <a:cs typeface="Raleway"/>
                          <a:sym typeface="Raleway"/>
                        </a:rPr>
                        <a:t>Power</a:t>
                      </a:r>
                      <a:endParaRPr sz="12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0" name="Google Shape;1560;p150"/>
          <p:cNvSpPr txBox="1">
            <a:spLocks noGrp="1"/>
          </p:cNvSpPr>
          <p:nvPr>
            <p:ph type="body" idx="1"/>
          </p:nvPr>
        </p:nvSpPr>
        <p:spPr>
          <a:xfrm>
            <a:off x="390975" y="732575"/>
            <a:ext cx="8520600" cy="3862800"/>
          </a:xfrm>
          <a:prstGeom prst="rect">
            <a:avLst/>
          </a:prstGeom>
        </p:spPr>
        <p:txBody>
          <a:bodyPr spcFirstLastPara="1" wrap="square" lIns="91425" tIns="91425" rIns="91425" bIns="91425" anchor="t" anchorCtr="0">
            <a:normAutofit fontScale="92500" lnSpcReduction="20000"/>
          </a:bodyPr>
          <a:lstStyle/>
          <a:p>
            <a:pPr marL="457200" lvl="0" indent="-346075" algn="l" rtl="0">
              <a:spcBef>
                <a:spcPts val="0"/>
              </a:spcBef>
              <a:spcAft>
                <a:spcPts val="0"/>
              </a:spcAft>
              <a:buSzPct val="100000"/>
              <a:buAutoNum type="arabicPeriod"/>
            </a:pPr>
            <a:r>
              <a:rPr lang="en" sz="2000"/>
              <a:t>Follow the packing procedure to pack all the components for transportation</a:t>
            </a:r>
            <a:endParaRPr sz="2000"/>
          </a:p>
          <a:p>
            <a:pPr marL="457200" lvl="0" indent="-346075" algn="l" rtl="0">
              <a:spcBef>
                <a:spcPts val="0"/>
              </a:spcBef>
              <a:spcAft>
                <a:spcPts val="0"/>
              </a:spcAft>
              <a:buSzPct val="100000"/>
              <a:buAutoNum type="arabicPeriod"/>
            </a:pPr>
            <a:r>
              <a:rPr lang="en" sz="2000"/>
              <a:t>Transport the system to the testing location</a:t>
            </a:r>
            <a:endParaRPr sz="2000"/>
          </a:p>
          <a:p>
            <a:pPr marL="457200" lvl="0" indent="-346075" algn="l" rtl="0">
              <a:spcBef>
                <a:spcPts val="0"/>
              </a:spcBef>
              <a:spcAft>
                <a:spcPts val="0"/>
              </a:spcAft>
              <a:buSzPct val="100000"/>
              <a:buAutoNum type="arabicPeriod"/>
            </a:pPr>
            <a:r>
              <a:rPr lang="en" sz="2000"/>
              <a:t>Follow the deployment procedure to set up the structure, electronics, optics system, and software (in order to get a full eight hours of testing this will need to happen between 8pm - 12am)</a:t>
            </a:r>
            <a:endParaRPr sz="2000"/>
          </a:p>
          <a:p>
            <a:pPr marL="457200" lvl="0" indent="-346075" algn="l" rtl="0">
              <a:spcBef>
                <a:spcPts val="0"/>
              </a:spcBef>
              <a:spcAft>
                <a:spcPts val="0"/>
              </a:spcAft>
              <a:buSzPct val="100000"/>
              <a:buAutoNum type="arabicPeriod"/>
            </a:pPr>
            <a:r>
              <a:rPr lang="en" sz="2000"/>
              <a:t>Follow the power-on procedure to configure and calibrate the system into a mode that is ready for operations</a:t>
            </a:r>
            <a:endParaRPr sz="2000"/>
          </a:p>
          <a:p>
            <a:pPr marL="457200" lvl="0" indent="-346075" algn="l" rtl="0">
              <a:spcBef>
                <a:spcPts val="0"/>
              </a:spcBef>
              <a:spcAft>
                <a:spcPts val="0"/>
              </a:spcAft>
              <a:buSzPct val="100000"/>
              <a:buAutoNum type="arabicPeriod"/>
            </a:pPr>
            <a:r>
              <a:rPr lang="en" sz="2000"/>
              <a:t>Follow the operations procedure to place the system in an operations mode</a:t>
            </a:r>
            <a:endParaRPr sz="2000"/>
          </a:p>
          <a:p>
            <a:pPr marL="457200" lvl="0" indent="-346075" algn="l" rtl="0">
              <a:spcBef>
                <a:spcPts val="0"/>
              </a:spcBef>
              <a:spcAft>
                <a:spcPts val="0"/>
              </a:spcAft>
              <a:buSzPct val="100000"/>
              <a:buAutoNum type="arabicPeriod"/>
            </a:pPr>
            <a:r>
              <a:rPr lang="en" sz="2000"/>
              <a:t>Leave the system outside and running for eight hours</a:t>
            </a:r>
            <a:endParaRPr sz="2000"/>
          </a:p>
          <a:p>
            <a:pPr marL="457200" lvl="0" indent="-346075" algn="l" rtl="0">
              <a:spcBef>
                <a:spcPts val="0"/>
              </a:spcBef>
              <a:spcAft>
                <a:spcPts val="0"/>
              </a:spcAft>
              <a:buSzPct val="100000"/>
              <a:buAutoNum type="arabicPeriod"/>
            </a:pPr>
            <a:r>
              <a:rPr lang="en" sz="2000"/>
              <a:t>Collect the system and follow the packing procedure to pack all the components for transportation</a:t>
            </a:r>
            <a:endParaRPr sz="2000"/>
          </a:p>
        </p:txBody>
      </p:sp>
      <p:sp>
        <p:nvSpPr>
          <p:cNvPr id="1561" name="Google Shape;1561;p150"/>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Off-Site Test Plans</a:t>
            </a:r>
            <a:endParaRPr/>
          </a:p>
        </p:txBody>
      </p:sp>
      <p:sp>
        <p:nvSpPr>
          <p:cNvPr id="1562" name="Google Shape;1562;p15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138</a:t>
            </a:fld>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566"/>
        <p:cNvGrpSpPr/>
        <p:nvPr/>
      </p:nvGrpSpPr>
      <p:grpSpPr>
        <a:xfrm>
          <a:off x="0" y="0"/>
          <a:ext cx="0" cy="0"/>
          <a:chOff x="0" y="0"/>
          <a:chExt cx="0" cy="0"/>
        </a:xfrm>
      </p:grpSpPr>
      <p:sp>
        <p:nvSpPr>
          <p:cNvPr id="1567" name="Google Shape;1567;p151"/>
          <p:cNvSpPr txBox="1">
            <a:spLocks noGrp="1"/>
          </p:cNvSpPr>
          <p:nvPr>
            <p:ph type="ctrTitle"/>
          </p:nvPr>
        </p:nvSpPr>
        <p:spPr>
          <a:xfrm>
            <a:off x="2162700" y="2279100"/>
            <a:ext cx="4818600" cy="58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Safety Appendix</a:t>
            </a:r>
            <a:endParaRPr sz="4310" b="1">
              <a:solidFill>
                <a:srgbClr val="EFEFEF"/>
              </a:solidFill>
            </a:endParaRPr>
          </a:p>
        </p:txBody>
      </p:sp>
      <p:sp>
        <p:nvSpPr>
          <p:cNvPr id="1568" name="Google Shape;1568;p151"/>
          <p:cNvSpPr txBox="1">
            <a:spLocks noGrp="1"/>
          </p:cNvSpPr>
          <p:nvPr>
            <p:ph type="sldNum" idx="12"/>
          </p:nvPr>
        </p:nvSpPr>
        <p:spPr>
          <a:xfrm>
            <a:off x="8595308" y="47385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300">
                <a:solidFill>
                  <a:schemeClr val="lt1"/>
                </a:solidFill>
                <a:latin typeface="Helvetica Neue"/>
                <a:ea typeface="Helvetica Neue"/>
                <a:cs typeface="Helvetica Neue"/>
                <a:sym typeface="Helvetica Neue"/>
              </a:rPr>
              <a:t>139</a:t>
            </a:fld>
            <a:endParaRPr sz="1300">
              <a:solidFill>
                <a:schemeClr val="lt1"/>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24850" y="682600"/>
            <a:ext cx="3909376" cy="4255749"/>
          </a:xfrm>
          <a:prstGeom prst="rect">
            <a:avLst/>
          </a:prstGeom>
          <a:noFill/>
          <a:ln>
            <a:noFill/>
          </a:ln>
        </p:spPr>
      </p:pic>
      <p:pic>
        <p:nvPicPr>
          <p:cNvPr id="246" name="Google Shape;246;p2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84825" y="1028700"/>
            <a:ext cx="3538225" cy="3500550"/>
          </a:xfrm>
          <a:prstGeom prst="rect">
            <a:avLst/>
          </a:prstGeom>
          <a:noFill/>
          <a:ln>
            <a:noFill/>
          </a:ln>
        </p:spPr>
      </p:pic>
      <p:sp>
        <p:nvSpPr>
          <p:cNvPr id="247" name="Google Shape;247;p26"/>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Enclosure Design - Exterior</a:t>
            </a:r>
            <a:endParaRPr/>
          </a:p>
        </p:txBody>
      </p:sp>
      <p:sp>
        <p:nvSpPr>
          <p:cNvPr id="248" name="Google Shape;248;p2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14</a:t>
            </a:fld>
            <a:endParaRPr/>
          </a:p>
        </p:txBody>
      </p:sp>
      <p:cxnSp>
        <p:nvCxnSpPr>
          <p:cNvPr id="249" name="Google Shape;249;p26"/>
          <p:cNvCxnSpPr>
            <a:endCxn id="250" idx="0"/>
          </p:cNvCxnSpPr>
          <p:nvPr/>
        </p:nvCxnSpPr>
        <p:spPr>
          <a:xfrm>
            <a:off x="4899400" y="4144525"/>
            <a:ext cx="1390500" cy="666900"/>
          </a:xfrm>
          <a:prstGeom prst="straightConnector1">
            <a:avLst/>
          </a:prstGeom>
          <a:noFill/>
          <a:ln w="9525" cap="flat" cmpd="sng">
            <a:solidFill>
              <a:schemeClr val="dk2"/>
            </a:solidFill>
            <a:prstDash val="solid"/>
            <a:round/>
            <a:headEnd type="stealth" w="med" len="med"/>
            <a:tailEnd type="stealth" w="med" len="med"/>
          </a:ln>
        </p:spPr>
      </p:cxnSp>
      <p:cxnSp>
        <p:nvCxnSpPr>
          <p:cNvPr id="251" name="Google Shape;251;p26"/>
          <p:cNvCxnSpPr/>
          <p:nvPr/>
        </p:nvCxnSpPr>
        <p:spPr>
          <a:xfrm rot="10800000" flipH="1">
            <a:off x="6382388" y="4172425"/>
            <a:ext cx="1465200" cy="611100"/>
          </a:xfrm>
          <a:prstGeom prst="straightConnector1">
            <a:avLst/>
          </a:prstGeom>
          <a:noFill/>
          <a:ln w="9525" cap="flat" cmpd="sng">
            <a:solidFill>
              <a:schemeClr val="dk2"/>
            </a:solidFill>
            <a:prstDash val="solid"/>
            <a:round/>
            <a:headEnd type="stealth" w="med" len="med"/>
            <a:tailEnd type="stealth" w="med" len="med"/>
          </a:ln>
        </p:spPr>
      </p:cxnSp>
      <p:cxnSp>
        <p:nvCxnSpPr>
          <p:cNvPr id="252" name="Google Shape;252;p26"/>
          <p:cNvCxnSpPr/>
          <p:nvPr/>
        </p:nvCxnSpPr>
        <p:spPr>
          <a:xfrm rot="10800000">
            <a:off x="4788375" y="1553900"/>
            <a:ext cx="59100" cy="2479500"/>
          </a:xfrm>
          <a:prstGeom prst="straightConnector1">
            <a:avLst/>
          </a:prstGeom>
          <a:noFill/>
          <a:ln w="9525" cap="flat" cmpd="sng">
            <a:solidFill>
              <a:schemeClr val="dk2"/>
            </a:solidFill>
            <a:prstDash val="solid"/>
            <a:round/>
            <a:headEnd type="stealth" w="med" len="med"/>
            <a:tailEnd type="stealth" w="med" len="med"/>
          </a:ln>
        </p:spPr>
      </p:cxnSp>
      <p:cxnSp>
        <p:nvCxnSpPr>
          <p:cNvPr id="253" name="Google Shape;253;p26"/>
          <p:cNvCxnSpPr/>
          <p:nvPr/>
        </p:nvCxnSpPr>
        <p:spPr>
          <a:xfrm rot="10800000" flipH="1">
            <a:off x="7940975" y="2042500"/>
            <a:ext cx="44400" cy="1998300"/>
          </a:xfrm>
          <a:prstGeom prst="straightConnector1">
            <a:avLst/>
          </a:prstGeom>
          <a:noFill/>
          <a:ln w="9525" cap="flat" cmpd="sng">
            <a:solidFill>
              <a:schemeClr val="dk2"/>
            </a:solidFill>
            <a:prstDash val="solid"/>
            <a:round/>
            <a:headEnd type="stealth" w="med" len="med"/>
            <a:tailEnd type="stealth" w="med" len="med"/>
          </a:ln>
        </p:spPr>
      </p:cxnSp>
      <p:sp>
        <p:nvSpPr>
          <p:cNvPr id="254" name="Google Shape;254;p26"/>
          <p:cNvSpPr txBox="1"/>
          <p:nvPr/>
        </p:nvSpPr>
        <p:spPr>
          <a:xfrm>
            <a:off x="4035425" y="2371650"/>
            <a:ext cx="69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24 in</a:t>
            </a:r>
            <a:endParaRPr>
              <a:latin typeface="Helvetica Neue"/>
              <a:ea typeface="Helvetica Neue"/>
              <a:cs typeface="Helvetica Neue"/>
              <a:sym typeface="Helvetica Neue"/>
            </a:endParaRPr>
          </a:p>
        </p:txBody>
      </p:sp>
      <p:sp>
        <p:nvSpPr>
          <p:cNvPr id="255" name="Google Shape;255;p26"/>
          <p:cNvSpPr txBox="1"/>
          <p:nvPr/>
        </p:nvSpPr>
        <p:spPr>
          <a:xfrm>
            <a:off x="8054375" y="2770975"/>
            <a:ext cx="69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20 in</a:t>
            </a:r>
            <a:endParaRPr>
              <a:latin typeface="Helvetica Neue"/>
              <a:ea typeface="Helvetica Neue"/>
              <a:cs typeface="Helvetica Neue"/>
              <a:sym typeface="Helvetica Neue"/>
            </a:endParaRPr>
          </a:p>
        </p:txBody>
      </p:sp>
      <p:sp>
        <p:nvSpPr>
          <p:cNvPr id="256" name="Google Shape;256;p26"/>
          <p:cNvSpPr txBox="1"/>
          <p:nvPr/>
        </p:nvSpPr>
        <p:spPr>
          <a:xfrm>
            <a:off x="4972500" y="4476300"/>
            <a:ext cx="69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18 in</a:t>
            </a:r>
            <a:endParaRPr>
              <a:latin typeface="Helvetica Neue"/>
              <a:ea typeface="Helvetica Neue"/>
              <a:cs typeface="Helvetica Neue"/>
              <a:sym typeface="Helvetica Neue"/>
            </a:endParaRPr>
          </a:p>
        </p:txBody>
      </p:sp>
      <p:sp>
        <p:nvSpPr>
          <p:cNvPr id="257" name="Google Shape;257;p26"/>
          <p:cNvSpPr txBox="1"/>
          <p:nvPr/>
        </p:nvSpPr>
        <p:spPr>
          <a:xfrm>
            <a:off x="7359350" y="4476300"/>
            <a:ext cx="69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18 in</a:t>
            </a:r>
            <a:endParaRPr>
              <a:latin typeface="Helvetica Neue"/>
              <a:ea typeface="Helvetica Neue"/>
              <a:cs typeface="Helvetica Neue"/>
              <a:sym typeface="Helvetica Neue"/>
            </a:endParaRPr>
          </a:p>
        </p:txBody>
      </p:sp>
      <p:sp>
        <p:nvSpPr>
          <p:cNvPr id="258" name="Google Shape;258;p26"/>
          <p:cNvSpPr txBox="1"/>
          <p:nvPr/>
        </p:nvSpPr>
        <p:spPr>
          <a:xfrm>
            <a:off x="1637925" y="3568025"/>
            <a:ext cx="16965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latin typeface="Helvetica Neue"/>
                <a:ea typeface="Helvetica Neue"/>
                <a:cs typeface="Helvetica Neue"/>
                <a:sym typeface="Helvetica Neue"/>
              </a:rPr>
              <a:t>IR Thermometer</a:t>
            </a:r>
            <a:endParaRPr b="1">
              <a:solidFill>
                <a:schemeClr val="lt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lt1"/>
                </a:solidFill>
                <a:latin typeface="Helvetica Neue"/>
                <a:ea typeface="Helvetica Neue"/>
                <a:cs typeface="Helvetica Neue"/>
                <a:sym typeface="Helvetica Neue"/>
              </a:rPr>
              <a:t>Sparkfun MLX90614</a:t>
            </a:r>
            <a:endParaRPr sz="1200">
              <a:solidFill>
                <a:schemeClr val="lt1"/>
              </a:solidFill>
              <a:latin typeface="Helvetica Neue"/>
              <a:ea typeface="Helvetica Neue"/>
              <a:cs typeface="Helvetica Neue"/>
              <a:sym typeface="Helvetica Neue"/>
            </a:endParaRPr>
          </a:p>
        </p:txBody>
      </p:sp>
      <p:cxnSp>
        <p:nvCxnSpPr>
          <p:cNvPr id="259" name="Google Shape;259;p26"/>
          <p:cNvCxnSpPr>
            <a:stCxn id="258" idx="0"/>
          </p:cNvCxnSpPr>
          <p:nvPr/>
        </p:nvCxnSpPr>
        <p:spPr>
          <a:xfrm rot="10800000">
            <a:off x="2094375" y="1931825"/>
            <a:ext cx="391800" cy="1636200"/>
          </a:xfrm>
          <a:prstGeom prst="straightConnector1">
            <a:avLst/>
          </a:prstGeom>
          <a:noFill/>
          <a:ln w="9525" cap="flat" cmpd="sng">
            <a:solidFill>
              <a:srgbClr val="999999"/>
            </a:solidFill>
            <a:prstDash val="solid"/>
            <a:round/>
            <a:headEnd type="none" w="med" len="med"/>
            <a:tailEnd type="triangle" w="med" len="med"/>
          </a:ln>
        </p:spPr>
      </p:cxnSp>
      <p:sp>
        <p:nvSpPr>
          <p:cNvPr id="260" name="Google Shape;260;p26"/>
          <p:cNvSpPr txBox="1"/>
          <p:nvPr/>
        </p:nvSpPr>
        <p:spPr>
          <a:xfrm>
            <a:off x="6821900" y="3568025"/>
            <a:ext cx="107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latin typeface="Helvetica Neue"/>
                <a:ea typeface="Helvetica Neue"/>
                <a:cs typeface="Helvetica Neue"/>
                <a:sym typeface="Helvetica Neue"/>
              </a:rPr>
              <a:t>Padlock</a:t>
            </a:r>
            <a:endParaRPr sz="1200">
              <a:solidFill>
                <a:schemeClr val="lt1"/>
              </a:solidFill>
              <a:latin typeface="Helvetica Neue"/>
              <a:ea typeface="Helvetica Neue"/>
              <a:cs typeface="Helvetica Neue"/>
              <a:sym typeface="Helvetica Neue"/>
            </a:endParaRPr>
          </a:p>
        </p:txBody>
      </p:sp>
      <p:cxnSp>
        <p:nvCxnSpPr>
          <p:cNvPr id="261" name="Google Shape;261;p26"/>
          <p:cNvCxnSpPr>
            <a:stCxn id="260" idx="0"/>
          </p:cNvCxnSpPr>
          <p:nvPr/>
        </p:nvCxnSpPr>
        <p:spPr>
          <a:xfrm rot="10800000">
            <a:off x="7141850" y="2967725"/>
            <a:ext cx="217500" cy="600300"/>
          </a:xfrm>
          <a:prstGeom prst="straightConnector1">
            <a:avLst/>
          </a:prstGeom>
          <a:noFill/>
          <a:ln w="9525" cap="flat" cmpd="sng">
            <a:solidFill>
              <a:srgbClr val="999999"/>
            </a:solidFill>
            <a:prstDash val="solid"/>
            <a:round/>
            <a:headEnd type="none" w="med" len="med"/>
            <a:tailEnd type="triangle" w="med" len="med"/>
          </a:ln>
        </p:spPr>
      </p:cxnSp>
      <p:sp>
        <p:nvSpPr>
          <p:cNvPr id="262" name="Google Shape;262;p26"/>
          <p:cNvSpPr txBox="1"/>
          <p:nvPr/>
        </p:nvSpPr>
        <p:spPr>
          <a:xfrm>
            <a:off x="10442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Project Overview</a:t>
            </a:r>
            <a:endParaRPr sz="1200" b="1">
              <a:solidFill>
                <a:srgbClr val="EEEEEE"/>
              </a:solidFill>
            </a:endParaRPr>
          </a:p>
        </p:txBody>
      </p:sp>
      <p:sp>
        <p:nvSpPr>
          <p:cNvPr id="263" name="Google Shape;263;p26"/>
          <p:cNvSpPr txBox="1"/>
          <p:nvPr/>
        </p:nvSpPr>
        <p:spPr>
          <a:xfrm>
            <a:off x="26380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Updates</a:t>
            </a:r>
            <a:endParaRPr sz="1200">
              <a:solidFill>
                <a:srgbClr val="B7B7B7"/>
              </a:solidFill>
            </a:endParaRPr>
          </a:p>
        </p:txBody>
      </p:sp>
      <p:sp>
        <p:nvSpPr>
          <p:cNvPr id="264" name="Google Shape;264;p26"/>
          <p:cNvSpPr txBox="1"/>
          <p:nvPr/>
        </p:nvSpPr>
        <p:spPr>
          <a:xfrm>
            <a:off x="40960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Schedule</a:t>
            </a:r>
            <a:endParaRPr sz="1200">
              <a:solidFill>
                <a:srgbClr val="B7B7B7"/>
              </a:solidFill>
            </a:endParaRPr>
          </a:p>
        </p:txBody>
      </p:sp>
      <p:sp>
        <p:nvSpPr>
          <p:cNvPr id="265" name="Google Shape;265;p26"/>
          <p:cNvSpPr txBox="1"/>
          <p:nvPr/>
        </p:nvSpPr>
        <p:spPr>
          <a:xfrm>
            <a:off x="5269375" y="4811425"/>
            <a:ext cx="145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Test Readiness</a:t>
            </a:r>
            <a:endParaRPr sz="1200">
              <a:solidFill>
                <a:srgbClr val="B7B7B7"/>
              </a:solidFill>
            </a:endParaRPr>
          </a:p>
        </p:txBody>
      </p:sp>
      <p:sp>
        <p:nvSpPr>
          <p:cNvPr id="266" name="Google Shape;266;p26"/>
          <p:cNvSpPr txBox="1"/>
          <p:nvPr/>
        </p:nvSpPr>
        <p:spPr>
          <a:xfrm>
            <a:off x="68273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152"/>
          <p:cNvSpPr txBox="1">
            <a:spLocks noGrp="1"/>
          </p:cNvSpPr>
          <p:nvPr>
            <p:ph type="body" idx="1"/>
          </p:nvPr>
        </p:nvSpPr>
        <p:spPr>
          <a:xfrm>
            <a:off x="390975" y="732575"/>
            <a:ext cx="4998600" cy="34608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Char char="●"/>
            </a:pPr>
            <a:r>
              <a:rPr lang="en" sz="2000"/>
              <a:t>EF ECOFLOW River battery</a:t>
            </a:r>
            <a:endParaRPr sz="2000"/>
          </a:p>
          <a:p>
            <a:pPr marL="914400" lvl="1" indent="-355600" algn="l" rtl="0">
              <a:spcBef>
                <a:spcPts val="0"/>
              </a:spcBef>
              <a:spcAft>
                <a:spcPts val="0"/>
              </a:spcAft>
              <a:buSzPts val="2000"/>
              <a:buChar char="○"/>
            </a:pPr>
            <a:r>
              <a:rPr lang="en" sz="2000"/>
              <a:t>Charging: Wall outlet</a:t>
            </a:r>
            <a:endParaRPr sz="2000"/>
          </a:p>
          <a:p>
            <a:pPr marL="914400" lvl="1" indent="-355600" algn="l" rtl="0">
              <a:spcBef>
                <a:spcPts val="0"/>
              </a:spcBef>
              <a:spcAft>
                <a:spcPts val="0"/>
              </a:spcAft>
              <a:buSzPts val="2000"/>
              <a:buChar char="○"/>
            </a:pPr>
            <a:r>
              <a:rPr lang="en" sz="2000"/>
              <a:t>Outputs: Onboard computer, Sensor</a:t>
            </a:r>
            <a:endParaRPr sz="2000"/>
          </a:p>
          <a:p>
            <a:pPr marL="457200" lvl="0" indent="-355600" algn="l" rtl="0">
              <a:spcBef>
                <a:spcPts val="0"/>
              </a:spcBef>
              <a:spcAft>
                <a:spcPts val="0"/>
              </a:spcAft>
              <a:buSzPts val="2000"/>
              <a:buChar char="●"/>
            </a:pPr>
            <a:r>
              <a:rPr lang="en" sz="2000"/>
              <a:t>8-cell AA battery holder</a:t>
            </a:r>
            <a:endParaRPr sz="2000"/>
          </a:p>
          <a:p>
            <a:pPr marL="914400" lvl="1" indent="-355600" algn="l" rtl="0">
              <a:spcBef>
                <a:spcPts val="0"/>
              </a:spcBef>
              <a:spcAft>
                <a:spcPts val="0"/>
              </a:spcAft>
              <a:buSzPts val="2000"/>
              <a:buChar char="○"/>
            </a:pPr>
            <a:r>
              <a:rPr lang="en" sz="2000"/>
              <a:t>Charging: N/A</a:t>
            </a:r>
            <a:endParaRPr sz="2000"/>
          </a:p>
          <a:p>
            <a:pPr marL="914400" lvl="1" indent="-355600" algn="l" rtl="0">
              <a:spcBef>
                <a:spcPts val="0"/>
              </a:spcBef>
              <a:spcAft>
                <a:spcPts val="0"/>
              </a:spcAft>
              <a:buSzPts val="2000"/>
              <a:buChar char="○"/>
            </a:pPr>
            <a:r>
              <a:rPr lang="en" sz="2000"/>
              <a:t>Outputs: Backup for the Arduino, Linear Actuator</a:t>
            </a:r>
            <a:endParaRPr sz="2000"/>
          </a:p>
        </p:txBody>
      </p:sp>
      <p:sp>
        <p:nvSpPr>
          <p:cNvPr id="1574" name="Google Shape;1574;p152"/>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Battery Overview</a:t>
            </a:r>
            <a:endParaRPr/>
          </a:p>
        </p:txBody>
      </p:sp>
      <p:sp>
        <p:nvSpPr>
          <p:cNvPr id="1575" name="Google Shape;1575;p15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140</a:t>
            </a:fld>
            <a:endParaRPr/>
          </a:p>
        </p:txBody>
      </p:sp>
      <p:pic>
        <p:nvPicPr>
          <p:cNvPr id="1576" name="Google Shape;1576;p15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234825" y="848475"/>
            <a:ext cx="2324550" cy="1843900"/>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1" name="Google Shape;1581;p153"/>
          <p:cNvSpPr txBox="1">
            <a:spLocks noGrp="1"/>
          </p:cNvSpPr>
          <p:nvPr>
            <p:ph type="body" idx="1"/>
          </p:nvPr>
        </p:nvSpPr>
        <p:spPr>
          <a:xfrm>
            <a:off x="390975" y="732575"/>
            <a:ext cx="8520600" cy="30879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Char char="●"/>
            </a:pPr>
            <a:r>
              <a:rPr lang="en" sz="2000"/>
              <a:t>Power Interface Check - by 2/20/22, senior projects room</a:t>
            </a:r>
            <a:endParaRPr sz="2000"/>
          </a:p>
          <a:p>
            <a:pPr marL="457200" lvl="0" indent="-355600" algn="l" rtl="0">
              <a:spcBef>
                <a:spcPts val="0"/>
              </a:spcBef>
              <a:spcAft>
                <a:spcPts val="0"/>
              </a:spcAft>
              <a:buSzPts val="2000"/>
              <a:buChar char="●"/>
            </a:pPr>
            <a:r>
              <a:rPr lang="en" sz="2000"/>
              <a:t>Power Failure Check - by 2/20/22, senior projects room</a:t>
            </a:r>
            <a:endParaRPr sz="2000"/>
          </a:p>
          <a:p>
            <a:pPr marL="457200" lvl="0" indent="-355600" algn="l" rtl="0">
              <a:spcBef>
                <a:spcPts val="0"/>
              </a:spcBef>
              <a:spcAft>
                <a:spcPts val="0"/>
              </a:spcAft>
              <a:buSzPts val="2000"/>
              <a:buChar char="●"/>
            </a:pPr>
            <a:r>
              <a:rPr lang="en" sz="2000"/>
              <a:t>Full System Test - by 3/6/22, outside aerospace building</a:t>
            </a:r>
            <a:endParaRPr sz="2000"/>
          </a:p>
          <a:p>
            <a:pPr marL="457200" lvl="0" indent="-355600" algn="l" rtl="0">
              <a:spcBef>
                <a:spcPts val="0"/>
              </a:spcBef>
              <a:spcAft>
                <a:spcPts val="0"/>
              </a:spcAft>
              <a:buSzPts val="2000"/>
              <a:buChar char="●"/>
            </a:pPr>
            <a:r>
              <a:rPr lang="en" sz="2000"/>
              <a:t>Full system day in the life (field testing) - by 4/10/22, remote</a:t>
            </a:r>
            <a:endParaRPr sz="2000"/>
          </a:p>
        </p:txBody>
      </p:sp>
      <p:sp>
        <p:nvSpPr>
          <p:cNvPr id="1582" name="Google Shape;1582;p153"/>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Battery Test Plans</a:t>
            </a:r>
            <a:endParaRPr/>
          </a:p>
        </p:txBody>
      </p:sp>
      <p:sp>
        <p:nvSpPr>
          <p:cNvPr id="1583" name="Google Shape;1583;p153"/>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141</a:t>
            </a:fld>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Google Shape;1588;p154"/>
          <p:cNvSpPr txBox="1">
            <a:spLocks noGrp="1"/>
          </p:cNvSpPr>
          <p:nvPr>
            <p:ph type="body" idx="1"/>
          </p:nvPr>
        </p:nvSpPr>
        <p:spPr>
          <a:xfrm>
            <a:off x="390975" y="732575"/>
            <a:ext cx="8520600" cy="38958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Char char="●"/>
            </a:pPr>
            <a:r>
              <a:rPr lang="en" sz="2000"/>
              <a:t>Charging Procedure</a:t>
            </a:r>
            <a:endParaRPr sz="2000"/>
          </a:p>
          <a:p>
            <a:pPr marL="914400" lvl="1" indent="-355600" algn="l" rtl="0">
              <a:spcBef>
                <a:spcPts val="0"/>
              </a:spcBef>
              <a:spcAft>
                <a:spcPts val="0"/>
              </a:spcAft>
              <a:buSzPts val="2000"/>
              <a:buChar char="○"/>
            </a:pPr>
            <a:r>
              <a:rPr lang="en" sz="2000"/>
              <a:t>Plug into wall outlet and monitor until fully charged</a:t>
            </a:r>
            <a:endParaRPr sz="2000"/>
          </a:p>
          <a:p>
            <a:pPr marL="1371600" lvl="2" indent="-355600" algn="l" rtl="0">
              <a:spcBef>
                <a:spcPts val="0"/>
              </a:spcBef>
              <a:spcAft>
                <a:spcPts val="0"/>
              </a:spcAft>
              <a:buSzPts val="2000"/>
              <a:buChar char="■"/>
            </a:pPr>
            <a:r>
              <a:rPr lang="en" sz="2000"/>
              <a:t>1.6 hours to fully charged</a:t>
            </a:r>
            <a:endParaRPr sz="2000"/>
          </a:p>
          <a:p>
            <a:pPr marL="457200" lvl="0" indent="-355600" algn="l" rtl="0">
              <a:spcBef>
                <a:spcPts val="0"/>
              </a:spcBef>
              <a:spcAft>
                <a:spcPts val="0"/>
              </a:spcAft>
              <a:buSzPts val="2000"/>
              <a:buChar char="●"/>
            </a:pPr>
            <a:r>
              <a:rPr lang="en" sz="2000"/>
              <a:t>Power On Procedure</a:t>
            </a:r>
            <a:endParaRPr sz="2000"/>
          </a:p>
          <a:p>
            <a:pPr marL="914400" lvl="1" indent="-355600" algn="l" rtl="0">
              <a:spcBef>
                <a:spcPts val="0"/>
              </a:spcBef>
              <a:spcAft>
                <a:spcPts val="0"/>
              </a:spcAft>
              <a:buSzPts val="2000"/>
              <a:buAutoNum type="arabicPeriod"/>
            </a:pPr>
            <a:r>
              <a:rPr lang="en" sz="2000"/>
              <a:t>Confirm battery is charged and powered off</a:t>
            </a:r>
            <a:endParaRPr sz="2000"/>
          </a:p>
          <a:p>
            <a:pPr marL="914400" lvl="1" indent="-355600" algn="l" rtl="0">
              <a:spcBef>
                <a:spcPts val="0"/>
              </a:spcBef>
              <a:spcAft>
                <a:spcPts val="0"/>
              </a:spcAft>
              <a:buSzPts val="2000"/>
              <a:buAutoNum type="arabicPeriod"/>
            </a:pPr>
            <a:r>
              <a:rPr lang="en" sz="2000"/>
              <a:t>Plug the onboard computer into the first AC Port</a:t>
            </a:r>
            <a:endParaRPr sz="2000"/>
          </a:p>
          <a:p>
            <a:pPr marL="914400" lvl="1" indent="-355600" algn="l" rtl="0">
              <a:spcBef>
                <a:spcPts val="0"/>
              </a:spcBef>
              <a:spcAft>
                <a:spcPts val="0"/>
              </a:spcAft>
              <a:buSzPts val="2000"/>
              <a:buAutoNum type="arabicPeriod"/>
            </a:pPr>
            <a:r>
              <a:rPr lang="en" sz="2000"/>
              <a:t>Plug sensor into the second AC Port</a:t>
            </a:r>
            <a:endParaRPr sz="2000"/>
          </a:p>
          <a:p>
            <a:pPr marL="914400" lvl="1" indent="-355600" algn="l" rtl="0">
              <a:spcBef>
                <a:spcPts val="0"/>
              </a:spcBef>
              <a:spcAft>
                <a:spcPts val="0"/>
              </a:spcAft>
              <a:buSzPts val="2000"/>
              <a:buAutoNum type="arabicPeriod"/>
            </a:pPr>
            <a:r>
              <a:rPr lang="en" sz="2000"/>
              <a:t>Power on the battery</a:t>
            </a:r>
            <a:endParaRPr sz="2000"/>
          </a:p>
        </p:txBody>
      </p:sp>
      <p:sp>
        <p:nvSpPr>
          <p:cNvPr id="1589" name="Google Shape;1589;p15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Battery Checklist</a:t>
            </a:r>
            <a:endParaRPr/>
          </a:p>
        </p:txBody>
      </p:sp>
      <p:sp>
        <p:nvSpPr>
          <p:cNvPr id="1590" name="Google Shape;1590;p15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142</a:t>
            </a:fld>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sp>
        <p:nvSpPr>
          <p:cNvPr id="1595" name="Google Shape;1595;p155"/>
          <p:cNvSpPr txBox="1">
            <a:spLocks noGrp="1"/>
          </p:cNvSpPr>
          <p:nvPr>
            <p:ph type="body" idx="1"/>
          </p:nvPr>
        </p:nvSpPr>
        <p:spPr>
          <a:xfrm>
            <a:off x="390975" y="732575"/>
            <a:ext cx="8520600" cy="30879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Char char="●"/>
            </a:pPr>
            <a:r>
              <a:rPr lang="en" sz="2000"/>
              <a:t>Location: Someone's known property in Lyons (final location to be determined)</a:t>
            </a:r>
            <a:endParaRPr sz="2000"/>
          </a:p>
          <a:p>
            <a:pPr marL="457200" lvl="0" indent="-355600" algn="l" rtl="0">
              <a:spcBef>
                <a:spcPts val="0"/>
              </a:spcBef>
              <a:spcAft>
                <a:spcPts val="0"/>
              </a:spcAft>
              <a:buSzPts val="2000"/>
              <a:buChar char="●"/>
            </a:pPr>
            <a:r>
              <a:rPr lang="en" sz="2000"/>
              <a:t>Personal: 4-5 people (one person from each subteam, rotating)</a:t>
            </a:r>
            <a:endParaRPr sz="2000"/>
          </a:p>
          <a:p>
            <a:pPr marL="457200" lvl="0" indent="-355600" algn="l" rtl="0">
              <a:spcBef>
                <a:spcPts val="0"/>
              </a:spcBef>
              <a:spcAft>
                <a:spcPts val="0"/>
              </a:spcAft>
              <a:buSzPts val="2000"/>
              <a:buChar char="●"/>
            </a:pPr>
            <a:r>
              <a:rPr lang="en" sz="2000"/>
              <a:t>Equipment: Entire SPECTER System</a:t>
            </a:r>
            <a:endParaRPr sz="2000"/>
          </a:p>
          <a:p>
            <a:pPr marL="457200" lvl="0" indent="-355600" algn="l" rtl="0">
              <a:spcBef>
                <a:spcPts val="0"/>
              </a:spcBef>
              <a:spcAft>
                <a:spcPts val="0"/>
              </a:spcAft>
              <a:buSzPts val="2000"/>
              <a:buChar char="●"/>
            </a:pPr>
            <a:r>
              <a:rPr lang="en" sz="2000"/>
              <a:t>Transportation: Personal vehicle</a:t>
            </a:r>
            <a:endParaRPr sz="2000"/>
          </a:p>
          <a:p>
            <a:pPr marL="457200" lvl="0" indent="-355600" algn="l" rtl="0">
              <a:spcBef>
                <a:spcPts val="0"/>
              </a:spcBef>
              <a:spcAft>
                <a:spcPts val="0"/>
              </a:spcAft>
              <a:buSzPts val="2000"/>
              <a:buChar char="●"/>
            </a:pPr>
            <a:r>
              <a:rPr lang="en" sz="2000"/>
              <a:t>Dates: Five or six days between 3/1/22 - 3/20/22 (depending on weather)</a:t>
            </a:r>
            <a:endParaRPr sz="2000"/>
          </a:p>
        </p:txBody>
      </p:sp>
      <p:sp>
        <p:nvSpPr>
          <p:cNvPr id="1596" name="Google Shape;1596;p155"/>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Off-Site Test Overview</a:t>
            </a:r>
            <a:endParaRPr/>
          </a:p>
        </p:txBody>
      </p:sp>
      <p:sp>
        <p:nvSpPr>
          <p:cNvPr id="1597" name="Google Shape;1597;p155"/>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143</a:t>
            </a:fld>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601"/>
        <p:cNvGrpSpPr/>
        <p:nvPr/>
      </p:nvGrpSpPr>
      <p:grpSpPr>
        <a:xfrm>
          <a:off x="0" y="0"/>
          <a:ext cx="0" cy="0"/>
          <a:chOff x="0" y="0"/>
          <a:chExt cx="0" cy="0"/>
        </a:xfrm>
      </p:grpSpPr>
      <p:sp>
        <p:nvSpPr>
          <p:cNvPr id="1602" name="Google Shape;1602;p156"/>
          <p:cNvSpPr txBox="1">
            <a:spLocks noGrp="1"/>
          </p:cNvSpPr>
          <p:nvPr>
            <p:ph type="body" idx="1"/>
          </p:nvPr>
        </p:nvSpPr>
        <p:spPr>
          <a:xfrm>
            <a:off x="390975" y="732575"/>
            <a:ext cx="8520600" cy="3862800"/>
          </a:xfrm>
          <a:prstGeom prst="rect">
            <a:avLst/>
          </a:prstGeom>
        </p:spPr>
        <p:txBody>
          <a:bodyPr spcFirstLastPara="1" wrap="square" lIns="91425" tIns="91425" rIns="91425" bIns="91425" anchor="t" anchorCtr="0">
            <a:normAutofit fontScale="92500" lnSpcReduction="20000"/>
          </a:bodyPr>
          <a:lstStyle/>
          <a:p>
            <a:pPr marL="457200" lvl="0" indent="-346075" algn="l" rtl="0">
              <a:spcBef>
                <a:spcPts val="0"/>
              </a:spcBef>
              <a:spcAft>
                <a:spcPts val="0"/>
              </a:spcAft>
              <a:buSzPct val="100000"/>
              <a:buAutoNum type="arabicPeriod"/>
            </a:pPr>
            <a:r>
              <a:rPr lang="en" sz="2000"/>
              <a:t>Follow the packing procedure to pack all the components for transportation</a:t>
            </a:r>
            <a:endParaRPr sz="2000"/>
          </a:p>
          <a:p>
            <a:pPr marL="457200" lvl="0" indent="-346075" algn="l" rtl="0">
              <a:spcBef>
                <a:spcPts val="0"/>
              </a:spcBef>
              <a:spcAft>
                <a:spcPts val="0"/>
              </a:spcAft>
              <a:buSzPct val="100000"/>
              <a:buAutoNum type="arabicPeriod"/>
            </a:pPr>
            <a:r>
              <a:rPr lang="en" sz="2000"/>
              <a:t>Transport the system to the testing location</a:t>
            </a:r>
            <a:endParaRPr sz="2000"/>
          </a:p>
          <a:p>
            <a:pPr marL="457200" lvl="0" indent="-346075" algn="l" rtl="0">
              <a:spcBef>
                <a:spcPts val="0"/>
              </a:spcBef>
              <a:spcAft>
                <a:spcPts val="0"/>
              </a:spcAft>
              <a:buSzPct val="100000"/>
              <a:buAutoNum type="arabicPeriod"/>
            </a:pPr>
            <a:r>
              <a:rPr lang="en" sz="2000"/>
              <a:t>Follow the deployment procedure to set up the structure, electronics, optics system, and software (in order to get a full eight hours of testing this will need to happen between 8pm - 12am)</a:t>
            </a:r>
            <a:endParaRPr sz="2000"/>
          </a:p>
          <a:p>
            <a:pPr marL="457200" lvl="0" indent="-346075" algn="l" rtl="0">
              <a:spcBef>
                <a:spcPts val="0"/>
              </a:spcBef>
              <a:spcAft>
                <a:spcPts val="0"/>
              </a:spcAft>
              <a:buSzPct val="100000"/>
              <a:buAutoNum type="arabicPeriod"/>
            </a:pPr>
            <a:r>
              <a:rPr lang="en" sz="2000"/>
              <a:t>Follow the power-on procedure to configure and calibrate the system into a mode that is ready for operations</a:t>
            </a:r>
            <a:endParaRPr sz="2000"/>
          </a:p>
          <a:p>
            <a:pPr marL="457200" lvl="0" indent="-346075" algn="l" rtl="0">
              <a:spcBef>
                <a:spcPts val="0"/>
              </a:spcBef>
              <a:spcAft>
                <a:spcPts val="0"/>
              </a:spcAft>
              <a:buSzPct val="100000"/>
              <a:buAutoNum type="arabicPeriod"/>
            </a:pPr>
            <a:r>
              <a:rPr lang="en" sz="2000"/>
              <a:t>Follow the operations procedure to place the system in an operations mode</a:t>
            </a:r>
            <a:endParaRPr sz="2000"/>
          </a:p>
          <a:p>
            <a:pPr marL="457200" lvl="0" indent="-346075" algn="l" rtl="0">
              <a:spcBef>
                <a:spcPts val="0"/>
              </a:spcBef>
              <a:spcAft>
                <a:spcPts val="0"/>
              </a:spcAft>
              <a:buSzPct val="100000"/>
              <a:buAutoNum type="arabicPeriod"/>
            </a:pPr>
            <a:r>
              <a:rPr lang="en" sz="2000"/>
              <a:t>Leave the system outside and running for eight hours</a:t>
            </a:r>
            <a:endParaRPr sz="2000"/>
          </a:p>
          <a:p>
            <a:pPr marL="457200" lvl="0" indent="-346075" algn="l" rtl="0">
              <a:spcBef>
                <a:spcPts val="0"/>
              </a:spcBef>
              <a:spcAft>
                <a:spcPts val="0"/>
              </a:spcAft>
              <a:buSzPct val="100000"/>
              <a:buAutoNum type="arabicPeriod"/>
            </a:pPr>
            <a:r>
              <a:rPr lang="en" sz="2000"/>
              <a:t>Collect the system and follow the packing procedure to pack all the components for transportation</a:t>
            </a:r>
            <a:endParaRPr sz="2000"/>
          </a:p>
        </p:txBody>
      </p:sp>
      <p:sp>
        <p:nvSpPr>
          <p:cNvPr id="1603" name="Google Shape;1603;p156"/>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Off-Site Test Plans</a:t>
            </a:r>
            <a:endParaRPr/>
          </a:p>
        </p:txBody>
      </p:sp>
      <p:sp>
        <p:nvSpPr>
          <p:cNvPr id="1604" name="Google Shape;1604;p15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144</a:t>
            </a:fld>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1609" name="Google Shape;1609;p157"/>
          <p:cNvSpPr txBox="1">
            <a:spLocks noGrp="1"/>
          </p:cNvSpPr>
          <p:nvPr>
            <p:ph type="body" idx="1"/>
          </p:nvPr>
        </p:nvSpPr>
        <p:spPr>
          <a:xfrm>
            <a:off x="390975" y="732575"/>
            <a:ext cx="8520600" cy="34998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Char char="●"/>
            </a:pPr>
            <a:r>
              <a:rPr lang="en" sz="2000"/>
              <a:t>Packing Procedure and Checklist</a:t>
            </a:r>
            <a:endParaRPr sz="2000"/>
          </a:p>
          <a:p>
            <a:pPr marL="457200" lvl="0" indent="-355600" algn="l" rtl="0">
              <a:spcBef>
                <a:spcPts val="0"/>
              </a:spcBef>
              <a:spcAft>
                <a:spcPts val="0"/>
              </a:spcAft>
              <a:buSzPts val="2000"/>
              <a:buChar char="●"/>
            </a:pPr>
            <a:r>
              <a:rPr lang="en" sz="2000"/>
              <a:t>Deployment Procedure and Checklist</a:t>
            </a:r>
            <a:endParaRPr sz="2000"/>
          </a:p>
          <a:p>
            <a:pPr marL="457200" lvl="0" indent="-355600" algn="l" rtl="0">
              <a:spcBef>
                <a:spcPts val="0"/>
              </a:spcBef>
              <a:spcAft>
                <a:spcPts val="0"/>
              </a:spcAft>
              <a:buSzPts val="2000"/>
              <a:buChar char="●"/>
            </a:pPr>
            <a:r>
              <a:rPr lang="en" sz="2000"/>
              <a:t>Power-on Procedure and Checklist</a:t>
            </a:r>
            <a:endParaRPr sz="2000"/>
          </a:p>
          <a:p>
            <a:pPr marL="457200" lvl="0" indent="-355600" algn="l" rtl="0">
              <a:spcBef>
                <a:spcPts val="0"/>
              </a:spcBef>
              <a:spcAft>
                <a:spcPts val="0"/>
              </a:spcAft>
              <a:buSzPts val="2000"/>
              <a:buChar char="●"/>
            </a:pPr>
            <a:r>
              <a:rPr lang="en" sz="2000"/>
              <a:t>Operations Procedure and Checklist</a:t>
            </a:r>
            <a:endParaRPr sz="2000"/>
          </a:p>
        </p:txBody>
      </p:sp>
      <p:sp>
        <p:nvSpPr>
          <p:cNvPr id="1610" name="Google Shape;1610;p15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Off-Site Checklist (In Progress)</a:t>
            </a:r>
            <a:endParaRPr/>
          </a:p>
        </p:txBody>
      </p:sp>
      <p:sp>
        <p:nvSpPr>
          <p:cNvPr id="1611" name="Google Shape;1611;p15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145</a:t>
            </a:fld>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615"/>
        <p:cNvGrpSpPr/>
        <p:nvPr/>
      </p:nvGrpSpPr>
      <p:grpSpPr>
        <a:xfrm>
          <a:off x="0" y="0"/>
          <a:ext cx="0" cy="0"/>
          <a:chOff x="0" y="0"/>
          <a:chExt cx="0" cy="0"/>
        </a:xfrm>
      </p:grpSpPr>
      <p:sp>
        <p:nvSpPr>
          <p:cNvPr id="1616" name="Google Shape;1616;p158"/>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Off-Site Testing CONOPS</a:t>
            </a:r>
            <a:endParaRPr/>
          </a:p>
        </p:txBody>
      </p:sp>
      <p:sp>
        <p:nvSpPr>
          <p:cNvPr id="1617" name="Google Shape;1617;p158"/>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146</a:t>
            </a:fld>
            <a:endParaRPr/>
          </a:p>
        </p:txBody>
      </p:sp>
      <p:pic>
        <p:nvPicPr>
          <p:cNvPr id="1618" name="Google Shape;1618;p15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45075" y="835000"/>
            <a:ext cx="7653861" cy="3824025"/>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622"/>
        <p:cNvGrpSpPr/>
        <p:nvPr/>
      </p:nvGrpSpPr>
      <p:grpSpPr>
        <a:xfrm>
          <a:off x="0" y="0"/>
          <a:ext cx="0" cy="0"/>
          <a:chOff x="0" y="0"/>
          <a:chExt cx="0" cy="0"/>
        </a:xfrm>
      </p:grpSpPr>
      <p:sp>
        <p:nvSpPr>
          <p:cNvPr id="1623" name="Google Shape;1623;p159"/>
          <p:cNvSpPr txBox="1">
            <a:spLocks noGrp="1"/>
          </p:cNvSpPr>
          <p:nvPr>
            <p:ph type="ctrTitle"/>
          </p:nvPr>
        </p:nvSpPr>
        <p:spPr>
          <a:xfrm>
            <a:off x="2162700" y="2279100"/>
            <a:ext cx="4818600" cy="58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Budget Appendix</a:t>
            </a:r>
            <a:endParaRPr sz="4310" b="1">
              <a:solidFill>
                <a:srgbClr val="EFEFEF"/>
              </a:solidFill>
            </a:endParaRPr>
          </a:p>
        </p:txBody>
      </p:sp>
      <p:sp>
        <p:nvSpPr>
          <p:cNvPr id="1624" name="Google Shape;1624;p1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300">
                <a:solidFill>
                  <a:schemeClr val="lt1"/>
                </a:solidFill>
                <a:latin typeface="Helvetica Neue"/>
                <a:ea typeface="Helvetica Neue"/>
                <a:cs typeface="Helvetica Neue"/>
                <a:sym typeface="Helvetica Neue"/>
              </a:rPr>
              <a:t>147</a:t>
            </a:fld>
            <a:endParaRPr sz="1300">
              <a:solidFill>
                <a:schemeClr val="lt1"/>
              </a:solidFill>
              <a:latin typeface="Helvetica Neue"/>
              <a:ea typeface="Helvetica Neue"/>
              <a:cs typeface="Helvetica Neue"/>
              <a:sym typeface="Helvetica Neue"/>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628"/>
        <p:cNvGrpSpPr/>
        <p:nvPr/>
      </p:nvGrpSpPr>
      <p:grpSpPr>
        <a:xfrm>
          <a:off x="0" y="0"/>
          <a:ext cx="0" cy="0"/>
          <a:chOff x="0" y="0"/>
          <a:chExt cx="0" cy="0"/>
        </a:xfrm>
      </p:grpSpPr>
      <p:sp>
        <p:nvSpPr>
          <p:cNvPr id="1629" name="Google Shape;1629;p160"/>
          <p:cNvSpPr/>
          <p:nvPr/>
        </p:nvSpPr>
        <p:spPr>
          <a:xfrm>
            <a:off x="-176700" y="-183025"/>
            <a:ext cx="9555000" cy="4916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6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148</a:t>
            </a:fld>
            <a:endParaRPr/>
          </a:p>
        </p:txBody>
      </p:sp>
      <p:pic>
        <p:nvPicPr>
          <p:cNvPr id="1631" name="Google Shape;1631;p160"/>
          <p:cNvPicPr preferRelativeResize="0"/>
          <p:nvPr/>
        </p:nvPicPr>
        <p:blipFill>
          <a:blip r:embed="rId3">
            <a:alphaModFix/>
          </a:blip>
          <a:stretch>
            <a:fillRect/>
          </a:stretch>
        </p:blipFill>
        <p:spPr>
          <a:xfrm>
            <a:off x="580625" y="28825"/>
            <a:ext cx="7928249" cy="5026351"/>
          </a:xfrm>
          <a:prstGeom prst="rect">
            <a:avLst/>
          </a:prstGeom>
          <a:noFill/>
          <a:ln>
            <a:noFill/>
          </a:ln>
        </p:spPr>
      </p:pic>
      <p:sp>
        <p:nvSpPr>
          <p:cNvPr id="1632" name="Google Shape;1632;p160"/>
          <p:cNvSpPr/>
          <p:nvPr/>
        </p:nvSpPr>
        <p:spPr>
          <a:xfrm>
            <a:off x="4552300" y="28759"/>
            <a:ext cx="333300" cy="50265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60"/>
          <p:cNvSpPr/>
          <p:nvPr/>
        </p:nvSpPr>
        <p:spPr>
          <a:xfrm>
            <a:off x="567307" y="1065253"/>
            <a:ext cx="7954500" cy="113400"/>
          </a:xfrm>
          <a:prstGeom prst="roundRect">
            <a:avLst>
              <a:gd name="adj" fmla="val 16667"/>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60"/>
          <p:cNvSpPr/>
          <p:nvPr/>
        </p:nvSpPr>
        <p:spPr>
          <a:xfrm>
            <a:off x="567307" y="2900356"/>
            <a:ext cx="7954500" cy="113400"/>
          </a:xfrm>
          <a:prstGeom prst="roundRect">
            <a:avLst>
              <a:gd name="adj" fmla="val 16667"/>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148431">
            <a:off x="2035901" y="529476"/>
            <a:ext cx="4366197" cy="4084552"/>
          </a:xfrm>
          <a:prstGeom prst="rect">
            <a:avLst/>
          </a:prstGeom>
          <a:noFill/>
          <a:ln>
            <a:noFill/>
          </a:ln>
        </p:spPr>
      </p:pic>
      <p:sp>
        <p:nvSpPr>
          <p:cNvPr id="272" name="Google Shape;272;p2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Enclosure Design - Cutaway</a:t>
            </a:r>
            <a:endParaRPr/>
          </a:p>
        </p:txBody>
      </p:sp>
      <p:sp>
        <p:nvSpPr>
          <p:cNvPr id="273" name="Google Shape;273;p2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15</a:t>
            </a:fld>
            <a:endParaRPr/>
          </a:p>
        </p:txBody>
      </p:sp>
      <p:sp>
        <p:nvSpPr>
          <p:cNvPr id="274" name="Google Shape;274;p27"/>
          <p:cNvSpPr txBox="1"/>
          <p:nvPr/>
        </p:nvSpPr>
        <p:spPr>
          <a:xfrm>
            <a:off x="600350" y="1409575"/>
            <a:ext cx="1547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Lens</a:t>
            </a:r>
            <a:endParaRPr b="1">
              <a:latin typeface="Helvetica Neue"/>
              <a:ea typeface="Helvetica Neue"/>
              <a:cs typeface="Helvetica Neue"/>
              <a:sym typeface="Helvetica Neue"/>
            </a:endParaRPr>
          </a:p>
          <a:p>
            <a:pPr marL="0" lvl="0" indent="0" algn="l" rtl="0">
              <a:spcBef>
                <a:spcPts val="0"/>
              </a:spcBef>
              <a:spcAft>
                <a:spcPts val="0"/>
              </a:spcAft>
              <a:buNone/>
            </a:pPr>
            <a:r>
              <a:rPr lang="en" sz="1200">
                <a:latin typeface="Helvetica Neue"/>
                <a:ea typeface="Helvetica Neue"/>
                <a:cs typeface="Helvetica Neue"/>
                <a:sym typeface="Helvetica Neue"/>
              </a:rPr>
              <a:t>Canon 135mm lens</a:t>
            </a:r>
            <a:endParaRPr sz="1200">
              <a:latin typeface="Helvetica Neue"/>
              <a:ea typeface="Helvetica Neue"/>
              <a:cs typeface="Helvetica Neue"/>
              <a:sym typeface="Helvetica Neue"/>
            </a:endParaRPr>
          </a:p>
        </p:txBody>
      </p:sp>
      <p:sp>
        <p:nvSpPr>
          <p:cNvPr id="275" name="Google Shape;275;p27"/>
          <p:cNvSpPr txBox="1"/>
          <p:nvPr/>
        </p:nvSpPr>
        <p:spPr>
          <a:xfrm>
            <a:off x="311700" y="2255000"/>
            <a:ext cx="1836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Sensor</a:t>
            </a:r>
            <a:endParaRPr b="1">
              <a:latin typeface="Helvetica Neue"/>
              <a:ea typeface="Helvetica Neue"/>
              <a:cs typeface="Helvetica Neue"/>
              <a:sym typeface="Helvetica Neue"/>
            </a:endParaRPr>
          </a:p>
          <a:p>
            <a:pPr marL="0" lvl="0" indent="0" algn="l" rtl="0">
              <a:spcBef>
                <a:spcPts val="0"/>
              </a:spcBef>
              <a:spcAft>
                <a:spcPts val="0"/>
              </a:spcAft>
              <a:buNone/>
            </a:pPr>
            <a:r>
              <a:rPr lang="en" sz="1200">
                <a:latin typeface="Helvetica Neue"/>
                <a:ea typeface="Helvetica Neue"/>
                <a:cs typeface="Helvetica Neue"/>
                <a:sym typeface="Helvetica Neue"/>
              </a:rPr>
              <a:t>ZWO ASI 2600 MC Pro</a:t>
            </a:r>
            <a:endParaRPr sz="1200">
              <a:latin typeface="Helvetica Neue"/>
              <a:ea typeface="Helvetica Neue"/>
              <a:cs typeface="Helvetica Neue"/>
              <a:sym typeface="Helvetica Neue"/>
            </a:endParaRPr>
          </a:p>
        </p:txBody>
      </p:sp>
      <p:sp>
        <p:nvSpPr>
          <p:cNvPr id="276" name="Google Shape;276;p27"/>
          <p:cNvSpPr txBox="1"/>
          <p:nvPr/>
        </p:nvSpPr>
        <p:spPr>
          <a:xfrm>
            <a:off x="1041575" y="3361000"/>
            <a:ext cx="15474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Linear Actuator</a:t>
            </a:r>
            <a:endParaRPr b="1">
              <a:latin typeface="Helvetica Neue"/>
              <a:ea typeface="Helvetica Neue"/>
              <a:cs typeface="Helvetica Neue"/>
              <a:sym typeface="Helvetica Neue"/>
            </a:endParaRPr>
          </a:p>
          <a:p>
            <a:pPr marL="0" lvl="0" indent="0" algn="l" rtl="0">
              <a:spcBef>
                <a:spcPts val="0"/>
              </a:spcBef>
              <a:spcAft>
                <a:spcPts val="0"/>
              </a:spcAft>
              <a:buNone/>
            </a:pPr>
            <a:r>
              <a:rPr lang="en" sz="1200">
                <a:latin typeface="Helvetica Neue"/>
                <a:ea typeface="Helvetica Neue"/>
                <a:cs typeface="Helvetica Neue"/>
                <a:sym typeface="Helvetica Neue"/>
              </a:rPr>
              <a:t>Eco Worthy 6 inch Linear Actuator</a:t>
            </a:r>
            <a:endParaRPr sz="1200">
              <a:latin typeface="Helvetica Neue"/>
              <a:ea typeface="Helvetica Neue"/>
              <a:cs typeface="Helvetica Neue"/>
              <a:sym typeface="Helvetica Neue"/>
            </a:endParaRPr>
          </a:p>
        </p:txBody>
      </p:sp>
      <p:sp>
        <p:nvSpPr>
          <p:cNvPr id="277" name="Google Shape;277;p27"/>
          <p:cNvSpPr txBox="1"/>
          <p:nvPr/>
        </p:nvSpPr>
        <p:spPr>
          <a:xfrm>
            <a:off x="7151500" y="2609300"/>
            <a:ext cx="1836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Battery</a:t>
            </a:r>
            <a:endParaRPr b="1">
              <a:latin typeface="Helvetica Neue"/>
              <a:ea typeface="Helvetica Neue"/>
              <a:cs typeface="Helvetica Neue"/>
              <a:sym typeface="Helvetica Neue"/>
            </a:endParaRPr>
          </a:p>
          <a:p>
            <a:pPr marL="0" lvl="0" indent="0" algn="l" rtl="0">
              <a:spcBef>
                <a:spcPts val="0"/>
              </a:spcBef>
              <a:spcAft>
                <a:spcPts val="0"/>
              </a:spcAft>
              <a:buNone/>
            </a:pPr>
            <a:r>
              <a:rPr lang="en" sz="1200">
                <a:latin typeface="Helvetica Neue"/>
                <a:ea typeface="Helvetica Neue"/>
                <a:cs typeface="Helvetica Neue"/>
                <a:sym typeface="Helvetica Neue"/>
              </a:rPr>
              <a:t>EcoFlow RIVER Battery</a:t>
            </a:r>
            <a:endParaRPr sz="1200">
              <a:latin typeface="Helvetica Neue"/>
              <a:ea typeface="Helvetica Neue"/>
              <a:cs typeface="Helvetica Neue"/>
              <a:sym typeface="Helvetica Neue"/>
            </a:endParaRPr>
          </a:p>
        </p:txBody>
      </p:sp>
      <p:sp>
        <p:nvSpPr>
          <p:cNvPr id="278" name="Google Shape;278;p27"/>
          <p:cNvSpPr txBox="1"/>
          <p:nvPr/>
        </p:nvSpPr>
        <p:spPr>
          <a:xfrm>
            <a:off x="6840100" y="3854950"/>
            <a:ext cx="13422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Computer</a:t>
            </a:r>
            <a:endParaRPr b="1">
              <a:latin typeface="Helvetica Neue"/>
              <a:ea typeface="Helvetica Neue"/>
              <a:cs typeface="Helvetica Neue"/>
              <a:sym typeface="Helvetica Neue"/>
            </a:endParaRPr>
          </a:p>
          <a:p>
            <a:pPr marL="0" lvl="0" indent="0" algn="l" rtl="0">
              <a:spcBef>
                <a:spcPts val="0"/>
              </a:spcBef>
              <a:spcAft>
                <a:spcPts val="0"/>
              </a:spcAft>
              <a:buNone/>
            </a:pPr>
            <a:r>
              <a:rPr lang="en" sz="1200">
                <a:latin typeface="Helvetica Neue"/>
                <a:ea typeface="Helvetica Neue"/>
                <a:cs typeface="Helvetica Neue"/>
                <a:sym typeface="Helvetica Neue"/>
              </a:rPr>
              <a:t>Beelink Mini PC</a:t>
            </a:r>
            <a:endParaRPr sz="1200">
              <a:latin typeface="Helvetica Neue"/>
              <a:ea typeface="Helvetica Neue"/>
              <a:cs typeface="Helvetica Neue"/>
              <a:sym typeface="Helvetica Neue"/>
            </a:endParaRPr>
          </a:p>
        </p:txBody>
      </p:sp>
      <p:sp>
        <p:nvSpPr>
          <p:cNvPr id="279" name="Google Shape;279;p27"/>
          <p:cNvSpPr txBox="1"/>
          <p:nvPr/>
        </p:nvSpPr>
        <p:spPr>
          <a:xfrm>
            <a:off x="6968925" y="3375850"/>
            <a:ext cx="154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Arduino Uno</a:t>
            </a:r>
            <a:endParaRPr b="1">
              <a:latin typeface="Helvetica Neue"/>
              <a:ea typeface="Helvetica Neue"/>
              <a:cs typeface="Helvetica Neue"/>
              <a:sym typeface="Helvetica Neue"/>
            </a:endParaRPr>
          </a:p>
        </p:txBody>
      </p:sp>
      <p:sp>
        <p:nvSpPr>
          <p:cNvPr id="280" name="Google Shape;280;p27"/>
          <p:cNvSpPr txBox="1"/>
          <p:nvPr/>
        </p:nvSpPr>
        <p:spPr>
          <a:xfrm>
            <a:off x="6523500" y="1445850"/>
            <a:ext cx="25845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Camera Mounting System</a:t>
            </a:r>
            <a:endParaRPr b="1">
              <a:latin typeface="Helvetica Neue"/>
              <a:ea typeface="Helvetica Neue"/>
              <a:cs typeface="Helvetica Neue"/>
              <a:sym typeface="Helvetica Neue"/>
            </a:endParaRPr>
          </a:p>
          <a:p>
            <a:pPr marL="0" lvl="0" indent="0" algn="l" rtl="0">
              <a:spcBef>
                <a:spcPts val="0"/>
              </a:spcBef>
              <a:spcAft>
                <a:spcPts val="0"/>
              </a:spcAft>
              <a:buNone/>
            </a:pPr>
            <a:r>
              <a:rPr lang="en" sz="1200">
                <a:latin typeface="Helvetica Neue"/>
                <a:ea typeface="Helvetica Neue"/>
                <a:cs typeface="Helvetica Neue"/>
                <a:sym typeface="Helvetica Neue"/>
              </a:rPr>
              <a:t>ZWO Holder Ring + Neewer Professional Panoramic Ball Head</a:t>
            </a:r>
            <a:endParaRPr sz="1200">
              <a:latin typeface="Helvetica Neue"/>
              <a:ea typeface="Helvetica Neue"/>
              <a:cs typeface="Helvetica Neue"/>
              <a:sym typeface="Helvetica Neue"/>
            </a:endParaRPr>
          </a:p>
        </p:txBody>
      </p:sp>
      <p:cxnSp>
        <p:nvCxnSpPr>
          <p:cNvPr id="281" name="Google Shape;281;p27"/>
          <p:cNvCxnSpPr/>
          <p:nvPr/>
        </p:nvCxnSpPr>
        <p:spPr>
          <a:xfrm>
            <a:off x="1696600" y="1599950"/>
            <a:ext cx="1881600" cy="299400"/>
          </a:xfrm>
          <a:prstGeom prst="straightConnector1">
            <a:avLst/>
          </a:prstGeom>
          <a:noFill/>
          <a:ln w="9525" cap="flat" cmpd="sng">
            <a:solidFill>
              <a:srgbClr val="999999"/>
            </a:solidFill>
            <a:prstDash val="solid"/>
            <a:round/>
            <a:headEnd type="none" w="med" len="med"/>
            <a:tailEnd type="triangle" w="med" len="med"/>
          </a:ln>
        </p:spPr>
      </p:cxnSp>
      <p:cxnSp>
        <p:nvCxnSpPr>
          <p:cNvPr id="282" name="Google Shape;282;p27"/>
          <p:cNvCxnSpPr>
            <a:stCxn id="275" idx="3"/>
          </p:cNvCxnSpPr>
          <p:nvPr/>
        </p:nvCxnSpPr>
        <p:spPr>
          <a:xfrm rot="10800000" flipH="1">
            <a:off x="2147700" y="2138900"/>
            <a:ext cx="1826400" cy="408600"/>
          </a:xfrm>
          <a:prstGeom prst="straightConnector1">
            <a:avLst/>
          </a:prstGeom>
          <a:noFill/>
          <a:ln w="9525" cap="flat" cmpd="sng">
            <a:solidFill>
              <a:srgbClr val="999999"/>
            </a:solidFill>
            <a:prstDash val="solid"/>
            <a:round/>
            <a:headEnd type="none" w="med" len="med"/>
            <a:tailEnd type="triangle" w="med" len="med"/>
          </a:ln>
        </p:spPr>
      </p:cxnSp>
      <p:cxnSp>
        <p:nvCxnSpPr>
          <p:cNvPr id="283" name="Google Shape;283;p27"/>
          <p:cNvCxnSpPr/>
          <p:nvPr/>
        </p:nvCxnSpPr>
        <p:spPr>
          <a:xfrm rot="10800000" flipH="1">
            <a:off x="2502425" y="3739900"/>
            <a:ext cx="957900" cy="63900"/>
          </a:xfrm>
          <a:prstGeom prst="straightConnector1">
            <a:avLst/>
          </a:prstGeom>
          <a:noFill/>
          <a:ln w="9525" cap="flat" cmpd="sng">
            <a:solidFill>
              <a:srgbClr val="999999"/>
            </a:solidFill>
            <a:prstDash val="solid"/>
            <a:round/>
            <a:headEnd type="none" w="med" len="med"/>
            <a:tailEnd type="triangle" w="med" len="med"/>
          </a:ln>
        </p:spPr>
      </p:cxnSp>
      <p:cxnSp>
        <p:nvCxnSpPr>
          <p:cNvPr id="284" name="Google Shape;284;p27"/>
          <p:cNvCxnSpPr>
            <a:stCxn id="280" idx="1"/>
          </p:cNvCxnSpPr>
          <p:nvPr/>
        </p:nvCxnSpPr>
        <p:spPr>
          <a:xfrm flipH="1">
            <a:off x="4137600" y="1830600"/>
            <a:ext cx="2385900" cy="878700"/>
          </a:xfrm>
          <a:prstGeom prst="straightConnector1">
            <a:avLst/>
          </a:prstGeom>
          <a:noFill/>
          <a:ln w="9525" cap="flat" cmpd="sng">
            <a:solidFill>
              <a:srgbClr val="999999"/>
            </a:solidFill>
            <a:prstDash val="solid"/>
            <a:round/>
            <a:headEnd type="none" w="med" len="med"/>
            <a:tailEnd type="triangle" w="med" len="med"/>
          </a:ln>
        </p:spPr>
      </p:cxnSp>
      <p:cxnSp>
        <p:nvCxnSpPr>
          <p:cNvPr id="285" name="Google Shape;285;p27"/>
          <p:cNvCxnSpPr>
            <a:stCxn id="277" idx="1"/>
          </p:cNvCxnSpPr>
          <p:nvPr/>
        </p:nvCxnSpPr>
        <p:spPr>
          <a:xfrm flipH="1">
            <a:off x="5186500" y="2901800"/>
            <a:ext cx="1965000" cy="723300"/>
          </a:xfrm>
          <a:prstGeom prst="straightConnector1">
            <a:avLst/>
          </a:prstGeom>
          <a:noFill/>
          <a:ln w="9525" cap="flat" cmpd="sng">
            <a:solidFill>
              <a:srgbClr val="999999"/>
            </a:solidFill>
            <a:prstDash val="solid"/>
            <a:round/>
            <a:headEnd type="none" w="med" len="med"/>
            <a:tailEnd type="triangle" w="med" len="med"/>
          </a:ln>
        </p:spPr>
      </p:cxnSp>
      <p:cxnSp>
        <p:nvCxnSpPr>
          <p:cNvPr id="286" name="Google Shape;286;p27"/>
          <p:cNvCxnSpPr>
            <a:stCxn id="279" idx="1"/>
          </p:cNvCxnSpPr>
          <p:nvPr/>
        </p:nvCxnSpPr>
        <p:spPr>
          <a:xfrm flipH="1">
            <a:off x="5506125" y="3575950"/>
            <a:ext cx="1462800" cy="294600"/>
          </a:xfrm>
          <a:prstGeom prst="straightConnector1">
            <a:avLst/>
          </a:prstGeom>
          <a:noFill/>
          <a:ln w="9525" cap="flat" cmpd="sng">
            <a:solidFill>
              <a:srgbClr val="999999"/>
            </a:solidFill>
            <a:prstDash val="solid"/>
            <a:round/>
            <a:headEnd type="none" w="med" len="med"/>
            <a:tailEnd type="triangle" w="med" len="med"/>
          </a:ln>
        </p:spPr>
      </p:cxnSp>
      <p:cxnSp>
        <p:nvCxnSpPr>
          <p:cNvPr id="287" name="Google Shape;287;p27"/>
          <p:cNvCxnSpPr>
            <a:stCxn id="278" idx="1"/>
          </p:cNvCxnSpPr>
          <p:nvPr/>
        </p:nvCxnSpPr>
        <p:spPr>
          <a:xfrm rot="10800000">
            <a:off x="5609800" y="4063150"/>
            <a:ext cx="1230300" cy="84300"/>
          </a:xfrm>
          <a:prstGeom prst="straightConnector1">
            <a:avLst/>
          </a:prstGeom>
          <a:noFill/>
          <a:ln w="9525" cap="flat" cmpd="sng">
            <a:solidFill>
              <a:srgbClr val="999999"/>
            </a:solidFill>
            <a:prstDash val="solid"/>
            <a:round/>
            <a:headEnd type="none" w="med" len="med"/>
            <a:tailEnd type="triangle" w="med" len="med"/>
          </a:ln>
        </p:spPr>
      </p:cxnSp>
      <p:sp>
        <p:nvSpPr>
          <p:cNvPr id="288" name="Google Shape;288;p27"/>
          <p:cNvSpPr txBox="1"/>
          <p:nvPr/>
        </p:nvSpPr>
        <p:spPr>
          <a:xfrm>
            <a:off x="547650" y="801450"/>
            <a:ext cx="16965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IR Thermometer</a:t>
            </a:r>
            <a:endParaRPr b="1">
              <a:latin typeface="Helvetica Neue"/>
              <a:ea typeface="Helvetica Neue"/>
              <a:cs typeface="Helvetica Neue"/>
              <a:sym typeface="Helvetica Neue"/>
            </a:endParaRPr>
          </a:p>
          <a:p>
            <a:pPr marL="0" lvl="0" indent="0" algn="l" rtl="0">
              <a:spcBef>
                <a:spcPts val="0"/>
              </a:spcBef>
              <a:spcAft>
                <a:spcPts val="0"/>
              </a:spcAft>
              <a:buNone/>
            </a:pPr>
            <a:r>
              <a:rPr lang="en" sz="1200">
                <a:latin typeface="Helvetica Neue"/>
                <a:ea typeface="Helvetica Neue"/>
                <a:cs typeface="Helvetica Neue"/>
                <a:sym typeface="Helvetica Neue"/>
              </a:rPr>
              <a:t>Sparkfun MLX90614</a:t>
            </a:r>
            <a:endParaRPr sz="1200">
              <a:latin typeface="Helvetica Neue"/>
              <a:ea typeface="Helvetica Neue"/>
              <a:cs typeface="Helvetica Neue"/>
              <a:sym typeface="Helvetica Neue"/>
            </a:endParaRPr>
          </a:p>
        </p:txBody>
      </p:sp>
      <p:cxnSp>
        <p:nvCxnSpPr>
          <p:cNvPr id="289" name="Google Shape;289;p27"/>
          <p:cNvCxnSpPr/>
          <p:nvPr/>
        </p:nvCxnSpPr>
        <p:spPr>
          <a:xfrm>
            <a:off x="1997175" y="1046100"/>
            <a:ext cx="962400" cy="485400"/>
          </a:xfrm>
          <a:prstGeom prst="straightConnector1">
            <a:avLst/>
          </a:prstGeom>
          <a:noFill/>
          <a:ln w="9525" cap="flat" cmpd="sng">
            <a:solidFill>
              <a:srgbClr val="999999"/>
            </a:solidFill>
            <a:prstDash val="solid"/>
            <a:round/>
            <a:headEnd type="none" w="med" len="med"/>
            <a:tailEnd type="triangle" w="med" len="med"/>
          </a:ln>
        </p:spPr>
      </p:cxnSp>
      <p:sp>
        <p:nvSpPr>
          <p:cNvPr id="290" name="Google Shape;290;p27"/>
          <p:cNvSpPr txBox="1"/>
          <p:nvPr/>
        </p:nvSpPr>
        <p:spPr>
          <a:xfrm>
            <a:off x="5530000" y="1099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FF0000"/>
              </a:solidFill>
            </a:endParaRPr>
          </a:p>
        </p:txBody>
      </p:sp>
      <p:sp>
        <p:nvSpPr>
          <p:cNvPr id="291" name="Google Shape;291;p27"/>
          <p:cNvSpPr txBox="1"/>
          <p:nvPr/>
        </p:nvSpPr>
        <p:spPr>
          <a:xfrm>
            <a:off x="10442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Project Overview</a:t>
            </a:r>
            <a:endParaRPr sz="1200" b="1">
              <a:solidFill>
                <a:srgbClr val="EEEEEE"/>
              </a:solidFill>
            </a:endParaRPr>
          </a:p>
        </p:txBody>
      </p:sp>
      <p:sp>
        <p:nvSpPr>
          <p:cNvPr id="292" name="Google Shape;292;p27"/>
          <p:cNvSpPr txBox="1"/>
          <p:nvPr/>
        </p:nvSpPr>
        <p:spPr>
          <a:xfrm>
            <a:off x="26380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Updates</a:t>
            </a:r>
            <a:endParaRPr sz="1200">
              <a:solidFill>
                <a:srgbClr val="B7B7B7"/>
              </a:solidFill>
            </a:endParaRPr>
          </a:p>
        </p:txBody>
      </p:sp>
      <p:sp>
        <p:nvSpPr>
          <p:cNvPr id="293" name="Google Shape;293;p27"/>
          <p:cNvSpPr txBox="1"/>
          <p:nvPr/>
        </p:nvSpPr>
        <p:spPr>
          <a:xfrm>
            <a:off x="40960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Schedule</a:t>
            </a:r>
            <a:endParaRPr sz="1200">
              <a:solidFill>
                <a:srgbClr val="B7B7B7"/>
              </a:solidFill>
            </a:endParaRPr>
          </a:p>
        </p:txBody>
      </p:sp>
      <p:sp>
        <p:nvSpPr>
          <p:cNvPr id="294" name="Google Shape;294;p27"/>
          <p:cNvSpPr txBox="1"/>
          <p:nvPr/>
        </p:nvSpPr>
        <p:spPr>
          <a:xfrm>
            <a:off x="5269375" y="4811425"/>
            <a:ext cx="145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Test Readiness</a:t>
            </a:r>
            <a:endParaRPr sz="1200">
              <a:solidFill>
                <a:srgbClr val="B7B7B7"/>
              </a:solidFill>
            </a:endParaRPr>
          </a:p>
        </p:txBody>
      </p:sp>
      <p:sp>
        <p:nvSpPr>
          <p:cNvPr id="295" name="Google Shape;295;p27"/>
          <p:cNvSpPr txBox="1"/>
          <p:nvPr/>
        </p:nvSpPr>
        <p:spPr>
          <a:xfrm>
            <a:off x="68273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8"/>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Project Elements</a:t>
            </a:r>
            <a:endParaRPr/>
          </a:p>
        </p:txBody>
      </p:sp>
      <p:graphicFrame>
        <p:nvGraphicFramePr>
          <p:cNvPr id="301" name="Google Shape;301;p28"/>
          <p:cNvGraphicFramePr/>
          <p:nvPr/>
        </p:nvGraphicFramePr>
        <p:xfrm>
          <a:off x="735800" y="1063600"/>
          <a:ext cx="7672400" cy="2516600"/>
        </p:xfrm>
        <a:graphic>
          <a:graphicData uri="http://schemas.openxmlformats.org/drawingml/2006/table">
            <a:tbl>
              <a:tblPr>
                <a:noFill/>
                <a:tableStyleId>{5B42A5BC-5262-4767-A5F5-149DFB1A2B98}</a:tableStyleId>
              </a:tblPr>
              <a:tblGrid>
                <a:gridCol w="2348250">
                  <a:extLst>
                    <a:ext uri="{9D8B030D-6E8A-4147-A177-3AD203B41FA5}">
                      <a16:colId xmlns:a16="http://schemas.microsoft.com/office/drawing/2014/main" val="20000"/>
                    </a:ext>
                  </a:extLst>
                </a:gridCol>
                <a:gridCol w="5324150">
                  <a:extLst>
                    <a:ext uri="{9D8B030D-6E8A-4147-A177-3AD203B41FA5}">
                      <a16:colId xmlns:a16="http://schemas.microsoft.com/office/drawing/2014/main" val="20001"/>
                    </a:ext>
                  </a:extLst>
                </a:gridCol>
              </a:tblGrid>
              <a:tr h="386600">
                <a:tc>
                  <a:txBody>
                    <a:bodyPr/>
                    <a:lstStyle/>
                    <a:p>
                      <a:pPr marL="0" lvl="0" indent="0" algn="ctr" rtl="0">
                        <a:spcBef>
                          <a:spcPts val="0"/>
                        </a:spcBef>
                        <a:spcAft>
                          <a:spcPts val="0"/>
                        </a:spcAft>
                        <a:buNone/>
                      </a:pPr>
                      <a:r>
                        <a:rPr lang="en" b="1">
                          <a:latin typeface="Helvetica Neue"/>
                          <a:ea typeface="Helvetica Neue"/>
                          <a:cs typeface="Helvetica Neue"/>
                          <a:sym typeface="Helvetica Neue"/>
                        </a:rPr>
                        <a:t>CPE</a:t>
                      </a:r>
                      <a:endParaRPr b="1">
                        <a:latin typeface="Helvetica Neue"/>
                        <a:ea typeface="Helvetica Neue"/>
                        <a:cs typeface="Helvetica Neue"/>
                        <a:sym typeface="Helvetica Neue"/>
                      </a:endParaRPr>
                    </a:p>
                  </a:txBody>
                  <a:tcPr marL="91425" marR="91425" marT="91425" marB="91425" anchor="ctr"/>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Importance</a:t>
                      </a:r>
                      <a:endParaRPr b="1">
                        <a:latin typeface="Helvetica Neue"/>
                        <a:ea typeface="Helvetica Neue"/>
                        <a:cs typeface="Helvetica Neue"/>
                        <a:sym typeface="Helvetica Neue"/>
                      </a:endParaRPr>
                    </a:p>
                  </a:txBody>
                  <a:tcPr marL="91425" marR="91425" marT="91425" marB="91425" anchor="ctr"/>
                </a:tc>
                <a:extLst>
                  <a:ext uri="{0D108BD9-81ED-4DB2-BD59-A6C34878D82A}">
                    <a16:rowId xmlns:a16="http://schemas.microsoft.com/office/drawing/2014/main" val="10000"/>
                  </a:ext>
                </a:extLst>
              </a:tr>
              <a:tr h="386600">
                <a:tc>
                  <a:txBody>
                    <a:bodyPr/>
                    <a:lstStyle/>
                    <a:p>
                      <a:pPr marL="0" lvl="0" indent="0" algn="l" rtl="0">
                        <a:lnSpc>
                          <a:spcPct val="100000"/>
                        </a:lnSpc>
                        <a:spcBef>
                          <a:spcPts val="0"/>
                        </a:spcBef>
                        <a:spcAft>
                          <a:spcPts val="0"/>
                        </a:spcAft>
                        <a:buNone/>
                      </a:pPr>
                      <a:r>
                        <a:rPr lang="en" b="1">
                          <a:solidFill>
                            <a:schemeClr val="dk1"/>
                          </a:solidFill>
                          <a:latin typeface="Helvetica Neue"/>
                          <a:ea typeface="Helvetica Neue"/>
                          <a:cs typeface="Helvetica Neue"/>
                          <a:sym typeface="Helvetica Neue"/>
                        </a:rPr>
                        <a:t>1.</a:t>
                      </a:r>
                      <a:r>
                        <a:rPr lang="en">
                          <a:solidFill>
                            <a:schemeClr val="dk1"/>
                          </a:solidFill>
                          <a:latin typeface="Helvetica Neue"/>
                          <a:ea typeface="Helvetica Neue"/>
                          <a:cs typeface="Helvetica Neue"/>
                          <a:sym typeface="Helvetica Neue"/>
                        </a:rPr>
                        <a:t> GEO Observation</a:t>
                      </a:r>
                      <a:endParaRPr>
                        <a:latin typeface="Helvetica Neue"/>
                        <a:ea typeface="Helvetica Neue"/>
                        <a:cs typeface="Helvetica Neue"/>
                        <a:sym typeface="Helvetica Neue"/>
                      </a:endParaRPr>
                    </a:p>
                  </a:txBody>
                  <a:tcPr marL="91425" marR="91425" marT="91425" marB="91425" anchor="ctr"/>
                </a:tc>
                <a:tc>
                  <a:txBody>
                    <a:bodyPr/>
                    <a:lstStyle/>
                    <a:p>
                      <a:pPr marL="0" lvl="0" indent="0" algn="l" rtl="0">
                        <a:lnSpc>
                          <a:spcPct val="100000"/>
                        </a:lnSpc>
                        <a:spcBef>
                          <a:spcPts val="0"/>
                        </a:spcBef>
                        <a:spcAft>
                          <a:spcPts val="0"/>
                        </a:spcAft>
                        <a:buNone/>
                      </a:pPr>
                      <a:r>
                        <a:rPr lang="en" sz="1200">
                          <a:solidFill>
                            <a:schemeClr val="dk1"/>
                          </a:solidFill>
                          <a:latin typeface="Helvetica Neue"/>
                          <a:ea typeface="Helvetica Neue"/>
                          <a:cs typeface="Helvetica Neue"/>
                          <a:sym typeface="Helvetica Neue"/>
                        </a:rPr>
                        <a:t>SPECTER must be capable to </a:t>
                      </a:r>
                      <a:r>
                        <a:rPr lang="en" sz="1200" b="1">
                          <a:solidFill>
                            <a:schemeClr val="dk1"/>
                          </a:solidFill>
                          <a:latin typeface="Helvetica Neue"/>
                          <a:ea typeface="Helvetica Neue"/>
                          <a:cs typeface="Helvetica Neue"/>
                          <a:sym typeface="Helvetica Neue"/>
                        </a:rPr>
                        <a:t>observe satellites</a:t>
                      </a:r>
                      <a:r>
                        <a:rPr lang="en" sz="1200">
                          <a:solidFill>
                            <a:schemeClr val="dk1"/>
                          </a:solidFill>
                          <a:latin typeface="Helvetica Neue"/>
                          <a:ea typeface="Helvetica Neue"/>
                          <a:cs typeface="Helvetica Neue"/>
                          <a:sym typeface="Helvetica Neue"/>
                        </a:rPr>
                        <a:t> to facilitate data collection</a:t>
                      </a:r>
                      <a:endParaRPr sz="1200">
                        <a:latin typeface="Helvetica Neue"/>
                        <a:ea typeface="Helvetica Neue"/>
                        <a:cs typeface="Helvetica Neue"/>
                        <a:sym typeface="Helvetica Neue"/>
                      </a:endParaRPr>
                    </a:p>
                  </a:txBody>
                  <a:tcPr marL="91425" marR="91425" marT="91425" marB="91425" anchor="ctr"/>
                </a:tc>
                <a:extLst>
                  <a:ext uri="{0D108BD9-81ED-4DB2-BD59-A6C34878D82A}">
                    <a16:rowId xmlns:a16="http://schemas.microsoft.com/office/drawing/2014/main" val="10001"/>
                  </a:ext>
                </a:extLst>
              </a:tr>
              <a:tr h="386600">
                <a:tc>
                  <a:txBody>
                    <a:bodyPr/>
                    <a:lstStyle/>
                    <a:p>
                      <a:pPr marL="0" lvl="0" indent="0" algn="l" rtl="0">
                        <a:lnSpc>
                          <a:spcPct val="100000"/>
                        </a:lnSpc>
                        <a:spcBef>
                          <a:spcPts val="0"/>
                        </a:spcBef>
                        <a:spcAft>
                          <a:spcPts val="0"/>
                        </a:spcAft>
                        <a:buNone/>
                      </a:pPr>
                      <a:r>
                        <a:rPr lang="en" b="1">
                          <a:solidFill>
                            <a:schemeClr val="dk1"/>
                          </a:solidFill>
                          <a:latin typeface="Helvetica Neue"/>
                          <a:ea typeface="Helvetica Neue"/>
                          <a:cs typeface="Helvetica Neue"/>
                          <a:sym typeface="Helvetica Neue"/>
                        </a:rPr>
                        <a:t>2. </a:t>
                      </a:r>
                      <a:r>
                        <a:rPr lang="en">
                          <a:solidFill>
                            <a:schemeClr val="dk1"/>
                          </a:solidFill>
                          <a:latin typeface="Helvetica Neue"/>
                          <a:ea typeface="Helvetica Neue"/>
                          <a:cs typeface="Helvetica Neue"/>
                          <a:sym typeface="Helvetica Neue"/>
                        </a:rPr>
                        <a:t>Data Collection</a:t>
                      </a:r>
                      <a:endParaRPr>
                        <a:latin typeface="Helvetica Neue"/>
                        <a:ea typeface="Helvetica Neue"/>
                        <a:cs typeface="Helvetica Neue"/>
                        <a:sym typeface="Helvetica Neue"/>
                      </a:endParaRPr>
                    </a:p>
                  </a:txBody>
                  <a:tcPr marL="91425" marR="91425" marT="91425" marB="91425" anchor="ctr"/>
                </a:tc>
                <a:tc>
                  <a:txBody>
                    <a:bodyPr/>
                    <a:lstStyle/>
                    <a:p>
                      <a:pPr marL="0" lvl="0" indent="0" algn="l" rtl="0">
                        <a:lnSpc>
                          <a:spcPct val="100000"/>
                        </a:lnSpc>
                        <a:spcBef>
                          <a:spcPts val="0"/>
                        </a:spcBef>
                        <a:spcAft>
                          <a:spcPts val="0"/>
                        </a:spcAft>
                        <a:buNone/>
                      </a:pPr>
                      <a:r>
                        <a:rPr lang="en" sz="1200" b="1">
                          <a:solidFill>
                            <a:schemeClr val="dk1"/>
                          </a:solidFill>
                          <a:latin typeface="Helvetica Neue"/>
                          <a:ea typeface="Helvetica Neue"/>
                          <a:cs typeface="Helvetica Neue"/>
                          <a:sym typeface="Helvetica Neue"/>
                        </a:rPr>
                        <a:t>Data collection</a:t>
                      </a:r>
                      <a:r>
                        <a:rPr lang="en" sz="1200">
                          <a:solidFill>
                            <a:schemeClr val="dk1"/>
                          </a:solidFill>
                          <a:latin typeface="Helvetica Neue"/>
                          <a:ea typeface="Helvetica Neue"/>
                          <a:cs typeface="Helvetica Neue"/>
                          <a:sym typeface="Helvetica Neue"/>
                        </a:rPr>
                        <a:t> is required for future POL comparison</a:t>
                      </a:r>
                      <a:endParaRPr sz="1200">
                        <a:latin typeface="Helvetica Neue"/>
                        <a:ea typeface="Helvetica Neue"/>
                        <a:cs typeface="Helvetica Neue"/>
                        <a:sym typeface="Helvetica Neue"/>
                      </a:endParaRPr>
                    </a:p>
                  </a:txBody>
                  <a:tcPr marL="91425" marR="91425" marT="91425" marB="91425" anchor="ctr"/>
                </a:tc>
                <a:extLst>
                  <a:ext uri="{0D108BD9-81ED-4DB2-BD59-A6C34878D82A}">
                    <a16:rowId xmlns:a16="http://schemas.microsoft.com/office/drawing/2014/main" val="10002"/>
                  </a:ext>
                </a:extLst>
              </a:tr>
              <a:tr h="413600">
                <a:tc>
                  <a:txBody>
                    <a:bodyPr/>
                    <a:lstStyle/>
                    <a:p>
                      <a:pPr marL="0" lvl="0" indent="0" algn="l" rtl="0">
                        <a:lnSpc>
                          <a:spcPct val="100000"/>
                        </a:lnSpc>
                        <a:spcBef>
                          <a:spcPts val="0"/>
                        </a:spcBef>
                        <a:spcAft>
                          <a:spcPts val="0"/>
                        </a:spcAft>
                        <a:buNone/>
                      </a:pPr>
                      <a:r>
                        <a:rPr lang="en" b="1">
                          <a:solidFill>
                            <a:schemeClr val="dk1"/>
                          </a:solidFill>
                          <a:latin typeface="Helvetica Neue"/>
                          <a:ea typeface="Helvetica Neue"/>
                          <a:cs typeface="Helvetica Neue"/>
                          <a:sym typeface="Helvetica Neue"/>
                        </a:rPr>
                        <a:t>3. </a:t>
                      </a:r>
                      <a:r>
                        <a:rPr lang="en">
                          <a:solidFill>
                            <a:schemeClr val="dk1"/>
                          </a:solidFill>
                          <a:latin typeface="Helvetica Neue"/>
                          <a:ea typeface="Helvetica Neue"/>
                          <a:cs typeface="Helvetica Neue"/>
                          <a:sym typeface="Helvetica Neue"/>
                        </a:rPr>
                        <a:t> POL Determination</a:t>
                      </a:r>
                      <a:endParaRPr>
                        <a:latin typeface="Helvetica Neue"/>
                        <a:ea typeface="Helvetica Neue"/>
                        <a:cs typeface="Helvetica Neue"/>
                        <a:sym typeface="Helvetica Neue"/>
                      </a:endParaRPr>
                    </a:p>
                  </a:txBody>
                  <a:tcPr marL="91425" marR="91425" marT="91425" marB="91425" anchor="ctr"/>
                </a:tc>
                <a:tc>
                  <a:txBody>
                    <a:bodyPr/>
                    <a:lstStyle/>
                    <a:p>
                      <a:pPr marL="0" lvl="0" indent="0" algn="l" rtl="0">
                        <a:lnSpc>
                          <a:spcPct val="100000"/>
                        </a:lnSpc>
                        <a:spcBef>
                          <a:spcPts val="0"/>
                        </a:spcBef>
                        <a:spcAft>
                          <a:spcPts val="0"/>
                        </a:spcAft>
                        <a:buNone/>
                      </a:pPr>
                      <a:r>
                        <a:rPr lang="en" sz="1200">
                          <a:solidFill>
                            <a:schemeClr val="dk1"/>
                          </a:solidFill>
                          <a:latin typeface="Helvetica Neue"/>
                          <a:ea typeface="Helvetica Neue"/>
                          <a:cs typeface="Helvetica Neue"/>
                          <a:sym typeface="Helvetica Neue"/>
                        </a:rPr>
                        <a:t>POL’s are necessary to </a:t>
                      </a:r>
                      <a:r>
                        <a:rPr lang="en" sz="1200" b="1">
                          <a:solidFill>
                            <a:schemeClr val="dk1"/>
                          </a:solidFill>
                          <a:latin typeface="Helvetica Neue"/>
                          <a:ea typeface="Helvetica Neue"/>
                          <a:cs typeface="Helvetica Neue"/>
                          <a:sym typeface="Helvetica Neue"/>
                        </a:rPr>
                        <a:t>monitor for deviations</a:t>
                      </a:r>
                      <a:r>
                        <a:rPr lang="en" sz="1200">
                          <a:solidFill>
                            <a:schemeClr val="dk1"/>
                          </a:solidFill>
                          <a:latin typeface="Helvetica Neue"/>
                          <a:ea typeface="Helvetica Neue"/>
                          <a:cs typeface="Helvetica Neue"/>
                          <a:sym typeface="Helvetica Neue"/>
                        </a:rPr>
                        <a:t> from expectations</a:t>
                      </a:r>
                      <a:endParaRPr sz="1200">
                        <a:latin typeface="Helvetica Neue"/>
                        <a:ea typeface="Helvetica Neue"/>
                        <a:cs typeface="Helvetica Neue"/>
                        <a:sym typeface="Helvetica Neue"/>
                      </a:endParaRPr>
                    </a:p>
                  </a:txBody>
                  <a:tcPr marL="91425" marR="91425" marT="91425" marB="91425" anchor="ctr"/>
                </a:tc>
                <a:extLst>
                  <a:ext uri="{0D108BD9-81ED-4DB2-BD59-A6C34878D82A}">
                    <a16:rowId xmlns:a16="http://schemas.microsoft.com/office/drawing/2014/main" val="10003"/>
                  </a:ext>
                </a:extLst>
              </a:tr>
              <a:tr h="535325">
                <a:tc>
                  <a:txBody>
                    <a:bodyPr/>
                    <a:lstStyle/>
                    <a:p>
                      <a:pPr marL="0" lvl="0" indent="0" algn="l" rtl="0">
                        <a:lnSpc>
                          <a:spcPct val="100000"/>
                        </a:lnSpc>
                        <a:spcBef>
                          <a:spcPts val="0"/>
                        </a:spcBef>
                        <a:spcAft>
                          <a:spcPts val="0"/>
                        </a:spcAft>
                        <a:buNone/>
                      </a:pPr>
                      <a:r>
                        <a:rPr lang="en" b="1">
                          <a:solidFill>
                            <a:schemeClr val="dk1"/>
                          </a:solidFill>
                          <a:latin typeface="Helvetica Neue"/>
                          <a:ea typeface="Helvetica Neue"/>
                          <a:cs typeface="Helvetica Neue"/>
                          <a:sym typeface="Helvetica Neue"/>
                        </a:rPr>
                        <a:t>4.</a:t>
                      </a:r>
                      <a:r>
                        <a:rPr lang="en">
                          <a:solidFill>
                            <a:schemeClr val="dk1"/>
                          </a:solidFill>
                          <a:latin typeface="Helvetica Neue"/>
                          <a:ea typeface="Helvetica Neue"/>
                          <a:cs typeface="Helvetica Neue"/>
                          <a:sym typeface="Helvetica Neue"/>
                        </a:rPr>
                        <a:t> Event Detection</a:t>
                      </a:r>
                      <a:endParaRPr/>
                    </a:p>
                  </a:txBody>
                  <a:tcPr marL="91425" marR="91425" marT="91425" marB="91425" anchor="ctr"/>
                </a:tc>
                <a:tc>
                  <a:txBody>
                    <a:bodyPr/>
                    <a:lstStyle/>
                    <a:p>
                      <a:pPr marL="0" lvl="0" indent="0" algn="l" rtl="0">
                        <a:lnSpc>
                          <a:spcPct val="100000"/>
                        </a:lnSpc>
                        <a:spcBef>
                          <a:spcPts val="0"/>
                        </a:spcBef>
                        <a:spcAft>
                          <a:spcPts val="0"/>
                        </a:spcAft>
                        <a:buNone/>
                      </a:pPr>
                      <a:r>
                        <a:rPr lang="en" sz="1200">
                          <a:solidFill>
                            <a:schemeClr val="dk1"/>
                          </a:solidFill>
                          <a:latin typeface="Helvetica Neue"/>
                          <a:ea typeface="Helvetica Neue"/>
                          <a:cs typeface="Helvetica Neue"/>
                          <a:sym typeface="Helvetica Neue"/>
                        </a:rPr>
                        <a:t>The system must be able to use the astrometric and photometric data output from the image processing subsystem to </a:t>
                      </a:r>
                      <a:r>
                        <a:rPr lang="en" sz="1200" b="1">
                          <a:solidFill>
                            <a:schemeClr val="dk1"/>
                          </a:solidFill>
                          <a:latin typeface="Helvetica Neue"/>
                          <a:ea typeface="Helvetica Neue"/>
                          <a:cs typeface="Helvetica Neue"/>
                          <a:sym typeface="Helvetica Neue"/>
                        </a:rPr>
                        <a:t>compare to historical data</a:t>
                      </a:r>
                      <a:r>
                        <a:rPr lang="en" sz="1200">
                          <a:solidFill>
                            <a:schemeClr val="dk1"/>
                          </a:solidFill>
                          <a:latin typeface="Helvetica Neue"/>
                          <a:ea typeface="Helvetica Neue"/>
                          <a:cs typeface="Helvetica Neue"/>
                          <a:sym typeface="Helvetica Neue"/>
                        </a:rPr>
                        <a:t>. To alert end users of a POL deviation, the SPECTER system must have the </a:t>
                      </a:r>
                      <a:r>
                        <a:rPr lang="en" sz="1200" b="1">
                          <a:solidFill>
                            <a:schemeClr val="dk1"/>
                          </a:solidFill>
                          <a:latin typeface="Helvetica Neue"/>
                          <a:ea typeface="Helvetica Neue"/>
                          <a:cs typeface="Helvetica Neue"/>
                          <a:sym typeface="Helvetica Neue"/>
                        </a:rPr>
                        <a:t>capability to detect the event</a:t>
                      </a:r>
                      <a:r>
                        <a:rPr lang="en" sz="1200">
                          <a:solidFill>
                            <a:schemeClr val="dk1"/>
                          </a:solidFill>
                          <a:latin typeface="Helvetica Neue"/>
                          <a:ea typeface="Helvetica Neue"/>
                          <a:cs typeface="Helvetica Neue"/>
                          <a:sym typeface="Helvetica Neue"/>
                        </a:rPr>
                        <a:t>.</a:t>
                      </a:r>
                      <a:endParaRPr sz="1200">
                        <a:latin typeface="Helvetica Neue"/>
                        <a:ea typeface="Helvetica Neue"/>
                        <a:cs typeface="Helvetica Neue"/>
                        <a:sym typeface="Helvetica Neue"/>
                      </a:endParaRPr>
                    </a:p>
                  </a:txBody>
                  <a:tcPr marL="91425" marR="91425" marT="91425" marB="91425" anchor="ctr"/>
                </a:tc>
                <a:extLst>
                  <a:ext uri="{0D108BD9-81ED-4DB2-BD59-A6C34878D82A}">
                    <a16:rowId xmlns:a16="http://schemas.microsoft.com/office/drawing/2014/main" val="10004"/>
                  </a:ext>
                </a:extLst>
              </a:tr>
            </a:tbl>
          </a:graphicData>
        </a:graphic>
      </p:graphicFrame>
      <p:sp>
        <p:nvSpPr>
          <p:cNvPr id="302" name="Google Shape;302;p28"/>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16</a:t>
            </a:fld>
            <a:endParaRPr/>
          </a:p>
        </p:txBody>
      </p:sp>
      <p:sp>
        <p:nvSpPr>
          <p:cNvPr id="303" name="Google Shape;303;p28"/>
          <p:cNvSpPr txBox="1"/>
          <p:nvPr/>
        </p:nvSpPr>
        <p:spPr>
          <a:xfrm>
            <a:off x="10442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Project Overview</a:t>
            </a:r>
            <a:endParaRPr sz="1200" b="1">
              <a:solidFill>
                <a:srgbClr val="EEEEEE"/>
              </a:solidFill>
            </a:endParaRPr>
          </a:p>
        </p:txBody>
      </p:sp>
      <p:sp>
        <p:nvSpPr>
          <p:cNvPr id="304" name="Google Shape;304;p28"/>
          <p:cNvSpPr txBox="1"/>
          <p:nvPr/>
        </p:nvSpPr>
        <p:spPr>
          <a:xfrm>
            <a:off x="26380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Updates</a:t>
            </a:r>
            <a:endParaRPr sz="1200">
              <a:solidFill>
                <a:srgbClr val="B7B7B7"/>
              </a:solidFill>
            </a:endParaRPr>
          </a:p>
        </p:txBody>
      </p:sp>
      <p:sp>
        <p:nvSpPr>
          <p:cNvPr id="305" name="Google Shape;305;p28"/>
          <p:cNvSpPr txBox="1"/>
          <p:nvPr/>
        </p:nvSpPr>
        <p:spPr>
          <a:xfrm>
            <a:off x="40960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Schedule</a:t>
            </a:r>
            <a:endParaRPr sz="1200">
              <a:solidFill>
                <a:srgbClr val="B7B7B7"/>
              </a:solidFill>
            </a:endParaRPr>
          </a:p>
        </p:txBody>
      </p:sp>
      <p:sp>
        <p:nvSpPr>
          <p:cNvPr id="306" name="Google Shape;306;p28"/>
          <p:cNvSpPr txBox="1"/>
          <p:nvPr/>
        </p:nvSpPr>
        <p:spPr>
          <a:xfrm>
            <a:off x="5269375" y="4811425"/>
            <a:ext cx="145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Test Readiness</a:t>
            </a:r>
            <a:endParaRPr sz="1200">
              <a:solidFill>
                <a:srgbClr val="B7B7B7"/>
              </a:solidFill>
            </a:endParaRPr>
          </a:p>
        </p:txBody>
      </p:sp>
      <p:sp>
        <p:nvSpPr>
          <p:cNvPr id="307" name="Google Shape;307;p28"/>
          <p:cNvSpPr txBox="1"/>
          <p:nvPr/>
        </p:nvSpPr>
        <p:spPr>
          <a:xfrm>
            <a:off x="68273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11"/>
        <p:cNvGrpSpPr/>
        <p:nvPr/>
      </p:nvGrpSpPr>
      <p:grpSpPr>
        <a:xfrm>
          <a:off x="0" y="0"/>
          <a:ext cx="0" cy="0"/>
          <a:chOff x="0" y="0"/>
          <a:chExt cx="0" cy="0"/>
        </a:xfrm>
      </p:grpSpPr>
      <p:sp>
        <p:nvSpPr>
          <p:cNvPr id="312" name="Google Shape;312;p29"/>
          <p:cNvSpPr txBox="1">
            <a:spLocks noGrp="1"/>
          </p:cNvSpPr>
          <p:nvPr>
            <p:ph type="ctrTitle"/>
          </p:nvPr>
        </p:nvSpPr>
        <p:spPr>
          <a:xfrm>
            <a:off x="2162700" y="2279100"/>
            <a:ext cx="4818600" cy="58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Project Updates</a:t>
            </a:r>
            <a:endParaRPr sz="4310" b="1">
              <a:solidFill>
                <a:srgbClr val="EFEFEF"/>
              </a:solidFill>
            </a:endParaRPr>
          </a:p>
        </p:txBody>
      </p:sp>
      <p:sp>
        <p:nvSpPr>
          <p:cNvPr id="313" name="Google Shape;313;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300">
                <a:solidFill>
                  <a:schemeClr val="lt1"/>
                </a:solidFill>
                <a:latin typeface="Helvetica Neue"/>
                <a:ea typeface="Helvetica Neue"/>
                <a:cs typeface="Helvetica Neue"/>
                <a:sym typeface="Helvetica Neue"/>
              </a:rPr>
              <a:t>17</a:t>
            </a:fld>
            <a:endParaRPr sz="1300">
              <a:solidFill>
                <a:schemeClr val="lt1"/>
              </a:solidFill>
              <a:latin typeface="Helvetica Neue"/>
              <a:ea typeface="Helvetica Neue"/>
              <a:cs typeface="Helvetica Neue"/>
              <a:sym typeface="Helvetica Neue"/>
            </a:endParaRPr>
          </a:p>
        </p:txBody>
      </p:sp>
      <p:sp>
        <p:nvSpPr>
          <p:cNvPr id="314" name="Google Shape;314;p29"/>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Overview</a:t>
            </a:r>
            <a:endParaRPr sz="1200">
              <a:solidFill>
                <a:schemeClr val="accent3"/>
              </a:solidFill>
            </a:endParaRPr>
          </a:p>
        </p:txBody>
      </p:sp>
      <p:sp>
        <p:nvSpPr>
          <p:cNvPr id="315" name="Google Shape;315;p29"/>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2"/>
                </a:solidFill>
              </a:rPr>
              <a:t>Project Updates</a:t>
            </a:r>
            <a:endParaRPr sz="1200" b="1">
              <a:solidFill>
                <a:schemeClr val="lt2"/>
              </a:solidFill>
            </a:endParaRPr>
          </a:p>
        </p:txBody>
      </p:sp>
      <p:sp>
        <p:nvSpPr>
          <p:cNvPr id="316" name="Google Shape;316;p29"/>
          <p:cNvSpPr txBox="1"/>
          <p:nvPr/>
        </p:nvSpPr>
        <p:spPr>
          <a:xfrm>
            <a:off x="3943600" y="4811425"/>
            <a:ext cx="824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Schedule </a:t>
            </a:r>
            <a:endParaRPr sz="1200">
              <a:solidFill>
                <a:srgbClr val="B7B7B7"/>
              </a:solidFill>
            </a:endParaRPr>
          </a:p>
        </p:txBody>
      </p:sp>
      <p:sp>
        <p:nvSpPr>
          <p:cNvPr id="317" name="Google Shape;317;p29"/>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a:solidFill>
                  <a:srgbClr val="B7B7B7"/>
                </a:solidFill>
              </a:rPr>
              <a:t>Test Readiness</a:t>
            </a:r>
            <a:endParaRPr sz="1200">
              <a:solidFill>
                <a:srgbClr val="B7B7B7"/>
              </a:solidFill>
            </a:endParaRPr>
          </a:p>
          <a:p>
            <a:pPr marL="0" lvl="0" indent="0" algn="l" rtl="0">
              <a:spcBef>
                <a:spcPts val="0"/>
              </a:spcBef>
              <a:spcAft>
                <a:spcPts val="0"/>
              </a:spcAft>
              <a:buNone/>
            </a:pPr>
            <a:endParaRPr sz="1200">
              <a:solidFill>
                <a:srgbClr val="B7B7B7"/>
              </a:solidFill>
            </a:endParaRPr>
          </a:p>
        </p:txBody>
      </p:sp>
      <p:sp>
        <p:nvSpPr>
          <p:cNvPr id="318" name="Google Shape;318;p29"/>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0"/>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Updates</a:t>
            </a:r>
            <a:endParaRPr/>
          </a:p>
        </p:txBody>
      </p:sp>
      <p:sp>
        <p:nvSpPr>
          <p:cNvPr id="324" name="Google Shape;324;p30"/>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New POC Dr. Thomas Gemmer</a:t>
            </a:r>
            <a:endParaRPr/>
          </a:p>
          <a:p>
            <a:pPr marL="914400" lvl="1" indent="-304800" algn="l" rtl="0">
              <a:spcBef>
                <a:spcPts val="0"/>
              </a:spcBef>
              <a:spcAft>
                <a:spcPts val="0"/>
              </a:spcAft>
              <a:buSzPts val="1200"/>
              <a:buFont typeface="Arial"/>
              <a:buChar char="○"/>
            </a:pPr>
            <a:r>
              <a:rPr lang="en" sz="1200">
                <a:latin typeface="Arial"/>
                <a:ea typeface="Arial"/>
                <a:cs typeface="Arial"/>
                <a:sym typeface="Arial"/>
              </a:rPr>
              <a:t>Sr. Specialist, Astrodynamics Systems Development - Space Domain Awareness (SDA) Division</a:t>
            </a:r>
            <a:endParaRPr>
              <a:highlight>
                <a:srgbClr val="EA9999"/>
              </a:highlight>
            </a:endParaRPr>
          </a:p>
          <a:p>
            <a:pPr marL="457200" lvl="0" indent="-342900" algn="l" rtl="0">
              <a:spcBef>
                <a:spcPts val="0"/>
              </a:spcBef>
              <a:spcAft>
                <a:spcPts val="0"/>
              </a:spcAft>
              <a:buSzPts val="1800"/>
              <a:buChar char="●"/>
            </a:pPr>
            <a:r>
              <a:rPr lang="en"/>
              <a:t>Acrylic enclosure finger joints for increased rigidity</a:t>
            </a:r>
            <a:endParaRPr/>
          </a:p>
          <a:p>
            <a:pPr marL="457200" lvl="0" indent="-342900" algn="l" rtl="0">
              <a:spcBef>
                <a:spcPts val="0"/>
              </a:spcBef>
              <a:spcAft>
                <a:spcPts val="0"/>
              </a:spcAft>
              <a:buSzPts val="1800"/>
              <a:buChar char="●"/>
            </a:pPr>
            <a:r>
              <a:rPr lang="en"/>
              <a:t>Onboard processor delayed</a:t>
            </a:r>
            <a:endParaRPr/>
          </a:p>
        </p:txBody>
      </p:sp>
      <p:sp>
        <p:nvSpPr>
          <p:cNvPr id="325" name="Google Shape;325;p3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18</a:t>
            </a:fld>
            <a:endParaRPr/>
          </a:p>
        </p:txBody>
      </p:sp>
      <p:pic>
        <p:nvPicPr>
          <p:cNvPr id="326" name="Google Shape;326;p3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51125" y="2159474"/>
            <a:ext cx="2090325" cy="2076599"/>
          </a:xfrm>
          <a:prstGeom prst="rect">
            <a:avLst/>
          </a:prstGeom>
          <a:noFill/>
          <a:ln>
            <a:noFill/>
          </a:ln>
        </p:spPr>
      </p:pic>
      <p:sp>
        <p:nvSpPr>
          <p:cNvPr id="327" name="Google Shape;327;p30"/>
          <p:cNvSpPr txBox="1"/>
          <p:nvPr/>
        </p:nvSpPr>
        <p:spPr>
          <a:xfrm>
            <a:off x="1551125" y="4236075"/>
            <a:ext cx="2941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Helvetica Neue"/>
                <a:ea typeface="Helvetica Neue"/>
                <a:cs typeface="Helvetica Neue"/>
                <a:sym typeface="Helvetica Neue"/>
              </a:rPr>
              <a:t>CAD close-up of finger joints</a:t>
            </a:r>
            <a:endParaRPr sz="1200">
              <a:latin typeface="Helvetica Neue"/>
              <a:ea typeface="Helvetica Neue"/>
              <a:cs typeface="Helvetica Neue"/>
              <a:sym typeface="Helvetica Neue"/>
            </a:endParaRPr>
          </a:p>
        </p:txBody>
      </p:sp>
      <p:pic>
        <p:nvPicPr>
          <p:cNvPr id="328" name="Google Shape;328;p3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024900" y="1682375"/>
            <a:ext cx="2534476" cy="2787601"/>
          </a:xfrm>
          <a:prstGeom prst="rect">
            <a:avLst/>
          </a:prstGeom>
          <a:noFill/>
          <a:ln>
            <a:noFill/>
          </a:ln>
        </p:spPr>
      </p:pic>
      <p:sp>
        <p:nvSpPr>
          <p:cNvPr id="329" name="Google Shape;329;p30"/>
          <p:cNvSpPr txBox="1"/>
          <p:nvPr/>
        </p:nvSpPr>
        <p:spPr>
          <a:xfrm>
            <a:off x="6024900" y="4469975"/>
            <a:ext cx="2941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Helvetica Neue"/>
                <a:ea typeface="Helvetica Neue"/>
                <a:cs typeface="Helvetica Neue"/>
                <a:sym typeface="Helvetica Neue"/>
              </a:rPr>
              <a:t>CAD of structure with finger joints</a:t>
            </a:r>
            <a:endParaRPr sz="1200">
              <a:latin typeface="Helvetica Neue"/>
              <a:ea typeface="Helvetica Neue"/>
              <a:cs typeface="Helvetica Neue"/>
              <a:sym typeface="Helvetica Neue"/>
            </a:endParaRPr>
          </a:p>
        </p:txBody>
      </p:sp>
      <p:sp>
        <p:nvSpPr>
          <p:cNvPr id="330" name="Google Shape;330;p30"/>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Overview</a:t>
            </a:r>
            <a:endParaRPr sz="1200">
              <a:solidFill>
                <a:schemeClr val="accent3"/>
              </a:solidFill>
            </a:endParaRPr>
          </a:p>
        </p:txBody>
      </p:sp>
      <p:sp>
        <p:nvSpPr>
          <p:cNvPr id="331" name="Google Shape;331;p30"/>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2"/>
                </a:solidFill>
              </a:rPr>
              <a:t>Project Updates</a:t>
            </a:r>
            <a:endParaRPr sz="1200" b="1">
              <a:solidFill>
                <a:schemeClr val="lt2"/>
              </a:solidFill>
            </a:endParaRPr>
          </a:p>
        </p:txBody>
      </p:sp>
      <p:sp>
        <p:nvSpPr>
          <p:cNvPr id="332" name="Google Shape;332;p30"/>
          <p:cNvSpPr txBox="1"/>
          <p:nvPr/>
        </p:nvSpPr>
        <p:spPr>
          <a:xfrm>
            <a:off x="3943600" y="4811425"/>
            <a:ext cx="824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Schedule </a:t>
            </a:r>
            <a:endParaRPr sz="1200">
              <a:solidFill>
                <a:srgbClr val="B7B7B7"/>
              </a:solidFill>
            </a:endParaRPr>
          </a:p>
        </p:txBody>
      </p:sp>
      <p:sp>
        <p:nvSpPr>
          <p:cNvPr id="333" name="Google Shape;333;p30"/>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a:solidFill>
                  <a:srgbClr val="B7B7B7"/>
                </a:solidFill>
              </a:rPr>
              <a:t>Test Readiness</a:t>
            </a:r>
            <a:endParaRPr sz="1200">
              <a:solidFill>
                <a:srgbClr val="B7B7B7"/>
              </a:solidFill>
            </a:endParaRPr>
          </a:p>
          <a:p>
            <a:pPr marL="0" lvl="0" indent="0" algn="l" rtl="0">
              <a:spcBef>
                <a:spcPts val="0"/>
              </a:spcBef>
              <a:spcAft>
                <a:spcPts val="0"/>
              </a:spcAft>
              <a:buNone/>
            </a:pPr>
            <a:endParaRPr sz="1200">
              <a:solidFill>
                <a:srgbClr val="B7B7B7"/>
              </a:solidFill>
            </a:endParaRPr>
          </a:p>
        </p:txBody>
      </p:sp>
      <p:sp>
        <p:nvSpPr>
          <p:cNvPr id="334" name="Google Shape;334;p30"/>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38"/>
        <p:cNvGrpSpPr/>
        <p:nvPr/>
      </p:nvGrpSpPr>
      <p:grpSpPr>
        <a:xfrm>
          <a:off x="0" y="0"/>
          <a:ext cx="0" cy="0"/>
          <a:chOff x="0" y="0"/>
          <a:chExt cx="0" cy="0"/>
        </a:xfrm>
      </p:grpSpPr>
      <p:sp>
        <p:nvSpPr>
          <p:cNvPr id="339" name="Google Shape;339;p31"/>
          <p:cNvSpPr txBox="1">
            <a:spLocks noGrp="1"/>
          </p:cNvSpPr>
          <p:nvPr>
            <p:ph type="ctrTitle"/>
          </p:nvPr>
        </p:nvSpPr>
        <p:spPr>
          <a:xfrm>
            <a:off x="2162700" y="2279100"/>
            <a:ext cx="4818600" cy="58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Schedule</a:t>
            </a:r>
            <a:endParaRPr sz="4310" b="1">
              <a:solidFill>
                <a:srgbClr val="EFEFEF"/>
              </a:solidFill>
            </a:endParaRPr>
          </a:p>
        </p:txBody>
      </p:sp>
      <p:sp>
        <p:nvSpPr>
          <p:cNvPr id="340" name="Google Shape;340;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300">
                <a:solidFill>
                  <a:schemeClr val="lt1"/>
                </a:solidFill>
                <a:latin typeface="Helvetica Neue"/>
                <a:ea typeface="Helvetica Neue"/>
                <a:cs typeface="Helvetica Neue"/>
                <a:sym typeface="Helvetica Neue"/>
              </a:rPr>
              <a:t>19</a:t>
            </a:fld>
            <a:endParaRPr sz="1300">
              <a:solidFill>
                <a:schemeClr val="lt1"/>
              </a:solidFill>
              <a:latin typeface="Helvetica Neue"/>
              <a:ea typeface="Helvetica Neue"/>
              <a:cs typeface="Helvetica Neue"/>
              <a:sym typeface="Helvetica Neue"/>
            </a:endParaRPr>
          </a:p>
        </p:txBody>
      </p:sp>
      <p:sp>
        <p:nvSpPr>
          <p:cNvPr id="341" name="Google Shape;341;p31"/>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a:t>
            </a:r>
            <a:r>
              <a:rPr lang="en" sz="1200" b="1">
                <a:solidFill>
                  <a:schemeClr val="accent3"/>
                </a:solidFill>
              </a:rPr>
              <a:t> </a:t>
            </a:r>
            <a:r>
              <a:rPr lang="en" sz="1200">
                <a:solidFill>
                  <a:schemeClr val="accent3"/>
                </a:solidFill>
              </a:rPr>
              <a:t>Overview</a:t>
            </a:r>
            <a:endParaRPr sz="1200">
              <a:solidFill>
                <a:schemeClr val="accent3"/>
              </a:solidFill>
            </a:endParaRPr>
          </a:p>
        </p:txBody>
      </p:sp>
      <p:sp>
        <p:nvSpPr>
          <p:cNvPr id="342" name="Google Shape;342;p31"/>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Updates</a:t>
            </a:r>
            <a:endParaRPr sz="1200">
              <a:solidFill>
                <a:schemeClr val="accent3"/>
              </a:solidFill>
            </a:endParaRPr>
          </a:p>
        </p:txBody>
      </p:sp>
      <p:sp>
        <p:nvSpPr>
          <p:cNvPr id="343" name="Google Shape;343;p31"/>
          <p:cNvSpPr txBox="1"/>
          <p:nvPr/>
        </p:nvSpPr>
        <p:spPr>
          <a:xfrm>
            <a:off x="3943600" y="4811425"/>
            <a:ext cx="99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FFFFFF"/>
                </a:solidFill>
              </a:rPr>
              <a:t>Schedule </a:t>
            </a:r>
            <a:endParaRPr sz="1200" b="1">
              <a:solidFill>
                <a:srgbClr val="FFFFFF"/>
              </a:solidFill>
            </a:endParaRPr>
          </a:p>
        </p:txBody>
      </p:sp>
      <p:sp>
        <p:nvSpPr>
          <p:cNvPr id="344" name="Google Shape;344;p31"/>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a:solidFill>
                  <a:srgbClr val="B7B7B7"/>
                </a:solidFill>
              </a:rPr>
              <a:t>Test Readiness</a:t>
            </a:r>
            <a:endParaRPr sz="1200">
              <a:solidFill>
                <a:srgbClr val="B7B7B7"/>
              </a:solidFill>
            </a:endParaRPr>
          </a:p>
          <a:p>
            <a:pPr marL="0" lvl="0" indent="0" algn="l" rtl="0">
              <a:spcBef>
                <a:spcPts val="0"/>
              </a:spcBef>
              <a:spcAft>
                <a:spcPts val="0"/>
              </a:spcAft>
              <a:buNone/>
            </a:pPr>
            <a:endParaRPr sz="1200">
              <a:solidFill>
                <a:srgbClr val="B7B7B7"/>
              </a:solidFill>
            </a:endParaRPr>
          </a:p>
        </p:txBody>
      </p:sp>
      <p:sp>
        <p:nvSpPr>
          <p:cNvPr id="345" name="Google Shape;345;p31"/>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Table of Contents</a:t>
            </a:r>
            <a:endParaRPr/>
          </a:p>
        </p:txBody>
      </p:sp>
      <p:sp>
        <p:nvSpPr>
          <p:cNvPr id="104" name="Google Shape;104;p14"/>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Project Overview</a:t>
            </a:r>
            <a:endParaRPr/>
          </a:p>
          <a:p>
            <a:pPr marL="457200" lvl="0" indent="-342900" algn="l" rtl="0">
              <a:spcBef>
                <a:spcPts val="0"/>
              </a:spcBef>
              <a:spcAft>
                <a:spcPts val="0"/>
              </a:spcAft>
              <a:buSzPts val="1800"/>
              <a:buChar char="●"/>
            </a:pPr>
            <a:r>
              <a:rPr lang="en"/>
              <a:t>Project Updates</a:t>
            </a:r>
            <a:endParaRPr/>
          </a:p>
          <a:p>
            <a:pPr marL="457200" lvl="0" indent="-342900" algn="l" rtl="0">
              <a:spcBef>
                <a:spcPts val="0"/>
              </a:spcBef>
              <a:spcAft>
                <a:spcPts val="0"/>
              </a:spcAft>
              <a:buSzPts val="1800"/>
              <a:buChar char="●"/>
            </a:pPr>
            <a:r>
              <a:rPr lang="en"/>
              <a:t>Schedule</a:t>
            </a:r>
            <a:endParaRPr/>
          </a:p>
          <a:p>
            <a:pPr marL="457200" lvl="0" indent="-342900" algn="l" rtl="0">
              <a:spcBef>
                <a:spcPts val="0"/>
              </a:spcBef>
              <a:spcAft>
                <a:spcPts val="0"/>
              </a:spcAft>
              <a:buSzPts val="1800"/>
              <a:buChar char="●"/>
            </a:pPr>
            <a:r>
              <a:rPr lang="en"/>
              <a:t>Test Readiness</a:t>
            </a:r>
            <a:endParaRPr/>
          </a:p>
          <a:p>
            <a:pPr marL="457200" lvl="0" indent="-342900" algn="l" rtl="0">
              <a:spcBef>
                <a:spcPts val="0"/>
              </a:spcBef>
              <a:spcAft>
                <a:spcPts val="0"/>
              </a:spcAft>
              <a:buSzPts val="1800"/>
              <a:buChar char="●"/>
            </a:pPr>
            <a:r>
              <a:rPr lang="en"/>
              <a:t>Budget</a:t>
            </a:r>
            <a:endParaRPr/>
          </a:p>
        </p:txBody>
      </p:sp>
      <p:sp>
        <p:nvSpPr>
          <p:cNvPr id="105" name="Google Shape;105;p1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32"/>
          <p:cNvPicPr preferRelativeResize="0"/>
          <p:nvPr/>
        </p:nvPicPr>
        <p:blipFill rotWithShape="1">
          <a:blip r:embed="rId3" cstate="screen">
            <a:alphaModFix/>
            <a:extLst>
              <a:ext uri="{28A0092B-C50C-407E-A947-70E740481C1C}">
                <a14:useLocalDpi xmlns:a14="http://schemas.microsoft.com/office/drawing/2010/main"/>
              </a:ext>
            </a:extLst>
          </a:blip>
          <a:srcRect r="-180"/>
          <a:stretch/>
        </p:blipFill>
        <p:spPr>
          <a:xfrm>
            <a:off x="-1193375" y="-76800"/>
            <a:ext cx="10448573" cy="5025300"/>
          </a:xfrm>
          <a:prstGeom prst="rect">
            <a:avLst/>
          </a:prstGeom>
          <a:noFill/>
          <a:ln>
            <a:noFill/>
          </a:ln>
        </p:spPr>
      </p:pic>
      <p:sp>
        <p:nvSpPr>
          <p:cNvPr id="351" name="Google Shape;351;p32"/>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Gantt Chart</a:t>
            </a:r>
            <a:endParaRPr/>
          </a:p>
        </p:txBody>
      </p:sp>
      <p:sp>
        <p:nvSpPr>
          <p:cNvPr id="352" name="Google Shape;352;p3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20</a:t>
            </a:fld>
            <a:endParaRPr/>
          </a:p>
        </p:txBody>
      </p:sp>
      <p:cxnSp>
        <p:nvCxnSpPr>
          <p:cNvPr id="353" name="Google Shape;353;p32"/>
          <p:cNvCxnSpPr/>
          <p:nvPr/>
        </p:nvCxnSpPr>
        <p:spPr>
          <a:xfrm rot="-5400000" flipH="1">
            <a:off x="6795150" y="3338013"/>
            <a:ext cx="1179300" cy="600"/>
          </a:xfrm>
          <a:prstGeom prst="bentConnector3">
            <a:avLst>
              <a:gd name="adj1" fmla="val 50000"/>
            </a:avLst>
          </a:prstGeom>
          <a:noFill/>
          <a:ln w="9525" cap="flat" cmpd="sng">
            <a:solidFill>
              <a:srgbClr val="595959"/>
            </a:solidFill>
            <a:prstDash val="solid"/>
            <a:round/>
            <a:headEnd type="oval" w="med" len="med"/>
            <a:tailEnd type="oval" w="med" len="med"/>
          </a:ln>
        </p:spPr>
      </p:cxnSp>
      <p:cxnSp>
        <p:nvCxnSpPr>
          <p:cNvPr id="354" name="Google Shape;354;p32"/>
          <p:cNvCxnSpPr/>
          <p:nvPr/>
        </p:nvCxnSpPr>
        <p:spPr>
          <a:xfrm rot="-5400000" flipH="1">
            <a:off x="5553325" y="2264750"/>
            <a:ext cx="1856100" cy="600900"/>
          </a:xfrm>
          <a:prstGeom prst="bentConnector3">
            <a:avLst>
              <a:gd name="adj1" fmla="val 99996"/>
            </a:avLst>
          </a:prstGeom>
          <a:noFill/>
          <a:ln w="9525" cap="flat" cmpd="sng">
            <a:solidFill>
              <a:srgbClr val="595959"/>
            </a:solidFill>
            <a:prstDash val="solid"/>
            <a:round/>
            <a:headEnd type="oval" w="med" len="med"/>
            <a:tailEnd type="oval" w="med" len="med"/>
          </a:ln>
        </p:spPr>
      </p:cxnSp>
      <p:cxnSp>
        <p:nvCxnSpPr>
          <p:cNvPr id="355" name="Google Shape;355;p32"/>
          <p:cNvCxnSpPr/>
          <p:nvPr/>
        </p:nvCxnSpPr>
        <p:spPr>
          <a:xfrm flipH="1">
            <a:off x="5781450" y="2322138"/>
            <a:ext cx="1200" cy="195300"/>
          </a:xfrm>
          <a:prstGeom prst="straightConnector1">
            <a:avLst/>
          </a:prstGeom>
          <a:noFill/>
          <a:ln w="9525" cap="flat" cmpd="sng">
            <a:solidFill>
              <a:srgbClr val="595959"/>
            </a:solidFill>
            <a:prstDash val="solid"/>
            <a:round/>
            <a:headEnd type="oval" w="med" len="med"/>
            <a:tailEnd type="oval" w="med" len="med"/>
          </a:ln>
        </p:spPr>
      </p:cxnSp>
      <p:cxnSp>
        <p:nvCxnSpPr>
          <p:cNvPr id="356" name="Google Shape;356;p32"/>
          <p:cNvCxnSpPr/>
          <p:nvPr/>
        </p:nvCxnSpPr>
        <p:spPr>
          <a:xfrm rot="-5400000" flipH="1">
            <a:off x="5545400" y="2381425"/>
            <a:ext cx="1872000" cy="593400"/>
          </a:xfrm>
          <a:prstGeom prst="bentConnector3">
            <a:avLst>
              <a:gd name="adj1" fmla="val 100202"/>
            </a:avLst>
          </a:prstGeom>
          <a:noFill/>
          <a:ln w="9525" cap="flat" cmpd="sng">
            <a:solidFill>
              <a:srgbClr val="595959"/>
            </a:solidFill>
            <a:prstDash val="solid"/>
            <a:round/>
            <a:headEnd type="oval" w="med" len="med"/>
            <a:tailEnd type="oval" w="med" len="med"/>
          </a:ln>
        </p:spPr>
      </p:cxnSp>
      <p:cxnSp>
        <p:nvCxnSpPr>
          <p:cNvPr id="357" name="Google Shape;357;p32"/>
          <p:cNvCxnSpPr/>
          <p:nvPr/>
        </p:nvCxnSpPr>
        <p:spPr>
          <a:xfrm rot="-5400000" flipH="1">
            <a:off x="5540300" y="2542375"/>
            <a:ext cx="1878600" cy="589800"/>
          </a:xfrm>
          <a:prstGeom prst="bentConnector3">
            <a:avLst>
              <a:gd name="adj1" fmla="val 99804"/>
            </a:avLst>
          </a:prstGeom>
          <a:noFill/>
          <a:ln w="9525" cap="flat" cmpd="sng">
            <a:solidFill>
              <a:srgbClr val="595959"/>
            </a:solidFill>
            <a:prstDash val="solid"/>
            <a:round/>
            <a:headEnd type="oval" w="med" len="med"/>
            <a:tailEnd type="oval" w="med" len="med"/>
          </a:ln>
        </p:spPr>
      </p:cxnSp>
      <p:sp>
        <p:nvSpPr>
          <p:cNvPr id="358" name="Google Shape;358;p32"/>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a:t>
            </a:r>
            <a:r>
              <a:rPr lang="en" sz="1200" b="1">
                <a:solidFill>
                  <a:schemeClr val="accent3"/>
                </a:solidFill>
              </a:rPr>
              <a:t> </a:t>
            </a:r>
            <a:r>
              <a:rPr lang="en" sz="1200">
                <a:solidFill>
                  <a:schemeClr val="accent3"/>
                </a:solidFill>
              </a:rPr>
              <a:t>Overview</a:t>
            </a:r>
            <a:endParaRPr sz="1200">
              <a:solidFill>
                <a:schemeClr val="accent3"/>
              </a:solidFill>
            </a:endParaRPr>
          </a:p>
        </p:txBody>
      </p:sp>
      <p:sp>
        <p:nvSpPr>
          <p:cNvPr id="359" name="Google Shape;359;p32"/>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Updates</a:t>
            </a:r>
            <a:endParaRPr sz="1200">
              <a:solidFill>
                <a:schemeClr val="accent3"/>
              </a:solidFill>
            </a:endParaRPr>
          </a:p>
        </p:txBody>
      </p:sp>
      <p:sp>
        <p:nvSpPr>
          <p:cNvPr id="360" name="Google Shape;360;p32"/>
          <p:cNvSpPr txBox="1"/>
          <p:nvPr/>
        </p:nvSpPr>
        <p:spPr>
          <a:xfrm>
            <a:off x="3943600" y="4811425"/>
            <a:ext cx="99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FFFFFF"/>
                </a:solidFill>
              </a:rPr>
              <a:t>Schedule </a:t>
            </a:r>
            <a:endParaRPr sz="1200" b="1">
              <a:solidFill>
                <a:srgbClr val="FFFFFF"/>
              </a:solidFill>
            </a:endParaRPr>
          </a:p>
        </p:txBody>
      </p:sp>
      <p:sp>
        <p:nvSpPr>
          <p:cNvPr id="361" name="Google Shape;361;p32"/>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a:solidFill>
                  <a:srgbClr val="B7B7B7"/>
                </a:solidFill>
              </a:rPr>
              <a:t>Test Readiness</a:t>
            </a:r>
            <a:endParaRPr sz="1200">
              <a:solidFill>
                <a:srgbClr val="B7B7B7"/>
              </a:solidFill>
            </a:endParaRPr>
          </a:p>
          <a:p>
            <a:pPr marL="0" lvl="0" indent="0" algn="l" rtl="0">
              <a:spcBef>
                <a:spcPts val="0"/>
              </a:spcBef>
              <a:spcAft>
                <a:spcPts val="0"/>
              </a:spcAft>
              <a:buNone/>
            </a:pPr>
            <a:endParaRPr sz="1200">
              <a:solidFill>
                <a:srgbClr val="B7B7B7"/>
              </a:solidFill>
            </a:endParaRPr>
          </a:p>
        </p:txBody>
      </p:sp>
      <p:sp>
        <p:nvSpPr>
          <p:cNvPr id="362" name="Google Shape;362;p32"/>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cxnSp>
        <p:nvCxnSpPr>
          <p:cNvPr id="363" name="Google Shape;363;p32"/>
          <p:cNvCxnSpPr/>
          <p:nvPr/>
        </p:nvCxnSpPr>
        <p:spPr>
          <a:xfrm rot="-5400000" flipH="1">
            <a:off x="5184900" y="1773288"/>
            <a:ext cx="1197600" cy="4500"/>
          </a:xfrm>
          <a:prstGeom prst="bentConnector3">
            <a:avLst>
              <a:gd name="adj1" fmla="val 50000"/>
            </a:avLst>
          </a:prstGeom>
          <a:noFill/>
          <a:ln w="9525" cap="flat" cmpd="sng">
            <a:solidFill>
              <a:srgbClr val="595959"/>
            </a:solidFill>
            <a:prstDash val="solid"/>
            <a:round/>
            <a:headEnd type="oval" w="med" len="med"/>
            <a:tailEnd type="oval" w="med" len="med"/>
          </a:ln>
        </p:spPr>
      </p:cxnSp>
      <p:cxnSp>
        <p:nvCxnSpPr>
          <p:cNvPr id="364" name="Google Shape;364;p32"/>
          <p:cNvCxnSpPr/>
          <p:nvPr/>
        </p:nvCxnSpPr>
        <p:spPr>
          <a:xfrm>
            <a:off x="6988250" y="1321250"/>
            <a:ext cx="9000" cy="2017500"/>
          </a:xfrm>
          <a:prstGeom prst="straightConnector1">
            <a:avLst/>
          </a:prstGeom>
          <a:noFill/>
          <a:ln w="19050" cap="flat" cmpd="sng">
            <a:solidFill>
              <a:srgbClr val="FF0000"/>
            </a:solidFill>
            <a:prstDash val="solid"/>
            <a:round/>
            <a:headEnd type="none" w="med" len="med"/>
            <a:tailEnd type="none" w="med" len="med"/>
          </a:ln>
        </p:spPr>
      </p:cxnSp>
      <p:cxnSp>
        <p:nvCxnSpPr>
          <p:cNvPr id="365" name="Google Shape;365;p32"/>
          <p:cNvCxnSpPr/>
          <p:nvPr/>
        </p:nvCxnSpPr>
        <p:spPr>
          <a:xfrm>
            <a:off x="7585625" y="3866075"/>
            <a:ext cx="0" cy="239100"/>
          </a:xfrm>
          <a:prstGeom prst="straightConnector1">
            <a:avLst/>
          </a:prstGeom>
          <a:noFill/>
          <a:ln w="19050" cap="flat" cmpd="sng">
            <a:solidFill>
              <a:srgbClr val="FF0000"/>
            </a:solidFill>
            <a:prstDash val="solid"/>
            <a:round/>
            <a:headEnd type="none" w="med" len="med"/>
            <a:tailEnd type="none" w="med" len="med"/>
          </a:ln>
        </p:spPr>
      </p:cxnSp>
      <p:cxnSp>
        <p:nvCxnSpPr>
          <p:cNvPr id="366" name="Google Shape;366;p32"/>
          <p:cNvCxnSpPr/>
          <p:nvPr/>
        </p:nvCxnSpPr>
        <p:spPr>
          <a:xfrm>
            <a:off x="7389450" y="3283675"/>
            <a:ext cx="6300" cy="631500"/>
          </a:xfrm>
          <a:prstGeom prst="straightConnector1">
            <a:avLst/>
          </a:prstGeom>
          <a:noFill/>
          <a:ln w="19050" cap="flat" cmpd="sng">
            <a:solidFill>
              <a:srgbClr val="FF0000"/>
            </a:solidFill>
            <a:prstDash val="solid"/>
            <a:round/>
            <a:headEnd type="none" w="med" len="med"/>
            <a:tailEnd type="non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70"/>
        <p:cNvGrpSpPr/>
        <p:nvPr/>
      </p:nvGrpSpPr>
      <p:grpSpPr>
        <a:xfrm>
          <a:off x="0" y="0"/>
          <a:ext cx="0" cy="0"/>
          <a:chOff x="0" y="0"/>
          <a:chExt cx="0" cy="0"/>
        </a:xfrm>
      </p:grpSpPr>
      <p:sp>
        <p:nvSpPr>
          <p:cNvPr id="371" name="Google Shape;371;p33"/>
          <p:cNvSpPr txBox="1">
            <a:spLocks noGrp="1"/>
          </p:cNvSpPr>
          <p:nvPr>
            <p:ph type="ctrTitle"/>
          </p:nvPr>
        </p:nvSpPr>
        <p:spPr>
          <a:xfrm>
            <a:off x="2162700" y="2279100"/>
            <a:ext cx="4818600" cy="58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Test Readiness</a:t>
            </a:r>
            <a:endParaRPr sz="4310" b="1">
              <a:solidFill>
                <a:srgbClr val="EFEFEF"/>
              </a:solidFill>
            </a:endParaRPr>
          </a:p>
        </p:txBody>
      </p:sp>
      <p:sp>
        <p:nvSpPr>
          <p:cNvPr id="372" name="Google Shape;372;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300">
                <a:solidFill>
                  <a:schemeClr val="lt1"/>
                </a:solidFill>
                <a:latin typeface="Helvetica Neue"/>
                <a:ea typeface="Helvetica Neue"/>
                <a:cs typeface="Helvetica Neue"/>
                <a:sym typeface="Helvetica Neue"/>
              </a:rPr>
              <a:t>21</a:t>
            </a:fld>
            <a:endParaRPr sz="1300">
              <a:solidFill>
                <a:schemeClr val="lt1"/>
              </a:solidFill>
              <a:latin typeface="Helvetica Neue"/>
              <a:ea typeface="Helvetica Neue"/>
              <a:cs typeface="Helvetica Neue"/>
              <a:sym typeface="Helvetica Neue"/>
            </a:endParaRPr>
          </a:p>
        </p:txBody>
      </p:sp>
      <p:sp>
        <p:nvSpPr>
          <p:cNvPr id="373" name="Google Shape;373;p33"/>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a:t>
            </a:r>
            <a:r>
              <a:rPr lang="en" sz="1200" b="1">
                <a:solidFill>
                  <a:schemeClr val="accent3"/>
                </a:solidFill>
              </a:rPr>
              <a:t> </a:t>
            </a:r>
            <a:r>
              <a:rPr lang="en" sz="1200">
                <a:solidFill>
                  <a:schemeClr val="accent3"/>
                </a:solidFill>
              </a:rPr>
              <a:t>Overview</a:t>
            </a:r>
            <a:endParaRPr sz="1200">
              <a:solidFill>
                <a:schemeClr val="accent3"/>
              </a:solidFill>
            </a:endParaRPr>
          </a:p>
        </p:txBody>
      </p:sp>
      <p:sp>
        <p:nvSpPr>
          <p:cNvPr id="374" name="Google Shape;374;p33"/>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Updates</a:t>
            </a:r>
            <a:endParaRPr sz="1200">
              <a:solidFill>
                <a:schemeClr val="accent3"/>
              </a:solidFill>
            </a:endParaRPr>
          </a:p>
        </p:txBody>
      </p:sp>
      <p:sp>
        <p:nvSpPr>
          <p:cNvPr id="375" name="Google Shape;375;p33"/>
          <p:cNvSpPr txBox="1"/>
          <p:nvPr/>
        </p:nvSpPr>
        <p:spPr>
          <a:xfrm>
            <a:off x="3943600" y="4811425"/>
            <a:ext cx="99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Schedule </a:t>
            </a:r>
            <a:endParaRPr sz="1200">
              <a:solidFill>
                <a:schemeClr val="accent3"/>
              </a:solidFill>
            </a:endParaRPr>
          </a:p>
        </p:txBody>
      </p:sp>
      <p:sp>
        <p:nvSpPr>
          <p:cNvPr id="376" name="Google Shape;376;p33"/>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b="1">
                <a:solidFill>
                  <a:srgbClr val="FFFFFF"/>
                </a:solidFill>
              </a:rPr>
              <a:t>Test Readiness</a:t>
            </a:r>
            <a:endParaRPr sz="1200" b="1">
              <a:solidFill>
                <a:srgbClr val="FFFFFF"/>
              </a:solidFill>
            </a:endParaRPr>
          </a:p>
          <a:p>
            <a:pPr marL="0" lvl="0" indent="0" algn="l" rtl="0">
              <a:spcBef>
                <a:spcPts val="0"/>
              </a:spcBef>
              <a:spcAft>
                <a:spcPts val="0"/>
              </a:spcAft>
              <a:buNone/>
            </a:pPr>
            <a:endParaRPr sz="1200">
              <a:solidFill>
                <a:srgbClr val="B7B7B7"/>
              </a:solidFill>
            </a:endParaRPr>
          </a:p>
        </p:txBody>
      </p:sp>
      <p:sp>
        <p:nvSpPr>
          <p:cNvPr id="377" name="Google Shape;377;p33"/>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3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Major Tests to be Conducted</a:t>
            </a:r>
            <a:endParaRPr/>
          </a:p>
        </p:txBody>
      </p:sp>
      <p:sp>
        <p:nvSpPr>
          <p:cNvPr id="383" name="Google Shape;383;p3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22</a:t>
            </a:fld>
            <a:endParaRPr/>
          </a:p>
        </p:txBody>
      </p:sp>
      <p:graphicFrame>
        <p:nvGraphicFramePr>
          <p:cNvPr id="384" name="Google Shape;384;p34"/>
          <p:cNvGraphicFramePr/>
          <p:nvPr/>
        </p:nvGraphicFramePr>
        <p:xfrm>
          <a:off x="403075" y="755578"/>
          <a:ext cx="8429225" cy="3901235"/>
        </p:xfrm>
        <a:graphic>
          <a:graphicData uri="http://schemas.openxmlformats.org/drawingml/2006/table">
            <a:tbl>
              <a:tblPr>
                <a:noFill/>
                <a:tableStyleId>{5B42A5BC-5262-4767-A5F5-149DFB1A2B98}</a:tableStyleId>
              </a:tblPr>
              <a:tblGrid>
                <a:gridCol w="1550650">
                  <a:extLst>
                    <a:ext uri="{9D8B030D-6E8A-4147-A177-3AD203B41FA5}">
                      <a16:colId xmlns:a16="http://schemas.microsoft.com/office/drawing/2014/main" val="20000"/>
                    </a:ext>
                  </a:extLst>
                </a:gridCol>
                <a:gridCol w="3330625">
                  <a:extLst>
                    <a:ext uri="{9D8B030D-6E8A-4147-A177-3AD203B41FA5}">
                      <a16:colId xmlns:a16="http://schemas.microsoft.com/office/drawing/2014/main" val="20001"/>
                    </a:ext>
                  </a:extLst>
                </a:gridCol>
                <a:gridCol w="960750">
                  <a:extLst>
                    <a:ext uri="{9D8B030D-6E8A-4147-A177-3AD203B41FA5}">
                      <a16:colId xmlns:a16="http://schemas.microsoft.com/office/drawing/2014/main" val="20002"/>
                    </a:ext>
                  </a:extLst>
                </a:gridCol>
                <a:gridCol w="1059500">
                  <a:extLst>
                    <a:ext uri="{9D8B030D-6E8A-4147-A177-3AD203B41FA5}">
                      <a16:colId xmlns:a16="http://schemas.microsoft.com/office/drawing/2014/main" val="20003"/>
                    </a:ext>
                  </a:extLst>
                </a:gridCol>
                <a:gridCol w="1527700">
                  <a:extLst>
                    <a:ext uri="{9D8B030D-6E8A-4147-A177-3AD203B41FA5}">
                      <a16:colId xmlns:a16="http://schemas.microsoft.com/office/drawing/2014/main" val="20004"/>
                    </a:ext>
                  </a:extLst>
                </a:gridCol>
              </a:tblGrid>
              <a:tr h="548600">
                <a:tc>
                  <a:txBody>
                    <a:bodyPr/>
                    <a:lstStyle/>
                    <a:p>
                      <a:pPr marL="0" lvl="0" indent="0" algn="ctr" rtl="0">
                        <a:spcBef>
                          <a:spcPts val="0"/>
                        </a:spcBef>
                        <a:spcAft>
                          <a:spcPts val="0"/>
                        </a:spcAft>
                        <a:buNone/>
                      </a:pPr>
                      <a:r>
                        <a:rPr lang="en" b="1">
                          <a:latin typeface="Helvetica Neue"/>
                          <a:ea typeface="Helvetica Neue"/>
                          <a:cs typeface="Helvetica Neue"/>
                          <a:sym typeface="Helvetica Neue"/>
                        </a:rPr>
                        <a:t>Type</a:t>
                      </a:r>
                      <a:endParaRPr b="1">
                        <a:latin typeface="Helvetica Neue"/>
                        <a:ea typeface="Helvetica Neue"/>
                        <a:cs typeface="Helvetica Neue"/>
                        <a:sym typeface="Helvetica Neue"/>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Test Name</a:t>
                      </a:r>
                      <a:endParaRPr b="1">
                        <a:latin typeface="Helvetica Neue"/>
                        <a:ea typeface="Helvetica Neue"/>
                        <a:cs typeface="Helvetica Neue"/>
                        <a:sym typeface="Helvetica Neue"/>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b="1">
                          <a:latin typeface="Helvetica Neue"/>
                          <a:ea typeface="Helvetica Neue"/>
                          <a:cs typeface="Helvetica Neue"/>
                          <a:sym typeface="Helvetica Neue"/>
                        </a:rPr>
                        <a:t>CPE and FR</a:t>
                      </a:r>
                      <a:endParaRPr sz="1200" b="1">
                        <a:latin typeface="Helvetica Neue"/>
                        <a:ea typeface="Helvetica Neue"/>
                        <a:cs typeface="Helvetica Neue"/>
                        <a:sym typeface="Helvetica Neue"/>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b="1">
                          <a:latin typeface="Helvetica Neue"/>
                          <a:ea typeface="Helvetica Neue"/>
                          <a:cs typeface="Helvetica Neue"/>
                          <a:sym typeface="Helvetica Neue"/>
                        </a:rPr>
                        <a:t>Completion Date</a:t>
                      </a:r>
                      <a:endParaRPr sz="1200" b="1">
                        <a:latin typeface="Helvetica Neue"/>
                        <a:ea typeface="Helvetica Neue"/>
                        <a:cs typeface="Helvetica Neue"/>
                        <a:sym typeface="Helvetica Neue"/>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b="1">
                          <a:latin typeface="Helvetica Neue"/>
                          <a:ea typeface="Helvetica Neue"/>
                          <a:cs typeface="Helvetica Neue"/>
                          <a:sym typeface="Helvetica Neue"/>
                        </a:rPr>
                        <a:t>Status</a:t>
                      </a:r>
                      <a:endParaRPr sz="1200" b="1">
                        <a:latin typeface="Helvetica Neue"/>
                        <a:ea typeface="Helvetica Neue"/>
                        <a:cs typeface="Helvetica Neue"/>
                        <a:sym typeface="Helvetica Neue"/>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48600">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Subsystem - Optics</a:t>
                      </a:r>
                      <a:endParaRPr sz="1200">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OPT.7: LSM</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CPE 1</a:t>
                      </a:r>
                      <a:endParaRPr sz="1200"/>
                    </a:p>
                    <a:p>
                      <a:pPr marL="0" lvl="0" indent="0" algn="l" rtl="0">
                        <a:spcBef>
                          <a:spcPts val="0"/>
                        </a:spcBef>
                        <a:spcAft>
                          <a:spcPts val="0"/>
                        </a:spcAft>
                        <a:buNone/>
                      </a:pPr>
                      <a:r>
                        <a:rPr lang="en" sz="1200"/>
                        <a:t>FR 1</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t>2/20/22</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Ready to Test</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48600">
                <a:tc>
                  <a:txBody>
                    <a:bodyPr/>
                    <a:lstStyle/>
                    <a:p>
                      <a:pPr marL="0" lvl="0" indent="0" algn="l" rtl="0">
                        <a:spcBef>
                          <a:spcPts val="0"/>
                        </a:spcBef>
                        <a:spcAft>
                          <a:spcPts val="0"/>
                        </a:spcAft>
                        <a:buNone/>
                      </a:pPr>
                      <a:r>
                        <a:rPr lang="en" sz="1200">
                          <a:solidFill>
                            <a:schemeClr val="dk1"/>
                          </a:solidFill>
                        </a:rPr>
                        <a:t>Subsystem - Data Flow</a:t>
                      </a:r>
                      <a:endParaRPr sz="12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DAT.2: Integrated Communications</a:t>
                      </a:r>
                      <a:endParaRPr sz="1200">
                        <a:solidFill>
                          <a:schemeClr val="dk1"/>
                        </a:solidFill>
                      </a:endParaRPr>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CPE 2</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FR 3</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rPr>
                        <a:t>3/20/22</a:t>
                      </a:r>
                      <a:endParaRPr sz="1200">
                        <a:solidFill>
                          <a:schemeClr val="dk1"/>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Not Started</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99400">
                <a:tc>
                  <a:txBody>
                    <a:bodyPr/>
                    <a:lstStyle/>
                    <a:p>
                      <a:pPr marL="0" lvl="0" indent="0" algn="l" rtl="0">
                        <a:spcBef>
                          <a:spcPts val="0"/>
                        </a:spcBef>
                        <a:spcAft>
                          <a:spcPts val="0"/>
                        </a:spcAft>
                        <a:buNone/>
                      </a:pPr>
                      <a:r>
                        <a:rPr lang="en" sz="1200"/>
                        <a:t>Subsystem - Orbit Determination</a:t>
                      </a:r>
                      <a:endParaRPr sz="12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ORB.1: Semi-Major Axis Determination</a:t>
                      </a:r>
                      <a:endParaRPr sz="1200"/>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CPE 3</a:t>
                      </a:r>
                      <a:endParaRPr sz="1200">
                        <a:solidFill>
                          <a:schemeClr val="dk1"/>
                        </a:solidFill>
                      </a:endParaRPr>
                    </a:p>
                    <a:p>
                      <a:pPr marL="0" lvl="0" indent="0" algn="l" rtl="0">
                        <a:spcBef>
                          <a:spcPts val="0"/>
                        </a:spcBef>
                        <a:spcAft>
                          <a:spcPts val="0"/>
                        </a:spcAft>
                        <a:buNone/>
                      </a:pPr>
                      <a:r>
                        <a:rPr lang="en" sz="1200">
                          <a:solidFill>
                            <a:schemeClr val="dk1"/>
                          </a:solidFill>
                        </a:rPr>
                        <a:t>FR 4</a:t>
                      </a:r>
                      <a:endParaRPr sz="1200">
                        <a:solidFill>
                          <a:schemeClr val="dk1"/>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rPr>
                        <a:t>3/20/22</a:t>
                      </a:r>
                      <a:endParaRPr sz="1200">
                        <a:solidFill>
                          <a:schemeClr val="dk1"/>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Not Started</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99400">
                <a:tc>
                  <a:txBody>
                    <a:bodyPr/>
                    <a:lstStyle/>
                    <a:p>
                      <a:pPr marL="0" lvl="0" indent="0" algn="l" rtl="0">
                        <a:spcBef>
                          <a:spcPts val="0"/>
                        </a:spcBef>
                        <a:spcAft>
                          <a:spcPts val="0"/>
                        </a:spcAft>
                        <a:buNone/>
                      </a:pPr>
                      <a:r>
                        <a:rPr lang="en" sz="1200">
                          <a:solidFill>
                            <a:schemeClr val="dk1"/>
                          </a:solidFill>
                        </a:rPr>
                        <a:t>Subsystem - Algorithm</a:t>
                      </a:r>
                      <a:endParaRPr sz="12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ALG.2: Semi-Major Axis POL</a:t>
                      </a:r>
                      <a:endParaRPr sz="1200"/>
                    </a:p>
                    <a:p>
                      <a:pPr marL="0" lvl="0" indent="0" algn="l" rtl="0">
                        <a:spcBef>
                          <a:spcPts val="0"/>
                        </a:spcBef>
                        <a:spcAft>
                          <a:spcPts val="0"/>
                        </a:spcAft>
                        <a:buNone/>
                      </a:pPr>
                      <a:r>
                        <a:rPr lang="en" sz="1200"/>
                        <a:t>ALG.7: Maneuver Event Detection</a:t>
                      </a:r>
                      <a:endParaRPr sz="1200"/>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CPE 2</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FR 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200">
                          <a:solidFill>
                            <a:schemeClr val="dk1"/>
                          </a:solidFill>
                        </a:rPr>
                        <a:t>3/20/22</a:t>
                      </a:r>
                      <a:endParaRPr sz="1200">
                        <a:solidFill>
                          <a:schemeClr val="dk1"/>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Not Started</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48600">
                <a:tc>
                  <a:txBody>
                    <a:bodyPr/>
                    <a:lstStyle/>
                    <a:p>
                      <a:pPr marL="0" lvl="0" indent="0" algn="l" rtl="0">
                        <a:spcBef>
                          <a:spcPts val="0"/>
                        </a:spcBef>
                        <a:spcAft>
                          <a:spcPts val="0"/>
                        </a:spcAft>
                        <a:buNone/>
                      </a:pPr>
                      <a:r>
                        <a:rPr lang="en" sz="1200">
                          <a:solidFill>
                            <a:schemeClr val="dk1"/>
                          </a:solidFill>
                        </a:rPr>
                        <a:t>System - Structure &amp; Optics</a:t>
                      </a:r>
                      <a:endParaRPr sz="1200">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STR.3: Stability Test</a:t>
                      </a:r>
                      <a:endParaRPr sz="1200">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CPE 1</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FR 1</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t>2/20/22</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Manufacturing</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609575">
                <a:tc>
                  <a:txBody>
                    <a:bodyPr/>
                    <a:lstStyle/>
                    <a:p>
                      <a:pPr marL="0" lvl="0" indent="0" algn="l" rtl="0">
                        <a:spcBef>
                          <a:spcPts val="0"/>
                        </a:spcBef>
                        <a:spcAft>
                          <a:spcPts val="0"/>
                        </a:spcAft>
                        <a:buNone/>
                      </a:pPr>
                      <a:r>
                        <a:rPr lang="en" sz="1200">
                          <a:solidFill>
                            <a:schemeClr val="dk1"/>
                          </a:solidFill>
                        </a:rPr>
                        <a:t>System</a:t>
                      </a:r>
                      <a:endParaRPr sz="1200">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SYS.5: Full System Day in the Life (Field Testing)</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CPE All</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FR All</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a:t>4/10/22</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Not Started</a:t>
                      </a:r>
                      <a:endParaRPr>
                        <a:solidFill>
                          <a:schemeClr val="dk1"/>
                        </a:solidFill>
                      </a:endParaRPr>
                    </a:p>
                    <a:p>
                      <a:pPr marL="0" lvl="0" indent="0" algn="ctr" rtl="0">
                        <a:spcBef>
                          <a:spcPts val="0"/>
                        </a:spcBef>
                        <a:spcAft>
                          <a:spcPts val="0"/>
                        </a:spcAft>
                        <a:buNone/>
                      </a:pP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385" name="Google Shape;385;p34"/>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a:t>
            </a:r>
            <a:r>
              <a:rPr lang="en" sz="1200" b="1">
                <a:solidFill>
                  <a:schemeClr val="accent3"/>
                </a:solidFill>
              </a:rPr>
              <a:t> </a:t>
            </a:r>
            <a:r>
              <a:rPr lang="en" sz="1200">
                <a:solidFill>
                  <a:schemeClr val="accent3"/>
                </a:solidFill>
              </a:rPr>
              <a:t>Overview</a:t>
            </a:r>
            <a:endParaRPr sz="1200">
              <a:solidFill>
                <a:schemeClr val="accent3"/>
              </a:solidFill>
            </a:endParaRPr>
          </a:p>
        </p:txBody>
      </p:sp>
      <p:sp>
        <p:nvSpPr>
          <p:cNvPr id="386" name="Google Shape;386;p34"/>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Updates</a:t>
            </a:r>
            <a:endParaRPr sz="1200">
              <a:solidFill>
                <a:schemeClr val="accent3"/>
              </a:solidFill>
            </a:endParaRPr>
          </a:p>
        </p:txBody>
      </p:sp>
      <p:sp>
        <p:nvSpPr>
          <p:cNvPr id="387" name="Google Shape;387;p34"/>
          <p:cNvSpPr txBox="1"/>
          <p:nvPr/>
        </p:nvSpPr>
        <p:spPr>
          <a:xfrm>
            <a:off x="3943600" y="4811425"/>
            <a:ext cx="99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Schedule </a:t>
            </a:r>
            <a:endParaRPr sz="1200">
              <a:solidFill>
                <a:schemeClr val="accent3"/>
              </a:solidFill>
            </a:endParaRPr>
          </a:p>
        </p:txBody>
      </p:sp>
      <p:sp>
        <p:nvSpPr>
          <p:cNvPr id="388" name="Google Shape;388;p34"/>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b="1">
                <a:solidFill>
                  <a:srgbClr val="FFFFFF"/>
                </a:solidFill>
              </a:rPr>
              <a:t>Test Readiness</a:t>
            </a:r>
            <a:endParaRPr sz="1200" b="1">
              <a:solidFill>
                <a:srgbClr val="FFFFFF"/>
              </a:solidFill>
            </a:endParaRPr>
          </a:p>
          <a:p>
            <a:pPr marL="0" lvl="0" indent="0" algn="l" rtl="0">
              <a:spcBef>
                <a:spcPts val="0"/>
              </a:spcBef>
              <a:spcAft>
                <a:spcPts val="0"/>
              </a:spcAft>
              <a:buNone/>
            </a:pPr>
            <a:endParaRPr sz="1200">
              <a:solidFill>
                <a:srgbClr val="B7B7B7"/>
              </a:solidFill>
            </a:endParaRPr>
          </a:p>
        </p:txBody>
      </p:sp>
      <p:sp>
        <p:nvSpPr>
          <p:cNvPr id="389" name="Google Shape;389;p34"/>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35"/>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Testing Phase 1: Component Testing</a:t>
            </a:r>
            <a:endParaRPr/>
          </a:p>
        </p:txBody>
      </p:sp>
      <p:sp>
        <p:nvSpPr>
          <p:cNvPr id="395" name="Google Shape;395;p35"/>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23</a:t>
            </a:fld>
            <a:endParaRPr/>
          </a:p>
        </p:txBody>
      </p:sp>
      <p:graphicFrame>
        <p:nvGraphicFramePr>
          <p:cNvPr id="396" name="Google Shape;396;p35"/>
          <p:cNvGraphicFramePr/>
          <p:nvPr/>
        </p:nvGraphicFramePr>
        <p:xfrm>
          <a:off x="334038" y="754145"/>
          <a:ext cx="8475925" cy="3962100"/>
        </p:xfrm>
        <a:graphic>
          <a:graphicData uri="http://schemas.openxmlformats.org/drawingml/2006/table">
            <a:tbl>
              <a:tblPr>
                <a:noFill/>
                <a:tableStyleId>{5B42A5BC-5262-4767-A5F5-149DFB1A2B98}</a:tableStyleId>
              </a:tblPr>
              <a:tblGrid>
                <a:gridCol w="1670225">
                  <a:extLst>
                    <a:ext uri="{9D8B030D-6E8A-4147-A177-3AD203B41FA5}">
                      <a16:colId xmlns:a16="http://schemas.microsoft.com/office/drawing/2014/main" val="20000"/>
                    </a:ext>
                  </a:extLst>
                </a:gridCol>
                <a:gridCol w="2137275">
                  <a:extLst>
                    <a:ext uri="{9D8B030D-6E8A-4147-A177-3AD203B41FA5}">
                      <a16:colId xmlns:a16="http://schemas.microsoft.com/office/drawing/2014/main" val="20001"/>
                    </a:ext>
                  </a:extLst>
                </a:gridCol>
                <a:gridCol w="1657100">
                  <a:extLst>
                    <a:ext uri="{9D8B030D-6E8A-4147-A177-3AD203B41FA5}">
                      <a16:colId xmlns:a16="http://schemas.microsoft.com/office/drawing/2014/main" val="20002"/>
                    </a:ext>
                  </a:extLst>
                </a:gridCol>
                <a:gridCol w="3011325">
                  <a:extLst>
                    <a:ext uri="{9D8B030D-6E8A-4147-A177-3AD203B41FA5}">
                      <a16:colId xmlns:a16="http://schemas.microsoft.com/office/drawing/2014/main" val="20003"/>
                    </a:ext>
                  </a:extLst>
                </a:gridCol>
              </a:tblGrid>
              <a:tr h="396200">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Component</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Test Name</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Completion Date</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Status</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a:solidFill>
                            <a:schemeClr val="dk1"/>
                          </a:solidFill>
                        </a:rPr>
                        <a:t>Lens</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t>OPT.2: Optical Alignment</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t>2/7/22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rgbClr val="6AA84F"/>
                          </a:solidFill>
                        </a:rPr>
                        <a:t>Completed</a:t>
                      </a:r>
                      <a:endParaRPr b="1">
                        <a:solidFill>
                          <a:srgbClr val="6AA84F"/>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a:t>Lens</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t>OPT.3: Sharpness</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2/7/22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rgbClr val="6AA84F"/>
                          </a:solidFill>
                        </a:rPr>
                        <a:t>Completed</a:t>
                      </a:r>
                      <a:endParaRPr b="1">
                        <a:solidFill>
                          <a:srgbClr val="6AA84F"/>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Clr>
                          <a:schemeClr val="dk1"/>
                        </a:buClr>
                        <a:buSzPts val="1100"/>
                        <a:buFont typeface="Arial"/>
                        <a:buNone/>
                      </a:pPr>
                      <a:r>
                        <a:rPr lang="en">
                          <a:solidFill>
                            <a:schemeClr val="dk1"/>
                          </a:solidFill>
                        </a:rPr>
                        <a:t>Lens</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t>OPT.4: Focus Accuracy</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2/7/22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rgbClr val="6AA84F"/>
                          </a:solidFill>
                        </a:rPr>
                        <a:t>Completed</a:t>
                      </a:r>
                      <a:endParaRPr b="1">
                        <a:solidFill>
                          <a:srgbClr val="6AA84F"/>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96200">
                <a:tc>
                  <a:txBody>
                    <a:bodyPr/>
                    <a:lstStyle/>
                    <a:p>
                      <a:pPr marL="0" lvl="0" indent="0" algn="l" rtl="0">
                        <a:spcBef>
                          <a:spcPts val="0"/>
                        </a:spcBef>
                        <a:spcAft>
                          <a:spcPts val="0"/>
                        </a:spcAft>
                        <a:buClr>
                          <a:schemeClr val="dk1"/>
                        </a:buClr>
                        <a:buSzPts val="1100"/>
                        <a:buFont typeface="Arial"/>
                        <a:buNone/>
                      </a:pPr>
                      <a:r>
                        <a:rPr lang="en">
                          <a:solidFill>
                            <a:schemeClr val="dk1"/>
                          </a:solidFill>
                        </a:rPr>
                        <a:t>Lens</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t>OPT.5: Distance Focus</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2/7/22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rgbClr val="FF9900"/>
                          </a:solidFill>
                        </a:rPr>
                        <a:t>In Progress</a:t>
                      </a:r>
                      <a:endParaRPr b="1">
                        <a:solidFill>
                          <a:srgbClr val="FF9900"/>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96200">
                <a:tc>
                  <a:txBody>
                    <a:bodyPr/>
                    <a:lstStyle/>
                    <a:p>
                      <a:pPr marL="0" lvl="0" indent="0" algn="l" rtl="0">
                        <a:spcBef>
                          <a:spcPts val="0"/>
                        </a:spcBef>
                        <a:spcAft>
                          <a:spcPts val="0"/>
                        </a:spcAft>
                        <a:buNone/>
                      </a:pPr>
                      <a:r>
                        <a:rPr lang="en"/>
                        <a:t>Linear Actuator</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t>STR.1: Force</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2/7/22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rgbClr val="FF9900"/>
                          </a:solidFill>
                        </a:rPr>
                        <a:t>In Progress</a:t>
                      </a:r>
                      <a:endParaRPr b="1">
                        <a:solidFill>
                          <a:srgbClr val="FF9900"/>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96200">
                <a:tc>
                  <a:txBody>
                    <a:bodyPr/>
                    <a:lstStyle/>
                    <a:p>
                      <a:pPr marL="0" lvl="0" indent="0" algn="l" rtl="0">
                        <a:spcBef>
                          <a:spcPts val="0"/>
                        </a:spcBef>
                        <a:spcAft>
                          <a:spcPts val="0"/>
                        </a:spcAft>
                        <a:buNone/>
                      </a:pPr>
                      <a:r>
                        <a:rPr lang="en"/>
                        <a:t>IR Sensor</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ELE.1: IR Sensor </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2/13/22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rgbClr val="6AA84F"/>
                          </a:solidFill>
                        </a:rPr>
                        <a:t>Completed</a:t>
                      </a:r>
                      <a:endParaRPr b="1">
                        <a:solidFill>
                          <a:srgbClr val="6AA84F"/>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96200">
                <a:tc>
                  <a:txBody>
                    <a:bodyPr/>
                    <a:lstStyle/>
                    <a:p>
                      <a:pPr marL="0" lvl="0" indent="0" algn="l" rtl="0">
                        <a:spcBef>
                          <a:spcPts val="0"/>
                        </a:spcBef>
                        <a:spcAft>
                          <a:spcPts val="0"/>
                        </a:spcAft>
                        <a:buNone/>
                      </a:pPr>
                      <a:r>
                        <a:rPr lang="en"/>
                        <a:t>Temp Sensor</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ELE.2: Temp Sensor</a:t>
                      </a:r>
                      <a:endParaRPr sz="1200">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2/13/22</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rgbClr val="6AA84F"/>
                          </a:solidFill>
                        </a:rPr>
                        <a:t>Completed</a:t>
                      </a:r>
                      <a:endParaRPr b="1">
                        <a:solidFill>
                          <a:srgbClr val="6AA84F"/>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396200">
                <a:tc>
                  <a:txBody>
                    <a:bodyPr/>
                    <a:lstStyle/>
                    <a:p>
                      <a:pPr marL="0" lvl="0" indent="0" algn="l" rtl="0">
                        <a:spcBef>
                          <a:spcPts val="0"/>
                        </a:spcBef>
                        <a:spcAft>
                          <a:spcPts val="0"/>
                        </a:spcAft>
                        <a:buNone/>
                      </a:pPr>
                      <a:r>
                        <a:rPr lang="en"/>
                        <a:t>Humidity Sensor</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ELE.3: Humidity Sensor</a:t>
                      </a:r>
                      <a:endParaRPr sz="1200">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2/13/22</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rgbClr val="6AA84F"/>
                          </a:solidFill>
                        </a:rPr>
                        <a:t>Completed</a:t>
                      </a:r>
                      <a:endParaRPr b="1">
                        <a:solidFill>
                          <a:srgbClr val="6AA84F"/>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213125">
                <a:tc>
                  <a:txBody>
                    <a:bodyPr/>
                    <a:lstStyle/>
                    <a:p>
                      <a:pPr marL="0" lvl="0" indent="0" algn="l" rtl="0">
                        <a:spcBef>
                          <a:spcPts val="0"/>
                        </a:spcBef>
                        <a:spcAft>
                          <a:spcPts val="0"/>
                        </a:spcAft>
                        <a:buNone/>
                      </a:pPr>
                      <a:r>
                        <a:rPr lang="en"/>
                        <a:t>Image Processing </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DAT.2: Image Processing </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2/16/22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rgbClr val="FF9900"/>
                          </a:solidFill>
                        </a:rPr>
                        <a:t>In Progress</a:t>
                      </a:r>
                      <a:endParaRPr b="1">
                        <a:solidFill>
                          <a:srgbClr val="FF9900"/>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397" name="Google Shape;397;p35"/>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a:t>
            </a:r>
            <a:r>
              <a:rPr lang="en" sz="1200" b="1">
                <a:solidFill>
                  <a:schemeClr val="accent3"/>
                </a:solidFill>
              </a:rPr>
              <a:t> </a:t>
            </a:r>
            <a:r>
              <a:rPr lang="en" sz="1200">
                <a:solidFill>
                  <a:schemeClr val="accent3"/>
                </a:solidFill>
              </a:rPr>
              <a:t>Overview</a:t>
            </a:r>
            <a:endParaRPr sz="1200">
              <a:solidFill>
                <a:schemeClr val="accent3"/>
              </a:solidFill>
            </a:endParaRPr>
          </a:p>
        </p:txBody>
      </p:sp>
      <p:sp>
        <p:nvSpPr>
          <p:cNvPr id="398" name="Google Shape;398;p35"/>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Updates</a:t>
            </a:r>
            <a:endParaRPr sz="1200">
              <a:solidFill>
                <a:schemeClr val="accent3"/>
              </a:solidFill>
            </a:endParaRPr>
          </a:p>
        </p:txBody>
      </p:sp>
      <p:sp>
        <p:nvSpPr>
          <p:cNvPr id="399" name="Google Shape;399;p35"/>
          <p:cNvSpPr txBox="1"/>
          <p:nvPr/>
        </p:nvSpPr>
        <p:spPr>
          <a:xfrm>
            <a:off x="3943600" y="4811425"/>
            <a:ext cx="99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Schedule </a:t>
            </a:r>
            <a:endParaRPr sz="1200">
              <a:solidFill>
                <a:schemeClr val="accent3"/>
              </a:solidFill>
            </a:endParaRPr>
          </a:p>
        </p:txBody>
      </p:sp>
      <p:sp>
        <p:nvSpPr>
          <p:cNvPr id="400" name="Google Shape;400;p35"/>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b="1">
                <a:solidFill>
                  <a:srgbClr val="FFFFFF"/>
                </a:solidFill>
              </a:rPr>
              <a:t>Test Readiness</a:t>
            </a:r>
            <a:endParaRPr sz="1200" b="1">
              <a:solidFill>
                <a:srgbClr val="FFFFFF"/>
              </a:solidFill>
            </a:endParaRPr>
          </a:p>
          <a:p>
            <a:pPr marL="0" lvl="0" indent="0" algn="l" rtl="0">
              <a:spcBef>
                <a:spcPts val="0"/>
              </a:spcBef>
              <a:spcAft>
                <a:spcPts val="0"/>
              </a:spcAft>
              <a:buNone/>
            </a:pPr>
            <a:endParaRPr sz="1200">
              <a:solidFill>
                <a:srgbClr val="B7B7B7"/>
              </a:solidFill>
            </a:endParaRPr>
          </a:p>
        </p:txBody>
      </p:sp>
      <p:sp>
        <p:nvSpPr>
          <p:cNvPr id="401" name="Google Shape;401;p35"/>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6"/>
          <p:cNvSpPr txBox="1">
            <a:spLocks noGrp="1"/>
          </p:cNvSpPr>
          <p:nvPr>
            <p:ph type="body" idx="1"/>
          </p:nvPr>
        </p:nvSpPr>
        <p:spPr>
          <a:xfrm>
            <a:off x="132075" y="682600"/>
            <a:ext cx="8520600" cy="1635600"/>
          </a:xfrm>
          <a:prstGeom prst="rect">
            <a:avLst/>
          </a:prstGeom>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SzPts val="1600"/>
              <a:buFont typeface="Arial"/>
              <a:buChar char="●"/>
            </a:pPr>
            <a:r>
              <a:rPr lang="en" sz="1600">
                <a:solidFill>
                  <a:srgbClr val="000000"/>
                </a:solidFill>
                <a:latin typeface="Arial"/>
                <a:ea typeface="Arial"/>
                <a:cs typeface="Arial"/>
                <a:sym typeface="Arial"/>
              </a:rPr>
              <a:t>OPT.2: Optical Alignment (Completed 2/9/22)</a:t>
            </a:r>
            <a:endParaRPr sz="1600">
              <a:solidFill>
                <a:srgbClr val="000000"/>
              </a:solidFill>
              <a:latin typeface="Arial"/>
              <a:ea typeface="Arial"/>
              <a:cs typeface="Arial"/>
              <a:sym typeface="Arial"/>
            </a:endParaRPr>
          </a:p>
          <a:p>
            <a:pPr marL="914400" lvl="1" indent="-330200" algn="l" rtl="0">
              <a:lnSpc>
                <a:spcPct val="100000"/>
              </a:lnSpc>
              <a:spcBef>
                <a:spcPts val="0"/>
              </a:spcBef>
              <a:spcAft>
                <a:spcPts val="0"/>
              </a:spcAft>
              <a:buClr>
                <a:srgbClr val="000000"/>
              </a:buClr>
              <a:buSzPts val="1600"/>
              <a:buFont typeface="Arial"/>
              <a:buChar char="○"/>
            </a:pPr>
            <a:r>
              <a:rPr lang="en" sz="1600">
                <a:solidFill>
                  <a:srgbClr val="000000"/>
                </a:solidFill>
                <a:latin typeface="Arial"/>
                <a:ea typeface="Arial"/>
                <a:cs typeface="Arial"/>
                <a:sym typeface="Arial"/>
              </a:rPr>
              <a:t>PASS: By visual inspection - the center circle is in focus and has no warping</a:t>
            </a:r>
            <a:endParaRPr sz="1600">
              <a:solidFill>
                <a:srgbClr val="000000"/>
              </a:solidFill>
              <a:latin typeface="Arial"/>
              <a:ea typeface="Arial"/>
              <a:cs typeface="Arial"/>
              <a:sym typeface="Arial"/>
            </a:endParaRPr>
          </a:p>
          <a:p>
            <a:pPr marL="457200" lvl="0" indent="-330200" algn="l" rtl="0">
              <a:lnSpc>
                <a:spcPct val="100000"/>
              </a:lnSpc>
              <a:spcBef>
                <a:spcPts val="0"/>
              </a:spcBef>
              <a:spcAft>
                <a:spcPts val="0"/>
              </a:spcAft>
              <a:buSzPts val="1600"/>
              <a:buFont typeface="Arial"/>
              <a:buChar char="●"/>
            </a:pPr>
            <a:r>
              <a:rPr lang="en" sz="1600">
                <a:solidFill>
                  <a:srgbClr val="000000"/>
                </a:solidFill>
                <a:latin typeface="Arial"/>
                <a:ea typeface="Arial"/>
                <a:cs typeface="Arial"/>
                <a:sym typeface="Arial"/>
              </a:rPr>
              <a:t>OPT.3: Sharpness </a:t>
            </a:r>
            <a:r>
              <a:rPr lang="en" sz="1600">
                <a:latin typeface="Arial"/>
                <a:ea typeface="Arial"/>
                <a:cs typeface="Arial"/>
                <a:sym typeface="Arial"/>
              </a:rPr>
              <a:t>(Completed 2/3/22)</a:t>
            </a:r>
            <a:endParaRPr sz="1600">
              <a:solidFill>
                <a:srgbClr val="000000"/>
              </a:solidFill>
              <a:latin typeface="Arial"/>
              <a:ea typeface="Arial"/>
              <a:cs typeface="Arial"/>
              <a:sym typeface="Arial"/>
            </a:endParaRPr>
          </a:p>
          <a:p>
            <a:pPr marL="914400" lvl="1" indent="-330200" algn="l" rtl="0">
              <a:lnSpc>
                <a:spcPct val="100000"/>
              </a:lnSpc>
              <a:spcBef>
                <a:spcPts val="0"/>
              </a:spcBef>
              <a:spcAft>
                <a:spcPts val="0"/>
              </a:spcAft>
              <a:buClr>
                <a:srgbClr val="000000"/>
              </a:buClr>
              <a:buSzPts val="1600"/>
              <a:buFont typeface="Arial"/>
              <a:buChar char="○"/>
            </a:pPr>
            <a:r>
              <a:rPr lang="en" sz="1600">
                <a:latin typeface="Arial"/>
                <a:ea typeface="Arial"/>
                <a:cs typeface="Arial"/>
                <a:sym typeface="Arial"/>
              </a:rPr>
              <a:t>PASS: By visual inspection -  lockers in aero workshop are clear and in focus</a:t>
            </a:r>
            <a:endParaRPr sz="1600">
              <a:solidFill>
                <a:srgbClr val="000000"/>
              </a:solidFill>
              <a:latin typeface="Arial"/>
              <a:ea typeface="Arial"/>
              <a:cs typeface="Arial"/>
              <a:sym typeface="Arial"/>
            </a:endParaRPr>
          </a:p>
          <a:p>
            <a:pPr marL="457200" lvl="0" indent="-330200" algn="l" rtl="0">
              <a:lnSpc>
                <a:spcPct val="100000"/>
              </a:lnSpc>
              <a:spcBef>
                <a:spcPts val="0"/>
              </a:spcBef>
              <a:spcAft>
                <a:spcPts val="0"/>
              </a:spcAft>
              <a:buSzPts val="1600"/>
              <a:buFont typeface="Arial"/>
              <a:buChar char="●"/>
            </a:pPr>
            <a:r>
              <a:rPr lang="en" sz="1600">
                <a:solidFill>
                  <a:srgbClr val="000000"/>
                </a:solidFill>
                <a:latin typeface="Arial"/>
                <a:ea typeface="Arial"/>
                <a:cs typeface="Arial"/>
                <a:sym typeface="Arial"/>
              </a:rPr>
              <a:t>OPT.4: Focus Accuracy </a:t>
            </a:r>
            <a:r>
              <a:rPr lang="en" sz="1600">
                <a:latin typeface="Arial"/>
                <a:ea typeface="Arial"/>
                <a:cs typeface="Arial"/>
                <a:sym typeface="Arial"/>
              </a:rPr>
              <a:t>(Completed 2/3/22)</a:t>
            </a:r>
            <a:endParaRPr sz="1600">
              <a:solidFill>
                <a:srgbClr val="000000"/>
              </a:solidFill>
              <a:latin typeface="Arial"/>
              <a:ea typeface="Arial"/>
              <a:cs typeface="Arial"/>
              <a:sym typeface="Arial"/>
            </a:endParaRPr>
          </a:p>
          <a:p>
            <a:pPr marL="914400" lvl="1" indent="-330200" algn="l" rtl="0">
              <a:lnSpc>
                <a:spcPct val="100000"/>
              </a:lnSpc>
              <a:spcBef>
                <a:spcPts val="0"/>
              </a:spcBef>
              <a:spcAft>
                <a:spcPts val="0"/>
              </a:spcAft>
              <a:buClr>
                <a:srgbClr val="000000"/>
              </a:buClr>
              <a:buSzPts val="1600"/>
              <a:buFont typeface="Arial"/>
              <a:buChar char="○"/>
            </a:pPr>
            <a:r>
              <a:rPr lang="en" sz="1600">
                <a:latin typeface="Arial"/>
                <a:ea typeface="Arial"/>
                <a:cs typeface="Arial"/>
                <a:sym typeface="Arial"/>
              </a:rPr>
              <a:t>PASS: By visual inspection - the number “10” is in focus</a:t>
            </a:r>
            <a:endParaRPr sz="1600">
              <a:latin typeface="Arial"/>
              <a:ea typeface="Arial"/>
              <a:cs typeface="Arial"/>
              <a:sym typeface="Arial"/>
            </a:endParaRPr>
          </a:p>
        </p:txBody>
      </p:sp>
      <p:sp>
        <p:nvSpPr>
          <p:cNvPr id="407" name="Google Shape;407;p36"/>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Completed Component Tests Summary</a:t>
            </a:r>
            <a:endParaRPr/>
          </a:p>
        </p:txBody>
      </p:sp>
      <p:sp>
        <p:nvSpPr>
          <p:cNvPr id="408" name="Google Shape;408;p3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24</a:t>
            </a:fld>
            <a:endParaRPr/>
          </a:p>
        </p:txBody>
      </p:sp>
      <p:sp>
        <p:nvSpPr>
          <p:cNvPr id="409" name="Google Shape;409;p36"/>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a:t>
            </a:r>
            <a:r>
              <a:rPr lang="en" sz="1200" b="1">
                <a:solidFill>
                  <a:schemeClr val="accent3"/>
                </a:solidFill>
              </a:rPr>
              <a:t> </a:t>
            </a:r>
            <a:r>
              <a:rPr lang="en" sz="1200">
                <a:solidFill>
                  <a:schemeClr val="accent3"/>
                </a:solidFill>
              </a:rPr>
              <a:t>Overview</a:t>
            </a:r>
            <a:endParaRPr sz="1200">
              <a:solidFill>
                <a:schemeClr val="accent3"/>
              </a:solidFill>
            </a:endParaRPr>
          </a:p>
        </p:txBody>
      </p:sp>
      <p:sp>
        <p:nvSpPr>
          <p:cNvPr id="410" name="Google Shape;410;p36"/>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Updates</a:t>
            </a:r>
            <a:endParaRPr sz="1200">
              <a:solidFill>
                <a:schemeClr val="accent3"/>
              </a:solidFill>
            </a:endParaRPr>
          </a:p>
        </p:txBody>
      </p:sp>
      <p:sp>
        <p:nvSpPr>
          <p:cNvPr id="411" name="Google Shape;411;p36"/>
          <p:cNvSpPr txBox="1"/>
          <p:nvPr/>
        </p:nvSpPr>
        <p:spPr>
          <a:xfrm>
            <a:off x="3943600" y="4811425"/>
            <a:ext cx="99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Schedule </a:t>
            </a:r>
            <a:endParaRPr sz="1200">
              <a:solidFill>
                <a:schemeClr val="accent3"/>
              </a:solidFill>
            </a:endParaRPr>
          </a:p>
        </p:txBody>
      </p:sp>
      <p:sp>
        <p:nvSpPr>
          <p:cNvPr id="412" name="Google Shape;412;p36"/>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b="1">
                <a:solidFill>
                  <a:srgbClr val="FFFFFF"/>
                </a:solidFill>
              </a:rPr>
              <a:t>Test Readiness</a:t>
            </a:r>
            <a:endParaRPr sz="1200" b="1">
              <a:solidFill>
                <a:srgbClr val="FFFFFF"/>
              </a:solidFill>
            </a:endParaRPr>
          </a:p>
          <a:p>
            <a:pPr marL="0" lvl="0" indent="0" algn="l" rtl="0">
              <a:spcBef>
                <a:spcPts val="0"/>
              </a:spcBef>
              <a:spcAft>
                <a:spcPts val="0"/>
              </a:spcAft>
              <a:buNone/>
            </a:pPr>
            <a:endParaRPr sz="1200">
              <a:solidFill>
                <a:srgbClr val="B7B7B7"/>
              </a:solidFill>
            </a:endParaRPr>
          </a:p>
        </p:txBody>
      </p:sp>
      <p:sp>
        <p:nvSpPr>
          <p:cNvPr id="413" name="Google Shape;413;p36"/>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pic>
        <p:nvPicPr>
          <p:cNvPr id="414" name="Google Shape;414;p3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28226" y="2572888"/>
            <a:ext cx="3431101" cy="1983849"/>
          </a:xfrm>
          <a:prstGeom prst="rect">
            <a:avLst/>
          </a:prstGeom>
          <a:noFill/>
          <a:ln w="19050" cap="flat" cmpd="sng">
            <a:solidFill>
              <a:schemeClr val="dk1"/>
            </a:solidFill>
            <a:prstDash val="solid"/>
            <a:round/>
            <a:headEnd type="none" w="sm" len="sm"/>
            <a:tailEnd type="none" w="sm" len="sm"/>
          </a:ln>
        </p:spPr>
      </p:pic>
      <p:pic>
        <p:nvPicPr>
          <p:cNvPr id="415" name="Google Shape;415;p3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901450" y="2572887"/>
            <a:ext cx="3048120" cy="1983849"/>
          </a:xfrm>
          <a:prstGeom prst="rect">
            <a:avLst/>
          </a:prstGeom>
          <a:noFill/>
          <a:ln w="19050" cap="flat" cmpd="sng">
            <a:solidFill>
              <a:schemeClr val="dk1"/>
            </a:solidFill>
            <a:prstDash val="solid"/>
            <a:round/>
            <a:headEnd type="none" w="sm" len="sm"/>
            <a:tailEnd type="none" w="sm" len="sm"/>
          </a:ln>
        </p:spPr>
      </p:pic>
      <p:sp>
        <p:nvSpPr>
          <p:cNvPr id="416" name="Google Shape;416;p36"/>
          <p:cNvSpPr txBox="1"/>
          <p:nvPr/>
        </p:nvSpPr>
        <p:spPr>
          <a:xfrm>
            <a:off x="2247525" y="4471300"/>
            <a:ext cx="79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6AA84F"/>
                </a:solidFill>
                <a:latin typeface="Helvetica Neue"/>
                <a:ea typeface="Helvetica Neue"/>
                <a:cs typeface="Helvetica Neue"/>
                <a:sym typeface="Helvetica Neue"/>
              </a:rPr>
              <a:t>Pass</a:t>
            </a:r>
            <a:endParaRPr b="1">
              <a:solidFill>
                <a:srgbClr val="6AA84F"/>
              </a:solidFill>
              <a:latin typeface="Helvetica Neue"/>
              <a:ea typeface="Helvetica Neue"/>
              <a:cs typeface="Helvetica Neue"/>
              <a:sym typeface="Helvetica Neue"/>
            </a:endParaRPr>
          </a:p>
        </p:txBody>
      </p:sp>
      <p:sp>
        <p:nvSpPr>
          <p:cNvPr id="417" name="Google Shape;417;p36"/>
          <p:cNvSpPr txBox="1"/>
          <p:nvPr/>
        </p:nvSpPr>
        <p:spPr>
          <a:xfrm>
            <a:off x="6185475" y="4513000"/>
            <a:ext cx="79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CC0000"/>
                </a:solidFill>
                <a:latin typeface="Helvetica Neue"/>
                <a:ea typeface="Helvetica Neue"/>
                <a:cs typeface="Helvetica Neue"/>
                <a:sym typeface="Helvetica Neue"/>
              </a:rPr>
              <a:t>Fail</a:t>
            </a:r>
            <a:endParaRPr b="1">
              <a:solidFill>
                <a:srgbClr val="CC0000"/>
              </a:solidFill>
              <a:latin typeface="Helvetica Neue"/>
              <a:ea typeface="Helvetica Neue"/>
              <a:cs typeface="Helvetica Neue"/>
              <a:sym typeface="Helvetica Neue"/>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7"/>
          <p:cNvSpPr txBox="1">
            <a:spLocks noGrp="1"/>
          </p:cNvSpPr>
          <p:nvPr>
            <p:ph type="body" idx="1"/>
          </p:nvPr>
        </p:nvSpPr>
        <p:spPr>
          <a:xfrm>
            <a:off x="132075" y="682600"/>
            <a:ext cx="8520600" cy="3945600"/>
          </a:xfrm>
          <a:prstGeom prst="rect">
            <a:avLst/>
          </a:prstGeom>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SzPts val="1600"/>
              <a:buFont typeface="Arial"/>
              <a:buChar char="●"/>
            </a:pPr>
            <a:r>
              <a:rPr lang="en" sz="1600">
                <a:latin typeface="Arial"/>
                <a:ea typeface="Arial"/>
                <a:cs typeface="Arial"/>
                <a:sym typeface="Arial"/>
              </a:rPr>
              <a:t>ELE.1: IR Sensor (Initial Test 2/12/22)</a:t>
            </a:r>
            <a:endParaRPr sz="1600">
              <a:latin typeface="Arial"/>
              <a:ea typeface="Arial"/>
              <a:cs typeface="Arial"/>
              <a:sym typeface="Arial"/>
            </a:endParaRPr>
          </a:p>
          <a:p>
            <a:pPr marL="457200" lvl="0" indent="-330200" algn="l" rtl="0">
              <a:lnSpc>
                <a:spcPct val="100000"/>
              </a:lnSpc>
              <a:spcBef>
                <a:spcPts val="0"/>
              </a:spcBef>
              <a:spcAft>
                <a:spcPts val="0"/>
              </a:spcAft>
              <a:buSzPts val="1600"/>
              <a:buFont typeface="Arial"/>
              <a:buChar char="●"/>
            </a:pPr>
            <a:r>
              <a:rPr lang="en" sz="1600">
                <a:latin typeface="Arial"/>
                <a:ea typeface="Arial"/>
                <a:cs typeface="Arial"/>
                <a:sym typeface="Arial"/>
              </a:rPr>
              <a:t>ELE.2: Temp Sensor (Initial Test 2/12/22)</a:t>
            </a:r>
            <a:endParaRPr sz="1600">
              <a:latin typeface="Arial"/>
              <a:ea typeface="Arial"/>
              <a:cs typeface="Arial"/>
              <a:sym typeface="Arial"/>
            </a:endParaRPr>
          </a:p>
          <a:p>
            <a:pPr marL="457200" lvl="0" indent="-330200" algn="l" rtl="0">
              <a:lnSpc>
                <a:spcPct val="100000"/>
              </a:lnSpc>
              <a:spcBef>
                <a:spcPts val="0"/>
              </a:spcBef>
              <a:spcAft>
                <a:spcPts val="0"/>
              </a:spcAft>
              <a:buSzPts val="1600"/>
              <a:buFont typeface="Arial"/>
              <a:buChar char="●"/>
            </a:pPr>
            <a:r>
              <a:rPr lang="en" sz="1600">
                <a:latin typeface="Arial"/>
                <a:ea typeface="Arial"/>
                <a:cs typeface="Arial"/>
                <a:sym typeface="Arial"/>
              </a:rPr>
              <a:t>ELE.3: Humidity Sensor (Initial Test 2/12/22)</a:t>
            </a:r>
            <a:endParaRPr sz="1600">
              <a:latin typeface="Arial"/>
              <a:ea typeface="Arial"/>
              <a:cs typeface="Arial"/>
              <a:sym typeface="Arial"/>
            </a:endParaRPr>
          </a:p>
          <a:p>
            <a:pPr marL="914400" lvl="1" indent="-330200" algn="l" rtl="0">
              <a:lnSpc>
                <a:spcPct val="100000"/>
              </a:lnSpc>
              <a:spcBef>
                <a:spcPts val="0"/>
              </a:spcBef>
              <a:spcAft>
                <a:spcPts val="0"/>
              </a:spcAft>
              <a:buSzPts val="1600"/>
              <a:buFont typeface="Arial"/>
              <a:buChar char="○"/>
            </a:pPr>
            <a:r>
              <a:rPr lang="en" sz="1600">
                <a:latin typeface="Arial"/>
                <a:ea typeface="Arial"/>
                <a:cs typeface="Arial"/>
                <a:sym typeface="Arial"/>
              </a:rPr>
              <a:t>Testing in Progress: Sensors work but accuracy cannot yet be confirmed</a:t>
            </a:r>
            <a:endParaRPr sz="1600">
              <a:latin typeface="Arial"/>
              <a:ea typeface="Arial"/>
              <a:cs typeface="Arial"/>
              <a:sym typeface="Arial"/>
            </a:endParaRPr>
          </a:p>
        </p:txBody>
      </p:sp>
      <p:sp>
        <p:nvSpPr>
          <p:cNvPr id="423" name="Google Shape;423;p3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Completed Component Tests Summary</a:t>
            </a:r>
            <a:endParaRPr/>
          </a:p>
          <a:p>
            <a:pPr marL="0" lvl="0" indent="0" algn="l" rtl="0">
              <a:spcBef>
                <a:spcPts val="0"/>
              </a:spcBef>
              <a:spcAft>
                <a:spcPts val="0"/>
              </a:spcAft>
              <a:buNone/>
            </a:pPr>
            <a:endParaRPr/>
          </a:p>
        </p:txBody>
      </p:sp>
      <p:sp>
        <p:nvSpPr>
          <p:cNvPr id="424" name="Google Shape;424;p3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25</a:t>
            </a:fld>
            <a:endParaRPr/>
          </a:p>
        </p:txBody>
      </p:sp>
      <p:pic>
        <p:nvPicPr>
          <p:cNvPr id="425" name="Google Shape;425;p37"/>
          <p:cNvPicPr preferRelativeResize="0"/>
          <p:nvPr/>
        </p:nvPicPr>
        <p:blipFill>
          <a:blip r:embed="rId3">
            <a:alphaModFix/>
          </a:blip>
          <a:stretch>
            <a:fillRect/>
          </a:stretch>
        </p:blipFill>
        <p:spPr>
          <a:xfrm>
            <a:off x="703775" y="2009200"/>
            <a:ext cx="3492000" cy="2619000"/>
          </a:xfrm>
          <a:prstGeom prst="rect">
            <a:avLst/>
          </a:prstGeom>
          <a:noFill/>
          <a:ln w="9525" cap="flat" cmpd="sng">
            <a:solidFill>
              <a:schemeClr val="dk1"/>
            </a:solidFill>
            <a:prstDash val="solid"/>
            <a:round/>
            <a:headEnd type="none" w="sm" len="sm"/>
            <a:tailEnd type="none" w="sm" len="sm"/>
          </a:ln>
        </p:spPr>
      </p:pic>
      <p:pic>
        <p:nvPicPr>
          <p:cNvPr id="426" name="Google Shape;426;p37"/>
          <p:cNvPicPr preferRelativeResize="0"/>
          <p:nvPr/>
        </p:nvPicPr>
        <p:blipFill>
          <a:blip r:embed="rId4">
            <a:alphaModFix/>
          </a:blip>
          <a:stretch>
            <a:fillRect/>
          </a:stretch>
        </p:blipFill>
        <p:spPr>
          <a:xfrm>
            <a:off x="4500700" y="2009200"/>
            <a:ext cx="3492000" cy="2618988"/>
          </a:xfrm>
          <a:prstGeom prst="rect">
            <a:avLst/>
          </a:prstGeom>
          <a:noFill/>
          <a:ln w="9525" cap="flat" cmpd="sng">
            <a:solidFill>
              <a:schemeClr val="dk1"/>
            </a:solidFill>
            <a:prstDash val="solid"/>
            <a:round/>
            <a:headEnd type="none" w="sm" len="sm"/>
            <a:tailEnd type="none" w="sm" len="sm"/>
          </a:ln>
        </p:spPr>
      </p:pic>
      <p:sp>
        <p:nvSpPr>
          <p:cNvPr id="427" name="Google Shape;427;p37"/>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a:t>
            </a:r>
            <a:r>
              <a:rPr lang="en" sz="1200" b="1">
                <a:solidFill>
                  <a:schemeClr val="accent3"/>
                </a:solidFill>
              </a:rPr>
              <a:t> </a:t>
            </a:r>
            <a:r>
              <a:rPr lang="en" sz="1200">
                <a:solidFill>
                  <a:schemeClr val="accent3"/>
                </a:solidFill>
              </a:rPr>
              <a:t>Overview</a:t>
            </a:r>
            <a:endParaRPr sz="1200">
              <a:solidFill>
                <a:schemeClr val="accent3"/>
              </a:solidFill>
            </a:endParaRPr>
          </a:p>
        </p:txBody>
      </p:sp>
      <p:sp>
        <p:nvSpPr>
          <p:cNvPr id="428" name="Google Shape;428;p37"/>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Updates</a:t>
            </a:r>
            <a:endParaRPr sz="1200">
              <a:solidFill>
                <a:schemeClr val="accent3"/>
              </a:solidFill>
            </a:endParaRPr>
          </a:p>
        </p:txBody>
      </p:sp>
      <p:sp>
        <p:nvSpPr>
          <p:cNvPr id="429" name="Google Shape;429;p37"/>
          <p:cNvSpPr txBox="1"/>
          <p:nvPr/>
        </p:nvSpPr>
        <p:spPr>
          <a:xfrm>
            <a:off x="3943600" y="4811425"/>
            <a:ext cx="99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Schedule </a:t>
            </a:r>
            <a:endParaRPr sz="1200">
              <a:solidFill>
                <a:schemeClr val="accent3"/>
              </a:solidFill>
            </a:endParaRPr>
          </a:p>
        </p:txBody>
      </p:sp>
      <p:sp>
        <p:nvSpPr>
          <p:cNvPr id="430" name="Google Shape;430;p37"/>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b="1">
                <a:solidFill>
                  <a:srgbClr val="FFFFFF"/>
                </a:solidFill>
              </a:rPr>
              <a:t>Test Readiness</a:t>
            </a:r>
            <a:endParaRPr sz="1200" b="1">
              <a:solidFill>
                <a:srgbClr val="FFFFFF"/>
              </a:solidFill>
            </a:endParaRPr>
          </a:p>
          <a:p>
            <a:pPr marL="0" lvl="0" indent="0" algn="l" rtl="0">
              <a:spcBef>
                <a:spcPts val="0"/>
              </a:spcBef>
              <a:spcAft>
                <a:spcPts val="0"/>
              </a:spcAft>
              <a:buNone/>
            </a:pPr>
            <a:endParaRPr sz="1200">
              <a:solidFill>
                <a:srgbClr val="B7B7B7"/>
              </a:solidFill>
            </a:endParaRPr>
          </a:p>
        </p:txBody>
      </p:sp>
      <p:sp>
        <p:nvSpPr>
          <p:cNvPr id="431" name="Google Shape;431;p37"/>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38"/>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Testing Phase 2: Subsystem Testing</a:t>
            </a:r>
            <a:endParaRPr/>
          </a:p>
        </p:txBody>
      </p:sp>
      <p:sp>
        <p:nvSpPr>
          <p:cNvPr id="437" name="Google Shape;437;p38"/>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26</a:t>
            </a:fld>
            <a:endParaRPr/>
          </a:p>
        </p:txBody>
      </p:sp>
      <p:graphicFrame>
        <p:nvGraphicFramePr>
          <p:cNvPr id="438" name="Google Shape;438;p38"/>
          <p:cNvGraphicFramePr/>
          <p:nvPr/>
        </p:nvGraphicFramePr>
        <p:xfrm>
          <a:off x="552763" y="891300"/>
          <a:ext cx="8038475" cy="3504930"/>
        </p:xfrm>
        <a:graphic>
          <a:graphicData uri="http://schemas.openxmlformats.org/drawingml/2006/table">
            <a:tbl>
              <a:tblPr>
                <a:noFill/>
                <a:tableStyleId>{5B42A5BC-5262-4767-A5F5-149DFB1A2B98}</a:tableStyleId>
              </a:tblPr>
              <a:tblGrid>
                <a:gridCol w="1082050">
                  <a:extLst>
                    <a:ext uri="{9D8B030D-6E8A-4147-A177-3AD203B41FA5}">
                      <a16:colId xmlns:a16="http://schemas.microsoft.com/office/drawing/2014/main" val="20000"/>
                    </a:ext>
                  </a:extLst>
                </a:gridCol>
                <a:gridCol w="3515475">
                  <a:extLst>
                    <a:ext uri="{9D8B030D-6E8A-4147-A177-3AD203B41FA5}">
                      <a16:colId xmlns:a16="http://schemas.microsoft.com/office/drawing/2014/main" val="20001"/>
                    </a:ext>
                  </a:extLst>
                </a:gridCol>
                <a:gridCol w="1404100">
                  <a:extLst>
                    <a:ext uri="{9D8B030D-6E8A-4147-A177-3AD203B41FA5}">
                      <a16:colId xmlns:a16="http://schemas.microsoft.com/office/drawing/2014/main" val="20002"/>
                    </a:ext>
                  </a:extLst>
                </a:gridCol>
                <a:gridCol w="2036850">
                  <a:extLst>
                    <a:ext uri="{9D8B030D-6E8A-4147-A177-3AD203B41FA5}">
                      <a16:colId xmlns:a16="http://schemas.microsoft.com/office/drawing/2014/main" val="20003"/>
                    </a:ext>
                  </a:extLst>
                </a:gridCol>
              </a:tblGrid>
              <a:tr h="354300">
                <a:tc>
                  <a:txBody>
                    <a:bodyPr/>
                    <a:lstStyle/>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Subsystem</a:t>
                      </a:r>
                      <a:endParaRPr sz="1100" b="1">
                        <a:latin typeface="Helvetica Neue"/>
                        <a:ea typeface="Helvetica Neue"/>
                        <a:cs typeface="Helvetica Neue"/>
                        <a:sym typeface="Helvetica Neue"/>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100" b="1">
                          <a:latin typeface="Helvetica Neue"/>
                          <a:ea typeface="Helvetica Neue"/>
                          <a:cs typeface="Helvetica Neue"/>
                          <a:sym typeface="Helvetica Neue"/>
                        </a:rPr>
                        <a:t>Test(s) Name</a:t>
                      </a:r>
                      <a:endParaRPr sz="1100" b="1">
                        <a:latin typeface="Helvetica Neue"/>
                        <a:ea typeface="Helvetica Neue"/>
                        <a:cs typeface="Helvetica Neue"/>
                        <a:sym typeface="Helvetica Neue"/>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100" b="1">
                          <a:latin typeface="Helvetica Neue"/>
                          <a:ea typeface="Helvetica Neue"/>
                          <a:cs typeface="Helvetica Neue"/>
                          <a:sym typeface="Helvetica Neue"/>
                        </a:rPr>
                        <a:t>Completion Date</a:t>
                      </a:r>
                      <a:endParaRPr sz="1100" b="1">
                        <a:latin typeface="Helvetica Neue"/>
                        <a:ea typeface="Helvetica Neue"/>
                        <a:cs typeface="Helvetica Neue"/>
                        <a:sym typeface="Helvetica Neue"/>
                      </a:endParaRPr>
                    </a:p>
                  </a:txBody>
                  <a:tcPr marL="91425" marR="91425" marT="91425" marB="91425">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Status</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87450">
                <a:tc>
                  <a:txBody>
                    <a:bodyPr/>
                    <a:lstStyle/>
                    <a:p>
                      <a:pPr marL="0" lvl="0" indent="0" algn="l" rtl="0">
                        <a:spcBef>
                          <a:spcPts val="0"/>
                        </a:spcBef>
                        <a:spcAft>
                          <a:spcPts val="0"/>
                        </a:spcAft>
                        <a:buNone/>
                      </a:pPr>
                      <a:r>
                        <a:rPr lang="en" sz="1100"/>
                        <a:t>Optics</a:t>
                      </a:r>
                      <a:endParaRPr sz="1100"/>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OPT.1: Basic Functionality</a:t>
                      </a:r>
                      <a:endParaRPr sz="1200"/>
                    </a:p>
                    <a:p>
                      <a:pPr marL="0" lvl="0" indent="0" algn="l" rtl="0">
                        <a:spcBef>
                          <a:spcPts val="0"/>
                        </a:spcBef>
                        <a:spcAft>
                          <a:spcPts val="0"/>
                        </a:spcAft>
                        <a:buNone/>
                      </a:pPr>
                      <a:r>
                        <a:rPr lang="en" sz="1200"/>
                        <a:t>OPT.6: Pointing</a:t>
                      </a:r>
                      <a:endParaRPr sz="1200"/>
                    </a:p>
                    <a:p>
                      <a:pPr marL="0" lvl="0" indent="0" algn="l" rtl="0">
                        <a:spcBef>
                          <a:spcPts val="0"/>
                        </a:spcBef>
                        <a:spcAft>
                          <a:spcPts val="0"/>
                        </a:spcAft>
                        <a:buNone/>
                      </a:pPr>
                      <a:r>
                        <a:rPr lang="en" sz="1200" b="1"/>
                        <a:t>OPT.7: LSM*</a:t>
                      </a:r>
                      <a:endParaRPr sz="1200" b="1"/>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2/20/22</a:t>
                      </a:r>
                      <a:endParaRPr/>
                    </a:p>
                  </a:txBody>
                  <a:tcPr marL="91425" marR="91425" marT="45700" marB="4570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b="1">
                          <a:solidFill>
                            <a:srgbClr val="6AA84F"/>
                          </a:solidFill>
                        </a:rPr>
                        <a:t>Completed - Appendix</a:t>
                      </a:r>
                      <a:endParaRPr sz="1200" b="1">
                        <a:solidFill>
                          <a:srgbClr val="6AA84F"/>
                        </a:solidFill>
                      </a:endParaRPr>
                    </a:p>
                    <a:p>
                      <a:pPr marL="0" lvl="0" indent="0" algn="l" rtl="0">
                        <a:spcBef>
                          <a:spcPts val="0"/>
                        </a:spcBef>
                        <a:spcAft>
                          <a:spcPts val="0"/>
                        </a:spcAft>
                        <a:buNone/>
                      </a:pPr>
                      <a:r>
                        <a:rPr lang="en" sz="1200">
                          <a:solidFill>
                            <a:schemeClr val="dk1"/>
                          </a:solidFill>
                        </a:rPr>
                        <a:t>Not Started - On Track</a:t>
                      </a:r>
                      <a:endParaRPr sz="1200">
                        <a:solidFill>
                          <a:schemeClr val="dk1"/>
                        </a:solidFill>
                      </a:endParaRPr>
                    </a:p>
                    <a:p>
                      <a:pPr marL="0" lvl="0" indent="0" algn="l" rtl="0">
                        <a:spcBef>
                          <a:spcPts val="0"/>
                        </a:spcBef>
                        <a:spcAft>
                          <a:spcPts val="0"/>
                        </a:spcAft>
                        <a:buNone/>
                      </a:pPr>
                      <a:r>
                        <a:rPr lang="en" sz="1200" b="1">
                          <a:solidFill>
                            <a:srgbClr val="FF9900"/>
                          </a:solidFill>
                        </a:rPr>
                        <a:t>In Progress - Presented</a:t>
                      </a:r>
                      <a:endParaRPr sz="1200" b="1">
                        <a:solidFill>
                          <a:srgbClr val="FF9900"/>
                        </a:solidFill>
                      </a:endParaRPr>
                    </a:p>
                  </a:txBody>
                  <a:tcPr marL="91425" marR="91425" marT="45700" marB="457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46900">
                <a:tc>
                  <a:txBody>
                    <a:bodyPr/>
                    <a:lstStyle/>
                    <a:p>
                      <a:pPr marL="0" lvl="0" indent="0" algn="l" rtl="0">
                        <a:spcBef>
                          <a:spcPts val="0"/>
                        </a:spcBef>
                        <a:spcAft>
                          <a:spcPts val="0"/>
                        </a:spcAft>
                        <a:buNone/>
                      </a:pPr>
                      <a:r>
                        <a:rPr lang="en" sz="1100"/>
                        <a:t>Structures</a:t>
                      </a:r>
                      <a:endParaRPr sz="1100"/>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STR.2: Thermal Model*</a:t>
                      </a:r>
                      <a:endParaRPr sz="1200"/>
                    </a:p>
                    <a:p>
                      <a:pPr marL="0" lvl="0" indent="0" algn="l" rtl="0">
                        <a:spcBef>
                          <a:spcPts val="0"/>
                        </a:spcBef>
                        <a:spcAft>
                          <a:spcPts val="0"/>
                        </a:spcAft>
                        <a:buNone/>
                      </a:pPr>
                      <a:r>
                        <a:rPr lang="en" sz="1200"/>
                        <a:t>STR.4: Water Protection</a:t>
                      </a:r>
                      <a:endParaRPr sz="1200"/>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2/20/22</a:t>
                      </a:r>
                      <a:endParaRPr/>
                    </a:p>
                  </a:txBody>
                  <a:tcPr marL="91425" marR="91425" marT="45700" marB="4570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Not Started - On Track</a:t>
                      </a:r>
                      <a:endParaRPr sz="1200">
                        <a:solidFill>
                          <a:schemeClr val="dk1"/>
                        </a:solidFill>
                      </a:endParaRPr>
                    </a:p>
                    <a:p>
                      <a:pPr marL="0" lvl="0" indent="0" algn="l" rtl="0">
                        <a:spcBef>
                          <a:spcPts val="0"/>
                        </a:spcBef>
                        <a:spcAft>
                          <a:spcPts val="0"/>
                        </a:spcAft>
                        <a:buNone/>
                      </a:pPr>
                      <a:r>
                        <a:rPr lang="en" sz="1200">
                          <a:solidFill>
                            <a:schemeClr val="dk1"/>
                          </a:solidFill>
                        </a:rPr>
                        <a:t>Not Started - On Track</a:t>
                      </a:r>
                      <a:endParaRPr sz="1200">
                        <a:solidFill>
                          <a:schemeClr val="dk1"/>
                        </a:solidFill>
                      </a:endParaRPr>
                    </a:p>
                  </a:txBody>
                  <a:tcPr marL="91425" marR="91425" marT="45700" marB="457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52150">
                <a:tc>
                  <a:txBody>
                    <a:bodyPr/>
                    <a:lstStyle/>
                    <a:p>
                      <a:pPr marL="0" lvl="0" indent="0" algn="l" rtl="0">
                        <a:spcBef>
                          <a:spcPts val="0"/>
                        </a:spcBef>
                        <a:spcAft>
                          <a:spcPts val="0"/>
                        </a:spcAft>
                        <a:buNone/>
                      </a:pPr>
                      <a:r>
                        <a:rPr lang="en" sz="1100"/>
                        <a:t>Orbit Determination</a:t>
                      </a:r>
                      <a:endParaRPr sz="1100"/>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b="1"/>
                        <a:t>ORB.1-7: All Keplerian Element Tests</a:t>
                      </a:r>
                      <a:endParaRPr sz="1200" b="1"/>
                    </a:p>
                    <a:p>
                      <a:pPr marL="0" lvl="0" indent="0" algn="l" rtl="0">
                        <a:spcBef>
                          <a:spcPts val="0"/>
                        </a:spcBef>
                        <a:spcAft>
                          <a:spcPts val="0"/>
                        </a:spcAft>
                        <a:buClr>
                          <a:schemeClr val="dk1"/>
                        </a:buClr>
                        <a:buSzPts val="1100"/>
                        <a:buFont typeface="Arial"/>
                        <a:buNone/>
                      </a:pPr>
                      <a:r>
                        <a:rPr lang="en" sz="1200">
                          <a:solidFill>
                            <a:schemeClr val="dk1"/>
                          </a:solidFill>
                        </a:rPr>
                        <a:t>ORB.8: Close Approach Event Prediction </a:t>
                      </a:r>
                      <a:endParaRPr sz="1200"/>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rPr>
                        <a:t>3/20/22</a:t>
                      </a:r>
                      <a:endParaRPr/>
                    </a:p>
                  </a:txBody>
                  <a:tcPr marL="91425" marR="91425" marT="45700" marB="4570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b="1">
                          <a:solidFill>
                            <a:srgbClr val="FF9900"/>
                          </a:solidFill>
                        </a:rPr>
                        <a:t>In Progress - Presented</a:t>
                      </a:r>
                      <a:endParaRPr sz="1200" b="1">
                        <a:solidFill>
                          <a:srgbClr val="FF9900"/>
                        </a:solidFill>
                      </a:endParaRPr>
                    </a:p>
                    <a:p>
                      <a:pPr marL="0" lvl="0" indent="0" algn="l" rtl="0">
                        <a:spcBef>
                          <a:spcPts val="0"/>
                        </a:spcBef>
                        <a:spcAft>
                          <a:spcPts val="0"/>
                        </a:spcAft>
                        <a:buNone/>
                      </a:pPr>
                      <a:r>
                        <a:rPr lang="en" sz="1200">
                          <a:solidFill>
                            <a:schemeClr val="dk1"/>
                          </a:solidFill>
                        </a:rPr>
                        <a:t>Not Started - On Track</a:t>
                      </a:r>
                      <a:endParaRPr sz="1200">
                        <a:solidFill>
                          <a:schemeClr val="dk1"/>
                        </a:solidFill>
                      </a:endParaRPr>
                    </a:p>
                  </a:txBody>
                  <a:tcPr marL="91425" marR="91425" marT="45700" marB="457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en" sz="1100"/>
                        <a:t>Electronics</a:t>
                      </a:r>
                      <a:endParaRPr sz="1100"/>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ELE.4: Power Interface </a:t>
                      </a:r>
                      <a:endParaRPr sz="1200"/>
                    </a:p>
                    <a:p>
                      <a:pPr marL="0" lvl="0" indent="0" algn="l" rtl="0">
                        <a:spcBef>
                          <a:spcPts val="0"/>
                        </a:spcBef>
                        <a:spcAft>
                          <a:spcPts val="0"/>
                        </a:spcAft>
                        <a:buNone/>
                      </a:pPr>
                      <a:r>
                        <a:rPr lang="en" sz="1200"/>
                        <a:t>ELE.5: Power Failure</a:t>
                      </a:r>
                      <a:endParaRPr sz="1200"/>
                    </a:p>
                    <a:p>
                      <a:pPr marL="0" lvl="0" indent="0" algn="l" rtl="0">
                        <a:spcBef>
                          <a:spcPts val="0"/>
                        </a:spcBef>
                        <a:spcAft>
                          <a:spcPts val="0"/>
                        </a:spcAft>
                        <a:buNone/>
                      </a:pPr>
                      <a:r>
                        <a:rPr lang="en" sz="1200"/>
                        <a:t>ELE.6: Communication/Data Interface</a:t>
                      </a:r>
                      <a:endParaRPr sz="1200"/>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2/20/22</a:t>
                      </a:r>
                      <a:endParaRPr>
                        <a:solidFill>
                          <a:schemeClr val="dk1"/>
                        </a:solidFill>
                      </a:endParaRPr>
                    </a:p>
                  </a:txBody>
                  <a:tcPr marL="91425" marR="91425" marT="45700" marB="4570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Not Started - On Track</a:t>
                      </a:r>
                      <a:endParaRPr sz="1200">
                        <a:solidFill>
                          <a:schemeClr val="dk1"/>
                        </a:solidFill>
                      </a:endParaRPr>
                    </a:p>
                    <a:p>
                      <a:pPr marL="0" lvl="0" indent="0" algn="l" rtl="0">
                        <a:spcBef>
                          <a:spcPts val="0"/>
                        </a:spcBef>
                        <a:spcAft>
                          <a:spcPts val="0"/>
                        </a:spcAft>
                        <a:buNone/>
                      </a:pPr>
                      <a:r>
                        <a:rPr lang="en" sz="1200">
                          <a:solidFill>
                            <a:schemeClr val="dk1"/>
                          </a:solidFill>
                        </a:rPr>
                        <a:t>Not Started - On Track</a:t>
                      </a:r>
                      <a:endParaRPr sz="1200">
                        <a:solidFill>
                          <a:schemeClr val="dk1"/>
                        </a:solidFill>
                      </a:endParaRPr>
                    </a:p>
                    <a:p>
                      <a:pPr marL="0" lvl="0" indent="0" algn="l" rtl="0">
                        <a:spcBef>
                          <a:spcPts val="0"/>
                        </a:spcBef>
                        <a:spcAft>
                          <a:spcPts val="0"/>
                        </a:spcAft>
                        <a:buNone/>
                      </a:pPr>
                      <a:r>
                        <a:rPr lang="en" sz="1200">
                          <a:solidFill>
                            <a:schemeClr val="dk1"/>
                          </a:solidFill>
                        </a:rPr>
                        <a:t>Not Started - On Track</a:t>
                      </a:r>
                      <a:endParaRPr sz="1200">
                        <a:solidFill>
                          <a:schemeClr val="dk1"/>
                        </a:solidFill>
                      </a:endParaRPr>
                    </a:p>
                  </a:txBody>
                  <a:tcPr marL="91425" marR="91425" marT="45700" marB="457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37750">
                <a:tc>
                  <a:txBody>
                    <a:bodyPr/>
                    <a:lstStyle/>
                    <a:p>
                      <a:pPr marL="0" lvl="0" indent="0" algn="l" rtl="0">
                        <a:spcBef>
                          <a:spcPts val="0"/>
                        </a:spcBef>
                        <a:spcAft>
                          <a:spcPts val="0"/>
                        </a:spcAft>
                        <a:buNone/>
                      </a:pPr>
                      <a:r>
                        <a:rPr lang="en" sz="1100">
                          <a:solidFill>
                            <a:schemeClr val="dk1"/>
                          </a:solidFill>
                        </a:rPr>
                        <a:t>Data Flow</a:t>
                      </a:r>
                      <a:endParaRPr sz="1100">
                        <a:solidFill>
                          <a:schemeClr val="dk1"/>
                        </a:solidFill>
                      </a:endParaRPr>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b="1"/>
                        <a:t>DAT.1: Communications</a:t>
                      </a:r>
                      <a:endParaRPr sz="1200" b="1"/>
                    </a:p>
                    <a:p>
                      <a:pPr marL="0" lvl="0" indent="0" algn="l" rtl="0">
                        <a:spcBef>
                          <a:spcPts val="0"/>
                        </a:spcBef>
                        <a:spcAft>
                          <a:spcPts val="0"/>
                        </a:spcAft>
                        <a:buNone/>
                      </a:pPr>
                      <a:r>
                        <a:rPr lang="en" sz="1200"/>
                        <a:t>DAT.3: Alert Timing*</a:t>
                      </a:r>
                      <a:endParaRPr sz="1200"/>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3/20/22</a:t>
                      </a:r>
                      <a:endParaRPr>
                        <a:solidFill>
                          <a:schemeClr val="dk1"/>
                        </a:solidFill>
                      </a:endParaRPr>
                    </a:p>
                  </a:txBody>
                  <a:tcPr marL="91425" marR="91425" marT="45700" marB="4570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b="1">
                          <a:solidFill>
                            <a:srgbClr val="FF9900"/>
                          </a:solidFill>
                        </a:rPr>
                        <a:t>In Progress - Presented</a:t>
                      </a:r>
                      <a:endParaRPr sz="1200" b="1">
                        <a:solidFill>
                          <a:srgbClr val="FF9900"/>
                        </a:solidFill>
                      </a:endParaRPr>
                    </a:p>
                    <a:p>
                      <a:pPr marL="0" lvl="0" indent="0" algn="l" rtl="0">
                        <a:spcBef>
                          <a:spcPts val="0"/>
                        </a:spcBef>
                        <a:spcAft>
                          <a:spcPts val="0"/>
                        </a:spcAft>
                        <a:buNone/>
                      </a:pPr>
                      <a:r>
                        <a:rPr lang="en" sz="1200">
                          <a:solidFill>
                            <a:srgbClr val="FF9900"/>
                          </a:solidFill>
                        </a:rPr>
                        <a:t>In Progress</a:t>
                      </a:r>
                      <a:endParaRPr sz="1200">
                        <a:solidFill>
                          <a:srgbClr val="FF9900"/>
                        </a:solidFill>
                      </a:endParaRPr>
                    </a:p>
                  </a:txBody>
                  <a:tcPr marL="91425" marR="91425" marT="45700" marB="457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37750">
                <a:tc>
                  <a:txBody>
                    <a:bodyPr/>
                    <a:lstStyle/>
                    <a:p>
                      <a:pPr marL="0" lvl="0" indent="0" algn="l" rtl="0">
                        <a:spcBef>
                          <a:spcPts val="0"/>
                        </a:spcBef>
                        <a:spcAft>
                          <a:spcPts val="0"/>
                        </a:spcAft>
                        <a:buNone/>
                      </a:pPr>
                      <a:r>
                        <a:rPr lang="en" sz="1100">
                          <a:solidFill>
                            <a:schemeClr val="dk1"/>
                          </a:solidFill>
                        </a:rPr>
                        <a:t>Algorithm</a:t>
                      </a:r>
                      <a:endParaRPr sz="1100">
                        <a:solidFill>
                          <a:schemeClr val="dk1"/>
                        </a:solidFill>
                      </a:endParaRPr>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b="1"/>
                        <a:t>ALG.1-6: POLs </a:t>
                      </a:r>
                      <a:endParaRPr sz="1200" b="1"/>
                    </a:p>
                    <a:p>
                      <a:pPr marL="0" lvl="0" indent="0" algn="l" rtl="0">
                        <a:spcBef>
                          <a:spcPts val="0"/>
                        </a:spcBef>
                        <a:spcAft>
                          <a:spcPts val="0"/>
                        </a:spcAft>
                        <a:buClr>
                          <a:schemeClr val="dk1"/>
                        </a:buClr>
                        <a:buSzPts val="1100"/>
                        <a:buFont typeface="Arial"/>
                        <a:buNone/>
                      </a:pPr>
                      <a:r>
                        <a:rPr lang="en" sz="1200" b="1">
                          <a:solidFill>
                            <a:schemeClr val="dk1"/>
                          </a:solidFill>
                        </a:rPr>
                        <a:t>ALG.7-10: Events</a:t>
                      </a:r>
                      <a:endParaRPr sz="1200" b="1"/>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3/20/22</a:t>
                      </a:r>
                      <a:endParaRPr>
                        <a:solidFill>
                          <a:schemeClr val="dk1"/>
                        </a:solidFill>
                      </a:endParaRPr>
                    </a:p>
                  </a:txBody>
                  <a:tcPr marL="91425" marR="91425" marT="45700" marB="4570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b="1">
                          <a:solidFill>
                            <a:srgbClr val="FF9900"/>
                          </a:solidFill>
                        </a:rPr>
                        <a:t>In Progress - Presented</a:t>
                      </a:r>
                      <a:endParaRPr sz="1200" b="1">
                        <a:solidFill>
                          <a:srgbClr val="FF9900"/>
                        </a:solidFill>
                      </a:endParaRPr>
                    </a:p>
                    <a:p>
                      <a:pPr marL="0" lvl="0" indent="0" algn="l" rtl="0">
                        <a:spcBef>
                          <a:spcPts val="0"/>
                        </a:spcBef>
                        <a:spcAft>
                          <a:spcPts val="0"/>
                        </a:spcAft>
                        <a:buNone/>
                      </a:pPr>
                      <a:r>
                        <a:rPr lang="en" sz="1200" b="1">
                          <a:solidFill>
                            <a:srgbClr val="FF9900"/>
                          </a:solidFill>
                        </a:rPr>
                        <a:t>In Progress - Presented</a:t>
                      </a:r>
                      <a:endParaRPr sz="1200" b="1">
                        <a:solidFill>
                          <a:srgbClr val="FF9900"/>
                        </a:solidFill>
                      </a:endParaRPr>
                    </a:p>
                  </a:txBody>
                  <a:tcPr marL="91425" marR="91425" marT="45700" marB="457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439" name="Google Shape;439;p38"/>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a:t>
            </a:r>
            <a:r>
              <a:rPr lang="en" sz="1200" b="1">
                <a:solidFill>
                  <a:schemeClr val="accent3"/>
                </a:solidFill>
              </a:rPr>
              <a:t> </a:t>
            </a:r>
            <a:r>
              <a:rPr lang="en" sz="1200">
                <a:solidFill>
                  <a:schemeClr val="accent3"/>
                </a:solidFill>
              </a:rPr>
              <a:t>Overview</a:t>
            </a:r>
            <a:endParaRPr sz="1200">
              <a:solidFill>
                <a:schemeClr val="accent3"/>
              </a:solidFill>
            </a:endParaRPr>
          </a:p>
        </p:txBody>
      </p:sp>
      <p:sp>
        <p:nvSpPr>
          <p:cNvPr id="440" name="Google Shape;440;p38"/>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Updates</a:t>
            </a:r>
            <a:endParaRPr sz="1200">
              <a:solidFill>
                <a:schemeClr val="accent3"/>
              </a:solidFill>
            </a:endParaRPr>
          </a:p>
        </p:txBody>
      </p:sp>
      <p:sp>
        <p:nvSpPr>
          <p:cNvPr id="441" name="Google Shape;441;p38"/>
          <p:cNvSpPr txBox="1"/>
          <p:nvPr/>
        </p:nvSpPr>
        <p:spPr>
          <a:xfrm>
            <a:off x="3943600" y="4811425"/>
            <a:ext cx="99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Schedule </a:t>
            </a:r>
            <a:endParaRPr sz="1200">
              <a:solidFill>
                <a:schemeClr val="accent3"/>
              </a:solidFill>
            </a:endParaRPr>
          </a:p>
        </p:txBody>
      </p:sp>
      <p:sp>
        <p:nvSpPr>
          <p:cNvPr id="442" name="Google Shape;442;p38"/>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b="1">
                <a:solidFill>
                  <a:srgbClr val="FFFFFF"/>
                </a:solidFill>
              </a:rPr>
              <a:t>Test Readiness</a:t>
            </a:r>
            <a:endParaRPr sz="1200" b="1">
              <a:solidFill>
                <a:srgbClr val="FFFFFF"/>
              </a:solidFill>
            </a:endParaRPr>
          </a:p>
          <a:p>
            <a:pPr marL="0" lvl="0" indent="0" algn="l" rtl="0">
              <a:spcBef>
                <a:spcPts val="0"/>
              </a:spcBef>
              <a:spcAft>
                <a:spcPts val="0"/>
              </a:spcAft>
              <a:buNone/>
            </a:pPr>
            <a:endParaRPr sz="1200">
              <a:solidFill>
                <a:srgbClr val="B7B7B7"/>
              </a:solidFill>
            </a:endParaRPr>
          </a:p>
        </p:txBody>
      </p:sp>
      <p:sp>
        <p:nvSpPr>
          <p:cNvPr id="443" name="Google Shape;443;p38"/>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39"/>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OPT.7: Limited Stellar Magnitude</a:t>
            </a:r>
            <a:endParaRPr/>
          </a:p>
        </p:txBody>
      </p:sp>
      <p:sp>
        <p:nvSpPr>
          <p:cNvPr id="449" name="Google Shape;449;p39"/>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27</a:t>
            </a:fld>
            <a:endParaRPr/>
          </a:p>
        </p:txBody>
      </p:sp>
      <p:sp>
        <p:nvSpPr>
          <p:cNvPr id="450" name="Google Shape;450;p39"/>
          <p:cNvSpPr txBox="1">
            <a:spLocks noGrp="1"/>
          </p:cNvSpPr>
          <p:nvPr>
            <p:ph type="body" idx="1"/>
          </p:nvPr>
        </p:nvSpPr>
        <p:spPr>
          <a:xfrm>
            <a:off x="187750" y="1377725"/>
            <a:ext cx="4058100" cy="3366900"/>
          </a:xfrm>
          <a:prstGeom prst="rect">
            <a:avLst/>
          </a:prstGeom>
        </p:spPr>
        <p:txBody>
          <a:bodyPr spcFirstLastPara="1" wrap="square" lIns="91425" tIns="91425" rIns="91425" bIns="91425" anchor="t" anchorCtr="0">
            <a:noAutofit/>
          </a:bodyPr>
          <a:lstStyle/>
          <a:p>
            <a:pPr marL="457200" lvl="0" indent="-304800" algn="l" rtl="0">
              <a:spcBef>
                <a:spcPts val="1200"/>
              </a:spcBef>
              <a:spcAft>
                <a:spcPts val="0"/>
              </a:spcAft>
              <a:buSzPts val="1200"/>
              <a:buFont typeface="Arial"/>
              <a:buChar char="●"/>
            </a:pPr>
            <a:r>
              <a:rPr lang="en" sz="1200" b="1">
                <a:latin typeface="Arial"/>
                <a:ea typeface="Arial"/>
                <a:cs typeface="Arial"/>
                <a:sym typeface="Arial"/>
              </a:rPr>
              <a:t>Objective: </a:t>
            </a:r>
            <a:r>
              <a:rPr lang="en" sz="1200">
                <a:latin typeface="Arial"/>
                <a:ea typeface="Arial"/>
                <a:cs typeface="Arial"/>
                <a:sym typeface="Arial"/>
              </a:rPr>
              <a:t>Validate that the LSM model correctly predicts the LSM of the system</a:t>
            </a:r>
            <a:endParaRPr sz="1200">
              <a:latin typeface="Arial"/>
              <a:ea typeface="Arial"/>
              <a:cs typeface="Arial"/>
              <a:sym typeface="Arial"/>
            </a:endParaRPr>
          </a:p>
          <a:p>
            <a:pPr marL="457200" lvl="0" indent="-304800" algn="l" rtl="0">
              <a:spcBef>
                <a:spcPts val="0"/>
              </a:spcBef>
              <a:spcAft>
                <a:spcPts val="0"/>
              </a:spcAft>
              <a:buSzPts val="1200"/>
              <a:buFont typeface="Arial"/>
              <a:buChar char="●"/>
            </a:pPr>
            <a:r>
              <a:rPr lang="en" sz="1200" b="1">
                <a:latin typeface="Arial"/>
                <a:ea typeface="Arial"/>
                <a:cs typeface="Arial"/>
                <a:sym typeface="Arial"/>
              </a:rPr>
              <a:t>Setup, Facilities, and Equipment</a:t>
            </a:r>
            <a:endParaRPr sz="1200" b="1">
              <a:latin typeface="Arial"/>
              <a:ea typeface="Arial"/>
              <a:cs typeface="Arial"/>
              <a:sym typeface="Arial"/>
            </a:endParaRPr>
          </a:p>
          <a:p>
            <a:pPr marL="914400" lvl="1" indent="-304800" algn="l" rtl="0">
              <a:spcBef>
                <a:spcPts val="0"/>
              </a:spcBef>
              <a:spcAft>
                <a:spcPts val="0"/>
              </a:spcAft>
              <a:buSzPts val="1200"/>
              <a:buFont typeface="Arial"/>
              <a:buChar char="○"/>
            </a:pPr>
            <a:r>
              <a:rPr lang="en" sz="1200">
                <a:latin typeface="Arial"/>
                <a:ea typeface="Arial"/>
                <a:cs typeface="Arial"/>
                <a:sym typeface="Arial"/>
              </a:rPr>
              <a:t>Outside aerospace building at night, lens, sensor, computer, tripod</a:t>
            </a:r>
            <a:endParaRPr sz="1200">
              <a:latin typeface="Arial"/>
              <a:ea typeface="Arial"/>
              <a:cs typeface="Arial"/>
              <a:sym typeface="Arial"/>
            </a:endParaRPr>
          </a:p>
          <a:p>
            <a:pPr marL="457200" lvl="0" indent="-304800" algn="l" rtl="0">
              <a:spcBef>
                <a:spcPts val="0"/>
              </a:spcBef>
              <a:spcAft>
                <a:spcPts val="0"/>
              </a:spcAft>
              <a:buSzPts val="1200"/>
              <a:buFont typeface="Arial"/>
              <a:buChar char="●"/>
            </a:pPr>
            <a:r>
              <a:rPr lang="en" sz="1200" b="1">
                <a:latin typeface="Arial"/>
                <a:ea typeface="Arial"/>
                <a:cs typeface="Arial"/>
                <a:sym typeface="Arial"/>
              </a:rPr>
              <a:t>Procedure</a:t>
            </a:r>
            <a:endParaRPr sz="1200" b="1">
              <a:latin typeface="Arial"/>
              <a:ea typeface="Arial"/>
              <a:cs typeface="Arial"/>
              <a:sym typeface="Arial"/>
            </a:endParaRPr>
          </a:p>
          <a:p>
            <a:pPr marL="914400" lvl="1" indent="-304800" algn="l" rtl="0">
              <a:spcBef>
                <a:spcPts val="0"/>
              </a:spcBef>
              <a:spcAft>
                <a:spcPts val="0"/>
              </a:spcAft>
              <a:buSzPts val="1200"/>
              <a:buFont typeface="Arial"/>
              <a:buChar char="○"/>
            </a:pPr>
            <a:r>
              <a:rPr lang="en" sz="1200">
                <a:latin typeface="Arial"/>
                <a:ea typeface="Arial"/>
                <a:cs typeface="Arial"/>
                <a:sym typeface="Arial"/>
              </a:rPr>
              <a:t>Setup the lens, sensor, computer system </a:t>
            </a:r>
            <a:endParaRPr sz="1200">
              <a:latin typeface="Arial"/>
              <a:ea typeface="Arial"/>
              <a:cs typeface="Arial"/>
              <a:sym typeface="Arial"/>
            </a:endParaRPr>
          </a:p>
          <a:p>
            <a:pPr marL="914400" lvl="1" indent="-304800" algn="l" rtl="0">
              <a:spcBef>
                <a:spcPts val="0"/>
              </a:spcBef>
              <a:spcAft>
                <a:spcPts val="0"/>
              </a:spcAft>
              <a:buSzPts val="1200"/>
              <a:buFont typeface="Arial"/>
              <a:buChar char="○"/>
            </a:pPr>
            <a:r>
              <a:rPr lang="en" sz="1200">
                <a:latin typeface="Arial"/>
                <a:ea typeface="Arial"/>
                <a:cs typeface="Arial"/>
                <a:sym typeface="Arial"/>
              </a:rPr>
              <a:t>Use live feed to adjust the settings (focus, gain, exposure)  </a:t>
            </a:r>
            <a:endParaRPr sz="1200">
              <a:latin typeface="Arial"/>
              <a:ea typeface="Arial"/>
              <a:cs typeface="Arial"/>
              <a:sym typeface="Arial"/>
            </a:endParaRPr>
          </a:p>
          <a:p>
            <a:pPr marL="914400" lvl="1" indent="-304800" algn="l" rtl="0">
              <a:spcBef>
                <a:spcPts val="0"/>
              </a:spcBef>
              <a:spcAft>
                <a:spcPts val="0"/>
              </a:spcAft>
              <a:buSzPts val="1200"/>
              <a:buFont typeface="Arial"/>
              <a:buChar char="○"/>
            </a:pPr>
            <a:r>
              <a:rPr lang="en" sz="1200">
                <a:latin typeface="Arial"/>
                <a:ea typeface="Arial"/>
                <a:cs typeface="Arial"/>
                <a:sym typeface="Arial"/>
              </a:rPr>
              <a:t>Point the system 40˚ elevation south and collect 10 images</a:t>
            </a:r>
            <a:endParaRPr sz="1200">
              <a:latin typeface="Arial"/>
              <a:ea typeface="Arial"/>
              <a:cs typeface="Arial"/>
              <a:sym typeface="Arial"/>
            </a:endParaRPr>
          </a:p>
          <a:p>
            <a:pPr marL="914400" lvl="1" indent="-304800" algn="l" rtl="0">
              <a:spcBef>
                <a:spcPts val="0"/>
              </a:spcBef>
              <a:spcAft>
                <a:spcPts val="0"/>
              </a:spcAft>
              <a:buSzPts val="1200"/>
              <a:buFont typeface="Arial"/>
              <a:buChar char="○"/>
            </a:pPr>
            <a:r>
              <a:rPr lang="en" sz="1200">
                <a:latin typeface="Arial"/>
                <a:ea typeface="Arial"/>
                <a:cs typeface="Arial"/>
                <a:sym typeface="Arial"/>
              </a:rPr>
              <a:t>Run collected image through ASTAP to obtain name of objects in the image</a:t>
            </a:r>
            <a:endParaRPr sz="1200">
              <a:latin typeface="Arial"/>
              <a:ea typeface="Arial"/>
              <a:cs typeface="Arial"/>
              <a:sym typeface="Arial"/>
            </a:endParaRPr>
          </a:p>
          <a:p>
            <a:pPr marL="457200" lvl="0" indent="-304800" algn="l" rtl="0">
              <a:spcBef>
                <a:spcPts val="0"/>
              </a:spcBef>
              <a:spcAft>
                <a:spcPts val="0"/>
              </a:spcAft>
              <a:buSzPts val="1200"/>
              <a:buFont typeface="Arial"/>
              <a:buChar char="●"/>
            </a:pPr>
            <a:r>
              <a:rPr lang="en" sz="1200" b="1">
                <a:latin typeface="Arial"/>
                <a:ea typeface="Arial"/>
                <a:cs typeface="Arial"/>
                <a:sym typeface="Arial"/>
              </a:rPr>
              <a:t>Success Criteria</a:t>
            </a:r>
            <a:endParaRPr sz="1200" b="1">
              <a:latin typeface="Arial"/>
              <a:ea typeface="Arial"/>
              <a:cs typeface="Arial"/>
              <a:sym typeface="Arial"/>
            </a:endParaRPr>
          </a:p>
          <a:p>
            <a:pPr marL="914400" lvl="1" indent="-304800" algn="l" rtl="0">
              <a:spcBef>
                <a:spcPts val="0"/>
              </a:spcBef>
              <a:spcAft>
                <a:spcPts val="0"/>
              </a:spcAft>
              <a:buSzPts val="1200"/>
              <a:buFont typeface="Arial"/>
              <a:buChar char="○"/>
            </a:pPr>
            <a:r>
              <a:rPr lang="en" sz="1200">
                <a:latin typeface="Arial"/>
                <a:ea typeface="Arial"/>
                <a:cs typeface="Arial"/>
                <a:sym typeface="Arial"/>
              </a:rPr>
              <a:t>Confirm an object with a </a:t>
            </a:r>
            <a:r>
              <a:rPr lang="en" sz="1200" b="1">
                <a:latin typeface="Arial"/>
                <a:ea typeface="Arial"/>
                <a:cs typeface="Arial"/>
                <a:sym typeface="Arial"/>
              </a:rPr>
              <a:t>LSM ≥ 13</a:t>
            </a:r>
            <a:endParaRPr sz="1200" b="1">
              <a:latin typeface="Arial"/>
              <a:ea typeface="Arial"/>
              <a:cs typeface="Arial"/>
              <a:sym typeface="Arial"/>
            </a:endParaRPr>
          </a:p>
        </p:txBody>
      </p:sp>
      <p:sp>
        <p:nvSpPr>
          <p:cNvPr id="451" name="Google Shape;451;p39"/>
          <p:cNvSpPr txBox="1"/>
          <p:nvPr/>
        </p:nvSpPr>
        <p:spPr>
          <a:xfrm>
            <a:off x="401400" y="762125"/>
            <a:ext cx="5511600" cy="615600"/>
          </a:xfrm>
          <a:prstGeom prst="rect">
            <a:avLst/>
          </a:prstGeom>
          <a:noFill/>
          <a:ln w="19050" cap="flat" cmpd="sng">
            <a:solidFill>
              <a:srgbClr val="360F8A"/>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CPE 1</a:t>
            </a:r>
            <a:r>
              <a:rPr lang="en">
                <a:latin typeface="Helvetica Neue"/>
                <a:ea typeface="Helvetica Neue"/>
                <a:cs typeface="Helvetica Neue"/>
                <a:sym typeface="Helvetica Neue"/>
              </a:rPr>
              <a:t> GEO Observation</a:t>
            </a:r>
            <a:endParaRPr>
              <a:latin typeface="Helvetica Neue"/>
              <a:ea typeface="Helvetica Neue"/>
              <a:cs typeface="Helvetica Neue"/>
              <a:sym typeface="Helvetica Neue"/>
            </a:endParaRPr>
          </a:p>
          <a:p>
            <a:pPr marL="0" lvl="0" indent="0" algn="l" rtl="0">
              <a:spcBef>
                <a:spcPts val="0"/>
              </a:spcBef>
              <a:spcAft>
                <a:spcPts val="0"/>
              </a:spcAft>
              <a:buNone/>
            </a:pPr>
            <a:r>
              <a:rPr lang="en" b="1">
                <a:latin typeface="Helvetica Neue"/>
                <a:ea typeface="Helvetica Neue"/>
                <a:cs typeface="Helvetica Neue"/>
                <a:sym typeface="Helvetica Neue"/>
              </a:rPr>
              <a:t>FR 1</a:t>
            </a:r>
            <a:r>
              <a:rPr lang="en">
                <a:latin typeface="Helvetica Neue"/>
                <a:ea typeface="Helvetica Neue"/>
                <a:cs typeface="Helvetica Neue"/>
                <a:sym typeface="Helvetica Neue"/>
              </a:rPr>
              <a:t> </a:t>
            </a:r>
            <a:r>
              <a:rPr lang="en">
                <a:solidFill>
                  <a:schemeClr val="dk1"/>
                </a:solidFill>
                <a:latin typeface="Helvetica Neue"/>
                <a:ea typeface="Helvetica Neue"/>
                <a:cs typeface="Helvetica Neue"/>
                <a:sym typeface="Helvetica Neue"/>
              </a:rPr>
              <a:t>The system shall </a:t>
            </a:r>
            <a:r>
              <a:rPr lang="en" b="1">
                <a:solidFill>
                  <a:schemeClr val="dk1"/>
                </a:solidFill>
                <a:latin typeface="Helvetica Neue"/>
                <a:ea typeface="Helvetica Neue"/>
                <a:cs typeface="Helvetica Neue"/>
                <a:sym typeface="Helvetica Neue"/>
              </a:rPr>
              <a:t>observe satellites </a:t>
            </a:r>
            <a:r>
              <a:rPr lang="en">
                <a:solidFill>
                  <a:schemeClr val="dk1"/>
                </a:solidFill>
                <a:latin typeface="Helvetica Neue"/>
                <a:ea typeface="Helvetica Neue"/>
                <a:cs typeface="Helvetica Neue"/>
                <a:sym typeface="Helvetica Neue"/>
              </a:rPr>
              <a:t>in </a:t>
            </a:r>
            <a:r>
              <a:rPr lang="en" b="1">
                <a:solidFill>
                  <a:schemeClr val="dk1"/>
                </a:solidFill>
                <a:latin typeface="Helvetica Neue"/>
                <a:ea typeface="Helvetica Neue"/>
                <a:cs typeface="Helvetica Neue"/>
                <a:sym typeface="Helvetica Neue"/>
              </a:rPr>
              <a:t>geostationary orbit</a:t>
            </a:r>
            <a:endParaRPr b="1">
              <a:latin typeface="Helvetica Neue"/>
              <a:ea typeface="Helvetica Neue"/>
              <a:cs typeface="Helvetica Neue"/>
              <a:sym typeface="Helvetica Neue"/>
            </a:endParaRPr>
          </a:p>
        </p:txBody>
      </p:sp>
      <p:sp>
        <p:nvSpPr>
          <p:cNvPr id="452" name="Google Shape;452;p39"/>
          <p:cNvSpPr txBox="1"/>
          <p:nvPr/>
        </p:nvSpPr>
        <p:spPr>
          <a:xfrm>
            <a:off x="6795650" y="-51950"/>
            <a:ext cx="2036700" cy="615600"/>
          </a:xfrm>
          <a:prstGeom prst="rect">
            <a:avLst/>
          </a:prstGeom>
          <a:noFill/>
          <a:ln w="19050" cap="flat" cmpd="sng">
            <a:solidFill>
              <a:srgbClr val="360F8A"/>
            </a:solidFill>
            <a:prstDash val="dash"/>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Test By Date:</a:t>
            </a:r>
            <a:r>
              <a:rPr lang="en">
                <a:latin typeface="Helvetica Neue"/>
                <a:ea typeface="Helvetica Neue"/>
                <a:cs typeface="Helvetica Neue"/>
                <a:sym typeface="Helvetica Neue"/>
              </a:rPr>
              <a:t> 2/20/22</a:t>
            </a:r>
            <a:br>
              <a:rPr lang="en">
                <a:latin typeface="Helvetica Neue"/>
                <a:ea typeface="Helvetica Neue"/>
                <a:cs typeface="Helvetica Neue"/>
                <a:sym typeface="Helvetica Neue"/>
              </a:rPr>
            </a:br>
            <a:r>
              <a:rPr lang="en" b="1">
                <a:latin typeface="Helvetica Neue"/>
                <a:ea typeface="Helvetica Neue"/>
                <a:cs typeface="Helvetica Neue"/>
                <a:sym typeface="Helvetica Neue"/>
              </a:rPr>
              <a:t>Status:</a:t>
            </a:r>
            <a:r>
              <a:rPr lang="en">
                <a:latin typeface="Helvetica Neue"/>
                <a:ea typeface="Helvetica Neue"/>
                <a:cs typeface="Helvetica Neue"/>
                <a:sym typeface="Helvetica Neue"/>
              </a:rPr>
              <a:t> </a:t>
            </a:r>
            <a:r>
              <a:rPr lang="en" b="1">
                <a:solidFill>
                  <a:srgbClr val="E69138"/>
                </a:solidFill>
                <a:latin typeface="Helvetica Neue"/>
                <a:ea typeface="Helvetica Neue"/>
                <a:cs typeface="Helvetica Neue"/>
                <a:sym typeface="Helvetica Neue"/>
              </a:rPr>
              <a:t>Ready to test</a:t>
            </a:r>
            <a:endParaRPr b="1">
              <a:solidFill>
                <a:srgbClr val="E69138"/>
              </a:solidFill>
              <a:latin typeface="Helvetica Neue"/>
              <a:ea typeface="Helvetica Neue"/>
              <a:cs typeface="Helvetica Neue"/>
              <a:sym typeface="Helvetica Neue"/>
            </a:endParaRPr>
          </a:p>
        </p:txBody>
      </p:sp>
      <p:pic>
        <p:nvPicPr>
          <p:cNvPr id="453" name="Google Shape;453;p3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117425" y="762137"/>
            <a:ext cx="2844951" cy="2133737"/>
          </a:xfrm>
          <a:prstGeom prst="rect">
            <a:avLst/>
          </a:prstGeom>
          <a:noFill/>
          <a:ln w="19050" cap="flat" cmpd="sng">
            <a:solidFill>
              <a:schemeClr val="dk1"/>
            </a:solidFill>
            <a:prstDash val="solid"/>
            <a:round/>
            <a:headEnd type="none" w="sm" len="sm"/>
            <a:tailEnd type="none" w="sm" len="sm"/>
          </a:ln>
        </p:spPr>
      </p:pic>
      <p:pic>
        <p:nvPicPr>
          <p:cNvPr id="454" name="Google Shape;454;p3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300850" y="2975388"/>
            <a:ext cx="2478085" cy="1810175"/>
          </a:xfrm>
          <a:prstGeom prst="rect">
            <a:avLst/>
          </a:prstGeom>
          <a:noFill/>
          <a:ln w="19050" cap="flat" cmpd="sng">
            <a:solidFill>
              <a:schemeClr val="dk1"/>
            </a:solidFill>
            <a:prstDash val="solid"/>
            <a:round/>
            <a:headEnd type="none" w="sm" len="sm"/>
            <a:tailEnd type="none" w="sm" len="sm"/>
          </a:ln>
        </p:spPr>
      </p:pic>
      <p:cxnSp>
        <p:nvCxnSpPr>
          <p:cNvPr id="455" name="Google Shape;455;p39"/>
          <p:cNvCxnSpPr/>
          <p:nvPr/>
        </p:nvCxnSpPr>
        <p:spPr>
          <a:xfrm>
            <a:off x="5899475" y="3753800"/>
            <a:ext cx="767400" cy="249600"/>
          </a:xfrm>
          <a:prstGeom prst="straightConnector1">
            <a:avLst/>
          </a:prstGeom>
          <a:noFill/>
          <a:ln w="9525" cap="flat" cmpd="sng">
            <a:solidFill>
              <a:srgbClr val="FF9900"/>
            </a:solidFill>
            <a:prstDash val="solid"/>
            <a:round/>
            <a:headEnd type="none" w="med" len="med"/>
            <a:tailEnd type="triangle" w="med" len="med"/>
          </a:ln>
        </p:spPr>
      </p:cxnSp>
      <p:cxnSp>
        <p:nvCxnSpPr>
          <p:cNvPr id="456" name="Google Shape;456;p39"/>
          <p:cNvCxnSpPr/>
          <p:nvPr/>
        </p:nvCxnSpPr>
        <p:spPr>
          <a:xfrm>
            <a:off x="5975675" y="3144200"/>
            <a:ext cx="1374600" cy="12600"/>
          </a:xfrm>
          <a:prstGeom prst="straightConnector1">
            <a:avLst/>
          </a:prstGeom>
          <a:noFill/>
          <a:ln w="9525" cap="flat" cmpd="sng">
            <a:solidFill>
              <a:srgbClr val="FF9900"/>
            </a:solidFill>
            <a:prstDash val="solid"/>
            <a:round/>
            <a:headEnd type="none" w="med" len="med"/>
            <a:tailEnd type="triangle" w="med" len="med"/>
          </a:ln>
        </p:spPr>
      </p:cxnSp>
      <p:cxnSp>
        <p:nvCxnSpPr>
          <p:cNvPr id="457" name="Google Shape;457;p39"/>
          <p:cNvCxnSpPr/>
          <p:nvPr/>
        </p:nvCxnSpPr>
        <p:spPr>
          <a:xfrm>
            <a:off x="5939250" y="3515675"/>
            <a:ext cx="1164900" cy="51300"/>
          </a:xfrm>
          <a:prstGeom prst="straightConnector1">
            <a:avLst/>
          </a:prstGeom>
          <a:noFill/>
          <a:ln w="9525" cap="flat" cmpd="sng">
            <a:solidFill>
              <a:srgbClr val="FF9900"/>
            </a:solidFill>
            <a:prstDash val="solid"/>
            <a:round/>
            <a:headEnd type="none" w="med" len="med"/>
            <a:tailEnd type="triangle" w="med" len="med"/>
          </a:ln>
        </p:spPr>
      </p:cxnSp>
      <p:sp>
        <p:nvSpPr>
          <p:cNvPr id="458" name="Google Shape;458;p39"/>
          <p:cNvSpPr txBox="1"/>
          <p:nvPr/>
        </p:nvSpPr>
        <p:spPr>
          <a:xfrm>
            <a:off x="5228100" y="3566975"/>
            <a:ext cx="7674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Sensor </a:t>
            </a:r>
            <a:endParaRPr/>
          </a:p>
        </p:txBody>
      </p:sp>
      <p:sp>
        <p:nvSpPr>
          <p:cNvPr id="459" name="Google Shape;459;p39"/>
          <p:cNvSpPr txBox="1"/>
          <p:nvPr/>
        </p:nvSpPr>
        <p:spPr>
          <a:xfrm>
            <a:off x="5389600" y="3356675"/>
            <a:ext cx="7674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Lens </a:t>
            </a:r>
            <a:endParaRPr/>
          </a:p>
        </p:txBody>
      </p:sp>
      <p:sp>
        <p:nvSpPr>
          <p:cNvPr id="460" name="Google Shape;460;p39"/>
          <p:cNvSpPr txBox="1"/>
          <p:nvPr/>
        </p:nvSpPr>
        <p:spPr>
          <a:xfrm>
            <a:off x="5092351" y="2895875"/>
            <a:ext cx="1038900" cy="58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 sz="1200">
                <a:solidFill>
                  <a:schemeClr val="dk1"/>
                </a:solidFill>
              </a:rPr>
              <a:t>Laptop/ Capture API </a:t>
            </a:r>
            <a:endParaRPr/>
          </a:p>
        </p:txBody>
      </p:sp>
      <p:cxnSp>
        <p:nvCxnSpPr>
          <p:cNvPr id="461" name="Google Shape;461;p39"/>
          <p:cNvCxnSpPr/>
          <p:nvPr/>
        </p:nvCxnSpPr>
        <p:spPr>
          <a:xfrm>
            <a:off x="5823275" y="4134800"/>
            <a:ext cx="1644600" cy="200100"/>
          </a:xfrm>
          <a:prstGeom prst="straightConnector1">
            <a:avLst/>
          </a:prstGeom>
          <a:noFill/>
          <a:ln w="9525" cap="flat" cmpd="sng">
            <a:solidFill>
              <a:srgbClr val="FF9900"/>
            </a:solidFill>
            <a:prstDash val="solid"/>
            <a:round/>
            <a:headEnd type="none" w="med" len="med"/>
            <a:tailEnd type="triangle" w="med" len="med"/>
          </a:ln>
        </p:spPr>
      </p:cxnSp>
      <p:sp>
        <p:nvSpPr>
          <p:cNvPr id="462" name="Google Shape;462;p39"/>
          <p:cNvSpPr txBox="1"/>
          <p:nvPr/>
        </p:nvSpPr>
        <p:spPr>
          <a:xfrm>
            <a:off x="5228100" y="3865250"/>
            <a:ext cx="7674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a:solidFill>
                  <a:schemeClr val="dk1"/>
                </a:solidFill>
              </a:rPr>
              <a:t>Tripod </a:t>
            </a:r>
            <a:endParaRPr/>
          </a:p>
        </p:txBody>
      </p:sp>
      <p:sp>
        <p:nvSpPr>
          <p:cNvPr id="463" name="Google Shape;463;p39"/>
          <p:cNvSpPr txBox="1"/>
          <p:nvPr/>
        </p:nvSpPr>
        <p:spPr>
          <a:xfrm>
            <a:off x="4967400" y="4190225"/>
            <a:ext cx="1028100" cy="58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 sz="1200">
                <a:solidFill>
                  <a:schemeClr val="dk1"/>
                </a:solidFill>
              </a:rPr>
              <a:t>12v Power &amp; USB </a:t>
            </a:r>
            <a:endParaRPr/>
          </a:p>
        </p:txBody>
      </p:sp>
      <p:cxnSp>
        <p:nvCxnSpPr>
          <p:cNvPr id="464" name="Google Shape;464;p39"/>
          <p:cNvCxnSpPr/>
          <p:nvPr/>
        </p:nvCxnSpPr>
        <p:spPr>
          <a:xfrm rot="10800000" flipH="1">
            <a:off x="5939250" y="4296713"/>
            <a:ext cx="693600" cy="176400"/>
          </a:xfrm>
          <a:prstGeom prst="straightConnector1">
            <a:avLst/>
          </a:prstGeom>
          <a:noFill/>
          <a:ln w="9525" cap="flat" cmpd="sng">
            <a:solidFill>
              <a:srgbClr val="FF9900"/>
            </a:solidFill>
            <a:prstDash val="solid"/>
            <a:round/>
            <a:headEnd type="none" w="med" len="med"/>
            <a:tailEnd type="triangle" w="med" len="med"/>
          </a:ln>
        </p:spPr>
      </p:cxnSp>
      <p:sp>
        <p:nvSpPr>
          <p:cNvPr id="465" name="Google Shape;465;p39"/>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a:t>
            </a:r>
            <a:r>
              <a:rPr lang="en" sz="1200" b="1">
                <a:solidFill>
                  <a:schemeClr val="accent3"/>
                </a:solidFill>
              </a:rPr>
              <a:t> </a:t>
            </a:r>
            <a:r>
              <a:rPr lang="en" sz="1200">
                <a:solidFill>
                  <a:schemeClr val="accent3"/>
                </a:solidFill>
              </a:rPr>
              <a:t>Overview</a:t>
            </a:r>
            <a:endParaRPr sz="1200">
              <a:solidFill>
                <a:schemeClr val="accent3"/>
              </a:solidFill>
            </a:endParaRPr>
          </a:p>
        </p:txBody>
      </p:sp>
      <p:sp>
        <p:nvSpPr>
          <p:cNvPr id="466" name="Google Shape;466;p39"/>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Updates</a:t>
            </a:r>
            <a:endParaRPr sz="1200">
              <a:solidFill>
                <a:schemeClr val="accent3"/>
              </a:solidFill>
            </a:endParaRPr>
          </a:p>
        </p:txBody>
      </p:sp>
      <p:sp>
        <p:nvSpPr>
          <p:cNvPr id="467" name="Google Shape;467;p39"/>
          <p:cNvSpPr txBox="1"/>
          <p:nvPr/>
        </p:nvSpPr>
        <p:spPr>
          <a:xfrm>
            <a:off x="3943600" y="4811425"/>
            <a:ext cx="99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Schedule </a:t>
            </a:r>
            <a:endParaRPr sz="1200">
              <a:solidFill>
                <a:schemeClr val="accent3"/>
              </a:solidFill>
            </a:endParaRPr>
          </a:p>
        </p:txBody>
      </p:sp>
      <p:sp>
        <p:nvSpPr>
          <p:cNvPr id="468" name="Google Shape;468;p39"/>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b="1">
                <a:solidFill>
                  <a:srgbClr val="FFFFFF"/>
                </a:solidFill>
              </a:rPr>
              <a:t>Test Readiness</a:t>
            </a:r>
            <a:endParaRPr sz="1200" b="1">
              <a:solidFill>
                <a:srgbClr val="FFFFFF"/>
              </a:solidFill>
            </a:endParaRPr>
          </a:p>
          <a:p>
            <a:pPr marL="0" lvl="0" indent="0" algn="l" rtl="0">
              <a:spcBef>
                <a:spcPts val="0"/>
              </a:spcBef>
              <a:spcAft>
                <a:spcPts val="0"/>
              </a:spcAft>
              <a:buNone/>
            </a:pPr>
            <a:endParaRPr sz="1200">
              <a:solidFill>
                <a:srgbClr val="B7B7B7"/>
              </a:solidFill>
            </a:endParaRPr>
          </a:p>
        </p:txBody>
      </p:sp>
      <p:sp>
        <p:nvSpPr>
          <p:cNvPr id="469" name="Google Shape;469;p39"/>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0"/>
          <p:cNvSpPr txBox="1">
            <a:spLocks noGrp="1"/>
          </p:cNvSpPr>
          <p:nvPr>
            <p:ph type="body" idx="1"/>
          </p:nvPr>
        </p:nvSpPr>
        <p:spPr>
          <a:xfrm>
            <a:off x="943375" y="2641588"/>
            <a:ext cx="3362700" cy="19434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1600" b="1">
                <a:latin typeface="Arial"/>
                <a:ea typeface="Arial"/>
                <a:cs typeface="Arial"/>
                <a:sym typeface="Arial"/>
              </a:rPr>
              <a:t>Tasks Completed:</a:t>
            </a:r>
            <a:endParaRPr sz="1600" b="1">
              <a:latin typeface="Arial"/>
              <a:ea typeface="Arial"/>
              <a:cs typeface="Arial"/>
              <a:sym typeface="Arial"/>
            </a:endParaRPr>
          </a:p>
          <a:p>
            <a:pPr marL="457200" lvl="0" indent="-330200" algn="l" rtl="0">
              <a:spcBef>
                <a:spcPts val="1200"/>
              </a:spcBef>
              <a:spcAft>
                <a:spcPts val="0"/>
              </a:spcAft>
              <a:buSzPts val="1600"/>
              <a:buFont typeface="Arial"/>
              <a:buChar char="●"/>
            </a:pPr>
            <a:r>
              <a:rPr lang="en" sz="1600">
                <a:latin typeface="Arial"/>
                <a:ea typeface="Arial"/>
                <a:cs typeface="Arial"/>
                <a:sym typeface="Arial"/>
              </a:rPr>
              <a:t>Sensor takes clear images w/ ASICAP</a:t>
            </a:r>
            <a:endParaRPr sz="1600">
              <a:latin typeface="Arial"/>
              <a:ea typeface="Arial"/>
              <a:cs typeface="Arial"/>
              <a:sym typeface="Arial"/>
            </a:endParaRPr>
          </a:p>
          <a:p>
            <a:pPr marL="457200" lvl="0" indent="-330200" algn="l" rtl="0">
              <a:spcBef>
                <a:spcPts val="0"/>
              </a:spcBef>
              <a:spcAft>
                <a:spcPts val="0"/>
              </a:spcAft>
              <a:buSzPts val="1600"/>
              <a:buFont typeface="Arial"/>
              <a:buChar char="●"/>
            </a:pPr>
            <a:r>
              <a:rPr lang="en" sz="1600">
                <a:latin typeface="Arial"/>
                <a:ea typeface="Arial"/>
                <a:cs typeface="Arial"/>
                <a:sym typeface="Arial"/>
              </a:rPr>
              <a:t>Sensor successfully integrated with NINA</a:t>
            </a:r>
            <a:endParaRPr sz="1600">
              <a:latin typeface="Arial"/>
              <a:ea typeface="Arial"/>
              <a:cs typeface="Arial"/>
              <a:sym typeface="Arial"/>
            </a:endParaRPr>
          </a:p>
          <a:p>
            <a:pPr marL="0" lvl="0" indent="0" algn="l" rtl="0">
              <a:spcBef>
                <a:spcPts val="1200"/>
              </a:spcBef>
              <a:spcAft>
                <a:spcPts val="1200"/>
              </a:spcAft>
              <a:buNone/>
            </a:pPr>
            <a:endParaRPr sz="2100">
              <a:latin typeface="Arial"/>
              <a:ea typeface="Arial"/>
              <a:cs typeface="Arial"/>
              <a:sym typeface="Arial"/>
            </a:endParaRPr>
          </a:p>
        </p:txBody>
      </p:sp>
      <p:sp>
        <p:nvSpPr>
          <p:cNvPr id="475" name="Google Shape;475;p40"/>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Optics Status</a:t>
            </a:r>
            <a:endParaRPr/>
          </a:p>
        </p:txBody>
      </p:sp>
      <p:sp>
        <p:nvSpPr>
          <p:cNvPr id="476" name="Google Shape;476;p4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28</a:t>
            </a:fld>
            <a:endParaRPr/>
          </a:p>
        </p:txBody>
      </p:sp>
      <p:graphicFrame>
        <p:nvGraphicFramePr>
          <p:cNvPr id="477" name="Google Shape;477;p40"/>
          <p:cNvGraphicFramePr/>
          <p:nvPr/>
        </p:nvGraphicFramePr>
        <p:xfrm>
          <a:off x="543375" y="976025"/>
          <a:ext cx="8168400" cy="1439135"/>
        </p:xfrm>
        <a:graphic>
          <a:graphicData uri="http://schemas.openxmlformats.org/drawingml/2006/table">
            <a:tbl>
              <a:tblPr>
                <a:noFill/>
                <a:tableStyleId>{5B42A5BC-5262-4767-A5F5-149DFB1A2B98}</a:tableStyleId>
              </a:tblPr>
              <a:tblGrid>
                <a:gridCol w="2317175">
                  <a:extLst>
                    <a:ext uri="{9D8B030D-6E8A-4147-A177-3AD203B41FA5}">
                      <a16:colId xmlns:a16="http://schemas.microsoft.com/office/drawing/2014/main" val="20000"/>
                    </a:ext>
                  </a:extLst>
                </a:gridCol>
                <a:gridCol w="3261825">
                  <a:extLst>
                    <a:ext uri="{9D8B030D-6E8A-4147-A177-3AD203B41FA5}">
                      <a16:colId xmlns:a16="http://schemas.microsoft.com/office/drawing/2014/main" val="20001"/>
                    </a:ext>
                  </a:extLst>
                </a:gridCol>
                <a:gridCol w="1237650">
                  <a:extLst>
                    <a:ext uri="{9D8B030D-6E8A-4147-A177-3AD203B41FA5}">
                      <a16:colId xmlns:a16="http://schemas.microsoft.com/office/drawing/2014/main" val="20002"/>
                    </a:ext>
                  </a:extLst>
                </a:gridCol>
                <a:gridCol w="1351750">
                  <a:extLst>
                    <a:ext uri="{9D8B030D-6E8A-4147-A177-3AD203B41FA5}">
                      <a16:colId xmlns:a16="http://schemas.microsoft.com/office/drawing/2014/main" val="20003"/>
                    </a:ext>
                  </a:extLst>
                </a:gridCol>
              </a:tblGrid>
              <a:tr h="378300">
                <a:tc>
                  <a:txBody>
                    <a:bodyPr/>
                    <a:lstStyle/>
                    <a:p>
                      <a:pPr marL="0" lvl="0" indent="0" algn="ctr" rtl="0">
                        <a:spcBef>
                          <a:spcPts val="0"/>
                        </a:spcBef>
                        <a:spcAft>
                          <a:spcPts val="0"/>
                        </a:spcAft>
                        <a:buNone/>
                      </a:pPr>
                      <a:r>
                        <a:rPr lang="en" b="1"/>
                        <a:t>Risk Description</a:t>
                      </a:r>
                      <a:endParaRPr b="1"/>
                    </a:p>
                  </a:txBody>
                  <a:tcPr marL="91425" marR="91425" marT="91425" marB="91425">
                    <a:solidFill>
                      <a:srgbClr val="D9D9D9"/>
                    </a:solidFill>
                  </a:tcPr>
                </a:tc>
                <a:tc>
                  <a:txBody>
                    <a:bodyPr/>
                    <a:lstStyle/>
                    <a:p>
                      <a:pPr marL="0" lvl="0" indent="0" algn="ctr" rtl="0">
                        <a:spcBef>
                          <a:spcPts val="0"/>
                        </a:spcBef>
                        <a:spcAft>
                          <a:spcPts val="0"/>
                        </a:spcAft>
                        <a:buNone/>
                      </a:pPr>
                      <a:r>
                        <a:rPr lang="en" b="1"/>
                        <a:t>Mitigation</a:t>
                      </a:r>
                      <a:endParaRPr b="1"/>
                    </a:p>
                  </a:txBody>
                  <a:tcPr marL="91425" marR="91425" marT="91425" marB="91425">
                    <a:solidFill>
                      <a:srgbClr val="D9D9D9"/>
                    </a:solidFill>
                  </a:tcPr>
                </a:tc>
                <a:tc>
                  <a:txBody>
                    <a:bodyPr/>
                    <a:lstStyle/>
                    <a:p>
                      <a:pPr marL="0" lvl="0" indent="0" algn="ctr" rtl="0">
                        <a:spcBef>
                          <a:spcPts val="0"/>
                        </a:spcBef>
                        <a:spcAft>
                          <a:spcPts val="0"/>
                        </a:spcAft>
                        <a:buNone/>
                      </a:pPr>
                      <a:r>
                        <a:rPr lang="en" b="1"/>
                        <a:t>Pre-mit.</a:t>
                      </a:r>
                      <a:endParaRPr b="1"/>
                    </a:p>
                  </a:txBody>
                  <a:tcPr marL="91425" marR="91425" marT="91425" marB="91425">
                    <a:solidFill>
                      <a:srgbClr val="D9D9D9"/>
                    </a:solidFill>
                  </a:tcPr>
                </a:tc>
                <a:tc>
                  <a:txBody>
                    <a:bodyPr/>
                    <a:lstStyle/>
                    <a:p>
                      <a:pPr marL="0" lvl="0" indent="0" algn="ctr" rtl="0">
                        <a:spcBef>
                          <a:spcPts val="0"/>
                        </a:spcBef>
                        <a:spcAft>
                          <a:spcPts val="0"/>
                        </a:spcAft>
                        <a:buNone/>
                      </a:pPr>
                      <a:r>
                        <a:rPr lang="en" b="1"/>
                        <a:t>Post-mit.</a:t>
                      </a:r>
                      <a:endParaRPr b="1"/>
                    </a:p>
                  </a:txBody>
                  <a:tcPr marL="91425" marR="91425" marT="91425" marB="91425">
                    <a:solidFill>
                      <a:srgbClr val="D9D9D9"/>
                    </a:solidFill>
                  </a:tcPr>
                </a:tc>
                <a:extLst>
                  <a:ext uri="{0D108BD9-81ED-4DB2-BD59-A6C34878D82A}">
                    <a16:rowId xmlns:a16="http://schemas.microsoft.com/office/drawing/2014/main" val="10000"/>
                  </a:ext>
                </a:extLst>
              </a:tr>
              <a:tr h="1042925">
                <a:tc>
                  <a:txBody>
                    <a:bodyPr/>
                    <a:lstStyle/>
                    <a:p>
                      <a:pPr marL="0" lvl="0" indent="0" algn="l" rtl="0">
                        <a:spcBef>
                          <a:spcPts val="0"/>
                        </a:spcBef>
                        <a:spcAft>
                          <a:spcPts val="0"/>
                        </a:spcAft>
                        <a:buNone/>
                      </a:pPr>
                      <a:r>
                        <a:rPr lang="en"/>
                        <a:t>System does not achieve required LSM of 13, 13-15 ideal</a:t>
                      </a:r>
                      <a:endParaRPr/>
                    </a:p>
                  </a:txBody>
                  <a:tcPr marL="91425" marR="91425" marT="91425" marB="91425"/>
                </a:tc>
                <a:tc>
                  <a:txBody>
                    <a:bodyPr/>
                    <a:lstStyle/>
                    <a:p>
                      <a:pPr marL="0" lvl="0" indent="0" algn="l" rtl="0">
                        <a:spcBef>
                          <a:spcPts val="0"/>
                        </a:spcBef>
                        <a:spcAft>
                          <a:spcPts val="0"/>
                        </a:spcAft>
                        <a:buNone/>
                      </a:pPr>
                      <a:r>
                        <a:rPr lang="en"/>
                        <a:t>Test OPT.7 Success: Validates the system can observe an LSM in the required range</a:t>
                      </a:r>
                      <a:endParaRPr/>
                    </a:p>
                    <a:p>
                      <a:pPr marL="0" lvl="0" indent="0" algn="l" rtl="0">
                        <a:spcBef>
                          <a:spcPts val="0"/>
                        </a:spcBef>
                        <a:spcAft>
                          <a:spcPts val="0"/>
                        </a:spcAft>
                        <a:buNone/>
                      </a:pPr>
                      <a:endParaRPr/>
                    </a:p>
                  </a:txBody>
                  <a:tcPr marL="91425" marR="91425" marT="91425" marB="91425"/>
                </a:tc>
                <a:tc>
                  <a:txBody>
                    <a:bodyPr/>
                    <a:lstStyle/>
                    <a:p>
                      <a:pPr marL="0" lvl="0" indent="0" algn="ctr" rtl="0">
                        <a:spcBef>
                          <a:spcPts val="0"/>
                        </a:spcBef>
                        <a:spcAft>
                          <a:spcPts val="0"/>
                        </a:spcAft>
                        <a:buNone/>
                      </a:pPr>
                      <a:r>
                        <a:rPr lang="en" sz="1700" b="1"/>
                        <a:t>12</a:t>
                      </a:r>
                      <a:endParaRPr sz="1700" b="1"/>
                    </a:p>
                  </a:txBody>
                  <a:tcPr marL="91425" marR="91425" marT="91425" marB="91425" anchor="ctr">
                    <a:solidFill>
                      <a:srgbClr val="EA9999"/>
                    </a:solidFill>
                  </a:tcPr>
                </a:tc>
                <a:tc>
                  <a:txBody>
                    <a:bodyPr/>
                    <a:lstStyle/>
                    <a:p>
                      <a:pPr marL="0" lvl="0" indent="0" algn="ctr" rtl="0">
                        <a:spcBef>
                          <a:spcPts val="0"/>
                        </a:spcBef>
                        <a:spcAft>
                          <a:spcPts val="0"/>
                        </a:spcAft>
                        <a:buNone/>
                      </a:pPr>
                      <a:r>
                        <a:rPr lang="en" sz="1700" b="1"/>
                        <a:t>3</a:t>
                      </a:r>
                      <a:endParaRPr sz="1700" b="1"/>
                    </a:p>
                  </a:txBody>
                  <a:tcPr marL="91425" marR="91425" marT="91425" marB="91425" anchor="ctr">
                    <a:solidFill>
                      <a:srgbClr val="B6D7A8"/>
                    </a:solidFill>
                  </a:tcPr>
                </a:tc>
                <a:extLst>
                  <a:ext uri="{0D108BD9-81ED-4DB2-BD59-A6C34878D82A}">
                    <a16:rowId xmlns:a16="http://schemas.microsoft.com/office/drawing/2014/main" val="10001"/>
                  </a:ext>
                </a:extLst>
              </a:tr>
            </a:tbl>
          </a:graphicData>
        </a:graphic>
      </p:graphicFrame>
      <p:sp>
        <p:nvSpPr>
          <p:cNvPr id="478" name="Google Shape;478;p40"/>
          <p:cNvSpPr txBox="1"/>
          <p:nvPr/>
        </p:nvSpPr>
        <p:spPr>
          <a:xfrm>
            <a:off x="5200600" y="2641588"/>
            <a:ext cx="3000000" cy="115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600" b="1">
                <a:solidFill>
                  <a:schemeClr val="dk1"/>
                </a:solidFill>
              </a:rPr>
              <a:t>Tasks To Do:</a:t>
            </a:r>
            <a:endParaRPr sz="1600" b="1">
              <a:solidFill>
                <a:schemeClr val="dk1"/>
              </a:solidFill>
            </a:endParaRPr>
          </a:p>
          <a:p>
            <a:pPr marL="457200" lvl="0" indent="-330200" algn="l" rtl="0">
              <a:lnSpc>
                <a:spcPct val="115000"/>
              </a:lnSpc>
              <a:spcBef>
                <a:spcPts val="1200"/>
              </a:spcBef>
              <a:spcAft>
                <a:spcPts val="0"/>
              </a:spcAft>
              <a:buClr>
                <a:schemeClr val="dk1"/>
              </a:buClr>
              <a:buSzPts val="1600"/>
              <a:buFont typeface="Arial"/>
              <a:buChar char="●"/>
            </a:pPr>
            <a:r>
              <a:rPr lang="en" sz="1600">
                <a:solidFill>
                  <a:schemeClr val="dk1"/>
                </a:solidFill>
              </a:rPr>
              <a:t>Capture clear images with the optic system at night</a:t>
            </a:r>
            <a:endParaRPr/>
          </a:p>
        </p:txBody>
      </p:sp>
      <p:sp>
        <p:nvSpPr>
          <p:cNvPr id="479" name="Google Shape;479;p40"/>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a:t>
            </a:r>
            <a:r>
              <a:rPr lang="en" sz="1200" b="1">
                <a:solidFill>
                  <a:schemeClr val="accent3"/>
                </a:solidFill>
              </a:rPr>
              <a:t> </a:t>
            </a:r>
            <a:r>
              <a:rPr lang="en" sz="1200">
                <a:solidFill>
                  <a:schemeClr val="accent3"/>
                </a:solidFill>
              </a:rPr>
              <a:t>Overview</a:t>
            </a:r>
            <a:endParaRPr sz="1200">
              <a:solidFill>
                <a:schemeClr val="accent3"/>
              </a:solidFill>
            </a:endParaRPr>
          </a:p>
        </p:txBody>
      </p:sp>
      <p:sp>
        <p:nvSpPr>
          <p:cNvPr id="480" name="Google Shape;480;p40"/>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Updates</a:t>
            </a:r>
            <a:endParaRPr sz="1200">
              <a:solidFill>
                <a:schemeClr val="accent3"/>
              </a:solidFill>
            </a:endParaRPr>
          </a:p>
        </p:txBody>
      </p:sp>
      <p:sp>
        <p:nvSpPr>
          <p:cNvPr id="481" name="Google Shape;481;p40"/>
          <p:cNvSpPr txBox="1"/>
          <p:nvPr/>
        </p:nvSpPr>
        <p:spPr>
          <a:xfrm>
            <a:off x="3943600" y="4811425"/>
            <a:ext cx="99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Schedule </a:t>
            </a:r>
            <a:endParaRPr sz="1200">
              <a:solidFill>
                <a:schemeClr val="accent3"/>
              </a:solidFill>
            </a:endParaRPr>
          </a:p>
        </p:txBody>
      </p:sp>
      <p:sp>
        <p:nvSpPr>
          <p:cNvPr id="482" name="Google Shape;482;p40"/>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b="1">
                <a:solidFill>
                  <a:srgbClr val="FFFFFF"/>
                </a:solidFill>
              </a:rPr>
              <a:t>Test Readiness</a:t>
            </a:r>
            <a:endParaRPr sz="1200" b="1">
              <a:solidFill>
                <a:srgbClr val="FFFFFF"/>
              </a:solidFill>
            </a:endParaRPr>
          </a:p>
          <a:p>
            <a:pPr marL="0" lvl="0" indent="0" algn="l" rtl="0">
              <a:spcBef>
                <a:spcPts val="0"/>
              </a:spcBef>
              <a:spcAft>
                <a:spcPts val="0"/>
              </a:spcAft>
              <a:buNone/>
            </a:pPr>
            <a:endParaRPr sz="1200">
              <a:solidFill>
                <a:srgbClr val="B7B7B7"/>
              </a:solidFill>
            </a:endParaRPr>
          </a:p>
        </p:txBody>
      </p:sp>
      <p:sp>
        <p:nvSpPr>
          <p:cNvPr id="483" name="Google Shape;483;p40"/>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14309" y="3606988"/>
            <a:ext cx="1533550" cy="1180824"/>
          </a:xfrm>
          <a:prstGeom prst="rect">
            <a:avLst/>
          </a:prstGeom>
          <a:noFill/>
          <a:ln>
            <a:noFill/>
          </a:ln>
        </p:spPr>
      </p:pic>
      <p:sp>
        <p:nvSpPr>
          <p:cNvPr id="489" name="Google Shape;489;p41"/>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DAT.2: Integrated Communication Test</a:t>
            </a:r>
            <a:endParaRPr/>
          </a:p>
        </p:txBody>
      </p:sp>
      <p:sp>
        <p:nvSpPr>
          <p:cNvPr id="490" name="Google Shape;490;p4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29</a:t>
            </a:fld>
            <a:endParaRPr/>
          </a:p>
        </p:txBody>
      </p:sp>
      <p:sp>
        <p:nvSpPr>
          <p:cNvPr id="491" name="Google Shape;491;p41"/>
          <p:cNvSpPr txBox="1">
            <a:spLocks noGrp="1"/>
          </p:cNvSpPr>
          <p:nvPr>
            <p:ph type="body" idx="1"/>
          </p:nvPr>
        </p:nvSpPr>
        <p:spPr>
          <a:xfrm>
            <a:off x="311700" y="1377725"/>
            <a:ext cx="4505700" cy="3144300"/>
          </a:xfrm>
          <a:prstGeom prst="rect">
            <a:avLst/>
          </a:prstGeom>
        </p:spPr>
        <p:txBody>
          <a:bodyPr spcFirstLastPara="1" wrap="square" lIns="91425" tIns="91425" rIns="91425" bIns="91425" anchor="t" anchorCtr="0">
            <a:noAutofit/>
          </a:bodyPr>
          <a:lstStyle/>
          <a:p>
            <a:pPr marL="457200" lvl="0" indent="-330200" algn="l" rtl="0">
              <a:spcBef>
                <a:spcPts val="1200"/>
              </a:spcBef>
              <a:spcAft>
                <a:spcPts val="0"/>
              </a:spcAft>
              <a:buSzPts val="1600"/>
              <a:buFont typeface="Arial"/>
              <a:buChar char="●"/>
            </a:pPr>
            <a:r>
              <a:rPr lang="en" sz="1400" b="1">
                <a:latin typeface="Arial"/>
                <a:ea typeface="Arial"/>
                <a:cs typeface="Arial"/>
                <a:sym typeface="Arial"/>
              </a:rPr>
              <a:t>Objective </a:t>
            </a:r>
            <a:r>
              <a:rPr lang="en" sz="1200">
                <a:latin typeface="Arial"/>
                <a:ea typeface="Arial"/>
                <a:cs typeface="Arial"/>
                <a:sym typeface="Arial"/>
              </a:rPr>
              <a:t>Confirm communication functionality between the onboard (where data is collected) and offboard computer (where data is processed)</a:t>
            </a:r>
            <a:endParaRPr sz="1200">
              <a:latin typeface="Arial"/>
              <a:ea typeface="Arial"/>
              <a:cs typeface="Arial"/>
              <a:sym typeface="Arial"/>
            </a:endParaRPr>
          </a:p>
          <a:p>
            <a:pPr marL="457200" lvl="0" indent="-317500" algn="l" rtl="0">
              <a:spcBef>
                <a:spcPts val="0"/>
              </a:spcBef>
              <a:spcAft>
                <a:spcPts val="0"/>
              </a:spcAft>
              <a:buSzPts val="1400"/>
              <a:buFont typeface="Arial"/>
              <a:buChar char="●"/>
            </a:pPr>
            <a:r>
              <a:rPr lang="en" sz="1400" b="1">
                <a:latin typeface="Arial"/>
                <a:ea typeface="Arial"/>
                <a:cs typeface="Arial"/>
                <a:sym typeface="Arial"/>
              </a:rPr>
              <a:t>Setup, Facilities, and Equipment</a:t>
            </a:r>
            <a:endParaRPr sz="1400" b="1">
              <a:latin typeface="Arial"/>
              <a:ea typeface="Arial"/>
              <a:cs typeface="Arial"/>
              <a:sym typeface="Arial"/>
            </a:endParaRPr>
          </a:p>
          <a:p>
            <a:pPr marL="914400" lvl="1" indent="-304800" algn="l" rtl="0">
              <a:spcBef>
                <a:spcPts val="0"/>
              </a:spcBef>
              <a:spcAft>
                <a:spcPts val="0"/>
              </a:spcAft>
              <a:buSzPts val="1200"/>
              <a:buFont typeface="Arial"/>
              <a:buChar char="○"/>
            </a:pPr>
            <a:r>
              <a:rPr lang="en" sz="1200">
                <a:latin typeface="Arial"/>
                <a:ea typeface="Arial"/>
                <a:cs typeface="Arial"/>
                <a:sym typeface="Arial"/>
              </a:rPr>
              <a:t>Senior projects room, onboard and offboard computer, 4G hotspot and coverage</a:t>
            </a:r>
            <a:endParaRPr sz="1200">
              <a:latin typeface="Arial"/>
              <a:ea typeface="Arial"/>
              <a:cs typeface="Arial"/>
              <a:sym typeface="Arial"/>
            </a:endParaRPr>
          </a:p>
          <a:p>
            <a:pPr marL="457200" lvl="0" indent="-317500" algn="l" rtl="0">
              <a:spcBef>
                <a:spcPts val="0"/>
              </a:spcBef>
              <a:spcAft>
                <a:spcPts val="0"/>
              </a:spcAft>
              <a:buSzPts val="1400"/>
              <a:buFont typeface="Arial"/>
              <a:buChar char="●"/>
            </a:pPr>
            <a:r>
              <a:rPr lang="en" sz="1400" b="1">
                <a:latin typeface="Arial"/>
                <a:ea typeface="Arial"/>
                <a:cs typeface="Arial"/>
                <a:sym typeface="Arial"/>
              </a:rPr>
              <a:t>Procedure</a:t>
            </a:r>
            <a:endParaRPr sz="1400" b="1">
              <a:latin typeface="Arial"/>
              <a:ea typeface="Arial"/>
              <a:cs typeface="Arial"/>
              <a:sym typeface="Arial"/>
            </a:endParaRPr>
          </a:p>
          <a:p>
            <a:pPr marL="914400" lvl="1" indent="-304800" algn="l" rtl="0">
              <a:spcBef>
                <a:spcPts val="0"/>
              </a:spcBef>
              <a:spcAft>
                <a:spcPts val="0"/>
              </a:spcAft>
              <a:buSzPts val="1200"/>
              <a:buFont typeface="Arial"/>
              <a:buChar char="○"/>
            </a:pPr>
            <a:r>
              <a:rPr lang="en" sz="1200">
                <a:latin typeface="Arial"/>
                <a:ea typeface="Arial"/>
                <a:cs typeface="Arial"/>
                <a:sym typeface="Arial"/>
              </a:rPr>
              <a:t>Connect onboard computer to 4G hotspot</a:t>
            </a:r>
            <a:endParaRPr sz="1200">
              <a:latin typeface="Arial"/>
              <a:ea typeface="Arial"/>
              <a:cs typeface="Arial"/>
              <a:sym typeface="Arial"/>
            </a:endParaRPr>
          </a:p>
          <a:p>
            <a:pPr marL="914400" lvl="1" indent="-304800" algn="l" rtl="0">
              <a:spcBef>
                <a:spcPts val="0"/>
              </a:spcBef>
              <a:spcAft>
                <a:spcPts val="0"/>
              </a:spcAft>
              <a:buSzPts val="1200"/>
              <a:buFont typeface="Arial"/>
              <a:buChar char="○"/>
            </a:pPr>
            <a:r>
              <a:rPr lang="en" sz="1200">
                <a:latin typeface="Arial"/>
                <a:ea typeface="Arial"/>
                <a:cs typeface="Arial"/>
                <a:sym typeface="Arial"/>
              </a:rPr>
              <a:t>On onboard computer assign Test.csv for upload</a:t>
            </a:r>
            <a:endParaRPr sz="1200">
              <a:latin typeface="Arial"/>
              <a:ea typeface="Arial"/>
              <a:cs typeface="Arial"/>
              <a:sym typeface="Arial"/>
            </a:endParaRPr>
          </a:p>
          <a:p>
            <a:pPr marL="914400" lvl="1" indent="-304800" algn="l" rtl="0">
              <a:spcBef>
                <a:spcPts val="0"/>
              </a:spcBef>
              <a:spcAft>
                <a:spcPts val="0"/>
              </a:spcAft>
              <a:buSzPts val="1200"/>
              <a:buFont typeface="Arial"/>
              <a:buChar char="○"/>
            </a:pPr>
            <a:r>
              <a:rPr lang="en" sz="1200">
                <a:latin typeface="Arial"/>
                <a:ea typeface="Arial"/>
                <a:cs typeface="Arial"/>
                <a:sym typeface="Arial"/>
              </a:rPr>
              <a:t>Run Google API upload on the onboard system</a:t>
            </a:r>
            <a:endParaRPr sz="1200">
              <a:latin typeface="Arial"/>
              <a:ea typeface="Arial"/>
              <a:cs typeface="Arial"/>
              <a:sym typeface="Arial"/>
            </a:endParaRPr>
          </a:p>
          <a:p>
            <a:pPr marL="914400" lvl="1" indent="-304800" algn="l" rtl="0">
              <a:spcBef>
                <a:spcPts val="0"/>
              </a:spcBef>
              <a:spcAft>
                <a:spcPts val="0"/>
              </a:spcAft>
              <a:buSzPts val="1200"/>
              <a:buFont typeface="Arial"/>
              <a:buChar char="○"/>
            </a:pPr>
            <a:r>
              <a:rPr lang="en" sz="1200">
                <a:latin typeface="Arial"/>
                <a:ea typeface="Arial"/>
                <a:cs typeface="Arial"/>
                <a:sym typeface="Arial"/>
              </a:rPr>
              <a:t>Run Google API  download on offboard system</a:t>
            </a:r>
            <a:endParaRPr sz="1200">
              <a:latin typeface="Arial"/>
              <a:ea typeface="Arial"/>
              <a:cs typeface="Arial"/>
              <a:sym typeface="Arial"/>
            </a:endParaRPr>
          </a:p>
          <a:p>
            <a:pPr marL="457200" lvl="0" indent="-317500" algn="l" rtl="0">
              <a:spcBef>
                <a:spcPts val="0"/>
              </a:spcBef>
              <a:spcAft>
                <a:spcPts val="0"/>
              </a:spcAft>
              <a:buSzPts val="1400"/>
              <a:buFont typeface="Arial"/>
              <a:buChar char="●"/>
            </a:pPr>
            <a:r>
              <a:rPr lang="en" sz="1400" b="1">
                <a:latin typeface="Arial"/>
                <a:ea typeface="Arial"/>
                <a:cs typeface="Arial"/>
                <a:sym typeface="Arial"/>
              </a:rPr>
              <a:t>Success Criteria</a:t>
            </a:r>
            <a:endParaRPr sz="1400" b="1">
              <a:latin typeface="Arial"/>
              <a:ea typeface="Arial"/>
              <a:cs typeface="Arial"/>
              <a:sym typeface="Arial"/>
            </a:endParaRPr>
          </a:p>
          <a:p>
            <a:pPr marL="914400" lvl="1" indent="-304800" algn="l" rtl="0">
              <a:spcBef>
                <a:spcPts val="0"/>
              </a:spcBef>
              <a:spcAft>
                <a:spcPts val="0"/>
              </a:spcAft>
              <a:buSzPts val="1200"/>
              <a:buFont typeface="Arial"/>
              <a:buChar char="○"/>
            </a:pPr>
            <a:r>
              <a:rPr lang="en" sz="1200">
                <a:latin typeface="Arial"/>
                <a:ea typeface="Arial"/>
                <a:cs typeface="Arial"/>
                <a:sym typeface="Arial"/>
              </a:rPr>
              <a:t>Download script matches uploaded script </a:t>
            </a:r>
            <a:endParaRPr sz="1200">
              <a:latin typeface="Arial"/>
              <a:ea typeface="Arial"/>
              <a:cs typeface="Arial"/>
              <a:sym typeface="Arial"/>
            </a:endParaRPr>
          </a:p>
          <a:p>
            <a:pPr marL="914400" lvl="1" indent="-304800" algn="l" rtl="0">
              <a:spcBef>
                <a:spcPts val="0"/>
              </a:spcBef>
              <a:spcAft>
                <a:spcPts val="0"/>
              </a:spcAft>
              <a:buSzPts val="1200"/>
              <a:buFont typeface="Arial"/>
              <a:buChar char="○"/>
            </a:pPr>
            <a:r>
              <a:rPr lang="en" sz="1200">
                <a:latin typeface="Arial"/>
                <a:ea typeface="Arial"/>
                <a:cs typeface="Arial"/>
                <a:sym typeface="Arial"/>
              </a:rPr>
              <a:t>Whole process is under a minute</a:t>
            </a:r>
            <a:endParaRPr sz="1200">
              <a:latin typeface="Arial"/>
              <a:ea typeface="Arial"/>
              <a:cs typeface="Arial"/>
              <a:sym typeface="Arial"/>
            </a:endParaRPr>
          </a:p>
        </p:txBody>
      </p:sp>
      <p:sp>
        <p:nvSpPr>
          <p:cNvPr id="492" name="Google Shape;492;p41"/>
          <p:cNvSpPr txBox="1"/>
          <p:nvPr/>
        </p:nvSpPr>
        <p:spPr>
          <a:xfrm>
            <a:off x="401400" y="762125"/>
            <a:ext cx="8430900" cy="615600"/>
          </a:xfrm>
          <a:prstGeom prst="rect">
            <a:avLst/>
          </a:prstGeom>
          <a:noFill/>
          <a:ln w="19050" cap="flat" cmpd="sng">
            <a:solidFill>
              <a:srgbClr val="360F8A"/>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CPE 2</a:t>
            </a:r>
            <a:r>
              <a:rPr lang="en">
                <a:latin typeface="Helvetica Neue"/>
                <a:ea typeface="Helvetica Neue"/>
                <a:cs typeface="Helvetica Neue"/>
                <a:sym typeface="Helvetica Neue"/>
              </a:rPr>
              <a:t> Data Collection</a:t>
            </a:r>
            <a:endParaRPr>
              <a:latin typeface="Helvetica Neue"/>
              <a:ea typeface="Helvetica Neue"/>
              <a:cs typeface="Helvetica Neue"/>
              <a:sym typeface="Helvetica Neue"/>
            </a:endParaRPr>
          </a:p>
          <a:p>
            <a:pPr marL="0" lvl="0" indent="0" algn="l" rtl="0">
              <a:spcBef>
                <a:spcPts val="0"/>
              </a:spcBef>
              <a:spcAft>
                <a:spcPts val="0"/>
              </a:spcAft>
              <a:buNone/>
            </a:pPr>
            <a:r>
              <a:rPr lang="en" b="1">
                <a:latin typeface="Helvetica Neue"/>
                <a:ea typeface="Helvetica Neue"/>
                <a:cs typeface="Helvetica Neue"/>
                <a:sym typeface="Helvetica Neue"/>
              </a:rPr>
              <a:t>FR 3</a:t>
            </a:r>
            <a:r>
              <a:rPr lang="en">
                <a:latin typeface="Helvetica Neue"/>
                <a:ea typeface="Helvetica Neue"/>
                <a:cs typeface="Helvetica Neue"/>
                <a:sym typeface="Helvetica Neue"/>
              </a:rPr>
              <a:t> </a:t>
            </a:r>
            <a:r>
              <a:rPr lang="en">
                <a:solidFill>
                  <a:schemeClr val="dk1"/>
                </a:solidFill>
                <a:latin typeface="Helvetica Neue"/>
                <a:ea typeface="Helvetica Neue"/>
                <a:cs typeface="Helvetica Neue"/>
                <a:sym typeface="Helvetica Neue"/>
              </a:rPr>
              <a:t>Collected astrometric and photometric data shall be </a:t>
            </a:r>
            <a:r>
              <a:rPr lang="en" b="1">
                <a:solidFill>
                  <a:schemeClr val="dk1"/>
                </a:solidFill>
                <a:latin typeface="Helvetica Neue"/>
                <a:ea typeface="Helvetica Neue"/>
                <a:cs typeface="Helvetica Neue"/>
                <a:sym typeface="Helvetica Neue"/>
              </a:rPr>
              <a:t>stored</a:t>
            </a:r>
            <a:endParaRPr sz="1500" b="1">
              <a:latin typeface="Helvetica Neue"/>
              <a:ea typeface="Helvetica Neue"/>
              <a:cs typeface="Helvetica Neue"/>
              <a:sym typeface="Helvetica Neue"/>
            </a:endParaRPr>
          </a:p>
        </p:txBody>
      </p:sp>
      <p:sp>
        <p:nvSpPr>
          <p:cNvPr id="493" name="Google Shape;493;p41"/>
          <p:cNvSpPr txBox="1"/>
          <p:nvPr/>
        </p:nvSpPr>
        <p:spPr>
          <a:xfrm>
            <a:off x="6758075" y="-51950"/>
            <a:ext cx="2074200" cy="615600"/>
          </a:xfrm>
          <a:prstGeom prst="rect">
            <a:avLst/>
          </a:prstGeom>
          <a:noFill/>
          <a:ln w="19050" cap="flat" cmpd="sng">
            <a:solidFill>
              <a:srgbClr val="360F8A"/>
            </a:solidFill>
            <a:prstDash val="dash"/>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Test By Date:</a:t>
            </a:r>
            <a:r>
              <a:rPr lang="en">
                <a:latin typeface="Helvetica Neue"/>
                <a:ea typeface="Helvetica Neue"/>
                <a:cs typeface="Helvetica Neue"/>
                <a:sym typeface="Helvetica Neue"/>
              </a:rPr>
              <a:t> 3/20/22</a:t>
            </a:r>
            <a:br>
              <a:rPr lang="en">
                <a:latin typeface="Helvetica Neue"/>
                <a:ea typeface="Helvetica Neue"/>
                <a:cs typeface="Helvetica Neue"/>
                <a:sym typeface="Helvetica Neue"/>
              </a:rPr>
            </a:br>
            <a:r>
              <a:rPr lang="en" b="1">
                <a:latin typeface="Helvetica Neue"/>
                <a:ea typeface="Helvetica Neue"/>
                <a:cs typeface="Helvetica Neue"/>
                <a:sym typeface="Helvetica Neue"/>
              </a:rPr>
              <a:t>Status:</a:t>
            </a:r>
            <a:r>
              <a:rPr lang="en">
                <a:latin typeface="Helvetica Neue"/>
                <a:ea typeface="Helvetica Neue"/>
                <a:cs typeface="Helvetica Neue"/>
                <a:sym typeface="Helvetica Neue"/>
              </a:rPr>
              <a:t> </a:t>
            </a:r>
            <a:r>
              <a:rPr lang="en" b="1">
                <a:solidFill>
                  <a:srgbClr val="FF0000"/>
                </a:solidFill>
                <a:latin typeface="Helvetica Neue"/>
                <a:ea typeface="Helvetica Neue"/>
                <a:cs typeface="Helvetica Neue"/>
                <a:sym typeface="Helvetica Neue"/>
              </a:rPr>
              <a:t>Not Started</a:t>
            </a:r>
            <a:endParaRPr>
              <a:latin typeface="Helvetica Neue"/>
              <a:ea typeface="Helvetica Neue"/>
              <a:cs typeface="Helvetica Neue"/>
              <a:sym typeface="Helvetica Neue"/>
            </a:endParaRPr>
          </a:p>
        </p:txBody>
      </p:sp>
      <p:pic>
        <p:nvPicPr>
          <p:cNvPr id="494" name="Google Shape;494;p4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433876" y="3653737"/>
            <a:ext cx="1094390" cy="615600"/>
          </a:xfrm>
          <a:prstGeom prst="rect">
            <a:avLst/>
          </a:prstGeom>
          <a:noFill/>
          <a:ln>
            <a:noFill/>
          </a:ln>
        </p:spPr>
      </p:pic>
      <p:cxnSp>
        <p:nvCxnSpPr>
          <p:cNvPr id="495" name="Google Shape;495;p41"/>
          <p:cNvCxnSpPr/>
          <p:nvPr/>
        </p:nvCxnSpPr>
        <p:spPr>
          <a:xfrm>
            <a:off x="7979422" y="2558625"/>
            <a:ext cx="2700" cy="376800"/>
          </a:xfrm>
          <a:prstGeom prst="straightConnector1">
            <a:avLst/>
          </a:prstGeom>
          <a:noFill/>
          <a:ln w="9525" cap="flat" cmpd="sng">
            <a:solidFill>
              <a:schemeClr val="dk1"/>
            </a:solidFill>
            <a:prstDash val="solid"/>
            <a:round/>
            <a:headEnd type="none" w="med" len="med"/>
            <a:tailEnd type="triangle" w="med" len="med"/>
          </a:ln>
        </p:spPr>
      </p:cxnSp>
      <p:cxnSp>
        <p:nvCxnSpPr>
          <p:cNvPr id="496" name="Google Shape;496;p41"/>
          <p:cNvCxnSpPr>
            <a:endCxn id="488" idx="0"/>
          </p:cNvCxnSpPr>
          <p:nvPr/>
        </p:nvCxnSpPr>
        <p:spPr>
          <a:xfrm>
            <a:off x="7980484" y="3306388"/>
            <a:ext cx="600" cy="300600"/>
          </a:xfrm>
          <a:prstGeom prst="straightConnector1">
            <a:avLst/>
          </a:prstGeom>
          <a:noFill/>
          <a:ln w="9525" cap="flat" cmpd="sng">
            <a:solidFill>
              <a:schemeClr val="dk1"/>
            </a:solidFill>
            <a:prstDash val="solid"/>
            <a:round/>
            <a:headEnd type="none" w="med" len="med"/>
            <a:tailEnd type="triangle" w="med" len="med"/>
          </a:ln>
        </p:spPr>
      </p:cxnSp>
      <p:sp>
        <p:nvSpPr>
          <p:cNvPr id="497" name="Google Shape;497;p41"/>
          <p:cNvSpPr txBox="1"/>
          <p:nvPr/>
        </p:nvSpPr>
        <p:spPr>
          <a:xfrm>
            <a:off x="7346075" y="2969900"/>
            <a:ext cx="14862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200" b="1">
                <a:solidFill>
                  <a:schemeClr val="dk1"/>
                </a:solidFill>
              </a:rPr>
              <a:t>Google Drive API</a:t>
            </a:r>
            <a:endParaRPr sz="1200" b="1"/>
          </a:p>
        </p:txBody>
      </p:sp>
      <p:pic>
        <p:nvPicPr>
          <p:cNvPr id="498" name="Google Shape;498;p4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161124" y="1457250"/>
            <a:ext cx="1652646" cy="1415251"/>
          </a:xfrm>
          <a:prstGeom prst="rect">
            <a:avLst/>
          </a:prstGeom>
          <a:noFill/>
          <a:ln>
            <a:noFill/>
          </a:ln>
        </p:spPr>
      </p:pic>
      <p:pic>
        <p:nvPicPr>
          <p:cNvPr id="499" name="Google Shape;499;p41"/>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5161137" y="3126350"/>
            <a:ext cx="1565701" cy="1588951"/>
          </a:xfrm>
          <a:prstGeom prst="rect">
            <a:avLst/>
          </a:prstGeom>
          <a:noFill/>
          <a:ln>
            <a:noFill/>
          </a:ln>
        </p:spPr>
      </p:pic>
      <p:pic>
        <p:nvPicPr>
          <p:cNvPr id="500" name="Google Shape;500;p4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148428">
            <a:off x="7186049" y="1317483"/>
            <a:ext cx="1447475" cy="1354036"/>
          </a:xfrm>
          <a:prstGeom prst="rect">
            <a:avLst/>
          </a:prstGeom>
          <a:noFill/>
          <a:ln>
            <a:noFill/>
          </a:ln>
        </p:spPr>
      </p:pic>
      <p:sp>
        <p:nvSpPr>
          <p:cNvPr id="501" name="Google Shape;501;p41"/>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a:t>
            </a:r>
            <a:r>
              <a:rPr lang="en" sz="1200" b="1">
                <a:solidFill>
                  <a:schemeClr val="accent3"/>
                </a:solidFill>
              </a:rPr>
              <a:t> </a:t>
            </a:r>
            <a:r>
              <a:rPr lang="en" sz="1200">
                <a:solidFill>
                  <a:schemeClr val="accent3"/>
                </a:solidFill>
              </a:rPr>
              <a:t>Overview</a:t>
            </a:r>
            <a:endParaRPr sz="1200">
              <a:solidFill>
                <a:schemeClr val="accent3"/>
              </a:solidFill>
            </a:endParaRPr>
          </a:p>
        </p:txBody>
      </p:sp>
      <p:sp>
        <p:nvSpPr>
          <p:cNvPr id="502" name="Google Shape;502;p41"/>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Updates</a:t>
            </a:r>
            <a:endParaRPr sz="1200">
              <a:solidFill>
                <a:schemeClr val="accent3"/>
              </a:solidFill>
            </a:endParaRPr>
          </a:p>
        </p:txBody>
      </p:sp>
      <p:sp>
        <p:nvSpPr>
          <p:cNvPr id="503" name="Google Shape;503;p41"/>
          <p:cNvSpPr txBox="1"/>
          <p:nvPr/>
        </p:nvSpPr>
        <p:spPr>
          <a:xfrm>
            <a:off x="3943600" y="4811425"/>
            <a:ext cx="99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Schedule </a:t>
            </a:r>
            <a:endParaRPr sz="1200">
              <a:solidFill>
                <a:schemeClr val="accent3"/>
              </a:solidFill>
            </a:endParaRPr>
          </a:p>
        </p:txBody>
      </p:sp>
      <p:sp>
        <p:nvSpPr>
          <p:cNvPr id="504" name="Google Shape;504;p41"/>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b="1">
                <a:solidFill>
                  <a:srgbClr val="FFFFFF"/>
                </a:solidFill>
              </a:rPr>
              <a:t>Test Readiness</a:t>
            </a:r>
            <a:endParaRPr sz="1200" b="1">
              <a:solidFill>
                <a:srgbClr val="FFFFFF"/>
              </a:solidFill>
            </a:endParaRPr>
          </a:p>
          <a:p>
            <a:pPr marL="0" lvl="0" indent="0" algn="l" rtl="0">
              <a:spcBef>
                <a:spcPts val="0"/>
              </a:spcBef>
              <a:spcAft>
                <a:spcPts val="0"/>
              </a:spcAft>
              <a:buNone/>
            </a:pPr>
            <a:endParaRPr sz="1200">
              <a:solidFill>
                <a:srgbClr val="B7B7B7"/>
              </a:solidFill>
            </a:endParaRPr>
          </a:p>
        </p:txBody>
      </p:sp>
      <p:sp>
        <p:nvSpPr>
          <p:cNvPr id="505" name="Google Shape;505;p41"/>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09"/>
        <p:cNvGrpSpPr/>
        <p:nvPr/>
      </p:nvGrpSpPr>
      <p:grpSpPr>
        <a:xfrm>
          <a:off x="0" y="0"/>
          <a:ext cx="0" cy="0"/>
          <a:chOff x="0" y="0"/>
          <a:chExt cx="0" cy="0"/>
        </a:xfrm>
      </p:grpSpPr>
      <p:sp>
        <p:nvSpPr>
          <p:cNvPr id="110" name="Google Shape;110;p15"/>
          <p:cNvSpPr txBox="1">
            <a:spLocks noGrp="1"/>
          </p:cNvSpPr>
          <p:nvPr>
            <p:ph type="ctrTitle"/>
          </p:nvPr>
        </p:nvSpPr>
        <p:spPr>
          <a:xfrm>
            <a:off x="2162700" y="2279100"/>
            <a:ext cx="4818600" cy="58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Project Overview</a:t>
            </a:r>
            <a:endParaRPr sz="4310" b="1">
              <a:solidFill>
                <a:srgbClr val="EFEFEF"/>
              </a:solidFill>
            </a:endParaRPr>
          </a:p>
        </p:txBody>
      </p:sp>
      <p:sp>
        <p:nvSpPr>
          <p:cNvPr id="111" name="Google Shape;11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300">
                <a:solidFill>
                  <a:schemeClr val="lt1"/>
                </a:solidFill>
                <a:latin typeface="Helvetica Neue"/>
                <a:ea typeface="Helvetica Neue"/>
                <a:cs typeface="Helvetica Neue"/>
                <a:sym typeface="Helvetica Neue"/>
              </a:rPr>
              <a:t>3</a:t>
            </a:fld>
            <a:endParaRPr sz="1300">
              <a:solidFill>
                <a:schemeClr val="lt1"/>
              </a:solidFill>
              <a:latin typeface="Helvetica Neue"/>
              <a:ea typeface="Helvetica Neue"/>
              <a:cs typeface="Helvetica Neue"/>
              <a:sym typeface="Helvetica Neue"/>
            </a:endParaRPr>
          </a:p>
        </p:txBody>
      </p:sp>
      <p:sp>
        <p:nvSpPr>
          <p:cNvPr id="112" name="Google Shape;112;p15"/>
          <p:cNvSpPr txBox="1"/>
          <p:nvPr/>
        </p:nvSpPr>
        <p:spPr>
          <a:xfrm>
            <a:off x="10442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Project Overview</a:t>
            </a:r>
            <a:endParaRPr sz="1200" b="1">
              <a:solidFill>
                <a:srgbClr val="EEEEEE"/>
              </a:solidFill>
            </a:endParaRPr>
          </a:p>
        </p:txBody>
      </p:sp>
      <p:sp>
        <p:nvSpPr>
          <p:cNvPr id="113" name="Google Shape;113;p15"/>
          <p:cNvSpPr txBox="1"/>
          <p:nvPr/>
        </p:nvSpPr>
        <p:spPr>
          <a:xfrm>
            <a:off x="26380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Updates</a:t>
            </a:r>
            <a:endParaRPr sz="1200">
              <a:solidFill>
                <a:srgbClr val="B7B7B7"/>
              </a:solidFill>
            </a:endParaRPr>
          </a:p>
        </p:txBody>
      </p:sp>
      <p:sp>
        <p:nvSpPr>
          <p:cNvPr id="114" name="Google Shape;114;p15"/>
          <p:cNvSpPr txBox="1"/>
          <p:nvPr/>
        </p:nvSpPr>
        <p:spPr>
          <a:xfrm>
            <a:off x="40960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Schedule</a:t>
            </a:r>
            <a:endParaRPr sz="1200">
              <a:solidFill>
                <a:srgbClr val="B7B7B7"/>
              </a:solidFill>
            </a:endParaRPr>
          </a:p>
        </p:txBody>
      </p:sp>
      <p:sp>
        <p:nvSpPr>
          <p:cNvPr id="115" name="Google Shape;115;p15"/>
          <p:cNvSpPr txBox="1"/>
          <p:nvPr/>
        </p:nvSpPr>
        <p:spPr>
          <a:xfrm>
            <a:off x="5269375" y="4811425"/>
            <a:ext cx="145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Test Readiness</a:t>
            </a:r>
            <a:endParaRPr sz="1200">
              <a:solidFill>
                <a:srgbClr val="B7B7B7"/>
              </a:solidFill>
            </a:endParaRPr>
          </a:p>
        </p:txBody>
      </p:sp>
      <p:sp>
        <p:nvSpPr>
          <p:cNvPr id="116" name="Google Shape;116;p15"/>
          <p:cNvSpPr txBox="1"/>
          <p:nvPr/>
        </p:nvSpPr>
        <p:spPr>
          <a:xfrm>
            <a:off x="68273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42"/>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DAT.2 Integrated Communications Status</a:t>
            </a:r>
            <a:endParaRPr/>
          </a:p>
        </p:txBody>
      </p:sp>
      <p:sp>
        <p:nvSpPr>
          <p:cNvPr id="511" name="Google Shape;511;p4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30</a:t>
            </a:fld>
            <a:endParaRPr/>
          </a:p>
        </p:txBody>
      </p:sp>
      <p:sp>
        <p:nvSpPr>
          <p:cNvPr id="512" name="Google Shape;512;p42"/>
          <p:cNvSpPr txBox="1">
            <a:spLocks noGrp="1"/>
          </p:cNvSpPr>
          <p:nvPr>
            <p:ph type="body" idx="1"/>
          </p:nvPr>
        </p:nvSpPr>
        <p:spPr>
          <a:xfrm>
            <a:off x="943375" y="2641588"/>
            <a:ext cx="3362700" cy="19434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1600" b="1"/>
              <a:t>Tasks Completed:</a:t>
            </a:r>
            <a:endParaRPr sz="1600" b="1"/>
          </a:p>
          <a:p>
            <a:pPr marL="457200" lvl="0" indent="-330200" algn="l" rtl="0">
              <a:spcBef>
                <a:spcPts val="1200"/>
              </a:spcBef>
              <a:spcAft>
                <a:spcPts val="0"/>
              </a:spcAft>
              <a:buSzPts val="1600"/>
              <a:buChar char="●"/>
            </a:pPr>
            <a:r>
              <a:rPr lang="en" sz="1600"/>
              <a:t>Upload functionality </a:t>
            </a:r>
            <a:endParaRPr sz="1600"/>
          </a:p>
          <a:p>
            <a:pPr marL="457200" lvl="0" indent="-330200" algn="l" rtl="0">
              <a:spcBef>
                <a:spcPts val="0"/>
              </a:spcBef>
              <a:spcAft>
                <a:spcPts val="0"/>
              </a:spcAft>
              <a:buSzPts val="1600"/>
              <a:buChar char="●"/>
            </a:pPr>
            <a:r>
              <a:rPr lang="en" sz="1600"/>
              <a:t>Download functionality </a:t>
            </a:r>
            <a:endParaRPr sz="1600"/>
          </a:p>
          <a:p>
            <a:pPr marL="457200" lvl="0" indent="-330200" algn="l" rtl="0">
              <a:spcBef>
                <a:spcPts val="0"/>
              </a:spcBef>
              <a:spcAft>
                <a:spcPts val="0"/>
              </a:spcAft>
              <a:buSzPts val="1600"/>
              <a:buChar char="●"/>
            </a:pPr>
            <a:r>
              <a:rPr lang="en" sz="1600"/>
              <a:t>Test .CSV file created </a:t>
            </a:r>
            <a:endParaRPr sz="1600"/>
          </a:p>
          <a:p>
            <a:pPr marL="0" lvl="0" indent="0" algn="l" rtl="0">
              <a:spcBef>
                <a:spcPts val="1200"/>
              </a:spcBef>
              <a:spcAft>
                <a:spcPts val="1200"/>
              </a:spcAft>
              <a:buNone/>
            </a:pPr>
            <a:endParaRPr sz="2100"/>
          </a:p>
        </p:txBody>
      </p:sp>
      <p:graphicFrame>
        <p:nvGraphicFramePr>
          <p:cNvPr id="513" name="Google Shape;513;p42"/>
          <p:cNvGraphicFramePr/>
          <p:nvPr/>
        </p:nvGraphicFramePr>
        <p:xfrm>
          <a:off x="543375" y="976025"/>
          <a:ext cx="8168400" cy="1439135"/>
        </p:xfrm>
        <a:graphic>
          <a:graphicData uri="http://schemas.openxmlformats.org/drawingml/2006/table">
            <a:tbl>
              <a:tblPr>
                <a:noFill/>
                <a:tableStyleId>{5B42A5BC-5262-4767-A5F5-149DFB1A2B98}</a:tableStyleId>
              </a:tblPr>
              <a:tblGrid>
                <a:gridCol w="2317175">
                  <a:extLst>
                    <a:ext uri="{9D8B030D-6E8A-4147-A177-3AD203B41FA5}">
                      <a16:colId xmlns:a16="http://schemas.microsoft.com/office/drawing/2014/main" val="20000"/>
                    </a:ext>
                  </a:extLst>
                </a:gridCol>
                <a:gridCol w="3261825">
                  <a:extLst>
                    <a:ext uri="{9D8B030D-6E8A-4147-A177-3AD203B41FA5}">
                      <a16:colId xmlns:a16="http://schemas.microsoft.com/office/drawing/2014/main" val="20001"/>
                    </a:ext>
                  </a:extLst>
                </a:gridCol>
                <a:gridCol w="1237650">
                  <a:extLst>
                    <a:ext uri="{9D8B030D-6E8A-4147-A177-3AD203B41FA5}">
                      <a16:colId xmlns:a16="http://schemas.microsoft.com/office/drawing/2014/main" val="20002"/>
                    </a:ext>
                  </a:extLst>
                </a:gridCol>
                <a:gridCol w="1351750">
                  <a:extLst>
                    <a:ext uri="{9D8B030D-6E8A-4147-A177-3AD203B41FA5}">
                      <a16:colId xmlns:a16="http://schemas.microsoft.com/office/drawing/2014/main" val="20003"/>
                    </a:ext>
                  </a:extLst>
                </a:gridCol>
              </a:tblGrid>
              <a:tr h="378300">
                <a:tc>
                  <a:txBody>
                    <a:bodyPr/>
                    <a:lstStyle/>
                    <a:p>
                      <a:pPr marL="0" lvl="0" indent="0" algn="ctr" rtl="0">
                        <a:spcBef>
                          <a:spcPts val="0"/>
                        </a:spcBef>
                        <a:spcAft>
                          <a:spcPts val="0"/>
                        </a:spcAft>
                        <a:buNone/>
                      </a:pPr>
                      <a:r>
                        <a:rPr lang="en" b="1"/>
                        <a:t>Risk Description</a:t>
                      </a:r>
                      <a:endParaRPr b="1"/>
                    </a:p>
                  </a:txBody>
                  <a:tcPr marL="91425" marR="91425" marT="91425" marB="91425">
                    <a:solidFill>
                      <a:srgbClr val="D9D9D9"/>
                    </a:solidFill>
                  </a:tcPr>
                </a:tc>
                <a:tc>
                  <a:txBody>
                    <a:bodyPr/>
                    <a:lstStyle/>
                    <a:p>
                      <a:pPr marL="0" lvl="0" indent="0" algn="ctr" rtl="0">
                        <a:spcBef>
                          <a:spcPts val="0"/>
                        </a:spcBef>
                        <a:spcAft>
                          <a:spcPts val="0"/>
                        </a:spcAft>
                        <a:buNone/>
                      </a:pPr>
                      <a:r>
                        <a:rPr lang="en" b="1"/>
                        <a:t>Mitigation</a:t>
                      </a:r>
                      <a:endParaRPr b="1"/>
                    </a:p>
                  </a:txBody>
                  <a:tcPr marL="91425" marR="91425" marT="91425" marB="91425">
                    <a:solidFill>
                      <a:srgbClr val="D9D9D9"/>
                    </a:solidFill>
                  </a:tcPr>
                </a:tc>
                <a:tc>
                  <a:txBody>
                    <a:bodyPr/>
                    <a:lstStyle/>
                    <a:p>
                      <a:pPr marL="0" lvl="0" indent="0" algn="ctr" rtl="0">
                        <a:spcBef>
                          <a:spcPts val="0"/>
                        </a:spcBef>
                        <a:spcAft>
                          <a:spcPts val="0"/>
                        </a:spcAft>
                        <a:buNone/>
                      </a:pPr>
                      <a:r>
                        <a:rPr lang="en" b="1"/>
                        <a:t>Pre-mit</a:t>
                      </a:r>
                      <a:endParaRPr b="1"/>
                    </a:p>
                  </a:txBody>
                  <a:tcPr marL="91425" marR="91425" marT="91425" marB="91425">
                    <a:solidFill>
                      <a:srgbClr val="D9D9D9"/>
                    </a:solidFill>
                  </a:tcPr>
                </a:tc>
                <a:tc>
                  <a:txBody>
                    <a:bodyPr/>
                    <a:lstStyle/>
                    <a:p>
                      <a:pPr marL="0" lvl="0" indent="0" algn="ctr" rtl="0">
                        <a:spcBef>
                          <a:spcPts val="0"/>
                        </a:spcBef>
                        <a:spcAft>
                          <a:spcPts val="0"/>
                        </a:spcAft>
                        <a:buNone/>
                      </a:pPr>
                      <a:r>
                        <a:rPr lang="en" b="1"/>
                        <a:t>Post-mit</a:t>
                      </a:r>
                      <a:endParaRPr b="1"/>
                    </a:p>
                  </a:txBody>
                  <a:tcPr marL="91425" marR="91425" marT="91425" marB="91425">
                    <a:solidFill>
                      <a:srgbClr val="D9D9D9"/>
                    </a:solidFill>
                  </a:tcPr>
                </a:tc>
                <a:extLst>
                  <a:ext uri="{0D108BD9-81ED-4DB2-BD59-A6C34878D82A}">
                    <a16:rowId xmlns:a16="http://schemas.microsoft.com/office/drawing/2014/main" val="10000"/>
                  </a:ext>
                </a:extLst>
              </a:tr>
              <a:tr h="1042925">
                <a:tc>
                  <a:txBody>
                    <a:bodyPr/>
                    <a:lstStyle/>
                    <a:p>
                      <a:pPr marL="0" lvl="0" indent="0" algn="l" rtl="0">
                        <a:spcBef>
                          <a:spcPts val="0"/>
                        </a:spcBef>
                        <a:spcAft>
                          <a:spcPts val="0"/>
                        </a:spcAft>
                        <a:buClr>
                          <a:schemeClr val="dk1"/>
                        </a:buClr>
                        <a:buSzPts val="1100"/>
                        <a:buFont typeface="Arial"/>
                        <a:buNone/>
                      </a:pPr>
                      <a:r>
                        <a:rPr lang="en">
                          <a:solidFill>
                            <a:schemeClr val="dk1"/>
                          </a:solidFill>
                        </a:rPr>
                        <a:t>Data is corrupted or the wrong file is transferred</a:t>
                      </a:r>
                      <a:endParaRPr sz="1700"/>
                    </a:p>
                  </a:txBody>
                  <a:tcPr marL="91425" marR="91425" marT="91425" marB="91425"/>
                </a:tc>
                <a:tc>
                  <a:txBody>
                    <a:bodyPr/>
                    <a:lstStyle/>
                    <a:p>
                      <a:pPr marL="0" lvl="0" indent="0" algn="l" rtl="0">
                        <a:spcBef>
                          <a:spcPts val="0"/>
                        </a:spcBef>
                        <a:spcAft>
                          <a:spcPts val="0"/>
                        </a:spcAft>
                        <a:buNone/>
                      </a:pPr>
                      <a:r>
                        <a:rPr lang="en"/>
                        <a:t>Test DAT.2 Success: Validates the system can transmit correct data without corruption</a:t>
                      </a:r>
                      <a:endParaRPr/>
                    </a:p>
                    <a:p>
                      <a:pPr marL="0" lvl="0" indent="0" algn="l" rtl="0">
                        <a:spcBef>
                          <a:spcPts val="0"/>
                        </a:spcBef>
                        <a:spcAft>
                          <a:spcPts val="0"/>
                        </a:spcAft>
                        <a:buNone/>
                      </a:pPr>
                      <a:endParaRPr/>
                    </a:p>
                  </a:txBody>
                  <a:tcPr marL="91425" marR="91425" marT="91425" marB="91425"/>
                </a:tc>
                <a:tc>
                  <a:txBody>
                    <a:bodyPr/>
                    <a:lstStyle/>
                    <a:p>
                      <a:pPr marL="0" lvl="0" indent="0" algn="ctr" rtl="0">
                        <a:spcBef>
                          <a:spcPts val="0"/>
                        </a:spcBef>
                        <a:spcAft>
                          <a:spcPts val="0"/>
                        </a:spcAft>
                        <a:buNone/>
                      </a:pPr>
                      <a:r>
                        <a:rPr lang="en" sz="1700" b="1"/>
                        <a:t>15</a:t>
                      </a:r>
                      <a:endParaRPr sz="1700" b="1"/>
                    </a:p>
                  </a:txBody>
                  <a:tcPr marL="91425" marR="91425" marT="91425" marB="91425" anchor="ctr">
                    <a:solidFill>
                      <a:srgbClr val="EA9999"/>
                    </a:solidFill>
                  </a:tcPr>
                </a:tc>
                <a:tc>
                  <a:txBody>
                    <a:bodyPr/>
                    <a:lstStyle/>
                    <a:p>
                      <a:pPr marL="0" lvl="0" indent="0" algn="ctr" rtl="0">
                        <a:spcBef>
                          <a:spcPts val="0"/>
                        </a:spcBef>
                        <a:spcAft>
                          <a:spcPts val="0"/>
                        </a:spcAft>
                        <a:buNone/>
                      </a:pPr>
                      <a:r>
                        <a:rPr lang="en" sz="1700" b="1"/>
                        <a:t>5</a:t>
                      </a:r>
                      <a:endParaRPr sz="1700" b="1"/>
                    </a:p>
                  </a:txBody>
                  <a:tcPr marL="91425" marR="91425" marT="91425" marB="91425" anchor="ctr">
                    <a:solidFill>
                      <a:srgbClr val="FFE599"/>
                    </a:solidFill>
                  </a:tcPr>
                </a:tc>
                <a:extLst>
                  <a:ext uri="{0D108BD9-81ED-4DB2-BD59-A6C34878D82A}">
                    <a16:rowId xmlns:a16="http://schemas.microsoft.com/office/drawing/2014/main" val="10001"/>
                  </a:ext>
                </a:extLst>
              </a:tr>
            </a:tbl>
          </a:graphicData>
        </a:graphic>
      </p:graphicFrame>
      <p:sp>
        <p:nvSpPr>
          <p:cNvPr id="514" name="Google Shape;514;p42"/>
          <p:cNvSpPr txBox="1"/>
          <p:nvPr/>
        </p:nvSpPr>
        <p:spPr>
          <a:xfrm>
            <a:off x="5200600" y="2641588"/>
            <a:ext cx="3000000" cy="1434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600" b="1">
                <a:solidFill>
                  <a:schemeClr val="dk1"/>
                </a:solidFill>
              </a:rPr>
              <a:t>Tasks To Do:</a:t>
            </a:r>
            <a:endParaRPr sz="1600" b="1">
              <a:solidFill>
                <a:schemeClr val="dk1"/>
              </a:solidFill>
            </a:endParaRPr>
          </a:p>
          <a:p>
            <a:pPr marL="457200" lvl="0" indent="-330200" algn="l" rtl="0">
              <a:lnSpc>
                <a:spcPct val="115000"/>
              </a:lnSpc>
              <a:spcBef>
                <a:spcPts val="1200"/>
              </a:spcBef>
              <a:spcAft>
                <a:spcPts val="0"/>
              </a:spcAft>
              <a:buClr>
                <a:schemeClr val="dk1"/>
              </a:buClr>
              <a:buSzPts val="1600"/>
              <a:buFont typeface="Arial"/>
              <a:buChar char="●"/>
            </a:pPr>
            <a:r>
              <a:rPr lang="en" sz="1600">
                <a:solidFill>
                  <a:schemeClr val="dk1"/>
                </a:solidFill>
              </a:rPr>
              <a:t>Receive 4G hotspot </a:t>
            </a:r>
            <a:endParaRPr sz="1600">
              <a:solidFill>
                <a:schemeClr val="dk1"/>
              </a:solidFill>
            </a:endParaRPr>
          </a:p>
          <a:p>
            <a:pPr marL="457200" lvl="0" indent="-330200" algn="l" rtl="0">
              <a:lnSpc>
                <a:spcPct val="115000"/>
              </a:lnSpc>
              <a:spcBef>
                <a:spcPts val="0"/>
              </a:spcBef>
              <a:spcAft>
                <a:spcPts val="0"/>
              </a:spcAft>
              <a:buClr>
                <a:schemeClr val="dk1"/>
              </a:buClr>
              <a:buSzPts val="1600"/>
              <a:buFont typeface="Helvetica Neue"/>
              <a:buChar char="●"/>
            </a:pPr>
            <a:r>
              <a:rPr lang="en" sz="1600">
                <a:solidFill>
                  <a:schemeClr val="dk1"/>
                </a:solidFill>
              </a:rPr>
              <a:t>Automated File ID Recovery </a:t>
            </a:r>
            <a:endParaRPr sz="1600">
              <a:solidFill>
                <a:schemeClr val="dk1"/>
              </a:solidFill>
            </a:endParaRPr>
          </a:p>
        </p:txBody>
      </p:sp>
      <p:sp>
        <p:nvSpPr>
          <p:cNvPr id="515" name="Google Shape;515;p42"/>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a:t>
            </a:r>
            <a:r>
              <a:rPr lang="en" sz="1200" b="1">
                <a:solidFill>
                  <a:schemeClr val="accent3"/>
                </a:solidFill>
              </a:rPr>
              <a:t> </a:t>
            </a:r>
            <a:r>
              <a:rPr lang="en" sz="1200">
                <a:solidFill>
                  <a:schemeClr val="accent3"/>
                </a:solidFill>
              </a:rPr>
              <a:t>Overview</a:t>
            </a:r>
            <a:endParaRPr sz="1200">
              <a:solidFill>
                <a:schemeClr val="accent3"/>
              </a:solidFill>
            </a:endParaRPr>
          </a:p>
        </p:txBody>
      </p:sp>
      <p:sp>
        <p:nvSpPr>
          <p:cNvPr id="516" name="Google Shape;516;p42"/>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Updates</a:t>
            </a:r>
            <a:endParaRPr sz="1200">
              <a:solidFill>
                <a:schemeClr val="accent3"/>
              </a:solidFill>
            </a:endParaRPr>
          </a:p>
        </p:txBody>
      </p:sp>
      <p:sp>
        <p:nvSpPr>
          <p:cNvPr id="517" name="Google Shape;517;p42"/>
          <p:cNvSpPr txBox="1"/>
          <p:nvPr/>
        </p:nvSpPr>
        <p:spPr>
          <a:xfrm>
            <a:off x="3943600" y="4811425"/>
            <a:ext cx="99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Schedule </a:t>
            </a:r>
            <a:endParaRPr sz="1200">
              <a:solidFill>
                <a:schemeClr val="accent3"/>
              </a:solidFill>
            </a:endParaRPr>
          </a:p>
        </p:txBody>
      </p:sp>
      <p:sp>
        <p:nvSpPr>
          <p:cNvPr id="518" name="Google Shape;518;p42"/>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b="1">
                <a:solidFill>
                  <a:srgbClr val="FFFFFF"/>
                </a:solidFill>
              </a:rPr>
              <a:t>Test Readiness</a:t>
            </a:r>
            <a:endParaRPr sz="1200" b="1">
              <a:solidFill>
                <a:srgbClr val="FFFFFF"/>
              </a:solidFill>
            </a:endParaRPr>
          </a:p>
          <a:p>
            <a:pPr marL="0" lvl="0" indent="0" algn="l" rtl="0">
              <a:spcBef>
                <a:spcPts val="0"/>
              </a:spcBef>
              <a:spcAft>
                <a:spcPts val="0"/>
              </a:spcAft>
              <a:buNone/>
            </a:pPr>
            <a:endParaRPr sz="1200">
              <a:solidFill>
                <a:srgbClr val="B7B7B7"/>
              </a:solidFill>
            </a:endParaRPr>
          </a:p>
        </p:txBody>
      </p:sp>
      <p:sp>
        <p:nvSpPr>
          <p:cNvPr id="519" name="Google Shape;519;p42"/>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43"/>
          <p:cNvSpPr txBox="1">
            <a:spLocks noGrp="1"/>
          </p:cNvSpPr>
          <p:nvPr>
            <p:ph type="body" idx="1"/>
          </p:nvPr>
        </p:nvSpPr>
        <p:spPr>
          <a:xfrm>
            <a:off x="311700" y="1243913"/>
            <a:ext cx="4014000" cy="3433800"/>
          </a:xfrm>
          <a:prstGeom prst="rect">
            <a:avLst/>
          </a:prstGeom>
        </p:spPr>
        <p:txBody>
          <a:bodyPr spcFirstLastPara="1" wrap="square" lIns="91425" tIns="91425" rIns="91425" bIns="91425" anchor="t" anchorCtr="0">
            <a:noAutofit/>
          </a:bodyPr>
          <a:lstStyle/>
          <a:p>
            <a:pPr marL="457200" lvl="0" indent="-304800" algn="l" rtl="0">
              <a:spcBef>
                <a:spcPts val="1200"/>
              </a:spcBef>
              <a:spcAft>
                <a:spcPts val="0"/>
              </a:spcAft>
              <a:buSzPts val="1200"/>
              <a:buFont typeface="Arial"/>
              <a:buChar char="●"/>
            </a:pPr>
            <a:r>
              <a:rPr lang="en" sz="1200" b="1" dirty="0">
                <a:latin typeface="Arial"/>
                <a:ea typeface="Arial"/>
                <a:cs typeface="Arial"/>
                <a:sym typeface="Arial"/>
              </a:rPr>
              <a:t>Objective: </a:t>
            </a:r>
            <a:r>
              <a:rPr lang="en" sz="1200" dirty="0">
                <a:latin typeface="Arial"/>
                <a:ea typeface="Arial"/>
                <a:cs typeface="Arial"/>
                <a:sym typeface="Arial"/>
              </a:rPr>
              <a:t>Verify the semi-major axis of a satellite can be determined</a:t>
            </a:r>
            <a:endParaRPr sz="1200" dirty="0">
              <a:latin typeface="Arial"/>
              <a:ea typeface="Arial"/>
              <a:cs typeface="Arial"/>
              <a:sym typeface="Arial"/>
            </a:endParaRPr>
          </a:p>
          <a:p>
            <a:pPr marL="457200" lvl="0" indent="-304800" algn="l" rtl="0">
              <a:spcBef>
                <a:spcPts val="0"/>
              </a:spcBef>
              <a:spcAft>
                <a:spcPts val="0"/>
              </a:spcAft>
              <a:buSzPts val="1200"/>
              <a:buFont typeface="Arial"/>
              <a:buChar char="●"/>
            </a:pPr>
            <a:r>
              <a:rPr lang="en" sz="1200" b="1" dirty="0">
                <a:latin typeface="Arial"/>
                <a:ea typeface="Arial"/>
                <a:cs typeface="Arial"/>
                <a:sym typeface="Arial"/>
              </a:rPr>
              <a:t>Setup, Facilities, and Equipment</a:t>
            </a:r>
            <a:endParaRPr sz="1200" b="1" dirty="0">
              <a:latin typeface="Arial"/>
              <a:ea typeface="Arial"/>
              <a:cs typeface="Arial"/>
              <a:sym typeface="Arial"/>
            </a:endParaRPr>
          </a:p>
          <a:p>
            <a:pPr marL="914400" lvl="1" indent="-304800" algn="l" rtl="0">
              <a:spcBef>
                <a:spcPts val="0"/>
              </a:spcBef>
              <a:spcAft>
                <a:spcPts val="0"/>
              </a:spcAft>
              <a:buSzPts val="1200"/>
              <a:buFont typeface="Arial"/>
              <a:buChar char="○"/>
            </a:pPr>
            <a:r>
              <a:rPr lang="en" sz="1200" dirty="0">
                <a:latin typeface="Arial"/>
                <a:ea typeface="Arial"/>
                <a:cs typeface="Arial"/>
                <a:sym typeface="Arial"/>
              </a:rPr>
              <a:t>Senior projects room, computer, L3 data set, historical data, Python, ODTK</a:t>
            </a:r>
            <a:endParaRPr sz="1200" dirty="0">
              <a:latin typeface="Arial"/>
              <a:ea typeface="Arial"/>
              <a:cs typeface="Arial"/>
              <a:sym typeface="Arial"/>
            </a:endParaRPr>
          </a:p>
          <a:p>
            <a:pPr marL="457200" lvl="0" indent="-304800" algn="l" rtl="0">
              <a:spcBef>
                <a:spcPts val="0"/>
              </a:spcBef>
              <a:spcAft>
                <a:spcPts val="0"/>
              </a:spcAft>
              <a:buSzPts val="1200"/>
              <a:buFont typeface="Arial"/>
              <a:buChar char="●"/>
            </a:pPr>
            <a:r>
              <a:rPr lang="en" sz="1200" b="1" dirty="0">
                <a:latin typeface="Arial"/>
                <a:ea typeface="Arial"/>
                <a:cs typeface="Arial"/>
                <a:sym typeface="Arial"/>
              </a:rPr>
              <a:t>Procedure</a:t>
            </a:r>
            <a:endParaRPr sz="1200" b="1" dirty="0">
              <a:latin typeface="Arial"/>
              <a:ea typeface="Arial"/>
              <a:cs typeface="Arial"/>
              <a:sym typeface="Arial"/>
            </a:endParaRPr>
          </a:p>
          <a:p>
            <a:pPr marL="914400" lvl="1" indent="-304800" algn="l" rtl="0">
              <a:spcBef>
                <a:spcPts val="0"/>
              </a:spcBef>
              <a:spcAft>
                <a:spcPts val="0"/>
              </a:spcAft>
              <a:buSzPts val="1200"/>
              <a:buFont typeface="Arial"/>
              <a:buChar char="○"/>
            </a:pPr>
            <a:r>
              <a:rPr lang="en" sz="1200" dirty="0">
                <a:latin typeface="Arial"/>
                <a:ea typeface="Arial"/>
                <a:cs typeface="Arial"/>
                <a:sym typeface="Arial"/>
              </a:rPr>
              <a:t>Obtain Right Ascension / Declination (𝛼, 𝛿) angle pair measurements from the provided L3 data set</a:t>
            </a:r>
            <a:endParaRPr sz="1200" dirty="0">
              <a:latin typeface="Arial"/>
              <a:ea typeface="Arial"/>
              <a:cs typeface="Arial"/>
              <a:sym typeface="Arial"/>
            </a:endParaRPr>
          </a:p>
          <a:p>
            <a:pPr marL="914400" lvl="1" indent="-304800" algn="l" rtl="0">
              <a:spcBef>
                <a:spcPts val="0"/>
              </a:spcBef>
              <a:spcAft>
                <a:spcPts val="0"/>
              </a:spcAft>
              <a:buSzPts val="1200"/>
              <a:buFont typeface="Arial"/>
              <a:buChar char="○"/>
            </a:pPr>
            <a:r>
              <a:rPr lang="en" sz="1200" dirty="0">
                <a:latin typeface="Arial"/>
                <a:ea typeface="Arial"/>
                <a:cs typeface="Arial"/>
                <a:sym typeface="Arial"/>
              </a:rPr>
              <a:t>Perform orbit determination with ODTK</a:t>
            </a:r>
            <a:endParaRPr sz="1200" dirty="0">
              <a:latin typeface="Arial"/>
              <a:ea typeface="Arial"/>
              <a:cs typeface="Arial"/>
              <a:sym typeface="Arial"/>
            </a:endParaRPr>
          </a:p>
          <a:p>
            <a:pPr marL="914400" lvl="1" indent="-304800" algn="l" rtl="0">
              <a:spcBef>
                <a:spcPts val="0"/>
              </a:spcBef>
              <a:spcAft>
                <a:spcPts val="0"/>
              </a:spcAft>
              <a:buSzPts val="1200"/>
              <a:buFont typeface="Arial"/>
              <a:buChar char="○"/>
            </a:pPr>
            <a:r>
              <a:rPr lang="en" sz="1200" dirty="0">
                <a:latin typeface="Arial"/>
                <a:ea typeface="Arial"/>
                <a:cs typeface="Arial"/>
                <a:sym typeface="Arial"/>
              </a:rPr>
              <a:t>Compare the calculated semi-major axis to spacetrack historical database to determine difference</a:t>
            </a:r>
            <a:endParaRPr sz="1200" dirty="0">
              <a:latin typeface="Arial"/>
              <a:ea typeface="Arial"/>
              <a:cs typeface="Arial"/>
              <a:sym typeface="Arial"/>
            </a:endParaRPr>
          </a:p>
          <a:p>
            <a:pPr marL="457200" lvl="0" indent="-304800" algn="l" rtl="0">
              <a:spcBef>
                <a:spcPts val="0"/>
              </a:spcBef>
              <a:spcAft>
                <a:spcPts val="0"/>
              </a:spcAft>
              <a:buSzPts val="1200"/>
              <a:buFont typeface="Arial"/>
              <a:buChar char="●"/>
            </a:pPr>
            <a:r>
              <a:rPr lang="en" sz="1200" b="1" dirty="0">
                <a:latin typeface="Arial"/>
                <a:ea typeface="Arial"/>
                <a:cs typeface="Arial"/>
                <a:sym typeface="Arial"/>
              </a:rPr>
              <a:t>Success Criteria</a:t>
            </a:r>
            <a:endParaRPr sz="1200" b="1" dirty="0">
              <a:latin typeface="Arial"/>
              <a:ea typeface="Arial"/>
              <a:cs typeface="Arial"/>
              <a:sym typeface="Arial"/>
            </a:endParaRPr>
          </a:p>
          <a:p>
            <a:pPr marL="914400" lvl="1" indent="-304800" algn="l" rtl="0">
              <a:spcBef>
                <a:spcPts val="0"/>
              </a:spcBef>
              <a:spcAft>
                <a:spcPts val="0"/>
              </a:spcAft>
              <a:buSzPts val="1200"/>
              <a:buFont typeface="Arial"/>
              <a:buChar char="○"/>
            </a:pPr>
            <a:r>
              <a:rPr lang="en" sz="1200" dirty="0">
                <a:latin typeface="Arial"/>
                <a:ea typeface="Arial"/>
                <a:cs typeface="Arial"/>
                <a:sym typeface="Arial"/>
              </a:rPr>
              <a:t>Calculated semi-major axis is within 100 km of historical semi-major axis</a:t>
            </a:r>
            <a:endParaRPr sz="1200" dirty="0">
              <a:latin typeface="Arial"/>
              <a:ea typeface="Arial"/>
              <a:cs typeface="Arial"/>
              <a:sym typeface="Arial"/>
            </a:endParaRPr>
          </a:p>
        </p:txBody>
      </p:sp>
      <p:sp>
        <p:nvSpPr>
          <p:cNvPr id="525" name="Google Shape;525;p43"/>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ORB.1: Semi-Major Axis Determination</a:t>
            </a:r>
            <a:endParaRPr/>
          </a:p>
        </p:txBody>
      </p:sp>
      <p:sp>
        <p:nvSpPr>
          <p:cNvPr id="526" name="Google Shape;526;p43"/>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31</a:t>
            </a:fld>
            <a:endParaRPr/>
          </a:p>
        </p:txBody>
      </p:sp>
      <p:sp>
        <p:nvSpPr>
          <p:cNvPr id="527" name="Google Shape;527;p43"/>
          <p:cNvSpPr txBox="1"/>
          <p:nvPr/>
        </p:nvSpPr>
        <p:spPr>
          <a:xfrm>
            <a:off x="401400" y="762125"/>
            <a:ext cx="8430900" cy="615600"/>
          </a:xfrm>
          <a:prstGeom prst="rect">
            <a:avLst/>
          </a:prstGeom>
          <a:noFill/>
          <a:ln w="19050" cap="flat" cmpd="sng">
            <a:solidFill>
              <a:srgbClr val="360F8A"/>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CPE 3</a:t>
            </a:r>
            <a:r>
              <a:rPr lang="en">
                <a:latin typeface="Helvetica Neue"/>
                <a:ea typeface="Helvetica Neue"/>
                <a:cs typeface="Helvetica Neue"/>
                <a:sym typeface="Helvetica Neue"/>
              </a:rPr>
              <a:t> POL Determination</a:t>
            </a:r>
            <a:endParaRPr>
              <a:latin typeface="Helvetica Neue"/>
              <a:ea typeface="Helvetica Neue"/>
              <a:cs typeface="Helvetica Neue"/>
              <a:sym typeface="Helvetica Neue"/>
            </a:endParaRPr>
          </a:p>
          <a:p>
            <a:pPr marL="0" lvl="0" indent="0" algn="l" rtl="0">
              <a:spcBef>
                <a:spcPts val="0"/>
              </a:spcBef>
              <a:spcAft>
                <a:spcPts val="0"/>
              </a:spcAft>
              <a:buNone/>
            </a:pPr>
            <a:r>
              <a:rPr lang="en" b="1">
                <a:latin typeface="Helvetica Neue"/>
                <a:ea typeface="Helvetica Neue"/>
                <a:cs typeface="Helvetica Neue"/>
                <a:sym typeface="Helvetica Neue"/>
              </a:rPr>
              <a:t>FR 4</a:t>
            </a:r>
            <a:r>
              <a:rPr lang="en">
                <a:latin typeface="Helvetica Neue"/>
                <a:ea typeface="Helvetica Neue"/>
                <a:cs typeface="Helvetica Neue"/>
                <a:sym typeface="Helvetica Neue"/>
              </a:rPr>
              <a:t> </a:t>
            </a:r>
            <a:r>
              <a:rPr lang="en">
                <a:solidFill>
                  <a:schemeClr val="dk1"/>
                </a:solidFill>
                <a:latin typeface="Helvetica Neue"/>
                <a:ea typeface="Helvetica Neue"/>
                <a:cs typeface="Helvetica Neue"/>
                <a:sym typeface="Helvetica Neue"/>
              </a:rPr>
              <a:t>Use astrometric data from the image processing subsystem to compare to historical data</a:t>
            </a:r>
            <a:endParaRPr>
              <a:latin typeface="Helvetica Neue"/>
              <a:ea typeface="Helvetica Neue"/>
              <a:cs typeface="Helvetica Neue"/>
              <a:sym typeface="Helvetica Neue"/>
            </a:endParaRPr>
          </a:p>
        </p:txBody>
      </p:sp>
      <p:sp>
        <p:nvSpPr>
          <p:cNvPr id="528" name="Google Shape;528;p43"/>
          <p:cNvSpPr txBox="1"/>
          <p:nvPr/>
        </p:nvSpPr>
        <p:spPr>
          <a:xfrm>
            <a:off x="6624300" y="-51950"/>
            <a:ext cx="2208000" cy="615600"/>
          </a:xfrm>
          <a:prstGeom prst="rect">
            <a:avLst/>
          </a:prstGeom>
          <a:noFill/>
          <a:ln w="19050" cap="flat" cmpd="sng">
            <a:solidFill>
              <a:srgbClr val="360F8A"/>
            </a:solidFill>
            <a:prstDash val="dash"/>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Test By Date:</a:t>
            </a:r>
            <a:r>
              <a:rPr lang="en">
                <a:latin typeface="Helvetica Neue"/>
                <a:ea typeface="Helvetica Neue"/>
                <a:cs typeface="Helvetica Neue"/>
                <a:sym typeface="Helvetica Neue"/>
              </a:rPr>
              <a:t> 3/20/22</a:t>
            </a:r>
            <a:br>
              <a:rPr lang="en">
                <a:latin typeface="Helvetica Neue"/>
                <a:ea typeface="Helvetica Neue"/>
                <a:cs typeface="Helvetica Neue"/>
                <a:sym typeface="Helvetica Neue"/>
              </a:rPr>
            </a:br>
            <a:r>
              <a:rPr lang="en" b="1">
                <a:latin typeface="Helvetica Neue"/>
                <a:ea typeface="Helvetica Neue"/>
                <a:cs typeface="Helvetica Neue"/>
                <a:sym typeface="Helvetica Neue"/>
              </a:rPr>
              <a:t>Status:</a:t>
            </a:r>
            <a:r>
              <a:rPr lang="en">
                <a:latin typeface="Helvetica Neue"/>
                <a:ea typeface="Helvetica Neue"/>
                <a:cs typeface="Helvetica Neue"/>
                <a:sym typeface="Helvetica Neue"/>
              </a:rPr>
              <a:t> </a:t>
            </a:r>
            <a:r>
              <a:rPr lang="en" b="1">
                <a:solidFill>
                  <a:srgbClr val="E69138"/>
                </a:solidFill>
                <a:latin typeface="Helvetica Neue"/>
                <a:ea typeface="Helvetica Neue"/>
                <a:cs typeface="Helvetica Neue"/>
                <a:sym typeface="Helvetica Neue"/>
              </a:rPr>
              <a:t>In Progress </a:t>
            </a:r>
            <a:endParaRPr b="1">
              <a:solidFill>
                <a:srgbClr val="FF0000"/>
              </a:solidFill>
              <a:latin typeface="Helvetica Neue"/>
              <a:ea typeface="Helvetica Neue"/>
              <a:cs typeface="Helvetica Neue"/>
              <a:sym typeface="Helvetica Neue"/>
            </a:endParaRPr>
          </a:p>
        </p:txBody>
      </p:sp>
      <p:sp>
        <p:nvSpPr>
          <p:cNvPr id="529" name="Google Shape;529;p43"/>
          <p:cNvSpPr/>
          <p:nvPr/>
        </p:nvSpPr>
        <p:spPr>
          <a:xfrm>
            <a:off x="7115150" y="1457250"/>
            <a:ext cx="1229400" cy="49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L3 Data Set</a:t>
            </a:r>
            <a:endParaRPr/>
          </a:p>
        </p:txBody>
      </p:sp>
      <p:sp>
        <p:nvSpPr>
          <p:cNvPr id="530" name="Google Shape;530;p43"/>
          <p:cNvSpPr/>
          <p:nvPr/>
        </p:nvSpPr>
        <p:spPr>
          <a:xfrm>
            <a:off x="8222400" y="3735400"/>
            <a:ext cx="921600" cy="652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Historical Data Set</a:t>
            </a:r>
            <a:endParaRPr/>
          </a:p>
        </p:txBody>
      </p:sp>
      <p:sp>
        <p:nvSpPr>
          <p:cNvPr id="531" name="Google Shape;531;p43"/>
          <p:cNvSpPr/>
          <p:nvPr/>
        </p:nvSpPr>
        <p:spPr>
          <a:xfrm>
            <a:off x="7167500" y="2269075"/>
            <a:ext cx="1124700" cy="474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ODTK API</a:t>
            </a:r>
            <a:endParaRPr/>
          </a:p>
        </p:txBody>
      </p:sp>
      <p:sp>
        <p:nvSpPr>
          <p:cNvPr id="532" name="Google Shape;532;p43"/>
          <p:cNvSpPr/>
          <p:nvPr/>
        </p:nvSpPr>
        <p:spPr>
          <a:xfrm>
            <a:off x="7165950" y="3087625"/>
            <a:ext cx="1124700" cy="474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Results</a:t>
            </a:r>
            <a:endParaRPr/>
          </a:p>
        </p:txBody>
      </p:sp>
      <p:cxnSp>
        <p:nvCxnSpPr>
          <p:cNvPr id="533" name="Google Shape;533;p43"/>
          <p:cNvCxnSpPr>
            <a:stCxn id="529" idx="2"/>
            <a:endCxn id="531" idx="0"/>
          </p:cNvCxnSpPr>
          <p:nvPr/>
        </p:nvCxnSpPr>
        <p:spPr>
          <a:xfrm>
            <a:off x="7729850" y="1956450"/>
            <a:ext cx="0" cy="312600"/>
          </a:xfrm>
          <a:prstGeom prst="straightConnector1">
            <a:avLst/>
          </a:prstGeom>
          <a:noFill/>
          <a:ln w="9525" cap="flat" cmpd="sng">
            <a:solidFill>
              <a:schemeClr val="dk2"/>
            </a:solidFill>
            <a:prstDash val="solid"/>
            <a:round/>
            <a:headEnd type="none" w="med" len="med"/>
            <a:tailEnd type="triangle" w="med" len="med"/>
          </a:ln>
        </p:spPr>
      </p:cxnSp>
      <p:cxnSp>
        <p:nvCxnSpPr>
          <p:cNvPr id="534" name="Google Shape;534;p43"/>
          <p:cNvCxnSpPr>
            <a:stCxn id="531" idx="2"/>
            <a:endCxn id="532" idx="0"/>
          </p:cNvCxnSpPr>
          <p:nvPr/>
        </p:nvCxnSpPr>
        <p:spPr>
          <a:xfrm flipH="1">
            <a:off x="7728350" y="2743375"/>
            <a:ext cx="1500" cy="344400"/>
          </a:xfrm>
          <a:prstGeom prst="straightConnector1">
            <a:avLst/>
          </a:prstGeom>
          <a:noFill/>
          <a:ln w="9525" cap="flat" cmpd="sng">
            <a:solidFill>
              <a:schemeClr val="dk2"/>
            </a:solidFill>
            <a:prstDash val="solid"/>
            <a:round/>
            <a:headEnd type="none" w="med" len="med"/>
            <a:tailEnd type="triangle" w="med" len="med"/>
          </a:ln>
        </p:spPr>
      </p:cxnSp>
      <p:cxnSp>
        <p:nvCxnSpPr>
          <p:cNvPr id="535" name="Google Shape;535;p43"/>
          <p:cNvCxnSpPr>
            <a:stCxn id="530" idx="0"/>
            <a:endCxn id="532" idx="3"/>
          </p:cNvCxnSpPr>
          <p:nvPr/>
        </p:nvCxnSpPr>
        <p:spPr>
          <a:xfrm rot="5400000" flipH="1">
            <a:off x="8281650" y="3333850"/>
            <a:ext cx="410700" cy="392400"/>
          </a:xfrm>
          <a:prstGeom prst="bentConnector2">
            <a:avLst/>
          </a:prstGeom>
          <a:noFill/>
          <a:ln w="9525" cap="flat" cmpd="sng">
            <a:solidFill>
              <a:schemeClr val="dk2"/>
            </a:solidFill>
            <a:prstDash val="solid"/>
            <a:round/>
            <a:headEnd type="none" w="med" len="med"/>
            <a:tailEnd type="triangle" w="med" len="med"/>
          </a:ln>
        </p:spPr>
      </p:cxnSp>
      <p:sp>
        <p:nvSpPr>
          <p:cNvPr id="536" name="Google Shape;536;p43"/>
          <p:cNvSpPr/>
          <p:nvPr/>
        </p:nvSpPr>
        <p:spPr>
          <a:xfrm>
            <a:off x="6741500" y="3824350"/>
            <a:ext cx="1124700" cy="474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Error</a:t>
            </a:r>
            <a:endParaRPr/>
          </a:p>
        </p:txBody>
      </p:sp>
      <p:cxnSp>
        <p:nvCxnSpPr>
          <p:cNvPr id="537" name="Google Shape;537;p43"/>
          <p:cNvCxnSpPr>
            <a:stCxn id="532" idx="2"/>
            <a:endCxn id="536" idx="0"/>
          </p:cNvCxnSpPr>
          <p:nvPr/>
        </p:nvCxnSpPr>
        <p:spPr>
          <a:xfrm rot="5400000">
            <a:off x="7384800" y="3480925"/>
            <a:ext cx="262500" cy="424500"/>
          </a:xfrm>
          <a:prstGeom prst="bentConnector3">
            <a:avLst>
              <a:gd name="adj1" fmla="val 49986"/>
            </a:avLst>
          </a:prstGeom>
          <a:noFill/>
          <a:ln w="9525" cap="flat" cmpd="sng">
            <a:solidFill>
              <a:schemeClr val="dk2"/>
            </a:solidFill>
            <a:prstDash val="solid"/>
            <a:round/>
            <a:headEnd type="none" w="med" len="med"/>
            <a:tailEnd type="triangle" w="med" len="med"/>
          </a:ln>
        </p:spPr>
      </p:cxnSp>
      <p:pic>
        <p:nvPicPr>
          <p:cNvPr id="538" name="Google Shape;538;p43"/>
          <p:cNvPicPr preferRelativeResize="0"/>
          <p:nvPr/>
        </p:nvPicPr>
        <p:blipFill>
          <a:blip r:embed="rId3">
            <a:alphaModFix/>
          </a:blip>
          <a:stretch>
            <a:fillRect/>
          </a:stretch>
        </p:blipFill>
        <p:spPr>
          <a:xfrm>
            <a:off x="4571575" y="1740750"/>
            <a:ext cx="2111000" cy="1085700"/>
          </a:xfrm>
          <a:prstGeom prst="rect">
            <a:avLst/>
          </a:prstGeom>
          <a:noFill/>
          <a:ln>
            <a:noFill/>
          </a:ln>
        </p:spPr>
      </p:pic>
      <p:sp>
        <p:nvSpPr>
          <p:cNvPr id="539" name="Google Shape;539;p43"/>
          <p:cNvSpPr txBox="1"/>
          <p:nvPr/>
        </p:nvSpPr>
        <p:spPr>
          <a:xfrm>
            <a:off x="6085550" y="2761663"/>
            <a:ext cx="72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Helvetica Neue"/>
                <a:ea typeface="Helvetica Neue"/>
                <a:cs typeface="Helvetica Neue"/>
                <a:sym typeface="Helvetica Neue"/>
              </a:rPr>
              <a:t>ID: 26624</a:t>
            </a:r>
            <a:endParaRPr sz="800">
              <a:latin typeface="Helvetica Neue"/>
              <a:ea typeface="Helvetica Neue"/>
              <a:cs typeface="Helvetica Neue"/>
              <a:sym typeface="Helvetica Neue"/>
            </a:endParaRPr>
          </a:p>
        </p:txBody>
      </p:sp>
      <p:pic>
        <p:nvPicPr>
          <p:cNvPr id="540" name="Google Shape;540;p4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65050" y="3454675"/>
            <a:ext cx="1924050" cy="1126575"/>
          </a:xfrm>
          <a:prstGeom prst="rect">
            <a:avLst/>
          </a:prstGeom>
          <a:noFill/>
          <a:ln>
            <a:noFill/>
          </a:ln>
        </p:spPr>
      </p:pic>
      <p:sp>
        <p:nvSpPr>
          <p:cNvPr id="541" name="Google Shape;541;p43"/>
          <p:cNvSpPr txBox="1"/>
          <p:nvPr/>
        </p:nvSpPr>
        <p:spPr>
          <a:xfrm>
            <a:off x="5089500" y="1403375"/>
            <a:ext cx="112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ODTK Data</a:t>
            </a:r>
            <a:endParaRPr>
              <a:latin typeface="Helvetica Neue"/>
              <a:ea typeface="Helvetica Neue"/>
              <a:cs typeface="Helvetica Neue"/>
              <a:sym typeface="Helvetica Neue"/>
            </a:endParaRPr>
          </a:p>
        </p:txBody>
      </p:sp>
      <p:sp>
        <p:nvSpPr>
          <p:cNvPr id="542" name="Google Shape;542;p43"/>
          <p:cNvSpPr txBox="1"/>
          <p:nvPr/>
        </p:nvSpPr>
        <p:spPr>
          <a:xfrm>
            <a:off x="4758450" y="3107400"/>
            <a:ext cx="178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Historical Data</a:t>
            </a:r>
            <a:endParaRPr>
              <a:latin typeface="Helvetica Neue"/>
              <a:ea typeface="Helvetica Neue"/>
              <a:cs typeface="Helvetica Neue"/>
              <a:sym typeface="Helvetica Neue"/>
            </a:endParaRPr>
          </a:p>
        </p:txBody>
      </p:sp>
      <p:sp>
        <p:nvSpPr>
          <p:cNvPr id="543" name="Google Shape;543;p43"/>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a:t>
            </a:r>
            <a:r>
              <a:rPr lang="en" sz="1200" b="1">
                <a:solidFill>
                  <a:schemeClr val="accent3"/>
                </a:solidFill>
              </a:rPr>
              <a:t> </a:t>
            </a:r>
            <a:r>
              <a:rPr lang="en" sz="1200">
                <a:solidFill>
                  <a:schemeClr val="accent3"/>
                </a:solidFill>
              </a:rPr>
              <a:t>Overview</a:t>
            </a:r>
            <a:endParaRPr sz="1200">
              <a:solidFill>
                <a:schemeClr val="accent3"/>
              </a:solidFill>
            </a:endParaRPr>
          </a:p>
        </p:txBody>
      </p:sp>
      <p:sp>
        <p:nvSpPr>
          <p:cNvPr id="544" name="Google Shape;544;p43"/>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Updates</a:t>
            </a:r>
            <a:endParaRPr sz="1200">
              <a:solidFill>
                <a:schemeClr val="accent3"/>
              </a:solidFill>
            </a:endParaRPr>
          </a:p>
        </p:txBody>
      </p:sp>
      <p:sp>
        <p:nvSpPr>
          <p:cNvPr id="545" name="Google Shape;545;p43"/>
          <p:cNvSpPr txBox="1"/>
          <p:nvPr/>
        </p:nvSpPr>
        <p:spPr>
          <a:xfrm>
            <a:off x="3943600" y="4811425"/>
            <a:ext cx="99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Schedule </a:t>
            </a:r>
            <a:endParaRPr sz="1200">
              <a:solidFill>
                <a:schemeClr val="accent3"/>
              </a:solidFill>
            </a:endParaRPr>
          </a:p>
        </p:txBody>
      </p:sp>
      <p:sp>
        <p:nvSpPr>
          <p:cNvPr id="546" name="Google Shape;546;p43"/>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b="1">
                <a:solidFill>
                  <a:srgbClr val="FFFFFF"/>
                </a:solidFill>
              </a:rPr>
              <a:t>Test Readiness</a:t>
            </a:r>
            <a:endParaRPr sz="1200" b="1">
              <a:solidFill>
                <a:srgbClr val="FFFFFF"/>
              </a:solidFill>
            </a:endParaRPr>
          </a:p>
          <a:p>
            <a:pPr marL="0" lvl="0" indent="0" algn="l" rtl="0">
              <a:spcBef>
                <a:spcPts val="0"/>
              </a:spcBef>
              <a:spcAft>
                <a:spcPts val="0"/>
              </a:spcAft>
              <a:buNone/>
            </a:pPr>
            <a:endParaRPr sz="1200">
              <a:solidFill>
                <a:srgbClr val="B7B7B7"/>
              </a:solidFill>
            </a:endParaRPr>
          </a:p>
        </p:txBody>
      </p:sp>
      <p:sp>
        <p:nvSpPr>
          <p:cNvPr id="547" name="Google Shape;547;p43"/>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4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Orbit Determination Status</a:t>
            </a:r>
            <a:endParaRPr/>
          </a:p>
        </p:txBody>
      </p:sp>
      <p:sp>
        <p:nvSpPr>
          <p:cNvPr id="553" name="Google Shape;553;p4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32</a:t>
            </a:fld>
            <a:endParaRPr/>
          </a:p>
        </p:txBody>
      </p:sp>
      <p:sp>
        <p:nvSpPr>
          <p:cNvPr id="554" name="Google Shape;554;p44"/>
          <p:cNvSpPr txBox="1">
            <a:spLocks noGrp="1"/>
          </p:cNvSpPr>
          <p:nvPr>
            <p:ph type="body" idx="1"/>
          </p:nvPr>
        </p:nvSpPr>
        <p:spPr>
          <a:xfrm>
            <a:off x="943375" y="2641588"/>
            <a:ext cx="3362700" cy="19434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1600" b="1">
                <a:latin typeface="Arial"/>
                <a:ea typeface="Arial"/>
                <a:cs typeface="Arial"/>
                <a:sym typeface="Arial"/>
              </a:rPr>
              <a:t>Tasks Completed:</a:t>
            </a:r>
            <a:endParaRPr sz="1600" b="1">
              <a:latin typeface="Arial"/>
              <a:ea typeface="Arial"/>
              <a:cs typeface="Arial"/>
              <a:sym typeface="Arial"/>
            </a:endParaRPr>
          </a:p>
          <a:p>
            <a:pPr marL="457200" lvl="0" indent="-330200" algn="l" rtl="0">
              <a:spcBef>
                <a:spcPts val="1200"/>
              </a:spcBef>
              <a:spcAft>
                <a:spcPts val="0"/>
              </a:spcAft>
              <a:buSzPts val="1600"/>
              <a:buFont typeface="Arial"/>
              <a:buChar char="●"/>
            </a:pPr>
            <a:r>
              <a:rPr lang="en" sz="1600">
                <a:latin typeface="Arial"/>
                <a:ea typeface="Arial"/>
                <a:cs typeface="Arial"/>
                <a:sym typeface="Arial"/>
              </a:rPr>
              <a:t>Tested ODTK Program Functionality</a:t>
            </a:r>
            <a:endParaRPr sz="1600">
              <a:latin typeface="Arial"/>
              <a:ea typeface="Arial"/>
              <a:cs typeface="Arial"/>
              <a:sym typeface="Arial"/>
            </a:endParaRPr>
          </a:p>
          <a:p>
            <a:pPr marL="457200" lvl="0" indent="-330200" algn="l" rtl="0">
              <a:spcBef>
                <a:spcPts val="0"/>
              </a:spcBef>
              <a:spcAft>
                <a:spcPts val="0"/>
              </a:spcAft>
              <a:buSzPts val="1600"/>
              <a:buFont typeface="Arial"/>
              <a:buChar char="●"/>
            </a:pPr>
            <a:r>
              <a:rPr lang="en" sz="1600">
                <a:latin typeface="Arial"/>
                <a:ea typeface="Arial"/>
                <a:cs typeface="Arial"/>
                <a:sym typeface="Arial"/>
              </a:rPr>
              <a:t>Performed manual orbit determination with ODTK</a:t>
            </a:r>
            <a:endParaRPr sz="1600">
              <a:latin typeface="Arial"/>
              <a:ea typeface="Arial"/>
              <a:cs typeface="Arial"/>
              <a:sym typeface="Arial"/>
            </a:endParaRPr>
          </a:p>
          <a:p>
            <a:pPr marL="0" lvl="0" indent="0" algn="l" rtl="0">
              <a:spcBef>
                <a:spcPts val="1200"/>
              </a:spcBef>
              <a:spcAft>
                <a:spcPts val="1200"/>
              </a:spcAft>
              <a:buNone/>
            </a:pPr>
            <a:endParaRPr sz="2100">
              <a:latin typeface="Arial"/>
              <a:ea typeface="Arial"/>
              <a:cs typeface="Arial"/>
              <a:sym typeface="Arial"/>
            </a:endParaRPr>
          </a:p>
        </p:txBody>
      </p:sp>
      <p:graphicFrame>
        <p:nvGraphicFramePr>
          <p:cNvPr id="555" name="Google Shape;555;p44"/>
          <p:cNvGraphicFramePr/>
          <p:nvPr/>
        </p:nvGraphicFramePr>
        <p:xfrm>
          <a:off x="543375" y="976025"/>
          <a:ext cx="8168400" cy="1439135"/>
        </p:xfrm>
        <a:graphic>
          <a:graphicData uri="http://schemas.openxmlformats.org/drawingml/2006/table">
            <a:tbl>
              <a:tblPr>
                <a:noFill/>
                <a:tableStyleId>{5B42A5BC-5262-4767-A5F5-149DFB1A2B98}</a:tableStyleId>
              </a:tblPr>
              <a:tblGrid>
                <a:gridCol w="2317175">
                  <a:extLst>
                    <a:ext uri="{9D8B030D-6E8A-4147-A177-3AD203B41FA5}">
                      <a16:colId xmlns:a16="http://schemas.microsoft.com/office/drawing/2014/main" val="20000"/>
                    </a:ext>
                  </a:extLst>
                </a:gridCol>
                <a:gridCol w="3261825">
                  <a:extLst>
                    <a:ext uri="{9D8B030D-6E8A-4147-A177-3AD203B41FA5}">
                      <a16:colId xmlns:a16="http://schemas.microsoft.com/office/drawing/2014/main" val="20001"/>
                    </a:ext>
                  </a:extLst>
                </a:gridCol>
                <a:gridCol w="1237650">
                  <a:extLst>
                    <a:ext uri="{9D8B030D-6E8A-4147-A177-3AD203B41FA5}">
                      <a16:colId xmlns:a16="http://schemas.microsoft.com/office/drawing/2014/main" val="20002"/>
                    </a:ext>
                  </a:extLst>
                </a:gridCol>
                <a:gridCol w="1351750">
                  <a:extLst>
                    <a:ext uri="{9D8B030D-6E8A-4147-A177-3AD203B41FA5}">
                      <a16:colId xmlns:a16="http://schemas.microsoft.com/office/drawing/2014/main" val="20003"/>
                    </a:ext>
                  </a:extLst>
                </a:gridCol>
              </a:tblGrid>
              <a:tr h="378300">
                <a:tc>
                  <a:txBody>
                    <a:bodyPr/>
                    <a:lstStyle/>
                    <a:p>
                      <a:pPr marL="0" lvl="0" indent="0" algn="ctr" rtl="0">
                        <a:spcBef>
                          <a:spcPts val="0"/>
                        </a:spcBef>
                        <a:spcAft>
                          <a:spcPts val="0"/>
                        </a:spcAft>
                        <a:buNone/>
                      </a:pPr>
                      <a:r>
                        <a:rPr lang="en" b="1"/>
                        <a:t>Risk Description</a:t>
                      </a:r>
                      <a:endParaRPr b="1"/>
                    </a:p>
                  </a:txBody>
                  <a:tcPr marL="91425" marR="91425" marT="91425" marB="91425">
                    <a:solidFill>
                      <a:srgbClr val="D9D9D9"/>
                    </a:solidFill>
                  </a:tcPr>
                </a:tc>
                <a:tc>
                  <a:txBody>
                    <a:bodyPr/>
                    <a:lstStyle/>
                    <a:p>
                      <a:pPr marL="0" lvl="0" indent="0" algn="ctr" rtl="0">
                        <a:spcBef>
                          <a:spcPts val="0"/>
                        </a:spcBef>
                        <a:spcAft>
                          <a:spcPts val="0"/>
                        </a:spcAft>
                        <a:buNone/>
                      </a:pPr>
                      <a:r>
                        <a:rPr lang="en" b="1"/>
                        <a:t>Mitigation</a:t>
                      </a:r>
                      <a:endParaRPr b="1"/>
                    </a:p>
                  </a:txBody>
                  <a:tcPr marL="91425" marR="91425" marT="91425" marB="91425">
                    <a:solidFill>
                      <a:srgbClr val="D9D9D9"/>
                    </a:solidFill>
                  </a:tcPr>
                </a:tc>
                <a:tc>
                  <a:txBody>
                    <a:bodyPr/>
                    <a:lstStyle/>
                    <a:p>
                      <a:pPr marL="0" lvl="0" indent="0" algn="ctr" rtl="0">
                        <a:spcBef>
                          <a:spcPts val="0"/>
                        </a:spcBef>
                        <a:spcAft>
                          <a:spcPts val="0"/>
                        </a:spcAft>
                        <a:buNone/>
                      </a:pPr>
                      <a:r>
                        <a:rPr lang="en" b="1"/>
                        <a:t>Pre-mit</a:t>
                      </a:r>
                      <a:endParaRPr b="1"/>
                    </a:p>
                  </a:txBody>
                  <a:tcPr marL="91425" marR="91425" marT="91425" marB="91425">
                    <a:solidFill>
                      <a:srgbClr val="D9D9D9"/>
                    </a:solidFill>
                  </a:tcPr>
                </a:tc>
                <a:tc>
                  <a:txBody>
                    <a:bodyPr/>
                    <a:lstStyle/>
                    <a:p>
                      <a:pPr marL="0" lvl="0" indent="0" algn="ctr" rtl="0">
                        <a:spcBef>
                          <a:spcPts val="0"/>
                        </a:spcBef>
                        <a:spcAft>
                          <a:spcPts val="0"/>
                        </a:spcAft>
                        <a:buNone/>
                      </a:pPr>
                      <a:r>
                        <a:rPr lang="en" b="1"/>
                        <a:t>Post-mit</a:t>
                      </a:r>
                      <a:endParaRPr b="1"/>
                    </a:p>
                  </a:txBody>
                  <a:tcPr marL="91425" marR="91425" marT="91425" marB="91425">
                    <a:solidFill>
                      <a:srgbClr val="D9D9D9"/>
                    </a:solidFill>
                  </a:tcPr>
                </a:tc>
                <a:extLst>
                  <a:ext uri="{0D108BD9-81ED-4DB2-BD59-A6C34878D82A}">
                    <a16:rowId xmlns:a16="http://schemas.microsoft.com/office/drawing/2014/main" val="10000"/>
                  </a:ext>
                </a:extLst>
              </a:tr>
              <a:tr h="1042925">
                <a:tc>
                  <a:txBody>
                    <a:bodyPr/>
                    <a:lstStyle/>
                    <a:p>
                      <a:pPr marL="0" lvl="0" indent="0" algn="l" rtl="0">
                        <a:spcBef>
                          <a:spcPts val="0"/>
                        </a:spcBef>
                        <a:spcAft>
                          <a:spcPts val="0"/>
                        </a:spcAft>
                        <a:buClr>
                          <a:schemeClr val="dk1"/>
                        </a:buClr>
                        <a:buSzPts val="1100"/>
                        <a:buFont typeface="Arial"/>
                        <a:buNone/>
                      </a:pPr>
                      <a:r>
                        <a:rPr lang="en">
                          <a:solidFill>
                            <a:schemeClr val="dk1"/>
                          </a:solidFill>
                        </a:rPr>
                        <a:t>Accurate orbital determination methods are needed to perform event detection </a:t>
                      </a:r>
                      <a:endParaRPr sz="1700"/>
                    </a:p>
                  </a:txBody>
                  <a:tcPr marL="91425" marR="91425" marT="91425" marB="91425"/>
                </a:tc>
                <a:tc>
                  <a:txBody>
                    <a:bodyPr/>
                    <a:lstStyle/>
                    <a:p>
                      <a:pPr marL="0" lvl="0" indent="0" algn="l" rtl="0">
                        <a:spcBef>
                          <a:spcPts val="0"/>
                        </a:spcBef>
                        <a:spcAft>
                          <a:spcPts val="0"/>
                        </a:spcAft>
                        <a:buNone/>
                      </a:pPr>
                      <a:r>
                        <a:rPr lang="en"/>
                        <a:t>ORB.1 Success: Validates the orbital determination can predict within a tolerable error, giving confidence in further event classification</a:t>
                      </a:r>
                      <a:endParaRPr/>
                    </a:p>
                  </a:txBody>
                  <a:tcPr marL="91425" marR="91425" marT="91425" marB="91425"/>
                </a:tc>
                <a:tc>
                  <a:txBody>
                    <a:bodyPr/>
                    <a:lstStyle/>
                    <a:p>
                      <a:pPr marL="0" lvl="0" indent="0" algn="ctr" rtl="0">
                        <a:spcBef>
                          <a:spcPts val="0"/>
                        </a:spcBef>
                        <a:spcAft>
                          <a:spcPts val="0"/>
                        </a:spcAft>
                        <a:buNone/>
                      </a:pPr>
                      <a:r>
                        <a:rPr lang="en" sz="1700" b="1"/>
                        <a:t>16</a:t>
                      </a:r>
                      <a:endParaRPr sz="1700" b="1"/>
                    </a:p>
                  </a:txBody>
                  <a:tcPr marL="91425" marR="91425" marT="91425" marB="91425" anchor="ctr">
                    <a:solidFill>
                      <a:srgbClr val="EA9999"/>
                    </a:solidFill>
                  </a:tcPr>
                </a:tc>
                <a:tc>
                  <a:txBody>
                    <a:bodyPr/>
                    <a:lstStyle/>
                    <a:p>
                      <a:pPr marL="0" lvl="0" indent="0" algn="ctr" rtl="0">
                        <a:spcBef>
                          <a:spcPts val="0"/>
                        </a:spcBef>
                        <a:spcAft>
                          <a:spcPts val="0"/>
                        </a:spcAft>
                        <a:buNone/>
                      </a:pPr>
                      <a:r>
                        <a:rPr lang="en" sz="1700" b="1"/>
                        <a:t>3</a:t>
                      </a:r>
                      <a:endParaRPr sz="1700" b="1"/>
                    </a:p>
                  </a:txBody>
                  <a:tcPr marL="91425" marR="91425" marT="91425" marB="91425" anchor="ctr">
                    <a:solidFill>
                      <a:srgbClr val="B6D7A8"/>
                    </a:solidFill>
                  </a:tcPr>
                </a:tc>
                <a:extLst>
                  <a:ext uri="{0D108BD9-81ED-4DB2-BD59-A6C34878D82A}">
                    <a16:rowId xmlns:a16="http://schemas.microsoft.com/office/drawing/2014/main" val="10001"/>
                  </a:ext>
                </a:extLst>
              </a:tr>
            </a:tbl>
          </a:graphicData>
        </a:graphic>
      </p:graphicFrame>
      <p:sp>
        <p:nvSpPr>
          <p:cNvPr id="556" name="Google Shape;556;p44"/>
          <p:cNvSpPr txBox="1"/>
          <p:nvPr/>
        </p:nvSpPr>
        <p:spPr>
          <a:xfrm>
            <a:off x="5200600" y="2641588"/>
            <a:ext cx="3000000" cy="171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600" b="1">
                <a:solidFill>
                  <a:schemeClr val="dk1"/>
                </a:solidFill>
              </a:rPr>
              <a:t>Tasks To Do:</a:t>
            </a:r>
            <a:endParaRPr sz="1600" b="1">
              <a:solidFill>
                <a:schemeClr val="dk1"/>
              </a:solidFill>
            </a:endParaRPr>
          </a:p>
          <a:p>
            <a:pPr marL="457200" lvl="0" indent="-330200" algn="l" rtl="0">
              <a:lnSpc>
                <a:spcPct val="115000"/>
              </a:lnSpc>
              <a:spcBef>
                <a:spcPts val="1200"/>
              </a:spcBef>
              <a:spcAft>
                <a:spcPts val="0"/>
              </a:spcAft>
              <a:buClr>
                <a:schemeClr val="dk1"/>
              </a:buClr>
              <a:buSzPts val="1600"/>
              <a:buFont typeface="Arial"/>
              <a:buChar char="●"/>
            </a:pPr>
            <a:r>
              <a:rPr lang="en" sz="1600">
                <a:solidFill>
                  <a:schemeClr val="dk1"/>
                </a:solidFill>
              </a:rPr>
              <a:t>Complete API in Python for automation</a:t>
            </a:r>
            <a:endParaRPr sz="1600">
              <a:solidFill>
                <a:schemeClr val="dk1"/>
              </a:solidFill>
            </a:endParaRPr>
          </a:p>
          <a:p>
            <a:pPr marL="457200" lvl="0" indent="-330200" algn="l" rtl="0">
              <a:lnSpc>
                <a:spcPct val="115000"/>
              </a:lnSpc>
              <a:spcBef>
                <a:spcPts val="0"/>
              </a:spcBef>
              <a:spcAft>
                <a:spcPts val="0"/>
              </a:spcAft>
              <a:buClr>
                <a:schemeClr val="dk1"/>
              </a:buClr>
              <a:buSzPts val="1600"/>
              <a:buFont typeface="Helvetica Neue"/>
              <a:buChar char="●"/>
            </a:pPr>
            <a:r>
              <a:rPr lang="en" sz="1600">
                <a:solidFill>
                  <a:schemeClr val="dk1"/>
                </a:solidFill>
              </a:rPr>
              <a:t>Complete integration with other software / hardware</a:t>
            </a:r>
            <a:endParaRPr sz="1600">
              <a:solidFill>
                <a:schemeClr val="dk1"/>
              </a:solidFill>
            </a:endParaRPr>
          </a:p>
        </p:txBody>
      </p:sp>
      <p:sp>
        <p:nvSpPr>
          <p:cNvPr id="557" name="Google Shape;557;p44"/>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a:t>
            </a:r>
            <a:r>
              <a:rPr lang="en" sz="1200" b="1">
                <a:solidFill>
                  <a:schemeClr val="accent3"/>
                </a:solidFill>
              </a:rPr>
              <a:t> </a:t>
            </a:r>
            <a:r>
              <a:rPr lang="en" sz="1200">
                <a:solidFill>
                  <a:schemeClr val="accent3"/>
                </a:solidFill>
              </a:rPr>
              <a:t>Overview</a:t>
            </a:r>
            <a:endParaRPr sz="1200">
              <a:solidFill>
                <a:schemeClr val="accent3"/>
              </a:solidFill>
            </a:endParaRPr>
          </a:p>
        </p:txBody>
      </p:sp>
      <p:sp>
        <p:nvSpPr>
          <p:cNvPr id="558" name="Google Shape;558;p44"/>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Updates</a:t>
            </a:r>
            <a:endParaRPr sz="1200">
              <a:solidFill>
                <a:schemeClr val="accent3"/>
              </a:solidFill>
            </a:endParaRPr>
          </a:p>
        </p:txBody>
      </p:sp>
      <p:sp>
        <p:nvSpPr>
          <p:cNvPr id="559" name="Google Shape;559;p44"/>
          <p:cNvSpPr txBox="1"/>
          <p:nvPr/>
        </p:nvSpPr>
        <p:spPr>
          <a:xfrm>
            <a:off x="3943600" y="4811425"/>
            <a:ext cx="99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Schedule </a:t>
            </a:r>
            <a:endParaRPr sz="1200">
              <a:solidFill>
                <a:schemeClr val="accent3"/>
              </a:solidFill>
            </a:endParaRPr>
          </a:p>
        </p:txBody>
      </p:sp>
      <p:sp>
        <p:nvSpPr>
          <p:cNvPr id="560" name="Google Shape;560;p44"/>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b="1">
                <a:solidFill>
                  <a:srgbClr val="FFFFFF"/>
                </a:solidFill>
              </a:rPr>
              <a:t>Test Readiness</a:t>
            </a:r>
            <a:endParaRPr sz="1200" b="1">
              <a:solidFill>
                <a:srgbClr val="FFFFFF"/>
              </a:solidFill>
            </a:endParaRPr>
          </a:p>
          <a:p>
            <a:pPr marL="0" lvl="0" indent="0" algn="l" rtl="0">
              <a:spcBef>
                <a:spcPts val="0"/>
              </a:spcBef>
              <a:spcAft>
                <a:spcPts val="0"/>
              </a:spcAft>
              <a:buNone/>
            </a:pPr>
            <a:endParaRPr sz="1200">
              <a:solidFill>
                <a:srgbClr val="B7B7B7"/>
              </a:solidFill>
            </a:endParaRPr>
          </a:p>
        </p:txBody>
      </p:sp>
      <p:sp>
        <p:nvSpPr>
          <p:cNvPr id="561" name="Google Shape;561;p44"/>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45"/>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ALG.2: Semi-Major Axis POL</a:t>
            </a:r>
            <a:endParaRPr/>
          </a:p>
        </p:txBody>
      </p:sp>
      <p:sp>
        <p:nvSpPr>
          <p:cNvPr id="567" name="Google Shape;567;p45"/>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33</a:t>
            </a:fld>
            <a:endParaRPr/>
          </a:p>
        </p:txBody>
      </p:sp>
      <p:sp>
        <p:nvSpPr>
          <p:cNvPr id="568" name="Google Shape;568;p45"/>
          <p:cNvSpPr txBox="1">
            <a:spLocks noGrp="1"/>
          </p:cNvSpPr>
          <p:nvPr>
            <p:ph type="body" idx="1"/>
          </p:nvPr>
        </p:nvSpPr>
        <p:spPr>
          <a:xfrm>
            <a:off x="311700" y="1377725"/>
            <a:ext cx="4440600" cy="3144300"/>
          </a:xfrm>
          <a:prstGeom prst="rect">
            <a:avLst/>
          </a:prstGeom>
        </p:spPr>
        <p:txBody>
          <a:bodyPr spcFirstLastPara="1" wrap="square" lIns="91425" tIns="91425" rIns="91425" bIns="91425" anchor="t" anchorCtr="0">
            <a:noAutofit/>
          </a:bodyPr>
          <a:lstStyle/>
          <a:p>
            <a:pPr marL="457200" lvl="0" indent="-304800" algn="l" rtl="0">
              <a:spcBef>
                <a:spcPts val="1200"/>
              </a:spcBef>
              <a:spcAft>
                <a:spcPts val="0"/>
              </a:spcAft>
              <a:buSzPts val="1200"/>
              <a:buFont typeface="Arial"/>
              <a:buChar char="●"/>
            </a:pPr>
            <a:r>
              <a:rPr lang="en" sz="1200" b="1">
                <a:latin typeface="Arial"/>
                <a:ea typeface="Arial"/>
                <a:cs typeface="Arial"/>
                <a:sym typeface="Arial"/>
              </a:rPr>
              <a:t>Objective </a:t>
            </a:r>
            <a:r>
              <a:rPr lang="en" sz="1200">
                <a:latin typeface="Arial"/>
                <a:ea typeface="Arial"/>
                <a:cs typeface="Arial"/>
                <a:sym typeface="Arial"/>
              </a:rPr>
              <a:t>Verify the system has the ability to create Semi-Major Axis (a) POL deviations</a:t>
            </a:r>
            <a:endParaRPr sz="1200">
              <a:latin typeface="Arial"/>
              <a:ea typeface="Arial"/>
              <a:cs typeface="Arial"/>
              <a:sym typeface="Arial"/>
            </a:endParaRPr>
          </a:p>
          <a:p>
            <a:pPr marL="457200" lvl="0" indent="-304800" algn="l" rtl="0">
              <a:spcBef>
                <a:spcPts val="0"/>
              </a:spcBef>
              <a:spcAft>
                <a:spcPts val="0"/>
              </a:spcAft>
              <a:buSzPts val="1200"/>
              <a:buFont typeface="Arial"/>
              <a:buChar char="●"/>
            </a:pPr>
            <a:r>
              <a:rPr lang="en" sz="1200" b="1">
                <a:latin typeface="Arial"/>
                <a:ea typeface="Arial"/>
                <a:cs typeface="Arial"/>
                <a:sym typeface="Arial"/>
              </a:rPr>
              <a:t>Setup, Facilities, and Equipment</a:t>
            </a:r>
            <a:endParaRPr sz="1200" b="1">
              <a:latin typeface="Arial"/>
              <a:ea typeface="Arial"/>
              <a:cs typeface="Arial"/>
              <a:sym typeface="Arial"/>
            </a:endParaRPr>
          </a:p>
          <a:p>
            <a:pPr marL="914400" lvl="1" indent="-304800" algn="l" rtl="0">
              <a:spcBef>
                <a:spcPts val="0"/>
              </a:spcBef>
              <a:spcAft>
                <a:spcPts val="0"/>
              </a:spcAft>
              <a:buSzPts val="1200"/>
              <a:buFont typeface="Arial"/>
              <a:buChar char="○"/>
            </a:pPr>
            <a:r>
              <a:rPr lang="en" sz="1200">
                <a:latin typeface="Arial"/>
                <a:ea typeface="Arial"/>
                <a:cs typeface="Arial"/>
                <a:sym typeface="Arial"/>
              </a:rPr>
              <a:t>Senior projects room, computer, test data, historical data from Space-Track.org</a:t>
            </a:r>
            <a:endParaRPr sz="1200">
              <a:latin typeface="Arial"/>
              <a:ea typeface="Arial"/>
              <a:cs typeface="Arial"/>
              <a:sym typeface="Arial"/>
            </a:endParaRPr>
          </a:p>
          <a:p>
            <a:pPr marL="457200" lvl="0" indent="-304800" algn="l" rtl="0">
              <a:spcBef>
                <a:spcPts val="0"/>
              </a:spcBef>
              <a:spcAft>
                <a:spcPts val="0"/>
              </a:spcAft>
              <a:buSzPts val="1200"/>
              <a:buFont typeface="Arial"/>
              <a:buChar char="●"/>
            </a:pPr>
            <a:r>
              <a:rPr lang="en" sz="1200" b="1">
                <a:latin typeface="Arial"/>
                <a:ea typeface="Arial"/>
                <a:cs typeface="Arial"/>
                <a:sym typeface="Arial"/>
              </a:rPr>
              <a:t>Procedure</a:t>
            </a:r>
            <a:endParaRPr sz="1200" b="1">
              <a:latin typeface="Arial"/>
              <a:ea typeface="Arial"/>
              <a:cs typeface="Arial"/>
              <a:sym typeface="Arial"/>
            </a:endParaRPr>
          </a:p>
          <a:p>
            <a:pPr marL="914400" lvl="1" indent="-298450" algn="l" rtl="0">
              <a:spcBef>
                <a:spcPts val="0"/>
              </a:spcBef>
              <a:spcAft>
                <a:spcPts val="0"/>
              </a:spcAft>
              <a:buSzPts val="1100"/>
              <a:buFont typeface="Arial"/>
              <a:buChar char="○"/>
            </a:pPr>
            <a:r>
              <a:rPr lang="en" sz="1100">
                <a:latin typeface="Arial"/>
                <a:ea typeface="Arial"/>
                <a:cs typeface="Arial"/>
                <a:sym typeface="Arial"/>
              </a:rPr>
              <a:t>Create semi-major axis POL for 50 different satellites using historical truth data</a:t>
            </a:r>
            <a:endParaRPr sz="1100">
              <a:latin typeface="Arial"/>
              <a:ea typeface="Arial"/>
              <a:cs typeface="Arial"/>
              <a:sym typeface="Arial"/>
            </a:endParaRPr>
          </a:p>
          <a:p>
            <a:pPr marL="914400" lvl="1" indent="-298450" algn="l" rtl="0">
              <a:spcBef>
                <a:spcPts val="0"/>
              </a:spcBef>
              <a:spcAft>
                <a:spcPts val="0"/>
              </a:spcAft>
              <a:buSzPts val="1100"/>
              <a:buFont typeface="Arial"/>
              <a:buChar char="○"/>
            </a:pPr>
            <a:r>
              <a:rPr lang="en" sz="1100">
                <a:latin typeface="Arial"/>
                <a:ea typeface="Arial"/>
                <a:cs typeface="Arial"/>
                <a:sym typeface="Arial"/>
              </a:rPr>
              <a:t>Run  test data through the algorithm to find deviations in POL</a:t>
            </a:r>
            <a:endParaRPr sz="1100">
              <a:latin typeface="Arial"/>
              <a:ea typeface="Arial"/>
              <a:cs typeface="Arial"/>
              <a:sym typeface="Arial"/>
            </a:endParaRPr>
          </a:p>
          <a:p>
            <a:pPr marL="457200" lvl="0" indent="-304800" algn="l" rtl="0">
              <a:spcBef>
                <a:spcPts val="0"/>
              </a:spcBef>
              <a:spcAft>
                <a:spcPts val="0"/>
              </a:spcAft>
              <a:buSzPts val="1200"/>
              <a:buFont typeface="Arial"/>
              <a:buChar char="●"/>
            </a:pPr>
            <a:r>
              <a:rPr lang="en" sz="1200" b="1">
                <a:latin typeface="Arial"/>
                <a:ea typeface="Arial"/>
                <a:cs typeface="Arial"/>
                <a:sym typeface="Arial"/>
              </a:rPr>
              <a:t>Success Criteria</a:t>
            </a:r>
            <a:endParaRPr sz="1200" b="1">
              <a:latin typeface="Arial"/>
              <a:ea typeface="Arial"/>
              <a:cs typeface="Arial"/>
              <a:sym typeface="Arial"/>
            </a:endParaRPr>
          </a:p>
          <a:p>
            <a:pPr marL="914400" lvl="1" indent="-298450" algn="l" rtl="0">
              <a:spcBef>
                <a:spcPts val="0"/>
              </a:spcBef>
              <a:spcAft>
                <a:spcPts val="0"/>
              </a:spcAft>
              <a:buSzPts val="1100"/>
              <a:buFont typeface="Arial"/>
              <a:buChar char="○"/>
            </a:pPr>
            <a:r>
              <a:rPr lang="en" sz="1100">
                <a:latin typeface="Arial"/>
                <a:ea typeface="Arial"/>
                <a:cs typeface="Arial"/>
                <a:sym typeface="Arial"/>
              </a:rPr>
              <a:t>By visual inspection and error analysis, confirm the numerical deviations are consistent with what is expected. </a:t>
            </a:r>
            <a:endParaRPr sz="1100">
              <a:latin typeface="Arial"/>
              <a:ea typeface="Arial"/>
              <a:cs typeface="Arial"/>
              <a:sym typeface="Arial"/>
            </a:endParaRPr>
          </a:p>
          <a:p>
            <a:pPr marL="914400" lvl="1" indent="-298450" algn="l" rtl="0">
              <a:spcBef>
                <a:spcPts val="0"/>
              </a:spcBef>
              <a:spcAft>
                <a:spcPts val="0"/>
              </a:spcAft>
              <a:buSzPts val="1100"/>
              <a:buFont typeface="Arial"/>
              <a:buChar char="○"/>
            </a:pPr>
            <a:r>
              <a:rPr lang="en" sz="1100">
                <a:latin typeface="Arial"/>
                <a:ea typeface="Arial"/>
                <a:cs typeface="Arial"/>
                <a:sym typeface="Arial"/>
              </a:rPr>
              <a:t>Ensure that type-I and type-II error rates are both below 10% for success</a:t>
            </a:r>
            <a:endParaRPr sz="1100">
              <a:latin typeface="Arial"/>
              <a:ea typeface="Arial"/>
              <a:cs typeface="Arial"/>
              <a:sym typeface="Arial"/>
            </a:endParaRPr>
          </a:p>
        </p:txBody>
      </p:sp>
      <p:sp>
        <p:nvSpPr>
          <p:cNvPr id="569" name="Google Shape;569;p45"/>
          <p:cNvSpPr txBox="1"/>
          <p:nvPr/>
        </p:nvSpPr>
        <p:spPr>
          <a:xfrm>
            <a:off x="401400" y="762125"/>
            <a:ext cx="8430900" cy="615600"/>
          </a:xfrm>
          <a:prstGeom prst="rect">
            <a:avLst/>
          </a:prstGeom>
          <a:noFill/>
          <a:ln w="19050" cap="flat" cmpd="sng">
            <a:solidFill>
              <a:srgbClr val="360F8A"/>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CPE 3</a:t>
            </a:r>
            <a:r>
              <a:rPr lang="en">
                <a:latin typeface="Helvetica Neue"/>
                <a:ea typeface="Helvetica Neue"/>
                <a:cs typeface="Helvetica Neue"/>
                <a:sym typeface="Helvetica Neue"/>
              </a:rPr>
              <a:t> P</a:t>
            </a:r>
            <a:r>
              <a:rPr lang="en">
                <a:solidFill>
                  <a:schemeClr val="dk1"/>
                </a:solidFill>
                <a:latin typeface="Helvetica Neue"/>
                <a:ea typeface="Helvetica Neue"/>
                <a:cs typeface="Helvetica Neue"/>
                <a:sym typeface="Helvetica Neue"/>
              </a:rPr>
              <a:t>OL Determination</a:t>
            </a:r>
            <a:endParaRPr>
              <a:latin typeface="Helvetica Neue"/>
              <a:ea typeface="Helvetica Neue"/>
              <a:cs typeface="Helvetica Neue"/>
              <a:sym typeface="Helvetica Neue"/>
            </a:endParaRPr>
          </a:p>
          <a:p>
            <a:pPr marL="0" lvl="0" indent="0" algn="l" rtl="0">
              <a:spcBef>
                <a:spcPts val="0"/>
              </a:spcBef>
              <a:spcAft>
                <a:spcPts val="0"/>
              </a:spcAft>
              <a:buNone/>
            </a:pPr>
            <a:r>
              <a:rPr lang="en" b="1">
                <a:latin typeface="Helvetica Neue"/>
                <a:ea typeface="Helvetica Neue"/>
                <a:cs typeface="Helvetica Neue"/>
                <a:sym typeface="Helvetica Neue"/>
              </a:rPr>
              <a:t>FR 2</a:t>
            </a:r>
            <a:r>
              <a:rPr lang="en">
                <a:latin typeface="Helvetica Neue"/>
                <a:ea typeface="Helvetica Neue"/>
                <a:cs typeface="Helvetica Neue"/>
                <a:sym typeface="Helvetica Neue"/>
              </a:rPr>
              <a:t> </a:t>
            </a:r>
            <a:r>
              <a:rPr lang="en">
                <a:solidFill>
                  <a:schemeClr val="dk1"/>
                </a:solidFill>
                <a:latin typeface="Helvetica Neue"/>
                <a:ea typeface="Helvetica Neue"/>
                <a:cs typeface="Helvetica Neue"/>
                <a:sym typeface="Helvetica Neue"/>
              </a:rPr>
              <a:t>Software shall </a:t>
            </a:r>
            <a:r>
              <a:rPr lang="en" b="1">
                <a:solidFill>
                  <a:schemeClr val="dk1"/>
                </a:solidFill>
                <a:latin typeface="Helvetica Neue"/>
                <a:ea typeface="Helvetica Neue"/>
                <a:cs typeface="Helvetica Neue"/>
                <a:sym typeface="Helvetica Neue"/>
              </a:rPr>
              <a:t>determine the POL</a:t>
            </a:r>
            <a:r>
              <a:rPr lang="en">
                <a:solidFill>
                  <a:schemeClr val="dk1"/>
                </a:solidFill>
                <a:latin typeface="Helvetica Neue"/>
                <a:ea typeface="Helvetica Neue"/>
                <a:cs typeface="Helvetica Neue"/>
                <a:sym typeface="Helvetica Neue"/>
              </a:rPr>
              <a:t> of satellites in geostationary orbit from historical data</a:t>
            </a:r>
            <a:endParaRPr>
              <a:latin typeface="Helvetica Neue"/>
              <a:ea typeface="Helvetica Neue"/>
              <a:cs typeface="Helvetica Neue"/>
              <a:sym typeface="Helvetica Neue"/>
            </a:endParaRPr>
          </a:p>
        </p:txBody>
      </p:sp>
      <p:sp>
        <p:nvSpPr>
          <p:cNvPr id="570" name="Google Shape;570;p45"/>
          <p:cNvSpPr txBox="1"/>
          <p:nvPr/>
        </p:nvSpPr>
        <p:spPr>
          <a:xfrm>
            <a:off x="6624300" y="-51950"/>
            <a:ext cx="2208000" cy="615600"/>
          </a:xfrm>
          <a:prstGeom prst="rect">
            <a:avLst/>
          </a:prstGeom>
          <a:noFill/>
          <a:ln w="19050" cap="flat" cmpd="sng">
            <a:solidFill>
              <a:srgbClr val="360F8A"/>
            </a:solidFill>
            <a:prstDash val="dash"/>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Test By Date:</a:t>
            </a:r>
            <a:r>
              <a:rPr lang="en">
                <a:latin typeface="Helvetica Neue"/>
                <a:ea typeface="Helvetica Neue"/>
                <a:cs typeface="Helvetica Neue"/>
                <a:sym typeface="Helvetica Neue"/>
              </a:rPr>
              <a:t> 3/20/22</a:t>
            </a:r>
            <a:br>
              <a:rPr lang="en">
                <a:latin typeface="Helvetica Neue"/>
                <a:ea typeface="Helvetica Neue"/>
                <a:cs typeface="Helvetica Neue"/>
                <a:sym typeface="Helvetica Neue"/>
              </a:rPr>
            </a:br>
            <a:r>
              <a:rPr lang="en" b="1">
                <a:latin typeface="Helvetica Neue"/>
                <a:ea typeface="Helvetica Neue"/>
                <a:cs typeface="Helvetica Neue"/>
                <a:sym typeface="Helvetica Neue"/>
              </a:rPr>
              <a:t>Status:</a:t>
            </a:r>
            <a:r>
              <a:rPr lang="en">
                <a:latin typeface="Helvetica Neue"/>
                <a:ea typeface="Helvetica Neue"/>
                <a:cs typeface="Helvetica Neue"/>
                <a:sym typeface="Helvetica Neue"/>
              </a:rPr>
              <a:t> </a:t>
            </a:r>
            <a:r>
              <a:rPr lang="en" b="1">
                <a:solidFill>
                  <a:srgbClr val="FF0000"/>
                </a:solidFill>
                <a:latin typeface="Helvetica Neue"/>
                <a:ea typeface="Helvetica Neue"/>
                <a:cs typeface="Helvetica Neue"/>
                <a:sym typeface="Helvetica Neue"/>
              </a:rPr>
              <a:t>Not Started</a:t>
            </a:r>
            <a:endParaRPr b="1">
              <a:solidFill>
                <a:srgbClr val="FF0000"/>
              </a:solidFill>
              <a:latin typeface="Helvetica Neue"/>
              <a:ea typeface="Helvetica Neue"/>
              <a:cs typeface="Helvetica Neue"/>
              <a:sym typeface="Helvetica Neue"/>
            </a:endParaRPr>
          </a:p>
        </p:txBody>
      </p:sp>
      <p:sp>
        <p:nvSpPr>
          <p:cNvPr id="571" name="Google Shape;571;p45"/>
          <p:cNvSpPr/>
          <p:nvPr/>
        </p:nvSpPr>
        <p:spPr>
          <a:xfrm>
            <a:off x="6596825" y="1512175"/>
            <a:ext cx="1229400" cy="49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Historical Data Set</a:t>
            </a:r>
            <a:endParaRPr/>
          </a:p>
        </p:txBody>
      </p:sp>
      <p:sp>
        <p:nvSpPr>
          <p:cNvPr id="572" name="Google Shape;572;p45"/>
          <p:cNvSpPr/>
          <p:nvPr/>
        </p:nvSpPr>
        <p:spPr>
          <a:xfrm>
            <a:off x="7704075" y="3790325"/>
            <a:ext cx="921600" cy="652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L3Harris Data</a:t>
            </a:r>
            <a:endParaRPr/>
          </a:p>
        </p:txBody>
      </p:sp>
      <p:sp>
        <p:nvSpPr>
          <p:cNvPr id="573" name="Google Shape;573;p45"/>
          <p:cNvSpPr/>
          <p:nvPr/>
        </p:nvSpPr>
        <p:spPr>
          <a:xfrm>
            <a:off x="6649175" y="2324000"/>
            <a:ext cx="1124700" cy="474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POL Script</a:t>
            </a:r>
            <a:endParaRPr/>
          </a:p>
        </p:txBody>
      </p:sp>
      <p:sp>
        <p:nvSpPr>
          <p:cNvPr id="574" name="Google Shape;574;p45"/>
          <p:cNvSpPr/>
          <p:nvPr/>
        </p:nvSpPr>
        <p:spPr>
          <a:xfrm>
            <a:off x="6647625" y="3142550"/>
            <a:ext cx="1124700" cy="474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Results</a:t>
            </a:r>
            <a:endParaRPr/>
          </a:p>
        </p:txBody>
      </p:sp>
      <p:cxnSp>
        <p:nvCxnSpPr>
          <p:cNvPr id="575" name="Google Shape;575;p45"/>
          <p:cNvCxnSpPr>
            <a:stCxn id="571" idx="2"/>
            <a:endCxn id="573" idx="0"/>
          </p:cNvCxnSpPr>
          <p:nvPr/>
        </p:nvCxnSpPr>
        <p:spPr>
          <a:xfrm>
            <a:off x="7211525" y="2011375"/>
            <a:ext cx="0" cy="312600"/>
          </a:xfrm>
          <a:prstGeom prst="straightConnector1">
            <a:avLst/>
          </a:prstGeom>
          <a:noFill/>
          <a:ln w="9525" cap="flat" cmpd="sng">
            <a:solidFill>
              <a:schemeClr val="dk2"/>
            </a:solidFill>
            <a:prstDash val="solid"/>
            <a:round/>
            <a:headEnd type="none" w="med" len="med"/>
            <a:tailEnd type="triangle" w="med" len="med"/>
          </a:ln>
        </p:spPr>
      </p:cxnSp>
      <p:cxnSp>
        <p:nvCxnSpPr>
          <p:cNvPr id="576" name="Google Shape;576;p45"/>
          <p:cNvCxnSpPr>
            <a:stCxn id="573" idx="2"/>
            <a:endCxn id="574" idx="0"/>
          </p:cNvCxnSpPr>
          <p:nvPr/>
        </p:nvCxnSpPr>
        <p:spPr>
          <a:xfrm flipH="1">
            <a:off x="7210025" y="2798300"/>
            <a:ext cx="1500" cy="344400"/>
          </a:xfrm>
          <a:prstGeom prst="straightConnector1">
            <a:avLst/>
          </a:prstGeom>
          <a:noFill/>
          <a:ln w="9525" cap="flat" cmpd="sng">
            <a:solidFill>
              <a:schemeClr val="dk2"/>
            </a:solidFill>
            <a:prstDash val="solid"/>
            <a:round/>
            <a:headEnd type="none" w="med" len="med"/>
            <a:tailEnd type="triangle" w="med" len="med"/>
          </a:ln>
        </p:spPr>
      </p:cxnSp>
      <p:cxnSp>
        <p:nvCxnSpPr>
          <p:cNvPr id="577" name="Google Shape;577;p45"/>
          <p:cNvCxnSpPr>
            <a:stCxn id="572" idx="0"/>
          </p:cNvCxnSpPr>
          <p:nvPr/>
        </p:nvCxnSpPr>
        <p:spPr>
          <a:xfrm rot="5400000" flipH="1">
            <a:off x="7344975" y="2970425"/>
            <a:ext cx="1248600" cy="391200"/>
          </a:xfrm>
          <a:prstGeom prst="bentConnector3">
            <a:avLst>
              <a:gd name="adj1" fmla="val 100569"/>
            </a:avLst>
          </a:prstGeom>
          <a:noFill/>
          <a:ln w="9525" cap="flat" cmpd="sng">
            <a:solidFill>
              <a:schemeClr val="dk2"/>
            </a:solidFill>
            <a:prstDash val="solid"/>
            <a:round/>
            <a:headEnd type="none" w="med" len="med"/>
            <a:tailEnd type="triangle" w="med" len="med"/>
          </a:ln>
        </p:spPr>
      </p:cxnSp>
      <p:sp>
        <p:nvSpPr>
          <p:cNvPr id="578" name="Google Shape;578;p45"/>
          <p:cNvSpPr/>
          <p:nvPr/>
        </p:nvSpPr>
        <p:spPr>
          <a:xfrm>
            <a:off x="6213600" y="3961100"/>
            <a:ext cx="1124700" cy="474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Error</a:t>
            </a:r>
            <a:endParaRPr/>
          </a:p>
        </p:txBody>
      </p:sp>
      <p:cxnSp>
        <p:nvCxnSpPr>
          <p:cNvPr id="579" name="Google Shape;579;p45"/>
          <p:cNvCxnSpPr>
            <a:stCxn id="574" idx="2"/>
            <a:endCxn id="578" idx="0"/>
          </p:cNvCxnSpPr>
          <p:nvPr/>
        </p:nvCxnSpPr>
        <p:spPr>
          <a:xfrm rot="5400000">
            <a:off x="6820725" y="3572000"/>
            <a:ext cx="344400" cy="434100"/>
          </a:xfrm>
          <a:prstGeom prst="bentConnector3">
            <a:avLst>
              <a:gd name="adj1" fmla="val 49978"/>
            </a:avLst>
          </a:prstGeom>
          <a:noFill/>
          <a:ln w="9525" cap="flat" cmpd="sng">
            <a:solidFill>
              <a:schemeClr val="dk2"/>
            </a:solidFill>
            <a:prstDash val="solid"/>
            <a:round/>
            <a:headEnd type="none" w="med" len="med"/>
            <a:tailEnd type="triangle" w="med" len="med"/>
          </a:ln>
        </p:spPr>
      </p:cxnSp>
      <p:sp>
        <p:nvSpPr>
          <p:cNvPr id="580" name="Google Shape;580;p45"/>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a:t>
            </a:r>
            <a:r>
              <a:rPr lang="en" sz="1200" b="1">
                <a:solidFill>
                  <a:schemeClr val="accent3"/>
                </a:solidFill>
              </a:rPr>
              <a:t> </a:t>
            </a:r>
            <a:r>
              <a:rPr lang="en" sz="1200">
                <a:solidFill>
                  <a:schemeClr val="accent3"/>
                </a:solidFill>
              </a:rPr>
              <a:t>Overview</a:t>
            </a:r>
            <a:endParaRPr sz="1200">
              <a:solidFill>
                <a:schemeClr val="accent3"/>
              </a:solidFill>
            </a:endParaRPr>
          </a:p>
        </p:txBody>
      </p:sp>
      <p:sp>
        <p:nvSpPr>
          <p:cNvPr id="581" name="Google Shape;581;p45"/>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Updates</a:t>
            </a:r>
            <a:endParaRPr sz="1200">
              <a:solidFill>
                <a:schemeClr val="accent3"/>
              </a:solidFill>
            </a:endParaRPr>
          </a:p>
        </p:txBody>
      </p:sp>
      <p:sp>
        <p:nvSpPr>
          <p:cNvPr id="582" name="Google Shape;582;p45"/>
          <p:cNvSpPr txBox="1"/>
          <p:nvPr/>
        </p:nvSpPr>
        <p:spPr>
          <a:xfrm>
            <a:off x="3943600" y="4811425"/>
            <a:ext cx="99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Schedule </a:t>
            </a:r>
            <a:endParaRPr sz="1200">
              <a:solidFill>
                <a:schemeClr val="accent3"/>
              </a:solidFill>
            </a:endParaRPr>
          </a:p>
        </p:txBody>
      </p:sp>
      <p:sp>
        <p:nvSpPr>
          <p:cNvPr id="583" name="Google Shape;583;p45"/>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b="1">
                <a:solidFill>
                  <a:srgbClr val="FFFFFF"/>
                </a:solidFill>
              </a:rPr>
              <a:t>Test Readiness</a:t>
            </a:r>
            <a:endParaRPr sz="1200" b="1">
              <a:solidFill>
                <a:srgbClr val="FFFFFF"/>
              </a:solidFill>
            </a:endParaRPr>
          </a:p>
          <a:p>
            <a:pPr marL="0" lvl="0" indent="0" algn="l" rtl="0">
              <a:spcBef>
                <a:spcPts val="0"/>
              </a:spcBef>
              <a:spcAft>
                <a:spcPts val="0"/>
              </a:spcAft>
              <a:buNone/>
            </a:pPr>
            <a:endParaRPr sz="1200">
              <a:solidFill>
                <a:srgbClr val="B7B7B7"/>
              </a:solidFill>
            </a:endParaRPr>
          </a:p>
        </p:txBody>
      </p:sp>
      <p:sp>
        <p:nvSpPr>
          <p:cNvPr id="584" name="Google Shape;584;p45"/>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46"/>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ALG.7: Maneuver Event Detection</a:t>
            </a:r>
            <a:endParaRPr/>
          </a:p>
          <a:p>
            <a:pPr marL="0" lvl="0" indent="0" algn="l" rtl="0">
              <a:spcBef>
                <a:spcPts val="0"/>
              </a:spcBef>
              <a:spcAft>
                <a:spcPts val="0"/>
              </a:spcAft>
              <a:buNone/>
            </a:pPr>
            <a:endParaRPr/>
          </a:p>
        </p:txBody>
      </p:sp>
      <p:sp>
        <p:nvSpPr>
          <p:cNvPr id="590" name="Google Shape;590;p4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34</a:t>
            </a:fld>
            <a:endParaRPr/>
          </a:p>
        </p:txBody>
      </p:sp>
      <p:sp>
        <p:nvSpPr>
          <p:cNvPr id="591" name="Google Shape;591;p46"/>
          <p:cNvSpPr txBox="1">
            <a:spLocks noGrp="1"/>
          </p:cNvSpPr>
          <p:nvPr>
            <p:ph type="body" idx="1"/>
          </p:nvPr>
        </p:nvSpPr>
        <p:spPr>
          <a:xfrm>
            <a:off x="245850" y="1377725"/>
            <a:ext cx="4742400" cy="3144300"/>
          </a:xfrm>
          <a:prstGeom prst="rect">
            <a:avLst/>
          </a:prstGeom>
        </p:spPr>
        <p:txBody>
          <a:bodyPr spcFirstLastPara="1" wrap="square" lIns="91425" tIns="91425" rIns="91425" bIns="91425" anchor="t" anchorCtr="0">
            <a:noAutofit/>
          </a:bodyPr>
          <a:lstStyle/>
          <a:p>
            <a:pPr marL="457200" lvl="0" indent="-304800" algn="l" rtl="0">
              <a:spcBef>
                <a:spcPts val="1200"/>
              </a:spcBef>
              <a:spcAft>
                <a:spcPts val="0"/>
              </a:spcAft>
              <a:buSzPts val="1200"/>
              <a:buFont typeface="Arial"/>
              <a:buChar char="●"/>
            </a:pPr>
            <a:r>
              <a:rPr lang="en" sz="1200" b="1">
                <a:latin typeface="Arial"/>
                <a:ea typeface="Arial"/>
                <a:cs typeface="Arial"/>
                <a:sym typeface="Arial"/>
              </a:rPr>
              <a:t>Objective </a:t>
            </a:r>
            <a:r>
              <a:rPr lang="en" sz="1200">
                <a:latin typeface="Arial"/>
                <a:ea typeface="Arial"/>
                <a:cs typeface="Arial"/>
                <a:sym typeface="Arial"/>
              </a:rPr>
              <a:t>Verify the system has the ability to detect a maneuver.</a:t>
            </a:r>
            <a:endParaRPr sz="1200">
              <a:latin typeface="Arial"/>
              <a:ea typeface="Arial"/>
              <a:cs typeface="Arial"/>
              <a:sym typeface="Arial"/>
            </a:endParaRPr>
          </a:p>
          <a:p>
            <a:pPr marL="457200" lvl="0" indent="-304800" algn="l" rtl="0">
              <a:spcBef>
                <a:spcPts val="0"/>
              </a:spcBef>
              <a:spcAft>
                <a:spcPts val="0"/>
              </a:spcAft>
              <a:buSzPts val="1200"/>
              <a:buFont typeface="Arial"/>
              <a:buChar char="●"/>
            </a:pPr>
            <a:r>
              <a:rPr lang="en" sz="1200" b="1">
                <a:latin typeface="Arial"/>
                <a:ea typeface="Arial"/>
                <a:cs typeface="Arial"/>
                <a:sym typeface="Arial"/>
              </a:rPr>
              <a:t>Setup, Facilities, and Equipment</a:t>
            </a:r>
            <a:endParaRPr sz="1200" b="1">
              <a:latin typeface="Arial"/>
              <a:ea typeface="Arial"/>
              <a:cs typeface="Arial"/>
              <a:sym typeface="Arial"/>
            </a:endParaRPr>
          </a:p>
          <a:p>
            <a:pPr marL="914400" lvl="1" indent="-304800" algn="l" rtl="0">
              <a:spcBef>
                <a:spcPts val="0"/>
              </a:spcBef>
              <a:spcAft>
                <a:spcPts val="0"/>
              </a:spcAft>
              <a:buSzPts val="1200"/>
              <a:buFont typeface="Arial"/>
              <a:buChar char="○"/>
            </a:pPr>
            <a:r>
              <a:rPr lang="en" sz="1200">
                <a:latin typeface="Arial"/>
                <a:ea typeface="Arial"/>
                <a:cs typeface="Arial"/>
                <a:sym typeface="Arial"/>
              </a:rPr>
              <a:t>Senior projects room, computer, test data, historical data from Space-Track.org</a:t>
            </a:r>
            <a:endParaRPr sz="1200">
              <a:latin typeface="Arial"/>
              <a:ea typeface="Arial"/>
              <a:cs typeface="Arial"/>
              <a:sym typeface="Arial"/>
            </a:endParaRPr>
          </a:p>
          <a:p>
            <a:pPr marL="457200" lvl="0" indent="-304800" algn="l" rtl="0">
              <a:spcBef>
                <a:spcPts val="0"/>
              </a:spcBef>
              <a:spcAft>
                <a:spcPts val="0"/>
              </a:spcAft>
              <a:buSzPts val="1200"/>
              <a:buFont typeface="Arial"/>
              <a:buChar char="●"/>
            </a:pPr>
            <a:r>
              <a:rPr lang="en" sz="1200" b="1">
                <a:latin typeface="Arial"/>
                <a:ea typeface="Arial"/>
                <a:cs typeface="Arial"/>
                <a:sym typeface="Arial"/>
              </a:rPr>
              <a:t>Procedure</a:t>
            </a:r>
            <a:endParaRPr sz="1200" b="1">
              <a:latin typeface="Arial"/>
              <a:ea typeface="Arial"/>
              <a:cs typeface="Arial"/>
              <a:sym typeface="Arial"/>
            </a:endParaRPr>
          </a:p>
          <a:p>
            <a:pPr marL="914400" lvl="1" indent="-304800" algn="l" rtl="0">
              <a:spcBef>
                <a:spcPts val="0"/>
              </a:spcBef>
              <a:spcAft>
                <a:spcPts val="0"/>
              </a:spcAft>
              <a:buSzPts val="1200"/>
              <a:buFont typeface="Arial"/>
              <a:buChar char="○"/>
            </a:pPr>
            <a:r>
              <a:rPr lang="en" sz="1200">
                <a:latin typeface="Arial"/>
                <a:ea typeface="Arial"/>
                <a:cs typeface="Arial"/>
                <a:sym typeface="Arial"/>
              </a:rPr>
              <a:t>Identify 50 historical data sets - 25 w/ known maneuver,  25 w/ known lack of maneuver</a:t>
            </a:r>
            <a:endParaRPr sz="1200">
              <a:latin typeface="Arial"/>
              <a:ea typeface="Arial"/>
              <a:cs typeface="Arial"/>
              <a:sym typeface="Arial"/>
            </a:endParaRPr>
          </a:p>
          <a:p>
            <a:pPr marL="914400" lvl="1" indent="-304800" algn="l" rtl="0">
              <a:spcBef>
                <a:spcPts val="0"/>
              </a:spcBef>
              <a:spcAft>
                <a:spcPts val="0"/>
              </a:spcAft>
              <a:buSzPts val="1200"/>
              <a:buFont typeface="Arial"/>
              <a:buChar char="○"/>
            </a:pPr>
            <a:r>
              <a:rPr lang="en" sz="1200">
                <a:latin typeface="Arial"/>
                <a:ea typeface="Arial"/>
                <a:cs typeface="Arial"/>
                <a:sym typeface="Arial"/>
              </a:rPr>
              <a:t>Input each test data set into the algorithm </a:t>
            </a:r>
            <a:endParaRPr sz="1200">
              <a:latin typeface="Arial"/>
              <a:ea typeface="Arial"/>
              <a:cs typeface="Arial"/>
              <a:sym typeface="Arial"/>
            </a:endParaRPr>
          </a:p>
          <a:p>
            <a:pPr marL="914400" lvl="1" indent="-304800" algn="l" rtl="0">
              <a:spcBef>
                <a:spcPts val="0"/>
              </a:spcBef>
              <a:spcAft>
                <a:spcPts val="0"/>
              </a:spcAft>
              <a:buSzPts val="1200"/>
              <a:buFont typeface="Arial"/>
              <a:buChar char="○"/>
            </a:pPr>
            <a:r>
              <a:rPr lang="en" sz="1200">
                <a:latin typeface="Arial"/>
                <a:ea typeface="Arial"/>
                <a:cs typeface="Arial"/>
                <a:sym typeface="Arial"/>
              </a:rPr>
              <a:t>Document whether the system alerts or not</a:t>
            </a:r>
            <a:endParaRPr sz="1200">
              <a:latin typeface="Arial"/>
              <a:ea typeface="Arial"/>
              <a:cs typeface="Arial"/>
              <a:sym typeface="Arial"/>
            </a:endParaRPr>
          </a:p>
          <a:p>
            <a:pPr marL="457200" lvl="0" indent="-304800" algn="l" rtl="0">
              <a:spcBef>
                <a:spcPts val="0"/>
              </a:spcBef>
              <a:spcAft>
                <a:spcPts val="0"/>
              </a:spcAft>
              <a:buSzPts val="1200"/>
              <a:buFont typeface="Arial"/>
              <a:buChar char="●"/>
            </a:pPr>
            <a:r>
              <a:rPr lang="en" sz="1200" b="1">
                <a:latin typeface="Arial"/>
                <a:ea typeface="Arial"/>
                <a:cs typeface="Arial"/>
                <a:sym typeface="Arial"/>
              </a:rPr>
              <a:t>Success Criteria</a:t>
            </a:r>
            <a:endParaRPr sz="1200" b="1">
              <a:latin typeface="Arial"/>
              <a:ea typeface="Arial"/>
              <a:cs typeface="Arial"/>
              <a:sym typeface="Arial"/>
            </a:endParaRPr>
          </a:p>
          <a:p>
            <a:pPr marL="914400" lvl="1" indent="-304800" algn="l" rtl="0">
              <a:spcBef>
                <a:spcPts val="0"/>
              </a:spcBef>
              <a:spcAft>
                <a:spcPts val="0"/>
              </a:spcAft>
              <a:buSzPts val="1200"/>
              <a:buFont typeface="Arial"/>
              <a:buChar char="○"/>
            </a:pPr>
            <a:r>
              <a:rPr lang="en" sz="1200">
                <a:latin typeface="Arial"/>
                <a:ea typeface="Arial"/>
                <a:cs typeface="Arial"/>
                <a:sym typeface="Arial"/>
              </a:rPr>
              <a:t>Algorithm should detect the 25 maneuvers</a:t>
            </a:r>
            <a:endParaRPr sz="1200">
              <a:latin typeface="Arial"/>
              <a:ea typeface="Arial"/>
              <a:cs typeface="Arial"/>
              <a:sym typeface="Arial"/>
            </a:endParaRPr>
          </a:p>
          <a:p>
            <a:pPr marL="914400" lvl="1" indent="-311150" algn="l" rtl="0">
              <a:spcBef>
                <a:spcPts val="0"/>
              </a:spcBef>
              <a:spcAft>
                <a:spcPts val="0"/>
              </a:spcAft>
              <a:buSzPts val="1300"/>
              <a:buFont typeface="Arial"/>
              <a:buChar char="○"/>
            </a:pPr>
            <a:r>
              <a:rPr lang="en" sz="1200">
                <a:latin typeface="Arial"/>
                <a:ea typeface="Arial"/>
                <a:cs typeface="Arial"/>
                <a:sym typeface="Arial"/>
              </a:rPr>
              <a:t>Ensure that type-I and type-II error rates are both below 10% for success</a:t>
            </a:r>
            <a:endParaRPr sz="1200">
              <a:latin typeface="Arial"/>
              <a:ea typeface="Arial"/>
              <a:cs typeface="Arial"/>
              <a:sym typeface="Arial"/>
            </a:endParaRPr>
          </a:p>
        </p:txBody>
      </p:sp>
      <p:sp>
        <p:nvSpPr>
          <p:cNvPr id="592" name="Google Shape;592;p46"/>
          <p:cNvSpPr txBox="1"/>
          <p:nvPr/>
        </p:nvSpPr>
        <p:spPr>
          <a:xfrm>
            <a:off x="401400" y="762125"/>
            <a:ext cx="8430900" cy="615600"/>
          </a:xfrm>
          <a:prstGeom prst="rect">
            <a:avLst/>
          </a:prstGeom>
          <a:noFill/>
          <a:ln w="19050" cap="flat" cmpd="sng">
            <a:solidFill>
              <a:srgbClr val="360F8A"/>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CPE 4 </a:t>
            </a:r>
            <a:r>
              <a:rPr lang="en">
                <a:solidFill>
                  <a:schemeClr val="dk1"/>
                </a:solidFill>
                <a:latin typeface="Helvetica Neue"/>
                <a:ea typeface="Helvetica Neue"/>
                <a:cs typeface="Helvetica Neue"/>
                <a:sym typeface="Helvetica Neue"/>
              </a:rPr>
              <a:t>Comparison of Collected Data to Historical Data</a:t>
            </a:r>
            <a:endParaRPr>
              <a:latin typeface="Helvetica Neue"/>
              <a:ea typeface="Helvetica Neue"/>
              <a:cs typeface="Helvetica Neue"/>
              <a:sym typeface="Helvetica Neue"/>
            </a:endParaRPr>
          </a:p>
          <a:p>
            <a:pPr marL="0" lvl="0" indent="0" algn="l" rtl="0">
              <a:spcBef>
                <a:spcPts val="0"/>
              </a:spcBef>
              <a:spcAft>
                <a:spcPts val="0"/>
              </a:spcAft>
              <a:buNone/>
            </a:pPr>
            <a:r>
              <a:rPr lang="en" b="1">
                <a:latin typeface="Helvetica Neue"/>
                <a:ea typeface="Helvetica Neue"/>
                <a:cs typeface="Helvetica Neue"/>
                <a:sym typeface="Helvetica Neue"/>
              </a:rPr>
              <a:t>FR 6</a:t>
            </a:r>
            <a:r>
              <a:rPr lang="en">
                <a:latin typeface="Helvetica Neue"/>
                <a:ea typeface="Helvetica Neue"/>
                <a:cs typeface="Helvetica Neue"/>
                <a:sym typeface="Helvetica Neue"/>
              </a:rPr>
              <a:t> </a:t>
            </a:r>
            <a:r>
              <a:rPr lang="en">
                <a:solidFill>
                  <a:schemeClr val="dk1"/>
                </a:solidFill>
                <a:latin typeface="Helvetica Neue"/>
                <a:ea typeface="Helvetica Neue"/>
                <a:cs typeface="Helvetica Neue"/>
                <a:sym typeface="Helvetica Neue"/>
              </a:rPr>
              <a:t>The software subsystem shall have the capability to </a:t>
            </a:r>
            <a:r>
              <a:rPr lang="en" b="1">
                <a:solidFill>
                  <a:schemeClr val="dk1"/>
                </a:solidFill>
                <a:latin typeface="Helvetica Neue"/>
                <a:ea typeface="Helvetica Neue"/>
                <a:cs typeface="Helvetica Neue"/>
                <a:sym typeface="Helvetica Neue"/>
              </a:rPr>
              <a:t>detect an event</a:t>
            </a:r>
            <a:endParaRPr b="1">
              <a:latin typeface="Helvetica Neue"/>
              <a:ea typeface="Helvetica Neue"/>
              <a:cs typeface="Helvetica Neue"/>
              <a:sym typeface="Helvetica Neue"/>
            </a:endParaRPr>
          </a:p>
        </p:txBody>
      </p:sp>
      <p:sp>
        <p:nvSpPr>
          <p:cNvPr id="593" name="Google Shape;593;p46"/>
          <p:cNvSpPr txBox="1"/>
          <p:nvPr/>
        </p:nvSpPr>
        <p:spPr>
          <a:xfrm>
            <a:off x="6745575" y="-51950"/>
            <a:ext cx="2086800" cy="615600"/>
          </a:xfrm>
          <a:prstGeom prst="rect">
            <a:avLst/>
          </a:prstGeom>
          <a:noFill/>
          <a:ln w="19050" cap="flat" cmpd="sng">
            <a:solidFill>
              <a:srgbClr val="360F8A"/>
            </a:solidFill>
            <a:prstDash val="dash"/>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Test By Date:</a:t>
            </a:r>
            <a:r>
              <a:rPr lang="en">
                <a:latin typeface="Helvetica Neue"/>
                <a:ea typeface="Helvetica Neue"/>
                <a:cs typeface="Helvetica Neue"/>
                <a:sym typeface="Helvetica Neue"/>
              </a:rPr>
              <a:t> 3/20/22</a:t>
            </a:r>
            <a:br>
              <a:rPr lang="en">
                <a:latin typeface="Helvetica Neue"/>
                <a:ea typeface="Helvetica Neue"/>
                <a:cs typeface="Helvetica Neue"/>
                <a:sym typeface="Helvetica Neue"/>
              </a:rPr>
            </a:br>
            <a:r>
              <a:rPr lang="en" b="1">
                <a:latin typeface="Helvetica Neue"/>
                <a:ea typeface="Helvetica Neue"/>
                <a:cs typeface="Helvetica Neue"/>
                <a:sym typeface="Helvetica Neue"/>
              </a:rPr>
              <a:t>Status:</a:t>
            </a:r>
            <a:r>
              <a:rPr lang="en">
                <a:latin typeface="Helvetica Neue"/>
                <a:ea typeface="Helvetica Neue"/>
                <a:cs typeface="Helvetica Neue"/>
                <a:sym typeface="Helvetica Neue"/>
              </a:rPr>
              <a:t> </a:t>
            </a:r>
            <a:r>
              <a:rPr lang="en" b="1">
                <a:solidFill>
                  <a:srgbClr val="FF0000"/>
                </a:solidFill>
                <a:latin typeface="Helvetica Neue"/>
                <a:ea typeface="Helvetica Neue"/>
                <a:cs typeface="Helvetica Neue"/>
                <a:sym typeface="Helvetica Neue"/>
              </a:rPr>
              <a:t>Not Started</a:t>
            </a:r>
            <a:endParaRPr b="1">
              <a:solidFill>
                <a:srgbClr val="FF0000"/>
              </a:solidFill>
              <a:latin typeface="Helvetica Neue"/>
              <a:ea typeface="Helvetica Neue"/>
              <a:cs typeface="Helvetica Neue"/>
              <a:sym typeface="Helvetica Neue"/>
            </a:endParaRPr>
          </a:p>
        </p:txBody>
      </p:sp>
      <p:sp>
        <p:nvSpPr>
          <p:cNvPr id="594" name="Google Shape;594;p46"/>
          <p:cNvSpPr/>
          <p:nvPr/>
        </p:nvSpPr>
        <p:spPr>
          <a:xfrm>
            <a:off x="6596825" y="1512175"/>
            <a:ext cx="1229400" cy="49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Historical Data Set</a:t>
            </a:r>
            <a:endParaRPr/>
          </a:p>
        </p:txBody>
      </p:sp>
      <p:sp>
        <p:nvSpPr>
          <p:cNvPr id="595" name="Google Shape;595;p46"/>
          <p:cNvSpPr/>
          <p:nvPr/>
        </p:nvSpPr>
        <p:spPr>
          <a:xfrm>
            <a:off x="6649175" y="2324000"/>
            <a:ext cx="1124700" cy="474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Analysis</a:t>
            </a:r>
            <a:endParaRPr/>
          </a:p>
        </p:txBody>
      </p:sp>
      <p:sp>
        <p:nvSpPr>
          <p:cNvPr id="596" name="Google Shape;596;p46"/>
          <p:cNvSpPr/>
          <p:nvPr/>
        </p:nvSpPr>
        <p:spPr>
          <a:xfrm>
            <a:off x="6647625" y="3142550"/>
            <a:ext cx="1124700" cy="474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Event Detection</a:t>
            </a:r>
            <a:endParaRPr/>
          </a:p>
        </p:txBody>
      </p:sp>
      <p:cxnSp>
        <p:nvCxnSpPr>
          <p:cNvPr id="597" name="Google Shape;597;p46"/>
          <p:cNvCxnSpPr>
            <a:stCxn id="594" idx="2"/>
            <a:endCxn id="595" idx="0"/>
          </p:cNvCxnSpPr>
          <p:nvPr/>
        </p:nvCxnSpPr>
        <p:spPr>
          <a:xfrm>
            <a:off x="7211525" y="2011375"/>
            <a:ext cx="0" cy="312600"/>
          </a:xfrm>
          <a:prstGeom prst="straightConnector1">
            <a:avLst/>
          </a:prstGeom>
          <a:noFill/>
          <a:ln w="9525" cap="flat" cmpd="sng">
            <a:solidFill>
              <a:schemeClr val="dk2"/>
            </a:solidFill>
            <a:prstDash val="solid"/>
            <a:round/>
            <a:headEnd type="none" w="med" len="med"/>
            <a:tailEnd type="triangle" w="med" len="med"/>
          </a:ln>
        </p:spPr>
      </p:cxnSp>
      <p:cxnSp>
        <p:nvCxnSpPr>
          <p:cNvPr id="598" name="Google Shape;598;p46"/>
          <p:cNvCxnSpPr>
            <a:stCxn id="595" idx="2"/>
            <a:endCxn id="596" idx="0"/>
          </p:cNvCxnSpPr>
          <p:nvPr/>
        </p:nvCxnSpPr>
        <p:spPr>
          <a:xfrm flipH="1">
            <a:off x="7210025" y="2798300"/>
            <a:ext cx="1500" cy="344400"/>
          </a:xfrm>
          <a:prstGeom prst="straightConnector1">
            <a:avLst/>
          </a:prstGeom>
          <a:noFill/>
          <a:ln w="9525" cap="flat" cmpd="sng">
            <a:solidFill>
              <a:schemeClr val="dk2"/>
            </a:solidFill>
            <a:prstDash val="solid"/>
            <a:round/>
            <a:headEnd type="none" w="med" len="med"/>
            <a:tailEnd type="triangle" w="med" len="med"/>
          </a:ln>
        </p:spPr>
      </p:cxnSp>
      <p:sp>
        <p:nvSpPr>
          <p:cNvPr id="599" name="Google Shape;599;p46"/>
          <p:cNvSpPr/>
          <p:nvPr/>
        </p:nvSpPr>
        <p:spPr>
          <a:xfrm>
            <a:off x="6647625" y="3976988"/>
            <a:ext cx="1124700" cy="474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Alert and Confidence</a:t>
            </a:r>
            <a:endParaRPr/>
          </a:p>
        </p:txBody>
      </p:sp>
      <p:cxnSp>
        <p:nvCxnSpPr>
          <p:cNvPr id="600" name="Google Shape;600;p46"/>
          <p:cNvCxnSpPr>
            <a:stCxn id="596" idx="2"/>
            <a:endCxn id="599" idx="0"/>
          </p:cNvCxnSpPr>
          <p:nvPr/>
        </p:nvCxnSpPr>
        <p:spPr>
          <a:xfrm rot="-5400000" flipH="1">
            <a:off x="7030275" y="3796550"/>
            <a:ext cx="360000" cy="600"/>
          </a:xfrm>
          <a:prstGeom prst="bentConnector3">
            <a:avLst>
              <a:gd name="adj1" fmla="val 50019"/>
            </a:avLst>
          </a:prstGeom>
          <a:noFill/>
          <a:ln w="9525" cap="flat" cmpd="sng">
            <a:solidFill>
              <a:schemeClr val="dk2"/>
            </a:solidFill>
            <a:prstDash val="solid"/>
            <a:round/>
            <a:headEnd type="none" w="med" len="med"/>
            <a:tailEnd type="triangle" w="med" len="med"/>
          </a:ln>
        </p:spPr>
      </p:cxnSp>
      <p:sp>
        <p:nvSpPr>
          <p:cNvPr id="601" name="Google Shape;601;p46"/>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a:t>
            </a:r>
            <a:r>
              <a:rPr lang="en" sz="1200" b="1">
                <a:solidFill>
                  <a:schemeClr val="accent3"/>
                </a:solidFill>
              </a:rPr>
              <a:t> </a:t>
            </a:r>
            <a:r>
              <a:rPr lang="en" sz="1200">
                <a:solidFill>
                  <a:schemeClr val="accent3"/>
                </a:solidFill>
              </a:rPr>
              <a:t>Overview</a:t>
            </a:r>
            <a:endParaRPr sz="1200">
              <a:solidFill>
                <a:schemeClr val="accent3"/>
              </a:solidFill>
            </a:endParaRPr>
          </a:p>
        </p:txBody>
      </p:sp>
      <p:sp>
        <p:nvSpPr>
          <p:cNvPr id="602" name="Google Shape;602;p46"/>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Updates</a:t>
            </a:r>
            <a:endParaRPr sz="1200">
              <a:solidFill>
                <a:schemeClr val="accent3"/>
              </a:solidFill>
            </a:endParaRPr>
          </a:p>
        </p:txBody>
      </p:sp>
      <p:sp>
        <p:nvSpPr>
          <p:cNvPr id="603" name="Google Shape;603;p46"/>
          <p:cNvSpPr txBox="1"/>
          <p:nvPr/>
        </p:nvSpPr>
        <p:spPr>
          <a:xfrm>
            <a:off x="3943600" y="4811425"/>
            <a:ext cx="99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Schedule </a:t>
            </a:r>
            <a:endParaRPr sz="1200">
              <a:solidFill>
                <a:schemeClr val="accent3"/>
              </a:solidFill>
            </a:endParaRPr>
          </a:p>
        </p:txBody>
      </p:sp>
      <p:sp>
        <p:nvSpPr>
          <p:cNvPr id="604" name="Google Shape;604;p46"/>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b="1">
                <a:solidFill>
                  <a:srgbClr val="FFFFFF"/>
                </a:solidFill>
              </a:rPr>
              <a:t>Test Readiness</a:t>
            </a:r>
            <a:endParaRPr sz="1200" b="1">
              <a:solidFill>
                <a:srgbClr val="FFFFFF"/>
              </a:solidFill>
            </a:endParaRPr>
          </a:p>
          <a:p>
            <a:pPr marL="0" lvl="0" indent="0" algn="l" rtl="0">
              <a:spcBef>
                <a:spcPts val="0"/>
              </a:spcBef>
              <a:spcAft>
                <a:spcPts val="0"/>
              </a:spcAft>
              <a:buNone/>
            </a:pPr>
            <a:endParaRPr sz="1200">
              <a:solidFill>
                <a:srgbClr val="B7B7B7"/>
              </a:solidFill>
            </a:endParaRPr>
          </a:p>
        </p:txBody>
      </p:sp>
      <p:sp>
        <p:nvSpPr>
          <p:cNvPr id="605" name="Google Shape;605;p46"/>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4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ALG.7: Maneuver Event Detection</a:t>
            </a:r>
            <a:endParaRPr/>
          </a:p>
        </p:txBody>
      </p:sp>
      <p:sp>
        <p:nvSpPr>
          <p:cNvPr id="611" name="Google Shape;611;p4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35</a:t>
            </a:fld>
            <a:endParaRPr/>
          </a:p>
        </p:txBody>
      </p:sp>
      <p:sp>
        <p:nvSpPr>
          <p:cNvPr id="612" name="Google Shape;612;p47"/>
          <p:cNvSpPr txBox="1"/>
          <p:nvPr/>
        </p:nvSpPr>
        <p:spPr>
          <a:xfrm>
            <a:off x="401400" y="762125"/>
            <a:ext cx="8430900" cy="615600"/>
          </a:xfrm>
          <a:prstGeom prst="rect">
            <a:avLst/>
          </a:prstGeom>
          <a:noFill/>
          <a:ln w="19050" cap="flat" cmpd="sng">
            <a:solidFill>
              <a:srgbClr val="360F8A"/>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b="1">
                <a:solidFill>
                  <a:schemeClr val="dk1"/>
                </a:solidFill>
                <a:latin typeface="Helvetica Neue"/>
                <a:ea typeface="Helvetica Neue"/>
                <a:cs typeface="Helvetica Neue"/>
                <a:sym typeface="Helvetica Neue"/>
              </a:rPr>
              <a:t>CPE 4 </a:t>
            </a:r>
            <a:r>
              <a:rPr lang="en">
                <a:solidFill>
                  <a:schemeClr val="dk1"/>
                </a:solidFill>
                <a:latin typeface="Helvetica Neue"/>
                <a:ea typeface="Helvetica Neue"/>
                <a:cs typeface="Helvetica Neue"/>
                <a:sym typeface="Helvetica Neue"/>
              </a:rPr>
              <a:t>Comparison of Collected Data to Historical Data</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b="1">
                <a:solidFill>
                  <a:schemeClr val="dk1"/>
                </a:solidFill>
                <a:latin typeface="Helvetica Neue"/>
                <a:ea typeface="Helvetica Neue"/>
                <a:cs typeface="Helvetica Neue"/>
                <a:sym typeface="Helvetica Neue"/>
              </a:rPr>
              <a:t>FR 6</a:t>
            </a:r>
            <a:r>
              <a:rPr lang="en">
                <a:solidFill>
                  <a:schemeClr val="dk1"/>
                </a:solidFill>
                <a:latin typeface="Helvetica Neue"/>
                <a:ea typeface="Helvetica Neue"/>
                <a:cs typeface="Helvetica Neue"/>
                <a:sym typeface="Helvetica Neue"/>
              </a:rPr>
              <a:t> The software subsystem shall have the capability to </a:t>
            </a:r>
            <a:r>
              <a:rPr lang="en" b="1">
                <a:solidFill>
                  <a:schemeClr val="dk1"/>
                </a:solidFill>
                <a:latin typeface="Helvetica Neue"/>
                <a:ea typeface="Helvetica Neue"/>
                <a:cs typeface="Helvetica Neue"/>
                <a:sym typeface="Helvetica Neue"/>
              </a:rPr>
              <a:t>detect an event</a:t>
            </a:r>
            <a:endParaRPr b="1">
              <a:latin typeface="Helvetica Neue"/>
              <a:ea typeface="Helvetica Neue"/>
              <a:cs typeface="Helvetica Neue"/>
              <a:sym typeface="Helvetica Neue"/>
            </a:endParaRPr>
          </a:p>
        </p:txBody>
      </p:sp>
      <p:sp>
        <p:nvSpPr>
          <p:cNvPr id="613" name="Google Shape;613;p47"/>
          <p:cNvSpPr txBox="1"/>
          <p:nvPr/>
        </p:nvSpPr>
        <p:spPr>
          <a:xfrm>
            <a:off x="6624300" y="-51950"/>
            <a:ext cx="2208000" cy="615600"/>
          </a:xfrm>
          <a:prstGeom prst="rect">
            <a:avLst/>
          </a:prstGeom>
          <a:noFill/>
          <a:ln w="19050" cap="flat" cmpd="sng">
            <a:solidFill>
              <a:srgbClr val="360F8A"/>
            </a:solidFill>
            <a:prstDash val="dash"/>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Test By Date:</a:t>
            </a:r>
            <a:r>
              <a:rPr lang="en">
                <a:latin typeface="Helvetica Neue"/>
                <a:ea typeface="Helvetica Neue"/>
                <a:cs typeface="Helvetica Neue"/>
                <a:sym typeface="Helvetica Neue"/>
              </a:rPr>
              <a:t> 3/20/22</a:t>
            </a:r>
            <a:br>
              <a:rPr lang="en">
                <a:latin typeface="Helvetica Neue"/>
                <a:ea typeface="Helvetica Neue"/>
                <a:cs typeface="Helvetica Neue"/>
                <a:sym typeface="Helvetica Neue"/>
              </a:rPr>
            </a:br>
            <a:r>
              <a:rPr lang="en" b="1">
                <a:latin typeface="Helvetica Neue"/>
                <a:ea typeface="Helvetica Neue"/>
                <a:cs typeface="Helvetica Neue"/>
                <a:sym typeface="Helvetica Neue"/>
              </a:rPr>
              <a:t>Status:</a:t>
            </a:r>
            <a:r>
              <a:rPr lang="en">
                <a:latin typeface="Helvetica Neue"/>
                <a:ea typeface="Helvetica Neue"/>
                <a:cs typeface="Helvetica Neue"/>
                <a:sym typeface="Helvetica Neue"/>
              </a:rPr>
              <a:t> </a:t>
            </a:r>
            <a:r>
              <a:rPr lang="en" b="1">
                <a:solidFill>
                  <a:srgbClr val="FF0000"/>
                </a:solidFill>
                <a:latin typeface="Helvetica Neue"/>
                <a:ea typeface="Helvetica Neue"/>
                <a:cs typeface="Helvetica Neue"/>
                <a:sym typeface="Helvetica Neue"/>
              </a:rPr>
              <a:t>Not Started</a:t>
            </a:r>
            <a:endParaRPr b="1">
              <a:solidFill>
                <a:srgbClr val="FF0000"/>
              </a:solidFill>
              <a:latin typeface="Helvetica Neue"/>
              <a:ea typeface="Helvetica Neue"/>
              <a:cs typeface="Helvetica Neue"/>
              <a:sym typeface="Helvetica Neue"/>
            </a:endParaRPr>
          </a:p>
        </p:txBody>
      </p:sp>
      <p:pic>
        <p:nvPicPr>
          <p:cNvPr id="614" name="Google Shape;614;p4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9544" y="1879188"/>
            <a:ext cx="4882325" cy="2502187"/>
          </a:xfrm>
          <a:prstGeom prst="rect">
            <a:avLst/>
          </a:prstGeom>
          <a:noFill/>
          <a:ln>
            <a:noFill/>
          </a:ln>
        </p:spPr>
      </p:pic>
      <p:sp>
        <p:nvSpPr>
          <p:cNvPr id="615" name="Google Shape;615;p47"/>
          <p:cNvSpPr txBox="1"/>
          <p:nvPr/>
        </p:nvSpPr>
        <p:spPr>
          <a:xfrm>
            <a:off x="861313" y="1807100"/>
            <a:ext cx="256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latin typeface="Helvetica Neue"/>
                <a:ea typeface="Helvetica Neue"/>
                <a:cs typeface="Helvetica Neue"/>
                <a:sym typeface="Helvetica Neue"/>
              </a:rPr>
              <a:t>Before Prediction</a:t>
            </a:r>
            <a:endParaRPr u="sng">
              <a:latin typeface="Helvetica Neue"/>
              <a:ea typeface="Helvetica Neue"/>
              <a:cs typeface="Helvetica Neue"/>
              <a:sym typeface="Helvetica Neue"/>
            </a:endParaRPr>
          </a:p>
        </p:txBody>
      </p:sp>
      <p:pic>
        <p:nvPicPr>
          <p:cNvPr id="616" name="Google Shape;616;p4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288438" y="1931725"/>
            <a:ext cx="4882315" cy="2502174"/>
          </a:xfrm>
          <a:prstGeom prst="rect">
            <a:avLst/>
          </a:prstGeom>
          <a:noFill/>
          <a:ln>
            <a:noFill/>
          </a:ln>
        </p:spPr>
      </p:pic>
      <p:sp>
        <p:nvSpPr>
          <p:cNvPr id="617" name="Google Shape;617;p47"/>
          <p:cNvSpPr txBox="1"/>
          <p:nvPr/>
        </p:nvSpPr>
        <p:spPr>
          <a:xfrm>
            <a:off x="5010088" y="1807100"/>
            <a:ext cx="335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latin typeface="Helvetica Neue"/>
                <a:ea typeface="Helvetica Neue"/>
                <a:cs typeface="Helvetica Neue"/>
                <a:sym typeface="Helvetica Neue"/>
              </a:rPr>
              <a:t>After Prediction</a:t>
            </a:r>
            <a:r>
              <a:rPr lang="en">
                <a:latin typeface="Helvetica Neue"/>
                <a:ea typeface="Helvetica Neue"/>
                <a:cs typeface="Helvetica Neue"/>
                <a:sym typeface="Helvetica Neue"/>
              </a:rPr>
              <a:t> (</a:t>
            </a:r>
            <a:r>
              <a:rPr lang="en" b="1">
                <a:latin typeface="Helvetica Neue"/>
                <a:ea typeface="Helvetica Neue"/>
                <a:cs typeface="Helvetica Neue"/>
                <a:sym typeface="Helvetica Neue"/>
              </a:rPr>
              <a:t>99.6%</a:t>
            </a:r>
            <a:r>
              <a:rPr lang="en">
                <a:latin typeface="Helvetica Neue"/>
                <a:ea typeface="Helvetica Neue"/>
                <a:cs typeface="Helvetica Neue"/>
                <a:sym typeface="Helvetica Neue"/>
              </a:rPr>
              <a:t> accuracy)</a:t>
            </a:r>
            <a:endParaRPr>
              <a:latin typeface="Helvetica Neue"/>
              <a:ea typeface="Helvetica Neue"/>
              <a:cs typeface="Helvetica Neue"/>
              <a:sym typeface="Helvetica Neue"/>
            </a:endParaRPr>
          </a:p>
        </p:txBody>
      </p:sp>
      <p:sp>
        <p:nvSpPr>
          <p:cNvPr id="618" name="Google Shape;618;p47"/>
          <p:cNvSpPr txBox="1"/>
          <p:nvPr/>
        </p:nvSpPr>
        <p:spPr>
          <a:xfrm rot="5400000">
            <a:off x="3557163" y="3147175"/>
            <a:ext cx="1442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Classification</a:t>
            </a:r>
            <a:endParaRPr>
              <a:latin typeface="Helvetica Neue"/>
              <a:ea typeface="Helvetica Neue"/>
              <a:cs typeface="Helvetica Neue"/>
              <a:sym typeface="Helvetica Neue"/>
            </a:endParaRPr>
          </a:p>
        </p:txBody>
      </p:sp>
      <p:sp>
        <p:nvSpPr>
          <p:cNvPr id="619" name="Google Shape;619;p47"/>
          <p:cNvSpPr txBox="1"/>
          <p:nvPr/>
        </p:nvSpPr>
        <p:spPr>
          <a:xfrm rot="5400000">
            <a:off x="7884088" y="3213775"/>
            <a:ext cx="1442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Classification</a:t>
            </a:r>
            <a:endParaRPr>
              <a:latin typeface="Helvetica Neue"/>
              <a:ea typeface="Helvetica Neue"/>
              <a:cs typeface="Helvetica Neue"/>
              <a:sym typeface="Helvetica Neue"/>
            </a:endParaRPr>
          </a:p>
        </p:txBody>
      </p:sp>
      <p:sp>
        <p:nvSpPr>
          <p:cNvPr id="620" name="Google Shape;620;p47"/>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a:t>
            </a:r>
            <a:r>
              <a:rPr lang="en" sz="1200" b="1">
                <a:solidFill>
                  <a:schemeClr val="accent3"/>
                </a:solidFill>
              </a:rPr>
              <a:t> </a:t>
            </a:r>
            <a:r>
              <a:rPr lang="en" sz="1200">
                <a:solidFill>
                  <a:schemeClr val="accent3"/>
                </a:solidFill>
              </a:rPr>
              <a:t>Overview</a:t>
            </a:r>
            <a:endParaRPr sz="1200">
              <a:solidFill>
                <a:schemeClr val="accent3"/>
              </a:solidFill>
            </a:endParaRPr>
          </a:p>
        </p:txBody>
      </p:sp>
      <p:sp>
        <p:nvSpPr>
          <p:cNvPr id="621" name="Google Shape;621;p47"/>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Updates</a:t>
            </a:r>
            <a:endParaRPr sz="1200">
              <a:solidFill>
                <a:schemeClr val="accent3"/>
              </a:solidFill>
            </a:endParaRPr>
          </a:p>
        </p:txBody>
      </p:sp>
      <p:sp>
        <p:nvSpPr>
          <p:cNvPr id="622" name="Google Shape;622;p47"/>
          <p:cNvSpPr txBox="1"/>
          <p:nvPr/>
        </p:nvSpPr>
        <p:spPr>
          <a:xfrm>
            <a:off x="3943600" y="4811425"/>
            <a:ext cx="99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Schedule </a:t>
            </a:r>
            <a:endParaRPr sz="1200">
              <a:solidFill>
                <a:schemeClr val="accent3"/>
              </a:solidFill>
            </a:endParaRPr>
          </a:p>
        </p:txBody>
      </p:sp>
      <p:sp>
        <p:nvSpPr>
          <p:cNvPr id="623" name="Google Shape;623;p47"/>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b="1">
                <a:solidFill>
                  <a:srgbClr val="FFFFFF"/>
                </a:solidFill>
              </a:rPr>
              <a:t>Test Readiness</a:t>
            </a:r>
            <a:endParaRPr sz="1200" b="1">
              <a:solidFill>
                <a:srgbClr val="FFFFFF"/>
              </a:solidFill>
            </a:endParaRPr>
          </a:p>
          <a:p>
            <a:pPr marL="0" lvl="0" indent="0" algn="l" rtl="0">
              <a:spcBef>
                <a:spcPts val="0"/>
              </a:spcBef>
              <a:spcAft>
                <a:spcPts val="0"/>
              </a:spcAft>
              <a:buNone/>
            </a:pPr>
            <a:endParaRPr sz="1200">
              <a:solidFill>
                <a:srgbClr val="B7B7B7"/>
              </a:solidFill>
            </a:endParaRPr>
          </a:p>
        </p:txBody>
      </p:sp>
      <p:sp>
        <p:nvSpPr>
          <p:cNvPr id="624" name="Google Shape;624;p47"/>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
        <p:nvSpPr>
          <p:cNvPr id="625" name="Google Shape;625;p47"/>
          <p:cNvSpPr/>
          <p:nvPr/>
        </p:nvSpPr>
        <p:spPr>
          <a:xfrm>
            <a:off x="3748075" y="1497000"/>
            <a:ext cx="947400" cy="29949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7"/>
          <p:cNvSpPr/>
          <p:nvPr/>
        </p:nvSpPr>
        <p:spPr>
          <a:xfrm>
            <a:off x="8030300" y="1497000"/>
            <a:ext cx="1166100" cy="29949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48"/>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Algorithm Risk</a:t>
            </a:r>
            <a:endParaRPr/>
          </a:p>
        </p:txBody>
      </p:sp>
      <p:sp>
        <p:nvSpPr>
          <p:cNvPr id="632" name="Google Shape;632;p48"/>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36</a:t>
            </a:fld>
            <a:endParaRPr/>
          </a:p>
        </p:txBody>
      </p:sp>
      <p:graphicFrame>
        <p:nvGraphicFramePr>
          <p:cNvPr id="633" name="Google Shape;633;p48"/>
          <p:cNvGraphicFramePr/>
          <p:nvPr/>
        </p:nvGraphicFramePr>
        <p:xfrm>
          <a:off x="543375" y="976025"/>
          <a:ext cx="8168400" cy="2643065"/>
        </p:xfrm>
        <a:graphic>
          <a:graphicData uri="http://schemas.openxmlformats.org/drawingml/2006/table">
            <a:tbl>
              <a:tblPr>
                <a:noFill/>
                <a:tableStyleId>{5B42A5BC-5262-4767-A5F5-149DFB1A2B98}</a:tableStyleId>
              </a:tblPr>
              <a:tblGrid>
                <a:gridCol w="2317175">
                  <a:extLst>
                    <a:ext uri="{9D8B030D-6E8A-4147-A177-3AD203B41FA5}">
                      <a16:colId xmlns:a16="http://schemas.microsoft.com/office/drawing/2014/main" val="20000"/>
                    </a:ext>
                  </a:extLst>
                </a:gridCol>
                <a:gridCol w="3261825">
                  <a:extLst>
                    <a:ext uri="{9D8B030D-6E8A-4147-A177-3AD203B41FA5}">
                      <a16:colId xmlns:a16="http://schemas.microsoft.com/office/drawing/2014/main" val="20001"/>
                    </a:ext>
                  </a:extLst>
                </a:gridCol>
                <a:gridCol w="1237650">
                  <a:extLst>
                    <a:ext uri="{9D8B030D-6E8A-4147-A177-3AD203B41FA5}">
                      <a16:colId xmlns:a16="http://schemas.microsoft.com/office/drawing/2014/main" val="20002"/>
                    </a:ext>
                  </a:extLst>
                </a:gridCol>
                <a:gridCol w="1351750">
                  <a:extLst>
                    <a:ext uri="{9D8B030D-6E8A-4147-A177-3AD203B41FA5}">
                      <a16:colId xmlns:a16="http://schemas.microsoft.com/office/drawing/2014/main" val="20003"/>
                    </a:ext>
                  </a:extLst>
                </a:gridCol>
              </a:tblGrid>
              <a:tr h="378300">
                <a:tc>
                  <a:txBody>
                    <a:bodyPr/>
                    <a:lstStyle/>
                    <a:p>
                      <a:pPr marL="0" lvl="0" indent="0" algn="ctr" rtl="0">
                        <a:spcBef>
                          <a:spcPts val="0"/>
                        </a:spcBef>
                        <a:spcAft>
                          <a:spcPts val="0"/>
                        </a:spcAft>
                        <a:buNone/>
                      </a:pPr>
                      <a:r>
                        <a:rPr lang="en" b="1"/>
                        <a:t>Risk Description</a:t>
                      </a:r>
                      <a:endParaRPr b="1"/>
                    </a:p>
                  </a:txBody>
                  <a:tcPr marL="91425" marR="91425" marT="91425" marB="91425">
                    <a:solidFill>
                      <a:srgbClr val="D9D9D9"/>
                    </a:solidFill>
                  </a:tcPr>
                </a:tc>
                <a:tc>
                  <a:txBody>
                    <a:bodyPr/>
                    <a:lstStyle/>
                    <a:p>
                      <a:pPr marL="0" lvl="0" indent="0" algn="ctr" rtl="0">
                        <a:spcBef>
                          <a:spcPts val="0"/>
                        </a:spcBef>
                        <a:spcAft>
                          <a:spcPts val="0"/>
                        </a:spcAft>
                        <a:buNone/>
                      </a:pPr>
                      <a:r>
                        <a:rPr lang="en" b="1"/>
                        <a:t>Mitigation</a:t>
                      </a:r>
                      <a:endParaRPr b="1"/>
                    </a:p>
                  </a:txBody>
                  <a:tcPr marL="91425" marR="91425" marT="91425" marB="91425">
                    <a:solidFill>
                      <a:srgbClr val="D9D9D9"/>
                    </a:solidFill>
                  </a:tcPr>
                </a:tc>
                <a:tc>
                  <a:txBody>
                    <a:bodyPr/>
                    <a:lstStyle/>
                    <a:p>
                      <a:pPr marL="0" lvl="0" indent="0" algn="ctr" rtl="0">
                        <a:spcBef>
                          <a:spcPts val="0"/>
                        </a:spcBef>
                        <a:spcAft>
                          <a:spcPts val="0"/>
                        </a:spcAft>
                        <a:buNone/>
                      </a:pPr>
                      <a:r>
                        <a:rPr lang="en" b="1"/>
                        <a:t>Pre-mit.</a:t>
                      </a:r>
                      <a:endParaRPr b="1"/>
                    </a:p>
                  </a:txBody>
                  <a:tcPr marL="91425" marR="91425" marT="91425" marB="91425">
                    <a:solidFill>
                      <a:srgbClr val="D9D9D9"/>
                    </a:solidFill>
                  </a:tcPr>
                </a:tc>
                <a:tc>
                  <a:txBody>
                    <a:bodyPr/>
                    <a:lstStyle/>
                    <a:p>
                      <a:pPr marL="0" lvl="0" indent="0" algn="ctr" rtl="0">
                        <a:spcBef>
                          <a:spcPts val="0"/>
                        </a:spcBef>
                        <a:spcAft>
                          <a:spcPts val="0"/>
                        </a:spcAft>
                        <a:buNone/>
                      </a:pPr>
                      <a:r>
                        <a:rPr lang="en" b="1"/>
                        <a:t>Post-mit.</a:t>
                      </a:r>
                      <a:endParaRPr b="1"/>
                    </a:p>
                  </a:txBody>
                  <a:tcPr marL="91425" marR="91425" marT="91425" marB="91425">
                    <a:solidFill>
                      <a:srgbClr val="D9D9D9"/>
                    </a:solidFill>
                  </a:tcPr>
                </a:tc>
                <a:extLst>
                  <a:ext uri="{0D108BD9-81ED-4DB2-BD59-A6C34878D82A}">
                    <a16:rowId xmlns:a16="http://schemas.microsoft.com/office/drawing/2014/main" val="10000"/>
                  </a:ext>
                </a:extLst>
              </a:tr>
              <a:tr h="1042925">
                <a:tc>
                  <a:txBody>
                    <a:bodyPr/>
                    <a:lstStyle/>
                    <a:p>
                      <a:pPr marL="0" lvl="0" indent="0" algn="l" rtl="0">
                        <a:spcBef>
                          <a:spcPts val="0"/>
                        </a:spcBef>
                        <a:spcAft>
                          <a:spcPts val="0"/>
                        </a:spcAft>
                        <a:buClr>
                          <a:schemeClr val="dk1"/>
                        </a:buClr>
                        <a:buSzPts val="1100"/>
                        <a:buFont typeface="Arial"/>
                        <a:buNone/>
                      </a:pPr>
                      <a:r>
                        <a:rPr lang="en">
                          <a:solidFill>
                            <a:schemeClr val="dk1"/>
                          </a:solidFill>
                        </a:rPr>
                        <a:t>The algorithm can’t create a POL</a:t>
                      </a:r>
                      <a:endParaRPr sz="2000"/>
                    </a:p>
                  </a:txBody>
                  <a:tcPr marL="91425" marR="91425" marT="91425" marB="91425"/>
                </a:tc>
                <a:tc>
                  <a:txBody>
                    <a:bodyPr/>
                    <a:lstStyle/>
                    <a:p>
                      <a:pPr marL="0" lvl="0" indent="0" algn="l" rtl="0">
                        <a:spcBef>
                          <a:spcPts val="0"/>
                        </a:spcBef>
                        <a:spcAft>
                          <a:spcPts val="0"/>
                        </a:spcAft>
                        <a:buNone/>
                      </a:pPr>
                      <a:r>
                        <a:rPr lang="en"/>
                        <a:t>ALG. 2 Success: Validates the system can detect deviations in semi-major axis POL with minimal false positives and negatives</a:t>
                      </a:r>
                      <a:endParaRPr/>
                    </a:p>
                  </a:txBody>
                  <a:tcPr marL="91425" marR="91425" marT="91425" marB="91425"/>
                </a:tc>
                <a:tc>
                  <a:txBody>
                    <a:bodyPr/>
                    <a:lstStyle/>
                    <a:p>
                      <a:pPr marL="0" lvl="0" indent="0" algn="ctr" rtl="0">
                        <a:spcBef>
                          <a:spcPts val="0"/>
                        </a:spcBef>
                        <a:spcAft>
                          <a:spcPts val="0"/>
                        </a:spcAft>
                        <a:buNone/>
                      </a:pPr>
                      <a:r>
                        <a:rPr lang="en" sz="1700" b="1"/>
                        <a:t>20</a:t>
                      </a:r>
                      <a:endParaRPr sz="1700" b="1"/>
                    </a:p>
                  </a:txBody>
                  <a:tcPr marL="91425" marR="91425" marT="91425" marB="91425" anchor="ctr">
                    <a:solidFill>
                      <a:srgbClr val="EA9999"/>
                    </a:solidFill>
                  </a:tcPr>
                </a:tc>
                <a:tc>
                  <a:txBody>
                    <a:bodyPr/>
                    <a:lstStyle/>
                    <a:p>
                      <a:pPr marL="0" lvl="0" indent="0" algn="ctr" rtl="0">
                        <a:spcBef>
                          <a:spcPts val="0"/>
                        </a:spcBef>
                        <a:spcAft>
                          <a:spcPts val="0"/>
                        </a:spcAft>
                        <a:buNone/>
                      </a:pPr>
                      <a:r>
                        <a:rPr lang="en" sz="1700" b="1"/>
                        <a:t>8</a:t>
                      </a:r>
                      <a:endParaRPr sz="1700" b="1"/>
                    </a:p>
                  </a:txBody>
                  <a:tcPr marL="91425" marR="91425" marT="91425" marB="91425" anchor="ctr">
                    <a:solidFill>
                      <a:srgbClr val="FFD966"/>
                    </a:solidFill>
                  </a:tcPr>
                </a:tc>
                <a:extLst>
                  <a:ext uri="{0D108BD9-81ED-4DB2-BD59-A6C34878D82A}">
                    <a16:rowId xmlns:a16="http://schemas.microsoft.com/office/drawing/2014/main" val="10001"/>
                  </a:ext>
                </a:extLst>
              </a:tr>
              <a:tr h="1042925">
                <a:tc>
                  <a:txBody>
                    <a:bodyPr/>
                    <a:lstStyle/>
                    <a:p>
                      <a:pPr marL="0" lvl="0" indent="0" algn="l" rtl="0">
                        <a:spcBef>
                          <a:spcPts val="0"/>
                        </a:spcBef>
                        <a:spcAft>
                          <a:spcPts val="0"/>
                        </a:spcAft>
                        <a:buClr>
                          <a:schemeClr val="dk1"/>
                        </a:buClr>
                        <a:buSzPts val="1100"/>
                        <a:buFont typeface="Arial"/>
                        <a:buNone/>
                      </a:pPr>
                      <a:r>
                        <a:rPr lang="en">
                          <a:solidFill>
                            <a:schemeClr val="dk1"/>
                          </a:solidFill>
                        </a:rPr>
                        <a:t>Deviation detection is necessary to alert end user and satisfy mission objective</a:t>
                      </a:r>
                      <a:endParaRPr>
                        <a:solidFill>
                          <a:schemeClr val="dk1"/>
                        </a:solidFill>
                      </a:endParaRPr>
                    </a:p>
                    <a:p>
                      <a:pPr marL="0" lvl="0" indent="0" algn="l" rtl="0">
                        <a:spcBef>
                          <a:spcPts val="0"/>
                        </a:spcBef>
                        <a:spcAft>
                          <a:spcPts val="0"/>
                        </a:spcAft>
                        <a:buNone/>
                      </a:pPr>
                      <a:endParaRPr sz="1100">
                        <a:solidFill>
                          <a:schemeClr val="dk1"/>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solidFill>
                            <a:schemeClr val="dk1"/>
                          </a:solidFill>
                        </a:rPr>
                        <a:t>ALG. 7 Success: Validates the system can detect maneuvers with minimal false positives and negatives</a:t>
                      </a:r>
                      <a:endParaRPr/>
                    </a:p>
                  </a:txBody>
                  <a:tcPr marL="91425" marR="91425" marT="91425" marB="91425"/>
                </a:tc>
                <a:tc>
                  <a:txBody>
                    <a:bodyPr/>
                    <a:lstStyle/>
                    <a:p>
                      <a:pPr marL="0" lvl="0" indent="0" algn="ctr" rtl="0">
                        <a:spcBef>
                          <a:spcPts val="0"/>
                        </a:spcBef>
                        <a:spcAft>
                          <a:spcPts val="0"/>
                        </a:spcAft>
                        <a:buNone/>
                      </a:pPr>
                      <a:r>
                        <a:rPr lang="en" sz="1700" b="1"/>
                        <a:t>20</a:t>
                      </a:r>
                      <a:endParaRPr sz="1700" b="1"/>
                    </a:p>
                  </a:txBody>
                  <a:tcPr marL="91425" marR="91425" marT="91425" marB="91425" anchor="ctr">
                    <a:solidFill>
                      <a:srgbClr val="EA9999"/>
                    </a:solidFill>
                  </a:tcPr>
                </a:tc>
                <a:tc>
                  <a:txBody>
                    <a:bodyPr/>
                    <a:lstStyle/>
                    <a:p>
                      <a:pPr marL="0" lvl="0" indent="0" algn="ctr" rtl="0">
                        <a:spcBef>
                          <a:spcPts val="0"/>
                        </a:spcBef>
                        <a:spcAft>
                          <a:spcPts val="0"/>
                        </a:spcAft>
                        <a:buNone/>
                      </a:pPr>
                      <a:r>
                        <a:rPr lang="en" sz="1700" b="1"/>
                        <a:t>8</a:t>
                      </a:r>
                      <a:endParaRPr sz="1700" b="1"/>
                    </a:p>
                  </a:txBody>
                  <a:tcPr marL="91425" marR="91425" marT="91425" marB="91425" anchor="ctr">
                    <a:solidFill>
                      <a:srgbClr val="FFD966"/>
                    </a:solidFill>
                  </a:tcPr>
                </a:tc>
                <a:extLst>
                  <a:ext uri="{0D108BD9-81ED-4DB2-BD59-A6C34878D82A}">
                    <a16:rowId xmlns:a16="http://schemas.microsoft.com/office/drawing/2014/main" val="10002"/>
                  </a:ext>
                </a:extLst>
              </a:tr>
            </a:tbl>
          </a:graphicData>
        </a:graphic>
      </p:graphicFrame>
      <p:sp>
        <p:nvSpPr>
          <p:cNvPr id="634" name="Google Shape;634;p48"/>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a:t>
            </a:r>
            <a:r>
              <a:rPr lang="en" sz="1200" b="1">
                <a:solidFill>
                  <a:schemeClr val="accent3"/>
                </a:solidFill>
              </a:rPr>
              <a:t> </a:t>
            </a:r>
            <a:r>
              <a:rPr lang="en" sz="1200">
                <a:solidFill>
                  <a:schemeClr val="accent3"/>
                </a:solidFill>
              </a:rPr>
              <a:t>Overview</a:t>
            </a:r>
            <a:endParaRPr sz="1200">
              <a:solidFill>
                <a:schemeClr val="accent3"/>
              </a:solidFill>
            </a:endParaRPr>
          </a:p>
        </p:txBody>
      </p:sp>
      <p:sp>
        <p:nvSpPr>
          <p:cNvPr id="635" name="Google Shape;635;p48"/>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Updates</a:t>
            </a:r>
            <a:endParaRPr sz="1200">
              <a:solidFill>
                <a:schemeClr val="accent3"/>
              </a:solidFill>
            </a:endParaRPr>
          </a:p>
        </p:txBody>
      </p:sp>
      <p:sp>
        <p:nvSpPr>
          <p:cNvPr id="636" name="Google Shape;636;p48"/>
          <p:cNvSpPr txBox="1"/>
          <p:nvPr/>
        </p:nvSpPr>
        <p:spPr>
          <a:xfrm>
            <a:off x="3943600" y="4811425"/>
            <a:ext cx="99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Schedule </a:t>
            </a:r>
            <a:endParaRPr sz="1200">
              <a:solidFill>
                <a:schemeClr val="accent3"/>
              </a:solidFill>
            </a:endParaRPr>
          </a:p>
        </p:txBody>
      </p:sp>
      <p:sp>
        <p:nvSpPr>
          <p:cNvPr id="637" name="Google Shape;637;p48"/>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b="1">
                <a:solidFill>
                  <a:srgbClr val="FFFFFF"/>
                </a:solidFill>
              </a:rPr>
              <a:t>Test Readiness</a:t>
            </a:r>
            <a:endParaRPr sz="1200" b="1">
              <a:solidFill>
                <a:srgbClr val="FFFFFF"/>
              </a:solidFill>
            </a:endParaRPr>
          </a:p>
          <a:p>
            <a:pPr marL="0" lvl="0" indent="0" algn="l" rtl="0">
              <a:spcBef>
                <a:spcPts val="0"/>
              </a:spcBef>
              <a:spcAft>
                <a:spcPts val="0"/>
              </a:spcAft>
              <a:buNone/>
            </a:pPr>
            <a:endParaRPr sz="1200">
              <a:solidFill>
                <a:srgbClr val="B7B7B7"/>
              </a:solidFill>
            </a:endParaRPr>
          </a:p>
        </p:txBody>
      </p:sp>
      <p:sp>
        <p:nvSpPr>
          <p:cNvPr id="638" name="Google Shape;638;p48"/>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49"/>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Algorithm Status</a:t>
            </a:r>
            <a:endParaRPr/>
          </a:p>
        </p:txBody>
      </p:sp>
      <p:sp>
        <p:nvSpPr>
          <p:cNvPr id="644" name="Google Shape;644;p49"/>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37</a:t>
            </a:fld>
            <a:endParaRPr/>
          </a:p>
        </p:txBody>
      </p:sp>
      <p:sp>
        <p:nvSpPr>
          <p:cNvPr id="645" name="Google Shape;645;p49"/>
          <p:cNvSpPr txBox="1">
            <a:spLocks noGrp="1"/>
          </p:cNvSpPr>
          <p:nvPr>
            <p:ph type="body" idx="1"/>
          </p:nvPr>
        </p:nvSpPr>
        <p:spPr>
          <a:xfrm>
            <a:off x="129800" y="877275"/>
            <a:ext cx="4653300" cy="1943400"/>
          </a:xfrm>
          <a:prstGeom prst="rect">
            <a:avLst/>
          </a:prstGeom>
        </p:spPr>
        <p:txBody>
          <a:bodyPr spcFirstLastPara="1" wrap="square" lIns="91425" tIns="91425" rIns="91425" bIns="91425" anchor="t" anchorCtr="0">
            <a:noAutofit/>
          </a:bodyPr>
          <a:lstStyle/>
          <a:p>
            <a:pPr marL="457200" lvl="0" indent="-330200" algn="l" rtl="0">
              <a:spcBef>
                <a:spcPts val="1200"/>
              </a:spcBef>
              <a:spcAft>
                <a:spcPts val="0"/>
              </a:spcAft>
              <a:buSzPts val="1600"/>
              <a:buFont typeface="Arial"/>
              <a:buChar char="●"/>
            </a:pPr>
            <a:r>
              <a:rPr lang="en" sz="1600" b="1">
                <a:latin typeface="Arial"/>
                <a:ea typeface="Arial"/>
                <a:cs typeface="Arial"/>
                <a:sym typeface="Arial"/>
              </a:rPr>
              <a:t>Tasks Completed</a:t>
            </a:r>
            <a:r>
              <a:rPr lang="en" sz="1600">
                <a:latin typeface="Arial"/>
                <a:ea typeface="Arial"/>
                <a:cs typeface="Arial"/>
                <a:sym typeface="Arial"/>
              </a:rPr>
              <a:t>:</a:t>
            </a:r>
            <a:endParaRPr sz="1600">
              <a:latin typeface="Arial"/>
              <a:ea typeface="Arial"/>
              <a:cs typeface="Arial"/>
              <a:sym typeface="Arial"/>
            </a:endParaRPr>
          </a:p>
          <a:p>
            <a:pPr marL="914400" lvl="1" indent="-330200" algn="l" rtl="0">
              <a:spcBef>
                <a:spcPts val="0"/>
              </a:spcBef>
              <a:spcAft>
                <a:spcPts val="0"/>
              </a:spcAft>
              <a:buSzPts val="1600"/>
              <a:buFont typeface="Arial"/>
              <a:buChar char="○"/>
            </a:pPr>
            <a:r>
              <a:rPr lang="en" sz="1600">
                <a:latin typeface="Arial"/>
                <a:ea typeface="Arial"/>
                <a:cs typeface="Arial"/>
                <a:sym typeface="Arial"/>
              </a:rPr>
              <a:t>Thresholding Algorithm</a:t>
            </a:r>
            <a:endParaRPr sz="1600">
              <a:latin typeface="Arial"/>
              <a:ea typeface="Arial"/>
              <a:cs typeface="Arial"/>
              <a:sym typeface="Arial"/>
            </a:endParaRPr>
          </a:p>
          <a:p>
            <a:pPr marL="914400" lvl="1" indent="-330200" algn="l" rtl="0">
              <a:spcBef>
                <a:spcPts val="0"/>
              </a:spcBef>
              <a:spcAft>
                <a:spcPts val="0"/>
              </a:spcAft>
              <a:buSzPts val="1600"/>
              <a:buFont typeface="Arial"/>
              <a:buChar char="○"/>
            </a:pPr>
            <a:r>
              <a:rPr lang="en" sz="1600">
                <a:latin typeface="Arial"/>
                <a:ea typeface="Arial"/>
                <a:cs typeface="Arial"/>
                <a:sym typeface="Arial"/>
              </a:rPr>
              <a:t>Machine Learning Thresholding Analogue</a:t>
            </a:r>
            <a:endParaRPr sz="1600">
              <a:latin typeface="Arial"/>
              <a:ea typeface="Arial"/>
              <a:cs typeface="Arial"/>
              <a:sym typeface="Arial"/>
            </a:endParaRPr>
          </a:p>
          <a:p>
            <a:pPr marL="914400" lvl="1" indent="-330200" algn="l" rtl="0">
              <a:spcBef>
                <a:spcPts val="0"/>
              </a:spcBef>
              <a:spcAft>
                <a:spcPts val="0"/>
              </a:spcAft>
              <a:buSzPts val="1600"/>
              <a:buFont typeface="Arial"/>
              <a:buChar char="○"/>
            </a:pPr>
            <a:r>
              <a:rPr lang="en" sz="1600">
                <a:latin typeface="Arial"/>
                <a:ea typeface="Arial"/>
                <a:cs typeface="Arial"/>
                <a:sym typeface="Arial"/>
              </a:rPr>
              <a:t>Recurrent Neural Network Initial Model</a:t>
            </a:r>
            <a:endParaRPr sz="1600">
              <a:latin typeface="Arial"/>
              <a:ea typeface="Arial"/>
              <a:cs typeface="Arial"/>
              <a:sym typeface="Arial"/>
            </a:endParaRPr>
          </a:p>
          <a:p>
            <a:pPr marL="0" lvl="0" indent="0" algn="l" rtl="0">
              <a:spcBef>
                <a:spcPts val="1200"/>
              </a:spcBef>
              <a:spcAft>
                <a:spcPts val="1200"/>
              </a:spcAft>
              <a:buNone/>
            </a:pPr>
            <a:endParaRPr sz="2100">
              <a:latin typeface="Arial"/>
              <a:ea typeface="Arial"/>
              <a:cs typeface="Arial"/>
              <a:sym typeface="Arial"/>
            </a:endParaRPr>
          </a:p>
        </p:txBody>
      </p:sp>
      <p:sp>
        <p:nvSpPr>
          <p:cNvPr id="646" name="Google Shape;646;p49"/>
          <p:cNvSpPr txBox="1"/>
          <p:nvPr/>
        </p:nvSpPr>
        <p:spPr>
          <a:xfrm>
            <a:off x="4580700" y="877275"/>
            <a:ext cx="4251600" cy="18471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1200"/>
              </a:spcBef>
              <a:spcAft>
                <a:spcPts val="0"/>
              </a:spcAft>
              <a:buClr>
                <a:schemeClr val="dk1"/>
              </a:buClr>
              <a:buSzPts val="1600"/>
              <a:buFont typeface="Arial"/>
              <a:buChar char="●"/>
            </a:pPr>
            <a:r>
              <a:rPr lang="en" sz="1600" b="1">
                <a:solidFill>
                  <a:schemeClr val="dk1"/>
                </a:solidFill>
              </a:rPr>
              <a:t>Tasks to Complete</a:t>
            </a:r>
            <a:r>
              <a:rPr lang="en" sz="1600">
                <a:solidFill>
                  <a:schemeClr val="dk1"/>
                </a:solidFill>
              </a:rPr>
              <a:t>:</a:t>
            </a:r>
            <a:endParaRPr sz="1600">
              <a:solidFill>
                <a:schemeClr val="dk1"/>
              </a:solidFill>
            </a:endParaRPr>
          </a:p>
          <a:p>
            <a:pPr marL="914400" lvl="1" indent="-330200" algn="l" rtl="0">
              <a:lnSpc>
                <a:spcPct val="115000"/>
              </a:lnSpc>
              <a:spcBef>
                <a:spcPts val="0"/>
              </a:spcBef>
              <a:spcAft>
                <a:spcPts val="0"/>
              </a:spcAft>
              <a:buClr>
                <a:schemeClr val="dk1"/>
              </a:buClr>
              <a:buSzPts val="1600"/>
              <a:buFont typeface="Arial"/>
              <a:buChar char="○"/>
            </a:pPr>
            <a:r>
              <a:rPr lang="en" sz="1600">
                <a:solidFill>
                  <a:schemeClr val="dk1"/>
                </a:solidFill>
              </a:rPr>
              <a:t>Recurrent Neural Network Refined Model</a:t>
            </a:r>
            <a:endParaRPr sz="1600">
              <a:solidFill>
                <a:schemeClr val="dk1"/>
              </a:solidFill>
            </a:endParaRPr>
          </a:p>
          <a:p>
            <a:pPr marL="914400" lvl="1" indent="-330200" algn="l" rtl="0">
              <a:lnSpc>
                <a:spcPct val="115000"/>
              </a:lnSpc>
              <a:spcBef>
                <a:spcPts val="0"/>
              </a:spcBef>
              <a:spcAft>
                <a:spcPts val="0"/>
              </a:spcAft>
              <a:buClr>
                <a:schemeClr val="dk1"/>
              </a:buClr>
              <a:buSzPts val="1600"/>
              <a:buFont typeface="Arial"/>
              <a:buChar char="○"/>
            </a:pPr>
            <a:r>
              <a:rPr lang="en" sz="1600">
                <a:solidFill>
                  <a:schemeClr val="dk1"/>
                </a:solidFill>
              </a:rPr>
              <a:t>Bootstrapping Algorithm (for RGB values)</a:t>
            </a:r>
            <a:endParaRPr sz="1600">
              <a:solidFill>
                <a:schemeClr val="dk1"/>
              </a:solidFill>
            </a:endParaRPr>
          </a:p>
          <a:p>
            <a:pPr marL="914400" lvl="1" indent="-330200" algn="l" rtl="0">
              <a:lnSpc>
                <a:spcPct val="115000"/>
              </a:lnSpc>
              <a:spcBef>
                <a:spcPts val="0"/>
              </a:spcBef>
              <a:spcAft>
                <a:spcPts val="0"/>
              </a:spcAft>
              <a:buClr>
                <a:schemeClr val="dk1"/>
              </a:buClr>
              <a:buSzPts val="1600"/>
              <a:buFont typeface="Arial"/>
              <a:buChar char="○"/>
            </a:pPr>
            <a:r>
              <a:rPr lang="en" sz="1600">
                <a:solidFill>
                  <a:schemeClr val="dk1"/>
                </a:solidFill>
              </a:rPr>
              <a:t>Error Analysis</a:t>
            </a:r>
            <a:endParaRPr sz="1600">
              <a:solidFill>
                <a:schemeClr val="dk1"/>
              </a:solidFill>
            </a:endParaRPr>
          </a:p>
        </p:txBody>
      </p:sp>
      <p:sp>
        <p:nvSpPr>
          <p:cNvPr id="647" name="Google Shape;647;p49"/>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a:t>
            </a:r>
            <a:r>
              <a:rPr lang="en" sz="1200" b="1">
                <a:solidFill>
                  <a:schemeClr val="accent3"/>
                </a:solidFill>
              </a:rPr>
              <a:t> </a:t>
            </a:r>
            <a:r>
              <a:rPr lang="en" sz="1200">
                <a:solidFill>
                  <a:schemeClr val="accent3"/>
                </a:solidFill>
              </a:rPr>
              <a:t>Overview</a:t>
            </a:r>
            <a:endParaRPr sz="1200">
              <a:solidFill>
                <a:schemeClr val="accent3"/>
              </a:solidFill>
            </a:endParaRPr>
          </a:p>
        </p:txBody>
      </p:sp>
      <p:sp>
        <p:nvSpPr>
          <p:cNvPr id="648" name="Google Shape;648;p49"/>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Updates</a:t>
            </a:r>
            <a:endParaRPr sz="1200">
              <a:solidFill>
                <a:schemeClr val="accent3"/>
              </a:solidFill>
            </a:endParaRPr>
          </a:p>
        </p:txBody>
      </p:sp>
      <p:sp>
        <p:nvSpPr>
          <p:cNvPr id="649" name="Google Shape;649;p49"/>
          <p:cNvSpPr txBox="1"/>
          <p:nvPr/>
        </p:nvSpPr>
        <p:spPr>
          <a:xfrm>
            <a:off x="3943600" y="4811425"/>
            <a:ext cx="99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Schedule </a:t>
            </a:r>
            <a:endParaRPr sz="1200">
              <a:solidFill>
                <a:schemeClr val="accent3"/>
              </a:solidFill>
            </a:endParaRPr>
          </a:p>
        </p:txBody>
      </p:sp>
      <p:sp>
        <p:nvSpPr>
          <p:cNvPr id="650" name="Google Shape;650;p49"/>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b="1">
                <a:solidFill>
                  <a:srgbClr val="FFFFFF"/>
                </a:solidFill>
              </a:rPr>
              <a:t>Test Readiness</a:t>
            </a:r>
            <a:endParaRPr sz="1200" b="1">
              <a:solidFill>
                <a:srgbClr val="FFFFFF"/>
              </a:solidFill>
            </a:endParaRPr>
          </a:p>
          <a:p>
            <a:pPr marL="0" lvl="0" indent="0" algn="l" rtl="0">
              <a:spcBef>
                <a:spcPts val="0"/>
              </a:spcBef>
              <a:spcAft>
                <a:spcPts val="0"/>
              </a:spcAft>
              <a:buNone/>
            </a:pPr>
            <a:endParaRPr sz="1200">
              <a:solidFill>
                <a:srgbClr val="B7B7B7"/>
              </a:solidFill>
            </a:endParaRPr>
          </a:p>
        </p:txBody>
      </p:sp>
      <p:sp>
        <p:nvSpPr>
          <p:cNvPr id="651" name="Google Shape;651;p49"/>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50"/>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Testing Phase 3: System Testing</a:t>
            </a:r>
            <a:endParaRPr/>
          </a:p>
        </p:txBody>
      </p:sp>
      <p:sp>
        <p:nvSpPr>
          <p:cNvPr id="657" name="Google Shape;657;p5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38</a:t>
            </a:fld>
            <a:endParaRPr/>
          </a:p>
        </p:txBody>
      </p:sp>
      <p:graphicFrame>
        <p:nvGraphicFramePr>
          <p:cNvPr id="658" name="Google Shape;658;p50"/>
          <p:cNvGraphicFramePr/>
          <p:nvPr/>
        </p:nvGraphicFramePr>
        <p:xfrm>
          <a:off x="904300" y="1392878"/>
          <a:ext cx="7335375" cy="2629580"/>
        </p:xfrm>
        <a:graphic>
          <a:graphicData uri="http://schemas.openxmlformats.org/drawingml/2006/table">
            <a:tbl>
              <a:tblPr>
                <a:noFill/>
                <a:tableStyleId>{5B42A5BC-5262-4767-A5F5-149DFB1A2B98}</a:tableStyleId>
              </a:tblPr>
              <a:tblGrid>
                <a:gridCol w="2563400">
                  <a:extLst>
                    <a:ext uri="{9D8B030D-6E8A-4147-A177-3AD203B41FA5}">
                      <a16:colId xmlns:a16="http://schemas.microsoft.com/office/drawing/2014/main" val="20000"/>
                    </a:ext>
                  </a:extLst>
                </a:gridCol>
                <a:gridCol w="1863375">
                  <a:extLst>
                    <a:ext uri="{9D8B030D-6E8A-4147-A177-3AD203B41FA5}">
                      <a16:colId xmlns:a16="http://schemas.microsoft.com/office/drawing/2014/main" val="20001"/>
                    </a:ext>
                  </a:extLst>
                </a:gridCol>
                <a:gridCol w="2908600">
                  <a:extLst>
                    <a:ext uri="{9D8B030D-6E8A-4147-A177-3AD203B41FA5}">
                      <a16:colId xmlns:a16="http://schemas.microsoft.com/office/drawing/2014/main" val="20002"/>
                    </a:ext>
                  </a:extLst>
                </a:gridCol>
              </a:tblGrid>
              <a:tr h="373300">
                <a:tc>
                  <a:txBody>
                    <a:bodyPr/>
                    <a:lstStyle/>
                    <a:p>
                      <a:pPr marL="0" lvl="0" indent="0" algn="ctr" rtl="0">
                        <a:spcBef>
                          <a:spcPts val="0"/>
                        </a:spcBef>
                        <a:spcAft>
                          <a:spcPts val="0"/>
                        </a:spcAft>
                        <a:buNone/>
                      </a:pPr>
                      <a:r>
                        <a:rPr lang="en" b="1">
                          <a:latin typeface="Helvetica Neue"/>
                          <a:ea typeface="Helvetica Neue"/>
                          <a:cs typeface="Helvetica Neue"/>
                          <a:sym typeface="Helvetica Neue"/>
                        </a:rPr>
                        <a:t>Test Name</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Completion Date</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Status</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05950">
                <a:tc>
                  <a:txBody>
                    <a:bodyPr/>
                    <a:lstStyle/>
                    <a:p>
                      <a:pPr marL="0" lvl="0" indent="0" algn="l" rtl="0">
                        <a:spcBef>
                          <a:spcPts val="0"/>
                        </a:spcBef>
                        <a:spcAft>
                          <a:spcPts val="0"/>
                        </a:spcAft>
                        <a:buClr>
                          <a:schemeClr val="dk1"/>
                        </a:buClr>
                        <a:buSzPts val="1100"/>
                        <a:buFont typeface="Arial"/>
                        <a:buNone/>
                      </a:pPr>
                      <a:r>
                        <a:rPr lang="en">
                          <a:solidFill>
                            <a:schemeClr val="dk1"/>
                          </a:solidFill>
                        </a:rPr>
                        <a:t>STR.3: Stability</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t>2/20/22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b="1">
                          <a:solidFill>
                            <a:srgbClr val="FF9900"/>
                          </a:solidFill>
                        </a:rPr>
                        <a:t>Manufacturing - Presented Here</a:t>
                      </a:r>
                      <a:endParaRPr b="1">
                        <a:solidFill>
                          <a:srgbClr val="FF9900"/>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05950">
                <a:tc>
                  <a:txBody>
                    <a:bodyPr/>
                    <a:lstStyle/>
                    <a:p>
                      <a:pPr marL="0" lvl="0" indent="0" algn="l" rtl="0">
                        <a:spcBef>
                          <a:spcPts val="0"/>
                        </a:spcBef>
                        <a:spcAft>
                          <a:spcPts val="0"/>
                        </a:spcAft>
                        <a:buNone/>
                      </a:pPr>
                      <a:r>
                        <a:rPr lang="en"/>
                        <a:t>Full System Software Test</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t>3/6/22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rgbClr val="FF0000"/>
                          </a:solidFill>
                        </a:rPr>
                        <a:t>Not Started - On Track</a:t>
                      </a:r>
                      <a:endParaRPr b="1">
                        <a:solidFill>
                          <a:srgbClr val="FF0000"/>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05950">
                <a:tc>
                  <a:txBody>
                    <a:bodyPr/>
                    <a:lstStyle/>
                    <a:p>
                      <a:pPr marL="0" lvl="0" indent="0" algn="l" rtl="0">
                        <a:spcBef>
                          <a:spcPts val="0"/>
                        </a:spcBef>
                        <a:spcAft>
                          <a:spcPts val="0"/>
                        </a:spcAft>
                        <a:buNone/>
                      </a:pPr>
                      <a:r>
                        <a:rPr lang="en"/>
                        <a:t>Structure View Test</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3/6/22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rgbClr val="FF0000"/>
                          </a:solidFill>
                        </a:rPr>
                        <a:t>Not Started - On Track</a:t>
                      </a:r>
                      <a:endParaRPr b="1">
                        <a:solidFill>
                          <a:srgbClr val="FF0000"/>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05950">
                <a:tc>
                  <a:txBody>
                    <a:bodyPr/>
                    <a:lstStyle/>
                    <a:p>
                      <a:pPr marL="0" lvl="0" indent="0" algn="l" rtl="0">
                        <a:spcBef>
                          <a:spcPts val="0"/>
                        </a:spcBef>
                        <a:spcAft>
                          <a:spcPts val="0"/>
                        </a:spcAft>
                        <a:buNone/>
                      </a:pPr>
                      <a:r>
                        <a:rPr lang="en"/>
                        <a:t>Full System Test</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3/6/22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rgbClr val="FF0000"/>
                          </a:solidFill>
                        </a:rPr>
                        <a:t>Not Started - On Track</a:t>
                      </a:r>
                      <a:endParaRPr b="1">
                        <a:solidFill>
                          <a:srgbClr val="FF0000"/>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05950">
                <a:tc>
                  <a:txBody>
                    <a:bodyPr/>
                    <a:lstStyle/>
                    <a:p>
                      <a:pPr marL="0" lvl="0" indent="0" algn="l" rtl="0">
                        <a:spcBef>
                          <a:spcPts val="0"/>
                        </a:spcBef>
                        <a:spcAft>
                          <a:spcPts val="0"/>
                        </a:spcAft>
                        <a:buClr>
                          <a:schemeClr val="dk1"/>
                        </a:buClr>
                        <a:buSzPts val="1100"/>
                        <a:buFont typeface="Arial"/>
                        <a:buNone/>
                      </a:pPr>
                      <a:r>
                        <a:rPr lang="en">
                          <a:solidFill>
                            <a:schemeClr val="dk1"/>
                          </a:solidFill>
                        </a:rPr>
                        <a:t>Full System Day in the Life (Field Testing)</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t>4/10/22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rgbClr val="FF0000"/>
                          </a:solidFill>
                        </a:rPr>
                        <a:t>Not Started - Presented Here</a:t>
                      </a:r>
                      <a:endParaRPr b="1">
                        <a:solidFill>
                          <a:srgbClr val="FF0000"/>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659" name="Google Shape;659;p50"/>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a:t>
            </a:r>
            <a:r>
              <a:rPr lang="en" sz="1200" b="1">
                <a:solidFill>
                  <a:schemeClr val="accent3"/>
                </a:solidFill>
              </a:rPr>
              <a:t> </a:t>
            </a:r>
            <a:r>
              <a:rPr lang="en" sz="1200">
                <a:solidFill>
                  <a:schemeClr val="accent3"/>
                </a:solidFill>
              </a:rPr>
              <a:t>Overview</a:t>
            </a:r>
            <a:endParaRPr sz="1200">
              <a:solidFill>
                <a:schemeClr val="accent3"/>
              </a:solidFill>
            </a:endParaRPr>
          </a:p>
        </p:txBody>
      </p:sp>
      <p:sp>
        <p:nvSpPr>
          <p:cNvPr id="660" name="Google Shape;660;p50"/>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Updates</a:t>
            </a:r>
            <a:endParaRPr sz="1200">
              <a:solidFill>
                <a:schemeClr val="accent3"/>
              </a:solidFill>
            </a:endParaRPr>
          </a:p>
        </p:txBody>
      </p:sp>
      <p:sp>
        <p:nvSpPr>
          <p:cNvPr id="661" name="Google Shape;661;p50"/>
          <p:cNvSpPr txBox="1"/>
          <p:nvPr/>
        </p:nvSpPr>
        <p:spPr>
          <a:xfrm>
            <a:off x="3943600" y="4811425"/>
            <a:ext cx="99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Schedule </a:t>
            </a:r>
            <a:endParaRPr sz="1200">
              <a:solidFill>
                <a:schemeClr val="accent3"/>
              </a:solidFill>
            </a:endParaRPr>
          </a:p>
        </p:txBody>
      </p:sp>
      <p:sp>
        <p:nvSpPr>
          <p:cNvPr id="662" name="Google Shape;662;p50"/>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b="1">
                <a:solidFill>
                  <a:srgbClr val="FFFFFF"/>
                </a:solidFill>
              </a:rPr>
              <a:t>Test Readiness</a:t>
            </a:r>
            <a:endParaRPr sz="1200" b="1">
              <a:solidFill>
                <a:srgbClr val="FFFFFF"/>
              </a:solidFill>
            </a:endParaRPr>
          </a:p>
          <a:p>
            <a:pPr marL="0" lvl="0" indent="0" algn="l" rtl="0">
              <a:spcBef>
                <a:spcPts val="0"/>
              </a:spcBef>
              <a:spcAft>
                <a:spcPts val="0"/>
              </a:spcAft>
              <a:buNone/>
            </a:pPr>
            <a:endParaRPr sz="1200">
              <a:solidFill>
                <a:srgbClr val="B7B7B7"/>
              </a:solidFill>
            </a:endParaRPr>
          </a:p>
        </p:txBody>
      </p:sp>
      <p:sp>
        <p:nvSpPr>
          <p:cNvPr id="663" name="Google Shape;663;p50"/>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51"/>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STR.3: Stability Test Plan</a:t>
            </a:r>
            <a:endParaRPr/>
          </a:p>
        </p:txBody>
      </p:sp>
      <p:sp>
        <p:nvSpPr>
          <p:cNvPr id="669" name="Google Shape;669;p5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39</a:t>
            </a:fld>
            <a:endParaRPr/>
          </a:p>
        </p:txBody>
      </p:sp>
      <p:sp>
        <p:nvSpPr>
          <p:cNvPr id="670" name="Google Shape;670;p51"/>
          <p:cNvSpPr txBox="1">
            <a:spLocks noGrp="1"/>
          </p:cNvSpPr>
          <p:nvPr>
            <p:ph type="body" idx="1"/>
          </p:nvPr>
        </p:nvSpPr>
        <p:spPr>
          <a:xfrm>
            <a:off x="239550" y="1377725"/>
            <a:ext cx="4575900" cy="3144300"/>
          </a:xfrm>
          <a:prstGeom prst="rect">
            <a:avLst/>
          </a:prstGeom>
        </p:spPr>
        <p:txBody>
          <a:bodyPr spcFirstLastPara="1" wrap="square" lIns="91425" tIns="91425" rIns="91425" bIns="91425" anchor="t" anchorCtr="0">
            <a:noAutofit/>
          </a:bodyPr>
          <a:lstStyle/>
          <a:p>
            <a:pPr marL="457200" lvl="0" indent="-304800" algn="l" rtl="0">
              <a:spcBef>
                <a:spcPts val="1200"/>
              </a:spcBef>
              <a:spcAft>
                <a:spcPts val="0"/>
              </a:spcAft>
              <a:buSzPts val="1200"/>
              <a:buFont typeface="Arial"/>
              <a:buChar char="●"/>
            </a:pPr>
            <a:r>
              <a:rPr lang="en" sz="1200" b="1">
                <a:latin typeface="Arial"/>
                <a:ea typeface="Arial"/>
                <a:cs typeface="Arial"/>
                <a:sym typeface="Arial"/>
              </a:rPr>
              <a:t>Objective: </a:t>
            </a:r>
            <a:r>
              <a:rPr lang="en" sz="1200">
                <a:latin typeface="Arial"/>
                <a:ea typeface="Arial"/>
                <a:cs typeface="Arial"/>
                <a:sym typeface="Arial"/>
              </a:rPr>
              <a:t>Verify that during standard operations the sensor is stable and image collection is not disturbed</a:t>
            </a:r>
            <a:endParaRPr sz="1200">
              <a:latin typeface="Arial"/>
              <a:ea typeface="Arial"/>
              <a:cs typeface="Arial"/>
              <a:sym typeface="Arial"/>
            </a:endParaRPr>
          </a:p>
          <a:p>
            <a:pPr marL="457200" lvl="0" indent="-304800" algn="l" rtl="0">
              <a:spcBef>
                <a:spcPts val="0"/>
              </a:spcBef>
              <a:spcAft>
                <a:spcPts val="0"/>
              </a:spcAft>
              <a:buSzPts val="1200"/>
              <a:buFont typeface="Arial"/>
              <a:buChar char="●"/>
            </a:pPr>
            <a:r>
              <a:rPr lang="en" sz="1200" b="1">
                <a:latin typeface="Arial"/>
                <a:ea typeface="Arial"/>
                <a:cs typeface="Arial"/>
                <a:sym typeface="Arial"/>
              </a:rPr>
              <a:t>Setup, Facilities, and Equipment</a:t>
            </a:r>
            <a:endParaRPr sz="1200" b="1">
              <a:latin typeface="Arial"/>
              <a:ea typeface="Arial"/>
              <a:cs typeface="Arial"/>
              <a:sym typeface="Arial"/>
            </a:endParaRPr>
          </a:p>
          <a:p>
            <a:pPr marL="914400" lvl="1" indent="-304800" algn="l" rtl="0">
              <a:spcBef>
                <a:spcPts val="0"/>
              </a:spcBef>
              <a:spcAft>
                <a:spcPts val="0"/>
              </a:spcAft>
              <a:buSzPts val="1200"/>
              <a:buFont typeface="Arial"/>
              <a:buChar char="○"/>
            </a:pPr>
            <a:r>
              <a:rPr lang="en" sz="1200">
                <a:latin typeface="Arial"/>
                <a:ea typeface="Arial"/>
                <a:cs typeface="Arial"/>
                <a:sym typeface="Arial"/>
              </a:rPr>
              <a:t>Outside the aerospace building, structure, all components</a:t>
            </a:r>
            <a:endParaRPr sz="1200">
              <a:latin typeface="Arial"/>
              <a:ea typeface="Arial"/>
              <a:cs typeface="Arial"/>
              <a:sym typeface="Arial"/>
            </a:endParaRPr>
          </a:p>
          <a:p>
            <a:pPr marL="457200" lvl="0" indent="-304800" algn="l" rtl="0">
              <a:spcBef>
                <a:spcPts val="0"/>
              </a:spcBef>
              <a:spcAft>
                <a:spcPts val="0"/>
              </a:spcAft>
              <a:buSzPts val="1200"/>
              <a:buFont typeface="Arial"/>
              <a:buChar char="●"/>
            </a:pPr>
            <a:r>
              <a:rPr lang="en" sz="1200" b="1">
                <a:latin typeface="Arial"/>
                <a:ea typeface="Arial"/>
                <a:cs typeface="Arial"/>
                <a:sym typeface="Arial"/>
              </a:rPr>
              <a:t>Procedure</a:t>
            </a:r>
            <a:endParaRPr sz="1200" b="1">
              <a:latin typeface="Arial"/>
              <a:ea typeface="Arial"/>
              <a:cs typeface="Arial"/>
              <a:sym typeface="Arial"/>
            </a:endParaRPr>
          </a:p>
          <a:p>
            <a:pPr marL="914400" lvl="1" indent="-304800" algn="l" rtl="0">
              <a:spcBef>
                <a:spcPts val="0"/>
              </a:spcBef>
              <a:spcAft>
                <a:spcPts val="0"/>
              </a:spcAft>
              <a:buSzPts val="1200"/>
              <a:buFont typeface="Arial"/>
              <a:buChar char="○"/>
            </a:pPr>
            <a:r>
              <a:rPr lang="en" sz="1200">
                <a:latin typeface="Arial"/>
                <a:ea typeface="Arial"/>
                <a:cs typeface="Arial"/>
                <a:sym typeface="Arial"/>
              </a:rPr>
              <a:t>Place the structure with all internal components outside</a:t>
            </a:r>
            <a:endParaRPr sz="1200">
              <a:latin typeface="Arial"/>
              <a:ea typeface="Arial"/>
              <a:cs typeface="Arial"/>
              <a:sym typeface="Arial"/>
            </a:endParaRPr>
          </a:p>
          <a:p>
            <a:pPr marL="914400" lvl="1" indent="-304800" algn="l" rtl="0">
              <a:spcBef>
                <a:spcPts val="0"/>
              </a:spcBef>
              <a:spcAft>
                <a:spcPts val="0"/>
              </a:spcAft>
              <a:buSzPts val="1200"/>
              <a:buFont typeface="Arial"/>
              <a:buChar char="○"/>
            </a:pPr>
            <a:r>
              <a:rPr lang="en" sz="1200">
                <a:latin typeface="Arial"/>
                <a:ea typeface="Arial"/>
                <a:cs typeface="Arial"/>
                <a:sym typeface="Arial"/>
              </a:rPr>
              <a:t>Point the structure at a wall or building with a geometric pattern</a:t>
            </a:r>
            <a:endParaRPr sz="1200">
              <a:latin typeface="Arial"/>
              <a:ea typeface="Arial"/>
              <a:cs typeface="Arial"/>
              <a:sym typeface="Arial"/>
            </a:endParaRPr>
          </a:p>
          <a:p>
            <a:pPr marL="914400" lvl="1" indent="-304800" algn="l" rtl="0">
              <a:spcBef>
                <a:spcPts val="0"/>
              </a:spcBef>
              <a:spcAft>
                <a:spcPts val="0"/>
              </a:spcAft>
              <a:buSzPts val="1200"/>
              <a:buFont typeface="Arial"/>
              <a:buChar char="○"/>
            </a:pPr>
            <a:r>
              <a:rPr lang="en" sz="1200">
                <a:latin typeface="Arial"/>
                <a:ea typeface="Arial"/>
                <a:cs typeface="Arial"/>
                <a:sym typeface="Arial"/>
              </a:rPr>
              <a:t>Run the system for three hours and collect 180 images</a:t>
            </a:r>
            <a:endParaRPr sz="1200">
              <a:latin typeface="Arial"/>
              <a:ea typeface="Arial"/>
              <a:cs typeface="Arial"/>
              <a:sym typeface="Arial"/>
            </a:endParaRPr>
          </a:p>
          <a:p>
            <a:pPr marL="457200" lvl="0" indent="-304800" algn="l" rtl="0">
              <a:spcBef>
                <a:spcPts val="0"/>
              </a:spcBef>
              <a:spcAft>
                <a:spcPts val="0"/>
              </a:spcAft>
              <a:buSzPts val="1200"/>
              <a:buFont typeface="Arial"/>
              <a:buChar char="●"/>
            </a:pPr>
            <a:r>
              <a:rPr lang="en" sz="1200" b="1">
                <a:latin typeface="Arial"/>
                <a:ea typeface="Arial"/>
                <a:cs typeface="Arial"/>
                <a:sym typeface="Arial"/>
              </a:rPr>
              <a:t>Success Criteria</a:t>
            </a:r>
            <a:endParaRPr sz="1200" b="1">
              <a:latin typeface="Arial"/>
              <a:ea typeface="Arial"/>
              <a:cs typeface="Arial"/>
              <a:sym typeface="Arial"/>
            </a:endParaRPr>
          </a:p>
          <a:p>
            <a:pPr marL="914400" lvl="1" indent="-304800" algn="l" rtl="0">
              <a:spcBef>
                <a:spcPts val="0"/>
              </a:spcBef>
              <a:spcAft>
                <a:spcPts val="0"/>
              </a:spcAft>
              <a:buSzPts val="1200"/>
              <a:buFont typeface="Arial"/>
              <a:buChar char="○"/>
            </a:pPr>
            <a:r>
              <a:rPr lang="en" sz="1200">
                <a:latin typeface="Arial"/>
                <a:ea typeface="Arial"/>
                <a:cs typeface="Arial"/>
                <a:sym typeface="Arial"/>
              </a:rPr>
              <a:t>No images taken during the test are blurred or distorted</a:t>
            </a:r>
            <a:endParaRPr sz="1200">
              <a:latin typeface="Arial"/>
              <a:ea typeface="Arial"/>
              <a:cs typeface="Arial"/>
              <a:sym typeface="Arial"/>
            </a:endParaRPr>
          </a:p>
        </p:txBody>
      </p:sp>
      <p:sp>
        <p:nvSpPr>
          <p:cNvPr id="671" name="Google Shape;671;p51"/>
          <p:cNvSpPr txBox="1"/>
          <p:nvPr/>
        </p:nvSpPr>
        <p:spPr>
          <a:xfrm>
            <a:off x="401400" y="762125"/>
            <a:ext cx="8430900" cy="615600"/>
          </a:xfrm>
          <a:prstGeom prst="rect">
            <a:avLst/>
          </a:prstGeom>
          <a:noFill/>
          <a:ln w="19050" cap="flat" cmpd="sng">
            <a:solidFill>
              <a:srgbClr val="360F8A"/>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CPE 1</a:t>
            </a:r>
            <a:r>
              <a:rPr lang="en">
                <a:latin typeface="Helvetica Neue"/>
                <a:ea typeface="Helvetica Neue"/>
                <a:cs typeface="Helvetica Neue"/>
                <a:sym typeface="Helvetica Neue"/>
              </a:rPr>
              <a:t> GEO Observation</a:t>
            </a:r>
            <a:endParaRPr>
              <a:latin typeface="Helvetica Neue"/>
              <a:ea typeface="Helvetica Neue"/>
              <a:cs typeface="Helvetica Neue"/>
              <a:sym typeface="Helvetica Neue"/>
            </a:endParaRPr>
          </a:p>
          <a:p>
            <a:pPr marL="0" lvl="0" indent="0" algn="l" rtl="0">
              <a:spcBef>
                <a:spcPts val="0"/>
              </a:spcBef>
              <a:spcAft>
                <a:spcPts val="0"/>
              </a:spcAft>
              <a:buNone/>
            </a:pPr>
            <a:r>
              <a:rPr lang="en" b="1">
                <a:latin typeface="Helvetica Neue"/>
                <a:ea typeface="Helvetica Neue"/>
                <a:cs typeface="Helvetica Neue"/>
                <a:sym typeface="Helvetica Neue"/>
              </a:rPr>
              <a:t>FR 1</a:t>
            </a:r>
            <a:r>
              <a:rPr lang="en">
                <a:latin typeface="Helvetica Neue"/>
                <a:ea typeface="Helvetica Neue"/>
                <a:cs typeface="Helvetica Neue"/>
                <a:sym typeface="Helvetica Neue"/>
              </a:rPr>
              <a:t> </a:t>
            </a:r>
            <a:r>
              <a:rPr lang="en">
                <a:solidFill>
                  <a:schemeClr val="dk1"/>
                </a:solidFill>
                <a:latin typeface="Helvetica Neue"/>
                <a:ea typeface="Helvetica Neue"/>
                <a:cs typeface="Helvetica Neue"/>
                <a:sym typeface="Helvetica Neue"/>
              </a:rPr>
              <a:t>The system shall </a:t>
            </a:r>
            <a:r>
              <a:rPr lang="en" b="1">
                <a:solidFill>
                  <a:schemeClr val="dk1"/>
                </a:solidFill>
                <a:latin typeface="Helvetica Neue"/>
                <a:ea typeface="Helvetica Neue"/>
                <a:cs typeface="Helvetica Neue"/>
                <a:sym typeface="Helvetica Neue"/>
              </a:rPr>
              <a:t>observe satellites </a:t>
            </a:r>
            <a:r>
              <a:rPr lang="en">
                <a:solidFill>
                  <a:schemeClr val="dk1"/>
                </a:solidFill>
                <a:latin typeface="Helvetica Neue"/>
                <a:ea typeface="Helvetica Neue"/>
                <a:cs typeface="Helvetica Neue"/>
                <a:sym typeface="Helvetica Neue"/>
              </a:rPr>
              <a:t>in </a:t>
            </a:r>
            <a:r>
              <a:rPr lang="en" b="1">
                <a:solidFill>
                  <a:schemeClr val="dk1"/>
                </a:solidFill>
                <a:latin typeface="Helvetica Neue"/>
                <a:ea typeface="Helvetica Neue"/>
                <a:cs typeface="Helvetica Neue"/>
                <a:sym typeface="Helvetica Neue"/>
              </a:rPr>
              <a:t>geostationary orbit</a:t>
            </a:r>
            <a:endParaRPr b="1">
              <a:latin typeface="Helvetica Neue"/>
              <a:ea typeface="Helvetica Neue"/>
              <a:cs typeface="Helvetica Neue"/>
              <a:sym typeface="Helvetica Neue"/>
            </a:endParaRPr>
          </a:p>
        </p:txBody>
      </p:sp>
      <p:sp>
        <p:nvSpPr>
          <p:cNvPr id="672" name="Google Shape;672;p51"/>
          <p:cNvSpPr txBox="1"/>
          <p:nvPr/>
        </p:nvSpPr>
        <p:spPr>
          <a:xfrm>
            <a:off x="6467575" y="-51950"/>
            <a:ext cx="2364600" cy="615600"/>
          </a:xfrm>
          <a:prstGeom prst="rect">
            <a:avLst/>
          </a:prstGeom>
          <a:noFill/>
          <a:ln w="19050" cap="flat" cmpd="sng">
            <a:solidFill>
              <a:srgbClr val="360F8A"/>
            </a:solidFill>
            <a:prstDash val="dash"/>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Test By Date:</a:t>
            </a:r>
            <a:r>
              <a:rPr lang="en">
                <a:latin typeface="Helvetica Neue"/>
                <a:ea typeface="Helvetica Neue"/>
                <a:cs typeface="Helvetica Neue"/>
                <a:sym typeface="Helvetica Neue"/>
              </a:rPr>
              <a:t> 2/20/22</a:t>
            </a:r>
            <a:br>
              <a:rPr lang="en">
                <a:latin typeface="Helvetica Neue"/>
                <a:ea typeface="Helvetica Neue"/>
                <a:cs typeface="Helvetica Neue"/>
                <a:sym typeface="Helvetica Neue"/>
              </a:rPr>
            </a:br>
            <a:r>
              <a:rPr lang="en" b="1">
                <a:latin typeface="Helvetica Neue"/>
                <a:ea typeface="Helvetica Neue"/>
                <a:cs typeface="Helvetica Neue"/>
                <a:sym typeface="Helvetica Neue"/>
              </a:rPr>
              <a:t>Status:</a:t>
            </a:r>
            <a:r>
              <a:rPr lang="en">
                <a:latin typeface="Helvetica Neue"/>
                <a:ea typeface="Helvetica Neue"/>
                <a:cs typeface="Helvetica Neue"/>
                <a:sym typeface="Helvetica Neue"/>
              </a:rPr>
              <a:t> </a:t>
            </a:r>
            <a:r>
              <a:rPr lang="en" b="1">
                <a:solidFill>
                  <a:srgbClr val="FF9900"/>
                </a:solidFill>
                <a:latin typeface="Helvetica Neue"/>
                <a:ea typeface="Helvetica Neue"/>
                <a:cs typeface="Helvetica Neue"/>
                <a:sym typeface="Helvetica Neue"/>
              </a:rPr>
              <a:t>Manufacturing</a:t>
            </a:r>
            <a:endParaRPr b="1">
              <a:solidFill>
                <a:srgbClr val="FF9900"/>
              </a:solidFill>
              <a:latin typeface="Helvetica Neue"/>
              <a:ea typeface="Helvetica Neue"/>
              <a:cs typeface="Helvetica Neue"/>
              <a:sym typeface="Helvetica Neue"/>
            </a:endParaRPr>
          </a:p>
        </p:txBody>
      </p:sp>
      <p:graphicFrame>
        <p:nvGraphicFramePr>
          <p:cNvPr id="673" name="Google Shape;673;p51"/>
          <p:cNvGraphicFramePr/>
          <p:nvPr/>
        </p:nvGraphicFramePr>
        <p:xfrm>
          <a:off x="5019050" y="1576200"/>
          <a:ext cx="3709250" cy="1584840"/>
        </p:xfrm>
        <a:graphic>
          <a:graphicData uri="http://schemas.openxmlformats.org/drawingml/2006/table">
            <a:tbl>
              <a:tblPr>
                <a:noFill/>
                <a:tableStyleId>{5B42A5BC-5262-4767-A5F5-149DFB1A2B98}</a:tableStyleId>
              </a:tblPr>
              <a:tblGrid>
                <a:gridCol w="741850">
                  <a:extLst>
                    <a:ext uri="{9D8B030D-6E8A-4147-A177-3AD203B41FA5}">
                      <a16:colId xmlns:a16="http://schemas.microsoft.com/office/drawing/2014/main" val="20000"/>
                    </a:ext>
                  </a:extLst>
                </a:gridCol>
                <a:gridCol w="741850">
                  <a:extLst>
                    <a:ext uri="{9D8B030D-6E8A-4147-A177-3AD203B41FA5}">
                      <a16:colId xmlns:a16="http://schemas.microsoft.com/office/drawing/2014/main" val="20001"/>
                    </a:ext>
                  </a:extLst>
                </a:gridCol>
                <a:gridCol w="741850">
                  <a:extLst>
                    <a:ext uri="{9D8B030D-6E8A-4147-A177-3AD203B41FA5}">
                      <a16:colId xmlns:a16="http://schemas.microsoft.com/office/drawing/2014/main" val="20002"/>
                    </a:ext>
                  </a:extLst>
                </a:gridCol>
                <a:gridCol w="741850">
                  <a:extLst>
                    <a:ext uri="{9D8B030D-6E8A-4147-A177-3AD203B41FA5}">
                      <a16:colId xmlns:a16="http://schemas.microsoft.com/office/drawing/2014/main" val="20003"/>
                    </a:ext>
                  </a:extLst>
                </a:gridCol>
                <a:gridCol w="741850">
                  <a:extLst>
                    <a:ext uri="{9D8B030D-6E8A-4147-A177-3AD203B41FA5}">
                      <a16:colId xmlns:a16="http://schemas.microsoft.com/office/drawing/2014/main" val="20004"/>
                    </a:ext>
                  </a:extLst>
                </a:gridCol>
              </a:tblGrid>
              <a:tr h="396200">
                <a:tc>
                  <a:txBody>
                    <a:bodyPr/>
                    <a:lstStyle/>
                    <a:p>
                      <a:pPr marL="0" lvl="0" indent="0" algn="l" rtl="0">
                        <a:spcBef>
                          <a:spcPts val="0"/>
                        </a:spcBef>
                        <a:spcAft>
                          <a:spcPts val="0"/>
                        </a:spcAft>
                        <a:buNone/>
                      </a:pP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9E9E9E"/>
                    </a:solidFill>
                  </a:tcPr>
                </a:tc>
                <a:tc>
                  <a:txBody>
                    <a:bodyPr/>
                    <a:lstStyle/>
                    <a:p>
                      <a:pPr marL="0" lvl="0" indent="0" algn="l" rtl="0">
                        <a:spcBef>
                          <a:spcPts val="0"/>
                        </a:spcBef>
                        <a:spcAft>
                          <a:spcPts val="0"/>
                        </a:spcAft>
                        <a:buNone/>
                      </a:pP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9E9E9E"/>
                    </a:solidFill>
                  </a:tcPr>
                </a:tc>
                <a:tc>
                  <a:txBody>
                    <a:bodyPr/>
                    <a:lstStyle/>
                    <a:p>
                      <a:pPr marL="0" lvl="0" indent="0" algn="l" rtl="0">
                        <a:spcBef>
                          <a:spcPts val="0"/>
                        </a:spcBef>
                        <a:spcAft>
                          <a:spcPts val="0"/>
                        </a:spcAft>
                        <a:buNone/>
                      </a:pP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9E9E9E"/>
                    </a:solidFill>
                  </a:tcPr>
                </a:tc>
                <a:tc>
                  <a:txBody>
                    <a:bodyPr/>
                    <a:lstStyle/>
                    <a:p>
                      <a:pPr marL="0" lvl="0" indent="0" algn="l" rtl="0">
                        <a:spcBef>
                          <a:spcPts val="0"/>
                        </a:spcBef>
                        <a:spcAft>
                          <a:spcPts val="0"/>
                        </a:spcAft>
                        <a:buNone/>
                      </a:pP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9E9E9E"/>
                    </a:solidFill>
                  </a:tcPr>
                </a:tc>
                <a:tc>
                  <a:txBody>
                    <a:bodyPr/>
                    <a:lstStyle/>
                    <a:p>
                      <a:pPr marL="0" lvl="0" indent="0" algn="l" rtl="0">
                        <a:spcBef>
                          <a:spcPts val="0"/>
                        </a:spcBef>
                        <a:spcAft>
                          <a:spcPts val="0"/>
                        </a:spcAft>
                        <a:buNone/>
                      </a:pP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9E9E9E"/>
                    </a:solidFill>
                  </a:tcPr>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9E9E9E"/>
                    </a:solidFill>
                  </a:tcPr>
                </a:tc>
                <a:tc>
                  <a:txBody>
                    <a:bodyPr/>
                    <a:lstStyle/>
                    <a:p>
                      <a:pPr marL="0" lvl="0" indent="0" algn="l" rtl="0">
                        <a:spcBef>
                          <a:spcPts val="0"/>
                        </a:spcBef>
                        <a:spcAft>
                          <a:spcPts val="0"/>
                        </a:spcAft>
                        <a:buNone/>
                      </a:pP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9E9E9E"/>
                    </a:solidFill>
                  </a:tcPr>
                </a:tc>
                <a:tc>
                  <a:txBody>
                    <a:bodyPr/>
                    <a:lstStyle/>
                    <a:p>
                      <a:pPr marL="0" lvl="0" indent="0" algn="l" rtl="0">
                        <a:spcBef>
                          <a:spcPts val="0"/>
                        </a:spcBef>
                        <a:spcAft>
                          <a:spcPts val="0"/>
                        </a:spcAft>
                        <a:buNone/>
                      </a:pP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9E9E9E"/>
                    </a:solidFill>
                  </a:tcPr>
                </a:tc>
                <a:tc>
                  <a:txBody>
                    <a:bodyPr/>
                    <a:lstStyle/>
                    <a:p>
                      <a:pPr marL="0" lvl="0" indent="0" algn="l" rtl="0">
                        <a:spcBef>
                          <a:spcPts val="0"/>
                        </a:spcBef>
                        <a:spcAft>
                          <a:spcPts val="0"/>
                        </a:spcAft>
                        <a:buNone/>
                      </a:pP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9E9E9E"/>
                    </a:solidFill>
                  </a:tcPr>
                </a:tc>
                <a:tc>
                  <a:txBody>
                    <a:bodyPr/>
                    <a:lstStyle/>
                    <a:p>
                      <a:pPr marL="0" lvl="0" indent="0" algn="l" rtl="0">
                        <a:spcBef>
                          <a:spcPts val="0"/>
                        </a:spcBef>
                        <a:spcAft>
                          <a:spcPts val="0"/>
                        </a:spcAft>
                        <a:buNone/>
                      </a:pP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9E9E9E"/>
                    </a:solidFill>
                  </a:tcPr>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9E9E9E"/>
                    </a:solidFill>
                  </a:tcPr>
                </a:tc>
                <a:tc>
                  <a:txBody>
                    <a:bodyPr/>
                    <a:lstStyle/>
                    <a:p>
                      <a:pPr marL="0" lvl="0" indent="0" algn="l" rtl="0">
                        <a:spcBef>
                          <a:spcPts val="0"/>
                        </a:spcBef>
                        <a:spcAft>
                          <a:spcPts val="0"/>
                        </a:spcAft>
                        <a:buNone/>
                      </a:pP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9E9E9E"/>
                    </a:solidFill>
                  </a:tcPr>
                </a:tc>
                <a:tc>
                  <a:txBody>
                    <a:bodyPr/>
                    <a:lstStyle/>
                    <a:p>
                      <a:pPr marL="0" lvl="0" indent="0" algn="l" rtl="0">
                        <a:spcBef>
                          <a:spcPts val="0"/>
                        </a:spcBef>
                        <a:spcAft>
                          <a:spcPts val="0"/>
                        </a:spcAft>
                        <a:buNone/>
                      </a:pP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9E9E9E"/>
                    </a:solidFill>
                  </a:tcPr>
                </a:tc>
                <a:tc>
                  <a:txBody>
                    <a:bodyPr/>
                    <a:lstStyle/>
                    <a:p>
                      <a:pPr marL="0" lvl="0" indent="0" algn="l" rtl="0">
                        <a:spcBef>
                          <a:spcPts val="0"/>
                        </a:spcBef>
                        <a:spcAft>
                          <a:spcPts val="0"/>
                        </a:spcAft>
                        <a:buNone/>
                      </a:pP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9E9E9E"/>
                    </a:solidFill>
                  </a:tcPr>
                </a:tc>
                <a:tc>
                  <a:txBody>
                    <a:bodyPr/>
                    <a:lstStyle/>
                    <a:p>
                      <a:pPr marL="0" lvl="0" indent="0" algn="l" rtl="0">
                        <a:spcBef>
                          <a:spcPts val="0"/>
                        </a:spcBef>
                        <a:spcAft>
                          <a:spcPts val="0"/>
                        </a:spcAft>
                        <a:buNone/>
                      </a:pP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9E9E9E"/>
                    </a:solidFill>
                  </a:tcPr>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9E9E9E"/>
                    </a:solidFill>
                  </a:tcPr>
                </a:tc>
                <a:tc>
                  <a:txBody>
                    <a:bodyPr/>
                    <a:lstStyle/>
                    <a:p>
                      <a:pPr marL="0" lvl="0" indent="0" algn="l" rtl="0">
                        <a:spcBef>
                          <a:spcPts val="0"/>
                        </a:spcBef>
                        <a:spcAft>
                          <a:spcPts val="0"/>
                        </a:spcAft>
                        <a:buNone/>
                      </a:pP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9E9E9E"/>
                    </a:solidFill>
                  </a:tcPr>
                </a:tc>
                <a:tc>
                  <a:txBody>
                    <a:bodyPr/>
                    <a:lstStyle/>
                    <a:p>
                      <a:pPr marL="0" lvl="0" indent="0" algn="l" rtl="0">
                        <a:spcBef>
                          <a:spcPts val="0"/>
                        </a:spcBef>
                        <a:spcAft>
                          <a:spcPts val="0"/>
                        </a:spcAft>
                        <a:buNone/>
                      </a:pP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9E9E9E"/>
                    </a:solidFill>
                  </a:tcPr>
                </a:tc>
                <a:tc>
                  <a:txBody>
                    <a:bodyPr/>
                    <a:lstStyle/>
                    <a:p>
                      <a:pPr marL="0" lvl="0" indent="0" algn="l" rtl="0">
                        <a:spcBef>
                          <a:spcPts val="0"/>
                        </a:spcBef>
                        <a:spcAft>
                          <a:spcPts val="0"/>
                        </a:spcAft>
                        <a:buNone/>
                      </a:pP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9E9E9E"/>
                    </a:solidFill>
                  </a:tcPr>
                </a:tc>
                <a:tc>
                  <a:txBody>
                    <a:bodyPr/>
                    <a:lstStyle/>
                    <a:p>
                      <a:pPr marL="0" lvl="0" indent="0" algn="l" rtl="0">
                        <a:spcBef>
                          <a:spcPts val="0"/>
                        </a:spcBef>
                        <a:spcAft>
                          <a:spcPts val="0"/>
                        </a:spcAft>
                        <a:buNone/>
                      </a:pP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9E9E9E"/>
                    </a:solidFill>
                  </a:tcPr>
                </a:tc>
                <a:extLst>
                  <a:ext uri="{0D108BD9-81ED-4DB2-BD59-A6C34878D82A}">
                    <a16:rowId xmlns:a16="http://schemas.microsoft.com/office/drawing/2014/main" val="10003"/>
                  </a:ext>
                </a:extLst>
              </a:tr>
            </a:tbl>
          </a:graphicData>
        </a:graphic>
      </p:graphicFrame>
      <p:pic>
        <p:nvPicPr>
          <p:cNvPr id="674" name="Google Shape;674;p5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148423">
            <a:off x="6206603" y="2202365"/>
            <a:ext cx="2472925" cy="2313324"/>
          </a:xfrm>
          <a:prstGeom prst="rect">
            <a:avLst/>
          </a:prstGeom>
          <a:noFill/>
          <a:ln>
            <a:noFill/>
          </a:ln>
        </p:spPr>
      </p:pic>
      <p:sp>
        <p:nvSpPr>
          <p:cNvPr id="675" name="Google Shape;675;p51"/>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a:t>
            </a:r>
            <a:r>
              <a:rPr lang="en" sz="1200" b="1">
                <a:solidFill>
                  <a:schemeClr val="accent3"/>
                </a:solidFill>
              </a:rPr>
              <a:t> </a:t>
            </a:r>
            <a:r>
              <a:rPr lang="en" sz="1200">
                <a:solidFill>
                  <a:schemeClr val="accent3"/>
                </a:solidFill>
              </a:rPr>
              <a:t>Overview</a:t>
            </a:r>
            <a:endParaRPr sz="1200">
              <a:solidFill>
                <a:schemeClr val="accent3"/>
              </a:solidFill>
            </a:endParaRPr>
          </a:p>
        </p:txBody>
      </p:sp>
      <p:sp>
        <p:nvSpPr>
          <p:cNvPr id="676" name="Google Shape;676;p51"/>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Updates</a:t>
            </a:r>
            <a:endParaRPr sz="1200">
              <a:solidFill>
                <a:schemeClr val="accent3"/>
              </a:solidFill>
            </a:endParaRPr>
          </a:p>
        </p:txBody>
      </p:sp>
      <p:sp>
        <p:nvSpPr>
          <p:cNvPr id="677" name="Google Shape;677;p51"/>
          <p:cNvSpPr txBox="1"/>
          <p:nvPr/>
        </p:nvSpPr>
        <p:spPr>
          <a:xfrm>
            <a:off x="3943600" y="4811425"/>
            <a:ext cx="99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Schedule </a:t>
            </a:r>
            <a:endParaRPr sz="1200">
              <a:solidFill>
                <a:schemeClr val="accent3"/>
              </a:solidFill>
            </a:endParaRPr>
          </a:p>
        </p:txBody>
      </p:sp>
      <p:sp>
        <p:nvSpPr>
          <p:cNvPr id="678" name="Google Shape;678;p51"/>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b="1">
                <a:solidFill>
                  <a:srgbClr val="FFFFFF"/>
                </a:solidFill>
              </a:rPr>
              <a:t>Test Readiness</a:t>
            </a:r>
            <a:endParaRPr sz="1200" b="1">
              <a:solidFill>
                <a:srgbClr val="FFFFFF"/>
              </a:solidFill>
            </a:endParaRPr>
          </a:p>
          <a:p>
            <a:pPr marL="0" lvl="0" indent="0" algn="l" rtl="0">
              <a:spcBef>
                <a:spcPts val="0"/>
              </a:spcBef>
              <a:spcAft>
                <a:spcPts val="0"/>
              </a:spcAft>
              <a:buNone/>
            </a:pPr>
            <a:endParaRPr sz="1200">
              <a:solidFill>
                <a:srgbClr val="B7B7B7"/>
              </a:solidFill>
            </a:endParaRPr>
          </a:p>
        </p:txBody>
      </p:sp>
      <p:sp>
        <p:nvSpPr>
          <p:cNvPr id="679" name="Google Shape;679;p51"/>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6"/>
          <p:cNvSpPr/>
          <p:nvPr/>
        </p:nvSpPr>
        <p:spPr>
          <a:xfrm>
            <a:off x="458225" y="2807500"/>
            <a:ext cx="8424000" cy="1325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6"/>
          <p:cNvSpPr txBox="1">
            <a:spLocks noGrp="1"/>
          </p:cNvSpPr>
          <p:nvPr>
            <p:ph type="body" idx="1"/>
          </p:nvPr>
        </p:nvSpPr>
        <p:spPr>
          <a:xfrm>
            <a:off x="390975" y="732575"/>
            <a:ext cx="8520600" cy="1696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Purpose: collect data on satellites in GEO and determine if a significant event has occurred or is imminent </a:t>
            </a:r>
            <a:endParaRPr/>
          </a:p>
          <a:p>
            <a:pPr marL="914400" lvl="1" indent="-317500" algn="l" rtl="0">
              <a:spcBef>
                <a:spcPts val="0"/>
              </a:spcBef>
              <a:spcAft>
                <a:spcPts val="0"/>
              </a:spcAft>
              <a:buSzPts val="1400"/>
              <a:buChar char="○"/>
            </a:pPr>
            <a:r>
              <a:rPr lang="en"/>
              <a:t>Maneuvers </a:t>
            </a:r>
            <a:endParaRPr/>
          </a:p>
          <a:p>
            <a:pPr marL="914400" lvl="1" indent="-317500" algn="l" rtl="0">
              <a:spcBef>
                <a:spcPts val="0"/>
              </a:spcBef>
              <a:spcAft>
                <a:spcPts val="0"/>
              </a:spcAft>
              <a:buSzPts val="1400"/>
              <a:buChar char="○"/>
            </a:pPr>
            <a:r>
              <a:rPr lang="en"/>
              <a:t>Close encounters between two or more satellites (including docking and collisions)</a:t>
            </a:r>
            <a:endParaRPr/>
          </a:p>
          <a:p>
            <a:pPr marL="914400" lvl="1" indent="-317500" algn="l" rtl="0">
              <a:spcBef>
                <a:spcPts val="0"/>
              </a:spcBef>
              <a:spcAft>
                <a:spcPts val="0"/>
              </a:spcAft>
              <a:buSzPts val="1400"/>
              <a:buChar char="○"/>
            </a:pPr>
            <a:r>
              <a:rPr lang="en"/>
              <a:t>Breakups</a:t>
            </a:r>
            <a:endParaRPr/>
          </a:p>
        </p:txBody>
      </p:sp>
      <p:sp>
        <p:nvSpPr>
          <p:cNvPr id="123" name="Google Shape;123;p16"/>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Purpose &amp; Mission Statement</a:t>
            </a:r>
            <a:endParaRPr/>
          </a:p>
        </p:txBody>
      </p:sp>
      <p:sp>
        <p:nvSpPr>
          <p:cNvPr id="124" name="Google Shape;124;p16"/>
          <p:cNvSpPr txBox="1">
            <a:spLocks noGrp="1"/>
          </p:cNvSpPr>
          <p:nvPr>
            <p:ph type="body" idx="1"/>
          </p:nvPr>
        </p:nvSpPr>
        <p:spPr>
          <a:xfrm>
            <a:off x="390975" y="2807500"/>
            <a:ext cx="8520600" cy="1855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rgbClr val="000000"/>
              </a:buClr>
              <a:buSzPts val="1100"/>
              <a:buFont typeface="Arial"/>
              <a:buNone/>
            </a:pPr>
            <a:r>
              <a:rPr lang="en" sz="2000"/>
              <a:t>The Satellite Position Estimation Collision Tracking &amp; Event Recognition </a:t>
            </a:r>
            <a:r>
              <a:rPr lang="en" sz="2000" b="1"/>
              <a:t>(SPECTER)</a:t>
            </a:r>
            <a:r>
              <a:rPr lang="en" sz="2000"/>
              <a:t> mission will</a:t>
            </a:r>
            <a:r>
              <a:rPr lang="en" sz="2000" b="1"/>
              <a:t> monitor satellite movements in geostationary</a:t>
            </a:r>
            <a:r>
              <a:rPr lang="en" sz="2000"/>
              <a:t> </a:t>
            </a:r>
            <a:r>
              <a:rPr lang="en" sz="2000" b="1"/>
              <a:t>orbit</a:t>
            </a:r>
            <a:r>
              <a:rPr lang="en" sz="2000"/>
              <a:t> to provide </a:t>
            </a:r>
            <a:r>
              <a:rPr lang="en" sz="2000" b="1"/>
              <a:t>space domain awareness</a:t>
            </a:r>
            <a:r>
              <a:rPr lang="en" sz="2000"/>
              <a:t>.</a:t>
            </a:r>
            <a:endParaRPr sz="2000"/>
          </a:p>
          <a:p>
            <a:pPr marL="0" lvl="0" indent="0" algn="l" rtl="0">
              <a:spcBef>
                <a:spcPts val="1200"/>
              </a:spcBef>
              <a:spcAft>
                <a:spcPts val="1200"/>
              </a:spcAft>
              <a:buClr>
                <a:schemeClr val="dk1"/>
              </a:buClr>
              <a:buSzPts val="1100"/>
              <a:buFont typeface="Arial"/>
              <a:buNone/>
            </a:pPr>
            <a:endParaRPr/>
          </a:p>
        </p:txBody>
      </p:sp>
      <p:sp>
        <p:nvSpPr>
          <p:cNvPr id="125" name="Google Shape;125;p1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a:t>
            </a:fld>
            <a:endParaRPr/>
          </a:p>
        </p:txBody>
      </p:sp>
      <p:sp>
        <p:nvSpPr>
          <p:cNvPr id="126" name="Google Shape;126;p16"/>
          <p:cNvSpPr txBox="1"/>
          <p:nvPr/>
        </p:nvSpPr>
        <p:spPr>
          <a:xfrm>
            <a:off x="10442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Project Overview</a:t>
            </a:r>
            <a:endParaRPr sz="1200" b="1">
              <a:solidFill>
                <a:srgbClr val="EEEEEE"/>
              </a:solidFill>
            </a:endParaRPr>
          </a:p>
        </p:txBody>
      </p:sp>
      <p:sp>
        <p:nvSpPr>
          <p:cNvPr id="127" name="Google Shape;127;p16"/>
          <p:cNvSpPr txBox="1"/>
          <p:nvPr/>
        </p:nvSpPr>
        <p:spPr>
          <a:xfrm>
            <a:off x="26380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Updates</a:t>
            </a:r>
            <a:endParaRPr sz="1200">
              <a:solidFill>
                <a:srgbClr val="B7B7B7"/>
              </a:solidFill>
            </a:endParaRPr>
          </a:p>
        </p:txBody>
      </p:sp>
      <p:sp>
        <p:nvSpPr>
          <p:cNvPr id="128" name="Google Shape;128;p16"/>
          <p:cNvSpPr txBox="1"/>
          <p:nvPr/>
        </p:nvSpPr>
        <p:spPr>
          <a:xfrm>
            <a:off x="40960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Schedule</a:t>
            </a:r>
            <a:endParaRPr sz="1200">
              <a:solidFill>
                <a:srgbClr val="B7B7B7"/>
              </a:solidFill>
            </a:endParaRPr>
          </a:p>
        </p:txBody>
      </p:sp>
      <p:sp>
        <p:nvSpPr>
          <p:cNvPr id="129" name="Google Shape;129;p16"/>
          <p:cNvSpPr txBox="1"/>
          <p:nvPr/>
        </p:nvSpPr>
        <p:spPr>
          <a:xfrm>
            <a:off x="5269375" y="4811425"/>
            <a:ext cx="145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Test Readiness</a:t>
            </a:r>
            <a:endParaRPr sz="1200">
              <a:solidFill>
                <a:srgbClr val="B7B7B7"/>
              </a:solidFill>
            </a:endParaRPr>
          </a:p>
        </p:txBody>
      </p:sp>
      <p:sp>
        <p:nvSpPr>
          <p:cNvPr id="130" name="Google Shape;130;p16"/>
          <p:cNvSpPr txBox="1"/>
          <p:nvPr/>
        </p:nvSpPr>
        <p:spPr>
          <a:xfrm>
            <a:off x="68273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52"/>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Structure Stability Risk</a:t>
            </a:r>
            <a:endParaRPr/>
          </a:p>
        </p:txBody>
      </p:sp>
      <p:sp>
        <p:nvSpPr>
          <p:cNvPr id="685" name="Google Shape;685;p5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40</a:t>
            </a:fld>
            <a:endParaRPr/>
          </a:p>
        </p:txBody>
      </p:sp>
      <p:graphicFrame>
        <p:nvGraphicFramePr>
          <p:cNvPr id="686" name="Google Shape;686;p52"/>
          <p:cNvGraphicFramePr/>
          <p:nvPr/>
        </p:nvGraphicFramePr>
        <p:xfrm>
          <a:off x="543375" y="976025"/>
          <a:ext cx="8168400" cy="1645860"/>
        </p:xfrm>
        <a:graphic>
          <a:graphicData uri="http://schemas.openxmlformats.org/drawingml/2006/table">
            <a:tbl>
              <a:tblPr>
                <a:noFill/>
                <a:tableStyleId>{5B42A5BC-5262-4767-A5F5-149DFB1A2B98}</a:tableStyleId>
              </a:tblPr>
              <a:tblGrid>
                <a:gridCol w="2317175">
                  <a:extLst>
                    <a:ext uri="{9D8B030D-6E8A-4147-A177-3AD203B41FA5}">
                      <a16:colId xmlns:a16="http://schemas.microsoft.com/office/drawing/2014/main" val="20000"/>
                    </a:ext>
                  </a:extLst>
                </a:gridCol>
                <a:gridCol w="3261825">
                  <a:extLst>
                    <a:ext uri="{9D8B030D-6E8A-4147-A177-3AD203B41FA5}">
                      <a16:colId xmlns:a16="http://schemas.microsoft.com/office/drawing/2014/main" val="20001"/>
                    </a:ext>
                  </a:extLst>
                </a:gridCol>
                <a:gridCol w="1237650">
                  <a:extLst>
                    <a:ext uri="{9D8B030D-6E8A-4147-A177-3AD203B41FA5}">
                      <a16:colId xmlns:a16="http://schemas.microsoft.com/office/drawing/2014/main" val="20002"/>
                    </a:ext>
                  </a:extLst>
                </a:gridCol>
                <a:gridCol w="1351750">
                  <a:extLst>
                    <a:ext uri="{9D8B030D-6E8A-4147-A177-3AD203B41FA5}">
                      <a16:colId xmlns:a16="http://schemas.microsoft.com/office/drawing/2014/main" val="20003"/>
                    </a:ext>
                  </a:extLst>
                </a:gridCol>
              </a:tblGrid>
              <a:tr h="378300">
                <a:tc>
                  <a:txBody>
                    <a:bodyPr/>
                    <a:lstStyle/>
                    <a:p>
                      <a:pPr marL="0" lvl="0" indent="0" algn="ctr" rtl="0">
                        <a:spcBef>
                          <a:spcPts val="0"/>
                        </a:spcBef>
                        <a:spcAft>
                          <a:spcPts val="0"/>
                        </a:spcAft>
                        <a:buNone/>
                      </a:pPr>
                      <a:r>
                        <a:rPr lang="en" b="1"/>
                        <a:t>Risk Description</a:t>
                      </a:r>
                      <a:endParaRPr b="1"/>
                    </a:p>
                  </a:txBody>
                  <a:tcPr marL="91425" marR="91425" marT="91425" marB="91425">
                    <a:solidFill>
                      <a:srgbClr val="D9D9D9"/>
                    </a:solidFill>
                  </a:tcPr>
                </a:tc>
                <a:tc>
                  <a:txBody>
                    <a:bodyPr/>
                    <a:lstStyle/>
                    <a:p>
                      <a:pPr marL="0" lvl="0" indent="0" algn="ctr" rtl="0">
                        <a:spcBef>
                          <a:spcPts val="0"/>
                        </a:spcBef>
                        <a:spcAft>
                          <a:spcPts val="0"/>
                        </a:spcAft>
                        <a:buNone/>
                      </a:pPr>
                      <a:r>
                        <a:rPr lang="en" b="1"/>
                        <a:t>Mitigation</a:t>
                      </a:r>
                      <a:endParaRPr b="1"/>
                    </a:p>
                  </a:txBody>
                  <a:tcPr marL="91425" marR="91425" marT="91425" marB="91425">
                    <a:solidFill>
                      <a:srgbClr val="D9D9D9"/>
                    </a:solidFill>
                  </a:tcPr>
                </a:tc>
                <a:tc>
                  <a:txBody>
                    <a:bodyPr/>
                    <a:lstStyle/>
                    <a:p>
                      <a:pPr marL="0" lvl="0" indent="0" algn="ctr" rtl="0">
                        <a:spcBef>
                          <a:spcPts val="0"/>
                        </a:spcBef>
                        <a:spcAft>
                          <a:spcPts val="0"/>
                        </a:spcAft>
                        <a:buNone/>
                      </a:pPr>
                      <a:r>
                        <a:rPr lang="en" b="1"/>
                        <a:t>Pre-mit.</a:t>
                      </a:r>
                      <a:endParaRPr b="1"/>
                    </a:p>
                  </a:txBody>
                  <a:tcPr marL="91425" marR="91425" marT="91425" marB="91425">
                    <a:solidFill>
                      <a:srgbClr val="D9D9D9"/>
                    </a:solidFill>
                  </a:tcPr>
                </a:tc>
                <a:tc>
                  <a:txBody>
                    <a:bodyPr/>
                    <a:lstStyle/>
                    <a:p>
                      <a:pPr marL="0" lvl="0" indent="0" algn="ctr" rtl="0">
                        <a:spcBef>
                          <a:spcPts val="0"/>
                        </a:spcBef>
                        <a:spcAft>
                          <a:spcPts val="0"/>
                        </a:spcAft>
                        <a:buNone/>
                      </a:pPr>
                      <a:r>
                        <a:rPr lang="en" b="1"/>
                        <a:t>Post-mit.</a:t>
                      </a:r>
                      <a:endParaRPr b="1"/>
                    </a:p>
                  </a:txBody>
                  <a:tcPr marL="91425" marR="91425" marT="91425" marB="91425">
                    <a:solidFill>
                      <a:srgbClr val="D9D9D9"/>
                    </a:solidFill>
                  </a:tcPr>
                </a:tc>
                <a:extLst>
                  <a:ext uri="{0D108BD9-81ED-4DB2-BD59-A6C34878D82A}">
                    <a16:rowId xmlns:a16="http://schemas.microsoft.com/office/drawing/2014/main" val="10000"/>
                  </a:ext>
                </a:extLst>
              </a:tr>
              <a:tr h="1042925">
                <a:tc>
                  <a:txBody>
                    <a:bodyPr/>
                    <a:lstStyle/>
                    <a:p>
                      <a:pPr marL="0" lvl="0" indent="0" algn="l" rtl="0">
                        <a:spcBef>
                          <a:spcPts val="0"/>
                        </a:spcBef>
                        <a:spcAft>
                          <a:spcPts val="0"/>
                        </a:spcAft>
                        <a:buClr>
                          <a:schemeClr val="dk1"/>
                        </a:buClr>
                        <a:buSzPts val="1100"/>
                        <a:buFont typeface="Arial"/>
                        <a:buNone/>
                      </a:pPr>
                      <a:r>
                        <a:rPr lang="en">
                          <a:solidFill>
                            <a:schemeClr val="dk1"/>
                          </a:solidFill>
                        </a:rPr>
                        <a:t>If On-Board Electronics cause internal vibrations/movement the captured images could be distorted </a:t>
                      </a:r>
                      <a:endParaRPr sz="2000"/>
                    </a:p>
                  </a:txBody>
                  <a:tcPr marL="91425" marR="91425" marT="91425" marB="91425"/>
                </a:tc>
                <a:tc>
                  <a:txBody>
                    <a:bodyPr/>
                    <a:lstStyle/>
                    <a:p>
                      <a:pPr marL="0" lvl="0" indent="0" algn="l" rtl="0">
                        <a:spcBef>
                          <a:spcPts val="0"/>
                        </a:spcBef>
                        <a:spcAft>
                          <a:spcPts val="0"/>
                        </a:spcAft>
                        <a:buNone/>
                      </a:pPr>
                      <a:r>
                        <a:rPr lang="en"/>
                        <a:t>STR. 3 Success: Test proves onboard electronics do not cause detectable internal vibrations/movements</a:t>
                      </a:r>
                      <a:endParaRPr/>
                    </a:p>
                  </a:txBody>
                  <a:tcPr marL="91425" marR="91425" marT="91425" marB="91425"/>
                </a:tc>
                <a:tc>
                  <a:txBody>
                    <a:bodyPr/>
                    <a:lstStyle/>
                    <a:p>
                      <a:pPr marL="0" lvl="0" indent="0" algn="ctr" rtl="0">
                        <a:spcBef>
                          <a:spcPts val="0"/>
                        </a:spcBef>
                        <a:spcAft>
                          <a:spcPts val="0"/>
                        </a:spcAft>
                        <a:buNone/>
                      </a:pPr>
                      <a:r>
                        <a:rPr lang="en" sz="1700" b="1"/>
                        <a:t>20</a:t>
                      </a:r>
                      <a:endParaRPr sz="1700" b="1"/>
                    </a:p>
                  </a:txBody>
                  <a:tcPr marL="91425" marR="91425" marT="91425" marB="91425" anchor="ctr">
                    <a:solidFill>
                      <a:srgbClr val="EA9999"/>
                    </a:solidFill>
                  </a:tcPr>
                </a:tc>
                <a:tc>
                  <a:txBody>
                    <a:bodyPr/>
                    <a:lstStyle/>
                    <a:p>
                      <a:pPr marL="0" lvl="0" indent="0" algn="ctr" rtl="0">
                        <a:spcBef>
                          <a:spcPts val="0"/>
                        </a:spcBef>
                        <a:spcAft>
                          <a:spcPts val="0"/>
                        </a:spcAft>
                        <a:buNone/>
                      </a:pPr>
                      <a:r>
                        <a:rPr lang="en" sz="1700" b="1"/>
                        <a:t>4</a:t>
                      </a:r>
                      <a:endParaRPr sz="1700" b="1"/>
                    </a:p>
                  </a:txBody>
                  <a:tcPr marL="91425" marR="91425" marT="91425" marB="91425" anchor="ctr">
                    <a:solidFill>
                      <a:srgbClr val="B6D7A8"/>
                    </a:solidFill>
                  </a:tcPr>
                </a:tc>
                <a:extLst>
                  <a:ext uri="{0D108BD9-81ED-4DB2-BD59-A6C34878D82A}">
                    <a16:rowId xmlns:a16="http://schemas.microsoft.com/office/drawing/2014/main" val="10001"/>
                  </a:ext>
                </a:extLst>
              </a:tr>
            </a:tbl>
          </a:graphicData>
        </a:graphic>
      </p:graphicFrame>
      <p:sp>
        <p:nvSpPr>
          <p:cNvPr id="687" name="Google Shape;687;p52"/>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a:t>
            </a:r>
            <a:r>
              <a:rPr lang="en" sz="1200" b="1">
                <a:solidFill>
                  <a:schemeClr val="accent3"/>
                </a:solidFill>
              </a:rPr>
              <a:t> </a:t>
            </a:r>
            <a:r>
              <a:rPr lang="en" sz="1200">
                <a:solidFill>
                  <a:schemeClr val="accent3"/>
                </a:solidFill>
              </a:rPr>
              <a:t>Overview</a:t>
            </a:r>
            <a:endParaRPr sz="1200">
              <a:solidFill>
                <a:schemeClr val="accent3"/>
              </a:solidFill>
            </a:endParaRPr>
          </a:p>
        </p:txBody>
      </p:sp>
      <p:sp>
        <p:nvSpPr>
          <p:cNvPr id="688" name="Google Shape;688;p52"/>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Updates</a:t>
            </a:r>
            <a:endParaRPr sz="1200">
              <a:solidFill>
                <a:schemeClr val="accent3"/>
              </a:solidFill>
            </a:endParaRPr>
          </a:p>
        </p:txBody>
      </p:sp>
      <p:sp>
        <p:nvSpPr>
          <p:cNvPr id="689" name="Google Shape;689;p52"/>
          <p:cNvSpPr txBox="1"/>
          <p:nvPr/>
        </p:nvSpPr>
        <p:spPr>
          <a:xfrm>
            <a:off x="3943600" y="4811425"/>
            <a:ext cx="99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Schedule </a:t>
            </a:r>
            <a:endParaRPr sz="1200">
              <a:solidFill>
                <a:schemeClr val="accent3"/>
              </a:solidFill>
            </a:endParaRPr>
          </a:p>
        </p:txBody>
      </p:sp>
      <p:sp>
        <p:nvSpPr>
          <p:cNvPr id="690" name="Google Shape;690;p52"/>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b="1">
                <a:solidFill>
                  <a:srgbClr val="FFFFFF"/>
                </a:solidFill>
              </a:rPr>
              <a:t>Test Readiness</a:t>
            </a:r>
            <a:endParaRPr sz="1200" b="1">
              <a:solidFill>
                <a:srgbClr val="FFFFFF"/>
              </a:solidFill>
            </a:endParaRPr>
          </a:p>
          <a:p>
            <a:pPr marL="0" lvl="0" indent="0" algn="l" rtl="0">
              <a:spcBef>
                <a:spcPts val="0"/>
              </a:spcBef>
              <a:spcAft>
                <a:spcPts val="0"/>
              </a:spcAft>
              <a:buNone/>
            </a:pPr>
            <a:endParaRPr sz="1200">
              <a:solidFill>
                <a:srgbClr val="B7B7B7"/>
              </a:solidFill>
            </a:endParaRPr>
          </a:p>
        </p:txBody>
      </p:sp>
      <p:sp>
        <p:nvSpPr>
          <p:cNvPr id="691" name="Google Shape;691;p52"/>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53"/>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SYS.5: Field Testing</a:t>
            </a:r>
            <a:endParaRPr/>
          </a:p>
        </p:txBody>
      </p:sp>
      <p:sp>
        <p:nvSpPr>
          <p:cNvPr id="697" name="Google Shape;697;p53"/>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41</a:t>
            </a:fld>
            <a:endParaRPr/>
          </a:p>
        </p:txBody>
      </p:sp>
      <p:sp>
        <p:nvSpPr>
          <p:cNvPr id="698" name="Google Shape;698;p53"/>
          <p:cNvSpPr txBox="1">
            <a:spLocks noGrp="1"/>
          </p:cNvSpPr>
          <p:nvPr>
            <p:ph type="body" idx="1"/>
          </p:nvPr>
        </p:nvSpPr>
        <p:spPr>
          <a:xfrm>
            <a:off x="129800" y="1377725"/>
            <a:ext cx="4423800" cy="3144300"/>
          </a:xfrm>
          <a:prstGeom prst="rect">
            <a:avLst/>
          </a:prstGeom>
        </p:spPr>
        <p:txBody>
          <a:bodyPr spcFirstLastPara="1" wrap="square" lIns="91425" tIns="91425" rIns="91425" bIns="91425" anchor="t" anchorCtr="0">
            <a:noAutofit/>
          </a:bodyPr>
          <a:lstStyle/>
          <a:p>
            <a:pPr marL="457200" lvl="0" indent="-304800" algn="l" rtl="0">
              <a:spcBef>
                <a:spcPts val="1200"/>
              </a:spcBef>
              <a:spcAft>
                <a:spcPts val="0"/>
              </a:spcAft>
              <a:buSzPts val="1200"/>
              <a:buFont typeface="Arial"/>
              <a:buChar char="●"/>
            </a:pPr>
            <a:r>
              <a:rPr lang="en" sz="1200" b="1">
                <a:latin typeface="Arial"/>
                <a:ea typeface="Arial"/>
                <a:cs typeface="Arial"/>
                <a:sym typeface="Arial"/>
              </a:rPr>
              <a:t>Objective </a:t>
            </a:r>
            <a:r>
              <a:rPr lang="en" sz="1200">
                <a:latin typeface="Arial"/>
                <a:ea typeface="Arial"/>
                <a:cs typeface="Arial"/>
                <a:sym typeface="Arial"/>
              </a:rPr>
              <a:t>Confirm that the full system functions as expected during operations for eight hours overnight</a:t>
            </a:r>
            <a:endParaRPr sz="1200">
              <a:latin typeface="Arial"/>
              <a:ea typeface="Arial"/>
              <a:cs typeface="Arial"/>
              <a:sym typeface="Arial"/>
            </a:endParaRPr>
          </a:p>
          <a:p>
            <a:pPr marL="457200" lvl="0" indent="-304800" algn="l" rtl="0">
              <a:spcBef>
                <a:spcPts val="0"/>
              </a:spcBef>
              <a:spcAft>
                <a:spcPts val="0"/>
              </a:spcAft>
              <a:buSzPts val="1200"/>
              <a:buFont typeface="Arial"/>
              <a:buChar char="●"/>
            </a:pPr>
            <a:r>
              <a:rPr lang="en" sz="1200" b="1">
                <a:latin typeface="Arial"/>
                <a:ea typeface="Arial"/>
                <a:cs typeface="Arial"/>
                <a:sym typeface="Arial"/>
              </a:rPr>
              <a:t>Setup, Facilities, and Equipment</a:t>
            </a:r>
            <a:endParaRPr sz="1200" b="1">
              <a:latin typeface="Arial"/>
              <a:ea typeface="Arial"/>
              <a:cs typeface="Arial"/>
              <a:sym typeface="Arial"/>
            </a:endParaRPr>
          </a:p>
          <a:p>
            <a:pPr marL="914400" lvl="1" indent="-304800" algn="l" rtl="0">
              <a:spcBef>
                <a:spcPts val="0"/>
              </a:spcBef>
              <a:spcAft>
                <a:spcPts val="0"/>
              </a:spcAft>
              <a:buSzPts val="1200"/>
              <a:buFont typeface="Arial"/>
              <a:buChar char="○"/>
            </a:pPr>
            <a:r>
              <a:rPr lang="en" sz="1200">
                <a:latin typeface="Arial"/>
                <a:ea typeface="Arial"/>
                <a:cs typeface="Arial"/>
                <a:sym typeface="Arial"/>
              </a:rPr>
              <a:t>Exterior location, full system, back up computer</a:t>
            </a:r>
            <a:endParaRPr sz="1200">
              <a:latin typeface="Arial"/>
              <a:ea typeface="Arial"/>
              <a:cs typeface="Arial"/>
              <a:sym typeface="Arial"/>
            </a:endParaRPr>
          </a:p>
          <a:p>
            <a:pPr marL="457200" lvl="0" indent="-304800" algn="l" rtl="0">
              <a:spcBef>
                <a:spcPts val="0"/>
              </a:spcBef>
              <a:spcAft>
                <a:spcPts val="0"/>
              </a:spcAft>
              <a:buSzPts val="1200"/>
              <a:buFont typeface="Arial"/>
              <a:buChar char="●"/>
            </a:pPr>
            <a:r>
              <a:rPr lang="en" sz="1200" b="1">
                <a:latin typeface="Arial"/>
                <a:ea typeface="Arial"/>
                <a:cs typeface="Arial"/>
                <a:sym typeface="Arial"/>
              </a:rPr>
              <a:t>Procedure</a:t>
            </a:r>
            <a:endParaRPr sz="1200" b="1">
              <a:latin typeface="Arial"/>
              <a:ea typeface="Arial"/>
              <a:cs typeface="Arial"/>
              <a:sym typeface="Arial"/>
            </a:endParaRPr>
          </a:p>
          <a:p>
            <a:pPr marL="914400" lvl="1" indent="-304800" algn="l" rtl="0">
              <a:spcBef>
                <a:spcPts val="0"/>
              </a:spcBef>
              <a:spcAft>
                <a:spcPts val="0"/>
              </a:spcAft>
              <a:buSzPts val="1200"/>
              <a:buChar char="○"/>
            </a:pPr>
            <a:r>
              <a:rPr lang="en" sz="1200"/>
              <a:t>Follow packing procedure and transport the system to test location</a:t>
            </a:r>
            <a:endParaRPr sz="1200"/>
          </a:p>
          <a:p>
            <a:pPr marL="914400" lvl="1" indent="-304800" algn="l" rtl="0">
              <a:spcBef>
                <a:spcPts val="0"/>
              </a:spcBef>
              <a:spcAft>
                <a:spcPts val="0"/>
              </a:spcAft>
              <a:buSzPts val="1200"/>
              <a:buChar char="○"/>
            </a:pPr>
            <a:r>
              <a:rPr lang="en" sz="1200"/>
              <a:t>Deployment procedure to secure the components</a:t>
            </a:r>
            <a:endParaRPr sz="1200"/>
          </a:p>
          <a:p>
            <a:pPr marL="914400" lvl="1" indent="-304800" algn="l" rtl="0">
              <a:spcBef>
                <a:spcPts val="0"/>
              </a:spcBef>
              <a:spcAft>
                <a:spcPts val="0"/>
              </a:spcAft>
              <a:buSzPts val="1200"/>
              <a:buChar char="○"/>
            </a:pPr>
            <a:r>
              <a:rPr lang="en" sz="1200"/>
              <a:t>Power-on procedure to power-on and calibrate</a:t>
            </a:r>
            <a:endParaRPr sz="1200"/>
          </a:p>
          <a:p>
            <a:pPr marL="914400" lvl="1" indent="-304800" algn="l" rtl="0">
              <a:spcBef>
                <a:spcPts val="0"/>
              </a:spcBef>
              <a:spcAft>
                <a:spcPts val="0"/>
              </a:spcAft>
              <a:buSzPts val="1200"/>
              <a:buChar char="○"/>
            </a:pPr>
            <a:r>
              <a:rPr lang="en" sz="1200"/>
              <a:t>Operations procedure to place the system in an operations mode</a:t>
            </a:r>
            <a:endParaRPr sz="1200"/>
          </a:p>
          <a:p>
            <a:pPr marL="914400" lvl="1" indent="-304800" algn="l" rtl="0">
              <a:spcBef>
                <a:spcPts val="0"/>
              </a:spcBef>
              <a:spcAft>
                <a:spcPts val="0"/>
              </a:spcAft>
              <a:buSzPts val="1200"/>
              <a:buChar char="○"/>
            </a:pPr>
            <a:r>
              <a:rPr lang="en" sz="1200"/>
              <a:t>Leave the system outside and running for eight hours</a:t>
            </a:r>
            <a:endParaRPr sz="1200"/>
          </a:p>
          <a:p>
            <a:pPr marL="914400" lvl="1" indent="-304800" algn="l" rtl="0">
              <a:spcBef>
                <a:spcPts val="0"/>
              </a:spcBef>
              <a:spcAft>
                <a:spcPts val="0"/>
              </a:spcAft>
              <a:buSzPts val="1200"/>
              <a:buChar char="○"/>
            </a:pPr>
            <a:r>
              <a:rPr lang="en" sz="1200"/>
              <a:t>Collect the system using packing procedure</a:t>
            </a:r>
            <a:endParaRPr sz="1200">
              <a:latin typeface="Arial"/>
              <a:ea typeface="Arial"/>
              <a:cs typeface="Arial"/>
              <a:sym typeface="Arial"/>
            </a:endParaRPr>
          </a:p>
        </p:txBody>
      </p:sp>
      <p:sp>
        <p:nvSpPr>
          <p:cNvPr id="699" name="Google Shape;699;p53"/>
          <p:cNvSpPr txBox="1"/>
          <p:nvPr/>
        </p:nvSpPr>
        <p:spPr>
          <a:xfrm>
            <a:off x="401400" y="762125"/>
            <a:ext cx="4160100" cy="615600"/>
          </a:xfrm>
          <a:prstGeom prst="rect">
            <a:avLst/>
          </a:prstGeom>
          <a:noFill/>
          <a:ln w="19050" cap="flat" cmpd="sng">
            <a:solidFill>
              <a:srgbClr val="360F8A"/>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CPE </a:t>
            </a:r>
            <a:r>
              <a:rPr lang="en">
                <a:solidFill>
                  <a:schemeClr val="dk1"/>
                </a:solidFill>
                <a:latin typeface="Helvetica Neue"/>
                <a:ea typeface="Helvetica Neue"/>
                <a:cs typeface="Helvetica Neue"/>
                <a:sym typeface="Helvetica Neue"/>
              </a:rPr>
              <a:t>All CPE’s</a:t>
            </a:r>
            <a:endParaRPr>
              <a:latin typeface="Helvetica Neue"/>
              <a:ea typeface="Helvetica Neue"/>
              <a:cs typeface="Helvetica Neue"/>
              <a:sym typeface="Helvetica Neue"/>
            </a:endParaRPr>
          </a:p>
          <a:p>
            <a:pPr marL="0" lvl="0" indent="0" algn="l" rtl="0">
              <a:spcBef>
                <a:spcPts val="0"/>
              </a:spcBef>
              <a:spcAft>
                <a:spcPts val="0"/>
              </a:spcAft>
              <a:buNone/>
            </a:pPr>
            <a:r>
              <a:rPr lang="en" b="1">
                <a:latin typeface="Helvetica Neue"/>
                <a:ea typeface="Helvetica Neue"/>
                <a:cs typeface="Helvetica Neue"/>
                <a:sym typeface="Helvetica Neue"/>
              </a:rPr>
              <a:t>FR </a:t>
            </a:r>
            <a:r>
              <a:rPr lang="en">
                <a:solidFill>
                  <a:schemeClr val="dk1"/>
                </a:solidFill>
                <a:latin typeface="Helvetica Neue"/>
                <a:ea typeface="Helvetica Neue"/>
                <a:cs typeface="Helvetica Neue"/>
                <a:sym typeface="Helvetica Neue"/>
              </a:rPr>
              <a:t>All Functional Requirements</a:t>
            </a:r>
            <a:endParaRPr>
              <a:latin typeface="Helvetica Neue"/>
              <a:ea typeface="Helvetica Neue"/>
              <a:cs typeface="Helvetica Neue"/>
              <a:sym typeface="Helvetica Neue"/>
            </a:endParaRPr>
          </a:p>
        </p:txBody>
      </p:sp>
      <p:sp>
        <p:nvSpPr>
          <p:cNvPr id="700" name="Google Shape;700;p53"/>
          <p:cNvSpPr txBox="1"/>
          <p:nvPr/>
        </p:nvSpPr>
        <p:spPr>
          <a:xfrm>
            <a:off x="6666850" y="-51950"/>
            <a:ext cx="2165400" cy="615600"/>
          </a:xfrm>
          <a:prstGeom prst="rect">
            <a:avLst/>
          </a:prstGeom>
          <a:noFill/>
          <a:ln w="19050" cap="flat" cmpd="sng">
            <a:solidFill>
              <a:srgbClr val="360F8A"/>
            </a:solidFill>
            <a:prstDash val="dash"/>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Test By Date:</a:t>
            </a:r>
            <a:r>
              <a:rPr lang="en">
                <a:latin typeface="Helvetica Neue"/>
                <a:ea typeface="Helvetica Neue"/>
                <a:cs typeface="Helvetica Neue"/>
                <a:sym typeface="Helvetica Neue"/>
              </a:rPr>
              <a:t> 4/10/22</a:t>
            </a:r>
            <a:br>
              <a:rPr lang="en">
                <a:latin typeface="Helvetica Neue"/>
                <a:ea typeface="Helvetica Neue"/>
                <a:cs typeface="Helvetica Neue"/>
                <a:sym typeface="Helvetica Neue"/>
              </a:rPr>
            </a:br>
            <a:r>
              <a:rPr lang="en" b="1">
                <a:latin typeface="Helvetica Neue"/>
                <a:ea typeface="Helvetica Neue"/>
                <a:cs typeface="Helvetica Neue"/>
                <a:sym typeface="Helvetica Neue"/>
              </a:rPr>
              <a:t>Status:</a:t>
            </a:r>
            <a:r>
              <a:rPr lang="en" b="1">
                <a:solidFill>
                  <a:srgbClr val="FF0000"/>
                </a:solidFill>
                <a:latin typeface="Helvetica Neue"/>
                <a:ea typeface="Helvetica Neue"/>
                <a:cs typeface="Helvetica Neue"/>
                <a:sym typeface="Helvetica Neue"/>
              </a:rPr>
              <a:t> Not Started</a:t>
            </a:r>
            <a:endParaRPr b="1">
              <a:solidFill>
                <a:srgbClr val="FF0000"/>
              </a:solidFill>
              <a:latin typeface="Helvetica Neue"/>
              <a:ea typeface="Helvetica Neue"/>
              <a:cs typeface="Helvetica Neue"/>
              <a:sym typeface="Helvetica Neue"/>
            </a:endParaRPr>
          </a:p>
        </p:txBody>
      </p:sp>
      <p:pic>
        <p:nvPicPr>
          <p:cNvPr id="701" name="Google Shape;701;p5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651975" y="1449600"/>
            <a:ext cx="4492024" cy="2244300"/>
          </a:xfrm>
          <a:prstGeom prst="rect">
            <a:avLst/>
          </a:prstGeom>
          <a:noFill/>
          <a:ln w="19050" cap="flat" cmpd="sng">
            <a:solidFill>
              <a:schemeClr val="dk1"/>
            </a:solidFill>
            <a:prstDash val="solid"/>
            <a:round/>
            <a:headEnd type="none" w="sm" len="sm"/>
            <a:tailEnd type="none" w="sm" len="sm"/>
          </a:ln>
        </p:spPr>
      </p:pic>
      <p:sp>
        <p:nvSpPr>
          <p:cNvPr id="702" name="Google Shape;702;p53"/>
          <p:cNvSpPr txBox="1"/>
          <p:nvPr/>
        </p:nvSpPr>
        <p:spPr>
          <a:xfrm>
            <a:off x="7514600" y="2926025"/>
            <a:ext cx="753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a:solidFill>
                  <a:schemeClr val="lt1"/>
                </a:solidFill>
                <a:latin typeface="Raleway"/>
                <a:ea typeface="Raleway"/>
                <a:cs typeface="Raleway"/>
                <a:sym typeface="Raleway"/>
              </a:rPr>
              <a:t>Offboard </a:t>
            </a:r>
            <a:endParaRPr sz="600">
              <a:solidFill>
                <a:schemeClr val="lt1"/>
              </a:solidFill>
              <a:latin typeface="Raleway"/>
              <a:ea typeface="Raleway"/>
              <a:cs typeface="Raleway"/>
              <a:sym typeface="Raleway"/>
            </a:endParaRPr>
          </a:p>
          <a:p>
            <a:pPr marL="0" lvl="0" indent="0" algn="ctr" rtl="0">
              <a:spcBef>
                <a:spcPts val="0"/>
              </a:spcBef>
              <a:spcAft>
                <a:spcPts val="0"/>
              </a:spcAft>
              <a:buNone/>
            </a:pPr>
            <a:r>
              <a:rPr lang="en" sz="600">
                <a:solidFill>
                  <a:schemeClr val="lt1"/>
                </a:solidFill>
                <a:latin typeface="Raleway"/>
                <a:ea typeface="Raleway"/>
                <a:cs typeface="Raleway"/>
                <a:sym typeface="Raleway"/>
              </a:rPr>
              <a:t>Computer</a:t>
            </a:r>
            <a:endParaRPr sz="600">
              <a:solidFill>
                <a:schemeClr val="lt1"/>
              </a:solidFill>
              <a:latin typeface="Raleway"/>
              <a:ea typeface="Raleway"/>
              <a:cs typeface="Raleway"/>
              <a:sym typeface="Raleway"/>
            </a:endParaRPr>
          </a:p>
        </p:txBody>
      </p:sp>
      <p:sp>
        <p:nvSpPr>
          <p:cNvPr id="703" name="Google Shape;703;p53"/>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a:t>
            </a:r>
            <a:r>
              <a:rPr lang="en" sz="1200" b="1">
                <a:solidFill>
                  <a:schemeClr val="accent3"/>
                </a:solidFill>
              </a:rPr>
              <a:t> </a:t>
            </a:r>
            <a:r>
              <a:rPr lang="en" sz="1200">
                <a:solidFill>
                  <a:schemeClr val="accent3"/>
                </a:solidFill>
              </a:rPr>
              <a:t>Overview</a:t>
            </a:r>
            <a:endParaRPr sz="1200">
              <a:solidFill>
                <a:schemeClr val="accent3"/>
              </a:solidFill>
            </a:endParaRPr>
          </a:p>
        </p:txBody>
      </p:sp>
      <p:sp>
        <p:nvSpPr>
          <p:cNvPr id="704" name="Google Shape;704;p53"/>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Updates</a:t>
            </a:r>
            <a:endParaRPr sz="1200">
              <a:solidFill>
                <a:schemeClr val="accent3"/>
              </a:solidFill>
            </a:endParaRPr>
          </a:p>
        </p:txBody>
      </p:sp>
      <p:sp>
        <p:nvSpPr>
          <p:cNvPr id="705" name="Google Shape;705;p53"/>
          <p:cNvSpPr txBox="1"/>
          <p:nvPr/>
        </p:nvSpPr>
        <p:spPr>
          <a:xfrm>
            <a:off x="3943600" y="4811425"/>
            <a:ext cx="99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Schedule </a:t>
            </a:r>
            <a:endParaRPr sz="1200">
              <a:solidFill>
                <a:schemeClr val="accent3"/>
              </a:solidFill>
            </a:endParaRPr>
          </a:p>
        </p:txBody>
      </p:sp>
      <p:sp>
        <p:nvSpPr>
          <p:cNvPr id="706" name="Google Shape;706;p53"/>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b="1">
                <a:solidFill>
                  <a:srgbClr val="FFFFFF"/>
                </a:solidFill>
              </a:rPr>
              <a:t>Test Readiness</a:t>
            </a:r>
            <a:endParaRPr sz="1200" b="1">
              <a:solidFill>
                <a:srgbClr val="FFFFFF"/>
              </a:solidFill>
            </a:endParaRPr>
          </a:p>
          <a:p>
            <a:pPr marL="0" lvl="0" indent="0" algn="l" rtl="0">
              <a:spcBef>
                <a:spcPts val="0"/>
              </a:spcBef>
              <a:spcAft>
                <a:spcPts val="0"/>
              </a:spcAft>
              <a:buNone/>
            </a:pPr>
            <a:endParaRPr sz="1200">
              <a:solidFill>
                <a:srgbClr val="B7B7B7"/>
              </a:solidFill>
            </a:endParaRPr>
          </a:p>
        </p:txBody>
      </p:sp>
      <p:sp>
        <p:nvSpPr>
          <p:cNvPr id="707" name="Google Shape;707;p53"/>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5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SYS.5: Field Testing</a:t>
            </a:r>
            <a:endParaRPr/>
          </a:p>
        </p:txBody>
      </p:sp>
      <p:sp>
        <p:nvSpPr>
          <p:cNvPr id="713" name="Google Shape;713;p5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42</a:t>
            </a:fld>
            <a:endParaRPr/>
          </a:p>
        </p:txBody>
      </p:sp>
      <p:sp>
        <p:nvSpPr>
          <p:cNvPr id="714" name="Google Shape;714;p54"/>
          <p:cNvSpPr txBox="1">
            <a:spLocks noGrp="1"/>
          </p:cNvSpPr>
          <p:nvPr>
            <p:ph type="body" idx="1"/>
          </p:nvPr>
        </p:nvSpPr>
        <p:spPr>
          <a:xfrm>
            <a:off x="401400" y="1377725"/>
            <a:ext cx="8430900" cy="3144300"/>
          </a:xfrm>
          <a:prstGeom prst="rect">
            <a:avLst/>
          </a:prstGeom>
        </p:spPr>
        <p:txBody>
          <a:bodyPr spcFirstLastPara="1" wrap="square" lIns="91425" tIns="91425" rIns="91425" bIns="91425" anchor="t" anchorCtr="0">
            <a:noAutofit/>
          </a:bodyPr>
          <a:lstStyle/>
          <a:p>
            <a:pPr marL="457200" lvl="0" indent="-330200" algn="l" rtl="0">
              <a:spcBef>
                <a:spcPts val="1200"/>
              </a:spcBef>
              <a:spcAft>
                <a:spcPts val="0"/>
              </a:spcAft>
              <a:buSzPts val="1600"/>
              <a:buFont typeface="Arial"/>
              <a:buChar char="●"/>
            </a:pPr>
            <a:r>
              <a:rPr lang="en" sz="1600" b="1">
                <a:latin typeface="Arial"/>
                <a:ea typeface="Arial"/>
                <a:cs typeface="Arial"/>
                <a:sym typeface="Arial"/>
              </a:rPr>
              <a:t>Success Criteria</a:t>
            </a:r>
            <a:endParaRPr sz="1600" b="1">
              <a:latin typeface="Arial"/>
              <a:ea typeface="Arial"/>
              <a:cs typeface="Arial"/>
              <a:sym typeface="Arial"/>
            </a:endParaRPr>
          </a:p>
          <a:p>
            <a:pPr marL="914400" lvl="1" indent="-317500" algn="l" rtl="0">
              <a:lnSpc>
                <a:spcPct val="115000"/>
              </a:lnSpc>
              <a:spcBef>
                <a:spcPts val="0"/>
              </a:spcBef>
              <a:spcAft>
                <a:spcPts val="0"/>
              </a:spcAft>
              <a:buSzPts val="1400"/>
              <a:buFont typeface="Arial"/>
              <a:buChar char="○"/>
            </a:pPr>
            <a:r>
              <a:rPr lang="en">
                <a:latin typeface="Arial"/>
                <a:ea typeface="Arial"/>
                <a:cs typeface="Arial"/>
                <a:sym typeface="Arial"/>
              </a:rPr>
              <a:t>System continuously takes clear images for 8 hours</a:t>
            </a:r>
            <a:endParaRPr>
              <a:latin typeface="Arial"/>
              <a:ea typeface="Arial"/>
              <a:cs typeface="Arial"/>
              <a:sym typeface="Arial"/>
            </a:endParaRPr>
          </a:p>
          <a:p>
            <a:pPr marL="914400" lvl="1" indent="-317500" algn="l" rtl="0">
              <a:spcBef>
                <a:spcPts val="0"/>
              </a:spcBef>
              <a:spcAft>
                <a:spcPts val="0"/>
              </a:spcAft>
              <a:buSzPts val="1400"/>
              <a:buFont typeface="Arial"/>
              <a:buChar char="○"/>
            </a:pPr>
            <a:r>
              <a:rPr lang="en"/>
              <a:t>Electronics collects and stores temperature and humidity data</a:t>
            </a:r>
            <a:endParaRPr>
              <a:latin typeface="Arial"/>
              <a:ea typeface="Arial"/>
              <a:cs typeface="Arial"/>
              <a:sym typeface="Arial"/>
            </a:endParaRPr>
          </a:p>
          <a:p>
            <a:pPr marL="914400" lvl="1" indent="-317500" algn="l" rtl="0">
              <a:lnSpc>
                <a:spcPct val="115000"/>
              </a:lnSpc>
              <a:spcBef>
                <a:spcPts val="0"/>
              </a:spcBef>
              <a:spcAft>
                <a:spcPts val="0"/>
              </a:spcAft>
              <a:buSzPts val="1400"/>
              <a:buFont typeface="Arial"/>
              <a:buChar char="○"/>
            </a:pPr>
            <a:r>
              <a:rPr lang="en"/>
              <a:t>RA and Dec are calculated for all images taken</a:t>
            </a:r>
            <a:endParaRPr/>
          </a:p>
          <a:p>
            <a:pPr marL="914400" lvl="1" indent="-317500" algn="l" rtl="0">
              <a:lnSpc>
                <a:spcPct val="115000"/>
              </a:lnSpc>
              <a:spcBef>
                <a:spcPts val="0"/>
              </a:spcBef>
              <a:spcAft>
                <a:spcPts val="0"/>
              </a:spcAft>
              <a:buSzPts val="1400"/>
              <a:buChar char="○"/>
            </a:pPr>
            <a:r>
              <a:rPr lang="en"/>
              <a:t>Onboard computer uploaded data and offboard computer downloads data within 1 minute of image capture</a:t>
            </a:r>
            <a:endParaRPr/>
          </a:p>
          <a:p>
            <a:pPr marL="914400" lvl="1" indent="-317500" algn="l" rtl="0">
              <a:lnSpc>
                <a:spcPct val="115000"/>
              </a:lnSpc>
              <a:spcBef>
                <a:spcPts val="0"/>
              </a:spcBef>
              <a:spcAft>
                <a:spcPts val="0"/>
              </a:spcAft>
              <a:buSzPts val="1400"/>
              <a:buChar char="○"/>
            </a:pPr>
            <a:r>
              <a:rPr lang="en"/>
              <a:t>Orbit determination method calculates all Keplerian orbital elements</a:t>
            </a:r>
            <a:endParaRPr/>
          </a:p>
          <a:p>
            <a:pPr marL="914400" lvl="1" indent="-317500" algn="l" rtl="0">
              <a:lnSpc>
                <a:spcPct val="115000"/>
              </a:lnSpc>
              <a:spcBef>
                <a:spcPts val="0"/>
              </a:spcBef>
              <a:spcAft>
                <a:spcPts val="0"/>
              </a:spcAft>
              <a:buSzPts val="1400"/>
              <a:buChar char="○"/>
            </a:pPr>
            <a:r>
              <a:rPr lang="en"/>
              <a:t>Algorithm event detection has </a:t>
            </a:r>
            <a:r>
              <a:rPr lang="en">
                <a:latin typeface="Arial"/>
                <a:ea typeface="Arial"/>
                <a:cs typeface="Arial"/>
                <a:sym typeface="Arial"/>
              </a:rPr>
              <a:t>type-I and type-II errors less than 10%</a:t>
            </a:r>
            <a:r>
              <a:rPr lang="en"/>
              <a:t> </a:t>
            </a:r>
            <a:endParaRPr b="1"/>
          </a:p>
        </p:txBody>
      </p:sp>
      <p:sp>
        <p:nvSpPr>
          <p:cNvPr id="715" name="Google Shape;715;p54"/>
          <p:cNvSpPr txBox="1"/>
          <p:nvPr/>
        </p:nvSpPr>
        <p:spPr>
          <a:xfrm>
            <a:off x="401400" y="762125"/>
            <a:ext cx="8430900" cy="615600"/>
          </a:xfrm>
          <a:prstGeom prst="rect">
            <a:avLst/>
          </a:prstGeom>
          <a:noFill/>
          <a:ln w="19050" cap="flat" cmpd="sng">
            <a:solidFill>
              <a:srgbClr val="360F8A"/>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CPE </a:t>
            </a:r>
            <a:r>
              <a:rPr lang="en">
                <a:solidFill>
                  <a:schemeClr val="dk1"/>
                </a:solidFill>
                <a:latin typeface="Helvetica Neue"/>
                <a:ea typeface="Helvetica Neue"/>
                <a:cs typeface="Helvetica Neue"/>
                <a:sym typeface="Helvetica Neue"/>
              </a:rPr>
              <a:t>All CPE’s</a:t>
            </a:r>
            <a:endParaRPr>
              <a:latin typeface="Helvetica Neue"/>
              <a:ea typeface="Helvetica Neue"/>
              <a:cs typeface="Helvetica Neue"/>
              <a:sym typeface="Helvetica Neue"/>
            </a:endParaRPr>
          </a:p>
          <a:p>
            <a:pPr marL="0" lvl="0" indent="0" algn="l" rtl="0">
              <a:spcBef>
                <a:spcPts val="0"/>
              </a:spcBef>
              <a:spcAft>
                <a:spcPts val="0"/>
              </a:spcAft>
              <a:buNone/>
            </a:pPr>
            <a:r>
              <a:rPr lang="en" b="1">
                <a:latin typeface="Helvetica Neue"/>
                <a:ea typeface="Helvetica Neue"/>
                <a:cs typeface="Helvetica Neue"/>
                <a:sym typeface="Helvetica Neue"/>
              </a:rPr>
              <a:t>FR </a:t>
            </a:r>
            <a:r>
              <a:rPr lang="en">
                <a:solidFill>
                  <a:schemeClr val="dk1"/>
                </a:solidFill>
                <a:latin typeface="Helvetica Neue"/>
                <a:ea typeface="Helvetica Neue"/>
                <a:cs typeface="Helvetica Neue"/>
                <a:sym typeface="Helvetica Neue"/>
              </a:rPr>
              <a:t>All Functional Requirements</a:t>
            </a:r>
            <a:endParaRPr b="1">
              <a:latin typeface="Helvetica Neue"/>
              <a:ea typeface="Helvetica Neue"/>
              <a:cs typeface="Helvetica Neue"/>
              <a:sym typeface="Helvetica Neue"/>
            </a:endParaRPr>
          </a:p>
        </p:txBody>
      </p:sp>
      <p:sp>
        <p:nvSpPr>
          <p:cNvPr id="716" name="Google Shape;716;p54"/>
          <p:cNvSpPr txBox="1"/>
          <p:nvPr/>
        </p:nvSpPr>
        <p:spPr>
          <a:xfrm>
            <a:off x="6624225" y="-51950"/>
            <a:ext cx="2208000" cy="615600"/>
          </a:xfrm>
          <a:prstGeom prst="rect">
            <a:avLst/>
          </a:prstGeom>
          <a:noFill/>
          <a:ln w="19050" cap="flat" cmpd="sng">
            <a:solidFill>
              <a:srgbClr val="360F8A"/>
            </a:solidFill>
            <a:prstDash val="dash"/>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Test By Date:</a:t>
            </a:r>
            <a:r>
              <a:rPr lang="en">
                <a:latin typeface="Helvetica Neue"/>
                <a:ea typeface="Helvetica Neue"/>
                <a:cs typeface="Helvetica Neue"/>
                <a:sym typeface="Helvetica Neue"/>
              </a:rPr>
              <a:t> 4/10/22</a:t>
            </a:r>
            <a:br>
              <a:rPr lang="en">
                <a:latin typeface="Helvetica Neue"/>
                <a:ea typeface="Helvetica Neue"/>
                <a:cs typeface="Helvetica Neue"/>
                <a:sym typeface="Helvetica Neue"/>
              </a:rPr>
            </a:br>
            <a:r>
              <a:rPr lang="en" b="1">
                <a:latin typeface="Helvetica Neue"/>
                <a:ea typeface="Helvetica Neue"/>
                <a:cs typeface="Helvetica Neue"/>
                <a:sym typeface="Helvetica Neue"/>
              </a:rPr>
              <a:t>Status:</a:t>
            </a:r>
            <a:r>
              <a:rPr lang="en">
                <a:latin typeface="Helvetica Neue"/>
                <a:ea typeface="Helvetica Neue"/>
                <a:cs typeface="Helvetica Neue"/>
                <a:sym typeface="Helvetica Neue"/>
              </a:rPr>
              <a:t> </a:t>
            </a:r>
            <a:r>
              <a:rPr lang="en" b="1">
                <a:solidFill>
                  <a:srgbClr val="FF0000"/>
                </a:solidFill>
                <a:latin typeface="Helvetica Neue"/>
                <a:ea typeface="Helvetica Neue"/>
                <a:cs typeface="Helvetica Neue"/>
                <a:sym typeface="Helvetica Neue"/>
              </a:rPr>
              <a:t>Not Started</a:t>
            </a:r>
            <a:endParaRPr b="1">
              <a:solidFill>
                <a:srgbClr val="FF0000"/>
              </a:solidFill>
              <a:latin typeface="Helvetica Neue"/>
              <a:ea typeface="Helvetica Neue"/>
              <a:cs typeface="Helvetica Neue"/>
              <a:sym typeface="Helvetica Neue"/>
            </a:endParaRPr>
          </a:p>
        </p:txBody>
      </p:sp>
      <p:sp>
        <p:nvSpPr>
          <p:cNvPr id="717" name="Google Shape;717;p54"/>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a:t>
            </a:r>
            <a:r>
              <a:rPr lang="en" sz="1200" b="1">
                <a:solidFill>
                  <a:schemeClr val="accent3"/>
                </a:solidFill>
              </a:rPr>
              <a:t> </a:t>
            </a:r>
            <a:r>
              <a:rPr lang="en" sz="1200">
                <a:solidFill>
                  <a:schemeClr val="accent3"/>
                </a:solidFill>
              </a:rPr>
              <a:t>Overview</a:t>
            </a:r>
            <a:endParaRPr sz="1200">
              <a:solidFill>
                <a:schemeClr val="accent3"/>
              </a:solidFill>
            </a:endParaRPr>
          </a:p>
        </p:txBody>
      </p:sp>
      <p:sp>
        <p:nvSpPr>
          <p:cNvPr id="718" name="Google Shape;718;p54"/>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Updates</a:t>
            </a:r>
            <a:endParaRPr sz="1200">
              <a:solidFill>
                <a:schemeClr val="accent3"/>
              </a:solidFill>
            </a:endParaRPr>
          </a:p>
        </p:txBody>
      </p:sp>
      <p:sp>
        <p:nvSpPr>
          <p:cNvPr id="719" name="Google Shape;719;p54"/>
          <p:cNvSpPr txBox="1"/>
          <p:nvPr/>
        </p:nvSpPr>
        <p:spPr>
          <a:xfrm>
            <a:off x="3943600" y="4811425"/>
            <a:ext cx="99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Schedule </a:t>
            </a:r>
            <a:endParaRPr sz="1200">
              <a:solidFill>
                <a:schemeClr val="accent3"/>
              </a:solidFill>
            </a:endParaRPr>
          </a:p>
        </p:txBody>
      </p:sp>
      <p:sp>
        <p:nvSpPr>
          <p:cNvPr id="720" name="Google Shape;720;p54"/>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b="1">
                <a:solidFill>
                  <a:srgbClr val="FFFFFF"/>
                </a:solidFill>
              </a:rPr>
              <a:t>Test Readiness</a:t>
            </a:r>
            <a:endParaRPr sz="1200" b="1">
              <a:solidFill>
                <a:srgbClr val="FFFFFF"/>
              </a:solidFill>
            </a:endParaRPr>
          </a:p>
          <a:p>
            <a:pPr marL="0" lvl="0" indent="0" algn="l" rtl="0">
              <a:spcBef>
                <a:spcPts val="0"/>
              </a:spcBef>
              <a:spcAft>
                <a:spcPts val="0"/>
              </a:spcAft>
              <a:buNone/>
            </a:pPr>
            <a:endParaRPr sz="1200">
              <a:solidFill>
                <a:srgbClr val="B7B7B7"/>
              </a:solidFill>
            </a:endParaRPr>
          </a:p>
        </p:txBody>
      </p:sp>
      <p:sp>
        <p:nvSpPr>
          <p:cNvPr id="721" name="Google Shape;721;p54"/>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55"/>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 Mitigation - Tests Summary</a:t>
            </a:r>
            <a:endParaRPr/>
          </a:p>
        </p:txBody>
      </p:sp>
      <p:sp>
        <p:nvSpPr>
          <p:cNvPr id="727" name="Google Shape;727;p55"/>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43</a:t>
            </a:fld>
            <a:endParaRPr/>
          </a:p>
        </p:txBody>
      </p:sp>
      <p:graphicFrame>
        <p:nvGraphicFramePr>
          <p:cNvPr id="728" name="Google Shape;728;p55"/>
          <p:cNvGraphicFramePr/>
          <p:nvPr/>
        </p:nvGraphicFramePr>
        <p:xfrm>
          <a:off x="2963050" y="952315"/>
          <a:ext cx="6119200" cy="3504990"/>
        </p:xfrm>
        <a:graphic>
          <a:graphicData uri="http://schemas.openxmlformats.org/drawingml/2006/table">
            <a:tbl>
              <a:tblPr>
                <a:noFill/>
                <a:tableStyleId>{5B42A5BC-5262-4767-A5F5-149DFB1A2B98}</a:tableStyleId>
              </a:tblPr>
              <a:tblGrid>
                <a:gridCol w="459850">
                  <a:extLst>
                    <a:ext uri="{9D8B030D-6E8A-4147-A177-3AD203B41FA5}">
                      <a16:colId xmlns:a16="http://schemas.microsoft.com/office/drawing/2014/main" val="20000"/>
                    </a:ext>
                  </a:extLst>
                </a:gridCol>
                <a:gridCol w="1123150">
                  <a:extLst>
                    <a:ext uri="{9D8B030D-6E8A-4147-A177-3AD203B41FA5}">
                      <a16:colId xmlns:a16="http://schemas.microsoft.com/office/drawing/2014/main" val="20001"/>
                    </a:ext>
                  </a:extLst>
                </a:gridCol>
                <a:gridCol w="929275">
                  <a:extLst>
                    <a:ext uri="{9D8B030D-6E8A-4147-A177-3AD203B41FA5}">
                      <a16:colId xmlns:a16="http://schemas.microsoft.com/office/drawing/2014/main" val="20002"/>
                    </a:ext>
                  </a:extLst>
                </a:gridCol>
                <a:gridCol w="920100">
                  <a:extLst>
                    <a:ext uri="{9D8B030D-6E8A-4147-A177-3AD203B41FA5}">
                      <a16:colId xmlns:a16="http://schemas.microsoft.com/office/drawing/2014/main" val="20003"/>
                    </a:ext>
                  </a:extLst>
                </a:gridCol>
                <a:gridCol w="865000">
                  <a:extLst>
                    <a:ext uri="{9D8B030D-6E8A-4147-A177-3AD203B41FA5}">
                      <a16:colId xmlns:a16="http://schemas.microsoft.com/office/drawing/2014/main" val="20004"/>
                    </a:ext>
                  </a:extLst>
                </a:gridCol>
                <a:gridCol w="892550">
                  <a:extLst>
                    <a:ext uri="{9D8B030D-6E8A-4147-A177-3AD203B41FA5}">
                      <a16:colId xmlns:a16="http://schemas.microsoft.com/office/drawing/2014/main" val="20005"/>
                    </a:ext>
                  </a:extLst>
                </a:gridCol>
                <a:gridCol w="929275">
                  <a:extLst>
                    <a:ext uri="{9D8B030D-6E8A-4147-A177-3AD203B41FA5}">
                      <a16:colId xmlns:a16="http://schemas.microsoft.com/office/drawing/2014/main" val="20006"/>
                    </a:ext>
                  </a:extLst>
                </a:gridCol>
              </a:tblGrid>
              <a:tr h="396200">
                <a:tc gridSpan="7">
                  <a:txBody>
                    <a:bodyPr/>
                    <a:lstStyle/>
                    <a:p>
                      <a:pPr marL="0" lvl="0" indent="0" algn="ctr" rtl="0">
                        <a:spcBef>
                          <a:spcPts val="0"/>
                        </a:spcBef>
                        <a:spcAft>
                          <a:spcPts val="0"/>
                        </a:spcAft>
                        <a:buNone/>
                      </a:pPr>
                      <a:r>
                        <a:rPr lang="en" b="1">
                          <a:solidFill>
                            <a:srgbClr val="FFFFFF"/>
                          </a:solidFill>
                          <a:latin typeface="Helvetica Neue"/>
                          <a:ea typeface="Helvetica Neue"/>
                          <a:cs typeface="Helvetica Neue"/>
                          <a:sym typeface="Helvetica Neue"/>
                        </a:rPr>
                        <a:t>Severity</a:t>
                      </a:r>
                      <a:endParaRPr b="1">
                        <a:solidFill>
                          <a:srgbClr val="FFFFFF"/>
                        </a:solidFill>
                        <a:latin typeface="Helvetica Neue"/>
                        <a:ea typeface="Helvetica Neue"/>
                        <a:cs typeface="Helvetica Neue"/>
                        <a:sym typeface="Helvetica Neue"/>
                      </a:endParaRPr>
                    </a:p>
                  </a:txBody>
                  <a:tcPr marL="91425" marR="91425" marT="91425" marB="91425">
                    <a:lnB w="9525" cap="flat" cmpd="sng">
                      <a:solidFill>
                        <a:srgbClr val="9E9E9E">
                          <a:alpha val="0"/>
                        </a:srgbClr>
                      </a:solidFill>
                      <a:prstDash val="solid"/>
                      <a:round/>
                      <a:headEnd type="none" w="sm" len="sm"/>
                      <a:tailEnd type="none" w="sm" len="sm"/>
                    </a:lnB>
                    <a:solidFill>
                      <a:srgbClr val="59595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18125">
                <a:tc rowSpan="6">
                  <a:txBody>
                    <a:bodyPr/>
                    <a:lstStyle/>
                    <a:p>
                      <a:pPr marL="0" lvl="0" indent="0" algn="ctr" rtl="0">
                        <a:spcBef>
                          <a:spcPts val="0"/>
                        </a:spcBef>
                        <a:spcAft>
                          <a:spcPts val="0"/>
                        </a:spcAft>
                        <a:buNone/>
                      </a:pPr>
                      <a:endParaRPr sz="1100">
                        <a:latin typeface="Helvetica Neue"/>
                        <a:ea typeface="Helvetica Neue"/>
                        <a:cs typeface="Helvetica Neue"/>
                        <a:sym typeface="Helvetica Neue"/>
                      </a:endParaRPr>
                    </a:p>
                    <a:p>
                      <a:pPr marL="0" lvl="0" indent="0" algn="ctr" rtl="0">
                        <a:spcBef>
                          <a:spcPts val="0"/>
                        </a:spcBef>
                        <a:spcAft>
                          <a:spcPts val="0"/>
                        </a:spcAft>
                        <a:buNone/>
                      </a:pPr>
                      <a:endParaRPr sz="1100">
                        <a:latin typeface="Helvetica Neue"/>
                        <a:ea typeface="Helvetica Neue"/>
                        <a:cs typeface="Helvetica Neue"/>
                        <a:sym typeface="Helvetica Neue"/>
                      </a:endParaRPr>
                    </a:p>
                    <a:p>
                      <a:pPr marL="0" lvl="0" indent="0" algn="ctr" rtl="0">
                        <a:spcBef>
                          <a:spcPts val="0"/>
                        </a:spcBef>
                        <a:spcAft>
                          <a:spcPts val="0"/>
                        </a:spcAft>
                        <a:buNone/>
                      </a:pPr>
                      <a:endParaRPr sz="1100">
                        <a:latin typeface="Helvetica Neue"/>
                        <a:ea typeface="Helvetica Neue"/>
                        <a:cs typeface="Helvetica Neue"/>
                        <a:sym typeface="Helvetica Neue"/>
                      </a:endParaRPr>
                    </a:p>
                    <a:p>
                      <a:pPr marL="0" lvl="0" indent="0" algn="ctr" rtl="0">
                        <a:spcBef>
                          <a:spcPts val="0"/>
                        </a:spcBef>
                        <a:spcAft>
                          <a:spcPts val="0"/>
                        </a:spcAft>
                        <a:buNone/>
                      </a:pPr>
                      <a:endParaRPr>
                        <a:latin typeface="Helvetica Neue"/>
                        <a:ea typeface="Helvetica Neue"/>
                        <a:cs typeface="Helvetica Neue"/>
                        <a:sym typeface="Helvetica Neue"/>
                      </a:endParaRPr>
                    </a:p>
                    <a:p>
                      <a:pPr marL="0" lvl="0" indent="0" algn="ctr" rtl="0">
                        <a:spcBef>
                          <a:spcPts val="0"/>
                        </a:spcBef>
                        <a:spcAft>
                          <a:spcPts val="0"/>
                        </a:spcAft>
                        <a:buNone/>
                      </a:pPr>
                      <a:endParaRPr b="1">
                        <a:solidFill>
                          <a:srgbClr val="FFFFFF"/>
                        </a:solidFill>
                        <a:latin typeface="Helvetica Neue"/>
                        <a:ea typeface="Helvetica Neue"/>
                        <a:cs typeface="Helvetica Neue"/>
                        <a:sym typeface="Helvetica Neue"/>
                      </a:endParaRPr>
                    </a:p>
                    <a:p>
                      <a:pPr marL="0" lvl="0" indent="0" algn="ctr" rtl="0">
                        <a:spcBef>
                          <a:spcPts val="0"/>
                        </a:spcBef>
                        <a:spcAft>
                          <a:spcPts val="0"/>
                        </a:spcAft>
                        <a:buNone/>
                      </a:pPr>
                      <a:endParaRPr b="1">
                        <a:solidFill>
                          <a:srgbClr val="FFFFFF"/>
                        </a:solidFill>
                        <a:latin typeface="Helvetica Neue"/>
                        <a:ea typeface="Helvetica Neue"/>
                        <a:cs typeface="Helvetica Neue"/>
                        <a:sym typeface="Helvetica Neue"/>
                      </a:endParaRPr>
                    </a:p>
                  </a:txBody>
                  <a:tcPr marL="91425" marR="91425" marT="91425" marB="91425">
                    <a:lnR w="9525" cap="flat" cmpd="sng">
                      <a:solidFill>
                        <a:srgbClr val="000000"/>
                      </a:solidFill>
                      <a:prstDash val="solid"/>
                      <a:round/>
                      <a:headEnd type="none" w="sm" len="sm"/>
                      <a:tailEnd type="none" w="sm" len="sm"/>
                    </a:lnR>
                    <a:lnT w="9525" cap="flat" cmpd="sng">
                      <a:solidFill>
                        <a:srgbClr val="9E9E9E">
                          <a:alpha val="0"/>
                        </a:srgbClr>
                      </a:solidFill>
                      <a:prstDash val="solid"/>
                      <a:round/>
                      <a:headEnd type="none" w="sm" len="sm"/>
                      <a:tailEnd type="none" w="sm" len="sm"/>
                    </a:lnT>
                    <a:solidFill>
                      <a:srgbClr val="595959"/>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Negligible</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1</a:t>
                      </a:r>
                      <a:endParaRPr sz="1100" b="1">
                        <a:latin typeface="Helvetica Neue"/>
                        <a:ea typeface="Helvetica Neue"/>
                        <a:cs typeface="Helvetica Neue"/>
                        <a:sym typeface="Helvetica Neue"/>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Minor</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2</a:t>
                      </a:r>
                      <a:endParaRPr sz="1100" b="1">
                        <a:latin typeface="Helvetica Neue"/>
                        <a:ea typeface="Helvetica Neue"/>
                        <a:cs typeface="Helvetica Neue"/>
                        <a:sym typeface="Helvetica Neue"/>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Moderate</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3</a:t>
                      </a:r>
                      <a:endParaRPr sz="1100" b="1">
                        <a:latin typeface="Helvetica Neue"/>
                        <a:ea typeface="Helvetica Neue"/>
                        <a:cs typeface="Helvetica Neue"/>
                        <a:sym typeface="Helvetica Neue"/>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Major</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4</a:t>
                      </a:r>
                      <a:endParaRPr sz="1100" b="1">
                        <a:latin typeface="Helvetica Neue"/>
                        <a:ea typeface="Helvetica Neue"/>
                        <a:cs typeface="Helvetica Neue"/>
                        <a:sym typeface="Helvetica Neue"/>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Severe</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5</a:t>
                      </a:r>
                      <a:endParaRPr sz="1100" b="1">
                        <a:latin typeface="Helvetica Neue"/>
                        <a:ea typeface="Helvetica Neue"/>
                        <a:cs typeface="Helvetica Neue"/>
                        <a:sym typeface="Helvetica Neue"/>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518125">
                <a:tc vMerge="1">
                  <a:txBody>
                    <a:bodyPr/>
                    <a:lstStyle/>
                    <a:p>
                      <a:endParaRPr lang="en-US"/>
                    </a:p>
                  </a:txBody>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Very Likely</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5</a:t>
                      </a:r>
                      <a:endParaRPr sz="1100" b="1">
                        <a:latin typeface="Helvetica Neue"/>
                        <a:ea typeface="Helvetica Neue"/>
                        <a:cs typeface="Helvetica Neue"/>
                        <a:sym typeface="Helvetica Neue"/>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endParaRPr sz="1100">
                        <a:solidFill>
                          <a:schemeClr val="dk1"/>
                        </a:solidFill>
                        <a:latin typeface="Helvetica Neue"/>
                        <a:ea typeface="Helvetica Neue"/>
                        <a:cs typeface="Helvetica Neue"/>
                        <a:sym typeface="Helvetica Neu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1100">
                        <a:solidFill>
                          <a:schemeClr val="dk1"/>
                        </a:solidFill>
                        <a:latin typeface="Helvetica Neue"/>
                        <a:ea typeface="Helvetica Neue"/>
                        <a:cs typeface="Helvetica Neue"/>
                        <a:sym typeface="Helvetica Neu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spcBef>
                          <a:spcPts val="0"/>
                        </a:spcBef>
                        <a:spcAft>
                          <a:spcPts val="0"/>
                        </a:spcAft>
                        <a:buNone/>
                      </a:pPr>
                      <a:endParaRPr sz="1100">
                        <a:solidFill>
                          <a:schemeClr val="dk1"/>
                        </a:solidFill>
                        <a:latin typeface="Helvetica Neue"/>
                        <a:ea typeface="Helvetica Neue"/>
                        <a:cs typeface="Helvetica Neue"/>
                        <a:sym typeface="Helvetica Neu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Clr>
                          <a:srgbClr val="000000"/>
                        </a:buClr>
                        <a:buSzPts val="1100"/>
                        <a:buFont typeface="Arial"/>
                        <a:buNone/>
                      </a:pPr>
                      <a:r>
                        <a:rPr lang="en" sz="1100" b="1">
                          <a:solidFill>
                            <a:schemeClr val="dk1"/>
                          </a:solidFill>
                          <a:latin typeface="Helvetica Neue"/>
                          <a:ea typeface="Helvetica Neue"/>
                          <a:cs typeface="Helvetica Neue"/>
                          <a:sym typeface="Helvetica Neue"/>
                        </a:rPr>
                        <a:t>Enclosure</a:t>
                      </a:r>
                      <a:endParaRPr sz="1100">
                        <a:solidFill>
                          <a:schemeClr val="dk1"/>
                        </a:solidFill>
                        <a:latin typeface="Helvetica Neue"/>
                        <a:ea typeface="Helvetica Neue"/>
                        <a:cs typeface="Helvetica Neue"/>
                        <a:sym typeface="Helvetica Neu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endParaRPr sz="1100" b="1">
                        <a:solidFill>
                          <a:schemeClr val="dk1"/>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2"/>
                  </a:ext>
                </a:extLst>
              </a:tr>
              <a:tr h="518125">
                <a:tc vMerge="1">
                  <a:txBody>
                    <a:bodyPr/>
                    <a:lstStyle/>
                    <a:p>
                      <a:endParaRPr lang="en-US"/>
                    </a:p>
                  </a:txBody>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Likely</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4</a:t>
                      </a:r>
                      <a:endParaRPr sz="1100" b="1">
                        <a:latin typeface="Helvetica Neue"/>
                        <a:ea typeface="Helvetica Neue"/>
                        <a:cs typeface="Helvetica Neue"/>
                        <a:sym typeface="Helvetica Neue"/>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endParaRPr sz="1100">
                        <a:solidFill>
                          <a:schemeClr val="dk1"/>
                        </a:solidFill>
                        <a:latin typeface="Helvetica Neue"/>
                        <a:ea typeface="Helvetica Neue"/>
                        <a:cs typeface="Helvetica Neue"/>
                        <a:sym typeface="Helvetica Neu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1100">
                        <a:solidFill>
                          <a:schemeClr val="dk1"/>
                        </a:solidFill>
                        <a:latin typeface="Helvetica Neue"/>
                        <a:ea typeface="Helvetica Neue"/>
                        <a:cs typeface="Helvetica Neue"/>
                        <a:sym typeface="Helvetica Neu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1100">
                        <a:solidFill>
                          <a:schemeClr val="dk1"/>
                        </a:solidFill>
                        <a:latin typeface="Helvetica Neue"/>
                        <a:ea typeface="Helvetica Neue"/>
                        <a:cs typeface="Helvetica Neue"/>
                        <a:sym typeface="Helvetica Neu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OD</a:t>
                      </a:r>
                      <a:endParaRPr sz="1100" b="1">
                        <a:solidFill>
                          <a:schemeClr val="dk1"/>
                        </a:solidFill>
                        <a:latin typeface="Helvetica Neue"/>
                        <a:ea typeface="Helvetica Neue"/>
                        <a:cs typeface="Helvetica Neue"/>
                        <a:sym typeface="Helvetica Neu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Clr>
                          <a:srgbClr val="000000"/>
                        </a:buClr>
                        <a:buSzPts val="1100"/>
                        <a:buFont typeface="Arial"/>
                        <a:buNone/>
                      </a:pPr>
                      <a:r>
                        <a:rPr lang="en" sz="1100" b="1">
                          <a:solidFill>
                            <a:schemeClr val="dk1"/>
                          </a:solidFill>
                          <a:latin typeface="Helvetica Neue"/>
                          <a:ea typeface="Helvetica Neue"/>
                          <a:cs typeface="Helvetica Neue"/>
                          <a:sym typeface="Helvetica Neue"/>
                        </a:rPr>
                        <a:t>Alg</a:t>
                      </a:r>
                      <a:endParaRPr sz="1100" b="1">
                        <a:solidFill>
                          <a:schemeClr val="dk1"/>
                        </a:solidFill>
                        <a:latin typeface="Helvetica Neue"/>
                        <a:ea typeface="Helvetica Neue"/>
                        <a:cs typeface="Helvetica Neue"/>
                        <a:sym typeface="Helvetica Neu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3"/>
                  </a:ext>
                </a:extLst>
              </a:tr>
              <a:tr h="518125">
                <a:tc vMerge="1">
                  <a:txBody>
                    <a:bodyPr/>
                    <a:lstStyle/>
                    <a:p>
                      <a:endParaRPr lang="en-US"/>
                    </a:p>
                  </a:txBody>
                  <a:tcPr/>
                </a:tc>
                <a:tc>
                  <a:txBody>
                    <a:bodyPr/>
                    <a:lstStyle/>
                    <a:p>
                      <a:pPr marL="0" lvl="0" indent="0" algn="ctr" rtl="0">
                        <a:spcBef>
                          <a:spcPts val="0"/>
                        </a:spcBef>
                        <a:spcAft>
                          <a:spcPts val="0"/>
                        </a:spcAft>
                        <a:buNone/>
                      </a:pPr>
                      <a:r>
                        <a:rPr lang="en" sz="1100">
                          <a:solidFill>
                            <a:srgbClr val="000000"/>
                          </a:solidFill>
                          <a:latin typeface="Helvetica Neue"/>
                          <a:ea typeface="Helvetica Neue"/>
                          <a:cs typeface="Helvetica Neue"/>
                          <a:sym typeface="Helvetica Neue"/>
                        </a:rPr>
                        <a:t>Possible</a:t>
                      </a:r>
                      <a:endParaRPr sz="1100">
                        <a:solidFill>
                          <a:srgbClr val="000000"/>
                        </a:solidFill>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3</a:t>
                      </a:r>
                      <a:endParaRPr sz="1100" b="1">
                        <a:latin typeface="Helvetica Neue"/>
                        <a:ea typeface="Helvetica Neue"/>
                        <a:cs typeface="Helvetica Neue"/>
                        <a:sym typeface="Helvetica Neue"/>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endParaRPr sz="1100">
                        <a:solidFill>
                          <a:schemeClr val="dk1"/>
                        </a:solidFill>
                        <a:latin typeface="Helvetica Neue"/>
                        <a:ea typeface="Helvetica Neue"/>
                        <a:cs typeface="Helvetica Neue"/>
                        <a:sym typeface="Helvetica Neu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100">
                        <a:solidFill>
                          <a:schemeClr val="dk1"/>
                        </a:solidFill>
                        <a:latin typeface="Helvetica Neue"/>
                        <a:ea typeface="Helvetica Neue"/>
                        <a:cs typeface="Helvetica Neue"/>
                        <a:sym typeface="Helvetica Neu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1100">
                        <a:solidFill>
                          <a:schemeClr val="dk1"/>
                        </a:solidFill>
                        <a:latin typeface="Helvetica Neue"/>
                        <a:ea typeface="Helvetica Neue"/>
                        <a:cs typeface="Helvetica Neue"/>
                        <a:sym typeface="Helvetica Neu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Optics</a:t>
                      </a:r>
                      <a:endParaRPr sz="1100">
                        <a:solidFill>
                          <a:schemeClr val="dk1"/>
                        </a:solidFill>
                        <a:latin typeface="Helvetica Neue"/>
                        <a:ea typeface="Helvetica Neue"/>
                        <a:cs typeface="Helvetica Neue"/>
                        <a:sym typeface="Helvetica Neu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Data Comm.</a:t>
                      </a:r>
                      <a:endParaRPr sz="1100" b="1">
                        <a:solidFill>
                          <a:schemeClr val="dk1"/>
                        </a:solidFill>
                        <a:latin typeface="Helvetica Neue"/>
                        <a:ea typeface="Helvetica Neue"/>
                        <a:cs typeface="Helvetica Neue"/>
                        <a:sym typeface="Helvetica Neu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4"/>
                  </a:ext>
                </a:extLst>
              </a:tr>
              <a:tr h="518125">
                <a:tc vMerge="1">
                  <a:txBody>
                    <a:bodyPr/>
                    <a:lstStyle/>
                    <a:p>
                      <a:endParaRPr lang="en-US"/>
                    </a:p>
                  </a:txBody>
                  <a:tcPr/>
                </a:tc>
                <a:tc>
                  <a:txBody>
                    <a:bodyPr/>
                    <a:lstStyle/>
                    <a:p>
                      <a:pPr marL="0" lvl="0" indent="0" algn="ctr" rtl="0">
                        <a:spcBef>
                          <a:spcPts val="0"/>
                        </a:spcBef>
                        <a:spcAft>
                          <a:spcPts val="0"/>
                        </a:spcAft>
                        <a:buClr>
                          <a:srgbClr val="000000"/>
                        </a:buClr>
                        <a:buSzPts val="1100"/>
                        <a:buFont typeface="Arial"/>
                        <a:buNone/>
                      </a:pPr>
                      <a:r>
                        <a:rPr lang="en" sz="1100">
                          <a:solidFill>
                            <a:srgbClr val="000000"/>
                          </a:solidFill>
                          <a:latin typeface="Helvetica Neue"/>
                          <a:ea typeface="Helvetica Neue"/>
                          <a:cs typeface="Helvetica Neue"/>
                          <a:sym typeface="Helvetica Neue"/>
                        </a:rPr>
                        <a:t>Not Likely</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2</a:t>
                      </a:r>
                      <a:endParaRPr sz="1100" b="1">
                        <a:latin typeface="Helvetica Neue"/>
                        <a:ea typeface="Helvetica Neue"/>
                        <a:cs typeface="Helvetica Neue"/>
                        <a:sym typeface="Helvetica Neue"/>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endParaRPr sz="1100">
                        <a:solidFill>
                          <a:schemeClr val="dk1"/>
                        </a:solidFill>
                        <a:latin typeface="Helvetica Neue"/>
                        <a:ea typeface="Helvetica Neue"/>
                        <a:cs typeface="Helvetica Neue"/>
                        <a:sym typeface="Helvetica Neu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Enclosure</a:t>
                      </a:r>
                      <a:r>
                        <a:rPr lang="en" sz="1100">
                          <a:solidFill>
                            <a:schemeClr val="dk1"/>
                          </a:solidFill>
                          <a:latin typeface="Helvetica Neue"/>
                          <a:ea typeface="Helvetica Neue"/>
                          <a:cs typeface="Helvetica Neue"/>
                          <a:sym typeface="Helvetica Neue"/>
                        </a:rPr>
                        <a:t> </a:t>
                      </a:r>
                      <a:endParaRPr sz="1100">
                        <a:solidFill>
                          <a:schemeClr val="dk1"/>
                        </a:solidFill>
                        <a:latin typeface="Helvetica Neue"/>
                        <a:ea typeface="Helvetica Neue"/>
                        <a:cs typeface="Helvetica Neue"/>
                        <a:sym typeface="Helvetica Neu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100">
                        <a:solidFill>
                          <a:schemeClr val="dk1"/>
                        </a:solidFill>
                        <a:latin typeface="Helvetica Neue"/>
                        <a:ea typeface="Helvetica Neue"/>
                        <a:cs typeface="Helvetica Neue"/>
                        <a:sym typeface="Helvetica Neu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Clr>
                          <a:schemeClr val="dk1"/>
                        </a:buClr>
                        <a:buSzPts val="1100"/>
                        <a:buFont typeface="Arial"/>
                        <a:buNone/>
                      </a:pPr>
                      <a:r>
                        <a:rPr lang="en" sz="1100" b="1">
                          <a:solidFill>
                            <a:schemeClr val="dk1"/>
                          </a:solidFill>
                          <a:latin typeface="Helvetica Neue"/>
                          <a:ea typeface="Helvetica Neue"/>
                          <a:cs typeface="Helvetica Neue"/>
                          <a:sym typeface="Helvetica Neue"/>
                        </a:rPr>
                        <a:t>Alg</a:t>
                      </a:r>
                      <a:endParaRPr sz="1100" b="1">
                        <a:solidFill>
                          <a:schemeClr val="dk1"/>
                        </a:solidFill>
                        <a:latin typeface="Helvetica Neue"/>
                        <a:ea typeface="Helvetica Neue"/>
                        <a:cs typeface="Helvetica Neue"/>
                        <a:sym typeface="Helvetica Neu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1100" b="1">
                        <a:solidFill>
                          <a:schemeClr val="dk1"/>
                        </a:solidFill>
                        <a:latin typeface="Helvetica Neue"/>
                        <a:ea typeface="Helvetica Neue"/>
                        <a:cs typeface="Helvetica Neue"/>
                        <a:sym typeface="Helvetica Neu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extLst>
                  <a:ext uri="{0D108BD9-81ED-4DB2-BD59-A6C34878D82A}">
                    <a16:rowId xmlns:a16="http://schemas.microsoft.com/office/drawing/2014/main" val="10005"/>
                  </a:ext>
                </a:extLst>
              </a:tr>
              <a:tr h="518125">
                <a:tc vMerge="1">
                  <a:txBody>
                    <a:bodyPr/>
                    <a:lstStyle/>
                    <a:p>
                      <a:endParaRPr lang="en-US"/>
                    </a:p>
                  </a:txBody>
                  <a:tcPr/>
                </a:tc>
                <a:tc>
                  <a:txBody>
                    <a:bodyPr/>
                    <a:lstStyle/>
                    <a:p>
                      <a:pPr marL="0" lvl="0" indent="0" algn="ctr" rtl="0">
                        <a:spcBef>
                          <a:spcPts val="0"/>
                        </a:spcBef>
                        <a:spcAft>
                          <a:spcPts val="0"/>
                        </a:spcAft>
                        <a:buNone/>
                      </a:pPr>
                      <a:r>
                        <a:rPr lang="en" sz="1100">
                          <a:solidFill>
                            <a:srgbClr val="000000"/>
                          </a:solidFill>
                          <a:latin typeface="Helvetica Neue"/>
                          <a:ea typeface="Helvetica Neue"/>
                          <a:cs typeface="Helvetica Neue"/>
                          <a:sym typeface="Helvetica Neue"/>
                        </a:rPr>
                        <a:t>Rare</a:t>
                      </a:r>
                      <a:endParaRPr sz="1100">
                        <a:solidFill>
                          <a:srgbClr val="000000"/>
                        </a:solidFill>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1</a:t>
                      </a:r>
                      <a:endParaRPr sz="1100" b="1">
                        <a:latin typeface="Helvetica Neue"/>
                        <a:ea typeface="Helvetica Neue"/>
                        <a:cs typeface="Helvetica Neue"/>
                        <a:sym typeface="Helvetica Neue"/>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endParaRPr sz="1100">
                        <a:solidFill>
                          <a:schemeClr val="dk1"/>
                        </a:solidFill>
                        <a:latin typeface="Helvetica Neue"/>
                        <a:ea typeface="Helvetica Neue"/>
                        <a:cs typeface="Helvetica Neue"/>
                        <a:sym typeface="Helvetica Neu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100">
                        <a:solidFill>
                          <a:schemeClr val="dk1"/>
                        </a:solidFill>
                        <a:latin typeface="Helvetica Neue"/>
                        <a:ea typeface="Helvetica Neue"/>
                        <a:cs typeface="Helvetica Neue"/>
                        <a:sym typeface="Helvetica Neu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Clr>
                          <a:schemeClr val="dk1"/>
                        </a:buClr>
                        <a:buSzPts val="1100"/>
                        <a:buFont typeface="Arial"/>
                        <a:buNone/>
                      </a:pPr>
                      <a:r>
                        <a:rPr lang="en" sz="1100" b="1">
                          <a:solidFill>
                            <a:schemeClr val="dk1"/>
                          </a:solidFill>
                          <a:latin typeface="Helvetica Neue"/>
                          <a:ea typeface="Helvetica Neue"/>
                          <a:cs typeface="Helvetica Neue"/>
                          <a:sym typeface="Helvetica Neue"/>
                        </a:rPr>
                        <a:t>OD</a:t>
                      </a:r>
                      <a:endParaRPr sz="1100" b="1">
                        <a:solidFill>
                          <a:schemeClr val="dk1"/>
                        </a:solidFill>
                        <a:latin typeface="Helvetica Neue"/>
                        <a:ea typeface="Helvetica Neue"/>
                        <a:cs typeface="Helvetica Neue"/>
                        <a:sym typeface="Helvetica Neue"/>
                      </a:endParaRPr>
                    </a:p>
                    <a:p>
                      <a:pPr marL="0" lvl="0" indent="0" algn="ctr" rtl="0">
                        <a:spcBef>
                          <a:spcPts val="0"/>
                        </a:spcBef>
                        <a:spcAft>
                          <a:spcPts val="0"/>
                        </a:spcAft>
                        <a:buClr>
                          <a:schemeClr val="dk1"/>
                        </a:buClr>
                        <a:buSzPts val="1100"/>
                        <a:buFont typeface="Arial"/>
                        <a:buNone/>
                      </a:pPr>
                      <a:r>
                        <a:rPr lang="en" sz="1100" b="1">
                          <a:solidFill>
                            <a:schemeClr val="dk1"/>
                          </a:solidFill>
                          <a:latin typeface="Helvetica Neue"/>
                          <a:ea typeface="Helvetica Neue"/>
                          <a:cs typeface="Helvetica Neue"/>
                          <a:sym typeface="Helvetica Neue"/>
                        </a:rPr>
                        <a:t>Optics</a:t>
                      </a:r>
                      <a:endParaRPr sz="1100">
                        <a:solidFill>
                          <a:schemeClr val="dk1"/>
                        </a:solidFill>
                        <a:latin typeface="Helvetica Neue"/>
                        <a:ea typeface="Helvetica Neue"/>
                        <a:cs typeface="Helvetica Neue"/>
                        <a:sym typeface="Helvetica Neu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Clr>
                          <a:schemeClr val="dk1"/>
                        </a:buClr>
                        <a:buSzPts val="1100"/>
                        <a:buFont typeface="Arial"/>
                        <a:buNone/>
                      </a:pPr>
                      <a:endParaRPr sz="1100" b="1">
                        <a:solidFill>
                          <a:schemeClr val="dk1"/>
                        </a:solidFill>
                        <a:latin typeface="Helvetica Neue"/>
                        <a:ea typeface="Helvetica Neue"/>
                        <a:cs typeface="Helvetica Neue"/>
                        <a:sym typeface="Helvetica Neu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Data</a:t>
                      </a:r>
                      <a:endParaRPr sz="1100" b="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Comm.</a:t>
                      </a:r>
                      <a:endParaRPr sz="1100" b="1">
                        <a:solidFill>
                          <a:schemeClr val="dk1"/>
                        </a:solidFill>
                        <a:latin typeface="Helvetica Neue"/>
                        <a:ea typeface="Helvetica Neue"/>
                        <a:cs typeface="Helvetica Neue"/>
                        <a:sym typeface="Helvetica Neu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extLst>
                  <a:ext uri="{0D108BD9-81ED-4DB2-BD59-A6C34878D82A}">
                    <a16:rowId xmlns:a16="http://schemas.microsoft.com/office/drawing/2014/main" val="10006"/>
                  </a:ext>
                </a:extLst>
              </a:tr>
            </a:tbl>
          </a:graphicData>
        </a:graphic>
      </p:graphicFrame>
      <p:sp>
        <p:nvSpPr>
          <p:cNvPr id="729" name="Google Shape;729;p55"/>
          <p:cNvSpPr txBox="1"/>
          <p:nvPr/>
        </p:nvSpPr>
        <p:spPr>
          <a:xfrm rot="-5400000">
            <a:off x="1829500" y="2710675"/>
            <a:ext cx="2819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1100"/>
              <a:buFont typeface="Arial"/>
              <a:buNone/>
            </a:pPr>
            <a:r>
              <a:rPr lang="en" b="1">
                <a:solidFill>
                  <a:srgbClr val="FFFFFF"/>
                </a:solidFill>
                <a:latin typeface="Helvetica Neue"/>
                <a:ea typeface="Helvetica Neue"/>
                <a:cs typeface="Helvetica Neue"/>
                <a:sym typeface="Helvetica Neue"/>
              </a:rPr>
              <a:t>Likelihood Level</a:t>
            </a:r>
            <a:endParaRPr>
              <a:latin typeface="Helvetica Neue"/>
              <a:ea typeface="Helvetica Neue"/>
              <a:cs typeface="Helvetica Neue"/>
              <a:sym typeface="Helvetica Neue"/>
            </a:endParaRPr>
          </a:p>
        </p:txBody>
      </p:sp>
      <p:graphicFrame>
        <p:nvGraphicFramePr>
          <p:cNvPr id="730" name="Google Shape;730;p55"/>
          <p:cNvGraphicFramePr/>
          <p:nvPr/>
        </p:nvGraphicFramePr>
        <p:xfrm>
          <a:off x="-12" y="1020942"/>
          <a:ext cx="2844450" cy="3299680"/>
        </p:xfrm>
        <a:graphic>
          <a:graphicData uri="http://schemas.openxmlformats.org/drawingml/2006/table">
            <a:tbl>
              <a:tblPr>
                <a:noFill/>
                <a:tableStyleId>{5B42A5BC-5262-4767-A5F5-149DFB1A2B98}</a:tableStyleId>
              </a:tblPr>
              <a:tblGrid>
                <a:gridCol w="880925">
                  <a:extLst>
                    <a:ext uri="{9D8B030D-6E8A-4147-A177-3AD203B41FA5}">
                      <a16:colId xmlns:a16="http://schemas.microsoft.com/office/drawing/2014/main" val="20000"/>
                    </a:ext>
                  </a:extLst>
                </a:gridCol>
                <a:gridCol w="1963525">
                  <a:extLst>
                    <a:ext uri="{9D8B030D-6E8A-4147-A177-3AD203B41FA5}">
                      <a16:colId xmlns:a16="http://schemas.microsoft.com/office/drawing/2014/main" val="20001"/>
                    </a:ext>
                  </a:extLst>
                </a:gridCol>
              </a:tblGrid>
              <a:tr h="458375">
                <a:tc>
                  <a:txBody>
                    <a:bodyPr/>
                    <a:lstStyle/>
                    <a:p>
                      <a:pPr marL="0" lvl="0" indent="0" algn="ctr" rtl="0">
                        <a:spcBef>
                          <a:spcPts val="0"/>
                        </a:spcBef>
                        <a:spcAft>
                          <a:spcPts val="0"/>
                        </a:spcAft>
                        <a:buNone/>
                      </a:pPr>
                      <a:r>
                        <a:rPr lang="en" sz="1100" b="1"/>
                        <a:t>System Risk</a:t>
                      </a:r>
                      <a:endParaRPr sz="1100" b="1"/>
                    </a:p>
                  </a:txBody>
                  <a:tcPr marL="91425" marR="91425" marT="91425" marB="91425"/>
                </a:tc>
                <a:tc>
                  <a:txBody>
                    <a:bodyPr/>
                    <a:lstStyle/>
                    <a:p>
                      <a:pPr marL="0" lvl="0" indent="0" algn="ctr" rtl="0">
                        <a:spcBef>
                          <a:spcPts val="0"/>
                        </a:spcBef>
                        <a:spcAft>
                          <a:spcPts val="0"/>
                        </a:spcAft>
                        <a:buNone/>
                      </a:pPr>
                      <a:r>
                        <a:rPr lang="en" sz="1100" b="1"/>
                        <a:t>Test</a:t>
                      </a:r>
                      <a:endParaRPr sz="1100" b="1"/>
                    </a:p>
                  </a:txBody>
                  <a:tcPr marL="91425" marR="91425" marT="91425" marB="91425"/>
                </a:tc>
                <a:extLst>
                  <a:ext uri="{0D108BD9-81ED-4DB2-BD59-A6C34878D82A}">
                    <a16:rowId xmlns:a16="http://schemas.microsoft.com/office/drawing/2014/main" val="10000"/>
                  </a:ext>
                </a:extLst>
              </a:tr>
              <a:tr h="373750">
                <a:tc>
                  <a:txBody>
                    <a:bodyPr/>
                    <a:lstStyle/>
                    <a:p>
                      <a:pPr marL="0" lvl="0" indent="0" algn="ctr" rtl="0">
                        <a:spcBef>
                          <a:spcPts val="0"/>
                        </a:spcBef>
                        <a:spcAft>
                          <a:spcPts val="0"/>
                        </a:spcAft>
                        <a:buNone/>
                      </a:pPr>
                      <a:r>
                        <a:rPr lang="en" sz="1100"/>
                        <a:t>Optics</a:t>
                      </a:r>
                      <a:endParaRPr sz="1100"/>
                    </a:p>
                  </a:txBody>
                  <a:tcPr marL="91425" marR="91425" marT="91425" marB="91425" anchor="ctr"/>
                </a:tc>
                <a:tc>
                  <a:txBody>
                    <a:bodyPr/>
                    <a:lstStyle/>
                    <a:p>
                      <a:pPr marL="0" lvl="0" indent="0" algn="l" rtl="0">
                        <a:spcBef>
                          <a:spcPts val="0"/>
                        </a:spcBef>
                        <a:spcAft>
                          <a:spcPts val="0"/>
                        </a:spcAft>
                        <a:buNone/>
                      </a:pPr>
                      <a:r>
                        <a:rPr lang="en" sz="1100"/>
                        <a:t>OPT. 7 LSM Test</a:t>
                      </a:r>
                      <a:endParaRPr sz="1100"/>
                    </a:p>
                  </a:txBody>
                  <a:tcPr marL="91425" marR="91425" marT="91425" marB="91425"/>
                </a:tc>
                <a:extLst>
                  <a:ext uri="{0D108BD9-81ED-4DB2-BD59-A6C34878D82A}">
                    <a16:rowId xmlns:a16="http://schemas.microsoft.com/office/drawing/2014/main" val="10001"/>
                  </a:ext>
                </a:extLst>
              </a:tr>
              <a:tr h="346425">
                <a:tc>
                  <a:txBody>
                    <a:bodyPr/>
                    <a:lstStyle/>
                    <a:p>
                      <a:pPr marL="0" lvl="0" indent="0" algn="ctr" rtl="0">
                        <a:spcBef>
                          <a:spcPts val="0"/>
                        </a:spcBef>
                        <a:spcAft>
                          <a:spcPts val="0"/>
                        </a:spcAft>
                        <a:buNone/>
                      </a:pPr>
                      <a:r>
                        <a:rPr lang="en" sz="1100"/>
                        <a:t>Enclosure</a:t>
                      </a:r>
                      <a:endParaRPr sz="1100"/>
                    </a:p>
                  </a:txBody>
                  <a:tcPr marL="91425" marR="91425" marT="91425" marB="91425" anchor="ctr"/>
                </a:tc>
                <a:tc>
                  <a:txBody>
                    <a:bodyPr/>
                    <a:lstStyle/>
                    <a:p>
                      <a:pPr marL="0" lvl="0" indent="0" algn="l" rtl="0">
                        <a:spcBef>
                          <a:spcPts val="0"/>
                        </a:spcBef>
                        <a:spcAft>
                          <a:spcPts val="0"/>
                        </a:spcAft>
                        <a:buNone/>
                      </a:pPr>
                      <a:r>
                        <a:rPr lang="en" sz="1100"/>
                        <a:t>STR. 3 Stability Test</a:t>
                      </a:r>
                      <a:endParaRPr sz="1100"/>
                    </a:p>
                  </a:txBody>
                  <a:tcPr marL="91425" marR="91425" marT="91425" marB="91425"/>
                </a:tc>
                <a:extLst>
                  <a:ext uri="{0D108BD9-81ED-4DB2-BD59-A6C34878D82A}">
                    <a16:rowId xmlns:a16="http://schemas.microsoft.com/office/drawing/2014/main" val="10002"/>
                  </a:ext>
                </a:extLst>
              </a:tr>
              <a:tr h="501375">
                <a:tc>
                  <a:txBody>
                    <a:bodyPr/>
                    <a:lstStyle/>
                    <a:p>
                      <a:pPr marL="0" lvl="0" indent="0" algn="ctr" rtl="0">
                        <a:spcBef>
                          <a:spcPts val="0"/>
                        </a:spcBef>
                        <a:spcAft>
                          <a:spcPts val="0"/>
                        </a:spcAft>
                        <a:buNone/>
                      </a:pPr>
                      <a:r>
                        <a:rPr lang="en" sz="1100"/>
                        <a:t>Data</a:t>
                      </a:r>
                      <a:endParaRPr sz="1100"/>
                    </a:p>
                    <a:p>
                      <a:pPr marL="0" lvl="0" indent="0" algn="ctr" rtl="0">
                        <a:spcBef>
                          <a:spcPts val="0"/>
                        </a:spcBef>
                        <a:spcAft>
                          <a:spcPts val="0"/>
                        </a:spcAft>
                        <a:buNone/>
                      </a:pPr>
                      <a:r>
                        <a:rPr lang="en" sz="1100"/>
                        <a:t>Comm.</a:t>
                      </a:r>
                      <a:endParaRPr sz="1100"/>
                    </a:p>
                  </a:txBody>
                  <a:tcPr marL="91425" marR="91425" marT="91425" marB="91425" anchor="ctr"/>
                </a:tc>
                <a:tc>
                  <a:txBody>
                    <a:bodyPr/>
                    <a:lstStyle/>
                    <a:p>
                      <a:pPr marL="0" lvl="0" indent="0" algn="l" rtl="0">
                        <a:spcBef>
                          <a:spcPts val="0"/>
                        </a:spcBef>
                        <a:spcAft>
                          <a:spcPts val="0"/>
                        </a:spcAft>
                        <a:buClr>
                          <a:srgbClr val="000000"/>
                        </a:buClr>
                        <a:buSzPts val="1100"/>
                        <a:buFont typeface="Arial"/>
                        <a:buNone/>
                      </a:pPr>
                      <a:r>
                        <a:rPr lang="en" sz="1100"/>
                        <a:t>DAT.2 Integrated Communications Test</a:t>
                      </a:r>
                      <a:endParaRPr sz="1100">
                        <a:solidFill>
                          <a:srgbClr val="000000"/>
                        </a:solidFill>
                      </a:endParaRPr>
                    </a:p>
                  </a:txBody>
                  <a:tcPr marL="91425" marR="91425" marT="91425" marB="91425"/>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 sz="1100"/>
                        <a:t>OD</a:t>
                      </a:r>
                      <a:endParaRPr sz="1100"/>
                    </a:p>
                  </a:txBody>
                  <a:tcPr marL="91425" marR="91425" marT="91425" marB="91425" anchor="ctr"/>
                </a:tc>
                <a:tc>
                  <a:txBody>
                    <a:bodyPr/>
                    <a:lstStyle/>
                    <a:p>
                      <a:pPr marL="0" lvl="0" indent="0" algn="l" rtl="0">
                        <a:spcBef>
                          <a:spcPts val="0"/>
                        </a:spcBef>
                        <a:spcAft>
                          <a:spcPts val="0"/>
                        </a:spcAft>
                        <a:buNone/>
                      </a:pPr>
                      <a:r>
                        <a:rPr lang="en" sz="1100"/>
                        <a:t>ORB. 1 Semi-Major Axis Test </a:t>
                      </a:r>
                      <a:endParaRPr sz="1100"/>
                    </a:p>
                  </a:txBody>
                  <a:tcPr marL="91425" marR="91425" marT="91425" marB="91425"/>
                </a:tc>
                <a:extLst>
                  <a:ext uri="{0D108BD9-81ED-4DB2-BD59-A6C34878D82A}">
                    <a16:rowId xmlns:a16="http://schemas.microsoft.com/office/drawing/2014/main" val="10004"/>
                  </a:ext>
                </a:extLst>
              </a:tr>
              <a:tr h="601600">
                <a:tc>
                  <a:txBody>
                    <a:bodyPr/>
                    <a:lstStyle/>
                    <a:p>
                      <a:pPr marL="0" lvl="0" indent="0" algn="ctr" rtl="0">
                        <a:spcBef>
                          <a:spcPts val="0"/>
                        </a:spcBef>
                        <a:spcAft>
                          <a:spcPts val="0"/>
                        </a:spcAft>
                        <a:buNone/>
                      </a:pPr>
                      <a:r>
                        <a:rPr lang="en" sz="1100"/>
                        <a:t>Algorithm</a:t>
                      </a:r>
                      <a:endParaRPr sz="1100"/>
                    </a:p>
                  </a:txBody>
                  <a:tcPr marL="91425" marR="91425" marT="91425" marB="91425" anchor="ctr"/>
                </a:tc>
                <a:tc>
                  <a:txBody>
                    <a:bodyPr/>
                    <a:lstStyle/>
                    <a:p>
                      <a:pPr marL="0" lvl="0" indent="0" algn="l" rtl="0">
                        <a:spcBef>
                          <a:spcPts val="0"/>
                        </a:spcBef>
                        <a:spcAft>
                          <a:spcPts val="0"/>
                        </a:spcAft>
                        <a:buNone/>
                      </a:pPr>
                      <a:r>
                        <a:rPr lang="en" sz="1100"/>
                        <a:t>ALG. 2 Semi-Major Axis POL </a:t>
                      </a:r>
                      <a:endParaRPr sz="1100"/>
                    </a:p>
                    <a:p>
                      <a:pPr marL="0" lvl="0" indent="0" algn="l" rtl="0">
                        <a:spcBef>
                          <a:spcPts val="0"/>
                        </a:spcBef>
                        <a:spcAft>
                          <a:spcPts val="0"/>
                        </a:spcAft>
                        <a:buNone/>
                      </a:pPr>
                      <a:endParaRPr sz="1100"/>
                    </a:p>
                    <a:p>
                      <a:pPr marL="0" lvl="0" indent="0" algn="l" rtl="0">
                        <a:spcBef>
                          <a:spcPts val="0"/>
                        </a:spcBef>
                        <a:spcAft>
                          <a:spcPts val="0"/>
                        </a:spcAft>
                        <a:buNone/>
                      </a:pPr>
                      <a:r>
                        <a:rPr lang="en" sz="1100"/>
                        <a:t>ALG. 7 Maneuver Event Detection</a:t>
                      </a:r>
                      <a:endParaRPr sz="1100"/>
                    </a:p>
                  </a:txBody>
                  <a:tcPr marL="91425" marR="91425" marT="91425" marB="91425"/>
                </a:tc>
                <a:extLst>
                  <a:ext uri="{0D108BD9-81ED-4DB2-BD59-A6C34878D82A}">
                    <a16:rowId xmlns:a16="http://schemas.microsoft.com/office/drawing/2014/main" val="10005"/>
                  </a:ext>
                </a:extLst>
              </a:tr>
            </a:tbl>
          </a:graphicData>
        </a:graphic>
      </p:graphicFrame>
      <p:cxnSp>
        <p:nvCxnSpPr>
          <p:cNvPr id="731" name="Google Shape;731;p55"/>
          <p:cNvCxnSpPr/>
          <p:nvPr/>
        </p:nvCxnSpPr>
        <p:spPr>
          <a:xfrm flipH="1">
            <a:off x="6266350" y="2238500"/>
            <a:ext cx="1318500" cy="1282500"/>
          </a:xfrm>
          <a:prstGeom prst="straightConnector1">
            <a:avLst/>
          </a:prstGeom>
          <a:noFill/>
          <a:ln w="19050" cap="flat" cmpd="sng">
            <a:solidFill>
              <a:srgbClr val="595959"/>
            </a:solidFill>
            <a:prstDash val="solid"/>
            <a:round/>
            <a:headEnd type="none" w="med" len="med"/>
            <a:tailEnd type="triangle" w="med" len="med"/>
          </a:ln>
        </p:spPr>
      </p:cxnSp>
      <p:cxnSp>
        <p:nvCxnSpPr>
          <p:cNvPr id="732" name="Google Shape;732;p55"/>
          <p:cNvCxnSpPr/>
          <p:nvPr/>
        </p:nvCxnSpPr>
        <p:spPr>
          <a:xfrm flipH="1">
            <a:off x="7106800" y="3296175"/>
            <a:ext cx="550500" cy="956100"/>
          </a:xfrm>
          <a:prstGeom prst="straightConnector1">
            <a:avLst/>
          </a:prstGeom>
          <a:noFill/>
          <a:ln w="19050" cap="flat" cmpd="sng">
            <a:solidFill>
              <a:srgbClr val="595959"/>
            </a:solidFill>
            <a:prstDash val="solid"/>
            <a:round/>
            <a:headEnd type="none" w="med" len="med"/>
            <a:tailEnd type="triangle" w="med" len="med"/>
          </a:ln>
        </p:spPr>
      </p:cxnSp>
      <p:cxnSp>
        <p:nvCxnSpPr>
          <p:cNvPr id="733" name="Google Shape;733;p55"/>
          <p:cNvCxnSpPr/>
          <p:nvPr/>
        </p:nvCxnSpPr>
        <p:spPr>
          <a:xfrm>
            <a:off x="8637575" y="3343950"/>
            <a:ext cx="5100" cy="633300"/>
          </a:xfrm>
          <a:prstGeom prst="straightConnector1">
            <a:avLst/>
          </a:prstGeom>
          <a:noFill/>
          <a:ln w="19050" cap="flat" cmpd="sng">
            <a:solidFill>
              <a:srgbClr val="595959"/>
            </a:solidFill>
            <a:prstDash val="solid"/>
            <a:round/>
            <a:headEnd type="none" w="med" len="med"/>
            <a:tailEnd type="triangle" w="med" len="med"/>
          </a:ln>
        </p:spPr>
      </p:cxnSp>
      <p:cxnSp>
        <p:nvCxnSpPr>
          <p:cNvPr id="734" name="Google Shape;734;p55"/>
          <p:cNvCxnSpPr/>
          <p:nvPr/>
        </p:nvCxnSpPr>
        <p:spPr>
          <a:xfrm flipH="1">
            <a:off x="7969775" y="2774600"/>
            <a:ext cx="549600" cy="828300"/>
          </a:xfrm>
          <a:prstGeom prst="straightConnector1">
            <a:avLst/>
          </a:prstGeom>
          <a:noFill/>
          <a:ln w="19050" cap="flat" cmpd="sng">
            <a:solidFill>
              <a:srgbClr val="595959"/>
            </a:solidFill>
            <a:prstDash val="solid"/>
            <a:round/>
            <a:headEnd type="none" w="med" len="med"/>
            <a:tailEnd type="triangle" w="med" len="med"/>
          </a:ln>
        </p:spPr>
      </p:cxnSp>
      <p:cxnSp>
        <p:nvCxnSpPr>
          <p:cNvPr id="735" name="Google Shape;735;p55"/>
          <p:cNvCxnSpPr/>
          <p:nvPr/>
        </p:nvCxnSpPr>
        <p:spPr>
          <a:xfrm flipH="1">
            <a:off x="6889675" y="2760100"/>
            <a:ext cx="680700" cy="1260300"/>
          </a:xfrm>
          <a:prstGeom prst="straightConnector1">
            <a:avLst/>
          </a:prstGeom>
          <a:noFill/>
          <a:ln w="19050" cap="flat" cmpd="sng">
            <a:solidFill>
              <a:srgbClr val="595959"/>
            </a:solidFill>
            <a:prstDash val="solid"/>
            <a:round/>
            <a:headEnd type="none" w="med" len="med"/>
            <a:tailEnd type="triangle" w="med" len="med"/>
          </a:ln>
        </p:spPr>
      </p:cxnSp>
      <p:sp>
        <p:nvSpPr>
          <p:cNvPr id="736" name="Google Shape;736;p55"/>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a:t>
            </a:r>
            <a:r>
              <a:rPr lang="en" sz="1200" b="1">
                <a:solidFill>
                  <a:schemeClr val="accent3"/>
                </a:solidFill>
              </a:rPr>
              <a:t> </a:t>
            </a:r>
            <a:r>
              <a:rPr lang="en" sz="1200">
                <a:solidFill>
                  <a:schemeClr val="accent3"/>
                </a:solidFill>
              </a:rPr>
              <a:t>Overview</a:t>
            </a:r>
            <a:endParaRPr sz="1200">
              <a:solidFill>
                <a:schemeClr val="accent3"/>
              </a:solidFill>
            </a:endParaRPr>
          </a:p>
        </p:txBody>
      </p:sp>
      <p:sp>
        <p:nvSpPr>
          <p:cNvPr id="737" name="Google Shape;737;p55"/>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Updates</a:t>
            </a:r>
            <a:endParaRPr sz="1200">
              <a:solidFill>
                <a:schemeClr val="accent3"/>
              </a:solidFill>
            </a:endParaRPr>
          </a:p>
        </p:txBody>
      </p:sp>
      <p:sp>
        <p:nvSpPr>
          <p:cNvPr id="738" name="Google Shape;738;p55"/>
          <p:cNvSpPr txBox="1"/>
          <p:nvPr/>
        </p:nvSpPr>
        <p:spPr>
          <a:xfrm>
            <a:off x="3943600" y="4811425"/>
            <a:ext cx="99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Schedule </a:t>
            </a:r>
            <a:endParaRPr sz="1200">
              <a:solidFill>
                <a:schemeClr val="accent3"/>
              </a:solidFill>
            </a:endParaRPr>
          </a:p>
        </p:txBody>
      </p:sp>
      <p:sp>
        <p:nvSpPr>
          <p:cNvPr id="739" name="Google Shape;739;p55"/>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b="1">
                <a:solidFill>
                  <a:srgbClr val="FFFFFF"/>
                </a:solidFill>
              </a:rPr>
              <a:t>Test Readiness</a:t>
            </a:r>
            <a:endParaRPr sz="1200" b="1">
              <a:solidFill>
                <a:srgbClr val="FFFFFF"/>
              </a:solidFill>
            </a:endParaRPr>
          </a:p>
          <a:p>
            <a:pPr marL="0" lvl="0" indent="0" algn="l" rtl="0">
              <a:spcBef>
                <a:spcPts val="0"/>
              </a:spcBef>
              <a:spcAft>
                <a:spcPts val="0"/>
              </a:spcAft>
              <a:buNone/>
            </a:pPr>
            <a:endParaRPr sz="1200">
              <a:solidFill>
                <a:srgbClr val="B7B7B7"/>
              </a:solidFill>
            </a:endParaRPr>
          </a:p>
        </p:txBody>
      </p:sp>
      <p:sp>
        <p:nvSpPr>
          <p:cNvPr id="740" name="Google Shape;740;p55"/>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56"/>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Major Tests to be Conducted</a:t>
            </a:r>
            <a:endParaRPr/>
          </a:p>
        </p:txBody>
      </p:sp>
      <p:sp>
        <p:nvSpPr>
          <p:cNvPr id="746" name="Google Shape;746;p5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44</a:t>
            </a:fld>
            <a:endParaRPr/>
          </a:p>
        </p:txBody>
      </p:sp>
      <p:graphicFrame>
        <p:nvGraphicFramePr>
          <p:cNvPr id="747" name="Google Shape;747;p56"/>
          <p:cNvGraphicFramePr/>
          <p:nvPr/>
        </p:nvGraphicFramePr>
        <p:xfrm>
          <a:off x="178388" y="682603"/>
          <a:ext cx="8787200" cy="4206030"/>
        </p:xfrm>
        <a:graphic>
          <a:graphicData uri="http://schemas.openxmlformats.org/drawingml/2006/table">
            <a:tbl>
              <a:tblPr>
                <a:noFill/>
                <a:tableStyleId>{5B42A5BC-5262-4767-A5F5-149DFB1A2B98}</a:tableStyleId>
              </a:tblPr>
              <a:tblGrid>
                <a:gridCol w="2007275">
                  <a:extLst>
                    <a:ext uri="{9D8B030D-6E8A-4147-A177-3AD203B41FA5}">
                      <a16:colId xmlns:a16="http://schemas.microsoft.com/office/drawing/2014/main" val="20000"/>
                    </a:ext>
                  </a:extLst>
                </a:gridCol>
                <a:gridCol w="2993375">
                  <a:extLst>
                    <a:ext uri="{9D8B030D-6E8A-4147-A177-3AD203B41FA5}">
                      <a16:colId xmlns:a16="http://schemas.microsoft.com/office/drawing/2014/main" val="20001"/>
                    </a:ext>
                  </a:extLst>
                </a:gridCol>
                <a:gridCol w="865075">
                  <a:extLst>
                    <a:ext uri="{9D8B030D-6E8A-4147-A177-3AD203B41FA5}">
                      <a16:colId xmlns:a16="http://schemas.microsoft.com/office/drawing/2014/main" val="20002"/>
                    </a:ext>
                  </a:extLst>
                </a:gridCol>
                <a:gridCol w="1224000">
                  <a:extLst>
                    <a:ext uri="{9D8B030D-6E8A-4147-A177-3AD203B41FA5}">
                      <a16:colId xmlns:a16="http://schemas.microsoft.com/office/drawing/2014/main" val="20003"/>
                    </a:ext>
                  </a:extLst>
                </a:gridCol>
                <a:gridCol w="1697475">
                  <a:extLst>
                    <a:ext uri="{9D8B030D-6E8A-4147-A177-3AD203B41FA5}">
                      <a16:colId xmlns:a16="http://schemas.microsoft.com/office/drawing/2014/main" val="20004"/>
                    </a:ext>
                  </a:extLst>
                </a:gridCol>
              </a:tblGrid>
              <a:tr h="533550">
                <a:tc>
                  <a:txBody>
                    <a:bodyPr/>
                    <a:lstStyle/>
                    <a:p>
                      <a:pPr marL="0" lvl="0" indent="0" algn="ctr" rtl="0">
                        <a:spcBef>
                          <a:spcPts val="0"/>
                        </a:spcBef>
                        <a:spcAft>
                          <a:spcPts val="0"/>
                        </a:spcAft>
                        <a:buNone/>
                      </a:pPr>
                      <a:r>
                        <a:rPr lang="en" b="1">
                          <a:latin typeface="Helvetica Neue"/>
                          <a:ea typeface="Helvetica Neue"/>
                          <a:cs typeface="Helvetica Neue"/>
                          <a:sym typeface="Helvetica Neue"/>
                        </a:rPr>
                        <a:t>Type</a:t>
                      </a:r>
                      <a:endParaRPr b="1">
                        <a:latin typeface="Helvetica Neue"/>
                        <a:ea typeface="Helvetica Neue"/>
                        <a:cs typeface="Helvetica Neue"/>
                        <a:sym typeface="Helvetica Neue"/>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Test Name</a:t>
                      </a:r>
                      <a:endParaRPr b="1">
                        <a:latin typeface="Helvetica Neue"/>
                        <a:ea typeface="Helvetica Neue"/>
                        <a:cs typeface="Helvetica Neue"/>
                        <a:sym typeface="Helvetica Neue"/>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b="1">
                          <a:latin typeface="Helvetica Neue"/>
                          <a:ea typeface="Helvetica Neue"/>
                          <a:cs typeface="Helvetica Neue"/>
                          <a:sym typeface="Helvetica Neue"/>
                        </a:rPr>
                        <a:t>CPE and FR</a:t>
                      </a:r>
                      <a:endParaRPr sz="1200" b="1">
                        <a:latin typeface="Helvetica Neue"/>
                        <a:ea typeface="Helvetica Neue"/>
                        <a:cs typeface="Helvetica Neue"/>
                        <a:sym typeface="Helvetica Neue"/>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b="1">
                          <a:latin typeface="Helvetica Neue"/>
                          <a:ea typeface="Helvetica Neue"/>
                          <a:cs typeface="Helvetica Neue"/>
                          <a:sym typeface="Helvetica Neue"/>
                        </a:rPr>
                        <a:t>Completion Date</a:t>
                      </a:r>
                      <a:endParaRPr sz="1200" b="1">
                        <a:latin typeface="Helvetica Neue"/>
                        <a:ea typeface="Helvetica Neue"/>
                        <a:cs typeface="Helvetica Neue"/>
                        <a:sym typeface="Helvetica Neue"/>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200" b="1">
                          <a:latin typeface="Helvetica Neue"/>
                          <a:ea typeface="Helvetica Neue"/>
                          <a:cs typeface="Helvetica Neue"/>
                          <a:sym typeface="Helvetica Neue"/>
                        </a:rPr>
                        <a:t>Status</a:t>
                      </a:r>
                      <a:endParaRPr sz="1200" b="1">
                        <a:latin typeface="Helvetica Neue"/>
                        <a:ea typeface="Helvetica Neue"/>
                        <a:cs typeface="Helvetica Neue"/>
                        <a:sym typeface="Helvetica Neue"/>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92850">
                <a:tc>
                  <a:txBody>
                    <a:bodyPr/>
                    <a:lstStyle/>
                    <a:p>
                      <a:pPr marL="0" lvl="0" indent="0" algn="l" rtl="0">
                        <a:spcBef>
                          <a:spcPts val="0"/>
                        </a:spcBef>
                        <a:spcAft>
                          <a:spcPts val="0"/>
                        </a:spcAft>
                        <a:buClr>
                          <a:schemeClr val="dk1"/>
                        </a:buClr>
                        <a:buSzPts val="1100"/>
                        <a:buFont typeface="Arial"/>
                        <a:buNone/>
                      </a:pPr>
                      <a:r>
                        <a:rPr lang="en">
                          <a:solidFill>
                            <a:schemeClr val="dk1"/>
                          </a:solidFill>
                        </a:rPr>
                        <a:t>Subsystem - Optics</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t>OPT.7: LSM</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t>CPE 1</a:t>
                      </a:r>
                      <a:endParaRPr/>
                    </a:p>
                    <a:p>
                      <a:pPr marL="0" lvl="0" indent="0" algn="l" rtl="0">
                        <a:spcBef>
                          <a:spcPts val="0"/>
                        </a:spcBef>
                        <a:spcAft>
                          <a:spcPts val="0"/>
                        </a:spcAft>
                        <a:buNone/>
                      </a:pPr>
                      <a:r>
                        <a:rPr lang="en"/>
                        <a:t>FR 1</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2/20/22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FF9900"/>
                          </a:solidFill>
                        </a:rPr>
                        <a:t>Ready to Test</a:t>
                      </a:r>
                      <a:endParaRPr b="1">
                        <a:solidFill>
                          <a:srgbClr val="FF9900"/>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92850">
                <a:tc>
                  <a:txBody>
                    <a:bodyPr/>
                    <a:lstStyle/>
                    <a:p>
                      <a:pPr marL="0" lvl="0" indent="0" algn="l" rtl="0">
                        <a:spcBef>
                          <a:spcPts val="0"/>
                        </a:spcBef>
                        <a:spcAft>
                          <a:spcPts val="0"/>
                        </a:spcAft>
                        <a:buNone/>
                      </a:pPr>
                      <a:r>
                        <a:rPr lang="en">
                          <a:solidFill>
                            <a:schemeClr val="dk1"/>
                          </a:solidFill>
                        </a:rPr>
                        <a:t>Subsystem - Data Flow</a:t>
                      </a:r>
                      <a:endParaRPr>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t>DAT.2: Integrated Communications</a:t>
                      </a:r>
                      <a:endParaRPr>
                        <a:solidFill>
                          <a:schemeClr val="dk1"/>
                        </a:solidFill>
                      </a:endParaRPr>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CPE 2</a:t>
                      </a:r>
                      <a:endParaRPr>
                        <a:solidFill>
                          <a:schemeClr val="dk1"/>
                        </a:solidFill>
                      </a:endParaRPr>
                    </a:p>
                    <a:p>
                      <a:pPr marL="0" lvl="0" indent="0" algn="l" rtl="0">
                        <a:spcBef>
                          <a:spcPts val="0"/>
                        </a:spcBef>
                        <a:spcAft>
                          <a:spcPts val="0"/>
                        </a:spcAft>
                        <a:buNone/>
                      </a:pPr>
                      <a:r>
                        <a:rPr lang="en">
                          <a:solidFill>
                            <a:schemeClr val="dk1"/>
                          </a:solidFill>
                        </a:rPr>
                        <a:t>FR 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3/20/22</a:t>
                      </a:r>
                      <a:endParaRPr>
                        <a:solidFill>
                          <a:schemeClr val="dk1"/>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FF0000"/>
                          </a:solidFill>
                        </a:rPr>
                        <a:t>Not Started</a:t>
                      </a:r>
                      <a:endParaRPr b="1">
                        <a:solidFill>
                          <a:srgbClr val="FF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92850">
                <a:tc>
                  <a:txBody>
                    <a:bodyPr/>
                    <a:lstStyle/>
                    <a:p>
                      <a:pPr marL="0" lvl="0" indent="0" algn="l" rtl="0">
                        <a:spcBef>
                          <a:spcPts val="0"/>
                        </a:spcBef>
                        <a:spcAft>
                          <a:spcPts val="0"/>
                        </a:spcAft>
                        <a:buNone/>
                      </a:pPr>
                      <a:r>
                        <a:rPr lang="en"/>
                        <a:t>Subsystem - Orbit Determination</a:t>
                      </a:r>
                      <a:endParaRPr>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a:solidFill>
                            <a:schemeClr val="dk1"/>
                          </a:solidFill>
                        </a:rPr>
                        <a:t>ORB.1: Semi-Major Axis Determination</a:t>
                      </a:r>
                      <a:endParaRPr/>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CPE 3</a:t>
                      </a:r>
                      <a:endParaRPr>
                        <a:solidFill>
                          <a:schemeClr val="dk1"/>
                        </a:solidFill>
                      </a:endParaRPr>
                    </a:p>
                    <a:p>
                      <a:pPr marL="0" lvl="0" indent="0" algn="l" rtl="0">
                        <a:spcBef>
                          <a:spcPts val="0"/>
                        </a:spcBef>
                        <a:spcAft>
                          <a:spcPts val="0"/>
                        </a:spcAft>
                        <a:buNone/>
                      </a:pPr>
                      <a:r>
                        <a:rPr lang="en">
                          <a:solidFill>
                            <a:schemeClr val="dk1"/>
                          </a:solidFill>
                        </a:rPr>
                        <a:t>FR 4</a:t>
                      </a:r>
                      <a:endParaRPr>
                        <a:solidFill>
                          <a:schemeClr val="dk1"/>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rPr>
                        <a:t>3/20/22</a:t>
                      </a:r>
                      <a:endParaRPr>
                        <a:solidFill>
                          <a:schemeClr val="dk1"/>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FF0000"/>
                          </a:solidFill>
                        </a:rPr>
                        <a:t>Not Started</a:t>
                      </a:r>
                      <a:endParaRPr b="1">
                        <a:solidFill>
                          <a:srgbClr val="FF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92850">
                <a:tc>
                  <a:txBody>
                    <a:bodyPr/>
                    <a:lstStyle/>
                    <a:p>
                      <a:pPr marL="0" lvl="0" indent="0" algn="l" rtl="0">
                        <a:spcBef>
                          <a:spcPts val="0"/>
                        </a:spcBef>
                        <a:spcAft>
                          <a:spcPts val="0"/>
                        </a:spcAft>
                        <a:buNone/>
                      </a:pPr>
                      <a:r>
                        <a:rPr lang="en">
                          <a:solidFill>
                            <a:schemeClr val="dk1"/>
                          </a:solidFill>
                        </a:rPr>
                        <a:t>Subsystem - Algorithm</a:t>
                      </a:r>
                      <a:endParaRPr>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t>ALG.2: Semi-Major Axis POL</a:t>
                      </a:r>
                      <a:endParaRPr/>
                    </a:p>
                    <a:p>
                      <a:pPr marL="0" lvl="0" indent="0" algn="l" rtl="0">
                        <a:spcBef>
                          <a:spcPts val="0"/>
                        </a:spcBef>
                        <a:spcAft>
                          <a:spcPts val="0"/>
                        </a:spcAft>
                        <a:buNone/>
                      </a:pPr>
                      <a:r>
                        <a:rPr lang="en"/>
                        <a:t>ALG.7: Maneuver Event Detection</a:t>
                      </a:r>
                      <a:endParaRPr/>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CPE 2</a:t>
                      </a:r>
                      <a:endParaRPr>
                        <a:solidFill>
                          <a:schemeClr val="dk1"/>
                        </a:solidFill>
                      </a:endParaRPr>
                    </a:p>
                    <a:p>
                      <a:pPr marL="0" lvl="0" indent="0" algn="l" rtl="0">
                        <a:spcBef>
                          <a:spcPts val="0"/>
                        </a:spcBef>
                        <a:spcAft>
                          <a:spcPts val="0"/>
                        </a:spcAft>
                        <a:buNone/>
                      </a:pPr>
                      <a:r>
                        <a:rPr lang="en">
                          <a:solidFill>
                            <a:schemeClr val="dk1"/>
                          </a:solidFill>
                        </a:rPr>
                        <a:t>FR 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3/20/22</a:t>
                      </a:r>
                      <a:endParaRPr>
                        <a:solidFill>
                          <a:schemeClr val="dk1"/>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FF0000"/>
                          </a:solidFill>
                        </a:rPr>
                        <a:t>Not Started</a:t>
                      </a:r>
                      <a:endParaRPr b="1">
                        <a:solidFill>
                          <a:srgbClr val="FF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92850">
                <a:tc>
                  <a:txBody>
                    <a:bodyPr/>
                    <a:lstStyle/>
                    <a:p>
                      <a:pPr marL="0" lvl="0" indent="0" algn="l" rtl="0">
                        <a:spcBef>
                          <a:spcPts val="0"/>
                        </a:spcBef>
                        <a:spcAft>
                          <a:spcPts val="0"/>
                        </a:spcAft>
                        <a:buNone/>
                      </a:pPr>
                      <a:r>
                        <a:rPr lang="en">
                          <a:solidFill>
                            <a:schemeClr val="dk1"/>
                          </a:solidFill>
                        </a:rPr>
                        <a:t>System - Structure &amp; Optics</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STR.3: Stability Test</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CPE 1</a:t>
                      </a:r>
                      <a:endParaRPr>
                        <a:solidFill>
                          <a:schemeClr val="dk1"/>
                        </a:solidFill>
                      </a:endParaRPr>
                    </a:p>
                    <a:p>
                      <a:pPr marL="0" lvl="0" indent="0" algn="l" rtl="0">
                        <a:spcBef>
                          <a:spcPts val="0"/>
                        </a:spcBef>
                        <a:spcAft>
                          <a:spcPts val="0"/>
                        </a:spcAft>
                        <a:buNone/>
                      </a:pPr>
                      <a:r>
                        <a:rPr lang="en">
                          <a:solidFill>
                            <a:schemeClr val="dk1"/>
                          </a:solidFill>
                        </a:rPr>
                        <a:t>FR 1</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2/20/22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FF9900"/>
                          </a:solidFill>
                        </a:rPr>
                        <a:t>Manufacturing</a:t>
                      </a:r>
                      <a:endParaRPr b="1">
                        <a:solidFill>
                          <a:srgbClr val="FF9900"/>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62575">
                <a:tc>
                  <a:txBody>
                    <a:bodyPr/>
                    <a:lstStyle/>
                    <a:p>
                      <a:pPr marL="0" lvl="0" indent="0" algn="l" rtl="0">
                        <a:spcBef>
                          <a:spcPts val="0"/>
                        </a:spcBef>
                        <a:spcAft>
                          <a:spcPts val="0"/>
                        </a:spcAft>
                        <a:buNone/>
                      </a:pPr>
                      <a:r>
                        <a:rPr lang="en">
                          <a:solidFill>
                            <a:schemeClr val="dk1"/>
                          </a:solidFill>
                        </a:rPr>
                        <a:t>System</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a:solidFill>
                            <a:schemeClr val="dk1"/>
                          </a:solidFill>
                        </a:rPr>
                        <a:t>SYS.5: Full System Day in the Life (Field Testing)</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CPE All</a:t>
                      </a:r>
                      <a:endParaRPr>
                        <a:solidFill>
                          <a:schemeClr val="dk1"/>
                        </a:solidFill>
                      </a:endParaRPr>
                    </a:p>
                    <a:p>
                      <a:pPr marL="0" lvl="0" indent="0" algn="l" rtl="0">
                        <a:spcBef>
                          <a:spcPts val="0"/>
                        </a:spcBef>
                        <a:spcAft>
                          <a:spcPts val="0"/>
                        </a:spcAft>
                        <a:buNone/>
                      </a:pPr>
                      <a:r>
                        <a:rPr lang="en">
                          <a:solidFill>
                            <a:schemeClr val="dk1"/>
                          </a:solidFill>
                        </a:rPr>
                        <a:t>FR All</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t>4/10/22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FF0000"/>
                          </a:solidFill>
                        </a:rPr>
                        <a:t>Not Started</a:t>
                      </a:r>
                      <a:endParaRPr b="1">
                        <a:solidFill>
                          <a:srgbClr val="FF0000"/>
                        </a:solidFill>
                      </a:endParaRPr>
                    </a:p>
                    <a:p>
                      <a:pPr marL="0" lvl="0" indent="0" algn="ctr" rtl="0">
                        <a:spcBef>
                          <a:spcPts val="0"/>
                        </a:spcBef>
                        <a:spcAft>
                          <a:spcPts val="0"/>
                        </a:spcAft>
                        <a:buNone/>
                      </a:pPr>
                      <a:endParaRPr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748" name="Google Shape;748;p56"/>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a:t>
            </a:r>
            <a:r>
              <a:rPr lang="en" sz="1200" b="1">
                <a:solidFill>
                  <a:schemeClr val="accent3"/>
                </a:solidFill>
              </a:rPr>
              <a:t> </a:t>
            </a:r>
            <a:r>
              <a:rPr lang="en" sz="1200">
                <a:solidFill>
                  <a:schemeClr val="accent3"/>
                </a:solidFill>
              </a:rPr>
              <a:t>Overview</a:t>
            </a:r>
            <a:endParaRPr sz="1200">
              <a:solidFill>
                <a:schemeClr val="accent3"/>
              </a:solidFill>
            </a:endParaRPr>
          </a:p>
        </p:txBody>
      </p:sp>
      <p:sp>
        <p:nvSpPr>
          <p:cNvPr id="749" name="Google Shape;749;p56"/>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Updates</a:t>
            </a:r>
            <a:endParaRPr sz="1200">
              <a:solidFill>
                <a:schemeClr val="accent3"/>
              </a:solidFill>
            </a:endParaRPr>
          </a:p>
        </p:txBody>
      </p:sp>
      <p:sp>
        <p:nvSpPr>
          <p:cNvPr id="750" name="Google Shape;750;p56"/>
          <p:cNvSpPr txBox="1"/>
          <p:nvPr/>
        </p:nvSpPr>
        <p:spPr>
          <a:xfrm>
            <a:off x="3943600" y="4811425"/>
            <a:ext cx="99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Schedule </a:t>
            </a:r>
            <a:endParaRPr sz="1200">
              <a:solidFill>
                <a:schemeClr val="accent3"/>
              </a:solidFill>
            </a:endParaRPr>
          </a:p>
        </p:txBody>
      </p:sp>
      <p:sp>
        <p:nvSpPr>
          <p:cNvPr id="751" name="Google Shape;751;p56"/>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b="1">
                <a:solidFill>
                  <a:srgbClr val="FFFFFF"/>
                </a:solidFill>
              </a:rPr>
              <a:t>Test Readiness</a:t>
            </a:r>
            <a:endParaRPr sz="1200" b="1">
              <a:solidFill>
                <a:srgbClr val="FFFFFF"/>
              </a:solidFill>
            </a:endParaRPr>
          </a:p>
          <a:p>
            <a:pPr marL="0" lvl="0" indent="0" algn="l" rtl="0">
              <a:spcBef>
                <a:spcPts val="0"/>
              </a:spcBef>
              <a:spcAft>
                <a:spcPts val="0"/>
              </a:spcAft>
              <a:buNone/>
            </a:pPr>
            <a:endParaRPr sz="1200">
              <a:solidFill>
                <a:srgbClr val="B7B7B7"/>
              </a:solidFill>
            </a:endParaRPr>
          </a:p>
        </p:txBody>
      </p:sp>
      <p:sp>
        <p:nvSpPr>
          <p:cNvPr id="752" name="Google Shape;752;p56"/>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756"/>
        <p:cNvGrpSpPr/>
        <p:nvPr/>
      </p:nvGrpSpPr>
      <p:grpSpPr>
        <a:xfrm>
          <a:off x="0" y="0"/>
          <a:ext cx="0" cy="0"/>
          <a:chOff x="0" y="0"/>
          <a:chExt cx="0" cy="0"/>
        </a:xfrm>
      </p:grpSpPr>
      <p:sp>
        <p:nvSpPr>
          <p:cNvPr id="757" name="Google Shape;757;p57"/>
          <p:cNvSpPr txBox="1">
            <a:spLocks noGrp="1"/>
          </p:cNvSpPr>
          <p:nvPr>
            <p:ph type="ctrTitle"/>
          </p:nvPr>
        </p:nvSpPr>
        <p:spPr>
          <a:xfrm>
            <a:off x="2162700" y="2279100"/>
            <a:ext cx="4818600" cy="58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Budget</a:t>
            </a:r>
            <a:endParaRPr sz="4310" b="1">
              <a:solidFill>
                <a:srgbClr val="EFEFEF"/>
              </a:solidFill>
            </a:endParaRPr>
          </a:p>
        </p:txBody>
      </p:sp>
      <p:sp>
        <p:nvSpPr>
          <p:cNvPr id="758" name="Google Shape;758;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300">
                <a:solidFill>
                  <a:schemeClr val="lt1"/>
                </a:solidFill>
                <a:latin typeface="Helvetica Neue"/>
                <a:ea typeface="Helvetica Neue"/>
                <a:cs typeface="Helvetica Neue"/>
                <a:sym typeface="Helvetica Neue"/>
              </a:rPr>
              <a:t>45</a:t>
            </a:fld>
            <a:endParaRPr sz="1300">
              <a:solidFill>
                <a:schemeClr val="lt1"/>
              </a:solidFill>
              <a:latin typeface="Helvetica Neue"/>
              <a:ea typeface="Helvetica Neue"/>
              <a:cs typeface="Helvetica Neue"/>
              <a:sym typeface="Helvetica Neue"/>
            </a:endParaRPr>
          </a:p>
        </p:txBody>
      </p:sp>
      <p:sp>
        <p:nvSpPr>
          <p:cNvPr id="759" name="Google Shape;759;p57"/>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a:t>
            </a:r>
            <a:r>
              <a:rPr lang="en" sz="1200" b="1">
                <a:solidFill>
                  <a:schemeClr val="accent3"/>
                </a:solidFill>
              </a:rPr>
              <a:t> </a:t>
            </a:r>
            <a:r>
              <a:rPr lang="en" sz="1200">
                <a:solidFill>
                  <a:schemeClr val="accent3"/>
                </a:solidFill>
              </a:rPr>
              <a:t>Overview</a:t>
            </a:r>
            <a:endParaRPr sz="1200">
              <a:solidFill>
                <a:schemeClr val="accent3"/>
              </a:solidFill>
            </a:endParaRPr>
          </a:p>
        </p:txBody>
      </p:sp>
      <p:sp>
        <p:nvSpPr>
          <p:cNvPr id="760" name="Google Shape;760;p57"/>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Updates</a:t>
            </a:r>
            <a:endParaRPr sz="1200">
              <a:solidFill>
                <a:schemeClr val="accent3"/>
              </a:solidFill>
            </a:endParaRPr>
          </a:p>
        </p:txBody>
      </p:sp>
      <p:sp>
        <p:nvSpPr>
          <p:cNvPr id="761" name="Google Shape;761;p57"/>
          <p:cNvSpPr txBox="1"/>
          <p:nvPr/>
        </p:nvSpPr>
        <p:spPr>
          <a:xfrm>
            <a:off x="3943600" y="4811425"/>
            <a:ext cx="99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Schedule </a:t>
            </a:r>
            <a:endParaRPr sz="1200">
              <a:solidFill>
                <a:schemeClr val="accent3"/>
              </a:solidFill>
            </a:endParaRPr>
          </a:p>
        </p:txBody>
      </p:sp>
      <p:sp>
        <p:nvSpPr>
          <p:cNvPr id="762" name="Google Shape;762;p57"/>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a:solidFill>
                  <a:schemeClr val="accent3"/>
                </a:solidFill>
              </a:rPr>
              <a:t>Test Readiness</a:t>
            </a:r>
            <a:endParaRPr sz="1200">
              <a:solidFill>
                <a:schemeClr val="accent3"/>
              </a:solidFill>
            </a:endParaRPr>
          </a:p>
          <a:p>
            <a:pPr marL="0" lvl="0" indent="0" algn="l" rtl="0">
              <a:spcBef>
                <a:spcPts val="0"/>
              </a:spcBef>
              <a:spcAft>
                <a:spcPts val="0"/>
              </a:spcAft>
              <a:buNone/>
            </a:pPr>
            <a:endParaRPr sz="1200">
              <a:solidFill>
                <a:srgbClr val="B7B7B7"/>
              </a:solidFill>
            </a:endParaRPr>
          </a:p>
        </p:txBody>
      </p:sp>
      <p:sp>
        <p:nvSpPr>
          <p:cNvPr id="763" name="Google Shape;763;p57"/>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FFFFFF"/>
                </a:solidFill>
              </a:rPr>
              <a:t>Budget</a:t>
            </a:r>
            <a:endParaRPr sz="1200" b="1">
              <a:solidFill>
                <a:srgbClr val="FFFFF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58"/>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Budget Updates                      Procurement Updates</a:t>
            </a:r>
            <a:endParaRPr/>
          </a:p>
        </p:txBody>
      </p:sp>
      <p:sp>
        <p:nvSpPr>
          <p:cNvPr id="769" name="Google Shape;769;p58"/>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46</a:t>
            </a:fld>
            <a:endParaRPr/>
          </a:p>
        </p:txBody>
      </p:sp>
      <p:sp>
        <p:nvSpPr>
          <p:cNvPr id="770" name="Google Shape;770;p58"/>
          <p:cNvSpPr txBox="1">
            <a:spLocks noGrp="1"/>
          </p:cNvSpPr>
          <p:nvPr>
            <p:ph type="body" idx="1"/>
          </p:nvPr>
        </p:nvSpPr>
        <p:spPr>
          <a:xfrm>
            <a:off x="390975" y="732575"/>
            <a:ext cx="4256700" cy="23832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rgbClr val="0000FF"/>
              </a:buClr>
              <a:buSzPts val="1600"/>
              <a:buChar char="-"/>
            </a:pPr>
            <a:r>
              <a:rPr lang="en" sz="1600">
                <a:solidFill>
                  <a:srgbClr val="0000FF"/>
                </a:solidFill>
              </a:rPr>
              <a:t>$1017.21 in margin</a:t>
            </a:r>
            <a:endParaRPr sz="1600">
              <a:solidFill>
                <a:srgbClr val="0000FF"/>
              </a:solidFill>
            </a:endParaRPr>
          </a:p>
          <a:p>
            <a:pPr marL="914400" lvl="1" indent="-304800" algn="l" rtl="0">
              <a:spcBef>
                <a:spcPts val="0"/>
              </a:spcBef>
              <a:spcAft>
                <a:spcPts val="0"/>
              </a:spcAft>
              <a:buSzPts val="1200"/>
              <a:buChar char="-"/>
            </a:pPr>
            <a:r>
              <a:rPr lang="en" sz="1200"/>
              <a:t>$439 of that due to EEF</a:t>
            </a:r>
            <a:endParaRPr sz="1200"/>
          </a:p>
          <a:p>
            <a:pPr marL="914400" lvl="1" indent="-304800" algn="l" rtl="0">
              <a:spcBef>
                <a:spcPts val="0"/>
              </a:spcBef>
              <a:spcAft>
                <a:spcPts val="0"/>
              </a:spcAft>
              <a:buClr>
                <a:srgbClr val="BF9000"/>
              </a:buClr>
              <a:buSzPts val="1200"/>
              <a:buChar char="-"/>
            </a:pPr>
            <a:r>
              <a:rPr lang="en" sz="1200">
                <a:solidFill>
                  <a:srgbClr val="BF9000"/>
                </a:solidFill>
              </a:rPr>
              <a:t>Also $250 set aside for gas (conservative)</a:t>
            </a:r>
            <a:endParaRPr sz="1200">
              <a:solidFill>
                <a:srgbClr val="BF9000"/>
              </a:solidFill>
            </a:endParaRPr>
          </a:p>
          <a:p>
            <a:pPr marL="914400" lvl="1" indent="-304800" algn="l" rtl="0">
              <a:spcBef>
                <a:spcPts val="0"/>
              </a:spcBef>
              <a:spcAft>
                <a:spcPts val="0"/>
              </a:spcAft>
              <a:buSzPts val="1200"/>
              <a:buChar char="-"/>
            </a:pPr>
            <a:r>
              <a:rPr lang="en" sz="1200"/>
              <a:t>All sections under budget (structure, electronics, optics, other) </a:t>
            </a:r>
            <a:endParaRPr sz="1200"/>
          </a:p>
          <a:p>
            <a:pPr marL="457200" lvl="0" indent="-330200" algn="l" rtl="0">
              <a:spcBef>
                <a:spcPts val="0"/>
              </a:spcBef>
              <a:spcAft>
                <a:spcPts val="0"/>
              </a:spcAft>
              <a:buSzPts val="1600"/>
              <a:buChar char="-"/>
            </a:pPr>
            <a:r>
              <a:rPr lang="en" sz="1600"/>
              <a:t>Enough margin to cover any single   part failure - except the sensor!</a:t>
            </a:r>
            <a:endParaRPr sz="1600"/>
          </a:p>
          <a:p>
            <a:pPr marL="914400" lvl="1" indent="-304800" algn="l" rtl="0">
              <a:spcBef>
                <a:spcPts val="0"/>
              </a:spcBef>
              <a:spcAft>
                <a:spcPts val="0"/>
              </a:spcAft>
              <a:buSzPts val="1200"/>
              <a:buChar char="-"/>
            </a:pPr>
            <a:r>
              <a:rPr lang="en" sz="1200"/>
              <a:t>Sensor is most critical part!</a:t>
            </a:r>
            <a:endParaRPr sz="1200"/>
          </a:p>
        </p:txBody>
      </p:sp>
      <p:sp>
        <p:nvSpPr>
          <p:cNvPr id="771" name="Google Shape;771;p58"/>
          <p:cNvSpPr txBox="1"/>
          <p:nvPr/>
        </p:nvSpPr>
        <p:spPr>
          <a:xfrm>
            <a:off x="4534925" y="732575"/>
            <a:ext cx="4297500" cy="36972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rgbClr val="099F1A"/>
              </a:buClr>
              <a:buSzPts val="1600"/>
              <a:buFont typeface="Helvetica Neue"/>
              <a:buChar char="-"/>
            </a:pPr>
            <a:r>
              <a:rPr lang="en" sz="1600">
                <a:solidFill>
                  <a:srgbClr val="099F1A"/>
                </a:solidFill>
                <a:latin typeface="Helvetica Neue"/>
                <a:ea typeface="Helvetica Neue"/>
                <a:cs typeface="Helvetica Neue"/>
                <a:sym typeface="Helvetica Neue"/>
              </a:rPr>
              <a:t>All parts sourced, almost all procured!</a:t>
            </a:r>
            <a:endParaRPr sz="1600">
              <a:solidFill>
                <a:srgbClr val="099F1A"/>
              </a:solidFill>
              <a:latin typeface="Helvetica Neue"/>
              <a:ea typeface="Helvetica Neue"/>
              <a:cs typeface="Helvetica Neue"/>
              <a:sym typeface="Helvetica Neue"/>
            </a:endParaRPr>
          </a:p>
          <a:p>
            <a:pPr marL="457200" lvl="0" indent="-330200" algn="l" rtl="0">
              <a:lnSpc>
                <a:spcPct val="115000"/>
              </a:lnSpc>
              <a:spcBef>
                <a:spcPts val="0"/>
              </a:spcBef>
              <a:spcAft>
                <a:spcPts val="0"/>
              </a:spcAft>
              <a:buClr>
                <a:srgbClr val="FF0000"/>
              </a:buClr>
              <a:buSzPts val="1600"/>
              <a:buFont typeface="Helvetica Neue"/>
              <a:buChar char="-"/>
            </a:pPr>
            <a:r>
              <a:rPr lang="en" sz="1600">
                <a:solidFill>
                  <a:srgbClr val="FF0000"/>
                </a:solidFill>
                <a:latin typeface="Helvetica Neue"/>
                <a:ea typeface="Helvetica Neue"/>
                <a:cs typeface="Helvetica Neue"/>
                <a:sym typeface="Helvetica Neue"/>
              </a:rPr>
              <a:t>Processor (Critical - Electronics)</a:t>
            </a:r>
            <a:endParaRPr sz="1600">
              <a:solidFill>
                <a:srgbClr val="FF0000"/>
              </a:solidFill>
              <a:latin typeface="Helvetica Neue"/>
              <a:ea typeface="Helvetica Neue"/>
              <a:cs typeface="Helvetica Neue"/>
              <a:sym typeface="Helvetica Neue"/>
            </a:endParaRPr>
          </a:p>
          <a:p>
            <a:pPr marL="914400" lvl="1"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Beelink PC through Amazon</a:t>
            </a:r>
            <a:endParaRPr sz="1200">
              <a:solidFill>
                <a:schemeClr val="dk1"/>
              </a:solidFill>
              <a:latin typeface="Helvetica Neue"/>
              <a:ea typeface="Helvetica Neue"/>
              <a:cs typeface="Helvetica Neue"/>
              <a:sym typeface="Helvetica Neue"/>
            </a:endParaRPr>
          </a:p>
          <a:p>
            <a:pPr marL="914400" lvl="1"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Miscommunication w/ Aero Finance</a:t>
            </a:r>
            <a:endParaRPr sz="1200">
              <a:solidFill>
                <a:schemeClr val="dk1"/>
              </a:solidFill>
              <a:latin typeface="Helvetica Neue"/>
              <a:ea typeface="Helvetica Neue"/>
              <a:cs typeface="Helvetica Neue"/>
              <a:sym typeface="Helvetica Neue"/>
            </a:endParaRPr>
          </a:p>
          <a:p>
            <a:pPr marL="457200" lvl="0" indent="-330200" algn="l" rtl="0">
              <a:lnSpc>
                <a:spcPct val="115000"/>
              </a:lnSpc>
              <a:spcBef>
                <a:spcPts val="0"/>
              </a:spcBef>
              <a:spcAft>
                <a:spcPts val="0"/>
              </a:spcAft>
              <a:buClr>
                <a:srgbClr val="FF0000"/>
              </a:buClr>
              <a:buSzPts val="1600"/>
              <a:buFont typeface="Helvetica Neue"/>
              <a:buChar char="-"/>
            </a:pPr>
            <a:r>
              <a:rPr lang="en" sz="1600">
                <a:solidFill>
                  <a:srgbClr val="FF0000"/>
                </a:solidFill>
                <a:latin typeface="Helvetica Neue"/>
                <a:ea typeface="Helvetica Neue"/>
                <a:cs typeface="Helvetica Neue"/>
                <a:sym typeface="Helvetica Neue"/>
              </a:rPr>
              <a:t>Linear Actuator (Critical - Structures)</a:t>
            </a:r>
            <a:endParaRPr sz="1600">
              <a:solidFill>
                <a:srgbClr val="FF0000"/>
              </a:solidFill>
              <a:latin typeface="Helvetica Neue"/>
              <a:ea typeface="Helvetica Neue"/>
              <a:cs typeface="Helvetica Neue"/>
              <a:sym typeface="Helvetica Neue"/>
            </a:endParaRPr>
          </a:p>
          <a:p>
            <a:pPr marL="914400" lvl="1"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6” ECO-WORTHY Linear Actuator</a:t>
            </a:r>
            <a:endParaRPr sz="1200">
              <a:solidFill>
                <a:schemeClr val="dk1"/>
              </a:solidFill>
              <a:latin typeface="Helvetica Neue"/>
              <a:ea typeface="Helvetica Neue"/>
              <a:cs typeface="Helvetica Neue"/>
              <a:sym typeface="Helvetica Neue"/>
            </a:endParaRPr>
          </a:p>
          <a:p>
            <a:pPr marL="914400" lvl="1"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Accidentally ordered 2” Actuator due to link</a:t>
            </a:r>
            <a:endParaRPr sz="1200">
              <a:solidFill>
                <a:schemeClr val="dk1"/>
              </a:solidFill>
              <a:latin typeface="Helvetica Neue"/>
              <a:ea typeface="Helvetica Neue"/>
              <a:cs typeface="Helvetica Neue"/>
              <a:sym typeface="Helvetica Neue"/>
            </a:endParaRPr>
          </a:p>
          <a:p>
            <a:pPr marL="914400" lvl="1"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Miscommunication w/ Aero Finance</a:t>
            </a:r>
            <a:endParaRPr sz="1200">
              <a:solidFill>
                <a:schemeClr val="dk1"/>
              </a:solidFill>
              <a:latin typeface="Helvetica Neue"/>
              <a:ea typeface="Helvetica Neue"/>
              <a:cs typeface="Helvetica Neue"/>
              <a:sym typeface="Helvetica Neue"/>
            </a:endParaRPr>
          </a:p>
          <a:p>
            <a:pPr marL="457200" lvl="0" indent="-330200" algn="l" rtl="0">
              <a:lnSpc>
                <a:spcPct val="115000"/>
              </a:lnSpc>
              <a:spcBef>
                <a:spcPts val="0"/>
              </a:spcBef>
              <a:spcAft>
                <a:spcPts val="0"/>
              </a:spcAft>
              <a:buClr>
                <a:srgbClr val="FF9900"/>
              </a:buClr>
              <a:buSzPts val="1600"/>
              <a:buFont typeface="Helvetica Neue"/>
              <a:buChar char="-"/>
            </a:pPr>
            <a:r>
              <a:rPr lang="en" sz="1600">
                <a:solidFill>
                  <a:srgbClr val="FF9900"/>
                </a:solidFill>
                <a:latin typeface="Helvetica Neue"/>
                <a:ea typeface="Helvetica Neue"/>
                <a:cs typeface="Helvetica Neue"/>
                <a:sym typeface="Helvetica Neue"/>
              </a:rPr>
              <a:t>Other Parts Arriving Soon</a:t>
            </a:r>
            <a:endParaRPr sz="1600">
              <a:solidFill>
                <a:srgbClr val="FF9900"/>
              </a:solidFill>
              <a:latin typeface="Helvetica Neue"/>
              <a:ea typeface="Helvetica Neue"/>
              <a:cs typeface="Helvetica Neue"/>
              <a:sym typeface="Helvetica Neue"/>
            </a:endParaRPr>
          </a:p>
          <a:p>
            <a:pPr marL="914400" lvl="1"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Wires (Amazon as well)</a:t>
            </a:r>
            <a:endParaRPr sz="1200">
              <a:solidFill>
                <a:schemeClr val="dk1"/>
              </a:solidFill>
              <a:latin typeface="Helvetica Neue"/>
              <a:ea typeface="Helvetica Neue"/>
              <a:cs typeface="Helvetica Neue"/>
              <a:sym typeface="Helvetica Neue"/>
            </a:endParaRPr>
          </a:p>
          <a:p>
            <a:pPr marL="914400" lvl="1"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Mobile Hotspot (Originally not need until field test, now to be ordered this week)</a:t>
            </a:r>
            <a:endParaRPr sz="1200">
              <a:solidFill>
                <a:schemeClr val="dk1"/>
              </a:solidFill>
              <a:latin typeface="Helvetica Neue"/>
              <a:ea typeface="Helvetica Neue"/>
              <a:cs typeface="Helvetica Neue"/>
              <a:sym typeface="Helvetica Neue"/>
            </a:endParaRPr>
          </a:p>
          <a:p>
            <a:pPr marL="457200" lvl="0" indent="-330200" algn="l" rtl="0">
              <a:lnSpc>
                <a:spcPct val="115000"/>
              </a:lnSpc>
              <a:spcBef>
                <a:spcPts val="0"/>
              </a:spcBef>
              <a:spcAft>
                <a:spcPts val="0"/>
              </a:spcAft>
              <a:buClr>
                <a:srgbClr val="FF9900"/>
              </a:buClr>
              <a:buSzPts val="1600"/>
              <a:buFont typeface="Helvetica Neue"/>
              <a:buChar char="-"/>
            </a:pPr>
            <a:r>
              <a:rPr lang="en" sz="1600">
                <a:solidFill>
                  <a:srgbClr val="FF9900"/>
                </a:solidFill>
                <a:latin typeface="Helvetica Neue"/>
                <a:ea typeface="Helvetica Neue"/>
                <a:cs typeface="Helvetica Neue"/>
                <a:sym typeface="Helvetica Neue"/>
              </a:rPr>
              <a:t>Future Purchases</a:t>
            </a:r>
            <a:endParaRPr sz="1600">
              <a:solidFill>
                <a:srgbClr val="FF9900"/>
              </a:solidFill>
              <a:latin typeface="Helvetica Neue"/>
              <a:ea typeface="Helvetica Neue"/>
              <a:cs typeface="Helvetica Neue"/>
              <a:sym typeface="Helvetica Neue"/>
            </a:endParaRPr>
          </a:p>
          <a:p>
            <a:pPr marL="914400" lvl="1"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Lens Warmer (Not needed until field test)</a:t>
            </a:r>
            <a:endParaRPr sz="1200">
              <a:solidFill>
                <a:schemeClr val="dk1"/>
              </a:solidFill>
              <a:latin typeface="Helvetica Neue"/>
              <a:ea typeface="Helvetica Neue"/>
              <a:cs typeface="Helvetica Neue"/>
              <a:sym typeface="Helvetica Neue"/>
            </a:endParaRPr>
          </a:p>
          <a:p>
            <a:pPr marL="914400" lvl="1" indent="-304800" algn="l" rtl="0">
              <a:lnSpc>
                <a:spcPct val="115000"/>
              </a:lnSpc>
              <a:spcBef>
                <a:spcPts val="0"/>
              </a:spcBef>
              <a:spcAft>
                <a:spcPts val="0"/>
              </a:spcAft>
              <a:buClr>
                <a:schemeClr val="dk1"/>
              </a:buClr>
              <a:buSzPts val="1200"/>
              <a:buFont typeface="Helvetica Neue"/>
              <a:buChar char="-"/>
            </a:pPr>
            <a:r>
              <a:rPr lang="en" sz="1200">
                <a:solidFill>
                  <a:schemeClr val="dk1"/>
                </a:solidFill>
                <a:latin typeface="Helvetica Neue"/>
                <a:ea typeface="Helvetica Neue"/>
                <a:cs typeface="Helvetica Neue"/>
                <a:sym typeface="Helvetica Neue"/>
              </a:rPr>
              <a:t>Hotspot Data Plan (Not needed until field test)</a:t>
            </a:r>
            <a:endParaRPr sz="1200">
              <a:solidFill>
                <a:schemeClr val="dk1"/>
              </a:solidFill>
              <a:latin typeface="Helvetica Neue"/>
              <a:ea typeface="Helvetica Neue"/>
              <a:cs typeface="Helvetica Neue"/>
              <a:sym typeface="Helvetica Neue"/>
            </a:endParaRPr>
          </a:p>
        </p:txBody>
      </p:sp>
      <p:pic>
        <p:nvPicPr>
          <p:cNvPr id="772" name="Google Shape;772;p58" title="Points scored"/>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33225" y="2811602"/>
            <a:ext cx="3092499" cy="1914750"/>
          </a:xfrm>
          <a:prstGeom prst="rect">
            <a:avLst/>
          </a:prstGeom>
          <a:noFill/>
          <a:ln w="9525" cap="flat" cmpd="sng">
            <a:solidFill>
              <a:schemeClr val="dk2"/>
            </a:solidFill>
            <a:prstDash val="solid"/>
            <a:round/>
            <a:headEnd type="none" w="sm" len="sm"/>
            <a:tailEnd type="none" w="sm" len="sm"/>
          </a:ln>
        </p:spPr>
      </p:pic>
      <p:sp>
        <p:nvSpPr>
          <p:cNvPr id="773" name="Google Shape;773;p58"/>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a:t>
            </a:r>
            <a:r>
              <a:rPr lang="en" sz="1200" b="1">
                <a:solidFill>
                  <a:schemeClr val="accent3"/>
                </a:solidFill>
              </a:rPr>
              <a:t> </a:t>
            </a:r>
            <a:r>
              <a:rPr lang="en" sz="1200">
                <a:solidFill>
                  <a:schemeClr val="accent3"/>
                </a:solidFill>
              </a:rPr>
              <a:t>Overview</a:t>
            </a:r>
            <a:endParaRPr sz="1200">
              <a:solidFill>
                <a:schemeClr val="accent3"/>
              </a:solidFill>
            </a:endParaRPr>
          </a:p>
        </p:txBody>
      </p:sp>
      <p:sp>
        <p:nvSpPr>
          <p:cNvPr id="774" name="Google Shape;774;p58"/>
          <p:cNvSpPr txBox="1"/>
          <p:nvPr/>
        </p:nvSpPr>
        <p:spPr>
          <a:xfrm>
            <a:off x="20284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Project Updates</a:t>
            </a:r>
            <a:endParaRPr sz="1200">
              <a:solidFill>
                <a:schemeClr val="accent3"/>
              </a:solidFill>
            </a:endParaRPr>
          </a:p>
        </p:txBody>
      </p:sp>
      <p:sp>
        <p:nvSpPr>
          <p:cNvPr id="775" name="Google Shape;775;p58"/>
          <p:cNvSpPr txBox="1"/>
          <p:nvPr/>
        </p:nvSpPr>
        <p:spPr>
          <a:xfrm>
            <a:off x="3943600" y="4811425"/>
            <a:ext cx="990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rPr>
              <a:t>Schedule </a:t>
            </a:r>
            <a:endParaRPr sz="1200">
              <a:solidFill>
                <a:schemeClr val="accent3"/>
              </a:solidFill>
            </a:endParaRPr>
          </a:p>
        </p:txBody>
      </p:sp>
      <p:sp>
        <p:nvSpPr>
          <p:cNvPr id="776" name="Google Shape;776;p58"/>
          <p:cNvSpPr txBox="1"/>
          <p:nvPr/>
        </p:nvSpPr>
        <p:spPr>
          <a:xfrm>
            <a:off x="5411075" y="4811425"/>
            <a:ext cx="135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a:solidFill>
                  <a:schemeClr val="accent3"/>
                </a:solidFill>
              </a:rPr>
              <a:t>Test Readiness</a:t>
            </a:r>
            <a:endParaRPr sz="1200">
              <a:solidFill>
                <a:schemeClr val="accent3"/>
              </a:solidFill>
            </a:endParaRPr>
          </a:p>
          <a:p>
            <a:pPr marL="0" lvl="0" indent="0" algn="l" rtl="0">
              <a:spcBef>
                <a:spcPts val="0"/>
              </a:spcBef>
              <a:spcAft>
                <a:spcPts val="0"/>
              </a:spcAft>
              <a:buNone/>
            </a:pPr>
            <a:endParaRPr sz="1200">
              <a:solidFill>
                <a:srgbClr val="B7B7B7"/>
              </a:solidFill>
            </a:endParaRPr>
          </a:p>
        </p:txBody>
      </p:sp>
      <p:sp>
        <p:nvSpPr>
          <p:cNvPr id="777" name="Google Shape;777;p58"/>
          <p:cNvSpPr txBox="1"/>
          <p:nvPr/>
        </p:nvSpPr>
        <p:spPr>
          <a:xfrm>
            <a:off x="7303175"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FFFFFF"/>
                </a:solidFill>
              </a:rPr>
              <a:t>Budget</a:t>
            </a:r>
            <a:endParaRPr sz="1200" b="1">
              <a:solidFill>
                <a:srgbClr val="FFFFFF"/>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781"/>
        <p:cNvGrpSpPr/>
        <p:nvPr/>
      </p:nvGrpSpPr>
      <p:grpSpPr>
        <a:xfrm>
          <a:off x="0" y="0"/>
          <a:ext cx="0" cy="0"/>
          <a:chOff x="0" y="0"/>
          <a:chExt cx="0" cy="0"/>
        </a:xfrm>
      </p:grpSpPr>
      <p:sp>
        <p:nvSpPr>
          <p:cNvPr id="782" name="Google Shape;782;p59"/>
          <p:cNvSpPr txBox="1">
            <a:spLocks noGrp="1"/>
          </p:cNvSpPr>
          <p:nvPr>
            <p:ph type="ctrTitle"/>
          </p:nvPr>
        </p:nvSpPr>
        <p:spPr>
          <a:xfrm>
            <a:off x="2162700" y="2355300"/>
            <a:ext cx="4818600" cy="58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Questions?</a:t>
            </a:r>
            <a:endParaRPr sz="4310" b="1">
              <a:solidFill>
                <a:srgbClr val="EFEFEF"/>
              </a:solidFill>
            </a:endParaRPr>
          </a:p>
        </p:txBody>
      </p:sp>
      <p:sp>
        <p:nvSpPr>
          <p:cNvPr id="783" name="Google Shape;783;p59"/>
          <p:cNvSpPr txBox="1">
            <a:spLocks noGrp="1"/>
          </p:cNvSpPr>
          <p:nvPr>
            <p:ph type="sldNum" idx="12"/>
          </p:nvPr>
        </p:nvSpPr>
        <p:spPr>
          <a:xfrm>
            <a:off x="8595308" y="47385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300">
                <a:solidFill>
                  <a:schemeClr val="lt1"/>
                </a:solidFill>
                <a:latin typeface="Helvetica Neue"/>
                <a:ea typeface="Helvetica Neue"/>
                <a:cs typeface="Helvetica Neue"/>
                <a:sym typeface="Helvetica Neue"/>
              </a:rPr>
              <a:t>47</a:t>
            </a:fld>
            <a:endParaRPr sz="1300">
              <a:solidFill>
                <a:schemeClr val="lt1"/>
              </a:solidFill>
              <a:latin typeface="Helvetica Neue"/>
              <a:ea typeface="Helvetica Neue"/>
              <a:cs typeface="Helvetica Neue"/>
              <a:sym typeface="Helvetica Neue"/>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787"/>
        <p:cNvGrpSpPr/>
        <p:nvPr/>
      </p:nvGrpSpPr>
      <p:grpSpPr>
        <a:xfrm>
          <a:off x="0" y="0"/>
          <a:ext cx="0" cy="0"/>
          <a:chOff x="0" y="0"/>
          <a:chExt cx="0" cy="0"/>
        </a:xfrm>
      </p:grpSpPr>
      <p:sp>
        <p:nvSpPr>
          <p:cNvPr id="788" name="Google Shape;788;p60"/>
          <p:cNvSpPr txBox="1">
            <a:spLocks noGrp="1"/>
          </p:cNvSpPr>
          <p:nvPr>
            <p:ph type="ctrTitle"/>
          </p:nvPr>
        </p:nvSpPr>
        <p:spPr>
          <a:xfrm>
            <a:off x="2162700" y="2279100"/>
            <a:ext cx="4818600" cy="58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Appendix</a:t>
            </a:r>
            <a:endParaRPr sz="4310" b="1">
              <a:solidFill>
                <a:srgbClr val="EFEFEF"/>
              </a:solidFill>
            </a:endParaRPr>
          </a:p>
        </p:txBody>
      </p:sp>
      <p:sp>
        <p:nvSpPr>
          <p:cNvPr id="789" name="Google Shape;789;p60"/>
          <p:cNvSpPr txBox="1">
            <a:spLocks noGrp="1"/>
          </p:cNvSpPr>
          <p:nvPr>
            <p:ph type="sldNum" idx="12"/>
          </p:nvPr>
        </p:nvSpPr>
        <p:spPr>
          <a:xfrm>
            <a:off x="8595308" y="47385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300">
                <a:solidFill>
                  <a:schemeClr val="lt1"/>
                </a:solidFill>
                <a:latin typeface="Helvetica Neue"/>
                <a:ea typeface="Helvetica Neue"/>
                <a:cs typeface="Helvetica Neue"/>
                <a:sym typeface="Helvetica Neue"/>
              </a:rPr>
              <a:t>48</a:t>
            </a:fld>
            <a:endParaRPr sz="1300">
              <a:solidFill>
                <a:schemeClr val="lt1"/>
              </a:solidFill>
              <a:latin typeface="Helvetica Neue"/>
              <a:ea typeface="Helvetica Neue"/>
              <a:cs typeface="Helvetica Neue"/>
              <a:sym typeface="Helvetica Neue"/>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61"/>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 Description</a:t>
            </a:r>
            <a:endParaRPr/>
          </a:p>
        </p:txBody>
      </p:sp>
      <p:sp>
        <p:nvSpPr>
          <p:cNvPr id="795" name="Google Shape;795;p6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49</a:t>
            </a:fld>
            <a:endParaRPr/>
          </a:p>
        </p:txBody>
      </p:sp>
      <p:graphicFrame>
        <p:nvGraphicFramePr>
          <p:cNvPr id="796" name="Google Shape;796;p61"/>
          <p:cNvGraphicFramePr/>
          <p:nvPr/>
        </p:nvGraphicFramePr>
        <p:xfrm>
          <a:off x="311688" y="921905"/>
          <a:ext cx="3000000" cy="3000000"/>
        </p:xfrm>
        <a:graphic>
          <a:graphicData uri="http://schemas.openxmlformats.org/drawingml/2006/table">
            <a:tbl>
              <a:tblPr>
                <a:noFill/>
                <a:tableStyleId>{5B42A5BC-5262-4767-A5F5-149DFB1A2B98}</a:tableStyleId>
              </a:tblPr>
              <a:tblGrid>
                <a:gridCol w="2098225">
                  <a:extLst>
                    <a:ext uri="{9D8B030D-6E8A-4147-A177-3AD203B41FA5}">
                      <a16:colId xmlns:a16="http://schemas.microsoft.com/office/drawing/2014/main" val="20000"/>
                    </a:ext>
                  </a:extLst>
                </a:gridCol>
                <a:gridCol w="3748275">
                  <a:extLst>
                    <a:ext uri="{9D8B030D-6E8A-4147-A177-3AD203B41FA5}">
                      <a16:colId xmlns:a16="http://schemas.microsoft.com/office/drawing/2014/main" val="20001"/>
                    </a:ext>
                  </a:extLst>
                </a:gridCol>
                <a:gridCol w="2674100">
                  <a:extLst>
                    <a:ext uri="{9D8B030D-6E8A-4147-A177-3AD203B41FA5}">
                      <a16:colId xmlns:a16="http://schemas.microsoft.com/office/drawing/2014/main" val="20002"/>
                    </a:ext>
                  </a:extLst>
                </a:gridCol>
              </a:tblGrid>
              <a:tr h="518125">
                <a:tc>
                  <a:txBody>
                    <a:bodyPr/>
                    <a:lstStyle/>
                    <a:p>
                      <a:pPr marL="0" lvl="0" indent="0" algn="ctr" rtl="0">
                        <a:spcBef>
                          <a:spcPts val="0"/>
                        </a:spcBef>
                        <a:spcAft>
                          <a:spcPts val="0"/>
                        </a:spcAft>
                        <a:buNone/>
                      </a:pPr>
                      <a:r>
                        <a:rPr lang="en" b="1"/>
                        <a:t>System Risk</a:t>
                      </a:r>
                      <a:endParaRPr b="1"/>
                    </a:p>
                  </a:txBody>
                  <a:tcPr marL="91425" marR="91425" marT="91425" marB="91425" anchor="ctr"/>
                </a:tc>
                <a:tc>
                  <a:txBody>
                    <a:bodyPr/>
                    <a:lstStyle/>
                    <a:p>
                      <a:pPr marL="0" lvl="0" indent="0" algn="ctr" rtl="0">
                        <a:spcBef>
                          <a:spcPts val="0"/>
                        </a:spcBef>
                        <a:spcAft>
                          <a:spcPts val="0"/>
                        </a:spcAft>
                        <a:buNone/>
                      </a:pPr>
                      <a:r>
                        <a:rPr lang="en" b="1"/>
                        <a:t>Risk Description</a:t>
                      </a:r>
                      <a:endParaRPr b="1"/>
                    </a:p>
                  </a:txBody>
                  <a:tcPr marL="91425" marR="91425" marT="91425" marB="91425" anchor="ctr"/>
                </a:tc>
                <a:tc>
                  <a:txBody>
                    <a:bodyPr/>
                    <a:lstStyle/>
                    <a:p>
                      <a:pPr marL="0" lvl="0" indent="0" algn="ctr" rtl="0">
                        <a:spcBef>
                          <a:spcPts val="0"/>
                        </a:spcBef>
                        <a:spcAft>
                          <a:spcPts val="0"/>
                        </a:spcAft>
                        <a:buNone/>
                      </a:pPr>
                      <a:r>
                        <a:rPr lang="en" b="1"/>
                        <a:t>Test</a:t>
                      </a:r>
                      <a:endParaRPr b="1"/>
                    </a:p>
                  </a:txBody>
                  <a:tcPr marL="91425" marR="91425" marT="91425" marB="91425" anchor="ctr"/>
                </a:tc>
                <a:extLst>
                  <a:ext uri="{0D108BD9-81ED-4DB2-BD59-A6C34878D82A}">
                    <a16:rowId xmlns:a16="http://schemas.microsoft.com/office/drawing/2014/main" val="10000"/>
                  </a:ext>
                </a:extLst>
              </a:tr>
              <a:tr h="373750">
                <a:tc>
                  <a:txBody>
                    <a:bodyPr/>
                    <a:lstStyle/>
                    <a:p>
                      <a:pPr marL="0" lvl="0" indent="0" algn="ctr" rtl="0">
                        <a:spcBef>
                          <a:spcPts val="0"/>
                        </a:spcBef>
                        <a:spcAft>
                          <a:spcPts val="0"/>
                        </a:spcAft>
                        <a:buNone/>
                      </a:pPr>
                      <a:r>
                        <a:rPr lang="en" sz="1100"/>
                        <a:t>Optics</a:t>
                      </a:r>
                      <a:endParaRPr sz="1100"/>
                    </a:p>
                  </a:txBody>
                  <a:tcPr marL="91425" marR="91425" marT="91425" marB="91425" anchor="ctr"/>
                </a:tc>
                <a:tc>
                  <a:txBody>
                    <a:bodyPr/>
                    <a:lstStyle/>
                    <a:p>
                      <a:pPr marL="0" lvl="0" indent="0" algn="l" rtl="0">
                        <a:spcBef>
                          <a:spcPts val="0"/>
                        </a:spcBef>
                        <a:spcAft>
                          <a:spcPts val="0"/>
                        </a:spcAft>
                        <a:buNone/>
                      </a:pPr>
                      <a:r>
                        <a:rPr lang="en" sz="1100"/>
                        <a:t>An LSM of 13 is required for the optical system, with 13 - 15 ideal</a:t>
                      </a:r>
                      <a:endParaRPr sz="1100"/>
                    </a:p>
                  </a:txBody>
                  <a:tcPr marL="91425" marR="91425" marT="91425" marB="91425"/>
                </a:tc>
                <a:tc>
                  <a:txBody>
                    <a:bodyPr/>
                    <a:lstStyle/>
                    <a:p>
                      <a:pPr marL="0" lvl="0" indent="0" algn="l" rtl="0">
                        <a:spcBef>
                          <a:spcPts val="0"/>
                        </a:spcBef>
                        <a:spcAft>
                          <a:spcPts val="0"/>
                        </a:spcAft>
                        <a:buNone/>
                      </a:pPr>
                      <a:r>
                        <a:rPr lang="en" sz="1100"/>
                        <a:t>OPT. 7 LSM Test</a:t>
                      </a:r>
                      <a:endParaRPr sz="1100"/>
                    </a:p>
                  </a:txBody>
                  <a:tcPr marL="91425" marR="91425" marT="91425" marB="91425"/>
                </a:tc>
                <a:extLst>
                  <a:ext uri="{0D108BD9-81ED-4DB2-BD59-A6C34878D82A}">
                    <a16:rowId xmlns:a16="http://schemas.microsoft.com/office/drawing/2014/main" val="10001"/>
                  </a:ext>
                </a:extLst>
              </a:tr>
              <a:tr h="350500">
                <a:tc>
                  <a:txBody>
                    <a:bodyPr/>
                    <a:lstStyle/>
                    <a:p>
                      <a:pPr marL="0" lvl="0" indent="0" algn="ctr" rtl="0">
                        <a:spcBef>
                          <a:spcPts val="0"/>
                        </a:spcBef>
                        <a:spcAft>
                          <a:spcPts val="0"/>
                        </a:spcAft>
                        <a:buNone/>
                      </a:pPr>
                      <a:r>
                        <a:rPr lang="en" sz="1100"/>
                        <a:t>Enclosure</a:t>
                      </a:r>
                      <a:endParaRPr sz="1100"/>
                    </a:p>
                  </a:txBody>
                  <a:tcPr marL="91425" marR="91425" marT="91425" marB="91425" anchor="ctr"/>
                </a:tc>
                <a:tc>
                  <a:txBody>
                    <a:bodyPr/>
                    <a:lstStyle/>
                    <a:p>
                      <a:pPr marL="0" lvl="0" indent="0" algn="l" rtl="0">
                        <a:spcBef>
                          <a:spcPts val="0"/>
                        </a:spcBef>
                        <a:spcAft>
                          <a:spcPts val="0"/>
                        </a:spcAft>
                        <a:buNone/>
                      </a:pPr>
                      <a:r>
                        <a:rPr lang="en" sz="1100"/>
                        <a:t>The enclosure must be stable in order for the optical system to capture sharp images</a:t>
                      </a:r>
                      <a:endParaRPr sz="1100"/>
                    </a:p>
                  </a:txBody>
                  <a:tcPr marL="91425" marR="91425" marT="91425" marB="91425"/>
                </a:tc>
                <a:tc>
                  <a:txBody>
                    <a:bodyPr/>
                    <a:lstStyle/>
                    <a:p>
                      <a:pPr marL="0" lvl="0" indent="0" algn="l" rtl="0">
                        <a:spcBef>
                          <a:spcPts val="0"/>
                        </a:spcBef>
                        <a:spcAft>
                          <a:spcPts val="0"/>
                        </a:spcAft>
                        <a:buNone/>
                      </a:pPr>
                      <a:r>
                        <a:rPr lang="en" sz="1100"/>
                        <a:t>STR. 3 Stability Test</a:t>
                      </a:r>
                      <a:endParaRPr sz="1100"/>
                    </a:p>
                  </a:txBody>
                  <a:tcPr marL="91425" marR="91425" marT="91425" marB="91425"/>
                </a:tc>
                <a:extLst>
                  <a:ext uri="{0D108BD9-81ED-4DB2-BD59-A6C34878D82A}">
                    <a16:rowId xmlns:a16="http://schemas.microsoft.com/office/drawing/2014/main" val="10002"/>
                  </a:ext>
                </a:extLst>
              </a:tr>
              <a:tr h="518125">
                <a:tc>
                  <a:txBody>
                    <a:bodyPr/>
                    <a:lstStyle/>
                    <a:p>
                      <a:pPr marL="0" lvl="0" indent="0" algn="ctr" rtl="0">
                        <a:spcBef>
                          <a:spcPts val="0"/>
                        </a:spcBef>
                        <a:spcAft>
                          <a:spcPts val="0"/>
                        </a:spcAft>
                        <a:buNone/>
                      </a:pPr>
                      <a:r>
                        <a:rPr lang="en" sz="1100"/>
                        <a:t>Data</a:t>
                      </a:r>
                      <a:endParaRPr sz="1100"/>
                    </a:p>
                    <a:p>
                      <a:pPr marL="0" lvl="0" indent="0" algn="ctr" rtl="0">
                        <a:spcBef>
                          <a:spcPts val="0"/>
                        </a:spcBef>
                        <a:spcAft>
                          <a:spcPts val="0"/>
                        </a:spcAft>
                        <a:buNone/>
                      </a:pPr>
                      <a:r>
                        <a:rPr lang="en" sz="1100"/>
                        <a:t>Communication</a:t>
                      </a:r>
                      <a:endParaRPr sz="1100"/>
                    </a:p>
                  </a:txBody>
                  <a:tcPr marL="91425" marR="91425" marT="91425" marB="91425" anchor="ctr"/>
                </a:tc>
                <a:tc>
                  <a:txBody>
                    <a:bodyPr/>
                    <a:lstStyle/>
                    <a:p>
                      <a:pPr marL="0" lvl="0" indent="0" algn="l" rtl="0">
                        <a:spcBef>
                          <a:spcPts val="0"/>
                        </a:spcBef>
                        <a:spcAft>
                          <a:spcPts val="0"/>
                        </a:spcAft>
                        <a:buNone/>
                      </a:pPr>
                      <a:r>
                        <a:rPr lang="en" sz="1100"/>
                        <a:t>Data is corrupted or the wrong file is transferred.</a:t>
                      </a:r>
                      <a:endParaRPr sz="1100"/>
                    </a:p>
                  </a:txBody>
                  <a:tcPr marL="91425" marR="91425" marT="91425" marB="91425"/>
                </a:tc>
                <a:tc>
                  <a:txBody>
                    <a:bodyPr/>
                    <a:lstStyle/>
                    <a:p>
                      <a:pPr marL="0" lvl="0" indent="0" algn="l" rtl="0">
                        <a:spcBef>
                          <a:spcPts val="0"/>
                        </a:spcBef>
                        <a:spcAft>
                          <a:spcPts val="0"/>
                        </a:spcAft>
                        <a:buClr>
                          <a:srgbClr val="000000"/>
                        </a:buClr>
                        <a:buSzPts val="1100"/>
                        <a:buFont typeface="Arial"/>
                        <a:buNone/>
                      </a:pPr>
                      <a:r>
                        <a:rPr lang="en" sz="1100"/>
                        <a:t>DAT.2 Integrated Communications Test</a:t>
                      </a:r>
                      <a:endParaRPr sz="1100">
                        <a:solidFill>
                          <a:srgbClr val="000000"/>
                        </a:solidFill>
                      </a:endParaRPr>
                    </a:p>
                  </a:txBody>
                  <a:tcPr marL="91425" marR="91425" marT="91425" marB="91425"/>
                </a:tc>
                <a:extLst>
                  <a:ext uri="{0D108BD9-81ED-4DB2-BD59-A6C34878D82A}">
                    <a16:rowId xmlns:a16="http://schemas.microsoft.com/office/drawing/2014/main" val="10003"/>
                  </a:ext>
                </a:extLst>
              </a:tr>
              <a:tr h="518125">
                <a:tc>
                  <a:txBody>
                    <a:bodyPr/>
                    <a:lstStyle/>
                    <a:p>
                      <a:pPr marL="0" lvl="0" indent="0" algn="ctr" rtl="0">
                        <a:spcBef>
                          <a:spcPts val="0"/>
                        </a:spcBef>
                        <a:spcAft>
                          <a:spcPts val="0"/>
                        </a:spcAft>
                        <a:buNone/>
                      </a:pPr>
                      <a:r>
                        <a:rPr lang="en" sz="1100"/>
                        <a:t>OD</a:t>
                      </a:r>
                      <a:endParaRPr sz="1100"/>
                    </a:p>
                  </a:txBody>
                  <a:tcPr marL="91425" marR="91425" marT="91425" marB="91425" anchor="ctr"/>
                </a:tc>
                <a:tc>
                  <a:txBody>
                    <a:bodyPr/>
                    <a:lstStyle/>
                    <a:p>
                      <a:pPr marL="0" lvl="0" indent="0" algn="l" rtl="0">
                        <a:spcBef>
                          <a:spcPts val="0"/>
                        </a:spcBef>
                        <a:spcAft>
                          <a:spcPts val="0"/>
                        </a:spcAft>
                        <a:buNone/>
                      </a:pPr>
                      <a:r>
                        <a:rPr lang="en" sz="1100"/>
                        <a:t>Accurate orbital determination methods are needed to predict event detection </a:t>
                      </a:r>
                      <a:endParaRPr sz="1100"/>
                    </a:p>
                  </a:txBody>
                  <a:tcPr marL="91425" marR="91425" marT="91425" marB="91425"/>
                </a:tc>
                <a:tc>
                  <a:txBody>
                    <a:bodyPr/>
                    <a:lstStyle/>
                    <a:p>
                      <a:pPr marL="0" lvl="0" indent="0" algn="l" rtl="0">
                        <a:spcBef>
                          <a:spcPts val="0"/>
                        </a:spcBef>
                        <a:spcAft>
                          <a:spcPts val="0"/>
                        </a:spcAft>
                        <a:buNone/>
                      </a:pPr>
                      <a:r>
                        <a:rPr lang="en" sz="1100"/>
                        <a:t>ORB. 1 Semi-Major Axis Test </a:t>
                      </a:r>
                      <a:endParaRPr sz="1100"/>
                    </a:p>
                  </a:txBody>
                  <a:tcPr marL="91425" marR="91425" marT="91425" marB="91425"/>
                </a:tc>
                <a:extLst>
                  <a:ext uri="{0D108BD9-81ED-4DB2-BD59-A6C34878D82A}">
                    <a16:rowId xmlns:a16="http://schemas.microsoft.com/office/drawing/2014/main" val="10004"/>
                  </a:ext>
                </a:extLst>
              </a:tr>
              <a:tr h="601600">
                <a:tc>
                  <a:txBody>
                    <a:bodyPr/>
                    <a:lstStyle/>
                    <a:p>
                      <a:pPr marL="0" lvl="0" indent="0" algn="ctr" rtl="0">
                        <a:spcBef>
                          <a:spcPts val="0"/>
                        </a:spcBef>
                        <a:spcAft>
                          <a:spcPts val="0"/>
                        </a:spcAft>
                        <a:buNone/>
                      </a:pPr>
                      <a:r>
                        <a:rPr lang="en" sz="1100"/>
                        <a:t>Algorithm</a:t>
                      </a:r>
                      <a:endParaRPr sz="1100"/>
                    </a:p>
                  </a:txBody>
                  <a:tcPr marL="91425" marR="91425" marT="91425" marB="91425" anchor="ctr"/>
                </a:tc>
                <a:tc>
                  <a:txBody>
                    <a:bodyPr/>
                    <a:lstStyle/>
                    <a:p>
                      <a:pPr marL="0" lvl="0" indent="0" algn="l" rtl="0">
                        <a:spcBef>
                          <a:spcPts val="0"/>
                        </a:spcBef>
                        <a:spcAft>
                          <a:spcPts val="0"/>
                        </a:spcAft>
                        <a:buNone/>
                      </a:pPr>
                      <a:r>
                        <a:rPr lang="en" sz="1100"/>
                        <a:t>The algorithm must be able to create a POL and detect a deviation from created POLs</a:t>
                      </a:r>
                      <a:endParaRPr sz="1100"/>
                    </a:p>
                  </a:txBody>
                  <a:tcPr marL="91425" marR="91425" marT="91425" marB="91425"/>
                </a:tc>
                <a:tc>
                  <a:txBody>
                    <a:bodyPr/>
                    <a:lstStyle/>
                    <a:p>
                      <a:pPr marL="0" lvl="0" indent="0" algn="l" rtl="0">
                        <a:spcBef>
                          <a:spcPts val="0"/>
                        </a:spcBef>
                        <a:spcAft>
                          <a:spcPts val="0"/>
                        </a:spcAft>
                        <a:buNone/>
                      </a:pPr>
                      <a:r>
                        <a:rPr lang="en" sz="1100"/>
                        <a:t>ALG. 2 Semi-Major Axis POL </a:t>
                      </a:r>
                      <a:endParaRPr sz="1100"/>
                    </a:p>
                    <a:p>
                      <a:pPr marL="0" lvl="0" indent="0" algn="l" rtl="0">
                        <a:spcBef>
                          <a:spcPts val="0"/>
                        </a:spcBef>
                        <a:spcAft>
                          <a:spcPts val="0"/>
                        </a:spcAft>
                        <a:buNone/>
                      </a:pPr>
                      <a:endParaRPr sz="1100"/>
                    </a:p>
                    <a:p>
                      <a:pPr marL="0" lvl="0" indent="0" algn="l" rtl="0">
                        <a:spcBef>
                          <a:spcPts val="0"/>
                        </a:spcBef>
                        <a:spcAft>
                          <a:spcPts val="0"/>
                        </a:spcAft>
                        <a:buNone/>
                      </a:pPr>
                      <a:r>
                        <a:rPr lang="en" sz="1100"/>
                        <a:t>ALG. 7 Maneuver Event Detection</a:t>
                      </a:r>
                      <a:endParaRPr sz="1100"/>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Concept of Operations</a:t>
            </a:r>
            <a:endParaRPr/>
          </a:p>
        </p:txBody>
      </p:sp>
      <p:sp>
        <p:nvSpPr>
          <p:cNvPr id="136" name="Google Shape;136;p1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a:t>
            </a:fld>
            <a:endParaRPr/>
          </a:p>
        </p:txBody>
      </p:sp>
      <p:pic>
        <p:nvPicPr>
          <p:cNvPr id="137" name="Google Shape;137;p1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86500" y="701550"/>
            <a:ext cx="7389226" cy="4132951"/>
          </a:xfrm>
          <a:prstGeom prst="rect">
            <a:avLst/>
          </a:prstGeom>
          <a:noFill/>
          <a:ln>
            <a:noFill/>
          </a:ln>
        </p:spPr>
      </p:pic>
      <p:sp>
        <p:nvSpPr>
          <p:cNvPr id="138" name="Google Shape;138;p17"/>
          <p:cNvSpPr txBox="1"/>
          <p:nvPr/>
        </p:nvSpPr>
        <p:spPr>
          <a:xfrm>
            <a:off x="10442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Project Overview</a:t>
            </a:r>
            <a:endParaRPr sz="1200" b="1">
              <a:solidFill>
                <a:srgbClr val="EEEEEE"/>
              </a:solidFill>
            </a:endParaRPr>
          </a:p>
        </p:txBody>
      </p:sp>
      <p:sp>
        <p:nvSpPr>
          <p:cNvPr id="139" name="Google Shape;139;p17"/>
          <p:cNvSpPr txBox="1"/>
          <p:nvPr/>
        </p:nvSpPr>
        <p:spPr>
          <a:xfrm>
            <a:off x="26380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Updates</a:t>
            </a:r>
            <a:endParaRPr sz="1200">
              <a:solidFill>
                <a:srgbClr val="B7B7B7"/>
              </a:solidFill>
            </a:endParaRPr>
          </a:p>
        </p:txBody>
      </p:sp>
      <p:sp>
        <p:nvSpPr>
          <p:cNvPr id="140" name="Google Shape;140;p17"/>
          <p:cNvSpPr txBox="1"/>
          <p:nvPr/>
        </p:nvSpPr>
        <p:spPr>
          <a:xfrm>
            <a:off x="40960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Schedule</a:t>
            </a:r>
            <a:endParaRPr sz="1200">
              <a:solidFill>
                <a:srgbClr val="B7B7B7"/>
              </a:solidFill>
            </a:endParaRPr>
          </a:p>
        </p:txBody>
      </p:sp>
      <p:sp>
        <p:nvSpPr>
          <p:cNvPr id="141" name="Google Shape;141;p17"/>
          <p:cNvSpPr txBox="1"/>
          <p:nvPr/>
        </p:nvSpPr>
        <p:spPr>
          <a:xfrm>
            <a:off x="5269375" y="4811425"/>
            <a:ext cx="145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Test Readiness</a:t>
            </a:r>
            <a:endParaRPr sz="1200">
              <a:solidFill>
                <a:srgbClr val="B7B7B7"/>
              </a:solidFill>
            </a:endParaRPr>
          </a:p>
        </p:txBody>
      </p:sp>
      <p:sp>
        <p:nvSpPr>
          <p:cNvPr id="142" name="Google Shape;142;p17"/>
          <p:cNvSpPr txBox="1"/>
          <p:nvPr/>
        </p:nvSpPr>
        <p:spPr>
          <a:xfrm>
            <a:off x="68273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800"/>
        <p:cNvGrpSpPr/>
        <p:nvPr/>
      </p:nvGrpSpPr>
      <p:grpSpPr>
        <a:xfrm>
          <a:off x="0" y="0"/>
          <a:ext cx="0" cy="0"/>
          <a:chOff x="0" y="0"/>
          <a:chExt cx="0" cy="0"/>
        </a:xfrm>
      </p:grpSpPr>
      <p:sp>
        <p:nvSpPr>
          <p:cNvPr id="801" name="Google Shape;801;p62"/>
          <p:cNvSpPr txBox="1">
            <a:spLocks noGrp="1"/>
          </p:cNvSpPr>
          <p:nvPr>
            <p:ph type="ctrTitle"/>
          </p:nvPr>
        </p:nvSpPr>
        <p:spPr>
          <a:xfrm>
            <a:off x="2162700" y="2279100"/>
            <a:ext cx="4818600" cy="58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Optics</a:t>
            </a:r>
            <a:endParaRPr sz="4310" b="1">
              <a:solidFill>
                <a:srgbClr val="EFEFEF"/>
              </a:solidFill>
            </a:endParaRPr>
          </a:p>
        </p:txBody>
      </p:sp>
      <p:sp>
        <p:nvSpPr>
          <p:cNvPr id="802" name="Google Shape;802;p62"/>
          <p:cNvSpPr txBox="1">
            <a:spLocks noGrp="1"/>
          </p:cNvSpPr>
          <p:nvPr>
            <p:ph type="sldNum" idx="12"/>
          </p:nvPr>
        </p:nvSpPr>
        <p:spPr>
          <a:xfrm>
            <a:off x="8595308" y="47385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300">
                <a:solidFill>
                  <a:schemeClr val="lt1"/>
                </a:solidFill>
                <a:latin typeface="Helvetica Neue"/>
                <a:ea typeface="Helvetica Neue"/>
                <a:cs typeface="Helvetica Neue"/>
                <a:sym typeface="Helvetica Neue"/>
              </a:rPr>
              <a:t>50</a:t>
            </a:fld>
            <a:endParaRPr sz="1300">
              <a:solidFill>
                <a:schemeClr val="lt1"/>
              </a:solidFill>
              <a:latin typeface="Helvetica Neue"/>
              <a:ea typeface="Helvetica Neue"/>
              <a:cs typeface="Helvetica Neue"/>
              <a:sym typeface="Helvetica Neue"/>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63"/>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Dedicated Astrophotography Sensor Parameters</a:t>
            </a:r>
            <a:endParaRPr/>
          </a:p>
        </p:txBody>
      </p:sp>
      <p:sp>
        <p:nvSpPr>
          <p:cNvPr id="808" name="Google Shape;808;p63"/>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ZWO ASI2600MC Pro (color)</a:t>
            </a:r>
            <a:endParaRPr/>
          </a:p>
          <a:p>
            <a:pPr marL="457200" lvl="0" indent="-342900" algn="l" rtl="0">
              <a:spcBef>
                <a:spcPts val="1200"/>
              </a:spcBef>
              <a:spcAft>
                <a:spcPts val="0"/>
              </a:spcAft>
              <a:buSzPts val="1800"/>
              <a:buChar char="●"/>
            </a:pPr>
            <a:r>
              <a:rPr lang="en"/>
              <a:t>Mirrorless</a:t>
            </a:r>
            <a:endParaRPr/>
          </a:p>
          <a:p>
            <a:pPr marL="457200" lvl="0" indent="-342900" algn="l" rtl="0">
              <a:spcBef>
                <a:spcPts val="0"/>
              </a:spcBef>
              <a:spcAft>
                <a:spcPts val="0"/>
              </a:spcAft>
              <a:buSzPts val="1800"/>
              <a:buChar char="●"/>
            </a:pPr>
            <a:r>
              <a:rPr lang="en"/>
              <a:t>Full frame</a:t>
            </a:r>
            <a:endParaRPr/>
          </a:p>
          <a:p>
            <a:pPr marL="457200" lvl="0" indent="-342900" algn="l" rtl="0">
              <a:spcBef>
                <a:spcPts val="0"/>
              </a:spcBef>
              <a:spcAft>
                <a:spcPts val="0"/>
              </a:spcAft>
              <a:buSzPts val="1800"/>
              <a:buChar char="●"/>
            </a:pPr>
            <a:r>
              <a:rPr lang="en"/>
              <a:t>26.1 Megapixels</a:t>
            </a:r>
            <a:endParaRPr/>
          </a:p>
          <a:p>
            <a:pPr marL="457200" lvl="0" indent="-342900" algn="l" rtl="0">
              <a:spcBef>
                <a:spcPts val="0"/>
              </a:spcBef>
              <a:spcAft>
                <a:spcPts val="0"/>
              </a:spcAft>
              <a:buSzPts val="1800"/>
              <a:buChar char="●"/>
            </a:pPr>
            <a:r>
              <a:rPr lang="en"/>
              <a:t>RGB</a:t>
            </a:r>
            <a:endParaRPr/>
          </a:p>
          <a:p>
            <a:pPr marL="457200" lvl="0" indent="-342900" algn="l" rtl="0">
              <a:spcBef>
                <a:spcPts val="0"/>
              </a:spcBef>
              <a:spcAft>
                <a:spcPts val="0"/>
              </a:spcAft>
              <a:buSzPts val="1800"/>
              <a:buChar char="●"/>
            </a:pPr>
            <a:r>
              <a:rPr lang="en"/>
              <a:t>Pixel size: 3.76µm square</a:t>
            </a:r>
            <a:endParaRPr/>
          </a:p>
          <a:p>
            <a:pPr marL="457200" lvl="0" indent="-342900" algn="l" rtl="0">
              <a:spcBef>
                <a:spcPts val="0"/>
              </a:spcBef>
              <a:spcAft>
                <a:spcPts val="0"/>
              </a:spcAft>
              <a:buSzPts val="1800"/>
              <a:buChar char="●"/>
            </a:pPr>
            <a:r>
              <a:rPr lang="en"/>
              <a:t>6248×4176 @ 3.51fps</a:t>
            </a:r>
            <a:endParaRPr/>
          </a:p>
          <a:p>
            <a:pPr marL="457200" lvl="0" indent="-342900" algn="l" rtl="0">
              <a:spcBef>
                <a:spcPts val="0"/>
              </a:spcBef>
              <a:spcAft>
                <a:spcPts val="0"/>
              </a:spcAft>
              <a:buSzPts val="1800"/>
              <a:buChar char="●"/>
            </a:pPr>
            <a:r>
              <a:rPr lang="en"/>
              <a:t>Exposure Range: 32μs-2000s</a:t>
            </a:r>
            <a:endParaRPr/>
          </a:p>
          <a:p>
            <a:pPr marL="457200" lvl="0" indent="-342900" algn="l" rtl="0">
              <a:spcBef>
                <a:spcPts val="0"/>
              </a:spcBef>
              <a:spcAft>
                <a:spcPts val="0"/>
              </a:spcAft>
              <a:buSzPts val="1800"/>
              <a:buChar char="●"/>
            </a:pPr>
            <a:r>
              <a:rPr lang="en"/>
              <a:t>Read Noise: 1.0-3.3e</a:t>
            </a:r>
            <a:endParaRPr/>
          </a:p>
          <a:p>
            <a:pPr marL="457200" lvl="0" indent="-342900" algn="l" rtl="0">
              <a:spcBef>
                <a:spcPts val="0"/>
              </a:spcBef>
              <a:spcAft>
                <a:spcPts val="0"/>
              </a:spcAft>
              <a:buSzPts val="1800"/>
              <a:buChar char="●"/>
            </a:pPr>
            <a:r>
              <a:rPr lang="en"/>
              <a:t>QE peak: over 80%</a:t>
            </a:r>
            <a:endParaRPr/>
          </a:p>
          <a:p>
            <a:pPr marL="457200" lvl="0" indent="-342900" algn="l" rtl="0">
              <a:spcBef>
                <a:spcPts val="0"/>
              </a:spcBef>
              <a:spcAft>
                <a:spcPts val="0"/>
              </a:spcAft>
              <a:buSzPts val="1800"/>
              <a:buChar char="●"/>
            </a:pPr>
            <a:r>
              <a:rPr lang="en"/>
              <a:t>Dimensions: 90mm Diameter</a:t>
            </a:r>
            <a:endParaRPr/>
          </a:p>
          <a:p>
            <a:pPr marL="457200" lvl="0" indent="-342900" algn="l" rtl="0">
              <a:spcBef>
                <a:spcPts val="0"/>
              </a:spcBef>
              <a:spcAft>
                <a:spcPts val="0"/>
              </a:spcAft>
              <a:buSzPts val="1800"/>
              <a:buChar char="●"/>
            </a:pPr>
            <a:r>
              <a:rPr lang="en"/>
              <a:t>Weight: 700g</a:t>
            </a:r>
            <a:endParaRPr/>
          </a:p>
          <a:p>
            <a:pPr marL="457200" lvl="0" indent="0" algn="l" rtl="0">
              <a:spcBef>
                <a:spcPts val="1200"/>
              </a:spcBef>
              <a:spcAft>
                <a:spcPts val="1200"/>
              </a:spcAft>
              <a:buNone/>
            </a:pPr>
            <a:endParaRPr/>
          </a:p>
        </p:txBody>
      </p:sp>
      <p:pic>
        <p:nvPicPr>
          <p:cNvPr id="809" name="Google Shape;809;p63"/>
          <p:cNvPicPr preferRelativeResize="0"/>
          <p:nvPr/>
        </p:nvPicPr>
        <p:blipFill>
          <a:blip r:embed="rId3">
            <a:alphaModFix/>
          </a:blip>
          <a:stretch>
            <a:fillRect/>
          </a:stretch>
        </p:blipFill>
        <p:spPr>
          <a:xfrm>
            <a:off x="5055450" y="849724"/>
            <a:ext cx="3417000" cy="3417000"/>
          </a:xfrm>
          <a:prstGeom prst="rect">
            <a:avLst/>
          </a:prstGeom>
          <a:noFill/>
          <a:ln>
            <a:noFill/>
          </a:ln>
        </p:spPr>
      </p:pic>
      <p:sp>
        <p:nvSpPr>
          <p:cNvPr id="810" name="Google Shape;810;p63"/>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64"/>
          <p:cNvSpPr/>
          <p:nvPr/>
        </p:nvSpPr>
        <p:spPr>
          <a:xfrm>
            <a:off x="3720697" y="3283400"/>
            <a:ext cx="5337600" cy="1069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64"/>
          <p:cNvSpPr/>
          <p:nvPr/>
        </p:nvSpPr>
        <p:spPr>
          <a:xfrm>
            <a:off x="4612775" y="894575"/>
            <a:ext cx="4249800" cy="1858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64"/>
          <p:cNvSpPr txBox="1">
            <a:spLocks noGrp="1"/>
          </p:cNvSpPr>
          <p:nvPr>
            <p:ph type="title"/>
          </p:nvPr>
        </p:nvSpPr>
        <p:spPr>
          <a:xfrm>
            <a:off x="311700" y="1099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a:t>Limiting Stellar Magnitude (LSM)</a:t>
            </a:r>
            <a:endParaRPr/>
          </a:p>
          <a:p>
            <a:pPr marL="0" lvl="0" indent="0" algn="l" rtl="0">
              <a:lnSpc>
                <a:spcPct val="100000"/>
              </a:lnSpc>
              <a:spcBef>
                <a:spcPts val="0"/>
              </a:spcBef>
              <a:spcAft>
                <a:spcPts val="0"/>
              </a:spcAft>
              <a:buSzPct val="111111"/>
              <a:buNone/>
            </a:pPr>
            <a:endParaRPr/>
          </a:p>
        </p:txBody>
      </p:sp>
      <p:sp>
        <p:nvSpPr>
          <p:cNvPr id="818" name="Google Shape;818;p64"/>
          <p:cNvSpPr txBox="1">
            <a:spLocks noGrp="1"/>
          </p:cNvSpPr>
          <p:nvPr>
            <p:ph type="body" idx="1"/>
          </p:nvPr>
        </p:nvSpPr>
        <p:spPr>
          <a:xfrm>
            <a:off x="233807" y="732575"/>
            <a:ext cx="3469500" cy="3930600"/>
          </a:xfrm>
          <a:prstGeom prst="rect">
            <a:avLst/>
          </a:prstGeom>
          <a:noFill/>
          <a:ln>
            <a:noFill/>
          </a:ln>
        </p:spPr>
        <p:txBody>
          <a:bodyPr spcFirstLastPara="1" wrap="square" lIns="91425" tIns="91425" rIns="91425" bIns="91425" anchor="t" anchorCtr="0">
            <a:normAutofit lnSpcReduction="10000"/>
          </a:bodyPr>
          <a:lstStyle/>
          <a:p>
            <a:pPr marL="457200" lvl="0" indent="-342900" algn="l" rtl="0">
              <a:lnSpc>
                <a:spcPct val="115000"/>
              </a:lnSpc>
              <a:spcBef>
                <a:spcPts val="0"/>
              </a:spcBef>
              <a:spcAft>
                <a:spcPts val="0"/>
              </a:spcAft>
              <a:buSzPts val="1800"/>
              <a:buChar char="●"/>
            </a:pPr>
            <a:r>
              <a:rPr lang="en"/>
              <a:t>Majority of GEO Satellites in range m = 11-14</a:t>
            </a:r>
            <a:endParaRPr/>
          </a:p>
          <a:p>
            <a:pPr marL="457200" lvl="0" indent="-342900" algn="l" rtl="0">
              <a:lnSpc>
                <a:spcPct val="115000"/>
              </a:lnSpc>
              <a:spcBef>
                <a:spcPts val="0"/>
              </a:spcBef>
              <a:spcAft>
                <a:spcPts val="0"/>
              </a:spcAft>
              <a:buSzPts val="1800"/>
              <a:buChar char="●"/>
            </a:pPr>
            <a:r>
              <a:rPr lang="en" b="1"/>
              <a:t>Customer requires 13</a:t>
            </a:r>
            <a:r>
              <a:rPr lang="en"/>
              <a:t>, 14-15 ideal</a:t>
            </a:r>
            <a:endParaRPr/>
          </a:p>
          <a:p>
            <a:pPr marL="457200" lvl="0" indent="-342900" algn="l" rtl="0">
              <a:lnSpc>
                <a:spcPct val="115000"/>
              </a:lnSpc>
              <a:spcBef>
                <a:spcPts val="0"/>
              </a:spcBef>
              <a:spcAft>
                <a:spcPts val="0"/>
              </a:spcAft>
              <a:buSzPts val="1800"/>
              <a:buChar char="●"/>
            </a:pPr>
            <a:r>
              <a:rPr lang="en" b="1"/>
              <a:t>Aperture diameter</a:t>
            </a:r>
            <a:r>
              <a:rPr lang="en"/>
              <a:t> (D) most important for urban areas</a:t>
            </a:r>
            <a:endParaRPr/>
          </a:p>
          <a:p>
            <a:pPr marL="457200" lvl="0" indent="-342900" algn="l" rtl="0">
              <a:lnSpc>
                <a:spcPct val="115000"/>
              </a:lnSpc>
              <a:spcBef>
                <a:spcPts val="0"/>
              </a:spcBef>
              <a:spcAft>
                <a:spcPts val="0"/>
              </a:spcAft>
              <a:buSzPts val="1800"/>
              <a:buChar char="●"/>
            </a:pPr>
            <a:r>
              <a:rPr lang="en"/>
              <a:t>Assumptions:</a:t>
            </a:r>
            <a:endParaRPr/>
          </a:p>
          <a:p>
            <a:pPr marL="914400" lvl="1" indent="-323334" algn="l" rtl="0">
              <a:lnSpc>
                <a:spcPct val="115000"/>
              </a:lnSpc>
              <a:spcBef>
                <a:spcPts val="0"/>
              </a:spcBef>
              <a:spcAft>
                <a:spcPts val="0"/>
              </a:spcAft>
              <a:buSzPts val="1492"/>
              <a:buChar char="○"/>
            </a:pPr>
            <a:r>
              <a:rPr lang="en" sz="1491"/>
              <a:t>Optical System is in ‘stare’ mode thus relative velocity is  (⍵) = velocity of Satellite</a:t>
            </a:r>
            <a:endParaRPr sz="1491"/>
          </a:p>
          <a:p>
            <a:pPr marL="914400" lvl="1" indent="-323334" algn="l" rtl="0">
              <a:lnSpc>
                <a:spcPct val="115000"/>
              </a:lnSpc>
              <a:spcBef>
                <a:spcPts val="0"/>
              </a:spcBef>
              <a:spcAft>
                <a:spcPts val="0"/>
              </a:spcAft>
              <a:buSzPts val="1492"/>
              <a:buChar char="○"/>
            </a:pPr>
            <a:r>
              <a:rPr lang="en" sz="1491"/>
              <a:t>GEO Satellites have </a:t>
            </a:r>
            <a:r>
              <a:rPr lang="en" sz="1491" b="1"/>
              <a:t>circular orbits</a:t>
            </a:r>
            <a:endParaRPr sz="1491" b="1"/>
          </a:p>
          <a:p>
            <a:pPr marL="914400" lvl="1" indent="-323334" algn="l" rtl="0">
              <a:lnSpc>
                <a:spcPct val="115000"/>
              </a:lnSpc>
              <a:spcBef>
                <a:spcPts val="0"/>
              </a:spcBef>
              <a:spcAft>
                <a:spcPts val="0"/>
              </a:spcAft>
              <a:buSzPts val="1492"/>
              <a:buChar char="○"/>
            </a:pPr>
            <a:r>
              <a:rPr lang="en" sz="1491"/>
              <a:t>Satellites treated as </a:t>
            </a:r>
            <a:r>
              <a:rPr lang="en" sz="1491" b="1"/>
              <a:t>spheres</a:t>
            </a:r>
            <a:r>
              <a:rPr lang="en" sz="1491"/>
              <a:t>  </a:t>
            </a:r>
            <a:endParaRPr sz="1091"/>
          </a:p>
        </p:txBody>
      </p:sp>
      <p:pic>
        <p:nvPicPr>
          <p:cNvPr id="819" name="Google Shape;819;p6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86328" y="3294686"/>
            <a:ext cx="5028075" cy="1123700"/>
          </a:xfrm>
          <a:prstGeom prst="rect">
            <a:avLst/>
          </a:prstGeom>
          <a:noFill/>
          <a:ln>
            <a:noFill/>
          </a:ln>
        </p:spPr>
      </p:pic>
      <p:sp>
        <p:nvSpPr>
          <p:cNvPr id="820" name="Google Shape;820;p64"/>
          <p:cNvSpPr txBox="1"/>
          <p:nvPr/>
        </p:nvSpPr>
        <p:spPr>
          <a:xfrm>
            <a:off x="7241042" y="4316850"/>
            <a:ext cx="1755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000"/>
              <a:buFont typeface="Arial"/>
              <a:buNone/>
            </a:pPr>
            <a:r>
              <a:rPr lang="en" sz="1000" b="0" i="0" u="none" strike="noStrike" cap="none">
                <a:solidFill>
                  <a:schemeClr val="dk1"/>
                </a:solidFill>
                <a:latin typeface="Helvetica Neue"/>
                <a:ea typeface="Helvetica Neue"/>
                <a:cs typeface="Helvetica Neue"/>
                <a:sym typeface="Helvetica Neue"/>
              </a:rPr>
              <a:t>[3] </a:t>
            </a:r>
            <a:r>
              <a:rPr lang="en" sz="1000" b="0" i="1" u="none" strike="noStrike" cap="none">
                <a:solidFill>
                  <a:schemeClr val="dk1"/>
                </a:solidFill>
                <a:latin typeface="Helvetica Neue"/>
                <a:ea typeface="Helvetica Neue"/>
                <a:cs typeface="Helvetica Neue"/>
                <a:sym typeface="Helvetica Neue"/>
              </a:rPr>
              <a:t>Coder, Holzinger, 2016)</a:t>
            </a:r>
            <a:endParaRPr sz="600" b="0" i="1" u="none" strike="noStrike" cap="none">
              <a:solidFill>
                <a:srgbClr val="000000"/>
              </a:solidFill>
              <a:latin typeface="Arial"/>
              <a:ea typeface="Arial"/>
              <a:cs typeface="Arial"/>
              <a:sym typeface="Arial"/>
            </a:endParaRPr>
          </a:p>
        </p:txBody>
      </p:sp>
      <p:sp>
        <p:nvSpPr>
          <p:cNvPr id="821" name="Google Shape;821;p64"/>
          <p:cNvSpPr txBox="1"/>
          <p:nvPr/>
        </p:nvSpPr>
        <p:spPr>
          <a:xfrm>
            <a:off x="3713541" y="3594950"/>
            <a:ext cx="6921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rgbClr val="000000"/>
                </a:solidFill>
                <a:latin typeface="Times New Roman"/>
                <a:ea typeface="Times New Roman"/>
                <a:cs typeface="Times New Roman"/>
                <a:sym typeface="Times New Roman"/>
              </a:rPr>
              <a:t>13 &lt;</a:t>
            </a:r>
            <a:endParaRPr sz="1700" b="0" i="0" u="none" strike="noStrike" cap="none">
              <a:solidFill>
                <a:srgbClr val="000000"/>
              </a:solidFill>
              <a:latin typeface="Times New Roman"/>
              <a:ea typeface="Times New Roman"/>
              <a:cs typeface="Times New Roman"/>
              <a:sym typeface="Times New Roman"/>
            </a:endParaRPr>
          </a:p>
        </p:txBody>
      </p:sp>
      <p:cxnSp>
        <p:nvCxnSpPr>
          <p:cNvPr id="822" name="Google Shape;822;p64"/>
          <p:cNvCxnSpPr/>
          <p:nvPr/>
        </p:nvCxnSpPr>
        <p:spPr>
          <a:xfrm rot="10800000" flipH="1">
            <a:off x="4727400" y="2109100"/>
            <a:ext cx="3965700" cy="21000"/>
          </a:xfrm>
          <a:prstGeom prst="straightConnector1">
            <a:avLst/>
          </a:prstGeom>
          <a:noFill/>
          <a:ln w="28575" cap="flat" cmpd="sng">
            <a:solidFill>
              <a:schemeClr val="dk2"/>
            </a:solidFill>
            <a:prstDash val="solid"/>
            <a:round/>
            <a:headEnd type="stealth" w="med" len="med"/>
            <a:tailEnd type="stealth" w="med" len="med"/>
          </a:ln>
        </p:spPr>
      </p:cxnSp>
      <p:cxnSp>
        <p:nvCxnSpPr>
          <p:cNvPr id="823" name="Google Shape;823;p64"/>
          <p:cNvCxnSpPr/>
          <p:nvPr/>
        </p:nvCxnSpPr>
        <p:spPr>
          <a:xfrm>
            <a:off x="5024075" y="2112350"/>
            <a:ext cx="0" cy="165600"/>
          </a:xfrm>
          <a:prstGeom prst="straightConnector1">
            <a:avLst/>
          </a:prstGeom>
          <a:noFill/>
          <a:ln w="28575" cap="flat" cmpd="sng">
            <a:solidFill>
              <a:schemeClr val="dk2"/>
            </a:solidFill>
            <a:prstDash val="solid"/>
            <a:round/>
            <a:headEnd type="none" w="sm" len="sm"/>
            <a:tailEnd type="none" w="sm" len="sm"/>
          </a:ln>
        </p:spPr>
      </p:cxnSp>
      <p:cxnSp>
        <p:nvCxnSpPr>
          <p:cNvPr id="824" name="Google Shape;824;p64"/>
          <p:cNvCxnSpPr/>
          <p:nvPr/>
        </p:nvCxnSpPr>
        <p:spPr>
          <a:xfrm>
            <a:off x="5328875" y="2112350"/>
            <a:ext cx="0" cy="165600"/>
          </a:xfrm>
          <a:prstGeom prst="straightConnector1">
            <a:avLst/>
          </a:prstGeom>
          <a:noFill/>
          <a:ln w="28575" cap="flat" cmpd="sng">
            <a:solidFill>
              <a:schemeClr val="dk2"/>
            </a:solidFill>
            <a:prstDash val="solid"/>
            <a:round/>
            <a:headEnd type="none" w="sm" len="sm"/>
            <a:tailEnd type="none" w="sm" len="sm"/>
          </a:ln>
        </p:spPr>
      </p:cxnSp>
      <p:cxnSp>
        <p:nvCxnSpPr>
          <p:cNvPr id="825" name="Google Shape;825;p64"/>
          <p:cNvCxnSpPr/>
          <p:nvPr/>
        </p:nvCxnSpPr>
        <p:spPr>
          <a:xfrm>
            <a:off x="5633675" y="2112350"/>
            <a:ext cx="0" cy="165600"/>
          </a:xfrm>
          <a:prstGeom prst="straightConnector1">
            <a:avLst/>
          </a:prstGeom>
          <a:noFill/>
          <a:ln w="28575" cap="flat" cmpd="sng">
            <a:solidFill>
              <a:schemeClr val="dk2"/>
            </a:solidFill>
            <a:prstDash val="solid"/>
            <a:round/>
            <a:headEnd type="none" w="sm" len="sm"/>
            <a:tailEnd type="none" w="sm" len="sm"/>
          </a:ln>
        </p:spPr>
      </p:cxnSp>
      <p:cxnSp>
        <p:nvCxnSpPr>
          <p:cNvPr id="826" name="Google Shape;826;p64"/>
          <p:cNvCxnSpPr/>
          <p:nvPr/>
        </p:nvCxnSpPr>
        <p:spPr>
          <a:xfrm>
            <a:off x="5938475" y="2112350"/>
            <a:ext cx="0" cy="165600"/>
          </a:xfrm>
          <a:prstGeom prst="straightConnector1">
            <a:avLst/>
          </a:prstGeom>
          <a:noFill/>
          <a:ln w="28575" cap="flat" cmpd="sng">
            <a:solidFill>
              <a:schemeClr val="dk2"/>
            </a:solidFill>
            <a:prstDash val="solid"/>
            <a:round/>
            <a:headEnd type="none" w="sm" len="sm"/>
            <a:tailEnd type="none" w="sm" len="sm"/>
          </a:ln>
        </p:spPr>
      </p:cxnSp>
      <p:cxnSp>
        <p:nvCxnSpPr>
          <p:cNvPr id="827" name="Google Shape;827;p64"/>
          <p:cNvCxnSpPr/>
          <p:nvPr/>
        </p:nvCxnSpPr>
        <p:spPr>
          <a:xfrm>
            <a:off x="6243275" y="2112350"/>
            <a:ext cx="0" cy="165600"/>
          </a:xfrm>
          <a:prstGeom prst="straightConnector1">
            <a:avLst/>
          </a:prstGeom>
          <a:noFill/>
          <a:ln w="28575" cap="flat" cmpd="sng">
            <a:solidFill>
              <a:schemeClr val="dk2"/>
            </a:solidFill>
            <a:prstDash val="solid"/>
            <a:round/>
            <a:headEnd type="none" w="sm" len="sm"/>
            <a:tailEnd type="none" w="sm" len="sm"/>
          </a:ln>
        </p:spPr>
      </p:cxnSp>
      <p:cxnSp>
        <p:nvCxnSpPr>
          <p:cNvPr id="828" name="Google Shape;828;p64"/>
          <p:cNvCxnSpPr/>
          <p:nvPr/>
        </p:nvCxnSpPr>
        <p:spPr>
          <a:xfrm>
            <a:off x="6548075" y="2112350"/>
            <a:ext cx="0" cy="165600"/>
          </a:xfrm>
          <a:prstGeom prst="straightConnector1">
            <a:avLst/>
          </a:prstGeom>
          <a:noFill/>
          <a:ln w="28575" cap="flat" cmpd="sng">
            <a:solidFill>
              <a:schemeClr val="dk2"/>
            </a:solidFill>
            <a:prstDash val="solid"/>
            <a:round/>
            <a:headEnd type="none" w="sm" len="sm"/>
            <a:tailEnd type="none" w="sm" len="sm"/>
          </a:ln>
        </p:spPr>
      </p:cxnSp>
      <p:cxnSp>
        <p:nvCxnSpPr>
          <p:cNvPr id="829" name="Google Shape;829;p64"/>
          <p:cNvCxnSpPr/>
          <p:nvPr/>
        </p:nvCxnSpPr>
        <p:spPr>
          <a:xfrm>
            <a:off x="6852875" y="2112350"/>
            <a:ext cx="0" cy="165600"/>
          </a:xfrm>
          <a:prstGeom prst="straightConnector1">
            <a:avLst/>
          </a:prstGeom>
          <a:noFill/>
          <a:ln w="28575" cap="flat" cmpd="sng">
            <a:solidFill>
              <a:schemeClr val="dk2"/>
            </a:solidFill>
            <a:prstDash val="solid"/>
            <a:round/>
            <a:headEnd type="none" w="sm" len="sm"/>
            <a:tailEnd type="none" w="sm" len="sm"/>
          </a:ln>
        </p:spPr>
      </p:cxnSp>
      <p:cxnSp>
        <p:nvCxnSpPr>
          <p:cNvPr id="830" name="Google Shape;830;p64"/>
          <p:cNvCxnSpPr/>
          <p:nvPr/>
        </p:nvCxnSpPr>
        <p:spPr>
          <a:xfrm>
            <a:off x="7157675" y="2112350"/>
            <a:ext cx="0" cy="165600"/>
          </a:xfrm>
          <a:prstGeom prst="straightConnector1">
            <a:avLst/>
          </a:prstGeom>
          <a:noFill/>
          <a:ln w="28575" cap="flat" cmpd="sng">
            <a:solidFill>
              <a:schemeClr val="dk2"/>
            </a:solidFill>
            <a:prstDash val="solid"/>
            <a:round/>
            <a:headEnd type="none" w="sm" len="sm"/>
            <a:tailEnd type="none" w="sm" len="sm"/>
          </a:ln>
        </p:spPr>
      </p:cxnSp>
      <p:cxnSp>
        <p:nvCxnSpPr>
          <p:cNvPr id="831" name="Google Shape;831;p64"/>
          <p:cNvCxnSpPr/>
          <p:nvPr/>
        </p:nvCxnSpPr>
        <p:spPr>
          <a:xfrm>
            <a:off x="7462475" y="2112350"/>
            <a:ext cx="0" cy="165600"/>
          </a:xfrm>
          <a:prstGeom prst="straightConnector1">
            <a:avLst/>
          </a:prstGeom>
          <a:noFill/>
          <a:ln w="28575" cap="flat" cmpd="sng">
            <a:solidFill>
              <a:schemeClr val="dk2"/>
            </a:solidFill>
            <a:prstDash val="solid"/>
            <a:round/>
            <a:headEnd type="none" w="sm" len="sm"/>
            <a:tailEnd type="none" w="sm" len="sm"/>
          </a:ln>
        </p:spPr>
      </p:cxnSp>
      <p:cxnSp>
        <p:nvCxnSpPr>
          <p:cNvPr id="832" name="Google Shape;832;p64"/>
          <p:cNvCxnSpPr/>
          <p:nvPr/>
        </p:nvCxnSpPr>
        <p:spPr>
          <a:xfrm>
            <a:off x="7767275" y="2112350"/>
            <a:ext cx="0" cy="165600"/>
          </a:xfrm>
          <a:prstGeom prst="straightConnector1">
            <a:avLst/>
          </a:prstGeom>
          <a:noFill/>
          <a:ln w="28575" cap="flat" cmpd="sng">
            <a:solidFill>
              <a:schemeClr val="dk2"/>
            </a:solidFill>
            <a:prstDash val="solid"/>
            <a:round/>
            <a:headEnd type="none" w="sm" len="sm"/>
            <a:tailEnd type="none" w="sm" len="sm"/>
          </a:ln>
        </p:spPr>
      </p:cxnSp>
      <p:cxnSp>
        <p:nvCxnSpPr>
          <p:cNvPr id="833" name="Google Shape;833;p64"/>
          <p:cNvCxnSpPr/>
          <p:nvPr/>
        </p:nvCxnSpPr>
        <p:spPr>
          <a:xfrm>
            <a:off x="8072075" y="2112350"/>
            <a:ext cx="0" cy="165600"/>
          </a:xfrm>
          <a:prstGeom prst="straightConnector1">
            <a:avLst/>
          </a:prstGeom>
          <a:noFill/>
          <a:ln w="28575" cap="flat" cmpd="sng">
            <a:solidFill>
              <a:schemeClr val="dk2"/>
            </a:solidFill>
            <a:prstDash val="solid"/>
            <a:round/>
            <a:headEnd type="none" w="sm" len="sm"/>
            <a:tailEnd type="none" w="sm" len="sm"/>
          </a:ln>
        </p:spPr>
      </p:cxnSp>
      <p:cxnSp>
        <p:nvCxnSpPr>
          <p:cNvPr id="834" name="Google Shape;834;p64"/>
          <p:cNvCxnSpPr/>
          <p:nvPr/>
        </p:nvCxnSpPr>
        <p:spPr>
          <a:xfrm>
            <a:off x="8376875" y="2112350"/>
            <a:ext cx="0" cy="165600"/>
          </a:xfrm>
          <a:prstGeom prst="straightConnector1">
            <a:avLst/>
          </a:prstGeom>
          <a:noFill/>
          <a:ln w="28575" cap="flat" cmpd="sng">
            <a:solidFill>
              <a:schemeClr val="dk2"/>
            </a:solidFill>
            <a:prstDash val="solid"/>
            <a:round/>
            <a:headEnd type="none" w="sm" len="sm"/>
            <a:tailEnd type="none" w="sm" len="sm"/>
          </a:ln>
        </p:spPr>
      </p:cxnSp>
      <p:sp>
        <p:nvSpPr>
          <p:cNvPr id="835" name="Google Shape;835;p64"/>
          <p:cNvSpPr txBox="1"/>
          <p:nvPr/>
        </p:nvSpPr>
        <p:spPr>
          <a:xfrm>
            <a:off x="4851075" y="2201125"/>
            <a:ext cx="349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Helvetica Neue"/>
                <a:ea typeface="Helvetica Neue"/>
                <a:cs typeface="Helvetica Neue"/>
                <a:sym typeface="Helvetica Neue"/>
              </a:rPr>
              <a:t>-30</a:t>
            </a:r>
            <a:endParaRPr sz="800" b="1" i="0" u="none" strike="noStrike" cap="none">
              <a:solidFill>
                <a:srgbClr val="000000"/>
              </a:solidFill>
              <a:latin typeface="Helvetica Neue"/>
              <a:ea typeface="Helvetica Neue"/>
              <a:cs typeface="Helvetica Neue"/>
              <a:sym typeface="Helvetica Neue"/>
            </a:endParaRPr>
          </a:p>
        </p:txBody>
      </p:sp>
      <p:sp>
        <p:nvSpPr>
          <p:cNvPr id="836" name="Google Shape;836;p64"/>
          <p:cNvSpPr txBox="1"/>
          <p:nvPr/>
        </p:nvSpPr>
        <p:spPr>
          <a:xfrm>
            <a:off x="5153975" y="2201125"/>
            <a:ext cx="3498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Helvetica Neue"/>
                <a:ea typeface="Helvetica Neue"/>
                <a:cs typeface="Helvetica Neue"/>
                <a:sym typeface="Helvetica Neue"/>
              </a:rPr>
              <a:t>-25</a:t>
            </a:r>
            <a:endParaRPr sz="700" b="0" i="0" u="none" strike="noStrike" cap="none">
              <a:solidFill>
                <a:srgbClr val="000000"/>
              </a:solidFill>
              <a:latin typeface="Helvetica Neue"/>
              <a:ea typeface="Helvetica Neue"/>
              <a:cs typeface="Helvetica Neue"/>
              <a:sym typeface="Helvetica Neue"/>
            </a:endParaRPr>
          </a:p>
        </p:txBody>
      </p:sp>
      <p:sp>
        <p:nvSpPr>
          <p:cNvPr id="837" name="Google Shape;837;p64"/>
          <p:cNvSpPr txBox="1"/>
          <p:nvPr/>
        </p:nvSpPr>
        <p:spPr>
          <a:xfrm>
            <a:off x="5459725" y="2201125"/>
            <a:ext cx="349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Helvetica Neue"/>
                <a:ea typeface="Helvetica Neue"/>
                <a:cs typeface="Helvetica Neue"/>
                <a:sym typeface="Helvetica Neue"/>
              </a:rPr>
              <a:t>-20</a:t>
            </a:r>
            <a:endParaRPr sz="800" b="1" i="0" u="none" strike="noStrike" cap="none">
              <a:solidFill>
                <a:srgbClr val="000000"/>
              </a:solidFill>
              <a:latin typeface="Helvetica Neue"/>
              <a:ea typeface="Helvetica Neue"/>
              <a:cs typeface="Helvetica Neue"/>
              <a:sym typeface="Helvetica Neue"/>
            </a:endParaRPr>
          </a:p>
        </p:txBody>
      </p:sp>
      <p:sp>
        <p:nvSpPr>
          <p:cNvPr id="838" name="Google Shape;838;p64"/>
          <p:cNvSpPr txBox="1"/>
          <p:nvPr/>
        </p:nvSpPr>
        <p:spPr>
          <a:xfrm>
            <a:off x="5762625" y="2201125"/>
            <a:ext cx="3498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Helvetica Neue"/>
                <a:ea typeface="Helvetica Neue"/>
                <a:cs typeface="Helvetica Neue"/>
                <a:sym typeface="Helvetica Neue"/>
              </a:rPr>
              <a:t>-15</a:t>
            </a:r>
            <a:endParaRPr sz="700" b="0" i="0" u="none" strike="noStrike" cap="none">
              <a:solidFill>
                <a:srgbClr val="000000"/>
              </a:solidFill>
              <a:latin typeface="Helvetica Neue"/>
              <a:ea typeface="Helvetica Neue"/>
              <a:cs typeface="Helvetica Neue"/>
              <a:sym typeface="Helvetica Neue"/>
            </a:endParaRPr>
          </a:p>
        </p:txBody>
      </p:sp>
      <p:sp>
        <p:nvSpPr>
          <p:cNvPr id="839" name="Google Shape;839;p64"/>
          <p:cNvSpPr txBox="1"/>
          <p:nvPr/>
        </p:nvSpPr>
        <p:spPr>
          <a:xfrm>
            <a:off x="6069800" y="2201125"/>
            <a:ext cx="349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Helvetica Neue"/>
                <a:ea typeface="Helvetica Neue"/>
                <a:cs typeface="Helvetica Neue"/>
                <a:sym typeface="Helvetica Neue"/>
              </a:rPr>
              <a:t>-10</a:t>
            </a:r>
            <a:endParaRPr sz="800" b="1" i="0" u="none" strike="noStrike" cap="none">
              <a:solidFill>
                <a:srgbClr val="000000"/>
              </a:solidFill>
              <a:latin typeface="Helvetica Neue"/>
              <a:ea typeface="Helvetica Neue"/>
              <a:cs typeface="Helvetica Neue"/>
              <a:sym typeface="Helvetica Neue"/>
            </a:endParaRPr>
          </a:p>
        </p:txBody>
      </p:sp>
      <p:sp>
        <p:nvSpPr>
          <p:cNvPr id="840" name="Google Shape;840;p64"/>
          <p:cNvSpPr txBox="1"/>
          <p:nvPr/>
        </p:nvSpPr>
        <p:spPr>
          <a:xfrm>
            <a:off x="6372700" y="2201125"/>
            <a:ext cx="3498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Helvetica Neue"/>
                <a:ea typeface="Helvetica Neue"/>
                <a:cs typeface="Helvetica Neue"/>
                <a:sym typeface="Helvetica Neue"/>
              </a:rPr>
              <a:t>-5</a:t>
            </a:r>
            <a:endParaRPr sz="700" b="0" i="0" u="none" strike="noStrike" cap="none">
              <a:solidFill>
                <a:srgbClr val="000000"/>
              </a:solidFill>
              <a:latin typeface="Helvetica Neue"/>
              <a:ea typeface="Helvetica Neue"/>
              <a:cs typeface="Helvetica Neue"/>
              <a:sym typeface="Helvetica Neue"/>
            </a:endParaRPr>
          </a:p>
        </p:txBody>
      </p:sp>
      <p:sp>
        <p:nvSpPr>
          <p:cNvPr id="841" name="Google Shape;841;p64"/>
          <p:cNvSpPr txBox="1"/>
          <p:nvPr/>
        </p:nvSpPr>
        <p:spPr>
          <a:xfrm>
            <a:off x="6742688" y="2201125"/>
            <a:ext cx="349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Helvetica Neue"/>
                <a:ea typeface="Helvetica Neue"/>
                <a:cs typeface="Helvetica Neue"/>
                <a:sym typeface="Helvetica Neue"/>
              </a:rPr>
              <a:t>0</a:t>
            </a:r>
            <a:endParaRPr sz="800" b="1" i="0" u="none" strike="noStrike" cap="none">
              <a:solidFill>
                <a:srgbClr val="000000"/>
              </a:solidFill>
              <a:latin typeface="Helvetica Neue"/>
              <a:ea typeface="Helvetica Neue"/>
              <a:cs typeface="Helvetica Neue"/>
              <a:sym typeface="Helvetica Neue"/>
            </a:endParaRPr>
          </a:p>
        </p:txBody>
      </p:sp>
      <p:sp>
        <p:nvSpPr>
          <p:cNvPr id="842" name="Google Shape;842;p64"/>
          <p:cNvSpPr txBox="1"/>
          <p:nvPr/>
        </p:nvSpPr>
        <p:spPr>
          <a:xfrm>
            <a:off x="7287100" y="2201125"/>
            <a:ext cx="349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Helvetica Neue"/>
                <a:ea typeface="Helvetica Neue"/>
                <a:cs typeface="Helvetica Neue"/>
                <a:sym typeface="Helvetica Neue"/>
              </a:rPr>
              <a:t> 10</a:t>
            </a:r>
            <a:endParaRPr sz="800" b="1" i="0" u="none" strike="noStrike" cap="none">
              <a:solidFill>
                <a:srgbClr val="000000"/>
              </a:solidFill>
              <a:latin typeface="Helvetica Neue"/>
              <a:ea typeface="Helvetica Neue"/>
              <a:cs typeface="Helvetica Neue"/>
              <a:sym typeface="Helvetica Neue"/>
            </a:endParaRPr>
          </a:p>
        </p:txBody>
      </p:sp>
      <p:sp>
        <p:nvSpPr>
          <p:cNvPr id="843" name="Google Shape;843;p64"/>
          <p:cNvSpPr txBox="1"/>
          <p:nvPr/>
        </p:nvSpPr>
        <p:spPr>
          <a:xfrm>
            <a:off x="7590000" y="2201125"/>
            <a:ext cx="3498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Helvetica Neue"/>
                <a:ea typeface="Helvetica Neue"/>
                <a:cs typeface="Helvetica Neue"/>
                <a:sym typeface="Helvetica Neue"/>
              </a:rPr>
              <a:t> 15</a:t>
            </a:r>
            <a:endParaRPr sz="700" b="0" i="0" u="none" strike="noStrike" cap="none">
              <a:solidFill>
                <a:srgbClr val="000000"/>
              </a:solidFill>
              <a:latin typeface="Helvetica Neue"/>
              <a:ea typeface="Helvetica Neue"/>
              <a:cs typeface="Helvetica Neue"/>
              <a:sym typeface="Helvetica Neue"/>
            </a:endParaRPr>
          </a:p>
        </p:txBody>
      </p:sp>
      <p:sp>
        <p:nvSpPr>
          <p:cNvPr id="844" name="Google Shape;844;p64"/>
          <p:cNvSpPr txBox="1"/>
          <p:nvPr/>
        </p:nvSpPr>
        <p:spPr>
          <a:xfrm>
            <a:off x="7895750" y="2201125"/>
            <a:ext cx="349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Helvetica Neue"/>
                <a:ea typeface="Helvetica Neue"/>
                <a:cs typeface="Helvetica Neue"/>
                <a:sym typeface="Helvetica Neue"/>
              </a:rPr>
              <a:t> 20</a:t>
            </a:r>
            <a:endParaRPr sz="800" b="1" i="0" u="none" strike="noStrike" cap="none">
              <a:solidFill>
                <a:srgbClr val="000000"/>
              </a:solidFill>
              <a:latin typeface="Helvetica Neue"/>
              <a:ea typeface="Helvetica Neue"/>
              <a:cs typeface="Helvetica Neue"/>
              <a:sym typeface="Helvetica Neue"/>
            </a:endParaRPr>
          </a:p>
        </p:txBody>
      </p:sp>
      <p:sp>
        <p:nvSpPr>
          <p:cNvPr id="845" name="Google Shape;845;p64"/>
          <p:cNvSpPr txBox="1"/>
          <p:nvPr/>
        </p:nvSpPr>
        <p:spPr>
          <a:xfrm>
            <a:off x="8198650" y="2201125"/>
            <a:ext cx="3498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Helvetica Neue"/>
                <a:ea typeface="Helvetica Neue"/>
                <a:cs typeface="Helvetica Neue"/>
                <a:sym typeface="Helvetica Neue"/>
              </a:rPr>
              <a:t>  25</a:t>
            </a:r>
            <a:endParaRPr sz="700" b="0" i="0" u="none" strike="noStrike" cap="none">
              <a:solidFill>
                <a:srgbClr val="000000"/>
              </a:solidFill>
              <a:latin typeface="Helvetica Neue"/>
              <a:ea typeface="Helvetica Neue"/>
              <a:cs typeface="Helvetica Neue"/>
              <a:sym typeface="Helvetica Neue"/>
            </a:endParaRPr>
          </a:p>
        </p:txBody>
      </p:sp>
      <p:sp>
        <p:nvSpPr>
          <p:cNvPr id="846" name="Google Shape;846;p64"/>
          <p:cNvSpPr txBox="1"/>
          <p:nvPr/>
        </p:nvSpPr>
        <p:spPr>
          <a:xfrm>
            <a:off x="7010775" y="2201125"/>
            <a:ext cx="3498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Helvetica Neue"/>
                <a:ea typeface="Helvetica Neue"/>
                <a:cs typeface="Helvetica Neue"/>
                <a:sym typeface="Helvetica Neue"/>
              </a:rPr>
              <a:t>  5</a:t>
            </a:r>
            <a:endParaRPr sz="700" b="0" i="0" u="none" strike="noStrike" cap="none">
              <a:solidFill>
                <a:srgbClr val="000000"/>
              </a:solidFill>
              <a:latin typeface="Helvetica Neue"/>
              <a:ea typeface="Helvetica Neue"/>
              <a:cs typeface="Helvetica Neue"/>
              <a:sym typeface="Helvetica Neue"/>
            </a:endParaRPr>
          </a:p>
        </p:txBody>
      </p:sp>
      <p:sp>
        <p:nvSpPr>
          <p:cNvPr id="847" name="Google Shape;847;p64"/>
          <p:cNvSpPr txBox="1"/>
          <p:nvPr/>
        </p:nvSpPr>
        <p:spPr>
          <a:xfrm>
            <a:off x="4962100" y="1372000"/>
            <a:ext cx="4680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Helvetica Neue"/>
                <a:ea typeface="Helvetica Neue"/>
                <a:cs typeface="Helvetica Neue"/>
                <a:sym typeface="Helvetica Neue"/>
              </a:rPr>
              <a:t>Sun</a:t>
            </a:r>
            <a:endParaRPr sz="1200" b="0" i="0" u="none" strike="noStrike" cap="none">
              <a:solidFill>
                <a:srgbClr val="000000"/>
              </a:solidFill>
              <a:latin typeface="Helvetica Neue"/>
              <a:ea typeface="Helvetica Neue"/>
              <a:cs typeface="Helvetica Neue"/>
              <a:sym typeface="Helvetica Neue"/>
            </a:endParaRPr>
          </a:p>
        </p:txBody>
      </p:sp>
      <p:sp>
        <p:nvSpPr>
          <p:cNvPr id="848" name="Google Shape;848;p64"/>
          <p:cNvSpPr txBox="1"/>
          <p:nvPr/>
        </p:nvSpPr>
        <p:spPr>
          <a:xfrm>
            <a:off x="5815600" y="1272000"/>
            <a:ext cx="6585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Helvetica Neue"/>
                <a:ea typeface="Helvetica Neue"/>
                <a:cs typeface="Helvetica Neue"/>
                <a:sym typeface="Helvetica Neue"/>
              </a:rPr>
              <a:t>Full Moon</a:t>
            </a:r>
            <a:endParaRPr sz="1200" b="0" i="0" u="none" strike="noStrike" cap="none">
              <a:solidFill>
                <a:srgbClr val="000000"/>
              </a:solidFill>
              <a:latin typeface="Helvetica Neue"/>
              <a:ea typeface="Helvetica Neue"/>
              <a:cs typeface="Helvetica Neue"/>
              <a:sym typeface="Helvetica Neue"/>
            </a:endParaRPr>
          </a:p>
        </p:txBody>
      </p:sp>
      <p:sp>
        <p:nvSpPr>
          <p:cNvPr id="849" name="Google Shape;849;p64"/>
          <p:cNvSpPr txBox="1"/>
          <p:nvPr/>
        </p:nvSpPr>
        <p:spPr>
          <a:xfrm>
            <a:off x="6600700" y="1319275"/>
            <a:ext cx="10362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Helvetica Neue"/>
                <a:ea typeface="Helvetica Neue"/>
                <a:cs typeface="Helvetica Neue"/>
                <a:sym typeface="Helvetica Neue"/>
              </a:rPr>
              <a:t>Naked </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Helvetica Neue"/>
                <a:ea typeface="Helvetica Neue"/>
                <a:cs typeface="Helvetica Neue"/>
                <a:sym typeface="Helvetica Neue"/>
              </a:rPr>
              <a:t>Eye Limit</a:t>
            </a:r>
            <a:endParaRPr sz="1200" b="0" i="0" u="none" strike="noStrike" cap="none">
              <a:solidFill>
                <a:srgbClr val="000000"/>
              </a:solidFill>
              <a:latin typeface="Helvetica Neue"/>
              <a:ea typeface="Helvetica Neue"/>
              <a:cs typeface="Helvetica Neue"/>
              <a:sym typeface="Helvetica Neue"/>
            </a:endParaRPr>
          </a:p>
        </p:txBody>
      </p:sp>
      <p:sp>
        <p:nvSpPr>
          <p:cNvPr id="850" name="Google Shape;850;p64"/>
          <p:cNvSpPr txBox="1"/>
          <p:nvPr/>
        </p:nvSpPr>
        <p:spPr>
          <a:xfrm>
            <a:off x="7157675" y="817888"/>
            <a:ext cx="10362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Helvetica Neue"/>
                <a:ea typeface="Helvetica Neue"/>
                <a:cs typeface="Helvetica Neue"/>
                <a:sym typeface="Helvetica Neue"/>
              </a:rPr>
              <a:t>GEO Satellites</a:t>
            </a:r>
            <a:endParaRPr sz="1200" b="0" i="0" u="none" strike="noStrike" cap="none">
              <a:solidFill>
                <a:srgbClr val="000000"/>
              </a:solidFill>
              <a:latin typeface="Helvetica Neue"/>
              <a:ea typeface="Helvetica Neue"/>
              <a:cs typeface="Helvetica Neue"/>
              <a:sym typeface="Helvetica Neue"/>
            </a:endParaRPr>
          </a:p>
        </p:txBody>
      </p:sp>
      <p:cxnSp>
        <p:nvCxnSpPr>
          <p:cNvPr id="851" name="Google Shape;851;p64"/>
          <p:cNvCxnSpPr>
            <a:stCxn id="847" idx="2"/>
          </p:cNvCxnSpPr>
          <p:nvPr/>
        </p:nvCxnSpPr>
        <p:spPr>
          <a:xfrm flipH="1">
            <a:off x="5193700" y="1741300"/>
            <a:ext cx="2400" cy="346800"/>
          </a:xfrm>
          <a:prstGeom prst="straightConnector1">
            <a:avLst/>
          </a:prstGeom>
          <a:noFill/>
          <a:ln w="9525" cap="flat" cmpd="sng">
            <a:solidFill>
              <a:schemeClr val="dk2"/>
            </a:solidFill>
            <a:prstDash val="solid"/>
            <a:round/>
            <a:headEnd type="none" w="sm" len="sm"/>
            <a:tailEnd type="triangle" w="med" len="med"/>
          </a:ln>
        </p:spPr>
      </p:cxnSp>
      <p:cxnSp>
        <p:nvCxnSpPr>
          <p:cNvPr id="852" name="Google Shape;852;p64"/>
          <p:cNvCxnSpPr/>
          <p:nvPr/>
        </p:nvCxnSpPr>
        <p:spPr>
          <a:xfrm flipH="1">
            <a:off x="6143650" y="1741300"/>
            <a:ext cx="2400" cy="346800"/>
          </a:xfrm>
          <a:prstGeom prst="straightConnector1">
            <a:avLst/>
          </a:prstGeom>
          <a:noFill/>
          <a:ln w="9525" cap="flat" cmpd="sng">
            <a:solidFill>
              <a:schemeClr val="dk2"/>
            </a:solidFill>
            <a:prstDash val="solid"/>
            <a:round/>
            <a:headEnd type="none" w="sm" len="sm"/>
            <a:tailEnd type="triangle" w="med" len="med"/>
          </a:ln>
        </p:spPr>
      </p:cxnSp>
      <p:cxnSp>
        <p:nvCxnSpPr>
          <p:cNvPr id="853" name="Google Shape;853;p64"/>
          <p:cNvCxnSpPr/>
          <p:nvPr/>
        </p:nvCxnSpPr>
        <p:spPr>
          <a:xfrm flipH="1">
            <a:off x="7224350" y="1810250"/>
            <a:ext cx="2700" cy="278100"/>
          </a:xfrm>
          <a:prstGeom prst="straightConnector1">
            <a:avLst/>
          </a:prstGeom>
          <a:noFill/>
          <a:ln w="9525" cap="flat" cmpd="sng">
            <a:solidFill>
              <a:schemeClr val="dk2"/>
            </a:solidFill>
            <a:prstDash val="solid"/>
            <a:round/>
            <a:headEnd type="none" w="sm" len="sm"/>
            <a:tailEnd type="triangle" w="med" len="med"/>
          </a:ln>
        </p:spPr>
      </p:cxnSp>
      <p:cxnSp>
        <p:nvCxnSpPr>
          <p:cNvPr id="854" name="Google Shape;854;p64"/>
          <p:cNvCxnSpPr/>
          <p:nvPr/>
        </p:nvCxnSpPr>
        <p:spPr>
          <a:xfrm>
            <a:off x="7676975" y="1319275"/>
            <a:ext cx="5100" cy="615000"/>
          </a:xfrm>
          <a:prstGeom prst="straightConnector1">
            <a:avLst/>
          </a:prstGeom>
          <a:noFill/>
          <a:ln w="9525" cap="flat" cmpd="sng">
            <a:solidFill>
              <a:schemeClr val="dk2"/>
            </a:solidFill>
            <a:prstDash val="solid"/>
            <a:round/>
            <a:headEnd type="none" w="sm" len="sm"/>
            <a:tailEnd type="triangle" w="med" len="med"/>
          </a:ln>
        </p:spPr>
      </p:cxnSp>
      <p:cxnSp>
        <p:nvCxnSpPr>
          <p:cNvPr id="855" name="Google Shape;855;p64"/>
          <p:cNvCxnSpPr/>
          <p:nvPr/>
        </p:nvCxnSpPr>
        <p:spPr>
          <a:xfrm>
            <a:off x="7487100" y="1969850"/>
            <a:ext cx="254100" cy="0"/>
          </a:xfrm>
          <a:prstGeom prst="straightConnector1">
            <a:avLst/>
          </a:prstGeom>
          <a:noFill/>
          <a:ln w="19050" cap="flat" cmpd="sng">
            <a:solidFill>
              <a:srgbClr val="FF0000"/>
            </a:solidFill>
            <a:prstDash val="solid"/>
            <a:round/>
            <a:headEnd type="none" w="sm" len="sm"/>
            <a:tailEnd type="none" w="sm" len="sm"/>
          </a:ln>
        </p:spPr>
      </p:cxnSp>
      <p:cxnSp>
        <p:nvCxnSpPr>
          <p:cNvPr id="856" name="Google Shape;856;p64"/>
          <p:cNvCxnSpPr/>
          <p:nvPr/>
        </p:nvCxnSpPr>
        <p:spPr>
          <a:xfrm flipH="1">
            <a:off x="7740000" y="1968125"/>
            <a:ext cx="1200" cy="129300"/>
          </a:xfrm>
          <a:prstGeom prst="straightConnector1">
            <a:avLst/>
          </a:prstGeom>
          <a:noFill/>
          <a:ln w="19050" cap="flat" cmpd="sng">
            <a:solidFill>
              <a:srgbClr val="FF0000"/>
            </a:solidFill>
            <a:prstDash val="solid"/>
            <a:round/>
            <a:headEnd type="none" w="sm" len="sm"/>
            <a:tailEnd type="none" w="sm" len="sm"/>
          </a:ln>
        </p:spPr>
      </p:cxnSp>
      <p:cxnSp>
        <p:nvCxnSpPr>
          <p:cNvPr id="857" name="Google Shape;857;p64"/>
          <p:cNvCxnSpPr/>
          <p:nvPr/>
        </p:nvCxnSpPr>
        <p:spPr>
          <a:xfrm flipH="1">
            <a:off x="7485000" y="1971800"/>
            <a:ext cx="2100" cy="125400"/>
          </a:xfrm>
          <a:prstGeom prst="straightConnector1">
            <a:avLst/>
          </a:prstGeom>
          <a:noFill/>
          <a:ln w="19050" cap="flat" cmpd="sng">
            <a:solidFill>
              <a:srgbClr val="FF0000"/>
            </a:solidFill>
            <a:prstDash val="solid"/>
            <a:round/>
            <a:headEnd type="none" w="sm" len="sm"/>
            <a:tailEnd type="none" w="sm" len="sm"/>
          </a:ln>
        </p:spPr>
      </p:cxnSp>
      <p:sp>
        <p:nvSpPr>
          <p:cNvPr id="858" name="Google Shape;858;p64"/>
          <p:cNvSpPr txBox="1"/>
          <p:nvPr/>
        </p:nvSpPr>
        <p:spPr>
          <a:xfrm>
            <a:off x="6041101" y="2414663"/>
            <a:ext cx="2096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Helvetica Neue"/>
                <a:ea typeface="Helvetica Neue"/>
                <a:cs typeface="Helvetica Neue"/>
                <a:sym typeface="Helvetica Neue"/>
              </a:rPr>
              <a:t>Apparent Magnitude ( m</a:t>
            </a:r>
            <a:r>
              <a:rPr lang="en" sz="1000" b="0" i="0" u="none" strike="noStrike" cap="none" baseline="-25000">
                <a:solidFill>
                  <a:srgbClr val="000000"/>
                </a:solidFill>
                <a:latin typeface="Helvetica Neue"/>
                <a:ea typeface="Helvetica Neue"/>
                <a:cs typeface="Helvetica Neue"/>
                <a:sym typeface="Helvetica Neue"/>
              </a:rPr>
              <a:t>v </a:t>
            </a:r>
            <a:r>
              <a:rPr lang="en" sz="1000" b="0" i="0" u="none" strike="noStrike" cap="none">
                <a:solidFill>
                  <a:srgbClr val="000000"/>
                </a:solidFill>
                <a:latin typeface="Helvetica Neue"/>
                <a:ea typeface="Helvetica Neue"/>
                <a:cs typeface="Helvetica Neue"/>
                <a:sym typeface="Helvetica Neue"/>
              </a:rPr>
              <a:t>)</a:t>
            </a:r>
            <a:endParaRPr sz="1000" b="0" i="0" u="none" strike="noStrike" cap="none">
              <a:solidFill>
                <a:srgbClr val="000000"/>
              </a:solidFill>
              <a:latin typeface="Helvetica Neue"/>
              <a:ea typeface="Helvetica Neue"/>
              <a:cs typeface="Helvetica Neue"/>
              <a:sym typeface="Helvetica Neue"/>
            </a:endParaRPr>
          </a:p>
        </p:txBody>
      </p:sp>
      <p:sp>
        <p:nvSpPr>
          <p:cNvPr id="859" name="Google Shape;859;p64"/>
          <p:cNvSpPr txBox="1">
            <a:spLocks noGrp="1"/>
          </p:cNvSpPr>
          <p:nvPr>
            <p:ph type="sldNum" idx="12"/>
          </p:nvPr>
        </p:nvSpPr>
        <p:spPr>
          <a:xfrm>
            <a:off x="8559384" y="4787801"/>
            <a:ext cx="548700" cy="393600"/>
          </a:xfrm>
          <a:prstGeom prst="rect">
            <a:avLst/>
          </a:prstGeom>
          <a:noFill/>
          <a:ln>
            <a:noFill/>
          </a:ln>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65"/>
          <p:cNvSpPr txBox="1">
            <a:spLocks noGrp="1"/>
          </p:cNvSpPr>
          <p:nvPr>
            <p:ph type="title"/>
          </p:nvPr>
        </p:nvSpPr>
        <p:spPr>
          <a:xfrm>
            <a:off x="311700" y="1099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Optic Options in Consideration</a:t>
            </a:r>
            <a:endParaRPr/>
          </a:p>
        </p:txBody>
      </p:sp>
      <p:sp>
        <p:nvSpPr>
          <p:cNvPr id="865" name="Google Shape;865;p65"/>
          <p:cNvSpPr txBox="1">
            <a:spLocks noGrp="1"/>
          </p:cNvSpPr>
          <p:nvPr>
            <p:ph type="sldNum" idx="12"/>
          </p:nvPr>
        </p:nvSpPr>
        <p:spPr>
          <a:xfrm>
            <a:off x="8559384" y="4787801"/>
            <a:ext cx="548700" cy="393600"/>
          </a:xfrm>
          <a:prstGeom prst="rect">
            <a:avLst/>
          </a:prstGeom>
          <a:noFill/>
          <a:ln>
            <a:noFill/>
          </a:ln>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53</a:t>
            </a:fld>
            <a:endParaRPr/>
          </a:p>
        </p:txBody>
      </p:sp>
      <p:pic>
        <p:nvPicPr>
          <p:cNvPr id="866" name="Google Shape;866;p65"/>
          <p:cNvPicPr preferRelativeResize="0"/>
          <p:nvPr/>
        </p:nvPicPr>
        <p:blipFill rotWithShape="1">
          <a:blip r:embed="rId3" cstate="screen">
            <a:alphaModFix/>
            <a:extLst>
              <a:ext uri="{28A0092B-C50C-407E-A947-70E740481C1C}">
                <a14:useLocalDpi xmlns:a14="http://schemas.microsoft.com/office/drawing/2010/main"/>
              </a:ext>
            </a:extLst>
          </a:blip>
          <a:srcRect t="2056" r="14980"/>
          <a:stretch/>
        </p:blipFill>
        <p:spPr>
          <a:xfrm>
            <a:off x="227250" y="1003850"/>
            <a:ext cx="4283100" cy="3736400"/>
          </a:xfrm>
          <a:prstGeom prst="rect">
            <a:avLst/>
          </a:prstGeom>
          <a:noFill/>
          <a:ln>
            <a:noFill/>
          </a:ln>
        </p:spPr>
      </p:pic>
      <p:pic>
        <p:nvPicPr>
          <p:cNvPr id="867" name="Google Shape;867;p65"/>
          <p:cNvPicPr preferRelativeResize="0"/>
          <p:nvPr/>
        </p:nvPicPr>
        <p:blipFill rotWithShape="1">
          <a:blip r:embed="rId4" cstate="screen">
            <a:alphaModFix/>
            <a:extLst>
              <a:ext uri="{28A0092B-C50C-407E-A947-70E740481C1C}">
                <a14:useLocalDpi xmlns:a14="http://schemas.microsoft.com/office/drawing/2010/main"/>
              </a:ext>
            </a:extLst>
          </a:blip>
          <a:srcRect r="6480"/>
          <a:stretch/>
        </p:blipFill>
        <p:spPr>
          <a:xfrm>
            <a:off x="4510350" y="901825"/>
            <a:ext cx="4588649" cy="366672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pic>
        <p:nvPicPr>
          <p:cNvPr id="872" name="Google Shape;872;p6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937414"/>
            <a:ext cx="4387250" cy="3237411"/>
          </a:xfrm>
          <a:prstGeom prst="rect">
            <a:avLst/>
          </a:prstGeom>
          <a:noFill/>
          <a:ln>
            <a:noFill/>
          </a:ln>
        </p:spPr>
      </p:pic>
      <p:sp>
        <p:nvSpPr>
          <p:cNvPr id="873" name="Google Shape;873;p66"/>
          <p:cNvSpPr txBox="1">
            <a:spLocks noGrp="1"/>
          </p:cNvSpPr>
          <p:nvPr>
            <p:ph type="title"/>
          </p:nvPr>
        </p:nvSpPr>
        <p:spPr>
          <a:xfrm>
            <a:off x="311700" y="1099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Lens &amp; Sensor Selection</a:t>
            </a:r>
            <a:endParaRPr/>
          </a:p>
        </p:txBody>
      </p:sp>
      <p:pic>
        <p:nvPicPr>
          <p:cNvPr id="874" name="Google Shape;874;p6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79525" y="913299"/>
            <a:ext cx="4455608" cy="3237399"/>
          </a:xfrm>
          <a:prstGeom prst="rect">
            <a:avLst/>
          </a:prstGeom>
          <a:noFill/>
          <a:ln>
            <a:noFill/>
          </a:ln>
        </p:spPr>
      </p:pic>
      <p:cxnSp>
        <p:nvCxnSpPr>
          <p:cNvPr id="875" name="Google Shape;875;p66"/>
          <p:cNvCxnSpPr/>
          <p:nvPr/>
        </p:nvCxnSpPr>
        <p:spPr>
          <a:xfrm>
            <a:off x="4211650" y="2670800"/>
            <a:ext cx="571500" cy="2100"/>
          </a:xfrm>
          <a:prstGeom prst="straightConnector1">
            <a:avLst/>
          </a:prstGeom>
          <a:noFill/>
          <a:ln w="38100" cap="flat" cmpd="sng">
            <a:solidFill>
              <a:schemeClr val="dk1"/>
            </a:solidFill>
            <a:prstDash val="solid"/>
            <a:round/>
            <a:headEnd type="none" w="sm" len="sm"/>
            <a:tailEnd type="triangle" w="med" len="med"/>
          </a:ln>
        </p:spPr>
      </p:cxnSp>
      <p:sp>
        <p:nvSpPr>
          <p:cNvPr id="876" name="Google Shape;876;p66"/>
          <p:cNvSpPr txBox="1">
            <a:spLocks noGrp="1"/>
          </p:cNvSpPr>
          <p:nvPr>
            <p:ph type="sldNum" idx="12"/>
          </p:nvPr>
        </p:nvSpPr>
        <p:spPr>
          <a:xfrm>
            <a:off x="8559384" y="4787801"/>
            <a:ext cx="548700" cy="393600"/>
          </a:xfrm>
          <a:prstGeom prst="rect">
            <a:avLst/>
          </a:prstGeom>
          <a:noFill/>
          <a:ln>
            <a:noFill/>
          </a:ln>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67"/>
          <p:cNvSpPr/>
          <p:nvPr/>
        </p:nvSpPr>
        <p:spPr>
          <a:xfrm>
            <a:off x="3945075" y="1061075"/>
            <a:ext cx="5134800" cy="1069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67"/>
          <p:cNvSpPr/>
          <p:nvPr/>
        </p:nvSpPr>
        <p:spPr>
          <a:xfrm>
            <a:off x="395700" y="3306525"/>
            <a:ext cx="286500" cy="400200"/>
          </a:xfrm>
          <a:prstGeom prst="roundRect">
            <a:avLst>
              <a:gd name="adj" fmla="val 16667"/>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67"/>
          <p:cNvSpPr/>
          <p:nvPr/>
        </p:nvSpPr>
        <p:spPr>
          <a:xfrm>
            <a:off x="1981000" y="4263025"/>
            <a:ext cx="925800" cy="400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6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Control Variables</a:t>
            </a:r>
            <a:endParaRPr/>
          </a:p>
        </p:txBody>
      </p:sp>
      <p:pic>
        <p:nvPicPr>
          <p:cNvPr id="885" name="Google Shape;885;p6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051900" y="1033986"/>
            <a:ext cx="5028075" cy="1123700"/>
          </a:xfrm>
          <a:prstGeom prst="rect">
            <a:avLst/>
          </a:prstGeom>
          <a:noFill/>
          <a:ln>
            <a:noFill/>
          </a:ln>
        </p:spPr>
      </p:pic>
      <p:sp>
        <p:nvSpPr>
          <p:cNvPr id="886" name="Google Shape;886;p67"/>
          <p:cNvSpPr txBox="1"/>
          <p:nvPr/>
        </p:nvSpPr>
        <p:spPr>
          <a:xfrm>
            <a:off x="7648075" y="767500"/>
            <a:ext cx="17550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000" i="1">
                <a:solidFill>
                  <a:schemeClr val="dk1"/>
                </a:solidFill>
                <a:latin typeface="Helvetica Neue"/>
                <a:ea typeface="Helvetica Neue"/>
                <a:cs typeface="Helvetica Neue"/>
                <a:sym typeface="Helvetica Neue"/>
              </a:rPr>
              <a:t>(Coder, Holzinger, 2016)</a:t>
            </a:r>
            <a:endParaRPr sz="600" i="1"/>
          </a:p>
        </p:txBody>
      </p:sp>
      <p:sp>
        <p:nvSpPr>
          <p:cNvPr id="887" name="Google Shape;887;p67"/>
          <p:cNvSpPr txBox="1"/>
          <p:nvPr/>
        </p:nvSpPr>
        <p:spPr>
          <a:xfrm>
            <a:off x="137425" y="881575"/>
            <a:ext cx="18972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a:solidFill>
                  <a:schemeClr val="dk1"/>
                </a:solidFill>
                <a:latin typeface="Helvetica Neue"/>
                <a:ea typeface="Helvetica Neue"/>
                <a:cs typeface="Helvetica Neue"/>
                <a:sym typeface="Helvetica Neue"/>
              </a:rPr>
              <a:t>Design Variables </a:t>
            </a:r>
            <a:endParaRPr/>
          </a:p>
        </p:txBody>
      </p:sp>
      <p:sp>
        <p:nvSpPr>
          <p:cNvPr id="888" name="Google Shape;888;p67"/>
          <p:cNvSpPr txBox="1"/>
          <p:nvPr/>
        </p:nvSpPr>
        <p:spPr>
          <a:xfrm>
            <a:off x="1008825" y="1274775"/>
            <a:ext cx="3000000" cy="10836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1600">
                <a:solidFill>
                  <a:schemeClr val="dk1"/>
                </a:solidFill>
                <a:latin typeface="Helvetica Neue"/>
                <a:ea typeface="Helvetica Neue"/>
                <a:cs typeface="Helvetica Neue"/>
                <a:sym typeface="Helvetica Neue"/>
              </a:rPr>
              <a:t>F-number (</a:t>
            </a:r>
            <a:r>
              <a:rPr lang="en" sz="1600" b="1">
                <a:solidFill>
                  <a:srgbClr val="FF9900"/>
                </a:solidFill>
                <a:latin typeface="Helvetica Neue"/>
                <a:ea typeface="Helvetica Neue"/>
                <a:cs typeface="Helvetica Neue"/>
                <a:sym typeface="Helvetica Neue"/>
              </a:rPr>
              <a:t>N</a:t>
            </a:r>
            <a:r>
              <a:rPr lang="en" sz="1600">
                <a:solidFill>
                  <a:schemeClr val="dk1"/>
                </a:solidFill>
                <a:latin typeface="Helvetica Neue"/>
                <a:ea typeface="Helvetica Neue"/>
                <a:cs typeface="Helvetica Neue"/>
                <a:sym typeface="Helvetica Neue"/>
              </a:rPr>
              <a:t>)</a:t>
            </a:r>
            <a:endParaRPr sz="1600">
              <a:solidFill>
                <a:schemeClr val="dk1"/>
              </a:solidFill>
              <a:latin typeface="Helvetica Neue"/>
              <a:ea typeface="Helvetica Neue"/>
              <a:cs typeface="Helvetica Neue"/>
              <a:sym typeface="Helvetica Neue"/>
            </a:endParaRPr>
          </a:p>
          <a:p>
            <a:pPr marL="0" lvl="0" indent="0" algn="l" rtl="0">
              <a:lnSpc>
                <a:spcPct val="80000"/>
              </a:lnSpc>
              <a:spcBef>
                <a:spcPts val="1200"/>
              </a:spcBef>
              <a:spcAft>
                <a:spcPts val="0"/>
              </a:spcAft>
              <a:buNone/>
            </a:pPr>
            <a:r>
              <a:rPr lang="en" sz="1600">
                <a:solidFill>
                  <a:schemeClr val="dk1"/>
                </a:solidFill>
                <a:latin typeface="Helvetica Neue"/>
                <a:ea typeface="Helvetica Neue"/>
                <a:cs typeface="Helvetica Neue"/>
                <a:sym typeface="Helvetica Neue"/>
              </a:rPr>
              <a:t>aperture diameter (</a:t>
            </a:r>
            <a:r>
              <a:rPr lang="en" sz="1600" b="1">
                <a:solidFill>
                  <a:srgbClr val="CC0000"/>
                </a:solidFill>
                <a:latin typeface="Helvetica Neue"/>
                <a:ea typeface="Helvetica Neue"/>
                <a:cs typeface="Helvetica Neue"/>
                <a:sym typeface="Helvetica Neue"/>
              </a:rPr>
              <a:t>D</a:t>
            </a:r>
            <a:r>
              <a:rPr lang="en" sz="1600">
                <a:solidFill>
                  <a:schemeClr val="dk1"/>
                </a:solidFill>
                <a:latin typeface="Helvetica Neue"/>
                <a:ea typeface="Helvetica Neue"/>
                <a:cs typeface="Helvetica Neue"/>
                <a:sym typeface="Helvetica Neue"/>
              </a:rPr>
              <a:t>)</a:t>
            </a:r>
            <a:endParaRPr sz="1600">
              <a:solidFill>
                <a:schemeClr val="dk1"/>
              </a:solidFill>
              <a:latin typeface="Helvetica Neue"/>
              <a:ea typeface="Helvetica Neue"/>
              <a:cs typeface="Helvetica Neue"/>
              <a:sym typeface="Helvetica Neue"/>
            </a:endParaRPr>
          </a:p>
          <a:p>
            <a:pPr marL="0" lvl="0" indent="0" algn="l" rtl="0">
              <a:lnSpc>
                <a:spcPct val="80000"/>
              </a:lnSpc>
              <a:spcBef>
                <a:spcPts val="1200"/>
              </a:spcBef>
              <a:spcAft>
                <a:spcPts val="1200"/>
              </a:spcAft>
              <a:buNone/>
            </a:pPr>
            <a:r>
              <a:rPr lang="en" sz="1600">
                <a:solidFill>
                  <a:schemeClr val="dk1"/>
                </a:solidFill>
                <a:latin typeface="Helvetica Neue"/>
                <a:ea typeface="Helvetica Neue"/>
                <a:cs typeface="Helvetica Neue"/>
                <a:sym typeface="Helvetica Neue"/>
              </a:rPr>
              <a:t>pixel size (</a:t>
            </a:r>
            <a:r>
              <a:rPr lang="en" sz="1600" b="1">
                <a:solidFill>
                  <a:srgbClr val="3C78D8"/>
                </a:solidFill>
                <a:latin typeface="Helvetica Neue"/>
                <a:ea typeface="Helvetica Neue"/>
                <a:cs typeface="Helvetica Neue"/>
                <a:sym typeface="Helvetica Neue"/>
              </a:rPr>
              <a:t>p</a:t>
            </a:r>
            <a:r>
              <a:rPr lang="en" sz="1600">
                <a:solidFill>
                  <a:schemeClr val="dk1"/>
                </a:solidFill>
                <a:latin typeface="Helvetica Neue"/>
                <a:ea typeface="Helvetica Neue"/>
                <a:cs typeface="Helvetica Neue"/>
                <a:sym typeface="Helvetica Neue"/>
              </a:rPr>
              <a:t>)</a:t>
            </a:r>
            <a:endParaRPr sz="1600">
              <a:solidFill>
                <a:schemeClr val="dk1"/>
              </a:solidFill>
            </a:endParaRPr>
          </a:p>
        </p:txBody>
      </p:sp>
      <p:cxnSp>
        <p:nvCxnSpPr>
          <p:cNvPr id="889" name="Google Shape;889;p67"/>
          <p:cNvCxnSpPr/>
          <p:nvPr/>
        </p:nvCxnSpPr>
        <p:spPr>
          <a:xfrm>
            <a:off x="6914325" y="887175"/>
            <a:ext cx="7500" cy="301200"/>
          </a:xfrm>
          <a:prstGeom prst="straightConnector1">
            <a:avLst/>
          </a:prstGeom>
          <a:noFill/>
          <a:ln w="19050" cap="flat" cmpd="sng">
            <a:solidFill>
              <a:schemeClr val="accent4"/>
            </a:solidFill>
            <a:prstDash val="solid"/>
            <a:round/>
            <a:headEnd type="none" w="med" len="med"/>
            <a:tailEnd type="triangle" w="med" len="med"/>
          </a:ln>
        </p:spPr>
      </p:cxnSp>
      <p:cxnSp>
        <p:nvCxnSpPr>
          <p:cNvPr id="890" name="Google Shape;890;p67"/>
          <p:cNvCxnSpPr/>
          <p:nvPr/>
        </p:nvCxnSpPr>
        <p:spPr>
          <a:xfrm>
            <a:off x="7037350" y="887175"/>
            <a:ext cx="7500" cy="301200"/>
          </a:xfrm>
          <a:prstGeom prst="straightConnector1">
            <a:avLst/>
          </a:prstGeom>
          <a:noFill/>
          <a:ln w="19050" cap="flat" cmpd="sng">
            <a:solidFill>
              <a:srgbClr val="CC0000"/>
            </a:solidFill>
            <a:prstDash val="solid"/>
            <a:round/>
            <a:headEnd type="none" w="med" len="med"/>
            <a:tailEnd type="triangle" w="med" len="med"/>
          </a:ln>
        </p:spPr>
      </p:cxnSp>
      <p:cxnSp>
        <p:nvCxnSpPr>
          <p:cNvPr id="891" name="Google Shape;891;p67"/>
          <p:cNvCxnSpPr/>
          <p:nvPr/>
        </p:nvCxnSpPr>
        <p:spPr>
          <a:xfrm rot="10800000" flipH="1">
            <a:off x="8037900" y="1890900"/>
            <a:ext cx="3900" cy="298200"/>
          </a:xfrm>
          <a:prstGeom prst="straightConnector1">
            <a:avLst/>
          </a:prstGeom>
          <a:noFill/>
          <a:ln w="19050" cap="flat" cmpd="sng">
            <a:solidFill>
              <a:srgbClr val="3C78D8"/>
            </a:solidFill>
            <a:prstDash val="solid"/>
            <a:round/>
            <a:headEnd type="none" w="med" len="med"/>
            <a:tailEnd type="triangle" w="med" len="med"/>
          </a:ln>
        </p:spPr>
      </p:cxnSp>
      <p:sp>
        <p:nvSpPr>
          <p:cNvPr id="892" name="Google Shape;892;p67"/>
          <p:cNvSpPr/>
          <p:nvPr/>
        </p:nvSpPr>
        <p:spPr>
          <a:xfrm>
            <a:off x="1775200" y="2909750"/>
            <a:ext cx="205800" cy="1123800"/>
          </a:xfrm>
          <a:prstGeom prst="diamond">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93" name="Google Shape;893;p67"/>
          <p:cNvCxnSpPr/>
          <p:nvPr/>
        </p:nvCxnSpPr>
        <p:spPr>
          <a:xfrm>
            <a:off x="845100" y="3102488"/>
            <a:ext cx="889200" cy="7200"/>
          </a:xfrm>
          <a:prstGeom prst="straightConnector1">
            <a:avLst/>
          </a:prstGeom>
          <a:noFill/>
          <a:ln w="19050" cap="flat" cmpd="sng">
            <a:solidFill>
              <a:srgbClr val="6FA8DC"/>
            </a:solidFill>
            <a:prstDash val="solid"/>
            <a:round/>
            <a:headEnd type="none" w="med" len="med"/>
            <a:tailEnd type="triangle" w="med" len="med"/>
          </a:ln>
        </p:spPr>
      </p:cxnSp>
      <p:cxnSp>
        <p:nvCxnSpPr>
          <p:cNvPr id="894" name="Google Shape;894;p67"/>
          <p:cNvCxnSpPr/>
          <p:nvPr/>
        </p:nvCxnSpPr>
        <p:spPr>
          <a:xfrm>
            <a:off x="845100" y="3853800"/>
            <a:ext cx="889200" cy="7200"/>
          </a:xfrm>
          <a:prstGeom prst="straightConnector1">
            <a:avLst/>
          </a:prstGeom>
          <a:noFill/>
          <a:ln w="19050" cap="flat" cmpd="sng">
            <a:solidFill>
              <a:srgbClr val="6FA8DC"/>
            </a:solidFill>
            <a:prstDash val="solid"/>
            <a:round/>
            <a:headEnd type="none" w="med" len="med"/>
            <a:tailEnd type="triangle" w="med" len="med"/>
          </a:ln>
        </p:spPr>
      </p:cxnSp>
      <p:cxnSp>
        <p:nvCxnSpPr>
          <p:cNvPr id="895" name="Google Shape;895;p67"/>
          <p:cNvCxnSpPr/>
          <p:nvPr/>
        </p:nvCxnSpPr>
        <p:spPr>
          <a:xfrm>
            <a:off x="2024925" y="3102463"/>
            <a:ext cx="2517300" cy="453600"/>
          </a:xfrm>
          <a:prstGeom prst="straightConnector1">
            <a:avLst/>
          </a:prstGeom>
          <a:noFill/>
          <a:ln w="19050" cap="flat" cmpd="sng">
            <a:solidFill>
              <a:srgbClr val="6FA8DC"/>
            </a:solidFill>
            <a:prstDash val="solid"/>
            <a:round/>
            <a:headEnd type="none" w="med" len="med"/>
            <a:tailEnd type="triangle" w="med" len="med"/>
          </a:ln>
        </p:spPr>
      </p:cxnSp>
      <p:cxnSp>
        <p:nvCxnSpPr>
          <p:cNvPr id="896" name="Google Shape;896;p67"/>
          <p:cNvCxnSpPr/>
          <p:nvPr/>
        </p:nvCxnSpPr>
        <p:spPr>
          <a:xfrm rot="10800000" flipH="1">
            <a:off x="1981125" y="3556063"/>
            <a:ext cx="2561100" cy="304800"/>
          </a:xfrm>
          <a:prstGeom prst="straightConnector1">
            <a:avLst/>
          </a:prstGeom>
          <a:noFill/>
          <a:ln w="19050" cap="flat" cmpd="sng">
            <a:solidFill>
              <a:srgbClr val="6FA8DC"/>
            </a:solidFill>
            <a:prstDash val="solid"/>
            <a:round/>
            <a:headEnd type="none" w="med" len="med"/>
            <a:tailEnd type="triangle" w="med" len="med"/>
          </a:ln>
        </p:spPr>
      </p:cxnSp>
      <p:cxnSp>
        <p:nvCxnSpPr>
          <p:cNvPr id="897" name="Google Shape;897;p67"/>
          <p:cNvCxnSpPr/>
          <p:nvPr/>
        </p:nvCxnSpPr>
        <p:spPr>
          <a:xfrm flipH="1">
            <a:off x="4538025" y="2909750"/>
            <a:ext cx="4200" cy="1219800"/>
          </a:xfrm>
          <a:prstGeom prst="straightConnector1">
            <a:avLst/>
          </a:prstGeom>
          <a:noFill/>
          <a:ln w="9525" cap="flat" cmpd="sng">
            <a:solidFill>
              <a:schemeClr val="dk1"/>
            </a:solidFill>
            <a:prstDash val="dash"/>
            <a:round/>
            <a:headEnd type="none" w="med" len="med"/>
            <a:tailEnd type="none" w="med" len="med"/>
          </a:ln>
        </p:spPr>
      </p:cxnSp>
      <p:cxnSp>
        <p:nvCxnSpPr>
          <p:cNvPr id="898" name="Google Shape;898;p67"/>
          <p:cNvCxnSpPr/>
          <p:nvPr/>
        </p:nvCxnSpPr>
        <p:spPr>
          <a:xfrm flipH="1">
            <a:off x="1775200" y="2880300"/>
            <a:ext cx="4200" cy="1219800"/>
          </a:xfrm>
          <a:prstGeom prst="straightConnector1">
            <a:avLst/>
          </a:prstGeom>
          <a:noFill/>
          <a:ln w="9525" cap="flat" cmpd="sng">
            <a:solidFill>
              <a:schemeClr val="dk1"/>
            </a:solidFill>
            <a:prstDash val="dash"/>
            <a:round/>
            <a:headEnd type="none" w="med" len="med"/>
            <a:tailEnd type="none" w="med" len="med"/>
          </a:ln>
        </p:spPr>
      </p:cxnSp>
      <p:cxnSp>
        <p:nvCxnSpPr>
          <p:cNvPr id="899" name="Google Shape;899;p67"/>
          <p:cNvCxnSpPr/>
          <p:nvPr/>
        </p:nvCxnSpPr>
        <p:spPr>
          <a:xfrm>
            <a:off x="1782525" y="2762800"/>
            <a:ext cx="2762700" cy="29400"/>
          </a:xfrm>
          <a:prstGeom prst="straightConnector1">
            <a:avLst/>
          </a:prstGeom>
          <a:noFill/>
          <a:ln w="19050" cap="flat" cmpd="sng">
            <a:solidFill>
              <a:srgbClr val="A64D79"/>
            </a:solidFill>
            <a:prstDash val="solid"/>
            <a:round/>
            <a:headEnd type="triangle" w="med" len="med"/>
            <a:tailEnd type="triangle" w="med" len="med"/>
          </a:ln>
        </p:spPr>
      </p:cxnSp>
      <p:cxnSp>
        <p:nvCxnSpPr>
          <p:cNvPr id="900" name="Google Shape;900;p67"/>
          <p:cNvCxnSpPr/>
          <p:nvPr/>
        </p:nvCxnSpPr>
        <p:spPr>
          <a:xfrm flipH="1">
            <a:off x="761325" y="3086000"/>
            <a:ext cx="7200" cy="771300"/>
          </a:xfrm>
          <a:prstGeom prst="straightConnector1">
            <a:avLst/>
          </a:prstGeom>
          <a:noFill/>
          <a:ln w="19050" cap="flat" cmpd="sng">
            <a:solidFill>
              <a:srgbClr val="A64D79"/>
            </a:solidFill>
            <a:prstDash val="solid"/>
            <a:round/>
            <a:headEnd type="triangle" w="med" len="med"/>
            <a:tailEnd type="triangle" w="med" len="med"/>
          </a:ln>
        </p:spPr>
      </p:cxnSp>
      <p:sp>
        <p:nvSpPr>
          <p:cNvPr id="901" name="Google Shape;901;p67"/>
          <p:cNvSpPr txBox="1"/>
          <p:nvPr/>
        </p:nvSpPr>
        <p:spPr>
          <a:xfrm>
            <a:off x="381000" y="3291850"/>
            <a:ext cx="28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EFEFEF"/>
                </a:solidFill>
                <a:latin typeface="Helvetica Neue"/>
                <a:ea typeface="Helvetica Neue"/>
                <a:cs typeface="Helvetica Neue"/>
                <a:sym typeface="Helvetica Neue"/>
              </a:rPr>
              <a:t>D</a:t>
            </a:r>
            <a:endParaRPr>
              <a:solidFill>
                <a:srgbClr val="EFEFEF"/>
              </a:solidFill>
              <a:latin typeface="Helvetica Neue"/>
              <a:ea typeface="Helvetica Neue"/>
              <a:cs typeface="Helvetica Neue"/>
              <a:sym typeface="Helvetica Neue"/>
            </a:endParaRPr>
          </a:p>
        </p:txBody>
      </p:sp>
      <p:sp>
        <p:nvSpPr>
          <p:cNvPr id="902" name="Google Shape;902;p67"/>
          <p:cNvSpPr txBox="1"/>
          <p:nvPr/>
        </p:nvSpPr>
        <p:spPr>
          <a:xfrm>
            <a:off x="3020625" y="2371650"/>
            <a:ext cx="28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f</a:t>
            </a:r>
            <a:endParaRPr>
              <a:latin typeface="Helvetica Neue"/>
              <a:ea typeface="Helvetica Neue"/>
              <a:cs typeface="Helvetica Neue"/>
              <a:sym typeface="Helvetica Neue"/>
            </a:endParaRPr>
          </a:p>
        </p:txBody>
      </p:sp>
      <p:sp>
        <p:nvSpPr>
          <p:cNvPr id="903" name="Google Shape;903;p67"/>
          <p:cNvSpPr/>
          <p:nvPr/>
        </p:nvSpPr>
        <p:spPr>
          <a:xfrm>
            <a:off x="5334275" y="2862150"/>
            <a:ext cx="2424900" cy="12561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67"/>
          <p:cNvSpPr txBox="1"/>
          <p:nvPr/>
        </p:nvSpPr>
        <p:spPr>
          <a:xfrm>
            <a:off x="6274800" y="4033550"/>
            <a:ext cx="63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1920</a:t>
            </a:r>
            <a:endParaRPr>
              <a:latin typeface="Helvetica Neue"/>
              <a:ea typeface="Helvetica Neue"/>
              <a:cs typeface="Helvetica Neue"/>
              <a:sym typeface="Helvetica Neue"/>
            </a:endParaRPr>
          </a:p>
        </p:txBody>
      </p:sp>
      <p:sp>
        <p:nvSpPr>
          <p:cNvPr id="905" name="Google Shape;905;p67"/>
          <p:cNvSpPr txBox="1"/>
          <p:nvPr/>
        </p:nvSpPr>
        <p:spPr>
          <a:xfrm>
            <a:off x="4814750" y="3291850"/>
            <a:ext cx="63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1080</a:t>
            </a:r>
            <a:endParaRPr>
              <a:latin typeface="Helvetica Neue"/>
              <a:ea typeface="Helvetica Neue"/>
              <a:cs typeface="Helvetica Neue"/>
              <a:sym typeface="Helvetica Neue"/>
            </a:endParaRPr>
          </a:p>
        </p:txBody>
      </p:sp>
      <p:sp>
        <p:nvSpPr>
          <p:cNvPr id="906" name="Google Shape;906;p67"/>
          <p:cNvSpPr/>
          <p:nvPr/>
        </p:nvSpPr>
        <p:spPr>
          <a:xfrm>
            <a:off x="7258600" y="3718025"/>
            <a:ext cx="44100" cy="735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07" name="Google Shape;907;p67"/>
          <p:cNvCxnSpPr/>
          <p:nvPr/>
        </p:nvCxnSpPr>
        <p:spPr>
          <a:xfrm rot="10800000" flipH="1">
            <a:off x="7302825" y="3196100"/>
            <a:ext cx="808200" cy="551100"/>
          </a:xfrm>
          <a:prstGeom prst="straightConnector1">
            <a:avLst/>
          </a:prstGeom>
          <a:noFill/>
          <a:ln w="9525" cap="flat" cmpd="sng">
            <a:solidFill>
              <a:schemeClr val="dk2"/>
            </a:solidFill>
            <a:prstDash val="solid"/>
            <a:round/>
            <a:headEnd type="none" w="med" len="med"/>
            <a:tailEnd type="triangle" w="med" len="med"/>
          </a:ln>
        </p:spPr>
      </p:cxnSp>
      <p:sp>
        <p:nvSpPr>
          <p:cNvPr id="908" name="Google Shape;908;p67"/>
          <p:cNvSpPr/>
          <p:nvPr/>
        </p:nvSpPr>
        <p:spPr>
          <a:xfrm>
            <a:off x="8111025" y="2953150"/>
            <a:ext cx="396900" cy="3387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67"/>
          <p:cNvSpPr txBox="1"/>
          <p:nvPr/>
        </p:nvSpPr>
        <p:spPr>
          <a:xfrm>
            <a:off x="7989825" y="2615825"/>
            <a:ext cx="63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_ µm</a:t>
            </a:r>
            <a:endParaRPr>
              <a:latin typeface="Helvetica Neue"/>
              <a:ea typeface="Helvetica Neue"/>
              <a:cs typeface="Helvetica Neue"/>
              <a:sym typeface="Helvetica Neue"/>
            </a:endParaRPr>
          </a:p>
        </p:txBody>
      </p:sp>
      <p:sp>
        <p:nvSpPr>
          <p:cNvPr id="910" name="Google Shape;910;p67"/>
          <p:cNvSpPr txBox="1"/>
          <p:nvPr/>
        </p:nvSpPr>
        <p:spPr>
          <a:xfrm>
            <a:off x="2024925" y="4263025"/>
            <a:ext cx="130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N = f/D</a:t>
            </a:r>
            <a:endParaRPr>
              <a:latin typeface="Helvetica Neue"/>
              <a:ea typeface="Helvetica Neue"/>
              <a:cs typeface="Helvetica Neue"/>
              <a:sym typeface="Helvetica Neue"/>
            </a:endParaRPr>
          </a:p>
        </p:txBody>
      </p:sp>
      <p:sp>
        <p:nvSpPr>
          <p:cNvPr id="911" name="Google Shape;911;p67"/>
          <p:cNvSpPr txBox="1"/>
          <p:nvPr/>
        </p:nvSpPr>
        <p:spPr>
          <a:xfrm>
            <a:off x="8166225" y="2937100"/>
            <a:ext cx="28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EFEFEF"/>
                </a:solidFill>
                <a:latin typeface="Helvetica Neue"/>
                <a:ea typeface="Helvetica Neue"/>
                <a:cs typeface="Helvetica Neue"/>
                <a:sym typeface="Helvetica Neue"/>
              </a:rPr>
              <a:t>P</a:t>
            </a:r>
            <a:endParaRPr>
              <a:solidFill>
                <a:srgbClr val="EFEFEF"/>
              </a:solidFill>
              <a:latin typeface="Helvetica Neue"/>
              <a:ea typeface="Helvetica Neue"/>
              <a:cs typeface="Helvetica Neue"/>
              <a:sym typeface="Helvetica Neue"/>
            </a:endParaRPr>
          </a:p>
        </p:txBody>
      </p:sp>
      <p:sp>
        <p:nvSpPr>
          <p:cNvPr id="912" name="Google Shape;912;p6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68"/>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Optical System Nomenclature</a:t>
            </a:r>
            <a:endParaRPr/>
          </a:p>
        </p:txBody>
      </p:sp>
      <p:graphicFrame>
        <p:nvGraphicFramePr>
          <p:cNvPr id="918" name="Google Shape;918;p68"/>
          <p:cNvGraphicFramePr/>
          <p:nvPr/>
        </p:nvGraphicFramePr>
        <p:xfrm>
          <a:off x="1321175" y="759438"/>
          <a:ext cx="3000000" cy="3000000"/>
        </p:xfrm>
        <a:graphic>
          <a:graphicData uri="http://schemas.openxmlformats.org/drawingml/2006/table">
            <a:tbl>
              <a:tblPr>
                <a:noFill/>
                <a:tableStyleId>{5B42A5BC-5262-4767-A5F5-149DFB1A2B98}</a:tableStyleId>
              </a:tblPr>
              <a:tblGrid>
                <a:gridCol w="1297100">
                  <a:extLst>
                    <a:ext uri="{9D8B030D-6E8A-4147-A177-3AD203B41FA5}">
                      <a16:colId xmlns:a16="http://schemas.microsoft.com/office/drawing/2014/main" val="20000"/>
                    </a:ext>
                  </a:extLst>
                </a:gridCol>
                <a:gridCol w="2428525">
                  <a:extLst>
                    <a:ext uri="{9D8B030D-6E8A-4147-A177-3AD203B41FA5}">
                      <a16:colId xmlns:a16="http://schemas.microsoft.com/office/drawing/2014/main" val="20001"/>
                    </a:ext>
                  </a:extLst>
                </a:gridCol>
                <a:gridCol w="2776025">
                  <a:extLst>
                    <a:ext uri="{9D8B030D-6E8A-4147-A177-3AD203B41FA5}">
                      <a16:colId xmlns:a16="http://schemas.microsoft.com/office/drawing/2014/main" val="20002"/>
                    </a:ext>
                  </a:extLst>
                </a:gridCol>
              </a:tblGrid>
              <a:tr h="311675">
                <a:tc>
                  <a:txBody>
                    <a:bodyPr/>
                    <a:lstStyle/>
                    <a:p>
                      <a:pPr marL="0" lvl="0" indent="0" algn="ctr" rtl="0">
                        <a:spcBef>
                          <a:spcPts val="0"/>
                        </a:spcBef>
                        <a:spcAft>
                          <a:spcPts val="0"/>
                        </a:spcAft>
                        <a:buNone/>
                      </a:pPr>
                      <a:r>
                        <a:rPr lang="en" b="1"/>
                        <a:t>Symbol</a:t>
                      </a:r>
                      <a:endParaRPr b="1"/>
                    </a:p>
                  </a:txBody>
                  <a:tcPr marL="91425" marR="91425" marT="91425" marB="91425"/>
                </a:tc>
                <a:tc>
                  <a:txBody>
                    <a:bodyPr/>
                    <a:lstStyle/>
                    <a:p>
                      <a:pPr marL="0" lvl="0" indent="0" algn="ctr" rtl="0">
                        <a:spcBef>
                          <a:spcPts val="0"/>
                        </a:spcBef>
                        <a:spcAft>
                          <a:spcPts val="0"/>
                        </a:spcAft>
                        <a:buNone/>
                      </a:pPr>
                      <a:r>
                        <a:rPr lang="en" b="1"/>
                        <a:t>Value [units]</a:t>
                      </a:r>
                      <a:endParaRPr b="1"/>
                    </a:p>
                  </a:txBody>
                  <a:tcPr marL="91425" marR="91425" marT="91425" marB="91425"/>
                </a:tc>
                <a:tc>
                  <a:txBody>
                    <a:bodyPr/>
                    <a:lstStyle/>
                    <a:p>
                      <a:pPr marL="0" lvl="0" indent="0" algn="ctr" rtl="0">
                        <a:spcBef>
                          <a:spcPts val="0"/>
                        </a:spcBef>
                        <a:spcAft>
                          <a:spcPts val="0"/>
                        </a:spcAft>
                        <a:buNone/>
                      </a:pPr>
                      <a:r>
                        <a:rPr lang="en" b="1"/>
                        <a:t>Description</a:t>
                      </a:r>
                      <a:endParaRPr b="1"/>
                    </a:p>
                  </a:txBody>
                  <a:tcPr marL="91425" marR="91425" marT="91425" marB="91425"/>
                </a:tc>
                <a:extLst>
                  <a:ext uri="{0D108BD9-81ED-4DB2-BD59-A6C34878D82A}">
                    <a16:rowId xmlns:a16="http://schemas.microsoft.com/office/drawing/2014/main" val="10000"/>
                  </a:ext>
                </a:extLst>
              </a:tr>
              <a:tr h="311675">
                <a:tc>
                  <a:txBody>
                    <a:bodyPr/>
                    <a:lstStyle/>
                    <a:p>
                      <a:pPr marL="0" lvl="0" indent="0" algn="ctr" rtl="0">
                        <a:spcBef>
                          <a:spcPts val="0"/>
                        </a:spcBef>
                        <a:spcAft>
                          <a:spcPts val="0"/>
                        </a:spcAft>
                        <a:buNone/>
                      </a:pPr>
                      <a:r>
                        <a:rPr lang="en"/>
                        <a:t>SNR</a:t>
                      </a:r>
                      <a:r>
                        <a:rPr lang="en" baseline="-25000"/>
                        <a:t>alg</a:t>
                      </a:r>
                      <a:endParaRPr baseline="-25000"/>
                    </a:p>
                  </a:txBody>
                  <a:tcPr marL="91425" marR="91425" marT="91425" marB="91425"/>
                </a:tc>
                <a:tc>
                  <a:txBody>
                    <a:bodyPr/>
                    <a:lstStyle/>
                    <a:p>
                      <a:pPr marL="0" lvl="0" indent="0" algn="ctr" rtl="0">
                        <a:spcBef>
                          <a:spcPts val="0"/>
                        </a:spcBef>
                        <a:spcAft>
                          <a:spcPts val="0"/>
                        </a:spcAft>
                        <a:buNone/>
                      </a:pPr>
                      <a:r>
                        <a:rPr lang="en"/>
                        <a:t>6</a:t>
                      </a:r>
                      <a:endParaRPr/>
                    </a:p>
                  </a:txBody>
                  <a:tcPr marL="91425" marR="91425" marT="91425" marB="91425"/>
                </a:tc>
                <a:tc>
                  <a:txBody>
                    <a:bodyPr/>
                    <a:lstStyle/>
                    <a:p>
                      <a:pPr marL="0" lvl="0" indent="0" algn="ctr" rtl="0">
                        <a:spcBef>
                          <a:spcPts val="0"/>
                        </a:spcBef>
                        <a:spcAft>
                          <a:spcPts val="0"/>
                        </a:spcAft>
                        <a:buNone/>
                      </a:pPr>
                      <a:r>
                        <a:rPr lang="en" sz="1200"/>
                        <a:t>Signal to Noise Ratio</a:t>
                      </a:r>
                      <a:endParaRPr sz="1200"/>
                    </a:p>
                  </a:txBody>
                  <a:tcPr marL="91425" marR="91425" marT="91425" marB="91425"/>
                </a:tc>
                <a:extLst>
                  <a:ext uri="{0D108BD9-81ED-4DB2-BD59-A6C34878D82A}">
                    <a16:rowId xmlns:a16="http://schemas.microsoft.com/office/drawing/2014/main" val="10001"/>
                  </a:ext>
                </a:extLst>
              </a:tr>
              <a:tr h="431550">
                <a:tc>
                  <a:txBody>
                    <a:bodyPr/>
                    <a:lstStyle/>
                    <a:p>
                      <a:pPr marL="0" lvl="0" indent="0" algn="ctr" rtl="0">
                        <a:spcBef>
                          <a:spcPts val="0"/>
                        </a:spcBef>
                        <a:spcAft>
                          <a:spcPts val="0"/>
                        </a:spcAft>
                        <a:buNone/>
                      </a:pPr>
                      <a:r>
                        <a:rPr lang="en"/>
                        <a:t>m</a:t>
                      </a:r>
                      <a:r>
                        <a:rPr lang="en" baseline="-25000"/>
                        <a:t>i</a:t>
                      </a:r>
                      <a:endParaRPr baseline="-25000"/>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a:solidFill>
                            <a:schemeClr val="dk1"/>
                          </a:solidFill>
                        </a:rPr>
                        <a:t>40 (pixels)</a:t>
                      </a:r>
                      <a:endParaRPr/>
                    </a:p>
                  </a:txBody>
                  <a:tcPr marL="91425" marR="91425" marT="91425" marB="91425"/>
                </a:tc>
                <a:tc>
                  <a:txBody>
                    <a:bodyPr/>
                    <a:lstStyle/>
                    <a:p>
                      <a:pPr marL="0" lvl="0" indent="0" algn="ctr" rtl="0">
                        <a:spcBef>
                          <a:spcPts val="0"/>
                        </a:spcBef>
                        <a:spcAft>
                          <a:spcPts val="0"/>
                        </a:spcAft>
                        <a:buNone/>
                      </a:pPr>
                      <a:r>
                        <a:rPr lang="en" sz="1200"/>
                        <a:t>Initial # of pixels occupied by space object (SO) image</a:t>
                      </a:r>
                      <a:endParaRPr sz="1200"/>
                    </a:p>
                  </a:txBody>
                  <a:tcPr marL="91425" marR="91425" marT="91425" marB="91425"/>
                </a:tc>
                <a:extLst>
                  <a:ext uri="{0D108BD9-81ED-4DB2-BD59-A6C34878D82A}">
                    <a16:rowId xmlns:a16="http://schemas.microsoft.com/office/drawing/2014/main" val="10002"/>
                  </a:ext>
                </a:extLst>
              </a:tr>
              <a:tr h="311675">
                <a:tc>
                  <a:txBody>
                    <a:bodyPr/>
                    <a:lstStyle/>
                    <a:p>
                      <a:pPr marL="0" lvl="0" indent="0" algn="ctr" rtl="0">
                        <a:spcBef>
                          <a:spcPts val="0"/>
                        </a:spcBef>
                        <a:spcAft>
                          <a:spcPts val="0"/>
                        </a:spcAft>
                        <a:buClr>
                          <a:schemeClr val="dk1"/>
                        </a:buClr>
                        <a:buSzPts val="1100"/>
                        <a:buFont typeface="Arial"/>
                        <a:buNone/>
                      </a:pPr>
                      <a:r>
                        <a:rPr lang="en">
                          <a:solidFill>
                            <a:schemeClr val="dk1"/>
                          </a:solidFill>
                        </a:rPr>
                        <a:t>𝜱</a:t>
                      </a:r>
                      <a:r>
                        <a:rPr lang="en" baseline="-25000">
                          <a:solidFill>
                            <a:schemeClr val="dk1"/>
                          </a:solidFill>
                        </a:rPr>
                        <a:t>alg</a:t>
                      </a:r>
                      <a:endParaRPr/>
                    </a:p>
                  </a:txBody>
                  <a:tcPr marL="91425" marR="91425" marT="91425" marB="91425"/>
                </a:tc>
                <a:tc>
                  <a:txBody>
                    <a:bodyPr/>
                    <a:lstStyle/>
                    <a:p>
                      <a:pPr marL="0" lvl="0" indent="0" algn="ctr" rtl="0">
                        <a:spcBef>
                          <a:spcPts val="0"/>
                        </a:spcBef>
                        <a:spcAft>
                          <a:spcPts val="0"/>
                        </a:spcAft>
                        <a:buNone/>
                      </a:pPr>
                      <a:r>
                        <a:rPr lang="en"/>
                        <a:t>5.6*E10 (photons/s/m</a:t>
                      </a:r>
                      <a:r>
                        <a:rPr lang="en" baseline="30000"/>
                        <a:t>2</a:t>
                      </a:r>
                      <a:r>
                        <a:rPr lang="en"/>
                        <a:t>)</a:t>
                      </a:r>
                      <a:endParaRPr/>
                    </a:p>
                  </a:txBody>
                  <a:tcPr marL="91425" marR="91425" marT="91425" marB="91425"/>
                </a:tc>
                <a:tc>
                  <a:txBody>
                    <a:bodyPr/>
                    <a:lstStyle/>
                    <a:p>
                      <a:pPr marL="0" lvl="0" indent="0" algn="ctr" rtl="0">
                        <a:spcBef>
                          <a:spcPts val="0"/>
                        </a:spcBef>
                        <a:spcAft>
                          <a:spcPts val="0"/>
                        </a:spcAft>
                        <a:buNone/>
                      </a:pPr>
                      <a:r>
                        <a:rPr lang="en" sz="1200"/>
                        <a:t>Photon Flux Density</a:t>
                      </a:r>
                      <a:endParaRPr sz="1200"/>
                    </a:p>
                  </a:txBody>
                  <a:tcPr marL="91425" marR="91425" marT="91425" marB="91425"/>
                </a:tc>
                <a:extLst>
                  <a:ext uri="{0D108BD9-81ED-4DB2-BD59-A6C34878D82A}">
                    <a16:rowId xmlns:a16="http://schemas.microsoft.com/office/drawing/2014/main" val="10003"/>
                  </a:ext>
                </a:extLst>
              </a:tr>
              <a:tr h="431550">
                <a:tc>
                  <a:txBody>
                    <a:bodyPr/>
                    <a:lstStyle/>
                    <a:p>
                      <a:pPr marL="0" lvl="0" indent="0" algn="ctr" rtl="0">
                        <a:spcBef>
                          <a:spcPts val="0"/>
                        </a:spcBef>
                        <a:spcAft>
                          <a:spcPts val="0"/>
                        </a:spcAft>
                        <a:buClr>
                          <a:schemeClr val="dk1"/>
                        </a:buClr>
                        <a:buSzPts val="1100"/>
                        <a:buFont typeface="Arial"/>
                        <a:buNone/>
                      </a:pPr>
                      <a:r>
                        <a:rPr lang="en">
                          <a:solidFill>
                            <a:schemeClr val="dk1"/>
                          </a:solidFill>
                        </a:rPr>
                        <a:t>q</a:t>
                      </a:r>
                      <a:r>
                        <a:rPr lang="en" baseline="-25000">
                          <a:solidFill>
                            <a:schemeClr val="dk1"/>
                          </a:solidFill>
                        </a:rPr>
                        <a:t>p,sky</a:t>
                      </a:r>
                      <a:endParaRPr/>
                    </a:p>
                  </a:txBody>
                  <a:tcPr marL="91425" marR="91425" marT="91425" marB="91425"/>
                </a:tc>
                <a:tc>
                  <a:txBody>
                    <a:bodyPr/>
                    <a:lstStyle/>
                    <a:p>
                      <a:pPr marL="0" lvl="0" indent="0" algn="ctr" rtl="0">
                        <a:spcBef>
                          <a:spcPts val="0"/>
                        </a:spcBef>
                        <a:spcAft>
                          <a:spcPts val="0"/>
                        </a:spcAft>
                        <a:buNone/>
                      </a:pPr>
                      <a:r>
                        <a:rPr lang="en"/>
                        <a:t>120 (e−/s/pixel)</a:t>
                      </a:r>
                      <a:endParaRPr/>
                    </a:p>
                  </a:txBody>
                  <a:tcPr marL="91425" marR="91425" marT="91425" marB="91425"/>
                </a:tc>
                <a:tc>
                  <a:txBody>
                    <a:bodyPr/>
                    <a:lstStyle/>
                    <a:p>
                      <a:pPr marL="0" lvl="0" indent="0" algn="ctr" rtl="0">
                        <a:spcBef>
                          <a:spcPts val="0"/>
                        </a:spcBef>
                        <a:spcAft>
                          <a:spcPts val="0"/>
                        </a:spcAft>
                        <a:buNone/>
                      </a:pPr>
                      <a:r>
                        <a:rPr lang="en" sz="1200"/>
                        <a:t>Photon Flux per pixel from background radiant intensity</a:t>
                      </a:r>
                      <a:endParaRPr sz="1200"/>
                    </a:p>
                  </a:txBody>
                  <a:tcPr marL="91425" marR="91425" marT="91425" marB="91425"/>
                </a:tc>
                <a:extLst>
                  <a:ext uri="{0D108BD9-81ED-4DB2-BD59-A6C34878D82A}">
                    <a16:rowId xmlns:a16="http://schemas.microsoft.com/office/drawing/2014/main" val="10004"/>
                  </a:ext>
                </a:extLst>
              </a:tr>
              <a:tr h="431550">
                <a:tc>
                  <a:txBody>
                    <a:bodyPr/>
                    <a:lstStyle/>
                    <a:p>
                      <a:pPr marL="0" lvl="0" indent="0" algn="ctr" rtl="0">
                        <a:spcBef>
                          <a:spcPts val="0"/>
                        </a:spcBef>
                        <a:spcAft>
                          <a:spcPts val="0"/>
                        </a:spcAft>
                        <a:buClr>
                          <a:schemeClr val="dk1"/>
                        </a:buClr>
                        <a:buSzPts val="1100"/>
                        <a:buFont typeface="Arial"/>
                        <a:buNone/>
                      </a:pPr>
                      <a:r>
                        <a:rPr lang="en">
                          <a:solidFill>
                            <a:schemeClr val="dk1"/>
                          </a:solidFill>
                        </a:rPr>
                        <a:t>q</a:t>
                      </a:r>
                      <a:r>
                        <a:rPr lang="en" baseline="-25000">
                          <a:solidFill>
                            <a:schemeClr val="dk1"/>
                          </a:solidFill>
                        </a:rPr>
                        <a:t>p,dark</a:t>
                      </a:r>
                      <a:endParaRPr/>
                    </a:p>
                  </a:txBody>
                  <a:tcPr marL="91425" marR="91425" marT="91425" marB="91425"/>
                </a:tc>
                <a:tc>
                  <a:txBody>
                    <a:bodyPr/>
                    <a:lstStyle/>
                    <a:p>
                      <a:pPr marL="0" lvl="0" indent="0" algn="ctr" rtl="0">
                        <a:spcBef>
                          <a:spcPts val="0"/>
                        </a:spcBef>
                        <a:spcAft>
                          <a:spcPts val="0"/>
                        </a:spcAft>
                        <a:buNone/>
                      </a:pPr>
                      <a:r>
                        <a:rPr lang="en"/>
                        <a:t>0.00391 (e−/s/pixel)</a:t>
                      </a:r>
                      <a:endParaRPr/>
                    </a:p>
                  </a:txBody>
                  <a:tcPr marL="91425" marR="91425" marT="91425" marB="91425"/>
                </a:tc>
                <a:tc>
                  <a:txBody>
                    <a:bodyPr/>
                    <a:lstStyle/>
                    <a:p>
                      <a:pPr marL="0" lvl="0" indent="0" algn="ctr" rtl="0">
                        <a:spcBef>
                          <a:spcPts val="0"/>
                        </a:spcBef>
                        <a:spcAft>
                          <a:spcPts val="0"/>
                        </a:spcAft>
                        <a:buNone/>
                      </a:pPr>
                      <a:r>
                        <a:rPr lang="en" sz="1200"/>
                        <a:t>Photon flux of CCD (Charge Coupled-Device) dark current</a:t>
                      </a:r>
                      <a:endParaRPr sz="1200"/>
                    </a:p>
                  </a:txBody>
                  <a:tcPr marL="91425" marR="91425" marT="91425" marB="91425"/>
                </a:tc>
                <a:extLst>
                  <a:ext uri="{0D108BD9-81ED-4DB2-BD59-A6C34878D82A}">
                    <a16:rowId xmlns:a16="http://schemas.microsoft.com/office/drawing/2014/main" val="10005"/>
                  </a:ext>
                </a:extLst>
              </a:tr>
              <a:tr h="359175">
                <a:tc>
                  <a:txBody>
                    <a:bodyPr/>
                    <a:lstStyle/>
                    <a:p>
                      <a:pPr marL="0" lvl="0" indent="0" algn="ctr" rtl="0">
                        <a:spcBef>
                          <a:spcPts val="0"/>
                        </a:spcBef>
                        <a:spcAft>
                          <a:spcPts val="0"/>
                        </a:spcAft>
                        <a:buNone/>
                      </a:pPr>
                      <a:r>
                        <a:rPr lang="en"/>
                        <a:t>𝛕</a:t>
                      </a:r>
                      <a:r>
                        <a:rPr lang="en" baseline="-25000"/>
                        <a:t>atm</a:t>
                      </a:r>
                      <a:endParaRPr baseline="-25000"/>
                    </a:p>
                  </a:txBody>
                  <a:tcPr marL="91425" marR="91425" marT="91425" marB="91425"/>
                </a:tc>
                <a:tc>
                  <a:txBody>
                    <a:bodyPr/>
                    <a:lstStyle/>
                    <a:p>
                      <a:pPr marL="0" lvl="0" indent="0" algn="ctr" rtl="0">
                        <a:spcBef>
                          <a:spcPts val="0"/>
                        </a:spcBef>
                        <a:spcAft>
                          <a:spcPts val="0"/>
                        </a:spcAft>
                        <a:buNone/>
                      </a:pPr>
                      <a:r>
                        <a:rPr lang="en"/>
                        <a:t>0.69</a:t>
                      </a:r>
                      <a:endParaRPr/>
                    </a:p>
                  </a:txBody>
                  <a:tcPr marL="91425" marR="91425" marT="91425" marB="91425"/>
                </a:tc>
                <a:tc>
                  <a:txBody>
                    <a:bodyPr/>
                    <a:lstStyle/>
                    <a:p>
                      <a:pPr marL="0" lvl="0" indent="0" algn="ctr" rtl="0">
                        <a:spcBef>
                          <a:spcPts val="0"/>
                        </a:spcBef>
                        <a:spcAft>
                          <a:spcPts val="0"/>
                        </a:spcAft>
                        <a:buNone/>
                      </a:pPr>
                      <a:r>
                        <a:rPr lang="en" sz="1200">
                          <a:solidFill>
                            <a:schemeClr val="dk1"/>
                          </a:solidFill>
                        </a:rPr>
                        <a:t>Transmittance of optics atmosphere</a:t>
                      </a:r>
                      <a:endParaRPr sz="1200"/>
                    </a:p>
                  </a:txBody>
                  <a:tcPr marL="91425" marR="91425" marT="91425" marB="91425"/>
                </a:tc>
                <a:extLst>
                  <a:ext uri="{0D108BD9-81ED-4DB2-BD59-A6C34878D82A}">
                    <a16:rowId xmlns:a16="http://schemas.microsoft.com/office/drawing/2014/main" val="10006"/>
                  </a:ext>
                </a:extLst>
              </a:tr>
              <a:tr h="359175">
                <a:tc>
                  <a:txBody>
                    <a:bodyPr/>
                    <a:lstStyle/>
                    <a:p>
                      <a:pPr marL="0" lvl="0" indent="0" algn="ctr" rtl="0">
                        <a:spcBef>
                          <a:spcPts val="0"/>
                        </a:spcBef>
                        <a:spcAft>
                          <a:spcPts val="0"/>
                        </a:spcAft>
                        <a:buNone/>
                      </a:pPr>
                      <a:r>
                        <a:rPr lang="en">
                          <a:solidFill>
                            <a:schemeClr val="dk1"/>
                          </a:solidFill>
                        </a:rPr>
                        <a:t>𝛕</a:t>
                      </a:r>
                      <a:r>
                        <a:rPr lang="en" baseline="-25000">
                          <a:solidFill>
                            <a:schemeClr val="dk1"/>
                          </a:solidFill>
                        </a:rPr>
                        <a:t>opt</a:t>
                      </a:r>
                      <a:endParaRPr/>
                    </a:p>
                  </a:txBody>
                  <a:tcPr marL="91425" marR="91425" marT="91425" marB="91425"/>
                </a:tc>
                <a:tc>
                  <a:txBody>
                    <a:bodyPr/>
                    <a:lstStyle/>
                    <a:p>
                      <a:pPr marL="0" lvl="0" indent="0" algn="ctr" rtl="0">
                        <a:spcBef>
                          <a:spcPts val="0"/>
                        </a:spcBef>
                        <a:spcAft>
                          <a:spcPts val="0"/>
                        </a:spcAft>
                        <a:buNone/>
                      </a:pPr>
                      <a:r>
                        <a:rPr lang="en"/>
                        <a:t>0.9</a:t>
                      </a:r>
                      <a:endParaRPr/>
                    </a:p>
                  </a:txBody>
                  <a:tcPr marL="91425" marR="91425" marT="91425" marB="91425"/>
                </a:tc>
                <a:tc>
                  <a:txBody>
                    <a:bodyPr/>
                    <a:lstStyle/>
                    <a:p>
                      <a:pPr marL="0" lvl="0" indent="0" algn="ctr" rtl="0">
                        <a:spcBef>
                          <a:spcPts val="0"/>
                        </a:spcBef>
                        <a:spcAft>
                          <a:spcPts val="0"/>
                        </a:spcAft>
                        <a:buNone/>
                      </a:pPr>
                      <a:r>
                        <a:rPr lang="en" sz="1200"/>
                        <a:t>Transmittance of optics assembly</a:t>
                      </a:r>
                      <a:endParaRPr sz="1200"/>
                    </a:p>
                  </a:txBody>
                  <a:tcPr marL="91425" marR="91425" marT="91425" marB="91425"/>
                </a:tc>
                <a:extLst>
                  <a:ext uri="{0D108BD9-81ED-4DB2-BD59-A6C34878D82A}">
                    <a16:rowId xmlns:a16="http://schemas.microsoft.com/office/drawing/2014/main" val="10007"/>
                  </a:ext>
                </a:extLst>
              </a:tr>
              <a:tr h="311675">
                <a:tc>
                  <a:txBody>
                    <a:bodyPr/>
                    <a:lstStyle/>
                    <a:p>
                      <a:pPr marL="0" lvl="0" indent="0" algn="ctr" rtl="0">
                        <a:spcBef>
                          <a:spcPts val="0"/>
                        </a:spcBef>
                        <a:spcAft>
                          <a:spcPts val="0"/>
                        </a:spcAft>
                        <a:buNone/>
                      </a:pPr>
                      <a:r>
                        <a:rPr lang="en">
                          <a:solidFill>
                            <a:schemeClr val="dk1"/>
                          </a:solidFill>
                        </a:rPr>
                        <a:t>QE</a:t>
                      </a:r>
                      <a:endParaRPr>
                        <a:solidFill>
                          <a:schemeClr val="dk1"/>
                        </a:solidFill>
                      </a:endParaRPr>
                    </a:p>
                  </a:txBody>
                  <a:tcPr marL="91425" marR="91425" marT="91425" marB="91425"/>
                </a:tc>
                <a:tc>
                  <a:txBody>
                    <a:bodyPr/>
                    <a:lstStyle/>
                    <a:p>
                      <a:pPr marL="0" lvl="0" indent="0" algn="ctr" rtl="0">
                        <a:spcBef>
                          <a:spcPts val="0"/>
                        </a:spcBef>
                        <a:spcAft>
                          <a:spcPts val="0"/>
                        </a:spcAft>
                        <a:buNone/>
                      </a:pPr>
                      <a:r>
                        <a:rPr lang="en"/>
                        <a:t>0.66</a:t>
                      </a:r>
                      <a:endParaRPr/>
                    </a:p>
                  </a:txBody>
                  <a:tcPr marL="91425" marR="91425" marT="91425" marB="91425"/>
                </a:tc>
                <a:tc>
                  <a:txBody>
                    <a:bodyPr/>
                    <a:lstStyle/>
                    <a:p>
                      <a:pPr marL="0" lvl="0" indent="0" algn="ctr" rtl="0">
                        <a:spcBef>
                          <a:spcPts val="0"/>
                        </a:spcBef>
                        <a:spcAft>
                          <a:spcPts val="0"/>
                        </a:spcAft>
                        <a:buNone/>
                      </a:pPr>
                      <a:r>
                        <a:rPr lang="en" sz="1200"/>
                        <a:t>Quantum Efficiency</a:t>
                      </a:r>
                      <a:endParaRPr sz="1200"/>
                    </a:p>
                  </a:txBody>
                  <a:tcPr marL="91425" marR="91425" marT="91425" marB="91425"/>
                </a:tc>
                <a:extLst>
                  <a:ext uri="{0D108BD9-81ED-4DB2-BD59-A6C34878D82A}">
                    <a16:rowId xmlns:a16="http://schemas.microsoft.com/office/drawing/2014/main" val="10008"/>
                  </a:ext>
                </a:extLst>
              </a:tr>
            </a:tbl>
          </a:graphicData>
        </a:graphic>
      </p:graphicFrame>
      <p:pic>
        <p:nvPicPr>
          <p:cNvPr id="919" name="Google Shape;919;p6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283849" y="-39124"/>
            <a:ext cx="3352069" cy="749150"/>
          </a:xfrm>
          <a:prstGeom prst="rect">
            <a:avLst/>
          </a:prstGeom>
          <a:noFill/>
          <a:ln>
            <a:noFill/>
          </a:ln>
        </p:spPr>
      </p:pic>
      <p:sp>
        <p:nvSpPr>
          <p:cNvPr id="920" name="Google Shape;920;p68"/>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924"/>
        <p:cNvGrpSpPr/>
        <p:nvPr/>
      </p:nvGrpSpPr>
      <p:grpSpPr>
        <a:xfrm>
          <a:off x="0" y="0"/>
          <a:ext cx="0" cy="0"/>
          <a:chOff x="0" y="0"/>
          <a:chExt cx="0" cy="0"/>
        </a:xfrm>
      </p:grpSpPr>
      <p:sp>
        <p:nvSpPr>
          <p:cNvPr id="925" name="Google Shape;925;p69"/>
          <p:cNvSpPr txBox="1">
            <a:spLocks noGrp="1"/>
          </p:cNvSpPr>
          <p:nvPr>
            <p:ph type="ctrTitle"/>
          </p:nvPr>
        </p:nvSpPr>
        <p:spPr>
          <a:xfrm>
            <a:off x="2162700" y="2279100"/>
            <a:ext cx="4818600" cy="58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Electronics</a:t>
            </a:r>
            <a:endParaRPr sz="4310" b="1">
              <a:solidFill>
                <a:srgbClr val="EFEFEF"/>
              </a:solidFill>
            </a:endParaRPr>
          </a:p>
        </p:txBody>
      </p:sp>
      <p:sp>
        <p:nvSpPr>
          <p:cNvPr id="926" name="Google Shape;926;p69"/>
          <p:cNvSpPr txBox="1">
            <a:spLocks noGrp="1"/>
          </p:cNvSpPr>
          <p:nvPr>
            <p:ph type="sldNum" idx="12"/>
          </p:nvPr>
        </p:nvSpPr>
        <p:spPr>
          <a:xfrm>
            <a:off x="8595308" y="47385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300">
                <a:solidFill>
                  <a:schemeClr val="lt1"/>
                </a:solidFill>
                <a:latin typeface="Helvetica Neue"/>
                <a:ea typeface="Helvetica Neue"/>
                <a:cs typeface="Helvetica Neue"/>
                <a:sym typeface="Helvetica Neue"/>
              </a:rPr>
              <a:t>57</a:t>
            </a:fld>
            <a:endParaRPr sz="1300">
              <a:solidFill>
                <a:schemeClr val="lt1"/>
              </a:solidFill>
              <a:latin typeface="Helvetica Neue"/>
              <a:ea typeface="Helvetica Neue"/>
              <a:cs typeface="Helvetica Neue"/>
              <a:sym typeface="Helvetica Neue"/>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70"/>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Schematic</a:t>
            </a:r>
            <a:endParaRPr/>
          </a:p>
        </p:txBody>
      </p:sp>
      <p:sp>
        <p:nvSpPr>
          <p:cNvPr id="932" name="Google Shape;932;p7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58</a:t>
            </a:fld>
            <a:endParaRPr/>
          </a:p>
        </p:txBody>
      </p:sp>
      <p:pic>
        <p:nvPicPr>
          <p:cNvPr id="933" name="Google Shape;933;p70"/>
          <p:cNvPicPr preferRelativeResize="0"/>
          <p:nvPr/>
        </p:nvPicPr>
        <p:blipFill>
          <a:blip r:embed="rId3">
            <a:alphaModFix/>
          </a:blip>
          <a:stretch>
            <a:fillRect/>
          </a:stretch>
        </p:blipFill>
        <p:spPr>
          <a:xfrm>
            <a:off x="1517400" y="740175"/>
            <a:ext cx="6109225" cy="41043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71"/>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Sampling Rate, Resolution, and Accuracy </a:t>
            </a:r>
            <a:endParaRPr/>
          </a:p>
        </p:txBody>
      </p:sp>
      <p:sp>
        <p:nvSpPr>
          <p:cNvPr id="939" name="Google Shape;939;p7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59</a:t>
            </a:fld>
            <a:endParaRPr/>
          </a:p>
        </p:txBody>
      </p:sp>
      <p:graphicFrame>
        <p:nvGraphicFramePr>
          <p:cNvPr id="940" name="Google Shape;940;p71"/>
          <p:cNvGraphicFramePr/>
          <p:nvPr/>
        </p:nvGraphicFramePr>
        <p:xfrm>
          <a:off x="755200" y="1371140"/>
          <a:ext cx="3000000" cy="3000000"/>
        </p:xfrm>
        <a:graphic>
          <a:graphicData uri="http://schemas.openxmlformats.org/drawingml/2006/table">
            <a:tbl>
              <a:tblPr>
                <a:noFill/>
                <a:tableStyleId>{5B42A5BC-5262-4767-A5F5-149DFB1A2B98}</a:tableStyleId>
              </a:tblPr>
              <a:tblGrid>
                <a:gridCol w="1908400">
                  <a:extLst>
                    <a:ext uri="{9D8B030D-6E8A-4147-A177-3AD203B41FA5}">
                      <a16:colId xmlns:a16="http://schemas.microsoft.com/office/drawing/2014/main" val="20000"/>
                    </a:ext>
                  </a:extLst>
                </a:gridCol>
                <a:gridCol w="1908400">
                  <a:extLst>
                    <a:ext uri="{9D8B030D-6E8A-4147-A177-3AD203B41FA5}">
                      <a16:colId xmlns:a16="http://schemas.microsoft.com/office/drawing/2014/main" val="20001"/>
                    </a:ext>
                  </a:extLst>
                </a:gridCol>
                <a:gridCol w="1908400">
                  <a:extLst>
                    <a:ext uri="{9D8B030D-6E8A-4147-A177-3AD203B41FA5}">
                      <a16:colId xmlns:a16="http://schemas.microsoft.com/office/drawing/2014/main" val="20002"/>
                    </a:ext>
                  </a:extLst>
                </a:gridCol>
                <a:gridCol w="1908400">
                  <a:extLst>
                    <a:ext uri="{9D8B030D-6E8A-4147-A177-3AD203B41FA5}">
                      <a16:colId xmlns:a16="http://schemas.microsoft.com/office/drawing/2014/main" val="20003"/>
                    </a:ext>
                  </a:extLst>
                </a:gridCol>
              </a:tblGrid>
              <a:tr h="585125">
                <a:tc>
                  <a:txBody>
                    <a:bodyPr/>
                    <a:lstStyle/>
                    <a:p>
                      <a:pPr marL="0" lvl="0" indent="0" algn="ctr" rtl="0">
                        <a:spcBef>
                          <a:spcPts val="0"/>
                        </a:spcBef>
                        <a:spcAft>
                          <a:spcPts val="0"/>
                        </a:spcAft>
                        <a:buNone/>
                      </a:pPr>
                      <a:endParaRPr/>
                    </a:p>
                  </a:txBody>
                  <a:tcPr marL="91425" marR="91425" marT="91425" marB="91425"/>
                </a:tc>
                <a:tc>
                  <a:txBody>
                    <a:bodyPr/>
                    <a:lstStyle/>
                    <a:p>
                      <a:pPr marL="0" lvl="0" indent="0" algn="ctr" rtl="0">
                        <a:spcBef>
                          <a:spcPts val="0"/>
                        </a:spcBef>
                        <a:spcAft>
                          <a:spcPts val="0"/>
                        </a:spcAft>
                        <a:buNone/>
                      </a:pPr>
                      <a:r>
                        <a:rPr lang="en"/>
                        <a:t>Resolution </a:t>
                      </a:r>
                      <a:endParaRPr/>
                    </a:p>
                  </a:txBody>
                  <a:tcPr marL="91425" marR="91425" marT="91425" marB="91425"/>
                </a:tc>
                <a:tc>
                  <a:txBody>
                    <a:bodyPr/>
                    <a:lstStyle/>
                    <a:p>
                      <a:pPr marL="0" lvl="0" indent="0" algn="ctr" rtl="0">
                        <a:spcBef>
                          <a:spcPts val="0"/>
                        </a:spcBef>
                        <a:spcAft>
                          <a:spcPts val="0"/>
                        </a:spcAft>
                        <a:buNone/>
                      </a:pPr>
                      <a:r>
                        <a:rPr lang="en"/>
                        <a:t>Accuracy </a:t>
                      </a:r>
                      <a:endParaRPr/>
                    </a:p>
                  </a:txBody>
                  <a:tcPr marL="91425" marR="91425" marT="91425" marB="91425"/>
                </a:tc>
                <a:tc>
                  <a:txBody>
                    <a:bodyPr/>
                    <a:lstStyle/>
                    <a:p>
                      <a:pPr marL="0" lvl="0" indent="0" algn="ctr" rtl="0">
                        <a:spcBef>
                          <a:spcPts val="0"/>
                        </a:spcBef>
                        <a:spcAft>
                          <a:spcPts val="0"/>
                        </a:spcAft>
                        <a:buNone/>
                      </a:pPr>
                      <a:r>
                        <a:rPr lang="en"/>
                        <a:t>Sampling Rate</a:t>
                      </a:r>
                      <a:endParaRPr/>
                    </a:p>
                  </a:txBody>
                  <a:tcPr marL="91425" marR="91425" marT="91425" marB="91425"/>
                </a:tc>
                <a:extLst>
                  <a:ext uri="{0D108BD9-81ED-4DB2-BD59-A6C34878D82A}">
                    <a16:rowId xmlns:a16="http://schemas.microsoft.com/office/drawing/2014/main" val="10000"/>
                  </a:ext>
                </a:extLst>
              </a:tr>
              <a:tr h="585125">
                <a:tc>
                  <a:txBody>
                    <a:bodyPr/>
                    <a:lstStyle/>
                    <a:p>
                      <a:pPr marL="0" lvl="0" indent="0" algn="ctr" rtl="0">
                        <a:spcBef>
                          <a:spcPts val="0"/>
                        </a:spcBef>
                        <a:spcAft>
                          <a:spcPts val="0"/>
                        </a:spcAft>
                        <a:buNone/>
                      </a:pPr>
                      <a:r>
                        <a:rPr lang="en"/>
                        <a:t>IR Thermometer</a:t>
                      </a:r>
                      <a:endParaRPr/>
                    </a:p>
                  </a:txBody>
                  <a:tcPr marL="91425" marR="91425" marT="91425" marB="91425"/>
                </a:tc>
                <a:tc>
                  <a:txBody>
                    <a:bodyPr/>
                    <a:lstStyle/>
                    <a:p>
                      <a:pPr marL="0" lvl="0" indent="0" algn="ctr" rtl="0">
                        <a:spcBef>
                          <a:spcPts val="0"/>
                        </a:spcBef>
                        <a:spcAft>
                          <a:spcPts val="0"/>
                        </a:spcAft>
                        <a:buNone/>
                      </a:pPr>
                      <a:r>
                        <a:rPr lang="en"/>
                        <a:t>0.02 C</a:t>
                      </a:r>
                      <a:endParaRPr/>
                    </a:p>
                  </a:txBody>
                  <a:tcPr marL="91425" marR="91425" marT="91425" marB="91425"/>
                </a:tc>
                <a:tc>
                  <a:txBody>
                    <a:bodyPr/>
                    <a:lstStyle/>
                    <a:p>
                      <a:pPr marL="0" lvl="0" indent="0" algn="ctr" rtl="0">
                        <a:spcBef>
                          <a:spcPts val="0"/>
                        </a:spcBef>
                        <a:spcAft>
                          <a:spcPts val="0"/>
                        </a:spcAft>
                        <a:buNone/>
                      </a:pPr>
                      <a:r>
                        <a:rPr lang="en"/>
                        <a:t>0.5 C</a:t>
                      </a:r>
                      <a:endParaRPr/>
                    </a:p>
                  </a:txBody>
                  <a:tcPr marL="91425" marR="91425" marT="91425" marB="91425"/>
                </a:tc>
                <a:tc>
                  <a:txBody>
                    <a:bodyPr/>
                    <a:lstStyle/>
                    <a:p>
                      <a:pPr marL="0" lvl="0" indent="0" algn="ctr" rtl="0">
                        <a:spcBef>
                          <a:spcPts val="0"/>
                        </a:spcBef>
                        <a:spcAft>
                          <a:spcPts val="0"/>
                        </a:spcAft>
                        <a:buNone/>
                      </a:pPr>
                      <a:r>
                        <a:rPr lang="en"/>
                        <a:t>5 min</a:t>
                      </a:r>
                      <a:endParaRPr/>
                    </a:p>
                  </a:txBody>
                  <a:tcPr marL="91425" marR="91425" marT="91425" marB="91425"/>
                </a:tc>
                <a:extLst>
                  <a:ext uri="{0D108BD9-81ED-4DB2-BD59-A6C34878D82A}">
                    <a16:rowId xmlns:a16="http://schemas.microsoft.com/office/drawing/2014/main" val="10001"/>
                  </a:ext>
                </a:extLst>
              </a:tr>
              <a:tr h="585125">
                <a:tc>
                  <a:txBody>
                    <a:bodyPr/>
                    <a:lstStyle/>
                    <a:p>
                      <a:pPr marL="0" lvl="0" indent="0" algn="ctr" rtl="0">
                        <a:spcBef>
                          <a:spcPts val="0"/>
                        </a:spcBef>
                        <a:spcAft>
                          <a:spcPts val="0"/>
                        </a:spcAft>
                        <a:buNone/>
                      </a:pPr>
                      <a:r>
                        <a:rPr lang="en"/>
                        <a:t>Temp Sensor</a:t>
                      </a:r>
                      <a:endParaRPr/>
                    </a:p>
                  </a:txBody>
                  <a:tcPr marL="91425" marR="91425" marT="91425" marB="91425"/>
                </a:tc>
                <a:tc>
                  <a:txBody>
                    <a:bodyPr/>
                    <a:lstStyle/>
                    <a:p>
                      <a:pPr marL="0" lvl="0" indent="0" algn="ctr" rtl="0">
                        <a:spcBef>
                          <a:spcPts val="0"/>
                        </a:spcBef>
                        <a:spcAft>
                          <a:spcPts val="0"/>
                        </a:spcAft>
                        <a:buNone/>
                      </a:pPr>
                      <a:r>
                        <a:rPr lang="en"/>
                        <a:t>0.1 C</a:t>
                      </a:r>
                      <a:endParaRPr/>
                    </a:p>
                  </a:txBody>
                  <a:tcPr marL="91425" marR="91425" marT="91425" marB="91425"/>
                </a:tc>
                <a:tc>
                  <a:txBody>
                    <a:bodyPr/>
                    <a:lstStyle/>
                    <a:p>
                      <a:pPr marL="0" lvl="0" indent="0" algn="ctr" rtl="0">
                        <a:spcBef>
                          <a:spcPts val="0"/>
                        </a:spcBef>
                        <a:spcAft>
                          <a:spcPts val="0"/>
                        </a:spcAft>
                        <a:buNone/>
                      </a:pPr>
                      <a:r>
                        <a:rPr lang="en"/>
                        <a:t>0.5 C</a:t>
                      </a:r>
                      <a:endParaRPr/>
                    </a:p>
                  </a:txBody>
                  <a:tcPr marL="91425" marR="91425" marT="91425" marB="91425"/>
                </a:tc>
                <a:tc>
                  <a:txBody>
                    <a:bodyPr/>
                    <a:lstStyle/>
                    <a:p>
                      <a:pPr marL="0" lvl="0" indent="0" algn="ctr" rtl="0">
                        <a:spcBef>
                          <a:spcPts val="0"/>
                        </a:spcBef>
                        <a:spcAft>
                          <a:spcPts val="0"/>
                        </a:spcAft>
                        <a:buNone/>
                      </a:pPr>
                      <a:r>
                        <a:rPr lang="en"/>
                        <a:t>5 min</a:t>
                      </a:r>
                      <a:endParaRPr/>
                    </a:p>
                  </a:txBody>
                  <a:tcPr marL="91425" marR="91425" marT="91425" marB="91425"/>
                </a:tc>
                <a:extLst>
                  <a:ext uri="{0D108BD9-81ED-4DB2-BD59-A6C34878D82A}">
                    <a16:rowId xmlns:a16="http://schemas.microsoft.com/office/drawing/2014/main" val="10002"/>
                  </a:ext>
                </a:extLst>
              </a:tr>
              <a:tr h="585125">
                <a:tc>
                  <a:txBody>
                    <a:bodyPr/>
                    <a:lstStyle/>
                    <a:p>
                      <a:pPr marL="0" lvl="0" indent="0" algn="ctr" rtl="0">
                        <a:spcBef>
                          <a:spcPts val="0"/>
                        </a:spcBef>
                        <a:spcAft>
                          <a:spcPts val="0"/>
                        </a:spcAft>
                        <a:buNone/>
                      </a:pPr>
                      <a:r>
                        <a:rPr lang="en"/>
                        <a:t>Humidity Sensor </a:t>
                      </a:r>
                      <a:endParaRPr/>
                    </a:p>
                  </a:txBody>
                  <a:tcPr marL="91425" marR="91425" marT="91425" marB="91425"/>
                </a:tc>
                <a:tc>
                  <a:txBody>
                    <a:bodyPr/>
                    <a:lstStyle/>
                    <a:p>
                      <a:pPr marL="0" lvl="0" indent="0" algn="ctr" rtl="0">
                        <a:spcBef>
                          <a:spcPts val="0"/>
                        </a:spcBef>
                        <a:spcAft>
                          <a:spcPts val="0"/>
                        </a:spcAft>
                        <a:buNone/>
                      </a:pPr>
                      <a:r>
                        <a:rPr lang="en"/>
                        <a:t>0.1%</a:t>
                      </a:r>
                      <a:endParaRPr/>
                    </a:p>
                  </a:txBody>
                  <a:tcPr marL="91425" marR="91425" marT="91425" marB="91425"/>
                </a:tc>
                <a:tc>
                  <a:txBody>
                    <a:bodyPr/>
                    <a:lstStyle/>
                    <a:p>
                      <a:pPr marL="0" lvl="0" indent="0" algn="ctr" rtl="0">
                        <a:spcBef>
                          <a:spcPts val="0"/>
                        </a:spcBef>
                        <a:spcAft>
                          <a:spcPts val="0"/>
                        </a:spcAft>
                        <a:buNone/>
                      </a:pPr>
                      <a:r>
                        <a:rPr lang="en"/>
                        <a:t>2%</a:t>
                      </a:r>
                      <a:endParaRPr/>
                    </a:p>
                  </a:txBody>
                  <a:tcPr marL="91425" marR="91425" marT="91425" marB="91425"/>
                </a:tc>
                <a:tc>
                  <a:txBody>
                    <a:bodyPr/>
                    <a:lstStyle/>
                    <a:p>
                      <a:pPr marL="0" lvl="0" indent="0" algn="ctr" rtl="0">
                        <a:spcBef>
                          <a:spcPts val="0"/>
                        </a:spcBef>
                        <a:spcAft>
                          <a:spcPts val="0"/>
                        </a:spcAft>
                        <a:buNone/>
                      </a:pPr>
                      <a:r>
                        <a:rPr lang="en"/>
                        <a:t>5 min</a:t>
                      </a:r>
                      <a:endParaRPr/>
                    </a:p>
                  </a:txBody>
                  <a:tcPr marL="91425" marR="91425" marT="91425" marB="91425"/>
                </a:tc>
                <a:extLst>
                  <a:ext uri="{0D108BD9-81ED-4DB2-BD59-A6C34878D82A}">
                    <a16:rowId xmlns:a16="http://schemas.microsoft.com/office/drawing/2014/main" val="10003"/>
                  </a:ext>
                </a:extLst>
              </a:tr>
              <a:tr h="585125">
                <a:tc>
                  <a:txBody>
                    <a:bodyPr/>
                    <a:lstStyle/>
                    <a:p>
                      <a:pPr marL="0" lvl="0" indent="0" algn="ctr" rtl="0">
                        <a:spcBef>
                          <a:spcPts val="0"/>
                        </a:spcBef>
                        <a:spcAft>
                          <a:spcPts val="0"/>
                        </a:spcAft>
                        <a:buNone/>
                      </a:pPr>
                      <a:r>
                        <a:rPr lang="en"/>
                        <a:t>Astrophotography Sensor</a:t>
                      </a:r>
                      <a:endParaRPr/>
                    </a:p>
                  </a:txBody>
                  <a:tcPr marL="91425" marR="91425" marT="91425" marB="91425"/>
                </a:tc>
                <a:tc>
                  <a:txBody>
                    <a:bodyPr/>
                    <a:lstStyle/>
                    <a:p>
                      <a:pPr marL="457200" lvl="0" indent="0" algn="l" rtl="0">
                        <a:lnSpc>
                          <a:spcPct val="115000"/>
                        </a:lnSpc>
                        <a:spcBef>
                          <a:spcPts val="0"/>
                        </a:spcBef>
                        <a:spcAft>
                          <a:spcPts val="1200"/>
                        </a:spcAft>
                        <a:buNone/>
                      </a:pPr>
                      <a:r>
                        <a:rPr lang="en" sz="1200">
                          <a:solidFill>
                            <a:schemeClr val="dk1"/>
                          </a:solidFill>
                        </a:rPr>
                        <a:t>6248×4176 pixel</a:t>
                      </a:r>
                      <a:endParaRPr sz="1200" b="1"/>
                    </a:p>
                  </a:txBody>
                  <a:tcPr marL="91425" marR="91425" marT="91425" marB="91425"/>
                </a:tc>
                <a:tc>
                  <a:txBody>
                    <a:bodyPr/>
                    <a:lstStyle/>
                    <a:p>
                      <a:pPr marL="0" lvl="0" indent="0" algn="ctr" rtl="0">
                        <a:spcBef>
                          <a:spcPts val="0"/>
                        </a:spcBef>
                        <a:spcAft>
                          <a:spcPts val="0"/>
                        </a:spcAft>
                        <a:buNone/>
                      </a:pPr>
                      <a:r>
                        <a:rPr lang="en" sz="1200"/>
                        <a:t>NA</a:t>
                      </a:r>
                      <a:endParaRPr sz="1200"/>
                    </a:p>
                  </a:txBody>
                  <a:tcPr marL="91425" marR="91425" marT="91425" marB="91425"/>
                </a:tc>
                <a:tc>
                  <a:txBody>
                    <a:bodyPr/>
                    <a:lstStyle/>
                    <a:p>
                      <a:pPr marL="457200" lvl="0" indent="0" algn="l" rtl="0">
                        <a:lnSpc>
                          <a:spcPct val="115000"/>
                        </a:lnSpc>
                        <a:spcBef>
                          <a:spcPts val="0"/>
                        </a:spcBef>
                        <a:spcAft>
                          <a:spcPts val="1200"/>
                        </a:spcAft>
                        <a:buNone/>
                      </a:pPr>
                      <a:r>
                        <a:rPr lang="en" sz="1200">
                          <a:solidFill>
                            <a:schemeClr val="dk1"/>
                          </a:solidFill>
                        </a:rPr>
                        <a:t>3.51fps</a:t>
                      </a:r>
                      <a:endParaRPr sz="1200"/>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8"/>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Concept of Operations</a:t>
            </a:r>
            <a:endParaRPr/>
          </a:p>
        </p:txBody>
      </p:sp>
      <p:sp>
        <p:nvSpPr>
          <p:cNvPr id="148" name="Google Shape;148;p18"/>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a:t>
            </a:fld>
            <a:endParaRPr/>
          </a:p>
        </p:txBody>
      </p:sp>
      <p:pic>
        <p:nvPicPr>
          <p:cNvPr id="149" name="Google Shape;149;p1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95374" y="698600"/>
            <a:ext cx="7353251" cy="4112825"/>
          </a:xfrm>
          <a:prstGeom prst="rect">
            <a:avLst/>
          </a:prstGeom>
          <a:noFill/>
          <a:ln>
            <a:noFill/>
          </a:ln>
        </p:spPr>
      </p:pic>
      <p:sp>
        <p:nvSpPr>
          <p:cNvPr id="150" name="Google Shape;150;p18"/>
          <p:cNvSpPr txBox="1"/>
          <p:nvPr/>
        </p:nvSpPr>
        <p:spPr>
          <a:xfrm>
            <a:off x="10442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Project Overview</a:t>
            </a:r>
            <a:endParaRPr sz="1200" b="1">
              <a:solidFill>
                <a:srgbClr val="EEEEEE"/>
              </a:solidFill>
            </a:endParaRPr>
          </a:p>
        </p:txBody>
      </p:sp>
      <p:sp>
        <p:nvSpPr>
          <p:cNvPr id="151" name="Google Shape;151;p18"/>
          <p:cNvSpPr txBox="1"/>
          <p:nvPr/>
        </p:nvSpPr>
        <p:spPr>
          <a:xfrm>
            <a:off x="26380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Updates</a:t>
            </a:r>
            <a:endParaRPr sz="1200">
              <a:solidFill>
                <a:srgbClr val="B7B7B7"/>
              </a:solidFill>
            </a:endParaRPr>
          </a:p>
        </p:txBody>
      </p:sp>
      <p:sp>
        <p:nvSpPr>
          <p:cNvPr id="152" name="Google Shape;152;p18"/>
          <p:cNvSpPr txBox="1"/>
          <p:nvPr/>
        </p:nvSpPr>
        <p:spPr>
          <a:xfrm>
            <a:off x="40960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Schedule</a:t>
            </a:r>
            <a:endParaRPr sz="1200">
              <a:solidFill>
                <a:srgbClr val="B7B7B7"/>
              </a:solidFill>
            </a:endParaRPr>
          </a:p>
        </p:txBody>
      </p:sp>
      <p:sp>
        <p:nvSpPr>
          <p:cNvPr id="153" name="Google Shape;153;p18"/>
          <p:cNvSpPr txBox="1"/>
          <p:nvPr/>
        </p:nvSpPr>
        <p:spPr>
          <a:xfrm>
            <a:off x="5269375" y="4811425"/>
            <a:ext cx="145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Test Readiness</a:t>
            </a:r>
            <a:endParaRPr sz="1200">
              <a:solidFill>
                <a:srgbClr val="B7B7B7"/>
              </a:solidFill>
            </a:endParaRPr>
          </a:p>
        </p:txBody>
      </p:sp>
      <p:sp>
        <p:nvSpPr>
          <p:cNvPr id="154" name="Google Shape;154;p18"/>
          <p:cNvSpPr txBox="1"/>
          <p:nvPr/>
        </p:nvSpPr>
        <p:spPr>
          <a:xfrm>
            <a:off x="68273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72"/>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Power Source</a:t>
            </a:r>
            <a:endParaRPr/>
          </a:p>
        </p:txBody>
      </p:sp>
      <p:sp>
        <p:nvSpPr>
          <p:cNvPr id="946" name="Google Shape;946;p7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60</a:t>
            </a:fld>
            <a:endParaRPr/>
          </a:p>
        </p:txBody>
      </p:sp>
      <p:sp>
        <p:nvSpPr>
          <p:cNvPr id="947" name="Google Shape;947;p72"/>
          <p:cNvSpPr txBox="1">
            <a:spLocks noGrp="1"/>
          </p:cNvSpPr>
          <p:nvPr>
            <p:ph type="body" idx="1"/>
          </p:nvPr>
        </p:nvSpPr>
        <p:spPr>
          <a:xfrm>
            <a:off x="311700" y="682600"/>
            <a:ext cx="2732400" cy="41052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Ports</a:t>
            </a:r>
            <a:endParaRPr/>
          </a:p>
          <a:p>
            <a:pPr marL="457200" lvl="0" indent="-334327" algn="l" rtl="0">
              <a:spcBef>
                <a:spcPts val="1200"/>
              </a:spcBef>
              <a:spcAft>
                <a:spcPts val="0"/>
              </a:spcAft>
              <a:buSzPct val="100000"/>
              <a:buChar char="●"/>
            </a:pPr>
            <a:r>
              <a:rPr lang="en"/>
              <a:t>3 x AC Output 120Vac (50Hz/60Hz)</a:t>
            </a:r>
            <a:endParaRPr/>
          </a:p>
          <a:p>
            <a:pPr marL="457200" lvl="0" indent="-334327" algn="l" rtl="0">
              <a:spcBef>
                <a:spcPts val="0"/>
              </a:spcBef>
              <a:spcAft>
                <a:spcPts val="0"/>
              </a:spcAft>
              <a:buSzPct val="100000"/>
              <a:buChar char="●"/>
            </a:pPr>
            <a:r>
              <a:rPr lang="en"/>
              <a:t>2 x USB-A Output 5Vdc, 2.4A</a:t>
            </a:r>
            <a:endParaRPr/>
          </a:p>
          <a:p>
            <a:pPr marL="457200" lvl="0" indent="-334327" algn="l" rtl="0">
              <a:spcBef>
                <a:spcPts val="0"/>
              </a:spcBef>
              <a:spcAft>
                <a:spcPts val="0"/>
              </a:spcAft>
              <a:buSzPct val="100000"/>
              <a:buChar char="●"/>
            </a:pPr>
            <a:r>
              <a:rPr lang="en"/>
              <a:t>1 x USB-A Fast Charge 5V/2.4A, 9V/2A, 12V/1.5A</a:t>
            </a:r>
            <a:endParaRPr/>
          </a:p>
          <a:p>
            <a:pPr marL="457200" lvl="0" indent="-334327" algn="l" rtl="0">
              <a:spcBef>
                <a:spcPts val="0"/>
              </a:spcBef>
              <a:spcAft>
                <a:spcPts val="0"/>
              </a:spcAft>
              <a:buSzPct val="100000"/>
              <a:buChar char="●"/>
            </a:pPr>
            <a:r>
              <a:rPr lang="en"/>
              <a:t>1 x USB-C Output 5Vdc, 9Vdc, 12Vdc, 20Vdc , 5A</a:t>
            </a:r>
            <a:endParaRPr/>
          </a:p>
          <a:p>
            <a:pPr marL="457200" lvl="0" indent="-334327" algn="l" rtl="0">
              <a:spcBef>
                <a:spcPts val="0"/>
              </a:spcBef>
              <a:spcAft>
                <a:spcPts val="0"/>
              </a:spcAft>
              <a:buSzPct val="100000"/>
              <a:buChar char="●"/>
            </a:pPr>
            <a:r>
              <a:rPr lang="en"/>
              <a:t>1 x Car Power Output 13.6Vdc 10A</a:t>
            </a:r>
            <a:endParaRPr/>
          </a:p>
          <a:p>
            <a:pPr marL="457200" lvl="0" indent="-334327" algn="l" rtl="0">
              <a:spcBef>
                <a:spcPts val="0"/>
              </a:spcBef>
              <a:spcAft>
                <a:spcPts val="0"/>
              </a:spcAft>
              <a:buSzPct val="100000"/>
              <a:buChar char="●"/>
            </a:pPr>
            <a:r>
              <a:rPr lang="en"/>
              <a:t>2 x DC5521 Output 13.6Vdc, 3A</a:t>
            </a:r>
            <a:endParaRPr/>
          </a:p>
        </p:txBody>
      </p:sp>
      <p:sp>
        <p:nvSpPr>
          <p:cNvPr id="948" name="Google Shape;948;p72"/>
          <p:cNvSpPr txBox="1">
            <a:spLocks noGrp="1"/>
          </p:cNvSpPr>
          <p:nvPr>
            <p:ph type="body" idx="1"/>
          </p:nvPr>
        </p:nvSpPr>
        <p:spPr>
          <a:xfrm>
            <a:off x="3007800" y="769900"/>
            <a:ext cx="27324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Specs</a:t>
            </a:r>
            <a:endParaRPr/>
          </a:p>
          <a:p>
            <a:pPr marL="457200" lvl="0" indent="-342900" algn="l" rtl="0">
              <a:spcBef>
                <a:spcPts val="1200"/>
              </a:spcBef>
              <a:spcAft>
                <a:spcPts val="0"/>
              </a:spcAft>
              <a:buSzPts val="1800"/>
              <a:buChar char="●"/>
            </a:pPr>
            <a:r>
              <a:rPr lang="en"/>
              <a:t>Discharge Temperature -20 to 45 C</a:t>
            </a:r>
            <a:endParaRPr/>
          </a:p>
          <a:p>
            <a:pPr marL="457200" lvl="0" indent="-342900" algn="l" rtl="0">
              <a:spcBef>
                <a:spcPts val="0"/>
              </a:spcBef>
              <a:spcAft>
                <a:spcPts val="0"/>
              </a:spcAft>
              <a:buSzPts val="1800"/>
              <a:buChar char="●"/>
            </a:pPr>
            <a:r>
              <a:rPr lang="en"/>
              <a:t>720Wh capacity </a:t>
            </a:r>
            <a:endParaRPr/>
          </a:p>
          <a:p>
            <a:pPr marL="457200" lvl="0" indent="-342900" algn="l" rtl="0">
              <a:spcBef>
                <a:spcPts val="0"/>
              </a:spcBef>
              <a:spcAft>
                <a:spcPts val="0"/>
              </a:spcAft>
              <a:buSzPts val="1800"/>
              <a:buChar char="●"/>
            </a:pPr>
            <a:r>
              <a:rPr lang="en"/>
              <a:t>Lithium-ion cell chemistry</a:t>
            </a:r>
            <a:endParaRPr/>
          </a:p>
          <a:p>
            <a:pPr marL="457200" lvl="0" indent="-342900" algn="l" rtl="0">
              <a:spcBef>
                <a:spcPts val="0"/>
              </a:spcBef>
              <a:spcAft>
                <a:spcPts val="0"/>
              </a:spcAft>
              <a:buSzPts val="1800"/>
              <a:buChar char="●"/>
            </a:pPr>
            <a:r>
              <a:rPr lang="en"/>
              <a:t>Performance begins to degrade below 0 C</a:t>
            </a:r>
            <a:endParaRPr/>
          </a:p>
        </p:txBody>
      </p:sp>
      <p:pic>
        <p:nvPicPr>
          <p:cNvPr id="949" name="Google Shape;949;p72"/>
          <p:cNvPicPr preferRelativeResize="0"/>
          <p:nvPr/>
        </p:nvPicPr>
        <p:blipFill>
          <a:blip r:embed="rId3">
            <a:alphaModFix/>
          </a:blip>
          <a:stretch>
            <a:fillRect/>
          </a:stretch>
        </p:blipFill>
        <p:spPr>
          <a:xfrm>
            <a:off x="5726025" y="1874622"/>
            <a:ext cx="3255000" cy="25785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73"/>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Processor</a:t>
            </a:r>
            <a:endParaRPr/>
          </a:p>
        </p:txBody>
      </p:sp>
      <p:sp>
        <p:nvSpPr>
          <p:cNvPr id="955" name="Google Shape;955;p73"/>
          <p:cNvSpPr txBox="1">
            <a:spLocks noGrp="1"/>
          </p:cNvSpPr>
          <p:nvPr>
            <p:ph type="body" idx="1"/>
          </p:nvPr>
        </p:nvSpPr>
        <p:spPr>
          <a:xfrm>
            <a:off x="3799350" y="682600"/>
            <a:ext cx="27324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Ports</a:t>
            </a:r>
            <a:endParaRPr/>
          </a:p>
          <a:p>
            <a:pPr marL="457200" lvl="0" indent="-342900" algn="l" rtl="0">
              <a:spcBef>
                <a:spcPts val="1200"/>
              </a:spcBef>
              <a:spcAft>
                <a:spcPts val="0"/>
              </a:spcAft>
              <a:buSzPts val="1800"/>
              <a:buChar char="●"/>
            </a:pPr>
            <a:r>
              <a:rPr lang="en"/>
              <a:t>4 x USB 3.0</a:t>
            </a:r>
            <a:endParaRPr/>
          </a:p>
          <a:p>
            <a:pPr marL="457200" lvl="0" indent="-342900" algn="l" rtl="0">
              <a:spcBef>
                <a:spcPts val="0"/>
              </a:spcBef>
              <a:spcAft>
                <a:spcPts val="0"/>
              </a:spcAft>
              <a:buSzPts val="1800"/>
              <a:buChar char="●"/>
            </a:pPr>
            <a:r>
              <a:rPr lang="en"/>
              <a:t>1 x DC Jack ()</a:t>
            </a:r>
            <a:endParaRPr/>
          </a:p>
          <a:p>
            <a:pPr marL="457200" lvl="0" indent="-342900" algn="l" rtl="0">
              <a:spcBef>
                <a:spcPts val="0"/>
              </a:spcBef>
              <a:spcAft>
                <a:spcPts val="0"/>
              </a:spcAft>
              <a:buSzPts val="1800"/>
              <a:buChar char="●"/>
            </a:pPr>
            <a:r>
              <a:rPr lang="en"/>
              <a:t>1 x RJ45</a:t>
            </a:r>
            <a:endParaRPr/>
          </a:p>
          <a:p>
            <a:pPr marL="457200" lvl="0" indent="-342900" algn="l" rtl="0">
              <a:spcBef>
                <a:spcPts val="0"/>
              </a:spcBef>
              <a:spcAft>
                <a:spcPts val="0"/>
              </a:spcAft>
              <a:buSzPts val="1800"/>
              <a:buChar char="●"/>
            </a:pPr>
            <a:r>
              <a:rPr lang="en"/>
              <a:t>1 x Type-C</a:t>
            </a:r>
            <a:endParaRPr/>
          </a:p>
          <a:p>
            <a:pPr marL="457200" lvl="0" indent="-342900" algn="l" rtl="0">
              <a:spcBef>
                <a:spcPts val="0"/>
              </a:spcBef>
              <a:spcAft>
                <a:spcPts val="0"/>
              </a:spcAft>
              <a:buSzPts val="1800"/>
              <a:buChar char="●"/>
            </a:pPr>
            <a:r>
              <a:rPr lang="en"/>
              <a:t>1 x Clear CMOS</a:t>
            </a:r>
            <a:endParaRPr/>
          </a:p>
          <a:p>
            <a:pPr marL="457200" lvl="0" indent="-342900" algn="l" rtl="0">
              <a:spcBef>
                <a:spcPts val="0"/>
              </a:spcBef>
              <a:spcAft>
                <a:spcPts val="0"/>
              </a:spcAft>
              <a:buSzPts val="1800"/>
              <a:buChar char="●"/>
            </a:pPr>
            <a:r>
              <a:rPr lang="en"/>
              <a:t>1 x Audio Jack </a:t>
            </a:r>
            <a:endParaRPr/>
          </a:p>
          <a:p>
            <a:pPr marL="457200" lvl="0" indent="-342900" algn="l" rtl="0">
              <a:spcBef>
                <a:spcPts val="0"/>
              </a:spcBef>
              <a:spcAft>
                <a:spcPts val="0"/>
              </a:spcAft>
              <a:buSzPts val="1800"/>
              <a:buChar char="●"/>
            </a:pPr>
            <a:r>
              <a:rPr lang="en"/>
              <a:t>2 x HDMI</a:t>
            </a:r>
            <a:endParaRPr/>
          </a:p>
        </p:txBody>
      </p:sp>
      <p:sp>
        <p:nvSpPr>
          <p:cNvPr id="956" name="Google Shape;956;p73"/>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61</a:t>
            </a:fld>
            <a:endParaRPr/>
          </a:p>
        </p:txBody>
      </p:sp>
      <p:sp>
        <p:nvSpPr>
          <p:cNvPr id="957" name="Google Shape;957;p73"/>
          <p:cNvSpPr txBox="1">
            <a:spLocks noGrp="1"/>
          </p:cNvSpPr>
          <p:nvPr>
            <p:ph type="body" idx="1"/>
          </p:nvPr>
        </p:nvSpPr>
        <p:spPr>
          <a:xfrm>
            <a:off x="369825" y="682600"/>
            <a:ext cx="31284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Specs</a:t>
            </a:r>
            <a:endParaRPr/>
          </a:p>
          <a:p>
            <a:pPr marL="457200" lvl="0" indent="-342900" algn="l" rtl="0">
              <a:spcBef>
                <a:spcPts val="1200"/>
              </a:spcBef>
              <a:spcAft>
                <a:spcPts val="0"/>
              </a:spcAft>
              <a:buSzPts val="1800"/>
              <a:buChar char="●"/>
            </a:pPr>
            <a:r>
              <a:rPr lang="en"/>
              <a:t>CPU - i5-8279U 2.4GHz, Turbo 4.1GHz</a:t>
            </a:r>
            <a:endParaRPr/>
          </a:p>
          <a:p>
            <a:pPr marL="457200" lvl="0" indent="-342900" algn="l" rtl="0">
              <a:spcBef>
                <a:spcPts val="0"/>
              </a:spcBef>
              <a:spcAft>
                <a:spcPts val="0"/>
              </a:spcAft>
              <a:buSzPts val="1800"/>
              <a:buChar char="●"/>
            </a:pPr>
            <a:r>
              <a:rPr lang="en"/>
              <a:t>CPU Core - 4 Cores 8 Threads</a:t>
            </a:r>
            <a:endParaRPr/>
          </a:p>
          <a:p>
            <a:pPr marL="457200" lvl="0" indent="-342900" algn="l" rtl="0">
              <a:spcBef>
                <a:spcPts val="0"/>
              </a:spcBef>
              <a:spcAft>
                <a:spcPts val="0"/>
              </a:spcAft>
              <a:buSzPts val="1800"/>
              <a:buChar char="●"/>
            </a:pPr>
            <a:r>
              <a:rPr lang="en"/>
              <a:t>Operating System - Windows 10 Pro</a:t>
            </a:r>
            <a:endParaRPr/>
          </a:p>
          <a:p>
            <a:pPr marL="457200" lvl="0" indent="-342900" algn="l" rtl="0">
              <a:spcBef>
                <a:spcPts val="0"/>
              </a:spcBef>
              <a:spcAft>
                <a:spcPts val="0"/>
              </a:spcAft>
              <a:buSzPts val="1800"/>
              <a:buChar char="●"/>
            </a:pPr>
            <a:r>
              <a:rPr lang="en"/>
              <a:t>Storage - 512GB</a:t>
            </a:r>
            <a:endParaRPr/>
          </a:p>
          <a:p>
            <a:pPr marL="457200" lvl="0" indent="-342900" algn="l" rtl="0">
              <a:spcBef>
                <a:spcPts val="0"/>
              </a:spcBef>
              <a:spcAft>
                <a:spcPts val="0"/>
              </a:spcAft>
              <a:buSzPts val="1800"/>
              <a:buChar char="●"/>
            </a:pPr>
            <a:r>
              <a:rPr lang="en"/>
              <a:t> RAM -  16G</a:t>
            </a:r>
            <a:endParaRPr/>
          </a:p>
        </p:txBody>
      </p:sp>
      <p:pic>
        <p:nvPicPr>
          <p:cNvPr id="958" name="Google Shape;958;p73"/>
          <p:cNvPicPr preferRelativeResize="0"/>
          <p:nvPr/>
        </p:nvPicPr>
        <p:blipFill>
          <a:blip r:embed="rId3">
            <a:alphaModFix/>
          </a:blip>
          <a:stretch>
            <a:fillRect/>
          </a:stretch>
        </p:blipFill>
        <p:spPr>
          <a:xfrm>
            <a:off x="6312275" y="958563"/>
            <a:ext cx="2732400" cy="300328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7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Proof of Processor Capability </a:t>
            </a:r>
            <a:endParaRPr/>
          </a:p>
        </p:txBody>
      </p:sp>
      <p:sp>
        <p:nvSpPr>
          <p:cNvPr id="964" name="Google Shape;964;p74"/>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Actual Processor  -  Intel Core i5-8279U  -  2.4 GHz with 4.1 GHz max</a:t>
            </a:r>
            <a:endParaRPr/>
          </a:p>
          <a:p>
            <a:pPr marL="0" lvl="0" indent="0" algn="l" rtl="0">
              <a:spcBef>
                <a:spcPts val="1200"/>
              </a:spcBef>
              <a:spcAft>
                <a:spcPts val="0"/>
              </a:spcAft>
              <a:buNone/>
            </a:pPr>
            <a:r>
              <a:rPr lang="en"/>
              <a:t>Test Processor 1 -  Intel Core i7-4500U  -  1.8 GHz with 2.4 GHz max</a:t>
            </a:r>
            <a:endParaRPr/>
          </a:p>
          <a:p>
            <a:pPr marL="0" lvl="0" indent="0" algn="l" rtl="0">
              <a:spcBef>
                <a:spcPts val="1200"/>
              </a:spcBef>
              <a:spcAft>
                <a:spcPts val="0"/>
              </a:spcAft>
              <a:buNone/>
            </a:pPr>
            <a:r>
              <a:rPr lang="en"/>
              <a:t>ASTAP = 32% max of test processor 1 CPU usage , 1.1 second run time</a:t>
            </a:r>
            <a:endParaRPr/>
          </a:p>
          <a:p>
            <a:pPr marL="0" lvl="0" indent="0" algn="l" rtl="0">
              <a:spcBef>
                <a:spcPts val="1200"/>
              </a:spcBef>
              <a:spcAft>
                <a:spcPts val="0"/>
              </a:spcAft>
              <a:buNone/>
            </a:pPr>
            <a:r>
              <a:rPr lang="en"/>
              <a:t>NINA  = 13.5% max of test processor 1 CPU usage , 3.3 second run time (plate     solving) </a:t>
            </a:r>
            <a:endParaRPr/>
          </a:p>
          <a:p>
            <a:pPr marL="0" lvl="0" indent="0" algn="l" rtl="0">
              <a:spcBef>
                <a:spcPts val="1200"/>
              </a:spcBef>
              <a:spcAft>
                <a:spcPts val="0"/>
              </a:spcAft>
              <a:buNone/>
            </a:pPr>
            <a:r>
              <a:rPr lang="en"/>
              <a:t>Test Processor 2 -  i5-1135G7  -- 2.4 GHz with 4.2 GHz max</a:t>
            </a:r>
            <a:endParaRPr/>
          </a:p>
          <a:p>
            <a:pPr marL="0" lvl="0" indent="0" algn="l" rtl="0">
              <a:spcBef>
                <a:spcPts val="1200"/>
              </a:spcBef>
              <a:spcAft>
                <a:spcPts val="1200"/>
              </a:spcAft>
              <a:buNone/>
            </a:pPr>
            <a:r>
              <a:rPr lang="en"/>
              <a:t>Satellite Identification  = 40% max of test processor 2 CPU usage , 11 second run time </a:t>
            </a:r>
            <a:endParaRPr/>
          </a:p>
        </p:txBody>
      </p:sp>
      <p:sp>
        <p:nvSpPr>
          <p:cNvPr id="965" name="Google Shape;965;p7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75"/>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Power Analysis</a:t>
            </a:r>
            <a:endParaRPr/>
          </a:p>
        </p:txBody>
      </p:sp>
      <p:sp>
        <p:nvSpPr>
          <p:cNvPr id="971" name="Google Shape;971;p75"/>
          <p:cNvSpPr txBox="1">
            <a:spLocks noGrp="1"/>
          </p:cNvSpPr>
          <p:nvPr>
            <p:ph type="body" idx="1"/>
          </p:nvPr>
        </p:nvSpPr>
        <p:spPr>
          <a:xfrm>
            <a:off x="311700" y="732575"/>
            <a:ext cx="4329000" cy="393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Maximum Power Draw = 93W </a:t>
            </a:r>
            <a:endParaRPr sz="1600"/>
          </a:p>
          <a:p>
            <a:pPr marL="0" lvl="0" indent="0" algn="l" rtl="0">
              <a:spcBef>
                <a:spcPts val="1200"/>
              </a:spcBef>
              <a:spcAft>
                <a:spcPts val="0"/>
              </a:spcAft>
              <a:buNone/>
            </a:pPr>
            <a:r>
              <a:rPr lang="en" sz="1600"/>
              <a:t>Run Time with Maximum Power Draw = 7.74 Hours</a:t>
            </a:r>
            <a:endParaRPr sz="1600"/>
          </a:p>
          <a:p>
            <a:pPr marL="0" lvl="0" indent="0" algn="l" rtl="0">
              <a:spcBef>
                <a:spcPts val="1200"/>
              </a:spcBef>
              <a:spcAft>
                <a:spcPts val="0"/>
              </a:spcAft>
              <a:buNone/>
            </a:pPr>
            <a:r>
              <a:rPr lang="en" sz="1600"/>
              <a:t>Reasonable Assumptions:</a:t>
            </a:r>
            <a:endParaRPr sz="1600"/>
          </a:p>
          <a:p>
            <a:pPr marL="457200" lvl="0" indent="-330200" algn="l" rtl="0">
              <a:spcBef>
                <a:spcPts val="1200"/>
              </a:spcBef>
              <a:spcAft>
                <a:spcPts val="0"/>
              </a:spcAft>
              <a:buSzPts val="1600"/>
              <a:buChar char="●"/>
            </a:pPr>
            <a:r>
              <a:rPr lang="en" sz="1600"/>
              <a:t>CPU (28W Thermal Design Power, TDP)will never be maxed out with our low computation requirements</a:t>
            </a:r>
            <a:endParaRPr sz="1600"/>
          </a:p>
          <a:p>
            <a:pPr marL="457200" lvl="0" indent="-330200" algn="l" rtl="0">
              <a:spcBef>
                <a:spcPts val="0"/>
              </a:spcBef>
              <a:spcAft>
                <a:spcPts val="0"/>
              </a:spcAft>
              <a:buSzPts val="1600"/>
              <a:buChar char="●"/>
            </a:pPr>
            <a:r>
              <a:rPr lang="en" sz="1600"/>
              <a:t>GPU (15W TDP) will never be maxed out with no need for graphics processing</a:t>
            </a:r>
            <a:endParaRPr sz="1600"/>
          </a:p>
        </p:txBody>
      </p:sp>
      <p:sp>
        <p:nvSpPr>
          <p:cNvPr id="972" name="Google Shape;972;p75"/>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63</a:t>
            </a:fld>
            <a:endParaRPr/>
          </a:p>
        </p:txBody>
      </p:sp>
      <p:pic>
        <p:nvPicPr>
          <p:cNvPr id="973" name="Google Shape;973;p7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032050" y="577150"/>
            <a:ext cx="5795525" cy="434665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76"/>
          <p:cNvSpPr txBox="1">
            <a:spLocks noGrp="1"/>
          </p:cNvSpPr>
          <p:nvPr>
            <p:ph type="title"/>
          </p:nvPr>
        </p:nvSpPr>
        <p:spPr>
          <a:xfrm>
            <a:off x="311700" y="1099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Temperature considerations</a:t>
            </a:r>
            <a:endParaRPr/>
          </a:p>
        </p:txBody>
      </p:sp>
      <p:sp>
        <p:nvSpPr>
          <p:cNvPr id="979" name="Google Shape;979;p76"/>
          <p:cNvSpPr txBox="1">
            <a:spLocks noGrp="1"/>
          </p:cNvSpPr>
          <p:nvPr>
            <p:ph type="body" idx="1"/>
          </p:nvPr>
        </p:nvSpPr>
        <p:spPr>
          <a:xfrm>
            <a:off x="390975" y="732575"/>
            <a:ext cx="8520600" cy="39306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Operating Temperatures</a:t>
            </a:r>
            <a:endParaRPr/>
          </a:p>
          <a:p>
            <a:pPr marL="914400" lvl="1" indent="-317500" algn="l" rtl="0">
              <a:lnSpc>
                <a:spcPct val="115000"/>
              </a:lnSpc>
              <a:spcBef>
                <a:spcPts val="0"/>
              </a:spcBef>
              <a:spcAft>
                <a:spcPts val="0"/>
              </a:spcAft>
              <a:buSzPts val="1400"/>
              <a:buChar char="○"/>
            </a:pPr>
            <a:r>
              <a:rPr lang="en"/>
              <a:t>Linear Actuator: -26 to +65 C</a:t>
            </a:r>
            <a:endParaRPr/>
          </a:p>
          <a:p>
            <a:pPr marL="914400" lvl="1" indent="-317500" algn="l" rtl="0">
              <a:lnSpc>
                <a:spcPct val="115000"/>
              </a:lnSpc>
              <a:spcBef>
                <a:spcPts val="0"/>
              </a:spcBef>
              <a:spcAft>
                <a:spcPts val="0"/>
              </a:spcAft>
              <a:buSzPts val="1400"/>
              <a:buChar char="○"/>
            </a:pPr>
            <a:r>
              <a:rPr lang="en"/>
              <a:t>Power Source: -20 to +45 C</a:t>
            </a:r>
            <a:endParaRPr/>
          </a:p>
          <a:p>
            <a:pPr marL="914400" lvl="1" indent="-317500" algn="l" rtl="0">
              <a:lnSpc>
                <a:spcPct val="115000"/>
              </a:lnSpc>
              <a:spcBef>
                <a:spcPts val="0"/>
              </a:spcBef>
              <a:spcAft>
                <a:spcPts val="0"/>
              </a:spcAft>
              <a:buSzPts val="1400"/>
              <a:buChar char="○"/>
            </a:pPr>
            <a:r>
              <a:rPr lang="en"/>
              <a:t>Onboard Computer: -10 to +45 C (30-90% Humidity)</a:t>
            </a:r>
            <a:endParaRPr/>
          </a:p>
          <a:p>
            <a:pPr marL="914400" lvl="1" indent="-317500" algn="l" rtl="0">
              <a:lnSpc>
                <a:spcPct val="115000"/>
              </a:lnSpc>
              <a:spcBef>
                <a:spcPts val="0"/>
              </a:spcBef>
              <a:spcAft>
                <a:spcPts val="0"/>
              </a:spcAft>
              <a:buSzPts val="1400"/>
              <a:buChar char="○"/>
            </a:pPr>
            <a:r>
              <a:rPr lang="en"/>
              <a:t>Sensor: -5 C to +50 C</a:t>
            </a:r>
            <a:endParaRPr/>
          </a:p>
          <a:p>
            <a:pPr marL="457200" lvl="0" indent="-342900" algn="l" rtl="0">
              <a:lnSpc>
                <a:spcPct val="115000"/>
              </a:lnSpc>
              <a:spcBef>
                <a:spcPts val="0"/>
              </a:spcBef>
              <a:spcAft>
                <a:spcPts val="0"/>
              </a:spcAft>
              <a:buSzPts val="1800"/>
              <a:buChar char="●"/>
            </a:pPr>
            <a:r>
              <a:rPr lang="en"/>
              <a:t>Average Environmental Temp: (March)</a:t>
            </a:r>
            <a:endParaRPr/>
          </a:p>
          <a:p>
            <a:pPr marL="914400" lvl="1" indent="-317500" algn="l" rtl="0">
              <a:lnSpc>
                <a:spcPct val="115000"/>
              </a:lnSpc>
              <a:spcBef>
                <a:spcPts val="0"/>
              </a:spcBef>
              <a:spcAft>
                <a:spcPts val="0"/>
              </a:spcAft>
              <a:buSzPts val="1400"/>
              <a:buChar char="○"/>
            </a:pPr>
            <a:r>
              <a:rPr lang="en"/>
              <a:t>Nederlands: 6 / -9 ˚C</a:t>
            </a:r>
            <a:endParaRPr/>
          </a:p>
          <a:p>
            <a:pPr marL="914400" lvl="1" indent="-317500" algn="l" rtl="0">
              <a:lnSpc>
                <a:spcPct val="115000"/>
              </a:lnSpc>
              <a:spcBef>
                <a:spcPts val="0"/>
              </a:spcBef>
              <a:spcAft>
                <a:spcPts val="0"/>
              </a:spcAft>
              <a:buSzPts val="1400"/>
              <a:buChar char="○"/>
            </a:pPr>
            <a:r>
              <a:rPr lang="en"/>
              <a:t>Lyons: 13 / 2˚C</a:t>
            </a:r>
            <a:endParaRPr/>
          </a:p>
          <a:p>
            <a:pPr marL="914400" lvl="1" indent="-317500" algn="l" rtl="0">
              <a:lnSpc>
                <a:spcPct val="115000"/>
              </a:lnSpc>
              <a:spcBef>
                <a:spcPts val="0"/>
              </a:spcBef>
              <a:spcAft>
                <a:spcPts val="0"/>
              </a:spcAft>
              <a:buSzPts val="1400"/>
              <a:buChar char="○"/>
            </a:pPr>
            <a:r>
              <a:rPr lang="en"/>
              <a:t>Brainard Lake: 3/-10˚C</a:t>
            </a:r>
            <a:endParaRPr/>
          </a:p>
          <a:p>
            <a:pPr marL="914400" lvl="1" indent="-317500" algn="l" rtl="0">
              <a:lnSpc>
                <a:spcPct val="115000"/>
              </a:lnSpc>
              <a:spcBef>
                <a:spcPts val="0"/>
              </a:spcBef>
              <a:spcAft>
                <a:spcPts val="0"/>
              </a:spcAft>
              <a:buSzPts val="1400"/>
              <a:buChar char="○"/>
            </a:pPr>
            <a:r>
              <a:rPr lang="en"/>
              <a:t>Clear Lake (Cabin):  </a:t>
            </a:r>
            <a:endParaRPr/>
          </a:p>
          <a:p>
            <a:pPr marL="457200" lvl="0" indent="-342900" algn="l" rtl="0">
              <a:lnSpc>
                <a:spcPct val="115000"/>
              </a:lnSpc>
              <a:spcBef>
                <a:spcPts val="0"/>
              </a:spcBef>
              <a:spcAft>
                <a:spcPts val="0"/>
              </a:spcAft>
              <a:buSzPts val="1800"/>
              <a:buChar char="●"/>
            </a:pPr>
            <a:r>
              <a:rPr lang="en"/>
              <a:t>Will need to analyze weather data to determine optimal testing days </a:t>
            </a:r>
            <a:endParaRPr/>
          </a:p>
          <a:p>
            <a:pPr marL="914400" lvl="1" indent="-317500" algn="l" rtl="0">
              <a:lnSpc>
                <a:spcPct val="115000"/>
              </a:lnSpc>
              <a:spcBef>
                <a:spcPts val="0"/>
              </a:spcBef>
              <a:spcAft>
                <a:spcPts val="0"/>
              </a:spcAft>
              <a:buSzPts val="1400"/>
              <a:buChar char="○"/>
            </a:pPr>
            <a:r>
              <a:rPr lang="en"/>
              <a:t>Days with no precipitation</a:t>
            </a:r>
            <a:endParaRPr/>
          </a:p>
          <a:p>
            <a:pPr marL="914400" lvl="1" indent="-317500" algn="l" rtl="0">
              <a:lnSpc>
                <a:spcPct val="115000"/>
              </a:lnSpc>
              <a:spcBef>
                <a:spcPts val="0"/>
              </a:spcBef>
              <a:spcAft>
                <a:spcPts val="0"/>
              </a:spcAft>
              <a:buSzPts val="1400"/>
              <a:buChar char="○"/>
            </a:pPr>
            <a:r>
              <a:rPr lang="en"/>
              <a:t>Clear Days (little to no clouds) </a:t>
            </a:r>
            <a:endParaRPr/>
          </a:p>
          <a:p>
            <a:pPr marL="914400" lvl="1" indent="-317500" algn="l" rtl="0">
              <a:lnSpc>
                <a:spcPct val="115000"/>
              </a:lnSpc>
              <a:spcBef>
                <a:spcPts val="0"/>
              </a:spcBef>
              <a:spcAft>
                <a:spcPts val="0"/>
              </a:spcAft>
              <a:buSzPts val="1400"/>
              <a:buChar char="○"/>
            </a:pPr>
            <a:r>
              <a:rPr lang="en"/>
              <a:t>Wind Speeds less than 35 mph</a:t>
            </a:r>
            <a:endParaRPr/>
          </a:p>
          <a:p>
            <a:pPr marL="0" lvl="0" indent="0" algn="l" rtl="0">
              <a:lnSpc>
                <a:spcPct val="115000"/>
              </a:lnSpc>
              <a:spcBef>
                <a:spcPts val="1200"/>
              </a:spcBef>
              <a:spcAft>
                <a:spcPts val="1200"/>
              </a:spcAft>
              <a:buSzPts val="1800"/>
              <a:buNone/>
            </a:pPr>
            <a:endParaRPr/>
          </a:p>
        </p:txBody>
      </p:sp>
      <p:sp>
        <p:nvSpPr>
          <p:cNvPr id="980" name="Google Shape;980;p76"/>
          <p:cNvSpPr txBox="1">
            <a:spLocks noGrp="1"/>
          </p:cNvSpPr>
          <p:nvPr>
            <p:ph type="sldNum" idx="12"/>
          </p:nvPr>
        </p:nvSpPr>
        <p:spPr>
          <a:xfrm>
            <a:off x="8559384" y="4787801"/>
            <a:ext cx="548700" cy="393600"/>
          </a:xfrm>
          <a:prstGeom prst="rect">
            <a:avLst/>
          </a:prstGeom>
          <a:noFill/>
          <a:ln>
            <a:noFill/>
          </a:ln>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7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Communication</a:t>
            </a:r>
            <a:endParaRPr/>
          </a:p>
        </p:txBody>
      </p:sp>
      <p:sp>
        <p:nvSpPr>
          <p:cNvPr id="986" name="Google Shape;986;p77"/>
          <p:cNvSpPr txBox="1">
            <a:spLocks noGrp="1"/>
          </p:cNvSpPr>
          <p:nvPr>
            <p:ph type="body" idx="1"/>
          </p:nvPr>
        </p:nvSpPr>
        <p:spPr>
          <a:xfrm>
            <a:off x="390975" y="732575"/>
            <a:ext cx="45453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Location Requirements:</a:t>
            </a:r>
            <a:endParaRPr/>
          </a:p>
          <a:p>
            <a:pPr marL="457200" lvl="0" indent="-342900" algn="l" rtl="0">
              <a:spcBef>
                <a:spcPts val="0"/>
              </a:spcBef>
              <a:spcAft>
                <a:spcPts val="0"/>
              </a:spcAft>
              <a:buSzPts val="1800"/>
              <a:buChar char="-"/>
            </a:pPr>
            <a:r>
              <a:rPr lang="en"/>
              <a:t>Expecting to transmit below 1 kbs</a:t>
            </a:r>
            <a:endParaRPr/>
          </a:p>
          <a:p>
            <a:pPr marL="457200" lvl="0" indent="-342900" algn="l" rtl="0">
              <a:spcBef>
                <a:spcPts val="0"/>
              </a:spcBef>
              <a:spcAft>
                <a:spcPts val="0"/>
              </a:spcAft>
              <a:buSzPts val="1800"/>
              <a:buChar char="-"/>
            </a:pPr>
            <a:r>
              <a:rPr lang="en"/>
              <a:t>Low light pollution (need coverage in suburban to rural areas)</a:t>
            </a:r>
            <a:endParaRPr/>
          </a:p>
          <a:p>
            <a:pPr marL="0" lvl="0" indent="0" algn="l" rtl="0">
              <a:spcBef>
                <a:spcPts val="1200"/>
              </a:spcBef>
              <a:spcAft>
                <a:spcPts val="0"/>
              </a:spcAft>
              <a:buNone/>
            </a:pPr>
            <a:r>
              <a:rPr lang="en"/>
              <a:t>Using a </a:t>
            </a:r>
            <a:r>
              <a:rPr lang="en" b="1"/>
              <a:t>Moxee 4G Mobile Hotspot</a:t>
            </a:r>
            <a:r>
              <a:rPr lang="en"/>
              <a:t> as well as a </a:t>
            </a:r>
            <a:r>
              <a:rPr lang="en" b="1"/>
              <a:t>Simple Mobile / T-Mobile Plan</a:t>
            </a:r>
            <a:endParaRPr b="1"/>
          </a:p>
          <a:p>
            <a:pPr marL="457200" lvl="0" indent="-342900" algn="l" rtl="0">
              <a:spcBef>
                <a:spcPts val="0"/>
              </a:spcBef>
              <a:spcAft>
                <a:spcPts val="0"/>
              </a:spcAft>
              <a:buSzPts val="1800"/>
              <a:buChar char="-"/>
            </a:pPr>
            <a:r>
              <a:rPr lang="en"/>
              <a:t>FCC map of T-Mobile coverage confirms at least 1-5 Mbps coverage in many locations around Boulder</a:t>
            </a:r>
            <a:endParaRPr/>
          </a:p>
        </p:txBody>
      </p:sp>
      <p:sp>
        <p:nvSpPr>
          <p:cNvPr id="987" name="Google Shape;987;p7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65</a:t>
            </a:fld>
            <a:endParaRPr/>
          </a:p>
        </p:txBody>
      </p:sp>
      <p:pic>
        <p:nvPicPr>
          <p:cNvPr id="988" name="Google Shape;988;p7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649325" y="830300"/>
            <a:ext cx="1613125" cy="1088125"/>
          </a:xfrm>
          <a:prstGeom prst="rect">
            <a:avLst/>
          </a:prstGeom>
          <a:noFill/>
          <a:ln>
            <a:noFill/>
          </a:ln>
        </p:spPr>
      </p:pic>
      <p:pic>
        <p:nvPicPr>
          <p:cNvPr id="989" name="Google Shape;989;p7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218317" y="2066151"/>
            <a:ext cx="3680584" cy="2565062"/>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pic>
        <p:nvPicPr>
          <p:cNvPr id="994" name="Google Shape;994;p78"/>
          <p:cNvPicPr preferRelativeResize="0"/>
          <p:nvPr/>
        </p:nvPicPr>
        <p:blipFill>
          <a:blip r:embed="rId3">
            <a:alphaModFix/>
          </a:blip>
          <a:stretch>
            <a:fillRect/>
          </a:stretch>
        </p:blipFill>
        <p:spPr>
          <a:xfrm>
            <a:off x="5676625" y="1206850"/>
            <a:ext cx="3265400" cy="3056700"/>
          </a:xfrm>
          <a:prstGeom prst="rect">
            <a:avLst/>
          </a:prstGeom>
          <a:noFill/>
          <a:ln>
            <a:noFill/>
          </a:ln>
        </p:spPr>
      </p:pic>
      <p:sp>
        <p:nvSpPr>
          <p:cNvPr id="995" name="Google Shape;995;p78"/>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Linear Actuator Control  </a:t>
            </a:r>
            <a:endParaRPr/>
          </a:p>
        </p:txBody>
      </p:sp>
      <p:sp>
        <p:nvSpPr>
          <p:cNvPr id="996" name="Google Shape;996;p78"/>
          <p:cNvSpPr txBox="1">
            <a:spLocks noGrp="1"/>
          </p:cNvSpPr>
          <p:nvPr>
            <p:ph type="body" idx="1"/>
          </p:nvPr>
        </p:nvSpPr>
        <p:spPr>
          <a:xfrm>
            <a:off x="390975" y="732575"/>
            <a:ext cx="52857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L298N </a:t>
            </a:r>
            <a:endParaRPr/>
          </a:p>
          <a:p>
            <a:pPr marL="457200" lvl="0" indent="-342900" algn="l" rtl="0">
              <a:spcBef>
                <a:spcPts val="1200"/>
              </a:spcBef>
              <a:spcAft>
                <a:spcPts val="0"/>
              </a:spcAft>
              <a:buSzPts val="1800"/>
              <a:buChar char="●"/>
            </a:pPr>
            <a:r>
              <a:rPr lang="en"/>
              <a:t>Dual channel H-Bridge driver</a:t>
            </a:r>
            <a:endParaRPr/>
          </a:p>
          <a:p>
            <a:pPr marL="457200" lvl="0" indent="-342900" algn="l" rtl="0">
              <a:spcBef>
                <a:spcPts val="0"/>
              </a:spcBef>
              <a:spcAft>
                <a:spcPts val="0"/>
              </a:spcAft>
              <a:buSzPts val="1800"/>
              <a:buChar char="●"/>
            </a:pPr>
            <a:r>
              <a:rPr lang="en"/>
              <a:t>Accepts external power supply</a:t>
            </a:r>
            <a:endParaRPr/>
          </a:p>
          <a:p>
            <a:pPr marL="457200" lvl="0" indent="-342900" algn="l" rtl="0">
              <a:spcBef>
                <a:spcPts val="0"/>
              </a:spcBef>
              <a:spcAft>
                <a:spcPts val="0"/>
              </a:spcAft>
              <a:buSzPts val="1800"/>
              <a:buChar char="●"/>
            </a:pPr>
            <a:r>
              <a:rPr lang="en"/>
              <a:t>Controls polarity of output to motor using any two regular digital high-low arduino pins</a:t>
            </a:r>
            <a:endParaRPr/>
          </a:p>
          <a:p>
            <a:pPr marL="457200" lvl="0" indent="-342900" algn="l" rtl="0">
              <a:spcBef>
                <a:spcPts val="0"/>
              </a:spcBef>
              <a:spcAft>
                <a:spcPts val="0"/>
              </a:spcAft>
              <a:buSzPts val="1800"/>
              <a:buChar char="●"/>
            </a:pPr>
            <a:r>
              <a:rPr lang="en"/>
              <a:t>Controls speed using PWM pin</a:t>
            </a:r>
            <a:endParaRPr/>
          </a:p>
          <a:p>
            <a:pPr marL="457200" lvl="0" indent="-342900" algn="l" rtl="0">
              <a:spcBef>
                <a:spcPts val="0"/>
              </a:spcBef>
              <a:spcAft>
                <a:spcPts val="0"/>
              </a:spcAft>
              <a:buSzPts val="1800"/>
              <a:buChar char="●"/>
            </a:pPr>
            <a:r>
              <a:rPr lang="en"/>
              <a:t>Usable as a 5V power supply when given 7V or more</a:t>
            </a:r>
            <a:endParaRPr/>
          </a:p>
        </p:txBody>
      </p:sp>
      <p:sp>
        <p:nvSpPr>
          <p:cNvPr id="997" name="Google Shape;997;p78"/>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79"/>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Temperature Comparison between Sensors</a:t>
            </a:r>
            <a:endParaRPr/>
          </a:p>
        </p:txBody>
      </p:sp>
      <p:sp>
        <p:nvSpPr>
          <p:cNvPr id="1003" name="Google Shape;1003;p79"/>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67</a:t>
            </a:fld>
            <a:endParaRPr/>
          </a:p>
        </p:txBody>
      </p:sp>
      <p:pic>
        <p:nvPicPr>
          <p:cNvPr id="1004" name="Google Shape;1004;p79"/>
          <p:cNvPicPr preferRelativeResize="0"/>
          <p:nvPr/>
        </p:nvPicPr>
        <p:blipFill>
          <a:blip r:embed="rId3">
            <a:alphaModFix/>
          </a:blip>
          <a:stretch>
            <a:fillRect/>
          </a:stretch>
        </p:blipFill>
        <p:spPr>
          <a:xfrm>
            <a:off x="1799800" y="787300"/>
            <a:ext cx="5334000" cy="40005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008"/>
        <p:cNvGrpSpPr/>
        <p:nvPr/>
      </p:nvGrpSpPr>
      <p:grpSpPr>
        <a:xfrm>
          <a:off x="0" y="0"/>
          <a:ext cx="0" cy="0"/>
          <a:chOff x="0" y="0"/>
          <a:chExt cx="0" cy="0"/>
        </a:xfrm>
      </p:grpSpPr>
      <p:sp>
        <p:nvSpPr>
          <p:cNvPr id="1009" name="Google Shape;1009;p80"/>
          <p:cNvSpPr txBox="1">
            <a:spLocks noGrp="1"/>
          </p:cNvSpPr>
          <p:nvPr>
            <p:ph type="ctrTitle"/>
          </p:nvPr>
        </p:nvSpPr>
        <p:spPr>
          <a:xfrm>
            <a:off x="2162700" y="2279100"/>
            <a:ext cx="4818600" cy="58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Software</a:t>
            </a:r>
            <a:endParaRPr sz="4310" b="1">
              <a:solidFill>
                <a:srgbClr val="EFEFEF"/>
              </a:solidFill>
            </a:endParaRPr>
          </a:p>
        </p:txBody>
      </p:sp>
      <p:sp>
        <p:nvSpPr>
          <p:cNvPr id="1010" name="Google Shape;1010;p80"/>
          <p:cNvSpPr txBox="1">
            <a:spLocks noGrp="1"/>
          </p:cNvSpPr>
          <p:nvPr>
            <p:ph type="sldNum" idx="12"/>
          </p:nvPr>
        </p:nvSpPr>
        <p:spPr>
          <a:xfrm>
            <a:off x="8595308" y="47385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300">
                <a:solidFill>
                  <a:schemeClr val="lt1"/>
                </a:solidFill>
                <a:latin typeface="Helvetica Neue"/>
                <a:ea typeface="Helvetica Neue"/>
                <a:cs typeface="Helvetica Neue"/>
                <a:sym typeface="Helvetica Neue"/>
              </a:rPr>
              <a:t>68</a:t>
            </a:fld>
            <a:endParaRPr sz="1300">
              <a:solidFill>
                <a:schemeClr val="lt1"/>
              </a:solidFill>
              <a:latin typeface="Helvetica Neue"/>
              <a:ea typeface="Helvetica Neue"/>
              <a:cs typeface="Helvetica Neue"/>
              <a:sym typeface="Helvetica Neue"/>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81"/>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Software CONOPS</a:t>
            </a:r>
            <a:endParaRPr/>
          </a:p>
        </p:txBody>
      </p:sp>
      <p:sp>
        <p:nvSpPr>
          <p:cNvPr id="1016" name="Google Shape;1016;p8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69</a:t>
            </a:fld>
            <a:endParaRPr/>
          </a:p>
        </p:txBody>
      </p:sp>
      <p:sp>
        <p:nvSpPr>
          <p:cNvPr id="1017" name="Google Shape;1017;p8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69</a:t>
            </a:fld>
            <a:endParaRPr/>
          </a:p>
        </p:txBody>
      </p:sp>
      <p:pic>
        <p:nvPicPr>
          <p:cNvPr id="1018" name="Google Shape;1018;p8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 y="830800"/>
            <a:ext cx="1690583" cy="1007783"/>
          </a:xfrm>
          <a:prstGeom prst="rect">
            <a:avLst/>
          </a:prstGeom>
          <a:noFill/>
          <a:ln w="19050" cap="flat" cmpd="sng">
            <a:solidFill>
              <a:srgbClr val="FF9900"/>
            </a:solidFill>
            <a:prstDash val="solid"/>
            <a:round/>
            <a:headEnd type="none" w="sm" len="sm"/>
            <a:tailEnd type="none" w="sm" len="sm"/>
          </a:ln>
        </p:spPr>
      </p:pic>
      <p:sp>
        <p:nvSpPr>
          <p:cNvPr id="1019" name="Google Shape;1019;p81"/>
          <p:cNvSpPr txBox="1"/>
          <p:nvPr/>
        </p:nvSpPr>
        <p:spPr>
          <a:xfrm>
            <a:off x="-48118" y="3143025"/>
            <a:ext cx="17868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Helvetica Neue"/>
                <a:ea typeface="Helvetica Neue"/>
                <a:cs typeface="Helvetica Neue"/>
                <a:sym typeface="Helvetica Neue"/>
              </a:rPr>
              <a:t>Image at t</a:t>
            </a:r>
            <a:r>
              <a:rPr lang="en" sz="1100" baseline="-25000">
                <a:latin typeface="Helvetica Neue"/>
                <a:ea typeface="Helvetica Neue"/>
                <a:cs typeface="Helvetica Neue"/>
                <a:sym typeface="Helvetica Neue"/>
              </a:rPr>
              <a:t>n</a:t>
            </a:r>
            <a:endParaRPr sz="1100" baseline="-25000">
              <a:latin typeface="Helvetica Neue"/>
              <a:ea typeface="Helvetica Neue"/>
              <a:cs typeface="Helvetica Neue"/>
              <a:sym typeface="Helvetica Neue"/>
            </a:endParaRPr>
          </a:p>
        </p:txBody>
      </p:sp>
      <p:sp>
        <p:nvSpPr>
          <p:cNvPr id="1020" name="Google Shape;1020;p81"/>
          <p:cNvSpPr txBox="1"/>
          <p:nvPr/>
        </p:nvSpPr>
        <p:spPr>
          <a:xfrm>
            <a:off x="23594" y="1781250"/>
            <a:ext cx="16434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Helvetica Neue"/>
                <a:ea typeface="Helvetica Neue"/>
                <a:cs typeface="Helvetica Neue"/>
                <a:sym typeface="Helvetica Neue"/>
              </a:rPr>
              <a:t>Image at t</a:t>
            </a:r>
            <a:r>
              <a:rPr lang="en" sz="1100" baseline="-25000">
                <a:latin typeface="Helvetica Neue"/>
                <a:ea typeface="Helvetica Neue"/>
                <a:cs typeface="Helvetica Neue"/>
                <a:sym typeface="Helvetica Neue"/>
              </a:rPr>
              <a:t>n-1</a:t>
            </a:r>
            <a:endParaRPr sz="1100" baseline="-25000">
              <a:latin typeface="Helvetica Neue"/>
              <a:ea typeface="Helvetica Neue"/>
              <a:cs typeface="Helvetica Neue"/>
              <a:sym typeface="Helvetica Neue"/>
            </a:endParaRPr>
          </a:p>
        </p:txBody>
      </p:sp>
      <p:pic>
        <p:nvPicPr>
          <p:cNvPr id="1021" name="Google Shape;1021;p8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2" y="2135238"/>
            <a:ext cx="1690586" cy="1007787"/>
          </a:xfrm>
          <a:prstGeom prst="rect">
            <a:avLst/>
          </a:prstGeom>
          <a:noFill/>
          <a:ln w="19050" cap="flat" cmpd="sng">
            <a:solidFill>
              <a:srgbClr val="FF9900"/>
            </a:solidFill>
            <a:prstDash val="solid"/>
            <a:round/>
            <a:headEnd type="none" w="sm" len="sm"/>
            <a:tailEnd type="none" w="sm" len="sm"/>
          </a:ln>
        </p:spPr>
      </p:pic>
      <p:cxnSp>
        <p:nvCxnSpPr>
          <p:cNvPr id="1022" name="Google Shape;1022;p81"/>
          <p:cNvCxnSpPr>
            <a:stCxn id="1020" idx="3"/>
            <a:endCxn id="1023" idx="1"/>
          </p:cNvCxnSpPr>
          <p:nvPr/>
        </p:nvCxnSpPr>
        <p:spPr>
          <a:xfrm rot="10800000" flipH="1">
            <a:off x="1666994" y="1956150"/>
            <a:ext cx="419400" cy="2100"/>
          </a:xfrm>
          <a:prstGeom prst="straightConnector1">
            <a:avLst/>
          </a:prstGeom>
          <a:noFill/>
          <a:ln w="28575" cap="flat" cmpd="sng">
            <a:solidFill>
              <a:schemeClr val="dk1"/>
            </a:solidFill>
            <a:prstDash val="solid"/>
            <a:round/>
            <a:headEnd type="none" w="med" len="med"/>
            <a:tailEnd type="triangle" w="med" len="med"/>
          </a:ln>
        </p:spPr>
      </p:cxnSp>
      <p:sp>
        <p:nvSpPr>
          <p:cNvPr id="1023" name="Google Shape;1023;p81"/>
          <p:cNvSpPr txBox="1"/>
          <p:nvPr/>
        </p:nvSpPr>
        <p:spPr>
          <a:xfrm>
            <a:off x="2086388" y="1648488"/>
            <a:ext cx="1213500" cy="6156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Helvetica Neue"/>
                <a:ea typeface="Helvetica Neue"/>
                <a:cs typeface="Helvetica Neue"/>
                <a:sym typeface="Helvetica Neue"/>
              </a:rPr>
              <a:t>Image Processing</a:t>
            </a:r>
            <a:endParaRPr>
              <a:latin typeface="Helvetica Neue"/>
              <a:ea typeface="Helvetica Neue"/>
              <a:cs typeface="Helvetica Neue"/>
              <a:sym typeface="Helvetica Neue"/>
            </a:endParaRPr>
          </a:p>
        </p:txBody>
      </p:sp>
      <p:sp>
        <p:nvSpPr>
          <p:cNvPr id="1024" name="Google Shape;1024;p81"/>
          <p:cNvSpPr/>
          <p:nvPr/>
        </p:nvSpPr>
        <p:spPr>
          <a:xfrm>
            <a:off x="3707925" y="1977663"/>
            <a:ext cx="1643400" cy="864000"/>
          </a:xfrm>
          <a:prstGeom prst="roundRect">
            <a:avLst>
              <a:gd name="adj" fmla="val 16667"/>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Right Ascension</a:t>
            </a:r>
            <a:endParaRPr>
              <a:solidFill>
                <a:schemeClr val="dk1"/>
              </a:solidFill>
              <a:latin typeface="Helvetica Neue"/>
              <a:ea typeface="Helvetica Neue"/>
              <a:cs typeface="Helvetica Neue"/>
              <a:sym typeface="Helvetica Neue"/>
            </a:endParaRPr>
          </a:p>
          <a:p>
            <a:pPr marL="0" lvl="0" indent="0" algn="ctr"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Declination</a:t>
            </a:r>
            <a:endParaRPr>
              <a:solidFill>
                <a:schemeClr val="dk1"/>
              </a:solidFill>
              <a:latin typeface="Helvetica Neue"/>
              <a:ea typeface="Helvetica Neue"/>
              <a:cs typeface="Helvetica Neue"/>
              <a:sym typeface="Helvetica Neue"/>
            </a:endParaRPr>
          </a:p>
          <a:p>
            <a:pPr marL="0" lvl="0" indent="0" algn="ctr"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Timing</a:t>
            </a:r>
            <a:endParaRPr/>
          </a:p>
        </p:txBody>
      </p:sp>
      <p:cxnSp>
        <p:nvCxnSpPr>
          <p:cNvPr id="1025" name="Google Shape;1025;p81"/>
          <p:cNvCxnSpPr>
            <a:stCxn id="1023" idx="3"/>
            <a:endCxn id="1024" idx="1"/>
          </p:cNvCxnSpPr>
          <p:nvPr/>
        </p:nvCxnSpPr>
        <p:spPr>
          <a:xfrm>
            <a:off x="3299888" y="1956288"/>
            <a:ext cx="408000" cy="453300"/>
          </a:xfrm>
          <a:prstGeom prst="straightConnector1">
            <a:avLst/>
          </a:prstGeom>
          <a:noFill/>
          <a:ln w="28575" cap="flat" cmpd="sng">
            <a:solidFill>
              <a:schemeClr val="dk1"/>
            </a:solidFill>
            <a:prstDash val="solid"/>
            <a:round/>
            <a:headEnd type="none" w="med" len="med"/>
            <a:tailEnd type="triangle" w="med" len="med"/>
          </a:ln>
        </p:spPr>
      </p:cxnSp>
      <p:sp>
        <p:nvSpPr>
          <p:cNvPr id="1026" name="Google Shape;1026;p81"/>
          <p:cNvSpPr/>
          <p:nvPr/>
        </p:nvSpPr>
        <p:spPr>
          <a:xfrm>
            <a:off x="3707925" y="996338"/>
            <a:ext cx="1643400" cy="864000"/>
          </a:xfrm>
          <a:prstGeom prst="roundRect">
            <a:avLst>
              <a:gd name="adj" fmla="val 16667"/>
            </a:avLst>
          </a:prstGeom>
          <a:no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RGB</a:t>
            </a:r>
            <a:endParaRPr>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Brightness</a:t>
            </a:r>
            <a:endParaRPr>
              <a:solidFill>
                <a:schemeClr val="dk1"/>
              </a:solidFill>
              <a:highlight>
                <a:srgbClr val="F4CCCC"/>
              </a:highlight>
              <a:latin typeface="Helvetica Neue"/>
              <a:ea typeface="Helvetica Neue"/>
              <a:cs typeface="Helvetica Neue"/>
              <a:sym typeface="Helvetica Neue"/>
            </a:endParaRPr>
          </a:p>
        </p:txBody>
      </p:sp>
      <p:cxnSp>
        <p:nvCxnSpPr>
          <p:cNvPr id="1027" name="Google Shape;1027;p81"/>
          <p:cNvCxnSpPr>
            <a:stCxn id="1023" idx="3"/>
            <a:endCxn id="1026" idx="1"/>
          </p:cNvCxnSpPr>
          <p:nvPr/>
        </p:nvCxnSpPr>
        <p:spPr>
          <a:xfrm rot="10800000" flipH="1">
            <a:off x="3299888" y="1428288"/>
            <a:ext cx="408000" cy="528000"/>
          </a:xfrm>
          <a:prstGeom prst="straightConnector1">
            <a:avLst/>
          </a:prstGeom>
          <a:noFill/>
          <a:ln w="28575" cap="flat" cmpd="sng">
            <a:solidFill>
              <a:schemeClr val="dk1"/>
            </a:solidFill>
            <a:prstDash val="solid"/>
            <a:round/>
            <a:headEnd type="none" w="med" len="med"/>
            <a:tailEnd type="triangle" w="med" len="med"/>
          </a:ln>
        </p:spPr>
      </p:cxnSp>
      <p:sp>
        <p:nvSpPr>
          <p:cNvPr id="1028" name="Google Shape;1028;p81"/>
          <p:cNvSpPr txBox="1"/>
          <p:nvPr/>
        </p:nvSpPr>
        <p:spPr>
          <a:xfrm>
            <a:off x="2147163" y="4086363"/>
            <a:ext cx="1213500" cy="4002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Helvetica Neue"/>
                <a:ea typeface="Helvetica Neue"/>
                <a:cs typeface="Helvetica Neue"/>
                <a:sym typeface="Helvetica Neue"/>
              </a:rPr>
              <a:t>ODTK</a:t>
            </a:r>
            <a:endParaRPr>
              <a:latin typeface="Helvetica Neue"/>
              <a:ea typeface="Helvetica Neue"/>
              <a:cs typeface="Helvetica Neue"/>
              <a:sym typeface="Helvetica Neue"/>
            </a:endParaRPr>
          </a:p>
        </p:txBody>
      </p:sp>
      <p:sp>
        <p:nvSpPr>
          <p:cNvPr id="1029" name="Google Shape;1029;p81"/>
          <p:cNvSpPr/>
          <p:nvPr/>
        </p:nvSpPr>
        <p:spPr>
          <a:xfrm>
            <a:off x="3741325" y="3854463"/>
            <a:ext cx="1927200" cy="864000"/>
          </a:xfrm>
          <a:prstGeom prst="roundRect">
            <a:avLst>
              <a:gd name="adj" fmla="val 16667"/>
            </a:avLst>
          </a:prstGeom>
          <a:no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Keplerian Elements </a:t>
            </a:r>
            <a:endParaRPr>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(a, e, i, </a:t>
            </a:r>
            <a:r>
              <a:rPr lang="en" sz="1600">
                <a:solidFill>
                  <a:schemeClr val="dk1"/>
                </a:solidFill>
                <a:latin typeface="Helvetica Neue"/>
                <a:ea typeface="Helvetica Neue"/>
                <a:cs typeface="Helvetica Neue"/>
                <a:sym typeface="Helvetica Neue"/>
              </a:rPr>
              <a:t>𝜃, </a:t>
            </a:r>
            <a:r>
              <a:rPr lang="en" sz="1600" i="1">
                <a:solidFill>
                  <a:schemeClr val="dk1"/>
                </a:solidFill>
                <a:latin typeface="Helvetica Neue"/>
                <a:ea typeface="Helvetica Neue"/>
                <a:cs typeface="Helvetica Neue"/>
                <a:sym typeface="Helvetica Neue"/>
              </a:rPr>
              <a:t>Ω, ω</a:t>
            </a:r>
            <a:r>
              <a:rPr lang="en" sz="1600">
                <a:solidFill>
                  <a:schemeClr val="dk1"/>
                </a:solidFill>
                <a:latin typeface="Helvetica Neue"/>
                <a:ea typeface="Helvetica Neue"/>
                <a:cs typeface="Helvetica Neue"/>
                <a:sym typeface="Helvetica Neue"/>
              </a:rPr>
              <a:t>)</a:t>
            </a:r>
            <a:endParaRPr/>
          </a:p>
        </p:txBody>
      </p:sp>
      <p:cxnSp>
        <p:nvCxnSpPr>
          <p:cNvPr id="1030" name="Google Shape;1030;p81"/>
          <p:cNvCxnSpPr>
            <a:stCxn id="1028" idx="3"/>
            <a:endCxn id="1029" idx="1"/>
          </p:cNvCxnSpPr>
          <p:nvPr/>
        </p:nvCxnSpPr>
        <p:spPr>
          <a:xfrm>
            <a:off x="3360663" y="4286463"/>
            <a:ext cx="380700" cy="0"/>
          </a:xfrm>
          <a:prstGeom prst="straightConnector1">
            <a:avLst/>
          </a:prstGeom>
          <a:noFill/>
          <a:ln w="28575" cap="flat" cmpd="sng">
            <a:solidFill>
              <a:schemeClr val="dk1"/>
            </a:solidFill>
            <a:prstDash val="solid"/>
            <a:round/>
            <a:headEnd type="none" w="med" len="med"/>
            <a:tailEnd type="triangle" w="med" len="med"/>
          </a:ln>
        </p:spPr>
      </p:cxnSp>
      <p:sp>
        <p:nvSpPr>
          <p:cNvPr id="1031" name="Google Shape;1031;p81"/>
          <p:cNvSpPr txBox="1"/>
          <p:nvPr/>
        </p:nvSpPr>
        <p:spPr>
          <a:xfrm>
            <a:off x="6901750" y="4095100"/>
            <a:ext cx="24207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FF9900"/>
                </a:solidFill>
                <a:latin typeface="Helvetica Neue"/>
                <a:ea typeface="Helvetica Neue"/>
                <a:cs typeface="Helvetica Neue"/>
                <a:sym typeface="Helvetica Neue"/>
              </a:rPr>
              <a:t>Orange</a:t>
            </a:r>
            <a:r>
              <a:rPr lang="en" sz="1100">
                <a:latin typeface="Helvetica Neue"/>
                <a:ea typeface="Helvetica Neue"/>
                <a:cs typeface="Helvetica Neue"/>
                <a:sym typeface="Helvetica Neue"/>
              </a:rPr>
              <a:t> = Data to be processed </a:t>
            </a:r>
            <a:endParaRPr sz="1100">
              <a:latin typeface="Helvetica Neue"/>
              <a:ea typeface="Helvetica Neue"/>
              <a:cs typeface="Helvetica Neue"/>
              <a:sym typeface="Helvetica Neue"/>
            </a:endParaRPr>
          </a:p>
          <a:p>
            <a:pPr marL="0" lvl="0" indent="0" algn="l" rtl="0">
              <a:spcBef>
                <a:spcPts val="0"/>
              </a:spcBef>
              <a:spcAft>
                <a:spcPts val="0"/>
              </a:spcAft>
              <a:buNone/>
            </a:pPr>
            <a:r>
              <a:rPr lang="en" sz="1100">
                <a:solidFill>
                  <a:srgbClr val="6AA84F"/>
                </a:solidFill>
                <a:latin typeface="Helvetica Neue"/>
                <a:ea typeface="Helvetica Neue"/>
                <a:cs typeface="Helvetica Neue"/>
                <a:sym typeface="Helvetica Neue"/>
              </a:rPr>
              <a:t>Green </a:t>
            </a:r>
            <a:r>
              <a:rPr lang="en" sz="1100">
                <a:latin typeface="Helvetica Neue"/>
                <a:ea typeface="Helvetica Neue"/>
                <a:cs typeface="Helvetica Neue"/>
                <a:sym typeface="Helvetica Neue"/>
              </a:rPr>
              <a:t>= Data ready for algorithm</a:t>
            </a:r>
            <a:endParaRPr sz="1100">
              <a:latin typeface="Helvetica Neue"/>
              <a:ea typeface="Helvetica Neue"/>
              <a:cs typeface="Helvetica Neue"/>
              <a:sym typeface="Helvetica Neue"/>
            </a:endParaRPr>
          </a:p>
          <a:p>
            <a:pPr marL="0" lvl="0" indent="0" algn="l" rtl="0">
              <a:spcBef>
                <a:spcPts val="0"/>
              </a:spcBef>
              <a:spcAft>
                <a:spcPts val="0"/>
              </a:spcAft>
              <a:buNone/>
            </a:pPr>
            <a:r>
              <a:rPr lang="en" sz="1100">
                <a:solidFill>
                  <a:srgbClr val="0000FF"/>
                </a:solidFill>
                <a:latin typeface="Helvetica Neue"/>
                <a:ea typeface="Helvetica Neue"/>
                <a:cs typeface="Helvetica Neue"/>
                <a:sym typeface="Helvetica Neue"/>
              </a:rPr>
              <a:t>Blue </a:t>
            </a:r>
            <a:r>
              <a:rPr lang="en" sz="1100">
                <a:latin typeface="Helvetica Neue"/>
                <a:ea typeface="Helvetica Neue"/>
                <a:cs typeface="Helvetica Neue"/>
                <a:sym typeface="Helvetica Neue"/>
              </a:rPr>
              <a:t>= Process / Function</a:t>
            </a:r>
            <a:endParaRPr sz="1100">
              <a:latin typeface="Helvetica Neue"/>
              <a:ea typeface="Helvetica Neue"/>
              <a:cs typeface="Helvetica Neue"/>
              <a:sym typeface="Helvetica Neue"/>
            </a:endParaRPr>
          </a:p>
        </p:txBody>
      </p:sp>
      <p:sp>
        <p:nvSpPr>
          <p:cNvPr id="1032" name="Google Shape;1032;p81"/>
          <p:cNvSpPr txBox="1"/>
          <p:nvPr/>
        </p:nvSpPr>
        <p:spPr>
          <a:xfrm>
            <a:off x="6489300" y="1914551"/>
            <a:ext cx="1079400" cy="6156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Helvetica Neue"/>
                <a:ea typeface="Helvetica Neue"/>
                <a:cs typeface="Helvetica Neue"/>
                <a:sym typeface="Helvetica Neue"/>
              </a:rPr>
              <a:t>ML Algorithm</a:t>
            </a:r>
            <a:endParaRPr>
              <a:latin typeface="Helvetica Neue"/>
              <a:ea typeface="Helvetica Neue"/>
              <a:cs typeface="Helvetica Neue"/>
              <a:sym typeface="Helvetica Neue"/>
            </a:endParaRPr>
          </a:p>
        </p:txBody>
      </p:sp>
      <p:sp>
        <p:nvSpPr>
          <p:cNvPr id="1033" name="Google Shape;1033;p81"/>
          <p:cNvSpPr/>
          <p:nvPr/>
        </p:nvSpPr>
        <p:spPr>
          <a:xfrm>
            <a:off x="7783800" y="2164663"/>
            <a:ext cx="1360200" cy="762300"/>
          </a:xfrm>
          <a:prstGeom prst="roundRect">
            <a:avLst>
              <a:gd name="adj" fmla="val 16667"/>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Tip and Cue</a:t>
            </a:r>
            <a:endParaRPr/>
          </a:p>
        </p:txBody>
      </p:sp>
      <p:pic>
        <p:nvPicPr>
          <p:cNvPr id="1034" name="Google Shape;1034;p8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148423">
            <a:off x="280486" y="3365167"/>
            <a:ext cx="1308555" cy="1224112"/>
          </a:xfrm>
          <a:prstGeom prst="rect">
            <a:avLst/>
          </a:prstGeom>
          <a:noFill/>
          <a:ln>
            <a:noFill/>
          </a:ln>
        </p:spPr>
      </p:pic>
      <p:sp>
        <p:nvSpPr>
          <p:cNvPr id="1035" name="Google Shape;1035;p81"/>
          <p:cNvSpPr/>
          <p:nvPr/>
        </p:nvSpPr>
        <p:spPr>
          <a:xfrm>
            <a:off x="6489300" y="830800"/>
            <a:ext cx="1079400" cy="762300"/>
          </a:xfrm>
          <a:prstGeom prst="roundRect">
            <a:avLst>
              <a:gd name="adj" fmla="val 16667"/>
            </a:avLst>
          </a:prstGeom>
          <a:noFill/>
          <a:ln w="1905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Historical Keplerian elements</a:t>
            </a:r>
            <a:endParaRPr/>
          </a:p>
        </p:txBody>
      </p:sp>
      <p:cxnSp>
        <p:nvCxnSpPr>
          <p:cNvPr id="1036" name="Google Shape;1036;p81"/>
          <p:cNvCxnSpPr>
            <a:stCxn id="1035" idx="2"/>
            <a:endCxn id="1032" idx="0"/>
          </p:cNvCxnSpPr>
          <p:nvPr/>
        </p:nvCxnSpPr>
        <p:spPr>
          <a:xfrm>
            <a:off x="7029000" y="1593100"/>
            <a:ext cx="0" cy="321600"/>
          </a:xfrm>
          <a:prstGeom prst="straightConnector1">
            <a:avLst/>
          </a:prstGeom>
          <a:noFill/>
          <a:ln w="28575" cap="flat" cmpd="sng">
            <a:solidFill>
              <a:schemeClr val="dk1"/>
            </a:solidFill>
            <a:prstDash val="solid"/>
            <a:round/>
            <a:headEnd type="none" w="med" len="med"/>
            <a:tailEnd type="triangle" w="med" len="med"/>
          </a:ln>
        </p:spPr>
      </p:cxnSp>
      <p:sp>
        <p:nvSpPr>
          <p:cNvPr id="1037" name="Google Shape;1037;p81"/>
          <p:cNvSpPr txBox="1"/>
          <p:nvPr/>
        </p:nvSpPr>
        <p:spPr>
          <a:xfrm>
            <a:off x="6422238" y="2712388"/>
            <a:ext cx="1213500" cy="5850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Helvetica Neue"/>
                <a:ea typeface="Helvetica Neue"/>
                <a:cs typeface="Helvetica Neue"/>
                <a:sym typeface="Helvetica Neue"/>
              </a:rPr>
              <a:t>Statistical </a:t>
            </a:r>
            <a:endParaRPr sz="1300">
              <a:latin typeface="Helvetica Neue"/>
              <a:ea typeface="Helvetica Neue"/>
              <a:cs typeface="Helvetica Neue"/>
              <a:sym typeface="Helvetica Neue"/>
            </a:endParaRPr>
          </a:p>
          <a:p>
            <a:pPr marL="0" lvl="0" indent="0" algn="ctr" rtl="0">
              <a:spcBef>
                <a:spcPts val="0"/>
              </a:spcBef>
              <a:spcAft>
                <a:spcPts val="0"/>
              </a:spcAft>
              <a:buNone/>
            </a:pPr>
            <a:r>
              <a:rPr lang="en" sz="1300">
                <a:latin typeface="Helvetica Neue"/>
                <a:ea typeface="Helvetica Neue"/>
                <a:cs typeface="Helvetica Neue"/>
                <a:sym typeface="Helvetica Neue"/>
              </a:rPr>
              <a:t>Thresholding</a:t>
            </a:r>
            <a:endParaRPr sz="1300">
              <a:latin typeface="Helvetica Neue"/>
              <a:ea typeface="Helvetica Neue"/>
              <a:cs typeface="Helvetica Neue"/>
              <a:sym typeface="Helvetica Neue"/>
            </a:endParaRPr>
          </a:p>
        </p:txBody>
      </p:sp>
      <p:sp>
        <p:nvSpPr>
          <p:cNvPr id="1038" name="Google Shape;1038;p81"/>
          <p:cNvSpPr txBox="1"/>
          <p:nvPr/>
        </p:nvSpPr>
        <p:spPr>
          <a:xfrm>
            <a:off x="3922863" y="3078638"/>
            <a:ext cx="1213500" cy="6156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Helvetica Neue"/>
                <a:ea typeface="Helvetica Neue"/>
                <a:cs typeface="Helvetica Neue"/>
                <a:sym typeface="Helvetica Neue"/>
              </a:rPr>
              <a:t>Upload to Drive</a:t>
            </a:r>
            <a:endParaRPr>
              <a:latin typeface="Helvetica Neue"/>
              <a:ea typeface="Helvetica Neue"/>
              <a:cs typeface="Helvetica Neue"/>
              <a:sym typeface="Helvetica Neue"/>
            </a:endParaRPr>
          </a:p>
        </p:txBody>
      </p:sp>
      <p:sp>
        <p:nvSpPr>
          <p:cNvPr id="1039" name="Google Shape;1039;p81"/>
          <p:cNvSpPr txBox="1"/>
          <p:nvPr/>
        </p:nvSpPr>
        <p:spPr>
          <a:xfrm>
            <a:off x="2162113" y="3076063"/>
            <a:ext cx="1213500" cy="6156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Helvetica Neue"/>
                <a:ea typeface="Helvetica Neue"/>
                <a:cs typeface="Helvetica Neue"/>
                <a:sym typeface="Helvetica Neue"/>
              </a:rPr>
              <a:t>Download from Drive</a:t>
            </a:r>
            <a:endParaRPr>
              <a:latin typeface="Helvetica Neue"/>
              <a:ea typeface="Helvetica Neue"/>
              <a:cs typeface="Helvetica Neue"/>
              <a:sym typeface="Helvetica Neue"/>
            </a:endParaRPr>
          </a:p>
        </p:txBody>
      </p:sp>
      <p:cxnSp>
        <p:nvCxnSpPr>
          <p:cNvPr id="1040" name="Google Shape;1040;p81"/>
          <p:cNvCxnSpPr>
            <a:stCxn id="1026" idx="3"/>
            <a:endCxn id="1038" idx="3"/>
          </p:cNvCxnSpPr>
          <p:nvPr/>
        </p:nvCxnSpPr>
        <p:spPr>
          <a:xfrm flipH="1">
            <a:off x="5136225" y="1428338"/>
            <a:ext cx="215100" cy="1958100"/>
          </a:xfrm>
          <a:prstGeom prst="bentConnector3">
            <a:avLst>
              <a:gd name="adj1" fmla="val -110704"/>
            </a:avLst>
          </a:prstGeom>
          <a:noFill/>
          <a:ln w="28575" cap="flat" cmpd="sng">
            <a:solidFill>
              <a:schemeClr val="dk1"/>
            </a:solidFill>
            <a:prstDash val="solid"/>
            <a:round/>
            <a:headEnd type="none" w="med" len="med"/>
            <a:tailEnd type="triangle" w="med" len="med"/>
          </a:ln>
        </p:spPr>
      </p:cxnSp>
      <p:cxnSp>
        <p:nvCxnSpPr>
          <p:cNvPr id="1041" name="Google Shape;1041;p81"/>
          <p:cNvCxnSpPr>
            <a:stCxn id="1024" idx="2"/>
            <a:endCxn id="1038" idx="0"/>
          </p:cNvCxnSpPr>
          <p:nvPr/>
        </p:nvCxnSpPr>
        <p:spPr>
          <a:xfrm>
            <a:off x="4529625" y="2841663"/>
            <a:ext cx="0" cy="237000"/>
          </a:xfrm>
          <a:prstGeom prst="straightConnector1">
            <a:avLst/>
          </a:prstGeom>
          <a:noFill/>
          <a:ln w="28575" cap="flat" cmpd="sng">
            <a:solidFill>
              <a:schemeClr val="dk1"/>
            </a:solidFill>
            <a:prstDash val="solid"/>
            <a:round/>
            <a:headEnd type="none" w="med" len="med"/>
            <a:tailEnd type="triangle" w="med" len="med"/>
          </a:ln>
        </p:spPr>
      </p:cxnSp>
      <p:cxnSp>
        <p:nvCxnSpPr>
          <p:cNvPr id="1042" name="Google Shape;1042;p81"/>
          <p:cNvCxnSpPr>
            <a:stCxn id="1029" idx="3"/>
          </p:cNvCxnSpPr>
          <p:nvPr/>
        </p:nvCxnSpPr>
        <p:spPr>
          <a:xfrm rot="10800000" flipH="1">
            <a:off x="5668525" y="2566863"/>
            <a:ext cx="256500" cy="1719600"/>
          </a:xfrm>
          <a:prstGeom prst="straightConnector1">
            <a:avLst/>
          </a:prstGeom>
          <a:noFill/>
          <a:ln w="28575" cap="flat" cmpd="sng">
            <a:solidFill>
              <a:schemeClr val="dk1"/>
            </a:solidFill>
            <a:prstDash val="solid"/>
            <a:round/>
            <a:headEnd type="none" w="med" len="med"/>
            <a:tailEnd type="none" w="med" len="med"/>
          </a:ln>
        </p:spPr>
      </p:cxnSp>
      <p:cxnSp>
        <p:nvCxnSpPr>
          <p:cNvPr id="1043" name="Google Shape;1043;p81"/>
          <p:cNvCxnSpPr>
            <a:stCxn id="1038" idx="1"/>
            <a:endCxn id="1039" idx="3"/>
          </p:cNvCxnSpPr>
          <p:nvPr/>
        </p:nvCxnSpPr>
        <p:spPr>
          <a:xfrm rot="10800000">
            <a:off x="3375663" y="3383738"/>
            <a:ext cx="547200" cy="2700"/>
          </a:xfrm>
          <a:prstGeom prst="straightConnector1">
            <a:avLst/>
          </a:prstGeom>
          <a:noFill/>
          <a:ln w="28575" cap="flat" cmpd="sng">
            <a:solidFill>
              <a:schemeClr val="dk1"/>
            </a:solidFill>
            <a:prstDash val="solid"/>
            <a:round/>
            <a:headEnd type="none" w="med" len="med"/>
            <a:tailEnd type="triangle" w="med" len="med"/>
          </a:ln>
        </p:spPr>
      </p:cxnSp>
      <p:cxnSp>
        <p:nvCxnSpPr>
          <p:cNvPr id="1044" name="Google Shape;1044;p81"/>
          <p:cNvCxnSpPr>
            <a:endCxn id="1037" idx="1"/>
          </p:cNvCxnSpPr>
          <p:nvPr/>
        </p:nvCxnSpPr>
        <p:spPr>
          <a:xfrm>
            <a:off x="5924838" y="2559988"/>
            <a:ext cx="497400" cy="444900"/>
          </a:xfrm>
          <a:prstGeom prst="straightConnector1">
            <a:avLst/>
          </a:prstGeom>
          <a:noFill/>
          <a:ln w="28575" cap="flat" cmpd="sng">
            <a:solidFill>
              <a:schemeClr val="dk1"/>
            </a:solidFill>
            <a:prstDash val="solid"/>
            <a:round/>
            <a:headEnd type="none" w="med" len="med"/>
            <a:tailEnd type="triangle" w="med" len="med"/>
          </a:ln>
        </p:spPr>
      </p:cxnSp>
      <p:cxnSp>
        <p:nvCxnSpPr>
          <p:cNvPr id="1045" name="Google Shape;1045;p81"/>
          <p:cNvCxnSpPr>
            <a:endCxn id="1032" idx="1"/>
          </p:cNvCxnSpPr>
          <p:nvPr/>
        </p:nvCxnSpPr>
        <p:spPr>
          <a:xfrm rot="10800000" flipH="1">
            <a:off x="5902800" y="2222351"/>
            <a:ext cx="586500" cy="369300"/>
          </a:xfrm>
          <a:prstGeom prst="straightConnector1">
            <a:avLst/>
          </a:prstGeom>
          <a:noFill/>
          <a:ln w="28575" cap="flat" cmpd="sng">
            <a:solidFill>
              <a:schemeClr val="dk1"/>
            </a:solidFill>
            <a:prstDash val="solid"/>
            <a:round/>
            <a:headEnd type="none" w="med" len="med"/>
            <a:tailEnd type="triangle" w="med" len="med"/>
          </a:ln>
        </p:spPr>
      </p:cxnSp>
      <p:cxnSp>
        <p:nvCxnSpPr>
          <p:cNvPr id="1046" name="Google Shape;1046;p81"/>
          <p:cNvCxnSpPr>
            <a:stCxn id="1032" idx="3"/>
            <a:endCxn id="1033" idx="1"/>
          </p:cNvCxnSpPr>
          <p:nvPr/>
        </p:nvCxnSpPr>
        <p:spPr>
          <a:xfrm>
            <a:off x="7568700" y="2222351"/>
            <a:ext cx="215100" cy="323400"/>
          </a:xfrm>
          <a:prstGeom prst="straightConnector1">
            <a:avLst/>
          </a:prstGeom>
          <a:noFill/>
          <a:ln w="28575" cap="flat" cmpd="sng">
            <a:solidFill>
              <a:schemeClr val="dk1"/>
            </a:solidFill>
            <a:prstDash val="solid"/>
            <a:round/>
            <a:headEnd type="none" w="med" len="med"/>
            <a:tailEnd type="triangle" w="med" len="med"/>
          </a:ln>
        </p:spPr>
      </p:cxnSp>
      <p:cxnSp>
        <p:nvCxnSpPr>
          <p:cNvPr id="1047" name="Google Shape;1047;p81"/>
          <p:cNvCxnSpPr>
            <a:stCxn id="1037" idx="3"/>
            <a:endCxn id="1033" idx="1"/>
          </p:cNvCxnSpPr>
          <p:nvPr/>
        </p:nvCxnSpPr>
        <p:spPr>
          <a:xfrm rot="10800000" flipH="1">
            <a:off x="7635738" y="2545888"/>
            <a:ext cx="148200" cy="459000"/>
          </a:xfrm>
          <a:prstGeom prst="straightConnector1">
            <a:avLst/>
          </a:prstGeom>
          <a:noFill/>
          <a:ln w="28575" cap="flat" cmpd="sng">
            <a:solidFill>
              <a:schemeClr val="dk1"/>
            </a:solidFill>
            <a:prstDash val="solid"/>
            <a:round/>
            <a:headEnd type="none" w="med" len="med"/>
            <a:tailEnd type="triangle" w="med" len="med"/>
          </a:ln>
        </p:spPr>
      </p:cxnSp>
      <p:cxnSp>
        <p:nvCxnSpPr>
          <p:cNvPr id="1048" name="Google Shape;1048;p81"/>
          <p:cNvCxnSpPr>
            <a:stCxn id="1039" idx="2"/>
            <a:endCxn id="1028" idx="0"/>
          </p:cNvCxnSpPr>
          <p:nvPr/>
        </p:nvCxnSpPr>
        <p:spPr>
          <a:xfrm flipH="1">
            <a:off x="2753863" y="3691663"/>
            <a:ext cx="15000" cy="394800"/>
          </a:xfrm>
          <a:prstGeom prst="straightConnector1">
            <a:avLst/>
          </a:prstGeom>
          <a:noFill/>
          <a:ln w="28575" cap="flat" cmpd="sng">
            <a:solidFill>
              <a:schemeClr val="dk1"/>
            </a:solidFill>
            <a:prstDash val="solid"/>
            <a:round/>
            <a:headEnd type="none" w="med" len="med"/>
            <a:tailEnd type="triangle" w="med" len="med"/>
          </a:ln>
        </p:spPr>
      </p:cxnSp>
      <p:sp>
        <p:nvSpPr>
          <p:cNvPr id="1049" name="Google Shape;1049;p81"/>
          <p:cNvSpPr txBox="1"/>
          <p:nvPr/>
        </p:nvSpPr>
        <p:spPr>
          <a:xfrm>
            <a:off x="10442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Project Overview</a:t>
            </a:r>
            <a:endParaRPr sz="1200" b="1">
              <a:solidFill>
                <a:srgbClr val="EEEEEE"/>
              </a:solidFill>
            </a:endParaRPr>
          </a:p>
        </p:txBody>
      </p:sp>
      <p:sp>
        <p:nvSpPr>
          <p:cNvPr id="1050" name="Google Shape;1050;p81"/>
          <p:cNvSpPr txBox="1"/>
          <p:nvPr/>
        </p:nvSpPr>
        <p:spPr>
          <a:xfrm>
            <a:off x="26380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Updates</a:t>
            </a:r>
            <a:endParaRPr sz="1200">
              <a:solidFill>
                <a:srgbClr val="B7B7B7"/>
              </a:solidFill>
            </a:endParaRPr>
          </a:p>
        </p:txBody>
      </p:sp>
      <p:sp>
        <p:nvSpPr>
          <p:cNvPr id="1051" name="Google Shape;1051;p81"/>
          <p:cNvSpPr txBox="1"/>
          <p:nvPr/>
        </p:nvSpPr>
        <p:spPr>
          <a:xfrm>
            <a:off x="40960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Schedule</a:t>
            </a:r>
            <a:endParaRPr sz="1200">
              <a:solidFill>
                <a:srgbClr val="B7B7B7"/>
              </a:solidFill>
            </a:endParaRPr>
          </a:p>
        </p:txBody>
      </p:sp>
      <p:sp>
        <p:nvSpPr>
          <p:cNvPr id="1052" name="Google Shape;1052;p81"/>
          <p:cNvSpPr txBox="1"/>
          <p:nvPr/>
        </p:nvSpPr>
        <p:spPr>
          <a:xfrm>
            <a:off x="5269375" y="4811425"/>
            <a:ext cx="145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Test Readiness</a:t>
            </a:r>
            <a:endParaRPr sz="1200">
              <a:solidFill>
                <a:srgbClr val="B7B7B7"/>
              </a:solidFill>
            </a:endParaRPr>
          </a:p>
        </p:txBody>
      </p:sp>
      <p:sp>
        <p:nvSpPr>
          <p:cNvPr id="1053" name="Google Shape;1053;p81"/>
          <p:cNvSpPr txBox="1"/>
          <p:nvPr/>
        </p:nvSpPr>
        <p:spPr>
          <a:xfrm>
            <a:off x="68273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9"/>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Concept of Operations</a:t>
            </a:r>
            <a:endParaRPr/>
          </a:p>
        </p:txBody>
      </p:sp>
      <p:sp>
        <p:nvSpPr>
          <p:cNvPr id="160" name="Google Shape;160;p19"/>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a:t>
            </a:fld>
            <a:endParaRPr/>
          </a:p>
        </p:txBody>
      </p:sp>
      <p:pic>
        <p:nvPicPr>
          <p:cNvPr id="161" name="Google Shape;161;p1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91625" y="694425"/>
            <a:ext cx="7360748" cy="4117000"/>
          </a:xfrm>
          <a:prstGeom prst="rect">
            <a:avLst/>
          </a:prstGeom>
          <a:noFill/>
          <a:ln>
            <a:noFill/>
          </a:ln>
        </p:spPr>
      </p:pic>
      <p:sp>
        <p:nvSpPr>
          <p:cNvPr id="162" name="Google Shape;162;p19"/>
          <p:cNvSpPr txBox="1"/>
          <p:nvPr/>
        </p:nvSpPr>
        <p:spPr>
          <a:xfrm>
            <a:off x="10442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Project Overview</a:t>
            </a:r>
            <a:endParaRPr sz="1200" b="1">
              <a:solidFill>
                <a:srgbClr val="EEEEEE"/>
              </a:solidFill>
            </a:endParaRPr>
          </a:p>
        </p:txBody>
      </p:sp>
      <p:sp>
        <p:nvSpPr>
          <p:cNvPr id="163" name="Google Shape;163;p19"/>
          <p:cNvSpPr txBox="1"/>
          <p:nvPr/>
        </p:nvSpPr>
        <p:spPr>
          <a:xfrm>
            <a:off x="26380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Updates</a:t>
            </a:r>
            <a:endParaRPr sz="1200">
              <a:solidFill>
                <a:srgbClr val="B7B7B7"/>
              </a:solidFill>
            </a:endParaRPr>
          </a:p>
        </p:txBody>
      </p:sp>
      <p:sp>
        <p:nvSpPr>
          <p:cNvPr id="164" name="Google Shape;164;p19"/>
          <p:cNvSpPr txBox="1"/>
          <p:nvPr/>
        </p:nvSpPr>
        <p:spPr>
          <a:xfrm>
            <a:off x="40960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Schedule</a:t>
            </a:r>
            <a:endParaRPr sz="1200">
              <a:solidFill>
                <a:srgbClr val="B7B7B7"/>
              </a:solidFill>
            </a:endParaRPr>
          </a:p>
        </p:txBody>
      </p:sp>
      <p:sp>
        <p:nvSpPr>
          <p:cNvPr id="165" name="Google Shape;165;p19"/>
          <p:cNvSpPr txBox="1"/>
          <p:nvPr/>
        </p:nvSpPr>
        <p:spPr>
          <a:xfrm>
            <a:off x="5269375" y="4811425"/>
            <a:ext cx="145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Test Readiness</a:t>
            </a:r>
            <a:endParaRPr sz="1200">
              <a:solidFill>
                <a:srgbClr val="B7B7B7"/>
              </a:solidFill>
            </a:endParaRPr>
          </a:p>
        </p:txBody>
      </p:sp>
      <p:sp>
        <p:nvSpPr>
          <p:cNvPr id="166" name="Google Shape;166;p19"/>
          <p:cNvSpPr txBox="1"/>
          <p:nvPr/>
        </p:nvSpPr>
        <p:spPr>
          <a:xfrm>
            <a:off x="68273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82"/>
          <p:cNvSpPr txBox="1">
            <a:spLocks noGrp="1"/>
          </p:cNvSpPr>
          <p:nvPr>
            <p:ph type="body" idx="1"/>
          </p:nvPr>
        </p:nvSpPr>
        <p:spPr>
          <a:xfrm>
            <a:off x="390975" y="732575"/>
            <a:ext cx="8520600" cy="3945600"/>
          </a:xfrm>
          <a:prstGeom prst="rect">
            <a:avLst/>
          </a:prstGeom>
        </p:spPr>
        <p:txBody>
          <a:bodyPr spcFirstLastPara="1" wrap="square" lIns="91425" tIns="91425" rIns="91425" bIns="91425" anchor="t" anchorCtr="0">
            <a:noAutofit/>
          </a:bodyPr>
          <a:lstStyle/>
          <a:p>
            <a:pPr marL="457200" lvl="0" indent="-330200" algn="l" rtl="0">
              <a:spcBef>
                <a:spcPts val="1200"/>
              </a:spcBef>
              <a:spcAft>
                <a:spcPts val="0"/>
              </a:spcAft>
              <a:buSzPts val="1600"/>
              <a:buFont typeface="Arial"/>
              <a:buChar char="●"/>
            </a:pPr>
            <a:r>
              <a:rPr lang="en" sz="1600">
                <a:latin typeface="Arial"/>
                <a:ea typeface="Arial"/>
                <a:cs typeface="Arial"/>
                <a:sym typeface="Arial"/>
              </a:rPr>
              <a:t>Time dependence of data</a:t>
            </a:r>
            <a:endParaRPr sz="1600">
              <a:latin typeface="Arial"/>
              <a:ea typeface="Arial"/>
              <a:cs typeface="Arial"/>
              <a:sym typeface="Arial"/>
            </a:endParaRPr>
          </a:p>
          <a:p>
            <a:pPr marL="457200" lvl="0" indent="-330200" algn="l" rtl="0">
              <a:spcBef>
                <a:spcPts val="0"/>
              </a:spcBef>
              <a:spcAft>
                <a:spcPts val="0"/>
              </a:spcAft>
              <a:buSzPts val="1600"/>
              <a:buFont typeface="Arial"/>
              <a:buChar char="●"/>
            </a:pPr>
            <a:r>
              <a:rPr lang="en" sz="1600">
                <a:latin typeface="Arial"/>
                <a:ea typeface="Arial"/>
                <a:cs typeface="Arial"/>
                <a:sym typeface="Arial"/>
              </a:rPr>
              <a:t>Pattern recognition</a:t>
            </a:r>
            <a:endParaRPr sz="1600">
              <a:latin typeface="Arial"/>
              <a:ea typeface="Arial"/>
              <a:cs typeface="Arial"/>
              <a:sym typeface="Arial"/>
            </a:endParaRPr>
          </a:p>
          <a:p>
            <a:pPr marL="457200" lvl="0" indent="-330200" algn="l" rtl="0">
              <a:spcBef>
                <a:spcPts val="0"/>
              </a:spcBef>
              <a:spcAft>
                <a:spcPts val="0"/>
              </a:spcAft>
              <a:buSzPts val="1600"/>
              <a:buFont typeface="Arial"/>
              <a:buChar char="●"/>
            </a:pPr>
            <a:r>
              <a:rPr lang="en" sz="1600">
                <a:latin typeface="Arial"/>
                <a:ea typeface="Arial"/>
                <a:cs typeface="Arial"/>
                <a:sym typeface="Arial"/>
              </a:rPr>
              <a:t>Regression</a:t>
            </a:r>
            <a:endParaRPr sz="1600">
              <a:latin typeface="Arial"/>
              <a:ea typeface="Arial"/>
              <a:cs typeface="Arial"/>
              <a:sym typeface="Arial"/>
            </a:endParaRPr>
          </a:p>
        </p:txBody>
      </p:sp>
      <p:sp>
        <p:nvSpPr>
          <p:cNvPr id="1059" name="Google Shape;1059;p82"/>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Machine Learning Justification</a:t>
            </a:r>
            <a:endParaRPr/>
          </a:p>
        </p:txBody>
      </p:sp>
      <p:sp>
        <p:nvSpPr>
          <p:cNvPr id="1060" name="Google Shape;1060;p8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70</a:t>
            </a:fld>
            <a:endParaRPr/>
          </a:p>
        </p:txBody>
      </p:sp>
      <p:sp>
        <p:nvSpPr>
          <p:cNvPr id="1061" name="Google Shape;1061;p82"/>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Project Overview</a:t>
            </a:r>
            <a:endParaRPr sz="1200" b="1">
              <a:solidFill>
                <a:srgbClr val="EEEEEE"/>
              </a:solidFill>
            </a:endParaRPr>
          </a:p>
        </p:txBody>
      </p:sp>
      <p:sp>
        <p:nvSpPr>
          <p:cNvPr id="1062" name="Google Shape;1062;p82"/>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1063" name="Google Shape;1063;p82"/>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1064" name="Google Shape;1064;p82"/>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1065" name="Google Shape;1065;p82"/>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1066" name="Google Shape;1066;p82"/>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83"/>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DAT.1 Communications Software Test</a:t>
            </a:r>
            <a:endParaRPr/>
          </a:p>
        </p:txBody>
      </p:sp>
      <p:sp>
        <p:nvSpPr>
          <p:cNvPr id="1072" name="Google Shape;1072;p83"/>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b="1"/>
              <a:t>Objective:</a:t>
            </a:r>
            <a:endParaRPr b="1"/>
          </a:p>
          <a:p>
            <a:pPr marL="914400" lvl="1" indent="-342900" algn="l" rtl="0">
              <a:spcBef>
                <a:spcPts val="0"/>
              </a:spcBef>
              <a:spcAft>
                <a:spcPts val="0"/>
              </a:spcAft>
              <a:buSzPts val="1800"/>
              <a:buChar char="○"/>
            </a:pPr>
            <a:r>
              <a:rPr lang="en"/>
              <a:t>This test will confirm the communication functionality of the Google API Software.</a:t>
            </a:r>
            <a:endParaRPr sz="1800"/>
          </a:p>
          <a:p>
            <a:pPr marL="457200" lvl="0" indent="-342900" algn="l" rtl="0">
              <a:spcBef>
                <a:spcPts val="0"/>
              </a:spcBef>
              <a:spcAft>
                <a:spcPts val="0"/>
              </a:spcAft>
              <a:buSzPts val="1800"/>
              <a:buChar char="●"/>
            </a:pPr>
            <a:r>
              <a:rPr lang="en" b="1"/>
              <a:t>Setup, Facilities, and Equipment:</a:t>
            </a:r>
            <a:endParaRPr b="1"/>
          </a:p>
          <a:p>
            <a:pPr marL="914400" lvl="1" indent="-317500" algn="l" rtl="0">
              <a:spcBef>
                <a:spcPts val="0"/>
              </a:spcBef>
              <a:spcAft>
                <a:spcPts val="0"/>
              </a:spcAft>
              <a:buSzPts val="1400"/>
              <a:buChar char="○"/>
            </a:pPr>
            <a:r>
              <a:rPr lang="en"/>
              <a:t>Senior Project Room, 2 laptops, Google API Code</a:t>
            </a:r>
            <a:endParaRPr/>
          </a:p>
          <a:p>
            <a:pPr marL="457200" lvl="0" indent="-342900" algn="l" rtl="0">
              <a:spcBef>
                <a:spcPts val="0"/>
              </a:spcBef>
              <a:spcAft>
                <a:spcPts val="0"/>
              </a:spcAft>
              <a:buSzPts val="1800"/>
              <a:buChar char="●"/>
            </a:pPr>
            <a:r>
              <a:rPr lang="en" b="1"/>
              <a:t>Procedure:</a:t>
            </a:r>
            <a:endParaRPr b="1"/>
          </a:p>
          <a:p>
            <a:pPr marL="914400" lvl="1" indent="-317500" algn="l" rtl="0">
              <a:spcBef>
                <a:spcPts val="0"/>
              </a:spcBef>
              <a:spcAft>
                <a:spcPts val="0"/>
              </a:spcAft>
              <a:buSzPts val="1400"/>
              <a:buChar char="○"/>
            </a:pPr>
            <a:r>
              <a:rPr lang="en"/>
              <a:t>Assign Test.csv to be uploaded</a:t>
            </a:r>
            <a:endParaRPr/>
          </a:p>
          <a:p>
            <a:pPr marL="914400" lvl="1" indent="-317500" algn="l" rtl="0">
              <a:spcBef>
                <a:spcPts val="0"/>
              </a:spcBef>
              <a:spcAft>
                <a:spcPts val="0"/>
              </a:spcAft>
              <a:buSzPts val="1400"/>
              <a:buChar char="○"/>
            </a:pPr>
            <a:r>
              <a:rPr lang="en"/>
              <a:t>Run Google API upload script</a:t>
            </a:r>
            <a:endParaRPr/>
          </a:p>
          <a:p>
            <a:pPr marL="1371600" lvl="2" indent="-317500" algn="l" rtl="0">
              <a:spcBef>
                <a:spcPts val="0"/>
              </a:spcBef>
              <a:spcAft>
                <a:spcPts val="0"/>
              </a:spcAft>
              <a:buSzPts val="1400"/>
              <a:buChar char="■"/>
            </a:pPr>
            <a:r>
              <a:rPr lang="en"/>
              <a:t>Time the runtime of script to time of successful upload</a:t>
            </a:r>
            <a:endParaRPr/>
          </a:p>
          <a:p>
            <a:pPr marL="914400" lvl="1" indent="-317500" algn="l" rtl="0">
              <a:spcBef>
                <a:spcPts val="0"/>
              </a:spcBef>
              <a:spcAft>
                <a:spcPts val="0"/>
              </a:spcAft>
              <a:buSzPts val="1400"/>
              <a:buChar char="○"/>
            </a:pPr>
            <a:r>
              <a:rPr lang="en"/>
              <a:t>Check drive for file</a:t>
            </a:r>
            <a:endParaRPr/>
          </a:p>
          <a:p>
            <a:pPr marL="914400" lvl="1" indent="-317500" algn="l" rtl="0">
              <a:spcBef>
                <a:spcPts val="0"/>
              </a:spcBef>
              <a:spcAft>
                <a:spcPts val="0"/>
              </a:spcAft>
              <a:buSzPts val="1400"/>
              <a:buChar char="○"/>
            </a:pPr>
            <a:r>
              <a:rPr lang="en"/>
              <a:t>On another laptop run Google API download script</a:t>
            </a:r>
            <a:endParaRPr/>
          </a:p>
          <a:p>
            <a:pPr marL="1371600" lvl="2" indent="-317500" algn="l" rtl="0">
              <a:spcBef>
                <a:spcPts val="0"/>
              </a:spcBef>
              <a:spcAft>
                <a:spcPts val="0"/>
              </a:spcAft>
              <a:buSzPts val="1400"/>
              <a:buChar char="■"/>
            </a:pPr>
            <a:r>
              <a:rPr lang="en"/>
              <a:t>Time the runtime to time of download</a:t>
            </a:r>
            <a:endParaRPr/>
          </a:p>
          <a:p>
            <a:pPr marL="914400" lvl="1" indent="-317500" algn="l" rtl="0">
              <a:spcBef>
                <a:spcPts val="0"/>
              </a:spcBef>
              <a:spcAft>
                <a:spcPts val="0"/>
              </a:spcAft>
              <a:buSzPts val="1400"/>
              <a:buChar char="○"/>
            </a:pPr>
            <a:r>
              <a:rPr lang="en"/>
              <a:t>Compare downloaded script to uploaded script</a:t>
            </a:r>
            <a:endParaRPr sz="1600"/>
          </a:p>
          <a:p>
            <a:pPr marL="457200" lvl="0" indent="-342900" algn="l" rtl="0">
              <a:spcBef>
                <a:spcPts val="0"/>
              </a:spcBef>
              <a:spcAft>
                <a:spcPts val="0"/>
              </a:spcAft>
              <a:buSzPts val="1800"/>
              <a:buChar char="●"/>
            </a:pPr>
            <a:r>
              <a:rPr lang="en" b="1"/>
              <a:t>Success Criteria:</a:t>
            </a:r>
            <a:endParaRPr b="1"/>
          </a:p>
          <a:p>
            <a:pPr marL="914400" lvl="1" indent="-317500" algn="l" rtl="0">
              <a:spcBef>
                <a:spcPts val="0"/>
              </a:spcBef>
              <a:spcAft>
                <a:spcPts val="0"/>
              </a:spcAft>
              <a:buSzPts val="1400"/>
              <a:buChar char="○"/>
            </a:pPr>
            <a:r>
              <a:rPr lang="en"/>
              <a:t>The correct file is uploaded on one laptop and downloaded on another without corruption.</a:t>
            </a:r>
            <a:endParaRPr/>
          </a:p>
        </p:txBody>
      </p:sp>
      <p:sp>
        <p:nvSpPr>
          <p:cNvPr id="1073" name="Google Shape;1073;p83"/>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8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DAT.3 Image Processing Production Test</a:t>
            </a:r>
            <a:endParaRPr/>
          </a:p>
        </p:txBody>
      </p:sp>
      <p:sp>
        <p:nvSpPr>
          <p:cNvPr id="1079" name="Google Shape;1079;p8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72</a:t>
            </a:fld>
            <a:endParaRPr/>
          </a:p>
        </p:txBody>
      </p:sp>
      <p:sp>
        <p:nvSpPr>
          <p:cNvPr id="1080" name="Google Shape;1080;p84"/>
          <p:cNvSpPr txBox="1">
            <a:spLocks noGrp="1"/>
          </p:cNvSpPr>
          <p:nvPr>
            <p:ph type="body" idx="1"/>
          </p:nvPr>
        </p:nvSpPr>
        <p:spPr>
          <a:xfrm>
            <a:off x="390975" y="682600"/>
            <a:ext cx="8520600" cy="4172400"/>
          </a:xfrm>
          <a:prstGeom prst="rect">
            <a:avLst/>
          </a:prstGeom>
        </p:spPr>
        <p:txBody>
          <a:bodyPr spcFirstLastPara="1" wrap="square" lIns="91425" tIns="91425" rIns="91425" bIns="91425" anchor="t" anchorCtr="0">
            <a:normAutofit lnSpcReduction="20000"/>
          </a:bodyPr>
          <a:lstStyle/>
          <a:p>
            <a:pPr marL="457200" lvl="0" indent="-342900" algn="l" rtl="0">
              <a:spcBef>
                <a:spcPts val="0"/>
              </a:spcBef>
              <a:spcAft>
                <a:spcPts val="0"/>
              </a:spcAft>
              <a:buSzPts val="1800"/>
              <a:buChar char="●"/>
            </a:pPr>
            <a:r>
              <a:rPr lang="en" b="1"/>
              <a:t>Objective:</a:t>
            </a:r>
            <a:endParaRPr b="1"/>
          </a:p>
          <a:p>
            <a:pPr marL="914400" lvl="1" indent="-342900" algn="l" rtl="0">
              <a:spcBef>
                <a:spcPts val="0"/>
              </a:spcBef>
              <a:spcAft>
                <a:spcPts val="0"/>
              </a:spcAft>
              <a:buSzPts val="1800"/>
              <a:buChar char="○"/>
            </a:pPr>
            <a:r>
              <a:rPr lang="en"/>
              <a:t>This test will determine if the image processing system on the onboard computer works as expected.</a:t>
            </a:r>
            <a:endParaRPr sz="1800"/>
          </a:p>
          <a:p>
            <a:pPr marL="457200" lvl="0" indent="-342900" algn="l" rtl="0">
              <a:spcBef>
                <a:spcPts val="0"/>
              </a:spcBef>
              <a:spcAft>
                <a:spcPts val="0"/>
              </a:spcAft>
              <a:buSzPts val="1800"/>
              <a:buChar char="●"/>
            </a:pPr>
            <a:r>
              <a:rPr lang="en" b="1"/>
              <a:t>Setup, Facilities, and Equipment:</a:t>
            </a:r>
            <a:endParaRPr b="1"/>
          </a:p>
          <a:p>
            <a:pPr marL="914400" lvl="1" indent="-317500" algn="l" rtl="0">
              <a:spcBef>
                <a:spcPts val="0"/>
              </a:spcBef>
              <a:spcAft>
                <a:spcPts val="0"/>
              </a:spcAft>
              <a:buSzPts val="1400"/>
              <a:buChar char="○"/>
            </a:pPr>
            <a:r>
              <a:rPr lang="en"/>
              <a:t>Senior Projects Room, Optical Sensor, and Onboard Computer</a:t>
            </a:r>
            <a:endParaRPr/>
          </a:p>
          <a:p>
            <a:pPr marL="457200" lvl="0" indent="-342900" algn="l" rtl="0">
              <a:spcBef>
                <a:spcPts val="0"/>
              </a:spcBef>
              <a:spcAft>
                <a:spcPts val="0"/>
              </a:spcAft>
              <a:buSzPts val="1800"/>
              <a:buChar char="●"/>
            </a:pPr>
            <a:r>
              <a:rPr lang="en" b="1"/>
              <a:t>Procedure:</a:t>
            </a:r>
            <a:endParaRPr b="1"/>
          </a:p>
          <a:p>
            <a:pPr marL="914400" lvl="1" indent="-317500" algn="l" rtl="0">
              <a:spcBef>
                <a:spcPts val="0"/>
              </a:spcBef>
              <a:spcAft>
                <a:spcPts val="0"/>
              </a:spcAft>
              <a:buSzPts val="1400"/>
              <a:buChar char="○"/>
            </a:pPr>
            <a:r>
              <a:rPr lang="en"/>
              <a:t>Run sample images through standalone image processing script</a:t>
            </a:r>
            <a:endParaRPr/>
          </a:p>
          <a:p>
            <a:pPr marL="914400" lvl="1" indent="-317500" algn="l" rtl="0">
              <a:spcBef>
                <a:spcPts val="0"/>
              </a:spcBef>
              <a:spcAft>
                <a:spcPts val="0"/>
              </a:spcAft>
              <a:buSzPts val="1400"/>
              <a:buChar char="○"/>
            </a:pPr>
            <a:r>
              <a:rPr lang="en"/>
              <a:t>Verify that the correct pixels are identified as satellites</a:t>
            </a:r>
            <a:endParaRPr/>
          </a:p>
          <a:p>
            <a:pPr marL="914400" lvl="1" indent="-317500" algn="l" rtl="0">
              <a:spcBef>
                <a:spcPts val="0"/>
              </a:spcBef>
              <a:spcAft>
                <a:spcPts val="0"/>
              </a:spcAft>
              <a:buSzPts val="1400"/>
              <a:buChar char="○"/>
            </a:pPr>
            <a:r>
              <a:rPr lang="en"/>
              <a:t>Run sample images through ASTAP</a:t>
            </a:r>
            <a:endParaRPr/>
          </a:p>
          <a:p>
            <a:pPr marL="914400" lvl="1" indent="-317500" algn="l" rtl="0">
              <a:spcBef>
                <a:spcPts val="0"/>
              </a:spcBef>
              <a:spcAft>
                <a:spcPts val="0"/>
              </a:spcAft>
              <a:buSzPts val="1400"/>
              <a:buChar char="○"/>
            </a:pPr>
            <a:r>
              <a:rPr lang="en"/>
              <a:t>Manually convert pixel coordinates to RA and Dec values</a:t>
            </a:r>
            <a:endParaRPr/>
          </a:p>
          <a:p>
            <a:pPr marL="914400" lvl="1" indent="-317500" algn="l" rtl="0">
              <a:spcBef>
                <a:spcPts val="0"/>
              </a:spcBef>
              <a:spcAft>
                <a:spcPts val="0"/>
              </a:spcAft>
              <a:buSzPts val="1400"/>
              <a:buChar char="○"/>
            </a:pPr>
            <a:r>
              <a:rPr lang="en"/>
              <a:t>Turn on on-board computer</a:t>
            </a:r>
            <a:endParaRPr/>
          </a:p>
          <a:p>
            <a:pPr marL="914400" lvl="1" indent="-317500" algn="l" rtl="0">
              <a:spcBef>
                <a:spcPts val="0"/>
              </a:spcBef>
              <a:spcAft>
                <a:spcPts val="0"/>
              </a:spcAft>
              <a:buSzPts val="1400"/>
              <a:buChar char="○"/>
            </a:pPr>
            <a:r>
              <a:rPr lang="en"/>
              <a:t>Start process timer</a:t>
            </a:r>
            <a:endParaRPr/>
          </a:p>
          <a:p>
            <a:pPr marL="914400" lvl="1" indent="-317500" algn="l" rtl="0">
              <a:spcBef>
                <a:spcPts val="0"/>
              </a:spcBef>
              <a:spcAft>
                <a:spcPts val="0"/>
              </a:spcAft>
              <a:buSzPts val="1400"/>
              <a:buChar char="○"/>
            </a:pPr>
            <a:r>
              <a:rPr lang="en"/>
              <a:t>Pass sample images through embedded script sequence</a:t>
            </a:r>
            <a:endParaRPr/>
          </a:p>
          <a:p>
            <a:pPr marL="914400" lvl="1" indent="-317500" algn="l" rtl="0">
              <a:spcBef>
                <a:spcPts val="0"/>
              </a:spcBef>
              <a:spcAft>
                <a:spcPts val="0"/>
              </a:spcAft>
              <a:buSzPts val="1400"/>
              <a:buChar char="○"/>
            </a:pPr>
            <a:r>
              <a:rPr lang="en"/>
              <a:t>Verify that the RA and Dec output is correct by comparison to earlier values</a:t>
            </a:r>
            <a:endParaRPr/>
          </a:p>
          <a:p>
            <a:pPr marL="914400" lvl="1" indent="-317500" algn="l" rtl="0">
              <a:spcBef>
                <a:spcPts val="0"/>
              </a:spcBef>
              <a:spcAft>
                <a:spcPts val="0"/>
              </a:spcAft>
              <a:buSzPts val="1400"/>
              <a:buChar char="○"/>
            </a:pPr>
            <a:r>
              <a:rPr lang="en"/>
              <a:t>Record process time</a:t>
            </a:r>
            <a:endParaRPr sz="1600"/>
          </a:p>
          <a:p>
            <a:pPr marL="457200" lvl="0" indent="-342900" algn="l" rtl="0">
              <a:spcBef>
                <a:spcPts val="0"/>
              </a:spcBef>
              <a:spcAft>
                <a:spcPts val="0"/>
              </a:spcAft>
              <a:buSzPts val="1800"/>
              <a:buChar char="●"/>
            </a:pPr>
            <a:r>
              <a:rPr lang="en" b="1"/>
              <a:t>Success Criteria:</a:t>
            </a:r>
            <a:endParaRPr b="1"/>
          </a:p>
          <a:p>
            <a:pPr marL="914400" lvl="1" indent="-317500" algn="l" rtl="0">
              <a:spcBef>
                <a:spcPts val="0"/>
              </a:spcBef>
              <a:spcAft>
                <a:spcPts val="0"/>
              </a:spcAft>
              <a:buSzPts val="1400"/>
              <a:buChar char="○"/>
            </a:pPr>
            <a:r>
              <a:rPr lang="en"/>
              <a:t>Images are processed in under 20 seconds</a:t>
            </a:r>
            <a:endParaRPr/>
          </a:p>
          <a:p>
            <a:pPr marL="914400" lvl="1" indent="-317500" algn="l" rtl="0">
              <a:spcBef>
                <a:spcPts val="0"/>
              </a:spcBef>
              <a:spcAft>
                <a:spcPts val="0"/>
              </a:spcAft>
              <a:buSzPts val="1400"/>
              <a:buChar char="○"/>
            </a:pPr>
            <a:r>
              <a:rPr lang="en"/>
              <a:t>RA/Dec of all known satellites are recorded and packaged for sending.</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85"/>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DAT.4 Alert Timing Test</a:t>
            </a:r>
            <a:endParaRPr/>
          </a:p>
        </p:txBody>
      </p:sp>
      <p:sp>
        <p:nvSpPr>
          <p:cNvPr id="1086" name="Google Shape;1086;p85"/>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73</a:t>
            </a:fld>
            <a:endParaRPr/>
          </a:p>
        </p:txBody>
      </p:sp>
      <p:sp>
        <p:nvSpPr>
          <p:cNvPr id="1087" name="Google Shape;1087;p85"/>
          <p:cNvSpPr txBox="1">
            <a:spLocks noGrp="1"/>
          </p:cNvSpPr>
          <p:nvPr>
            <p:ph type="body" idx="1"/>
          </p:nvPr>
        </p:nvSpPr>
        <p:spPr>
          <a:xfrm>
            <a:off x="390975" y="682600"/>
            <a:ext cx="8520600" cy="4310400"/>
          </a:xfrm>
          <a:prstGeom prst="rect">
            <a:avLst/>
          </a:prstGeom>
        </p:spPr>
        <p:txBody>
          <a:bodyPr spcFirstLastPara="1" wrap="square" lIns="91425" tIns="91425" rIns="91425" bIns="91425" anchor="t" anchorCtr="0">
            <a:normAutofit fontScale="70000" lnSpcReduction="10000"/>
          </a:bodyPr>
          <a:lstStyle/>
          <a:p>
            <a:pPr marL="457200" lvl="0" indent="-317500" algn="l" rtl="0">
              <a:spcBef>
                <a:spcPts val="0"/>
              </a:spcBef>
              <a:spcAft>
                <a:spcPts val="0"/>
              </a:spcAft>
              <a:buSzPct val="100000"/>
              <a:buChar char="●"/>
            </a:pPr>
            <a:r>
              <a:rPr lang="en" sz="2000" b="1"/>
              <a:t>Objective:</a:t>
            </a:r>
            <a:endParaRPr sz="2000" b="1"/>
          </a:p>
          <a:p>
            <a:pPr marL="914400" lvl="1" indent="-317500" algn="l" rtl="0">
              <a:spcBef>
                <a:spcPts val="0"/>
              </a:spcBef>
              <a:spcAft>
                <a:spcPts val="0"/>
              </a:spcAft>
              <a:buSzPct val="100000"/>
              <a:buChar char="○"/>
            </a:pPr>
            <a:r>
              <a:rPr lang="en" sz="2000"/>
              <a:t>This test ensures that an event can be detected and an alert sent within 90 minutes of the event occurring</a:t>
            </a:r>
            <a:endParaRPr sz="2000"/>
          </a:p>
          <a:p>
            <a:pPr marL="457200" lvl="0" indent="-317500" algn="l" rtl="0">
              <a:spcBef>
                <a:spcPts val="0"/>
              </a:spcBef>
              <a:spcAft>
                <a:spcPts val="0"/>
              </a:spcAft>
              <a:buSzPct val="100000"/>
              <a:buChar char="●"/>
            </a:pPr>
            <a:r>
              <a:rPr lang="en" sz="2000" b="1"/>
              <a:t>Setup, Facilities, and Equipment:</a:t>
            </a:r>
            <a:endParaRPr sz="2000" b="1"/>
          </a:p>
          <a:p>
            <a:pPr marL="914400" lvl="1" indent="-308610" algn="l" rtl="0">
              <a:spcBef>
                <a:spcPts val="0"/>
              </a:spcBef>
              <a:spcAft>
                <a:spcPts val="0"/>
              </a:spcAft>
              <a:buSzPct val="100000"/>
              <a:buChar char="○"/>
            </a:pPr>
            <a:r>
              <a:rPr lang="en" sz="1800"/>
              <a:t>Senior Projects room, field team in location with 4G Cellular Coverage and the onboard and offboard systems</a:t>
            </a:r>
            <a:endParaRPr sz="1800"/>
          </a:p>
          <a:p>
            <a:pPr marL="457200" lvl="0" indent="-308610" algn="l" rtl="0">
              <a:spcBef>
                <a:spcPts val="0"/>
              </a:spcBef>
              <a:spcAft>
                <a:spcPts val="0"/>
              </a:spcAft>
              <a:buSzPct val="100000"/>
              <a:buChar char="●"/>
            </a:pPr>
            <a:r>
              <a:rPr lang="en" b="1"/>
              <a:t>Procedure:</a:t>
            </a:r>
            <a:endParaRPr b="1"/>
          </a:p>
          <a:p>
            <a:pPr marL="914400" lvl="1" indent="-308610" algn="l" rtl="0">
              <a:spcBef>
                <a:spcPts val="0"/>
              </a:spcBef>
              <a:spcAft>
                <a:spcPts val="0"/>
              </a:spcAft>
              <a:buSzPct val="100000"/>
              <a:buChar char="○"/>
            </a:pPr>
            <a:r>
              <a:rPr lang="en" sz="1800"/>
              <a:t>Travel to location with 4G cellular service</a:t>
            </a:r>
            <a:endParaRPr sz="1800"/>
          </a:p>
          <a:p>
            <a:pPr marL="914400" lvl="1" indent="-308610" algn="l" rtl="0">
              <a:spcBef>
                <a:spcPts val="0"/>
              </a:spcBef>
              <a:spcAft>
                <a:spcPts val="0"/>
              </a:spcAft>
              <a:buSzPct val="100000"/>
              <a:buChar char="○"/>
            </a:pPr>
            <a:r>
              <a:rPr lang="en" sz="1800"/>
              <a:t>Begin the onboard script</a:t>
            </a:r>
            <a:endParaRPr sz="1800"/>
          </a:p>
          <a:p>
            <a:pPr marL="1371600" lvl="2" indent="-308610" algn="l" rtl="0">
              <a:spcBef>
                <a:spcPts val="0"/>
              </a:spcBef>
              <a:spcAft>
                <a:spcPts val="0"/>
              </a:spcAft>
              <a:buSzPct val="100000"/>
              <a:buChar char="■"/>
            </a:pPr>
            <a:r>
              <a:rPr lang="en" sz="1800"/>
              <a:t>Time the processing</a:t>
            </a:r>
            <a:endParaRPr sz="1800"/>
          </a:p>
          <a:p>
            <a:pPr marL="1371600" lvl="2" indent="-308610" algn="l" rtl="0">
              <a:spcBef>
                <a:spcPts val="0"/>
              </a:spcBef>
              <a:spcAft>
                <a:spcPts val="0"/>
              </a:spcAft>
              <a:buSzPct val="100000"/>
              <a:buChar char="■"/>
            </a:pPr>
            <a:r>
              <a:rPr lang="en" sz="1800"/>
              <a:t>Time Uploading</a:t>
            </a:r>
            <a:endParaRPr sz="1800"/>
          </a:p>
          <a:p>
            <a:pPr marL="914400" lvl="1" indent="-308610" algn="l" rtl="0">
              <a:spcBef>
                <a:spcPts val="0"/>
              </a:spcBef>
              <a:spcAft>
                <a:spcPts val="0"/>
              </a:spcAft>
              <a:buSzPct val="100000"/>
              <a:buChar char="○"/>
            </a:pPr>
            <a:r>
              <a:rPr lang="en" sz="1800"/>
              <a:t>Have the offboard system back in boulder begin their onboard script</a:t>
            </a:r>
            <a:endParaRPr sz="1800"/>
          </a:p>
          <a:p>
            <a:pPr marL="1371600" lvl="2" indent="-308610" algn="l" rtl="0">
              <a:spcBef>
                <a:spcPts val="0"/>
              </a:spcBef>
              <a:spcAft>
                <a:spcPts val="0"/>
              </a:spcAft>
              <a:buSzPct val="100000"/>
              <a:buChar char="■"/>
            </a:pPr>
            <a:r>
              <a:rPr lang="en" sz="1800"/>
              <a:t>Time the download</a:t>
            </a:r>
            <a:endParaRPr sz="1800"/>
          </a:p>
          <a:p>
            <a:pPr marL="914400" lvl="1" indent="-308610" algn="l" rtl="0">
              <a:spcBef>
                <a:spcPts val="0"/>
              </a:spcBef>
              <a:spcAft>
                <a:spcPts val="0"/>
              </a:spcAft>
              <a:buSzPct val="100000"/>
              <a:buChar char="○"/>
            </a:pPr>
            <a:r>
              <a:rPr lang="en" sz="1800"/>
              <a:t>Compare the data sent and received</a:t>
            </a:r>
            <a:endParaRPr sz="1800"/>
          </a:p>
          <a:p>
            <a:pPr marL="914400" lvl="1" indent="-308610" algn="l" rtl="0">
              <a:spcBef>
                <a:spcPts val="0"/>
              </a:spcBef>
              <a:spcAft>
                <a:spcPts val="0"/>
              </a:spcAft>
              <a:buSzPct val="100000"/>
              <a:buChar char="○"/>
            </a:pPr>
            <a:r>
              <a:rPr lang="en" sz="1800"/>
              <a:t>Resume the onboard script</a:t>
            </a:r>
            <a:endParaRPr sz="1800"/>
          </a:p>
          <a:p>
            <a:pPr marL="1371600" lvl="2" indent="-308610" algn="l" rtl="0">
              <a:spcBef>
                <a:spcPts val="0"/>
              </a:spcBef>
              <a:spcAft>
                <a:spcPts val="0"/>
              </a:spcAft>
              <a:buSzPct val="100000"/>
              <a:buChar char="■"/>
            </a:pPr>
            <a:r>
              <a:rPr lang="en" sz="1800"/>
              <a:t>Time the analysis</a:t>
            </a:r>
            <a:endParaRPr sz="1800"/>
          </a:p>
          <a:p>
            <a:pPr marL="1371600" lvl="2" indent="-308610" algn="l" rtl="0">
              <a:spcBef>
                <a:spcPts val="0"/>
              </a:spcBef>
              <a:spcAft>
                <a:spcPts val="0"/>
              </a:spcAft>
              <a:buSzPct val="100000"/>
              <a:buChar char="■"/>
            </a:pPr>
            <a:r>
              <a:rPr lang="en" sz="1800"/>
              <a:t>Time till email is received (Tip and Cue)</a:t>
            </a:r>
            <a:endParaRPr sz="1800"/>
          </a:p>
          <a:p>
            <a:pPr marL="914400" lvl="1" indent="-308610" algn="l" rtl="0">
              <a:spcBef>
                <a:spcPts val="0"/>
              </a:spcBef>
              <a:spcAft>
                <a:spcPts val="0"/>
              </a:spcAft>
              <a:buSzPct val="100000"/>
              <a:buChar char="○"/>
            </a:pPr>
            <a:r>
              <a:rPr lang="en" sz="1800"/>
              <a:t>Compare the data packaged with that analyzed</a:t>
            </a:r>
            <a:endParaRPr sz="1800"/>
          </a:p>
          <a:p>
            <a:pPr marL="457200" lvl="0" indent="-308610" algn="l" rtl="0">
              <a:spcBef>
                <a:spcPts val="0"/>
              </a:spcBef>
              <a:spcAft>
                <a:spcPts val="0"/>
              </a:spcAft>
              <a:buSzPct val="100000"/>
              <a:buChar char="●"/>
            </a:pPr>
            <a:r>
              <a:rPr lang="en" b="1"/>
              <a:t>Success Criteria:</a:t>
            </a:r>
            <a:endParaRPr b="1"/>
          </a:p>
          <a:p>
            <a:pPr marL="914400" lvl="1" indent="-308610" algn="l" rtl="0">
              <a:spcBef>
                <a:spcPts val="0"/>
              </a:spcBef>
              <a:spcAft>
                <a:spcPts val="0"/>
              </a:spcAft>
              <a:buSzPct val="100000"/>
              <a:buChar char="○"/>
            </a:pPr>
            <a:r>
              <a:rPr lang="en" sz="1800"/>
              <a:t>Alert email is sent within 90 minutes with requisite data</a:t>
            </a:r>
            <a:endParaRPr sz="18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86"/>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Software Overview</a:t>
            </a:r>
            <a:endParaRPr/>
          </a:p>
        </p:txBody>
      </p:sp>
      <p:sp>
        <p:nvSpPr>
          <p:cNvPr id="1093" name="Google Shape;1093;p8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74</a:t>
            </a:fld>
            <a:endParaRPr/>
          </a:p>
        </p:txBody>
      </p:sp>
      <p:pic>
        <p:nvPicPr>
          <p:cNvPr id="1094" name="Google Shape;1094;p8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203275" y="609700"/>
            <a:ext cx="7028801" cy="423505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8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Data Inputs/Outputs</a:t>
            </a:r>
            <a:endParaRPr/>
          </a:p>
        </p:txBody>
      </p:sp>
      <p:sp>
        <p:nvSpPr>
          <p:cNvPr id="1100" name="Google Shape;1100;p8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75</a:t>
            </a:fld>
            <a:endParaRPr/>
          </a:p>
        </p:txBody>
      </p:sp>
      <p:pic>
        <p:nvPicPr>
          <p:cNvPr id="1101" name="Google Shape;1101;p8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629038" y="682600"/>
            <a:ext cx="5885925" cy="4285276"/>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88"/>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Computation Resources - Time Constraints</a:t>
            </a:r>
            <a:endParaRPr/>
          </a:p>
        </p:txBody>
      </p:sp>
      <p:sp>
        <p:nvSpPr>
          <p:cNvPr id="1107" name="Google Shape;1107;p88"/>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5 Minute Time constraint for analysis of each image</a:t>
            </a:r>
            <a:endParaRPr/>
          </a:p>
          <a:p>
            <a:pPr marL="457200" lvl="0" indent="-342900" algn="l" rtl="0">
              <a:spcBef>
                <a:spcPts val="1200"/>
              </a:spcBef>
              <a:spcAft>
                <a:spcPts val="0"/>
              </a:spcAft>
              <a:buSzPts val="1800"/>
              <a:buChar char="●"/>
            </a:pPr>
            <a:r>
              <a:rPr lang="en"/>
              <a:t>Need time taken to compute and proof/graphs of worst/best case computation time scenarios.</a:t>
            </a:r>
            <a:br>
              <a:rPr lang="en"/>
            </a:b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r>
              <a:rPr lang="en"/>
              <a:t>1 hour to send alert to L3</a:t>
            </a:r>
            <a:endParaRPr/>
          </a:p>
        </p:txBody>
      </p:sp>
      <p:sp>
        <p:nvSpPr>
          <p:cNvPr id="1108" name="Google Shape;1108;p88"/>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76</a:t>
            </a:fld>
            <a:endParaRPr/>
          </a:p>
        </p:txBody>
      </p:sp>
      <p:pic>
        <p:nvPicPr>
          <p:cNvPr id="1109" name="Google Shape;1109;p8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980545"/>
            <a:ext cx="9144003" cy="3973712"/>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89"/>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Computation Resources-Completed Models</a:t>
            </a:r>
            <a:endParaRPr/>
          </a:p>
        </p:txBody>
      </p:sp>
      <p:sp>
        <p:nvSpPr>
          <p:cNvPr id="1115" name="Google Shape;1115;p89"/>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Tip and Cue Model</a:t>
            </a:r>
            <a:endParaRPr/>
          </a:p>
          <a:p>
            <a:pPr marL="457200" lvl="0" indent="-342900" algn="l" rtl="0">
              <a:spcBef>
                <a:spcPts val="0"/>
              </a:spcBef>
              <a:spcAft>
                <a:spcPts val="0"/>
              </a:spcAft>
              <a:buSzPts val="1800"/>
              <a:buChar char="●"/>
            </a:pPr>
            <a:r>
              <a:rPr lang="en"/>
              <a:t>Plate Solving Model</a:t>
            </a:r>
            <a:endParaRPr/>
          </a:p>
          <a:p>
            <a:pPr marL="457200" lvl="0" indent="-342900" algn="l" rtl="0">
              <a:spcBef>
                <a:spcPts val="0"/>
              </a:spcBef>
              <a:spcAft>
                <a:spcPts val="0"/>
              </a:spcAft>
              <a:buSzPts val="1800"/>
              <a:buChar char="●"/>
            </a:pPr>
            <a:r>
              <a:rPr lang="en"/>
              <a:t>Photometric Collection Model</a:t>
            </a:r>
            <a:endParaRPr/>
          </a:p>
          <a:p>
            <a:pPr marL="457200" lvl="0" indent="-342900" algn="l" rtl="0">
              <a:spcBef>
                <a:spcPts val="0"/>
              </a:spcBef>
              <a:spcAft>
                <a:spcPts val="0"/>
              </a:spcAft>
              <a:buSzPts val="1800"/>
              <a:buChar char="●"/>
            </a:pPr>
            <a:r>
              <a:rPr lang="en"/>
              <a:t>Astrometric Collection Model</a:t>
            </a:r>
            <a:endParaRPr/>
          </a:p>
          <a:p>
            <a:pPr marL="457200" lvl="0" indent="-342900" algn="l" rtl="0">
              <a:spcBef>
                <a:spcPts val="0"/>
              </a:spcBef>
              <a:spcAft>
                <a:spcPts val="0"/>
              </a:spcAft>
              <a:buSzPts val="1800"/>
              <a:buChar char="●"/>
            </a:pPr>
            <a:r>
              <a:rPr lang="en"/>
              <a:t>Photometric Analysis Model</a:t>
            </a:r>
            <a:endParaRPr/>
          </a:p>
          <a:p>
            <a:pPr marL="457200" lvl="0" indent="-342900" algn="l" rtl="0">
              <a:spcBef>
                <a:spcPts val="0"/>
              </a:spcBef>
              <a:spcAft>
                <a:spcPts val="0"/>
              </a:spcAft>
              <a:buSzPts val="1800"/>
              <a:buChar char="●"/>
            </a:pPr>
            <a:r>
              <a:rPr lang="en"/>
              <a:t>Astrometric Analysis Model</a:t>
            </a:r>
            <a:endParaRPr/>
          </a:p>
          <a:p>
            <a:pPr marL="457200" lvl="0" indent="-342900" algn="l" rtl="0">
              <a:spcBef>
                <a:spcPts val="0"/>
              </a:spcBef>
              <a:spcAft>
                <a:spcPts val="0"/>
              </a:spcAft>
              <a:buSzPts val="1800"/>
              <a:buChar char="●"/>
            </a:pPr>
            <a:r>
              <a:rPr lang="en"/>
              <a:t>Arduino Model</a:t>
            </a:r>
            <a:endParaRPr/>
          </a:p>
          <a:p>
            <a:pPr marL="0" lvl="0" indent="0" algn="l" rtl="0">
              <a:spcBef>
                <a:spcPts val="1200"/>
              </a:spcBef>
              <a:spcAft>
                <a:spcPts val="0"/>
              </a:spcAft>
              <a:buNone/>
            </a:pPr>
            <a:endParaRPr/>
          </a:p>
          <a:p>
            <a:pPr marL="457200" lvl="0" indent="0" algn="l" rtl="0">
              <a:spcBef>
                <a:spcPts val="1200"/>
              </a:spcBef>
              <a:spcAft>
                <a:spcPts val="0"/>
              </a:spcAft>
              <a:buNone/>
            </a:pPr>
            <a:endParaRPr/>
          </a:p>
          <a:p>
            <a:pPr marL="0" lvl="0" indent="0" algn="l" rtl="0">
              <a:spcBef>
                <a:spcPts val="1200"/>
              </a:spcBef>
              <a:spcAft>
                <a:spcPts val="1200"/>
              </a:spcAft>
              <a:buNone/>
            </a:pPr>
            <a:endParaRPr/>
          </a:p>
        </p:txBody>
      </p:sp>
      <p:sp>
        <p:nvSpPr>
          <p:cNvPr id="1116" name="Google Shape;1116;p89"/>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77</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90"/>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Computation Resources-To Be Completed Tests</a:t>
            </a:r>
            <a:endParaRPr/>
          </a:p>
        </p:txBody>
      </p:sp>
      <p:sp>
        <p:nvSpPr>
          <p:cNvPr id="1122" name="Google Shape;1122;p90"/>
          <p:cNvSpPr txBox="1">
            <a:spLocks noGrp="1"/>
          </p:cNvSpPr>
          <p:nvPr>
            <p:ph type="body" idx="1"/>
          </p:nvPr>
        </p:nvSpPr>
        <p:spPr>
          <a:xfrm>
            <a:off x="403250" y="744850"/>
            <a:ext cx="8520600" cy="3930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Full Software Test</a:t>
            </a:r>
            <a:endParaRPr/>
          </a:p>
          <a:p>
            <a:pPr marL="457200" lvl="0" indent="-342900" algn="l" rtl="0">
              <a:spcBef>
                <a:spcPts val="0"/>
              </a:spcBef>
              <a:spcAft>
                <a:spcPts val="0"/>
              </a:spcAft>
              <a:buSzPts val="1800"/>
              <a:buChar char="●"/>
            </a:pPr>
            <a:r>
              <a:rPr lang="en"/>
              <a:t>Day-In-The-Life</a:t>
            </a:r>
            <a:endParaRPr/>
          </a:p>
          <a:p>
            <a:pPr marL="457200" lvl="0" indent="-342900" algn="l" rtl="0">
              <a:spcBef>
                <a:spcPts val="0"/>
              </a:spcBef>
              <a:spcAft>
                <a:spcPts val="0"/>
              </a:spcAft>
              <a:buSzPts val="1800"/>
              <a:buChar char="●"/>
            </a:pPr>
            <a:r>
              <a:rPr lang="en"/>
              <a:t>Communication Model with Google API</a:t>
            </a:r>
            <a:endParaRPr/>
          </a:p>
          <a:p>
            <a:pPr marL="457200" lvl="0" indent="-342900" algn="l" rtl="0">
              <a:spcBef>
                <a:spcPts val="0"/>
              </a:spcBef>
              <a:spcAft>
                <a:spcPts val="0"/>
              </a:spcAft>
              <a:buSzPts val="1800"/>
              <a:buChar char="●"/>
            </a:pPr>
            <a:r>
              <a:rPr lang="en"/>
              <a:t>Satellite Determination</a:t>
            </a:r>
            <a:endParaRPr/>
          </a:p>
          <a:p>
            <a:pPr marL="457200" lvl="0" indent="-342900" algn="l" rtl="0">
              <a:spcBef>
                <a:spcPts val="0"/>
              </a:spcBef>
              <a:spcAft>
                <a:spcPts val="0"/>
              </a:spcAft>
              <a:buSzPts val="1800"/>
              <a:buChar char="●"/>
            </a:pPr>
            <a:r>
              <a:rPr lang="en"/>
              <a:t>ODTK API</a:t>
            </a:r>
            <a:endParaRPr/>
          </a:p>
          <a:p>
            <a:pPr marL="457200" lvl="0" indent="-342900" algn="l" rtl="0">
              <a:spcBef>
                <a:spcPts val="0"/>
              </a:spcBef>
              <a:spcAft>
                <a:spcPts val="0"/>
              </a:spcAft>
              <a:buSzPts val="1800"/>
              <a:buChar char="●"/>
            </a:pPr>
            <a:r>
              <a:rPr lang="en"/>
              <a:t>NINA Scraper</a:t>
            </a:r>
            <a:endParaRPr/>
          </a:p>
          <a:p>
            <a:pPr marL="0" lvl="0" indent="0" algn="l" rtl="0">
              <a:spcBef>
                <a:spcPts val="1200"/>
              </a:spcBef>
              <a:spcAft>
                <a:spcPts val="1200"/>
              </a:spcAft>
              <a:buNone/>
            </a:pPr>
            <a:endParaRPr/>
          </a:p>
        </p:txBody>
      </p:sp>
      <p:sp>
        <p:nvSpPr>
          <p:cNvPr id="1123" name="Google Shape;1123;p9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78</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91"/>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Tip and Cue Model Output</a:t>
            </a:r>
            <a:endParaRPr/>
          </a:p>
        </p:txBody>
      </p:sp>
      <p:sp>
        <p:nvSpPr>
          <p:cNvPr id="1129" name="Google Shape;1129;p9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79</a:t>
            </a:fld>
            <a:endParaRPr/>
          </a:p>
        </p:txBody>
      </p:sp>
      <p:pic>
        <p:nvPicPr>
          <p:cNvPr id="1130" name="Google Shape;1130;p9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577875" y="793538"/>
            <a:ext cx="3988250" cy="38086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81075" y="708700"/>
            <a:ext cx="7376423" cy="4125800"/>
          </a:xfrm>
          <a:prstGeom prst="rect">
            <a:avLst/>
          </a:prstGeom>
          <a:noFill/>
          <a:ln>
            <a:noFill/>
          </a:ln>
        </p:spPr>
      </p:pic>
      <p:sp>
        <p:nvSpPr>
          <p:cNvPr id="172" name="Google Shape;172;p20"/>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Concept of Operations</a:t>
            </a:r>
            <a:endParaRPr/>
          </a:p>
        </p:txBody>
      </p:sp>
      <p:sp>
        <p:nvSpPr>
          <p:cNvPr id="173" name="Google Shape;173;p2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a:t>
            </a:fld>
            <a:endParaRPr/>
          </a:p>
        </p:txBody>
      </p:sp>
      <p:sp>
        <p:nvSpPr>
          <p:cNvPr id="174" name="Google Shape;174;p20"/>
          <p:cNvSpPr txBox="1"/>
          <p:nvPr/>
        </p:nvSpPr>
        <p:spPr>
          <a:xfrm>
            <a:off x="10442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Project Overview</a:t>
            </a:r>
            <a:endParaRPr sz="1200" b="1">
              <a:solidFill>
                <a:srgbClr val="EEEEEE"/>
              </a:solidFill>
            </a:endParaRPr>
          </a:p>
        </p:txBody>
      </p:sp>
      <p:sp>
        <p:nvSpPr>
          <p:cNvPr id="175" name="Google Shape;175;p20"/>
          <p:cNvSpPr txBox="1"/>
          <p:nvPr/>
        </p:nvSpPr>
        <p:spPr>
          <a:xfrm>
            <a:off x="26380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Updates</a:t>
            </a:r>
            <a:endParaRPr sz="1200">
              <a:solidFill>
                <a:srgbClr val="B7B7B7"/>
              </a:solidFill>
            </a:endParaRPr>
          </a:p>
        </p:txBody>
      </p:sp>
      <p:sp>
        <p:nvSpPr>
          <p:cNvPr id="176" name="Google Shape;176;p20"/>
          <p:cNvSpPr txBox="1"/>
          <p:nvPr/>
        </p:nvSpPr>
        <p:spPr>
          <a:xfrm>
            <a:off x="40960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Schedule</a:t>
            </a:r>
            <a:endParaRPr sz="1200">
              <a:solidFill>
                <a:srgbClr val="B7B7B7"/>
              </a:solidFill>
            </a:endParaRPr>
          </a:p>
        </p:txBody>
      </p:sp>
      <p:sp>
        <p:nvSpPr>
          <p:cNvPr id="177" name="Google Shape;177;p20"/>
          <p:cNvSpPr txBox="1"/>
          <p:nvPr/>
        </p:nvSpPr>
        <p:spPr>
          <a:xfrm>
            <a:off x="5269375" y="4811425"/>
            <a:ext cx="145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Test Readiness</a:t>
            </a:r>
            <a:endParaRPr sz="1200">
              <a:solidFill>
                <a:srgbClr val="B7B7B7"/>
              </a:solidFill>
            </a:endParaRPr>
          </a:p>
        </p:txBody>
      </p:sp>
      <p:sp>
        <p:nvSpPr>
          <p:cNvPr id="178" name="Google Shape;178;p20"/>
          <p:cNvSpPr txBox="1"/>
          <p:nvPr/>
        </p:nvSpPr>
        <p:spPr>
          <a:xfrm>
            <a:off x="68273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92"/>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Plate Solving Model Results</a:t>
            </a:r>
            <a:endParaRPr/>
          </a:p>
        </p:txBody>
      </p:sp>
      <p:sp>
        <p:nvSpPr>
          <p:cNvPr id="1136" name="Google Shape;1136;p9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80</a:t>
            </a:fld>
            <a:endParaRPr/>
          </a:p>
        </p:txBody>
      </p:sp>
      <p:graphicFrame>
        <p:nvGraphicFramePr>
          <p:cNvPr id="1137" name="Google Shape;1137;p92"/>
          <p:cNvGraphicFramePr/>
          <p:nvPr/>
        </p:nvGraphicFramePr>
        <p:xfrm>
          <a:off x="2512175" y="1647200"/>
          <a:ext cx="3000000" cy="3000000"/>
        </p:xfrm>
        <a:graphic>
          <a:graphicData uri="http://schemas.openxmlformats.org/drawingml/2006/table">
            <a:tbl>
              <a:tblPr>
                <a:noFill/>
                <a:tableStyleId>{5B42A5BC-5262-4767-A5F5-149DFB1A2B98}</a:tableStyleId>
              </a:tblPr>
              <a:tblGrid>
                <a:gridCol w="2059825">
                  <a:extLst>
                    <a:ext uri="{9D8B030D-6E8A-4147-A177-3AD203B41FA5}">
                      <a16:colId xmlns:a16="http://schemas.microsoft.com/office/drawing/2014/main" val="20000"/>
                    </a:ext>
                  </a:extLst>
                </a:gridCol>
                <a:gridCol w="2059825">
                  <a:extLst>
                    <a:ext uri="{9D8B030D-6E8A-4147-A177-3AD203B41FA5}">
                      <a16:colId xmlns:a16="http://schemas.microsoft.com/office/drawing/2014/main" val="20001"/>
                    </a:ext>
                  </a:extLst>
                </a:gridCol>
              </a:tblGrid>
              <a:tr h="474825">
                <a:tc>
                  <a:txBody>
                    <a:bodyPr/>
                    <a:lstStyle/>
                    <a:p>
                      <a:pPr marL="0" lvl="0" indent="0" algn="l" rtl="0">
                        <a:spcBef>
                          <a:spcPts val="0"/>
                        </a:spcBef>
                        <a:spcAft>
                          <a:spcPts val="0"/>
                        </a:spcAft>
                        <a:buNone/>
                      </a:pPr>
                      <a:r>
                        <a:rPr lang="en"/>
                        <a:t>File Size</a:t>
                      </a:r>
                      <a:endParaRPr/>
                    </a:p>
                  </a:txBody>
                  <a:tcPr marL="91425" marR="91425" marT="91425" marB="91425"/>
                </a:tc>
                <a:tc>
                  <a:txBody>
                    <a:bodyPr/>
                    <a:lstStyle/>
                    <a:p>
                      <a:pPr marL="0" lvl="0" indent="0" algn="l" rtl="0">
                        <a:spcBef>
                          <a:spcPts val="0"/>
                        </a:spcBef>
                        <a:spcAft>
                          <a:spcPts val="0"/>
                        </a:spcAft>
                        <a:buNone/>
                      </a:pPr>
                      <a:r>
                        <a:rPr lang="en"/>
                        <a:t>4.6 GB</a:t>
                      </a:r>
                      <a:endParaRPr/>
                    </a:p>
                  </a:txBody>
                  <a:tcPr marL="91425" marR="91425" marT="91425" marB="91425"/>
                </a:tc>
                <a:extLst>
                  <a:ext uri="{0D108BD9-81ED-4DB2-BD59-A6C34878D82A}">
                    <a16:rowId xmlns:a16="http://schemas.microsoft.com/office/drawing/2014/main" val="10000"/>
                  </a:ext>
                </a:extLst>
              </a:tr>
              <a:tr h="474825">
                <a:tc>
                  <a:txBody>
                    <a:bodyPr/>
                    <a:lstStyle/>
                    <a:p>
                      <a:pPr marL="0" lvl="0" indent="0" algn="l" rtl="0">
                        <a:spcBef>
                          <a:spcPts val="0"/>
                        </a:spcBef>
                        <a:spcAft>
                          <a:spcPts val="0"/>
                        </a:spcAft>
                        <a:buNone/>
                      </a:pPr>
                      <a:r>
                        <a:rPr lang="en"/>
                        <a:t>Blind Solve Test Speed</a:t>
                      </a:r>
                      <a:endParaRPr/>
                    </a:p>
                  </a:txBody>
                  <a:tcPr marL="91425" marR="91425" marT="91425" marB="91425"/>
                </a:tc>
                <a:tc>
                  <a:txBody>
                    <a:bodyPr/>
                    <a:lstStyle/>
                    <a:p>
                      <a:pPr marL="0" lvl="0" indent="0" algn="l" rtl="0">
                        <a:spcBef>
                          <a:spcPts val="0"/>
                        </a:spcBef>
                        <a:spcAft>
                          <a:spcPts val="0"/>
                        </a:spcAft>
                        <a:buNone/>
                      </a:pPr>
                      <a:r>
                        <a:rPr lang="en"/>
                        <a:t>3.1 seconds</a:t>
                      </a:r>
                      <a:endParaRPr/>
                    </a:p>
                  </a:txBody>
                  <a:tcPr marL="91425" marR="91425" marT="91425" marB="91425"/>
                </a:tc>
                <a:extLst>
                  <a:ext uri="{0D108BD9-81ED-4DB2-BD59-A6C34878D82A}">
                    <a16:rowId xmlns:a16="http://schemas.microsoft.com/office/drawing/2014/main" val="10001"/>
                  </a:ext>
                </a:extLst>
              </a:tr>
              <a:tr h="474825">
                <a:tc>
                  <a:txBody>
                    <a:bodyPr/>
                    <a:lstStyle/>
                    <a:p>
                      <a:pPr marL="0" lvl="0" indent="0" algn="l" rtl="0">
                        <a:spcBef>
                          <a:spcPts val="0"/>
                        </a:spcBef>
                        <a:spcAft>
                          <a:spcPts val="0"/>
                        </a:spcAft>
                        <a:buNone/>
                      </a:pPr>
                      <a:r>
                        <a:rPr lang="en"/>
                        <a:t>Reliability</a:t>
                      </a:r>
                      <a:endParaRPr/>
                    </a:p>
                  </a:txBody>
                  <a:tcPr marL="91425" marR="91425" marT="91425" marB="91425"/>
                </a:tc>
                <a:tc>
                  <a:txBody>
                    <a:bodyPr/>
                    <a:lstStyle/>
                    <a:p>
                      <a:pPr marL="0" lvl="0" indent="0" algn="l" rtl="0">
                        <a:spcBef>
                          <a:spcPts val="0"/>
                        </a:spcBef>
                        <a:spcAft>
                          <a:spcPts val="0"/>
                        </a:spcAft>
                        <a:buNone/>
                      </a:pPr>
                      <a:r>
                        <a:rPr lang="en"/>
                        <a:t>100% (When compared to Astrometry.net)</a:t>
                      </a:r>
                      <a:endParaRPr/>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93"/>
          <p:cNvSpPr txBox="1">
            <a:spLocks noGrp="1"/>
          </p:cNvSpPr>
          <p:nvPr>
            <p:ph type="title"/>
          </p:nvPr>
        </p:nvSpPr>
        <p:spPr>
          <a:xfrm>
            <a:off x="316500" y="123050"/>
            <a:ext cx="8511000" cy="547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Data Budget</a:t>
            </a:r>
            <a:endParaRPr/>
          </a:p>
        </p:txBody>
      </p:sp>
      <p:sp>
        <p:nvSpPr>
          <p:cNvPr id="1143" name="Google Shape;1143;p93"/>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81</a:t>
            </a:fld>
            <a:endParaRPr/>
          </a:p>
        </p:txBody>
      </p:sp>
      <p:pic>
        <p:nvPicPr>
          <p:cNvPr id="1144" name="Google Shape;1144;p9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086600" y="670550"/>
            <a:ext cx="2970795" cy="41681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9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Example Packet</a:t>
            </a:r>
            <a:endParaRPr/>
          </a:p>
        </p:txBody>
      </p:sp>
      <p:sp>
        <p:nvSpPr>
          <p:cNvPr id="1150" name="Google Shape;1150;p9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82</a:t>
            </a:fld>
            <a:endParaRPr/>
          </a:p>
        </p:txBody>
      </p:sp>
      <p:pic>
        <p:nvPicPr>
          <p:cNvPr id="1151" name="Google Shape;1151;p9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915052" y="682600"/>
            <a:ext cx="1130034" cy="41178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95"/>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NINA Camera API </a:t>
            </a:r>
            <a:endParaRPr/>
          </a:p>
        </p:txBody>
      </p:sp>
      <p:sp>
        <p:nvSpPr>
          <p:cNvPr id="1157" name="Google Shape;1157;p95"/>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83</a:t>
            </a:fld>
            <a:endParaRPr/>
          </a:p>
        </p:txBody>
      </p:sp>
      <p:pic>
        <p:nvPicPr>
          <p:cNvPr id="1158" name="Google Shape;1158;p9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68475" y="682600"/>
            <a:ext cx="7201904" cy="4156099"/>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96"/>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NINA/ASTAP Plate Solver</a:t>
            </a:r>
            <a:endParaRPr/>
          </a:p>
        </p:txBody>
      </p:sp>
      <p:sp>
        <p:nvSpPr>
          <p:cNvPr id="1164" name="Google Shape;1164;p9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84</a:t>
            </a:fld>
            <a:endParaRPr/>
          </a:p>
        </p:txBody>
      </p:sp>
      <p:pic>
        <p:nvPicPr>
          <p:cNvPr id="1165" name="Google Shape;1165;p9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41163" y="682600"/>
            <a:ext cx="7661670" cy="4105199"/>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9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ODTK Reports - Position Uncertainty</a:t>
            </a:r>
            <a:endParaRPr/>
          </a:p>
        </p:txBody>
      </p:sp>
      <p:sp>
        <p:nvSpPr>
          <p:cNvPr id="1171" name="Google Shape;1171;p97"/>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172" name="Google Shape;1172;p9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85</a:t>
            </a:fld>
            <a:endParaRPr/>
          </a:p>
        </p:txBody>
      </p:sp>
      <p:pic>
        <p:nvPicPr>
          <p:cNvPr id="1173" name="Google Shape;1173;p9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39288" y="710725"/>
            <a:ext cx="7065427" cy="39743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98"/>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ODTK Reports - Position Uncertainty Report</a:t>
            </a:r>
            <a:endParaRPr/>
          </a:p>
        </p:txBody>
      </p:sp>
      <p:sp>
        <p:nvSpPr>
          <p:cNvPr id="1179" name="Google Shape;1179;p98"/>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180" name="Google Shape;1180;p98"/>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86</a:t>
            </a:fld>
            <a:endParaRPr/>
          </a:p>
        </p:txBody>
      </p:sp>
      <p:pic>
        <p:nvPicPr>
          <p:cNvPr id="1181" name="Google Shape;1181;p9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90974" y="732575"/>
            <a:ext cx="2443550" cy="4056076"/>
          </a:xfrm>
          <a:prstGeom prst="rect">
            <a:avLst/>
          </a:prstGeom>
          <a:noFill/>
          <a:ln>
            <a:noFill/>
          </a:ln>
        </p:spPr>
      </p:pic>
      <p:pic>
        <p:nvPicPr>
          <p:cNvPr id="1182" name="Google Shape;1182;p9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081087" y="743788"/>
            <a:ext cx="2780307" cy="4033651"/>
          </a:xfrm>
          <a:prstGeom prst="rect">
            <a:avLst/>
          </a:prstGeom>
          <a:noFill/>
          <a:ln>
            <a:noFill/>
          </a:ln>
        </p:spPr>
      </p:pic>
      <p:pic>
        <p:nvPicPr>
          <p:cNvPr id="1183" name="Google Shape;1183;p9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107950" y="761075"/>
            <a:ext cx="2768718" cy="402672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187"/>
        <p:cNvGrpSpPr/>
        <p:nvPr/>
      </p:nvGrpSpPr>
      <p:grpSpPr>
        <a:xfrm>
          <a:off x="0" y="0"/>
          <a:ext cx="0" cy="0"/>
          <a:chOff x="0" y="0"/>
          <a:chExt cx="0" cy="0"/>
        </a:xfrm>
      </p:grpSpPr>
      <p:sp>
        <p:nvSpPr>
          <p:cNvPr id="1188" name="Google Shape;1188;p99"/>
          <p:cNvSpPr txBox="1">
            <a:spLocks noGrp="1"/>
          </p:cNvSpPr>
          <p:nvPr>
            <p:ph type="ctrTitle"/>
          </p:nvPr>
        </p:nvSpPr>
        <p:spPr>
          <a:xfrm>
            <a:off x="2162700" y="2279100"/>
            <a:ext cx="4818600" cy="58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Testing Appendix</a:t>
            </a:r>
            <a:endParaRPr sz="4310" b="1">
              <a:solidFill>
                <a:srgbClr val="EFEFEF"/>
              </a:solidFill>
            </a:endParaRPr>
          </a:p>
        </p:txBody>
      </p:sp>
      <p:sp>
        <p:nvSpPr>
          <p:cNvPr id="1189" name="Google Shape;1189;p99"/>
          <p:cNvSpPr txBox="1">
            <a:spLocks noGrp="1"/>
          </p:cNvSpPr>
          <p:nvPr>
            <p:ph type="sldNum" idx="12"/>
          </p:nvPr>
        </p:nvSpPr>
        <p:spPr>
          <a:xfrm>
            <a:off x="8595308" y="47385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300">
                <a:solidFill>
                  <a:schemeClr val="lt1"/>
                </a:solidFill>
                <a:latin typeface="Helvetica Neue"/>
                <a:ea typeface="Helvetica Neue"/>
                <a:cs typeface="Helvetica Neue"/>
                <a:sym typeface="Helvetica Neue"/>
              </a:rPr>
              <a:t>87</a:t>
            </a:fld>
            <a:endParaRPr sz="1300">
              <a:solidFill>
                <a:schemeClr val="lt1"/>
              </a:solidFill>
              <a:latin typeface="Helvetica Neue"/>
              <a:ea typeface="Helvetica Neue"/>
              <a:cs typeface="Helvetica Neue"/>
              <a:sym typeface="Helvetica Neue"/>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100"/>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Functional Requirements</a:t>
            </a:r>
            <a:endParaRPr/>
          </a:p>
        </p:txBody>
      </p:sp>
      <p:sp>
        <p:nvSpPr>
          <p:cNvPr id="1195" name="Google Shape;1195;p10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88</a:t>
            </a:fld>
            <a:endParaRPr/>
          </a:p>
        </p:txBody>
      </p:sp>
      <p:graphicFrame>
        <p:nvGraphicFramePr>
          <p:cNvPr id="1196" name="Google Shape;1196;p100"/>
          <p:cNvGraphicFramePr/>
          <p:nvPr/>
        </p:nvGraphicFramePr>
        <p:xfrm>
          <a:off x="1070063" y="832435"/>
          <a:ext cx="3000000" cy="3000000"/>
        </p:xfrm>
        <a:graphic>
          <a:graphicData uri="http://schemas.openxmlformats.org/drawingml/2006/table">
            <a:tbl>
              <a:tblPr>
                <a:noFill/>
                <a:tableStyleId>{5B42A5BC-5262-4767-A5F5-149DFB1A2B98}</a:tableStyleId>
              </a:tblPr>
              <a:tblGrid>
                <a:gridCol w="698450">
                  <a:extLst>
                    <a:ext uri="{9D8B030D-6E8A-4147-A177-3AD203B41FA5}">
                      <a16:colId xmlns:a16="http://schemas.microsoft.com/office/drawing/2014/main" val="20000"/>
                    </a:ext>
                  </a:extLst>
                </a:gridCol>
                <a:gridCol w="6305400">
                  <a:extLst>
                    <a:ext uri="{9D8B030D-6E8A-4147-A177-3AD203B41FA5}">
                      <a16:colId xmlns:a16="http://schemas.microsoft.com/office/drawing/2014/main" val="20001"/>
                    </a:ext>
                  </a:extLst>
                </a:gridCol>
              </a:tblGrid>
              <a:tr h="396200">
                <a:tc>
                  <a:txBody>
                    <a:bodyPr/>
                    <a:lstStyle/>
                    <a:p>
                      <a:pPr marL="0" lvl="0" indent="0" algn="l" rtl="0">
                        <a:spcBef>
                          <a:spcPts val="0"/>
                        </a:spcBef>
                        <a:spcAft>
                          <a:spcPts val="0"/>
                        </a:spcAft>
                        <a:buNone/>
                      </a:pPr>
                      <a:r>
                        <a:rPr lang="en" b="1"/>
                        <a:t>FR 1</a:t>
                      </a:r>
                      <a:endParaRPr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Helvetica Neue"/>
                          <a:ea typeface="Helvetica Neue"/>
                          <a:cs typeface="Helvetica Neue"/>
                          <a:sym typeface="Helvetica Neue"/>
                        </a:rPr>
                        <a:t>The system shall </a:t>
                      </a:r>
                      <a:r>
                        <a:rPr lang="en" sz="1300" b="1">
                          <a:solidFill>
                            <a:schemeClr val="dk1"/>
                          </a:solidFill>
                          <a:latin typeface="Helvetica Neue"/>
                          <a:ea typeface="Helvetica Neue"/>
                          <a:cs typeface="Helvetica Neue"/>
                          <a:sym typeface="Helvetica Neue"/>
                        </a:rPr>
                        <a:t>observe satellites</a:t>
                      </a:r>
                      <a:r>
                        <a:rPr lang="en" sz="1300">
                          <a:solidFill>
                            <a:schemeClr val="dk1"/>
                          </a:solidFill>
                          <a:latin typeface="Helvetica Neue"/>
                          <a:ea typeface="Helvetica Neue"/>
                          <a:cs typeface="Helvetica Neue"/>
                          <a:sym typeface="Helvetica Neue"/>
                        </a:rPr>
                        <a:t> in </a:t>
                      </a:r>
                      <a:r>
                        <a:rPr lang="en" sz="1300" b="1">
                          <a:solidFill>
                            <a:schemeClr val="dk1"/>
                          </a:solidFill>
                          <a:latin typeface="Helvetica Neue"/>
                          <a:ea typeface="Helvetica Neue"/>
                          <a:cs typeface="Helvetica Neue"/>
                          <a:sym typeface="Helvetica Neue"/>
                        </a:rPr>
                        <a:t>geostationary orbit</a:t>
                      </a:r>
                      <a:endParaRPr sz="1300"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79100">
                <a:tc>
                  <a:txBody>
                    <a:bodyPr/>
                    <a:lstStyle/>
                    <a:p>
                      <a:pPr marL="0" lvl="0" indent="0" algn="l" rtl="0">
                        <a:spcBef>
                          <a:spcPts val="0"/>
                        </a:spcBef>
                        <a:spcAft>
                          <a:spcPts val="0"/>
                        </a:spcAft>
                        <a:buClr>
                          <a:schemeClr val="dk1"/>
                        </a:buClr>
                        <a:buSzPts val="1100"/>
                        <a:buFont typeface="Arial"/>
                        <a:buNone/>
                      </a:pPr>
                      <a:r>
                        <a:rPr lang="en" b="1">
                          <a:solidFill>
                            <a:schemeClr val="dk1"/>
                          </a:solidFill>
                        </a:rPr>
                        <a:t>FR 2</a:t>
                      </a:r>
                      <a:endParaRPr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Helvetica Neue"/>
                          <a:ea typeface="Helvetica Neue"/>
                          <a:cs typeface="Helvetica Neue"/>
                          <a:sym typeface="Helvetica Neue"/>
                        </a:rPr>
                        <a:t>The software subsystem shall </a:t>
                      </a:r>
                      <a:r>
                        <a:rPr lang="en" sz="1300" b="1">
                          <a:solidFill>
                            <a:schemeClr val="dk1"/>
                          </a:solidFill>
                          <a:latin typeface="Helvetica Neue"/>
                          <a:ea typeface="Helvetica Neue"/>
                          <a:cs typeface="Helvetica Neue"/>
                          <a:sym typeface="Helvetica Neue"/>
                        </a:rPr>
                        <a:t>determine the POL</a:t>
                      </a:r>
                      <a:r>
                        <a:rPr lang="en" sz="1300">
                          <a:solidFill>
                            <a:schemeClr val="dk1"/>
                          </a:solidFill>
                          <a:latin typeface="Helvetica Neue"/>
                          <a:ea typeface="Helvetica Neue"/>
                          <a:cs typeface="Helvetica Neue"/>
                          <a:sym typeface="Helvetica Neue"/>
                        </a:rPr>
                        <a:t> of satellites in geostationary orbit from historical data</a:t>
                      </a:r>
                      <a:endParaRPr sz="1300"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Clr>
                          <a:schemeClr val="dk1"/>
                        </a:buClr>
                        <a:buSzPts val="1100"/>
                        <a:buFont typeface="Arial"/>
                        <a:buNone/>
                      </a:pPr>
                      <a:r>
                        <a:rPr lang="en" b="1">
                          <a:solidFill>
                            <a:schemeClr val="dk1"/>
                          </a:solidFill>
                        </a:rPr>
                        <a:t>FR 3</a:t>
                      </a:r>
                      <a:endParaRPr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Helvetica Neue"/>
                          <a:ea typeface="Helvetica Neue"/>
                          <a:cs typeface="Helvetica Neue"/>
                          <a:sym typeface="Helvetica Neue"/>
                        </a:rPr>
                        <a:t>Collected astrometric and photometric data shall be </a:t>
                      </a:r>
                      <a:r>
                        <a:rPr lang="en" sz="1300" b="1">
                          <a:solidFill>
                            <a:schemeClr val="dk1"/>
                          </a:solidFill>
                          <a:latin typeface="Helvetica Neue"/>
                          <a:ea typeface="Helvetica Neue"/>
                          <a:cs typeface="Helvetica Neue"/>
                          <a:sym typeface="Helvetica Neue"/>
                        </a:rPr>
                        <a:t>stored</a:t>
                      </a:r>
                      <a:endParaRPr sz="1300"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79100">
                <a:tc>
                  <a:txBody>
                    <a:bodyPr/>
                    <a:lstStyle/>
                    <a:p>
                      <a:pPr marL="0" lvl="0" indent="0" algn="l" rtl="0">
                        <a:spcBef>
                          <a:spcPts val="0"/>
                        </a:spcBef>
                        <a:spcAft>
                          <a:spcPts val="0"/>
                        </a:spcAft>
                        <a:buClr>
                          <a:schemeClr val="dk1"/>
                        </a:buClr>
                        <a:buSzPts val="1100"/>
                        <a:buFont typeface="Arial"/>
                        <a:buNone/>
                      </a:pPr>
                      <a:r>
                        <a:rPr lang="en" b="1">
                          <a:solidFill>
                            <a:schemeClr val="dk1"/>
                          </a:solidFill>
                        </a:rPr>
                        <a:t>FR 4</a:t>
                      </a:r>
                      <a:endParaRPr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Helvetica Neue"/>
                          <a:ea typeface="Helvetica Neue"/>
                          <a:cs typeface="Helvetica Neue"/>
                          <a:sym typeface="Helvetica Neue"/>
                        </a:rPr>
                        <a:t>The system shall be able to use the </a:t>
                      </a:r>
                      <a:r>
                        <a:rPr lang="en" sz="1300" b="1">
                          <a:solidFill>
                            <a:schemeClr val="dk1"/>
                          </a:solidFill>
                          <a:latin typeface="Helvetica Neue"/>
                          <a:ea typeface="Helvetica Neue"/>
                          <a:cs typeface="Helvetica Neue"/>
                          <a:sym typeface="Helvetica Neue"/>
                        </a:rPr>
                        <a:t>astrometric data</a:t>
                      </a:r>
                      <a:r>
                        <a:rPr lang="en" sz="1300">
                          <a:solidFill>
                            <a:schemeClr val="dk1"/>
                          </a:solidFill>
                          <a:latin typeface="Helvetica Neue"/>
                          <a:ea typeface="Helvetica Neue"/>
                          <a:cs typeface="Helvetica Neue"/>
                          <a:sym typeface="Helvetica Neue"/>
                        </a:rPr>
                        <a:t> output from the image processing subsystem to compare to historical data</a:t>
                      </a:r>
                      <a:endParaRPr sz="13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79100">
                <a:tc>
                  <a:txBody>
                    <a:bodyPr/>
                    <a:lstStyle/>
                    <a:p>
                      <a:pPr marL="0" lvl="0" indent="0" algn="l" rtl="0">
                        <a:spcBef>
                          <a:spcPts val="0"/>
                        </a:spcBef>
                        <a:spcAft>
                          <a:spcPts val="0"/>
                        </a:spcAft>
                        <a:buClr>
                          <a:schemeClr val="dk1"/>
                        </a:buClr>
                        <a:buSzPts val="1100"/>
                        <a:buFont typeface="Arial"/>
                        <a:buNone/>
                      </a:pPr>
                      <a:r>
                        <a:rPr lang="en" b="1">
                          <a:solidFill>
                            <a:schemeClr val="dk1"/>
                          </a:solidFill>
                        </a:rPr>
                        <a:t>FR 5</a:t>
                      </a:r>
                      <a:endParaRPr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Helvetica Neue"/>
                          <a:ea typeface="Helvetica Neue"/>
                          <a:cs typeface="Helvetica Neue"/>
                          <a:sym typeface="Helvetica Neue"/>
                        </a:rPr>
                        <a:t>The system shall be able to use the </a:t>
                      </a:r>
                      <a:r>
                        <a:rPr lang="en" sz="1300" b="1">
                          <a:solidFill>
                            <a:schemeClr val="dk1"/>
                          </a:solidFill>
                          <a:latin typeface="Helvetica Neue"/>
                          <a:ea typeface="Helvetica Neue"/>
                          <a:cs typeface="Helvetica Neue"/>
                          <a:sym typeface="Helvetica Neue"/>
                        </a:rPr>
                        <a:t>photometric data</a:t>
                      </a:r>
                      <a:r>
                        <a:rPr lang="en" sz="1300">
                          <a:solidFill>
                            <a:schemeClr val="dk1"/>
                          </a:solidFill>
                          <a:latin typeface="Helvetica Neue"/>
                          <a:ea typeface="Helvetica Neue"/>
                          <a:cs typeface="Helvetica Neue"/>
                          <a:sym typeface="Helvetica Neue"/>
                        </a:rPr>
                        <a:t> output from the image processing subsystem to compare to historical data.</a:t>
                      </a:r>
                      <a:endParaRPr sz="13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96200">
                <a:tc>
                  <a:txBody>
                    <a:bodyPr/>
                    <a:lstStyle/>
                    <a:p>
                      <a:pPr marL="0" lvl="0" indent="0" algn="l" rtl="0">
                        <a:spcBef>
                          <a:spcPts val="0"/>
                        </a:spcBef>
                        <a:spcAft>
                          <a:spcPts val="0"/>
                        </a:spcAft>
                        <a:buClr>
                          <a:schemeClr val="dk1"/>
                        </a:buClr>
                        <a:buSzPts val="1100"/>
                        <a:buFont typeface="Arial"/>
                        <a:buNone/>
                      </a:pPr>
                      <a:r>
                        <a:rPr lang="en" b="1">
                          <a:solidFill>
                            <a:schemeClr val="dk1"/>
                          </a:solidFill>
                        </a:rPr>
                        <a:t>FR 6</a:t>
                      </a:r>
                      <a:endParaRPr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Helvetica Neue"/>
                          <a:ea typeface="Helvetica Neue"/>
                          <a:cs typeface="Helvetica Neue"/>
                          <a:sym typeface="Helvetica Neue"/>
                        </a:rPr>
                        <a:t>The software subsystem shall have the capability to </a:t>
                      </a:r>
                      <a:r>
                        <a:rPr lang="en" sz="1300" b="1">
                          <a:solidFill>
                            <a:schemeClr val="dk1"/>
                          </a:solidFill>
                          <a:latin typeface="Helvetica Neue"/>
                          <a:ea typeface="Helvetica Neue"/>
                          <a:cs typeface="Helvetica Neue"/>
                          <a:sym typeface="Helvetica Neue"/>
                        </a:rPr>
                        <a:t>detect an event</a:t>
                      </a:r>
                      <a:endParaRPr sz="13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579100">
                <a:tc>
                  <a:txBody>
                    <a:bodyPr/>
                    <a:lstStyle/>
                    <a:p>
                      <a:pPr marL="0" lvl="0" indent="0" algn="l" rtl="0">
                        <a:spcBef>
                          <a:spcPts val="0"/>
                        </a:spcBef>
                        <a:spcAft>
                          <a:spcPts val="0"/>
                        </a:spcAft>
                        <a:buClr>
                          <a:schemeClr val="dk1"/>
                        </a:buClr>
                        <a:buSzPts val="1100"/>
                        <a:buFont typeface="Arial"/>
                        <a:buNone/>
                      </a:pPr>
                      <a:r>
                        <a:rPr lang="en" b="1">
                          <a:solidFill>
                            <a:schemeClr val="dk1"/>
                          </a:solidFill>
                        </a:rPr>
                        <a:t>FR 7</a:t>
                      </a:r>
                      <a:endParaRPr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Helvetica Neue"/>
                          <a:ea typeface="Helvetica Neue"/>
                          <a:cs typeface="Helvetica Neue"/>
                          <a:sym typeface="Helvetica Neue"/>
                        </a:rPr>
                        <a:t>An </a:t>
                      </a:r>
                      <a:r>
                        <a:rPr lang="en" sz="1300" b="1">
                          <a:solidFill>
                            <a:schemeClr val="dk1"/>
                          </a:solidFill>
                          <a:latin typeface="Helvetica Neue"/>
                          <a:ea typeface="Helvetica Neue"/>
                          <a:cs typeface="Helvetica Neue"/>
                          <a:sym typeface="Helvetica Neue"/>
                        </a:rPr>
                        <a:t>alert</a:t>
                      </a:r>
                      <a:r>
                        <a:rPr lang="en" sz="1300">
                          <a:solidFill>
                            <a:schemeClr val="dk1"/>
                          </a:solidFill>
                          <a:latin typeface="Helvetica Neue"/>
                          <a:ea typeface="Helvetica Neue"/>
                          <a:cs typeface="Helvetica Neue"/>
                          <a:sym typeface="Helvetica Neue"/>
                        </a:rPr>
                        <a:t> shall be sent with enough time to allow for an actionable response if there is a deviation from any POL</a:t>
                      </a:r>
                      <a:endParaRPr sz="13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99400">
                <a:tc>
                  <a:txBody>
                    <a:bodyPr/>
                    <a:lstStyle/>
                    <a:p>
                      <a:pPr marL="0" lvl="0" indent="0" algn="l" rtl="0">
                        <a:spcBef>
                          <a:spcPts val="0"/>
                        </a:spcBef>
                        <a:spcAft>
                          <a:spcPts val="0"/>
                        </a:spcAft>
                        <a:buNone/>
                      </a:pPr>
                      <a:r>
                        <a:rPr lang="en" b="1">
                          <a:solidFill>
                            <a:schemeClr val="dk1"/>
                          </a:solidFill>
                        </a:rPr>
                        <a:t>FR 8</a:t>
                      </a:r>
                      <a:endParaRPr b="1">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rPr>
                        <a:t>An enclosure shall </a:t>
                      </a:r>
                      <a:r>
                        <a:rPr lang="en" sz="1300" b="1">
                          <a:solidFill>
                            <a:schemeClr val="dk1"/>
                          </a:solidFill>
                        </a:rPr>
                        <a:t>protect the camera</a:t>
                      </a:r>
                      <a:r>
                        <a:rPr lang="en" sz="1300">
                          <a:solidFill>
                            <a:schemeClr val="dk1"/>
                          </a:solidFill>
                        </a:rPr>
                        <a:t> and its associated electronic equipment</a:t>
                      </a:r>
                      <a:endParaRPr sz="13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Google Shape;1201;p101"/>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Functional Requirements and Motivation</a:t>
            </a:r>
            <a:endParaRPr/>
          </a:p>
        </p:txBody>
      </p:sp>
      <p:sp>
        <p:nvSpPr>
          <p:cNvPr id="1202" name="Google Shape;1202;p10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89</a:t>
            </a:fld>
            <a:endParaRPr/>
          </a:p>
        </p:txBody>
      </p:sp>
      <p:graphicFrame>
        <p:nvGraphicFramePr>
          <p:cNvPr id="1203" name="Google Shape;1203;p101"/>
          <p:cNvGraphicFramePr/>
          <p:nvPr/>
        </p:nvGraphicFramePr>
        <p:xfrm>
          <a:off x="82063" y="810400"/>
          <a:ext cx="3000000" cy="3000000"/>
        </p:xfrm>
        <a:graphic>
          <a:graphicData uri="http://schemas.openxmlformats.org/drawingml/2006/table">
            <a:tbl>
              <a:tblPr>
                <a:noFill/>
                <a:tableStyleId>{5B42A5BC-5262-4767-A5F5-149DFB1A2B98}</a:tableStyleId>
              </a:tblPr>
              <a:tblGrid>
                <a:gridCol w="2253425">
                  <a:extLst>
                    <a:ext uri="{9D8B030D-6E8A-4147-A177-3AD203B41FA5}">
                      <a16:colId xmlns:a16="http://schemas.microsoft.com/office/drawing/2014/main" val="20000"/>
                    </a:ext>
                  </a:extLst>
                </a:gridCol>
                <a:gridCol w="6726450">
                  <a:extLst>
                    <a:ext uri="{9D8B030D-6E8A-4147-A177-3AD203B41FA5}">
                      <a16:colId xmlns:a16="http://schemas.microsoft.com/office/drawing/2014/main" val="20001"/>
                    </a:ext>
                  </a:extLst>
                </a:gridCol>
              </a:tblGrid>
              <a:tr h="375300">
                <a:tc>
                  <a:txBody>
                    <a:bodyPr/>
                    <a:lstStyle/>
                    <a:p>
                      <a:pPr marL="0" lvl="0" indent="0" algn="l" rtl="0">
                        <a:spcBef>
                          <a:spcPts val="0"/>
                        </a:spcBef>
                        <a:spcAft>
                          <a:spcPts val="0"/>
                        </a:spcAft>
                        <a:buNone/>
                      </a:pPr>
                      <a:r>
                        <a:rPr lang="en" sz="1100" b="1">
                          <a:latin typeface="Helvetica Neue"/>
                          <a:ea typeface="Helvetica Neue"/>
                          <a:cs typeface="Helvetica Neue"/>
                          <a:sym typeface="Helvetica Neue"/>
                        </a:rPr>
                        <a:t>FR 1:</a:t>
                      </a:r>
                      <a:r>
                        <a:rPr lang="en" sz="1100">
                          <a:latin typeface="Helvetica Neue"/>
                          <a:ea typeface="Helvetica Neue"/>
                          <a:cs typeface="Helvetica Neue"/>
                          <a:sym typeface="Helvetica Neue"/>
                        </a:rPr>
                        <a:t> Observe satellites in </a:t>
                      </a:r>
                      <a:r>
                        <a:rPr lang="en" sz="1100">
                          <a:solidFill>
                            <a:schemeClr val="dk1"/>
                          </a:solidFill>
                          <a:latin typeface="Helvetica Neue"/>
                          <a:ea typeface="Helvetica Neue"/>
                          <a:cs typeface="Helvetica Neue"/>
                          <a:sym typeface="Helvetica Neue"/>
                        </a:rPr>
                        <a:t>geostationary orbit</a:t>
                      </a: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In order to collect data on satellites the system must have the capability to observe them in orbit.</a:t>
                      </a:r>
                      <a:endParaRPr sz="13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35100">
                <a:tc>
                  <a:txBody>
                    <a:bodyPr/>
                    <a:lstStyle/>
                    <a:p>
                      <a:pPr marL="0" lvl="0" indent="0" algn="l" rtl="0">
                        <a:spcBef>
                          <a:spcPts val="0"/>
                        </a:spcBef>
                        <a:spcAft>
                          <a:spcPts val="0"/>
                        </a:spcAft>
                        <a:buClr>
                          <a:schemeClr val="dk1"/>
                        </a:buClr>
                        <a:buSzPts val="1100"/>
                        <a:buFont typeface="Arial"/>
                        <a:buNone/>
                      </a:pPr>
                      <a:r>
                        <a:rPr lang="en" sz="1100" b="1">
                          <a:solidFill>
                            <a:schemeClr val="dk1"/>
                          </a:solidFill>
                          <a:latin typeface="Helvetica Neue"/>
                          <a:ea typeface="Helvetica Neue"/>
                          <a:cs typeface="Helvetica Neue"/>
                          <a:sym typeface="Helvetica Neue"/>
                        </a:rPr>
                        <a:t>FR 2:</a:t>
                      </a:r>
                      <a:r>
                        <a:rPr lang="en" sz="1100">
                          <a:solidFill>
                            <a:schemeClr val="dk1"/>
                          </a:solidFill>
                          <a:latin typeface="Helvetica Neue"/>
                          <a:ea typeface="Helvetica Neue"/>
                          <a:cs typeface="Helvetica Neue"/>
                          <a:sym typeface="Helvetica Neue"/>
                        </a:rPr>
                        <a:t> Determine the POL from historical data</a:t>
                      </a: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The ability for the system to detect a deviation from a satellite’s expected movements requires a previously established POL for new data to be compared to.</a:t>
                      </a:r>
                      <a:endParaRPr sz="13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Clr>
                          <a:schemeClr val="dk1"/>
                        </a:buClr>
                        <a:buSzPts val="1100"/>
                        <a:buFont typeface="Arial"/>
                        <a:buNone/>
                      </a:pPr>
                      <a:r>
                        <a:rPr lang="en" sz="1100" b="1">
                          <a:solidFill>
                            <a:schemeClr val="dk1"/>
                          </a:solidFill>
                          <a:latin typeface="Helvetica Neue"/>
                          <a:ea typeface="Helvetica Neue"/>
                          <a:cs typeface="Helvetica Neue"/>
                          <a:sym typeface="Helvetica Neue"/>
                        </a:rPr>
                        <a:t>FR 3:</a:t>
                      </a:r>
                      <a:r>
                        <a:rPr lang="en" sz="1100">
                          <a:solidFill>
                            <a:schemeClr val="dk1"/>
                          </a:solidFill>
                          <a:latin typeface="Helvetica Neue"/>
                          <a:ea typeface="Helvetica Neue"/>
                          <a:cs typeface="Helvetica Neue"/>
                          <a:sym typeface="Helvetica Neue"/>
                        </a:rPr>
                        <a:t> Collect &amp; store astrometric &amp; photometric data</a:t>
                      </a: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Customer defined design requirement. The data must be stored in order to continue the creation of a baseline POL.</a:t>
                      </a:r>
                      <a:endParaRPr sz="13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25075">
                <a:tc>
                  <a:txBody>
                    <a:bodyPr/>
                    <a:lstStyle/>
                    <a:p>
                      <a:pPr marL="0" lvl="0" indent="0" algn="l" rtl="0">
                        <a:spcBef>
                          <a:spcPts val="0"/>
                        </a:spcBef>
                        <a:spcAft>
                          <a:spcPts val="0"/>
                        </a:spcAft>
                        <a:buClr>
                          <a:schemeClr val="dk1"/>
                        </a:buClr>
                        <a:buSzPts val="1100"/>
                        <a:buFont typeface="Arial"/>
                        <a:buNone/>
                      </a:pPr>
                      <a:r>
                        <a:rPr lang="en" sz="1100" b="1">
                          <a:solidFill>
                            <a:schemeClr val="dk1"/>
                          </a:solidFill>
                          <a:latin typeface="Helvetica Neue"/>
                          <a:ea typeface="Helvetica Neue"/>
                          <a:cs typeface="Helvetica Neue"/>
                          <a:sym typeface="Helvetica Neue"/>
                        </a:rPr>
                        <a:t>FR 4:</a:t>
                      </a:r>
                      <a:r>
                        <a:rPr lang="en" sz="1100">
                          <a:solidFill>
                            <a:schemeClr val="dk1"/>
                          </a:solidFill>
                          <a:latin typeface="Helvetica Neue"/>
                          <a:ea typeface="Helvetica Neue"/>
                          <a:cs typeface="Helvetica Neue"/>
                          <a:sym typeface="Helvetica Neue"/>
                        </a:rPr>
                        <a:t> Use the astrometric data</a:t>
                      </a: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A successful system will be able to detect a deviation from the astrometric POL. A deviation will be detectable by comparing the astrometric POL to recently collected astrometric data.</a:t>
                      </a:r>
                      <a:endParaRPr sz="13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05175">
                <a:tc>
                  <a:txBody>
                    <a:bodyPr/>
                    <a:lstStyle/>
                    <a:p>
                      <a:pPr marL="0" lvl="0" indent="0" algn="l" rtl="0">
                        <a:spcBef>
                          <a:spcPts val="0"/>
                        </a:spcBef>
                        <a:spcAft>
                          <a:spcPts val="0"/>
                        </a:spcAft>
                        <a:buNone/>
                      </a:pPr>
                      <a:r>
                        <a:rPr lang="en" sz="1100" b="1">
                          <a:latin typeface="Helvetica Neue"/>
                          <a:ea typeface="Helvetica Neue"/>
                          <a:cs typeface="Helvetica Neue"/>
                          <a:sym typeface="Helvetica Neue"/>
                        </a:rPr>
                        <a:t>FR 5:</a:t>
                      </a:r>
                      <a:r>
                        <a:rPr lang="en" sz="1100">
                          <a:latin typeface="Helvetica Neue"/>
                          <a:ea typeface="Helvetica Neue"/>
                          <a:cs typeface="Helvetica Neue"/>
                          <a:sym typeface="Helvetica Neue"/>
                        </a:rPr>
                        <a:t> </a:t>
                      </a:r>
                      <a:r>
                        <a:rPr lang="en" sz="1100">
                          <a:solidFill>
                            <a:schemeClr val="dk1"/>
                          </a:solidFill>
                          <a:latin typeface="Helvetica Neue"/>
                          <a:ea typeface="Helvetica Neue"/>
                          <a:cs typeface="Helvetica Neue"/>
                          <a:sym typeface="Helvetica Neue"/>
                        </a:rPr>
                        <a:t>Use the photometric data</a:t>
                      </a: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A successful system will be able to detect a deviation from photometric POL. A deviation will be detectable by comparing the POL to recently collected photometric data.</a:t>
                      </a:r>
                      <a:endParaRPr sz="13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l" rtl="0">
                        <a:spcBef>
                          <a:spcPts val="0"/>
                        </a:spcBef>
                        <a:spcAft>
                          <a:spcPts val="0"/>
                        </a:spcAft>
                        <a:buNone/>
                      </a:pPr>
                      <a:r>
                        <a:rPr lang="en" sz="1100" b="1">
                          <a:latin typeface="Helvetica Neue"/>
                          <a:ea typeface="Helvetica Neue"/>
                          <a:cs typeface="Helvetica Neue"/>
                          <a:sym typeface="Helvetica Neue"/>
                        </a:rPr>
                        <a:t>FR 6:</a:t>
                      </a:r>
                      <a:r>
                        <a:rPr lang="en" sz="1100">
                          <a:latin typeface="Helvetica Neue"/>
                          <a:ea typeface="Helvetica Neue"/>
                          <a:cs typeface="Helvetica Neue"/>
                          <a:sym typeface="Helvetica Neue"/>
                        </a:rPr>
                        <a:t> </a:t>
                      </a:r>
                      <a:r>
                        <a:rPr lang="en" sz="1100">
                          <a:solidFill>
                            <a:schemeClr val="dk1"/>
                          </a:solidFill>
                          <a:latin typeface="Helvetica Neue"/>
                          <a:ea typeface="Helvetica Neue"/>
                          <a:cs typeface="Helvetica Neue"/>
                          <a:sym typeface="Helvetica Neue"/>
                        </a:rPr>
                        <a:t>Detect an event</a:t>
                      </a: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Customer defined. For SPECTER to be successful, the system must be able to detect satellite events. </a:t>
                      </a:r>
                      <a:endParaRPr sz="13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265125">
                <a:tc>
                  <a:txBody>
                    <a:bodyPr/>
                    <a:lstStyle/>
                    <a:p>
                      <a:pPr marL="0" lvl="0" indent="0" algn="l" rtl="0">
                        <a:spcBef>
                          <a:spcPts val="0"/>
                        </a:spcBef>
                        <a:spcAft>
                          <a:spcPts val="0"/>
                        </a:spcAft>
                        <a:buNone/>
                      </a:pPr>
                      <a:r>
                        <a:rPr lang="en" sz="1100" b="1">
                          <a:latin typeface="Helvetica Neue"/>
                          <a:ea typeface="Helvetica Neue"/>
                          <a:cs typeface="Helvetica Neue"/>
                          <a:sym typeface="Helvetica Neue"/>
                        </a:rPr>
                        <a:t>FR 7:</a:t>
                      </a:r>
                      <a:r>
                        <a:rPr lang="en" sz="1100">
                          <a:latin typeface="Helvetica Neue"/>
                          <a:ea typeface="Helvetica Neue"/>
                          <a:cs typeface="Helvetica Neue"/>
                          <a:sym typeface="Helvetica Neue"/>
                        </a:rPr>
                        <a:t> </a:t>
                      </a:r>
                      <a:r>
                        <a:rPr lang="en" sz="1100">
                          <a:solidFill>
                            <a:schemeClr val="dk1"/>
                          </a:solidFill>
                          <a:latin typeface="Helvetica Neue"/>
                          <a:ea typeface="Helvetica Neue"/>
                          <a:cs typeface="Helvetica Neue"/>
                          <a:sym typeface="Helvetica Neue"/>
                        </a:rPr>
                        <a:t>Alert for deviation from any POL</a:t>
                      </a:r>
                      <a:endParaRPr sz="1100">
                        <a:solidFill>
                          <a:schemeClr val="dk1"/>
                        </a:solidFill>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 The system needs to have the ability to communicate alerts to the end user to inform them of an anomaly within a timely manner.</a:t>
                      </a:r>
                      <a:endParaRPr sz="13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295175">
                <a:tc>
                  <a:txBody>
                    <a:bodyPr/>
                    <a:lstStyle/>
                    <a:p>
                      <a:pPr marL="0" lvl="0" indent="0" algn="l" rtl="0">
                        <a:spcBef>
                          <a:spcPts val="0"/>
                        </a:spcBef>
                        <a:spcAft>
                          <a:spcPts val="0"/>
                        </a:spcAft>
                        <a:buNone/>
                      </a:pPr>
                      <a:r>
                        <a:rPr lang="en" sz="1100" b="1">
                          <a:latin typeface="Helvetica Neue"/>
                          <a:ea typeface="Helvetica Neue"/>
                          <a:cs typeface="Helvetica Neue"/>
                          <a:sym typeface="Helvetica Neue"/>
                        </a:rPr>
                        <a:t>FR 8:</a:t>
                      </a:r>
                      <a:r>
                        <a:rPr lang="en" sz="1100">
                          <a:latin typeface="Helvetica Neue"/>
                          <a:ea typeface="Helvetica Neue"/>
                          <a:cs typeface="Helvetica Neue"/>
                          <a:sym typeface="Helvetica Neue"/>
                        </a:rPr>
                        <a:t> </a:t>
                      </a:r>
                      <a:r>
                        <a:rPr lang="en" sz="1100">
                          <a:solidFill>
                            <a:schemeClr val="dk1"/>
                          </a:solidFill>
                          <a:latin typeface="Helvetica Neue"/>
                          <a:ea typeface="Helvetica Neue"/>
                          <a:cs typeface="Helvetica Neue"/>
                          <a:sym typeface="Helvetica Neue"/>
                        </a:rPr>
                        <a:t>Protect the camera and associated electronics</a:t>
                      </a: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latin typeface="Helvetica Neue"/>
                          <a:ea typeface="Helvetica Neue"/>
                          <a:cs typeface="Helvetica Neue"/>
                          <a:sym typeface="Helvetica Neue"/>
                        </a:rPr>
                        <a:t>The sensor and associated electronic equipment need to be protected from damage by weather and incident solar radiation.</a:t>
                      </a:r>
                      <a:endParaRPr sz="13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1"/>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Concept of Operations</a:t>
            </a:r>
            <a:endParaRPr/>
          </a:p>
        </p:txBody>
      </p:sp>
      <p:sp>
        <p:nvSpPr>
          <p:cNvPr id="184" name="Google Shape;184;p2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a:t>
            </a:fld>
            <a:endParaRPr/>
          </a:p>
        </p:txBody>
      </p:sp>
      <p:pic>
        <p:nvPicPr>
          <p:cNvPr id="185" name="Google Shape;185;p2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87366" y="698600"/>
            <a:ext cx="7369268" cy="4112825"/>
          </a:xfrm>
          <a:prstGeom prst="rect">
            <a:avLst/>
          </a:prstGeom>
          <a:noFill/>
          <a:ln>
            <a:noFill/>
          </a:ln>
        </p:spPr>
      </p:pic>
      <p:sp>
        <p:nvSpPr>
          <p:cNvPr id="186" name="Google Shape;186;p21"/>
          <p:cNvSpPr txBox="1"/>
          <p:nvPr/>
        </p:nvSpPr>
        <p:spPr>
          <a:xfrm>
            <a:off x="10442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Project Overview</a:t>
            </a:r>
            <a:endParaRPr sz="1200" b="1">
              <a:solidFill>
                <a:srgbClr val="EEEEEE"/>
              </a:solidFill>
            </a:endParaRPr>
          </a:p>
        </p:txBody>
      </p:sp>
      <p:sp>
        <p:nvSpPr>
          <p:cNvPr id="187" name="Google Shape;187;p21"/>
          <p:cNvSpPr txBox="1"/>
          <p:nvPr/>
        </p:nvSpPr>
        <p:spPr>
          <a:xfrm>
            <a:off x="26380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Updates</a:t>
            </a:r>
            <a:endParaRPr sz="1200">
              <a:solidFill>
                <a:srgbClr val="B7B7B7"/>
              </a:solidFill>
            </a:endParaRPr>
          </a:p>
        </p:txBody>
      </p:sp>
      <p:sp>
        <p:nvSpPr>
          <p:cNvPr id="188" name="Google Shape;188;p21"/>
          <p:cNvSpPr txBox="1"/>
          <p:nvPr/>
        </p:nvSpPr>
        <p:spPr>
          <a:xfrm>
            <a:off x="40960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Schedule</a:t>
            </a:r>
            <a:endParaRPr sz="1200">
              <a:solidFill>
                <a:srgbClr val="B7B7B7"/>
              </a:solidFill>
            </a:endParaRPr>
          </a:p>
        </p:txBody>
      </p:sp>
      <p:sp>
        <p:nvSpPr>
          <p:cNvPr id="189" name="Google Shape;189;p21"/>
          <p:cNvSpPr txBox="1"/>
          <p:nvPr/>
        </p:nvSpPr>
        <p:spPr>
          <a:xfrm>
            <a:off x="5269375" y="4811425"/>
            <a:ext cx="145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Test Readiness</a:t>
            </a:r>
            <a:endParaRPr sz="1200">
              <a:solidFill>
                <a:srgbClr val="B7B7B7"/>
              </a:solidFill>
            </a:endParaRPr>
          </a:p>
        </p:txBody>
      </p:sp>
      <p:sp>
        <p:nvSpPr>
          <p:cNvPr id="190" name="Google Shape;190;p21"/>
          <p:cNvSpPr txBox="1"/>
          <p:nvPr/>
        </p:nvSpPr>
        <p:spPr>
          <a:xfrm>
            <a:off x="68273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Budget</a:t>
            </a:r>
            <a:endParaRPr sz="1200">
              <a:solidFill>
                <a:srgbClr val="B7B7B7"/>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102"/>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Project Elements</a:t>
            </a:r>
            <a:endParaRPr/>
          </a:p>
        </p:txBody>
      </p:sp>
      <p:graphicFrame>
        <p:nvGraphicFramePr>
          <p:cNvPr id="1209" name="Google Shape;1209;p102"/>
          <p:cNvGraphicFramePr/>
          <p:nvPr/>
        </p:nvGraphicFramePr>
        <p:xfrm>
          <a:off x="735800" y="1063600"/>
          <a:ext cx="3000000" cy="3000000"/>
        </p:xfrm>
        <a:graphic>
          <a:graphicData uri="http://schemas.openxmlformats.org/drawingml/2006/table">
            <a:tbl>
              <a:tblPr>
                <a:noFill/>
                <a:tableStyleId>{5B42A5BC-5262-4767-A5F5-149DFB1A2B98}</a:tableStyleId>
              </a:tblPr>
              <a:tblGrid>
                <a:gridCol w="2348250">
                  <a:extLst>
                    <a:ext uri="{9D8B030D-6E8A-4147-A177-3AD203B41FA5}">
                      <a16:colId xmlns:a16="http://schemas.microsoft.com/office/drawing/2014/main" val="20000"/>
                    </a:ext>
                  </a:extLst>
                </a:gridCol>
                <a:gridCol w="5324150">
                  <a:extLst>
                    <a:ext uri="{9D8B030D-6E8A-4147-A177-3AD203B41FA5}">
                      <a16:colId xmlns:a16="http://schemas.microsoft.com/office/drawing/2014/main" val="20001"/>
                    </a:ext>
                  </a:extLst>
                </a:gridCol>
              </a:tblGrid>
              <a:tr h="386600">
                <a:tc>
                  <a:txBody>
                    <a:bodyPr/>
                    <a:lstStyle/>
                    <a:p>
                      <a:pPr marL="0" lvl="0" indent="0" algn="ctr" rtl="0">
                        <a:spcBef>
                          <a:spcPts val="0"/>
                        </a:spcBef>
                        <a:spcAft>
                          <a:spcPts val="0"/>
                        </a:spcAft>
                        <a:buNone/>
                      </a:pPr>
                      <a:r>
                        <a:rPr lang="en" b="1">
                          <a:latin typeface="Helvetica Neue"/>
                          <a:ea typeface="Helvetica Neue"/>
                          <a:cs typeface="Helvetica Neue"/>
                          <a:sym typeface="Helvetica Neue"/>
                        </a:rPr>
                        <a:t>CPE</a:t>
                      </a:r>
                      <a:endParaRPr b="1">
                        <a:latin typeface="Helvetica Neue"/>
                        <a:ea typeface="Helvetica Neue"/>
                        <a:cs typeface="Helvetica Neue"/>
                        <a:sym typeface="Helvetica Neue"/>
                      </a:endParaRPr>
                    </a:p>
                  </a:txBody>
                  <a:tcPr marL="91425" marR="91425" marT="91425" marB="91425" anchor="ctr"/>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Importance</a:t>
                      </a:r>
                      <a:endParaRPr b="1">
                        <a:latin typeface="Helvetica Neue"/>
                        <a:ea typeface="Helvetica Neue"/>
                        <a:cs typeface="Helvetica Neue"/>
                        <a:sym typeface="Helvetica Neue"/>
                      </a:endParaRPr>
                    </a:p>
                  </a:txBody>
                  <a:tcPr marL="91425" marR="91425" marT="91425" marB="91425" anchor="ctr"/>
                </a:tc>
                <a:extLst>
                  <a:ext uri="{0D108BD9-81ED-4DB2-BD59-A6C34878D82A}">
                    <a16:rowId xmlns:a16="http://schemas.microsoft.com/office/drawing/2014/main" val="10000"/>
                  </a:ext>
                </a:extLst>
              </a:tr>
              <a:tr h="386600">
                <a:tc>
                  <a:txBody>
                    <a:bodyPr/>
                    <a:lstStyle/>
                    <a:p>
                      <a:pPr marL="0" lvl="0" indent="0" algn="l" rtl="0">
                        <a:lnSpc>
                          <a:spcPct val="100000"/>
                        </a:lnSpc>
                        <a:spcBef>
                          <a:spcPts val="0"/>
                        </a:spcBef>
                        <a:spcAft>
                          <a:spcPts val="0"/>
                        </a:spcAft>
                        <a:buNone/>
                      </a:pPr>
                      <a:r>
                        <a:rPr lang="en" b="1">
                          <a:solidFill>
                            <a:schemeClr val="dk1"/>
                          </a:solidFill>
                          <a:latin typeface="Helvetica Neue"/>
                          <a:ea typeface="Helvetica Neue"/>
                          <a:cs typeface="Helvetica Neue"/>
                          <a:sym typeface="Helvetica Neue"/>
                        </a:rPr>
                        <a:t>1.</a:t>
                      </a:r>
                      <a:r>
                        <a:rPr lang="en">
                          <a:solidFill>
                            <a:schemeClr val="dk1"/>
                          </a:solidFill>
                          <a:latin typeface="Helvetica Neue"/>
                          <a:ea typeface="Helvetica Neue"/>
                          <a:cs typeface="Helvetica Neue"/>
                          <a:sym typeface="Helvetica Neue"/>
                        </a:rPr>
                        <a:t> GEO Observation</a:t>
                      </a:r>
                      <a:endParaRPr>
                        <a:latin typeface="Helvetica Neue"/>
                        <a:ea typeface="Helvetica Neue"/>
                        <a:cs typeface="Helvetica Neue"/>
                        <a:sym typeface="Helvetica Neue"/>
                      </a:endParaRPr>
                    </a:p>
                  </a:txBody>
                  <a:tcPr marL="91425" marR="91425" marT="91425" marB="91425" anchor="ctr"/>
                </a:tc>
                <a:tc>
                  <a:txBody>
                    <a:bodyPr/>
                    <a:lstStyle/>
                    <a:p>
                      <a:pPr marL="0" lvl="0" indent="0" algn="l" rtl="0">
                        <a:lnSpc>
                          <a:spcPct val="100000"/>
                        </a:lnSpc>
                        <a:spcBef>
                          <a:spcPts val="0"/>
                        </a:spcBef>
                        <a:spcAft>
                          <a:spcPts val="0"/>
                        </a:spcAft>
                        <a:buNone/>
                      </a:pPr>
                      <a:r>
                        <a:rPr lang="en" sz="1200">
                          <a:solidFill>
                            <a:schemeClr val="dk1"/>
                          </a:solidFill>
                          <a:latin typeface="Helvetica Neue"/>
                          <a:ea typeface="Helvetica Neue"/>
                          <a:cs typeface="Helvetica Neue"/>
                          <a:sym typeface="Helvetica Neue"/>
                        </a:rPr>
                        <a:t>SPECTER must be capable to </a:t>
                      </a:r>
                      <a:r>
                        <a:rPr lang="en" sz="1200" b="1">
                          <a:solidFill>
                            <a:schemeClr val="dk1"/>
                          </a:solidFill>
                          <a:latin typeface="Helvetica Neue"/>
                          <a:ea typeface="Helvetica Neue"/>
                          <a:cs typeface="Helvetica Neue"/>
                          <a:sym typeface="Helvetica Neue"/>
                        </a:rPr>
                        <a:t>observe satellites</a:t>
                      </a:r>
                      <a:r>
                        <a:rPr lang="en" sz="1200">
                          <a:solidFill>
                            <a:schemeClr val="dk1"/>
                          </a:solidFill>
                          <a:latin typeface="Helvetica Neue"/>
                          <a:ea typeface="Helvetica Neue"/>
                          <a:cs typeface="Helvetica Neue"/>
                          <a:sym typeface="Helvetica Neue"/>
                        </a:rPr>
                        <a:t> to facilitate data collection</a:t>
                      </a:r>
                      <a:endParaRPr sz="1200">
                        <a:latin typeface="Helvetica Neue"/>
                        <a:ea typeface="Helvetica Neue"/>
                        <a:cs typeface="Helvetica Neue"/>
                        <a:sym typeface="Helvetica Neue"/>
                      </a:endParaRPr>
                    </a:p>
                  </a:txBody>
                  <a:tcPr marL="91425" marR="91425" marT="91425" marB="91425" anchor="ctr"/>
                </a:tc>
                <a:extLst>
                  <a:ext uri="{0D108BD9-81ED-4DB2-BD59-A6C34878D82A}">
                    <a16:rowId xmlns:a16="http://schemas.microsoft.com/office/drawing/2014/main" val="10001"/>
                  </a:ext>
                </a:extLst>
              </a:tr>
              <a:tr h="386600">
                <a:tc>
                  <a:txBody>
                    <a:bodyPr/>
                    <a:lstStyle/>
                    <a:p>
                      <a:pPr marL="0" lvl="0" indent="0" algn="l" rtl="0">
                        <a:lnSpc>
                          <a:spcPct val="100000"/>
                        </a:lnSpc>
                        <a:spcBef>
                          <a:spcPts val="0"/>
                        </a:spcBef>
                        <a:spcAft>
                          <a:spcPts val="0"/>
                        </a:spcAft>
                        <a:buNone/>
                      </a:pPr>
                      <a:r>
                        <a:rPr lang="en" b="1">
                          <a:solidFill>
                            <a:schemeClr val="dk1"/>
                          </a:solidFill>
                          <a:latin typeface="Helvetica Neue"/>
                          <a:ea typeface="Helvetica Neue"/>
                          <a:cs typeface="Helvetica Neue"/>
                          <a:sym typeface="Helvetica Neue"/>
                        </a:rPr>
                        <a:t>2. </a:t>
                      </a:r>
                      <a:r>
                        <a:rPr lang="en">
                          <a:solidFill>
                            <a:schemeClr val="dk1"/>
                          </a:solidFill>
                          <a:latin typeface="Helvetica Neue"/>
                          <a:ea typeface="Helvetica Neue"/>
                          <a:cs typeface="Helvetica Neue"/>
                          <a:sym typeface="Helvetica Neue"/>
                        </a:rPr>
                        <a:t>Data Collection</a:t>
                      </a:r>
                      <a:endParaRPr>
                        <a:latin typeface="Helvetica Neue"/>
                        <a:ea typeface="Helvetica Neue"/>
                        <a:cs typeface="Helvetica Neue"/>
                        <a:sym typeface="Helvetica Neue"/>
                      </a:endParaRPr>
                    </a:p>
                  </a:txBody>
                  <a:tcPr marL="91425" marR="91425" marT="91425" marB="91425" anchor="ctr"/>
                </a:tc>
                <a:tc>
                  <a:txBody>
                    <a:bodyPr/>
                    <a:lstStyle/>
                    <a:p>
                      <a:pPr marL="0" lvl="0" indent="0" algn="l" rtl="0">
                        <a:lnSpc>
                          <a:spcPct val="100000"/>
                        </a:lnSpc>
                        <a:spcBef>
                          <a:spcPts val="0"/>
                        </a:spcBef>
                        <a:spcAft>
                          <a:spcPts val="0"/>
                        </a:spcAft>
                        <a:buNone/>
                      </a:pPr>
                      <a:r>
                        <a:rPr lang="en" sz="1200" b="1">
                          <a:solidFill>
                            <a:schemeClr val="dk1"/>
                          </a:solidFill>
                          <a:latin typeface="Helvetica Neue"/>
                          <a:ea typeface="Helvetica Neue"/>
                          <a:cs typeface="Helvetica Neue"/>
                          <a:sym typeface="Helvetica Neue"/>
                        </a:rPr>
                        <a:t>Data collection</a:t>
                      </a:r>
                      <a:r>
                        <a:rPr lang="en" sz="1200">
                          <a:solidFill>
                            <a:schemeClr val="dk1"/>
                          </a:solidFill>
                          <a:latin typeface="Helvetica Neue"/>
                          <a:ea typeface="Helvetica Neue"/>
                          <a:cs typeface="Helvetica Neue"/>
                          <a:sym typeface="Helvetica Neue"/>
                        </a:rPr>
                        <a:t> is required for future POL comparison</a:t>
                      </a:r>
                      <a:endParaRPr sz="1200">
                        <a:latin typeface="Helvetica Neue"/>
                        <a:ea typeface="Helvetica Neue"/>
                        <a:cs typeface="Helvetica Neue"/>
                        <a:sym typeface="Helvetica Neue"/>
                      </a:endParaRPr>
                    </a:p>
                  </a:txBody>
                  <a:tcPr marL="91425" marR="91425" marT="91425" marB="91425" anchor="ctr"/>
                </a:tc>
                <a:extLst>
                  <a:ext uri="{0D108BD9-81ED-4DB2-BD59-A6C34878D82A}">
                    <a16:rowId xmlns:a16="http://schemas.microsoft.com/office/drawing/2014/main" val="10002"/>
                  </a:ext>
                </a:extLst>
              </a:tr>
              <a:tr h="413600">
                <a:tc>
                  <a:txBody>
                    <a:bodyPr/>
                    <a:lstStyle/>
                    <a:p>
                      <a:pPr marL="0" lvl="0" indent="0" algn="l" rtl="0">
                        <a:lnSpc>
                          <a:spcPct val="100000"/>
                        </a:lnSpc>
                        <a:spcBef>
                          <a:spcPts val="0"/>
                        </a:spcBef>
                        <a:spcAft>
                          <a:spcPts val="0"/>
                        </a:spcAft>
                        <a:buNone/>
                      </a:pPr>
                      <a:r>
                        <a:rPr lang="en" b="1">
                          <a:solidFill>
                            <a:schemeClr val="dk1"/>
                          </a:solidFill>
                          <a:latin typeface="Helvetica Neue"/>
                          <a:ea typeface="Helvetica Neue"/>
                          <a:cs typeface="Helvetica Neue"/>
                          <a:sym typeface="Helvetica Neue"/>
                        </a:rPr>
                        <a:t>3. </a:t>
                      </a:r>
                      <a:r>
                        <a:rPr lang="en">
                          <a:solidFill>
                            <a:schemeClr val="dk1"/>
                          </a:solidFill>
                          <a:latin typeface="Helvetica Neue"/>
                          <a:ea typeface="Helvetica Neue"/>
                          <a:cs typeface="Helvetica Neue"/>
                          <a:sym typeface="Helvetica Neue"/>
                        </a:rPr>
                        <a:t> POL Determination</a:t>
                      </a:r>
                      <a:endParaRPr>
                        <a:latin typeface="Helvetica Neue"/>
                        <a:ea typeface="Helvetica Neue"/>
                        <a:cs typeface="Helvetica Neue"/>
                        <a:sym typeface="Helvetica Neue"/>
                      </a:endParaRPr>
                    </a:p>
                  </a:txBody>
                  <a:tcPr marL="91425" marR="91425" marT="91425" marB="91425" anchor="ctr"/>
                </a:tc>
                <a:tc>
                  <a:txBody>
                    <a:bodyPr/>
                    <a:lstStyle/>
                    <a:p>
                      <a:pPr marL="0" lvl="0" indent="0" algn="l" rtl="0">
                        <a:lnSpc>
                          <a:spcPct val="100000"/>
                        </a:lnSpc>
                        <a:spcBef>
                          <a:spcPts val="0"/>
                        </a:spcBef>
                        <a:spcAft>
                          <a:spcPts val="0"/>
                        </a:spcAft>
                        <a:buNone/>
                      </a:pPr>
                      <a:r>
                        <a:rPr lang="en" sz="1200">
                          <a:solidFill>
                            <a:schemeClr val="dk1"/>
                          </a:solidFill>
                          <a:latin typeface="Helvetica Neue"/>
                          <a:ea typeface="Helvetica Neue"/>
                          <a:cs typeface="Helvetica Neue"/>
                          <a:sym typeface="Helvetica Neue"/>
                        </a:rPr>
                        <a:t>POL’s are necessary to </a:t>
                      </a:r>
                      <a:r>
                        <a:rPr lang="en" sz="1200" b="1">
                          <a:solidFill>
                            <a:schemeClr val="dk1"/>
                          </a:solidFill>
                          <a:latin typeface="Helvetica Neue"/>
                          <a:ea typeface="Helvetica Neue"/>
                          <a:cs typeface="Helvetica Neue"/>
                          <a:sym typeface="Helvetica Neue"/>
                        </a:rPr>
                        <a:t>monitor for deviations</a:t>
                      </a:r>
                      <a:r>
                        <a:rPr lang="en" sz="1200">
                          <a:solidFill>
                            <a:schemeClr val="dk1"/>
                          </a:solidFill>
                          <a:latin typeface="Helvetica Neue"/>
                          <a:ea typeface="Helvetica Neue"/>
                          <a:cs typeface="Helvetica Neue"/>
                          <a:sym typeface="Helvetica Neue"/>
                        </a:rPr>
                        <a:t> from expectations</a:t>
                      </a:r>
                      <a:endParaRPr sz="1200">
                        <a:latin typeface="Helvetica Neue"/>
                        <a:ea typeface="Helvetica Neue"/>
                        <a:cs typeface="Helvetica Neue"/>
                        <a:sym typeface="Helvetica Neue"/>
                      </a:endParaRPr>
                    </a:p>
                  </a:txBody>
                  <a:tcPr marL="91425" marR="91425" marT="91425" marB="91425" anchor="ctr"/>
                </a:tc>
                <a:extLst>
                  <a:ext uri="{0D108BD9-81ED-4DB2-BD59-A6C34878D82A}">
                    <a16:rowId xmlns:a16="http://schemas.microsoft.com/office/drawing/2014/main" val="10003"/>
                  </a:ext>
                </a:extLst>
              </a:tr>
              <a:tr h="892225">
                <a:tc>
                  <a:txBody>
                    <a:bodyPr/>
                    <a:lstStyle/>
                    <a:p>
                      <a:pPr marL="0" lvl="0" indent="0" algn="l" rtl="0">
                        <a:lnSpc>
                          <a:spcPct val="100000"/>
                        </a:lnSpc>
                        <a:spcBef>
                          <a:spcPts val="0"/>
                        </a:spcBef>
                        <a:spcAft>
                          <a:spcPts val="0"/>
                        </a:spcAft>
                        <a:buNone/>
                      </a:pPr>
                      <a:r>
                        <a:rPr lang="en" b="1">
                          <a:solidFill>
                            <a:schemeClr val="dk1"/>
                          </a:solidFill>
                          <a:latin typeface="Helvetica Neue"/>
                          <a:ea typeface="Helvetica Neue"/>
                          <a:cs typeface="Helvetica Neue"/>
                          <a:sym typeface="Helvetica Neue"/>
                        </a:rPr>
                        <a:t>4. </a:t>
                      </a:r>
                      <a:r>
                        <a:rPr lang="en">
                          <a:solidFill>
                            <a:schemeClr val="dk1"/>
                          </a:solidFill>
                          <a:latin typeface="Helvetica Neue"/>
                          <a:ea typeface="Helvetica Neue"/>
                          <a:cs typeface="Helvetica Neue"/>
                          <a:sym typeface="Helvetica Neue"/>
                        </a:rPr>
                        <a:t>Comparison of Collected Data to Historical Data</a:t>
                      </a:r>
                      <a:endParaRPr>
                        <a:latin typeface="Helvetica Neue"/>
                        <a:ea typeface="Helvetica Neue"/>
                        <a:cs typeface="Helvetica Neue"/>
                        <a:sym typeface="Helvetica Neue"/>
                      </a:endParaRPr>
                    </a:p>
                  </a:txBody>
                  <a:tcPr marL="91425" marR="91425" marT="91425" marB="91425" anchor="ctr"/>
                </a:tc>
                <a:tc>
                  <a:txBody>
                    <a:bodyPr/>
                    <a:lstStyle/>
                    <a:p>
                      <a:pPr marL="0" lvl="0" indent="0" algn="l" rtl="0">
                        <a:lnSpc>
                          <a:spcPct val="100000"/>
                        </a:lnSpc>
                        <a:spcBef>
                          <a:spcPts val="0"/>
                        </a:spcBef>
                        <a:spcAft>
                          <a:spcPts val="0"/>
                        </a:spcAft>
                        <a:buNone/>
                      </a:pPr>
                      <a:r>
                        <a:rPr lang="en" sz="1200">
                          <a:solidFill>
                            <a:schemeClr val="dk1"/>
                          </a:solidFill>
                          <a:latin typeface="Helvetica Neue"/>
                          <a:ea typeface="Helvetica Neue"/>
                          <a:cs typeface="Helvetica Neue"/>
                          <a:sym typeface="Helvetica Neue"/>
                        </a:rPr>
                        <a:t>The system must be able to use the astrometric and photometric data output from the image processing subsystem to </a:t>
                      </a:r>
                      <a:r>
                        <a:rPr lang="en" sz="1200" b="1">
                          <a:solidFill>
                            <a:schemeClr val="dk1"/>
                          </a:solidFill>
                          <a:latin typeface="Helvetica Neue"/>
                          <a:ea typeface="Helvetica Neue"/>
                          <a:cs typeface="Helvetica Neue"/>
                          <a:sym typeface="Helvetica Neue"/>
                        </a:rPr>
                        <a:t>compare to historical data</a:t>
                      </a:r>
                      <a:r>
                        <a:rPr lang="en" sz="1200">
                          <a:solidFill>
                            <a:schemeClr val="dk1"/>
                          </a:solidFill>
                          <a:latin typeface="Helvetica Neue"/>
                          <a:ea typeface="Helvetica Neue"/>
                          <a:cs typeface="Helvetica Neue"/>
                          <a:sym typeface="Helvetica Neue"/>
                        </a:rPr>
                        <a:t>.</a:t>
                      </a:r>
                      <a:endParaRPr sz="1200">
                        <a:latin typeface="Helvetica Neue"/>
                        <a:ea typeface="Helvetica Neue"/>
                        <a:cs typeface="Helvetica Neue"/>
                        <a:sym typeface="Helvetica Neue"/>
                      </a:endParaRPr>
                    </a:p>
                  </a:txBody>
                  <a:tcPr marL="91425" marR="91425" marT="91425" marB="91425" anchor="ctr"/>
                </a:tc>
                <a:extLst>
                  <a:ext uri="{0D108BD9-81ED-4DB2-BD59-A6C34878D82A}">
                    <a16:rowId xmlns:a16="http://schemas.microsoft.com/office/drawing/2014/main" val="10004"/>
                  </a:ext>
                </a:extLst>
              </a:tr>
              <a:tr h="535325">
                <a:tc>
                  <a:txBody>
                    <a:bodyPr/>
                    <a:lstStyle/>
                    <a:p>
                      <a:pPr marL="0" lvl="0" indent="0" algn="l" rtl="0">
                        <a:lnSpc>
                          <a:spcPct val="100000"/>
                        </a:lnSpc>
                        <a:spcBef>
                          <a:spcPts val="0"/>
                        </a:spcBef>
                        <a:spcAft>
                          <a:spcPts val="0"/>
                        </a:spcAft>
                        <a:buNone/>
                      </a:pPr>
                      <a:r>
                        <a:rPr lang="en" b="1">
                          <a:solidFill>
                            <a:schemeClr val="dk1"/>
                          </a:solidFill>
                          <a:latin typeface="Helvetica Neue"/>
                          <a:ea typeface="Helvetica Neue"/>
                          <a:cs typeface="Helvetica Neue"/>
                          <a:sym typeface="Helvetica Neue"/>
                        </a:rPr>
                        <a:t>5.</a:t>
                      </a:r>
                      <a:r>
                        <a:rPr lang="en">
                          <a:solidFill>
                            <a:schemeClr val="dk1"/>
                          </a:solidFill>
                          <a:latin typeface="Helvetica Neue"/>
                          <a:ea typeface="Helvetica Neue"/>
                          <a:cs typeface="Helvetica Neue"/>
                          <a:sym typeface="Helvetica Neue"/>
                        </a:rPr>
                        <a:t> Event Detection</a:t>
                      </a:r>
                      <a:endParaRPr/>
                    </a:p>
                  </a:txBody>
                  <a:tcPr marL="91425" marR="91425" marT="91425" marB="91425" anchor="ctr"/>
                </a:tc>
                <a:tc>
                  <a:txBody>
                    <a:bodyPr/>
                    <a:lstStyle/>
                    <a:p>
                      <a:pPr marL="0" lvl="0" indent="0" algn="l" rtl="0">
                        <a:lnSpc>
                          <a:spcPct val="100000"/>
                        </a:lnSpc>
                        <a:spcBef>
                          <a:spcPts val="0"/>
                        </a:spcBef>
                        <a:spcAft>
                          <a:spcPts val="0"/>
                        </a:spcAft>
                        <a:buNone/>
                      </a:pPr>
                      <a:r>
                        <a:rPr lang="en" sz="1200">
                          <a:solidFill>
                            <a:schemeClr val="dk1"/>
                          </a:solidFill>
                          <a:latin typeface="Helvetica Neue"/>
                          <a:ea typeface="Helvetica Neue"/>
                          <a:cs typeface="Helvetica Neue"/>
                          <a:sym typeface="Helvetica Neue"/>
                        </a:rPr>
                        <a:t>To alert end users of a POL deviation, the SPECTER system must have the </a:t>
                      </a:r>
                      <a:r>
                        <a:rPr lang="en" sz="1200" b="1">
                          <a:solidFill>
                            <a:schemeClr val="dk1"/>
                          </a:solidFill>
                          <a:latin typeface="Helvetica Neue"/>
                          <a:ea typeface="Helvetica Neue"/>
                          <a:cs typeface="Helvetica Neue"/>
                          <a:sym typeface="Helvetica Neue"/>
                        </a:rPr>
                        <a:t>capability to detect the event</a:t>
                      </a:r>
                      <a:r>
                        <a:rPr lang="en" sz="1200">
                          <a:solidFill>
                            <a:schemeClr val="dk1"/>
                          </a:solidFill>
                          <a:latin typeface="Helvetica Neue"/>
                          <a:ea typeface="Helvetica Neue"/>
                          <a:cs typeface="Helvetica Neue"/>
                          <a:sym typeface="Helvetica Neue"/>
                        </a:rPr>
                        <a:t>.</a:t>
                      </a:r>
                      <a:endParaRPr sz="1200">
                        <a:latin typeface="Helvetica Neue"/>
                        <a:ea typeface="Helvetica Neue"/>
                        <a:cs typeface="Helvetica Neue"/>
                        <a:sym typeface="Helvetica Neue"/>
                      </a:endParaRPr>
                    </a:p>
                  </a:txBody>
                  <a:tcPr marL="91425" marR="91425" marT="91425" marB="91425" anchor="ctr"/>
                </a:tc>
                <a:extLst>
                  <a:ext uri="{0D108BD9-81ED-4DB2-BD59-A6C34878D82A}">
                    <a16:rowId xmlns:a16="http://schemas.microsoft.com/office/drawing/2014/main" val="10005"/>
                  </a:ext>
                </a:extLst>
              </a:tr>
            </a:tbl>
          </a:graphicData>
        </a:graphic>
      </p:graphicFrame>
      <p:sp>
        <p:nvSpPr>
          <p:cNvPr id="1210" name="Google Shape;1210;p10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90</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103"/>
          <p:cNvSpPr/>
          <p:nvPr/>
        </p:nvSpPr>
        <p:spPr>
          <a:xfrm>
            <a:off x="268350" y="570500"/>
            <a:ext cx="8839800" cy="268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03"/>
          <p:cNvSpPr txBox="1">
            <a:spLocks noGrp="1"/>
          </p:cNvSpPr>
          <p:nvPr>
            <p:ph type="title"/>
          </p:nvPr>
        </p:nvSpPr>
        <p:spPr>
          <a:xfrm>
            <a:off x="129800" y="-1141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V&amp;V Overview</a:t>
            </a:r>
            <a:endParaRPr/>
          </a:p>
        </p:txBody>
      </p:sp>
      <p:sp>
        <p:nvSpPr>
          <p:cNvPr id="1217" name="Google Shape;1217;p103"/>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91</a:t>
            </a:fld>
            <a:endParaRPr/>
          </a:p>
        </p:txBody>
      </p:sp>
      <p:sp>
        <p:nvSpPr>
          <p:cNvPr id="1218" name="Google Shape;1218;p103"/>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1219" name="Google Shape;1219;p103"/>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1220" name="Google Shape;1220;p103"/>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1221" name="Google Shape;1221;p103"/>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1222" name="Google Shape;1222;p103"/>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2"/>
                </a:solidFill>
              </a:rPr>
              <a:t>V&amp;V</a:t>
            </a:r>
            <a:endParaRPr sz="1200" b="1">
              <a:solidFill>
                <a:schemeClr val="lt2"/>
              </a:solidFill>
            </a:endParaRPr>
          </a:p>
        </p:txBody>
      </p:sp>
      <p:sp>
        <p:nvSpPr>
          <p:cNvPr id="1223" name="Google Shape;1223;p103"/>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pic>
        <p:nvPicPr>
          <p:cNvPr id="1224" name="Google Shape;1224;p103"/>
          <p:cNvPicPr preferRelativeResize="0"/>
          <p:nvPr/>
        </p:nvPicPr>
        <p:blipFill>
          <a:blip r:embed="rId3">
            <a:alphaModFix/>
          </a:blip>
          <a:stretch>
            <a:fillRect/>
          </a:stretch>
        </p:blipFill>
        <p:spPr>
          <a:xfrm>
            <a:off x="66613" y="409525"/>
            <a:ext cx="8161878" cy="4378275"/>
          </a:xfrm>
          <a:prstGeom prst="rect">
            <a:avLst/>
          </a:prstGeom>
          <a:noFill/>
          <a:ln>
            <a:noFill/>
          </a:ln>
        </p:spPr>
      </p:pic>
      <p:sp>
        <p:nvSpPr>
          <p:cNvPr id="1225" name="Google Shape;1225;p103"/>
          <p:cNvSpPr txBox="1"/>
          <p:nvPr/>
        </p:nvSpPr>
        <p:spPr>
          <a:xfrm>
            <a:off x="7183200" y="3714200"/>
            <a:ext cx="19608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solidFill>
                  <a:srgbClr val="FFD966"/>
                </a:solidFill>
                <a:highlight>
                  <a:srgbClr val="FFD966"/>
                </a:highlight>
                <a:latin typeface="Helvetica Neue"/>
                <a:ea typeface="Helvetica Neue"/>
                <a:cs typeface="Helvetica Neue"/>
                <a:sym typeface="Helvetica Neue"/>
              </a:rPr>
              <a:t>…</a:t>
            </a:r>
            <a:r>
              <a:rPr lang="en">
                <a:solidFill>
                  <a:schemeClr val="dk1"/>
                </a:solidFill>
                <a:latin typeface="Helvetica Neue"/>
                <a:ea typeface="Helvetica Neue"/>
                <a:cs typeface="Helvetica Neue"/>
                <a:sym typeface="Helvetica Neue"/>
              </a:rPr>
              <a:t> = Component Test</a:t>
            </a:r>
            <a:endParaRPr>
              <a:latin typeface="Helvetica Neue"/>
              <a:ea typeface="Helvetica Neue"/>
              <a:cs typeface="Helvetica Neue"/>
              <a:sym typeface="Helvetica Neue"/>
            </a:endParaRPr>
          </a:p>
          <a:p>
            <a:pPr marL="0" lvl="0" indent="0" algn="l" rtl="0">
              <a:spcBef>
                <a:spcPts val="0"/>
              </a:spcBef>
              <a:spcAft>
                <a:spcPts val="0"/>
              </a:spcAft>
              <a:buNone/>
            </a:pPr>
            <a:r>
              <a:rPr lang="en">
                <a:solidFill>
                  <a:srgbClr val="6FA8DC"/>
                </a:solidFill>
                <a:highlight>
                  <a:srgbClr val="6D9EEB"/>
                </a:highlight>
                <a:latin typeface="Helvetica Neue"/>
                <a:ea typeface="Helvetica Neue"/>
                <a:cs typeface="Helvetica Neue"/>
                <a:sym typeface="Helvetica Neue"/>
              </a:rPr>
              <a:t>…</a:t>
            </a:r>
            <a:r>
              <a:rPr lang="en">
                <a:latin typeface="Helvetica Neue"/>
                <a:ea typeface="Helvetica Neue"/>
                <a:cs typeface="Helvetica Neue"/>
                <a:sym typeface="Helvetica Neue"/>
              </a:rPr>
              <a:t> = Subsystem Test</a:t>
            </a:r>
            <a:endParaRPr>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a:solidFill>
                  <a:srgbClr val="93C47D"/>
                </a:solidFill>
                <a:highlight>
                  <a:srgbClr val="93C47D"/>
                </a:highlight>
                <a:latin typeface="Helvetica Neue"/>
                <a:ea typeface="Helvetica Neue"/>
                <a:cs typeface="Helvetica Neue"/>
                <a:sym typeface="Helvetica Neue"/>
              </a:rPr>
              <a:t>…</a:t>
            </a:r>
            <a:r>
              <a:rPr lang="en">
                <a:solidFill>
                  <a:schemeClr val="dk1"/>
                </a:solidFill>
                <a:latin typeface="Helvetica Neue"/>
                <a:ea typeface="Helvetica Neue"/>
                <a:cs typeface="Helvetica Neue"/>
                <a:sym typeface="Helvetica Neue"/>
              </a:rPr>
              <a:t> = System Test</a:t>
            </a:r>
            <a:endParaRPr>
              <a:latin typeface="Helvetica Neue"/>
              <a:ea typeface="Helvetica Neue"/>
              <a:cs typeface="Helvetica Neue"/>
              <a:sym typeface="Helvetica Neue"/>
            </a:endParaRPr>
          </a:p>
          <a:p>
            <a:pPr marL="0" lvl="0" indent="0" algn="l" rtl="0">
              <a:spcBef>
                <a:spcPts val="0"/>
              </a:spcBef>
              <a:spcAft>
                <a:spcPts val="0"/>
              </a:spcAft>
              <a:buNone/>
            </a:pPr>
            <a:r>
              <a:rPr lang="en">
                <a:solidFill>
                  <a:srgbClr val="C27BA0"/>
                </a:solidFill>
                <a:highlight>
                  <a:srgbClr val="C27BA0"/>
                </a:highlight>
                <a:latin typeface="Helvetica Neue"/>
                <a:ea typeface="Helvetica Neue"/>
                <a:cs typeface="Helvetica Neue"/>
                <a:sym typeface="Helvetica Neue"/>
              </a:rPr>
              <a:t>…</a:t>
            </a:r>
            <a:r>
              <a:rPr lang="en">
                <a:latin typeface="Helvetica Neue"/>
                <a:ea typeface="Helvetica Neue"/>
                <a:cs typeface="Helvetica Neue"/>
                <a:sym typeface="Helvetica Neue"/>
              </a:rPr>
              <a:t> = Model Validation</a:t>
            </a:r>
            <a:endParaRPr>
              <a:latin typeface="Helvetica Neue"/>
              <a:ea typeface="Helvetica Neue"/>
              <a:cs typeface="Helvetica Neue"/>
              <a:sym typeface="Helvetica Neue"/>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p10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Testing Phase 1: Component Testing</a:t>
            </a:r>
            <a:endParaRPr/>
          </a:p>
        </p:txBody>
      </p:sp>
      <p:sp>
        <p:nvSpPr>
          <p:cNvPr id="1231" name="Google Shape;1231;p10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92</a:t>
            </a:fld>
            <a:endParaRPr/>
          </a:p>
        </p:txBody>
      </p:sp>
      <p:graphicFrame>
        <p:nvGraphicFramePr>
          <p:cNvPr id="1232" name="Google Shape;1232;p104"/>
          <p:cNvGraphicFramePr/>
          <p:nvPr/>
        </p:nvGraphicFramePr>
        <p:xfrm>
          <a:off x="334025" y="754145"/>
          <a:ext cx="3000000" cy="3000000"/>
        </p:xfrm>
        <a:graphic>
          <a:graphicData uri="http://schemas.openxmlformats.org/drawingml/2006/table">
            <a:tbl>
              <a:tblPr>
                <a:noFill/>
                <a:tableStyleId>{5B42A5BC-5262-4767-A5F5-149DFB1A2B98}</a:tableStyleId>
              </a:tblPr>
              <a:tblGrid>
                <a:gridCol w="1670225">
                  <a:extLst>
                    <a:ext uri="{9D8B030D-6E8A-4147-A177-3AD203B41FA5}">
                      <a16:colId xmlns:a16="http://schemas.microsoft.com/office/drawing/2014/main" val="20000"/>
                    </a:ext>
                  </a:extLst>
                </a:gridCol>
                <a:gridCol w="2137275">
                  <a:extLst>
                    <a:ext uri="{9D8B030D-6E8A-4147-A177-3AD203B41FA5}">
                      <a16:colId xmlns:a16="http://schemas.microsoft.com/office/drawing/2014/main" val="20001"/>
                    </a:ext>
                  </a:extLst>
                </a:gridCol>
                <a:gridCol w="1657100">
                  <a:extLst>
                    <a:ext uri="{9D8B030D-6E8A-4147-A177-3AD203B41FA5}">
                      <a16:colId xmlns:a16="http://schemas.microsoft.com/office/drawing/2014/main" val="20002"/>
                    </a:ext>
                  </a:extLst>
                </a:gridCol>
                <a:gridCol w="3011325">
                  <a:extLst>
                    <a:ext uri="{9D8B030D-6E8A-4147-A177-3AD203B41FA5}">
                      <a16:colId xmlns:a16="http://schemas.microsoft.com/office/drawing/2014/main" val="20003"/>
                    </a:ext>
                  </a:extLst>
                </a:gridCol>
              </a:tblGrid>
              <a:tr h="396200">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Component</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Test Name</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Completion Date</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Status</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a:solidFill>
                            <a:schemeClr val="dk1"/>
                          </a:solidFill>
                        </a:rPr>
                        <a:t>Lens</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t>OPT.2: Optical Alignment</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t>2/7/22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Completed - Appendix</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a:t>Lens</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t>OPT.3: Sharpness</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2/7/22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Completed - Appendix</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Clr>
                          <a:schemeClr val="dk1"/>
                        </a:buClr>
                        <a:buSzPts val="1100"/>
                        <a:buFont typeface="Arial"/>
                        <a:buNone/>
                      </a:pPr>
                      <a:r>
                        <a:rPr lang="en">
                          <a:solidFill>
                            <a:schemeClr val="dk1"/>
                          </a:solidFill>
                        </a:rPr>
                        <a:t>Lens</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t>OPT.4: Focus Accuracy</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2/7/22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Completed - Appendix</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96200">
                <a:tc>
                  <a:txBody>
                    <a:bodyPr/>
                    <a:lstStyle/>
                    <a:p>
                      <a:pPr marL="0" lvl="0" indent="0" algn="l" rtl="0">
                        <a:spcBef>
                          <a:spcPts val="0"/>
                        </a:spcBef>
                        <a:spcAft>
                          <a:spcPts val="0"/>
                        </a:spcAft>
                        <a:buClr>
                          <a:schemeClr val="dk1"/>
                        </a:buClr>
                        <a:buSzPts val="1100"/>
                        <a:buFont typeface="Arial"/>
                        <a:buNone/>
                      </a:pPr>
                      <a:r>
                        <a:rPr lang="en">
                          <a:solidFill>
                            <a:schemeClr val="dk1"/>
                          </a:solidFill>
                        </a:rPr>
                        <a:t>Lens</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t>OPT.5: Distance Focus</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2/7/22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In Progress</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96200">
                <a:tc>
                  <a:txBody>
                    <a:bodyPr/>
                    <a:lstStyle/>
                    <a:p>
                      <a:pPr marL="0" lvl="0" indent="0" algn="l" rtl="0">
                        <a:spcBef>
                          <a:spcPts val="0"/>
                        </a:spcBef>
                        <a:spcAft>
                          <a:spcPts val="0"/>
                        </a:spcAft>
                        <a:buNone/>
                      </a:pPr>
                      <a:r>
                        <a:rPr lang="en"/>
                        <a:t>Linear Actuator</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t>STR.1: Force</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2/7/22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In Progress</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96200">
                <a:tc>
                  <a:txBody>
                    <a:bodyPr/>
                    <a:lstStyle/>
                    <a:p>
                      <a:pPr marL="0" lvl="0" indent="0" algn="l" rtl="0">
                        <a:spcBef>
                          <a:spcPts val="0"/>
                        </a:spcBef>
                        <a:spcAft>
                          <a:spcPts val="0"/>
                        </a:spcAft>
                        <a:buNone/>
                      </a:pPr>
                      <a:r>
                        <a:rPr lang="en"/>
                        <a:t>IR Sensor</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ELE.1: IR Sensor </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2/7/22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Completed - Appendix</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96200">
                <a:tc>
                  <a:txBody>
                    <a:bodyPr/>
                    <a:lstStyle/>
                    <a:p>
                      <a:pPr marL="0" lvl="0" indent="0" algn="l" rtl="0">
                        <a:spcBef>
                          <a:spcPts val="0"/>
                        </a:spcBef>
                        <a:spcAft>
                          <a:spcPts val="0"/>
                        </a:spcAft>
                        <a:buNone/>
                      </a:pPr>
                      <a:r>
                        <a:rPr lang="en"/>
                        <a:t>Temp Sensor</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ELE.2: Temp Sensor</a:t>
                      </a:r>
                      <a:endParaRPr sz="1200">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2/7/22</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Completed - Appendix</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396200">
                <a:tc>
                  <a:txBody>
                    <a:bodyPr/>
                    <a:lstStyle/>
                    <a:p>
                      <a:pPr marL="0" lvl="0" indent="0" algn="l" rtl="0">
                        <a:spcBef>
                          <a:spcPts val="0"/>
                        </a:spcBef>
                        <a:spcAft>
                          <a:spcPts val="0"/>
                        </a:spcAft>
                        <a:buNone/>
                      </a:pPr>
                      <a:r>
                        <a:rPr lang="en"/>
                        <a:t>Humidity Sensor</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ELE.3: Humidity Sensor</a:t>
                      </a:r>
                      <a:endParaRPr sz="1200">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2/7/22</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Completed - Appendix</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213125">
                <a:tc>
                  <a:txBody>
                    <a:bodyPr/>
                    <a:lstStyle/>
                    <a:p>
                      <a:pPr marL="0" lvl="0" indent="0" algn="l" rtl="0">
                        <a:spcBef>
                          <a:spcPts val="0"/>
                        </a:spcBef>
                        <a:spcAft>
                          <a:spcPts val="0"/>
                        </a:spcAft>
                        <a:buNone/>
                      </a:pPr>
                      <a:r>
                        <a:rPr lang="en"/>
                        <a:t>Image Processing </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DAT.2: Image Processing </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2/16/22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In Progress</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Google Shape;1237;p105"/>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Testing Phase 2: Subsystem Testing</a:t>
            </a:r>
            <a:endParaRPr/>
          </a:p>
        </p:txBody>
      </p:sp>
      <p:sp>
        <p:nvSpPr>
          <p:cNvPr id="1238" name="Google Shape;1238;p105"/>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93</a:t>
            </a:fld>
            <a:endParaRPr/>
          </a:p>
        </p:txBody>
      </p:sp>
      <p:graphicFrame>
        <p:nvGraphicFramePr>
          <p:cNvPr id="1239" name="Google Shape;1239;p105"/>
          <p:cNvGraphicFramePr/>
          <p:nvPr/>
        </p:nvGraphicFramePr>
        <p:xfrm>
          <a:off x="552763" y="891300"/>
          <a:ext cx="3000000" cy="3000000"/>
        </p:xfrm>
        <a:graphic>
          <a:graphicData uri="http://schemas.openxmlformats.org/drawingml/2006/table">
            <a:tbl>
              <a:tblPr>
                <a:noFill/>
                <a:tableStyleId>{5B42A5BC-5262-4767-A5F5-149DFB1A2B98}</a:tableStyleId>
              </a:tblPr>
              <a:tblGrid>
                <a:gridCol w="1082050">
                  <a:extLst>
                    <a:ext uri="{9D8B030D-6E8A-4147-A177-3AD203B41FA5}">
                      <a16:colId xmlns:a16="http://schemas.microsoft.com/office/drawing/2014/main" val="20000"/>
                    </a:ext>
                  </a:extLst>
                </a:gridCol>
                <a:gridCol w="3515475">
                  <a:extLst>
                    <a:ext uri="{9D8B030D-6E8A-4147-A177-3AD203B41FA5}">
                      <a16:colId xmlns:a16="http://schemas.microsoft.com/office/drawing/2014/main" val="20001"/>
                    </a:ext>
                  </a:extLst>
                </a:gridCol>
                <a:gridCol w="1404100">
                  <a:extLst>
                    <a:ext uri="{9D8B030D-6E8A-4147-A177-3AD203B41FA5}">
                      <a16:colId xmlns:a16="http://schemas.microsoft.com/office/drawing/2014/main" val="20002"/>
                    </a:ext>
                  </a:extLst>
                </a:gridCol>
                <a:gridCol w="2036850">
                  <a:extLst>
                    <a:ext uri="{9D8B030D-6E8A-4147-A177-3AD203B41FA5}">
                      <a16:colId xmlns:a16="http://schemas.microsoft.com/office/drawing/2014/main" val="20003"/>
                    </a:ext>
                  </a:extLst>
                </a:gridCol>
              </a:tblGrid>
              <a:tr h="354300">
                <a:tc>
                  <a:txBody>
                    <a:bodyPr/>
                    <a:lstStyle/>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Subsystem</a:t>
                      </a:r>
                      <a:endParaRPr sz="1100" b="1">
                        <a:latin typeface="Helvetica Neue"/>
                        <a:ea typeface="Helvetica Neue"/>
                        <a:cs typeface="Helvetica Neue"/>
                        <a:sym typeface="Helvetica Neue"/>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100" b="1">
                          <a:latin typeface="Helvetica Neue"/>
                          <a:ea typeface="Helvetica Neue"/>
                          <a:cs typeface="Helvetica Neue"/>
                          <a:sym typeface="Helvetica Neue"/>
                        </a:rPr>
                        <a:t>Test(s) Name</a:t>
                      </a:r>
                      <a:endParaRPr sz="1100" b="1">
                        <a:latin typeface="Helvetica Neue"/>
                        <a:ea typeface="Helvetica Neue"/>
                        <a:cs typeface="Helvetica Neue"/>
                        <a:sym typeface="Helvetica Neue"/>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100" b="1">
                          <a:latin typeface="Helvetica Neue"/>
                          <a:ea typeface="Helvetica Neue"/>
                          <a:cs typeface="Helvetica Neue"/>
                          <a:sym typeface="Helvetica Neue"/>
                        </a:rPr>
                        <a:t>Completion Date</a:t>
                      </a:r>
                      <a:endParaRPr sz="1100" b="1">
                        <a:latin typeface="Helvetica Neue"/>
                        <a:ea typeface="Helvetica Neue"/>
                        <a:cs typeface="Helvetica Neue"/>
                        <a:sym typeface="Helvetica Neue"/>
                      </a:endParaRPr>
                    </a:p>
                  </a:txBody>
                  <a:tcPr marL="91425" marR="91425" marT="91425" marB="91425">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Status</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87450">
                <a:tc>
                  <a:txBody>
                    <a:bodyPr/>
                    <a:lstStyle/>
                    <a:p>
                      <a:pPr marL="0" lvl="0" indent="0" algn="l" rtl="0">
                        <a:spcBef>
                          <a:spcPts val="0"/>
                        </a:spcBef>
                        <a:spcAft>
                          <a:spcPts val="0"/>
                        </a:spcAft>
                        <a:buNone/>
                      </a:pPr>
                      <a:r>
                        <a:rPr lang="en" sz="1100"/>
                        <a:t>Optics</a:t>
                      </a:r>
                      <a:endParaRPr sz="1100"/>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OPT.1: Basic Functionality</a:t>
                      </a:r>
                      <a:endParaRPr sz="1200"/>
                    </a:p>
                    <a:p>
                      <a:pPr marL="0" lvl="0" indent="0" algn="l" rtl="0">
                        <a:spcBef>
                          <a:spcPts val="0"/>
                        </a:spcBef>
                        <a:spcAft>
                          <a:spcPts val="0"/>
                        </a:spcAft>
                        <a:buNone/>
                      </a:pPr>
                      <a:r>
                        <a:rPr lang="en" sz="1200"/>
                        <a:t>OPT.6: Pointing</a:t>
                      </a:r>
                      <a:endParaRPr sz="1200"/>
                    </a:p>
                    <a:p>
                      <a:pPr marL="0" lvl="0" indent="0" algn="l" rtl="0">
                        <a:spcBef>
                          <a:spcPts val="0"/>
                        </a:spcBef>
                        <a:spcAft>
                          <a:spcPts val="0"/>
                        </a:spcAft>
                        <a:buNone/>
                      </a:pPr>
                      <a:r>
                        <a:rPr lang="en" sz="1200"/>
                        <a:t>OPT.7: LSM*</a:t>
                      </a:r>
                      <a:endParaRPr sz="1200"/>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2/20/22</a:t>
                      </a:r>
                      <a:endParaRPr/>
                    </a:p>
                  </a:txBody>
                  <a:tcPr marL="91425" marR="91425" marT="45700" marB="4570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Completed - Appendix</a:t>
                      </a:r>
                      <a:endParaRPr sz="1200">
                        <a:solidFill>
                          <a:schemeClr val="dk1"/>
                        </a:solidFill>
                      </a:endParaRPr>
                    </a:p>
                    <a:p>
                      <a:pPr marL="0" lvl="0" indent="0" algn="l" rtl="0">
                        <a:spcBef>
                          <a:spcPts val="0"/>
                        </a:spcBef>
                        <a:spcAft>
                          <a:spcPts val="0"/>
                        </a:spcAft>
                        <a:buNone/>
                      </a:pPr>
                      <a:r>
                        <a:rPr lang="en" sz="1200">
                          <a:solidFill>
                            <a:schemeClr val="dk1"/>
                          </a:solidFill>
                        </a:rPr>
                        <a:t>Not Started</a:t>
                      </a:r>
                      <a:endParaRPr sz="1200">
                        <a:solidFill>
                          <a:schemeClr val="dk1"/>
                        </a:solidFill>
                      </a:endParaRPr>
                    </a:p>
                    <a:p>
                      <a:pPr marL="0" lvl="0" indent="0" algn="l" rtl="0">
                        <a:spcBef>
                          <a:spcPts val="0"/>
                        </a:spcBef>
                        <a:spcAft>
                          <a:spcPts val="0"/>
                        </a:spcAft>
                        <a:buNone/>
                      </a:pPr>
                      <a:r>
                        <a:rPr lang="en" sz="1200">
                          <a:solidFill>
                            <a:schemeClr val="dk1"/>
                          </a:solidFill>
                        </a:rPr>
                        <a:t>In Progress - Presented</a:t>
                      </a:r>
                      <a:endParaRPr sz="1200">
                        <a:solidFill>
                          <a:schemeClr val="dk1"/>
                        </a:solidFill>
                      </a:endParaRPr>
                    </a:p>
                  </a:txBody>
                  <a:tcPr marL="91425" marR="91425" marT="45700" marB="457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46900">
                <a:tc>
                  <a:txBody>
                    <a:bodyPr/>
                    <a:lstStyle/>
                    <a:p>
                      <a:pPr marL="0" lvl="0" indent="0" algn="l" rtl="0">
                        <a:spcBef>
                          <a:spcPts val="0"/>
                        </a:spcBef>
                        <a:spcAft>
                          <a:spcPts val="0"/>
                        </a:spcAft>
                        <a:buNone/>
                      </a:pPr>
                      <a:r>
                        <a:rPr lang="en" sz="1100"/>
                        <a:t>Structures</a:t>
                      </a:r>
                      <a:endParaRPr sz="1100"/>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STR.2: Thermal Model*</a:t>
                      </a:r>
                      <a:endParaRPr sz="1200"/>
                    </a:p>
                    <a:p>
                      <a:pPr marL="0" lvl="0" indent="0" algn="l" rtl="0">
                        <a:spcBef>
                          <a:spcPts val="0"/>
                        </a:spcBef>
                        <a:spcAft>
                          <a:spcPts val="0"/>
                        </a:spcAft>
                        <a:buNone/>
                      </a:pPr>
                      <a:r>
                        <a:rPr lang="en" sz="1200"/>
                        <a:t>STR.4: Water Protection</a:t>
                      </a:r>
                      <a:endParaRPr sz="1200"/>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2/20/22</a:t>
                      </a:r>
                      <a:endParaRPr/>
                    </a:p>
                  </a:txBody>
                  <a:tcPr marL="91425" marR="91425" marT="45700" marB="4570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Not Started</a:t>
                      </a:r>
                      <a:endParaRPr sz="1200">
                        <a:solidFill>
                          <a:schemeClr val="dk1"/>
                        </a:solidFill>
                      </a:endParaRPr>
                    </a:p>
                    <a:p>
                      <a:pPr marL="0" lvl="0" indent="0" algn="l" rtl="0">
                        <a:spcBef>
                          <a:spcPts val="0"/>
                        </a:spcBef>
                        <a:spcAft>
                          <a:spcPts val="0"/>
                        </a:spcAft>
                        <a:buNone/>
                      </a:pPr>
                      <a:r>
                        <a:rPr lang="en" sz="1200">
                          <a:solidFill>
                            <a:schemeClr val="dk1"/>
                          </a:solidFill>
                        </a:rPr>
                        <a:t>Not Started</a:t>
                      </a:r>
                      <a:endParaRPr sz="1200">
                        <a:solidFill>
                          <a:schemeClr val="dk1"/>
                        </a:solidFill>
                      </a:endParaRPr>
                    </a:p>
                  </a:txBody>
                  <a:tcPr marL="91425" marR="91425" marT="45700" marB="457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52150">
                <a:tc>
                  <a:txBody>
                    <a:bodyPr/>
                    <a:lstStyle/>
                    <a:p>
                      <a:pPr marL="0" lvl="0" indent="0" algn="l" rtl="0">
                        <a:spcBef>
                          <a:spcPts val="0"/>
                        </a:spcBef>
                        <a:spcAft>
                          <a:spcPts val="0"/>
                        </a:spcAft>
                        <a:buNone/>
                      </a:pPr>
                      <a:r>
                        <a:rPr lang="en" sz="1100"/>
                        <a:t>Orbit Determination</a:t>
                      </a:r>
                      <a:endParaRPr sz="1100"/>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ORB.1-7: All Keplerian Element Tests</a:t>
                      </a:r>
                      <a:endParaRPr sz="1200"/>
                    </a:p>
                    <a:p>
                      <a:pPr marL="0" lvl="0" indent="0" algn="l" rtl="0">
                        <a:spcBef>
                          <a:spcPts val="0"/>
                        </a:spcBef>
                        <a:spcAft>
                          <a:spcPts val="0"/>
                        </a:spcAft>
                        <a:buClr>
                          <a:schemeClr val="dk1"/>
                        </a:buClr>
                        <a:buSzPts val="1100"/>
                        <a:buFont typeface="Arial"/>
                        <a:buNone/>
                      </a:pPr>
                      <a:r>
                        <a:rPr lang="en" sz="1200">
                          <a:solidFill>
                            <a:schemeClr val="dk1"/>
                          </a:solidFill>
                        </a:rPr>
                        <a:t>ORB.8: Close Approach Event Prediction </a:t>
                      </a:r>
                      <a:endParaRPr sz="1200"/>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rPr>
                        <a:t>3/20/22</a:t>
                      </a:r>
                      <a:endParaRPr/>
                    </a:p>
                  </a:txBody>
                  <a:tcPr marL="91425" marR="91425" marT="45700" marB="4570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In Progress - Presented</a:t>
                      </a:r>
                      <a:endParaRPr sz="1200">
                        <a:solidFill>
                          <a:schemeClr val="dk1"/>
                        </a:solidFill>
                      </a:endParaRPr>
                    </a:p>
                    <a:p>
                      <a:pPr marL="0" lvl="0" indent="0" algn="l" rtl="0">
                        <a:spcBef>
                          <a:spcPts val="0"/>
                        </a:spcBef>
                        <a:spcAft>
                          <a:spcPts val="0"/>
                        </a:spcAft>
                        <a:buNone/>
                      </a:pPr>
                      <a:r>
                        <a:rPr lang="en" sz="1200">
                          <a:solidFill>
                            <a:schemeClr val="dk1"/>
                          </a:solidFill>
                        </a:rPr>
                        <a:t>Not Started</a:t>
                      </a:r>
                      <a:endParaRPr sz="1200">
                        <a:solidFill>
                          <a:schemeClr val="dk1"/>
                        </a:solidFill>
                      </a:endParaRPr>
                    </a:p>
                  </a:txBody>
                  <a:tcPr marL="91425" marR="91425" marT="45700" marB="457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en" sz="1100"/>
                        <a:t>Electronics</a:t>
                      </a:r>
                      <a:endParaRPr sz="1100"/>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ELE.4: Power Interface </a:t>
                      </a:r>
                      <a:endParaRPr sz="1200"/>
                    </a:p>
                    <a:p>
                      <a:pPr marL="0" lvl="0" indent="0" algn="l" rtl="0">
                        <a:spcBef>
                          <a:spcPts val="0"/>
                        </a:spcBef>
                        <a:spcAft>
                          <a:spcPts val="0"/>
                        </a:spcAft>
                        <a:buNone/>
                      </a:pPr>
                      <a:r>
                        <a:rPr lang="en" sz="1200"/>
                        <a:t>ELE.5: Power Failure</a:t>
                      </a:r>
                      <a:endParaRPr sz="1200"/>
                    </a:p>
                    <a:p>
                      <a:pPr marL="0" lvl="0" indent="0" algn="l" rtl="0">
                        <a:spcBef>
                          <a:spcPts val="0"/>
                        </a:spcBef>
                        <a:spcAft>
                          <a:spcPts val="0"/>
                        </a:spcAft>
                        <a:buNone/>
                      </a:pPr>
                      <a:r>
                        <a:rPr lang="en" sz="1200"/>
                        <a:t>ELE.6: Communication/Data Interface</a:t>
                      </a:r>
                      <a:endParaRPr sz="1200"/>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2/20/22</a:t>
                      </a:r>
                      <a:endParaRPr>
                        <a:solidFill>
                          <a:schemeClr val="dk1"/>
                        </a:solidFill>
                      </a:endParaRPr>
                    </a:p>
                  </a:txBody>
                  <a:tcPr marL="91425" marR="91425" marT="45700" marB="4570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Not Started</a:t>
                      </a:r>
                      <a:endParaRPr sz="1200">
                        <a:solidFill>
                          <a:schemeClr val="dk1"/>
                        </a:solidFill>
                      </a:endParaRPr>
                    </a:p>
                    <a:p>
                      <a:pPr marL="0" lvl="0" indent="0" algn="l" rtl="0">
                        <a:spcBef>
                          <a:spcPts val="0"/>
                        </a:spcBef>
                        <a:spcAft>
                          <a:spcPts val="0"/>
                        </a:spcAft>
                        <a:buNone/>
                      </a:pPr>
                      <a:r>
                        <a:rPr lang="en" sz="1200">
                          <a:solidFill>
                            <a:schemeClr val="dk1"/>
                          </a:solidFill>
                        </a:rPr>
                        <a:t>Not Started</a:t>
                      </a:r>
                      <a:endParaRPr sz="1200">
                        <a:solidFill>
                          <a:schemeClr val="dk1"/>
                        </a:solidFill>
                      </a:endParaRPr>
                    </a:p>
                    <a:p>
                      <a:pPr marL="0" lvl="0" indent="0" algn="l" rtl="0">
                        <a:spcBef>
                          <a:spcPts val="0"/>
                        </a:spcBef>
                        <a:spcAft>
                          <a:spcPts val="0"/>
                        </a:spcAft>
                        <a:buNone/>
                      </a:pPr>
                      <a:r>
                        <a:rPr lang="en" sz="1200">
                          <a:solidFill>
                            <a:schemeClr val="dk1"/>
                          </a:solidFill>
                        </a:rPr>
                        <a:t>Not Started</a:t>
                      </a:r>
                      <a:endParaRPr sz="1200">
                        <a:solidFill>
                          <a:schemeClr val="dk1"/>
                        </a:solidFill>
                      </a:endParaRPr>
                    </a:p>
                  </a:txBody>
                  <a:tcPr marL="91425" marR="91425" marT="45700" marB="457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37750">
                <a:tc>
                  <a:txBody>
                    <a:bodyPr/>
                    <a:lstStyle/>
                    <a:p>
                      <a:pPr marL="0" lvl="0" indent="0" algn="l" rtl="0">
                        <a:spcBef>
                          <a:spcPts val="0"/>
                        </a:spcBef>
                        <a:spcAft>
                          <a:spcPts val="0"/>
                        </a:spcAft>
                        <a:buNone/>
                      </a:pPr>
                      <a:r>
                        <a:rPr lang="en" sz="1100">
                          <a:solidFill>
                            <a:schemeClr val="dk1"/>
                          </a:solidFill>
                        </a:rPr>
                        <a:t>Data Flow</a:t>
                      </a:r>
                      <a:endParaRPr sz="1100">
                        <a:solidFill>
                          <a:schemeClr val="dk1"/>
                        </a:solidFill>
                      </a:endParaRPr>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DAT.1: Communications</a:t>
                      </a:r>
                      <a:endParaRPr sz="1200"/>
                    </a:p>
                    <a:p>
                      <a:pPr marL="0" lvl="0" indent="0" algn="l" rtl="0">
                        <a:spcBef>
                          <a:spcPts val="0"/>
                        </a:spcBef>
                        <a:spcAft>
                          <a:spcPts val="0"/>
                        </a:spcAft>
                        <a:buNone/>
                      </a:pPr>
                      <a:r>
                        <a:rPr lang="en" sz="1200"/>
                        <a:t>DAT.3: Alert Timing*</a:t>
                      </a:r>
                      <a:endParaRPr sz="1200"/>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3/20/22</a:t>
                      </a:r>
                      <a:endParaRPr>
                        <a:solidFill>
                          <a:schemeClr val="dk1"/>
                        </a:solidFill>
                      </a:endParaRPr>
                    </a:p>
                  </a:txBody>
                  <a:tcPr marL="91425" marR="91425" marT="45700" marB="4570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In Progress - Presented</a:t>
                      </a:r>
                      <a:endParaRPr sz="1200">
                        <a:solidFill>
                          <a:schemeClr val="dk1"/>
                        </a:solidFill>
                      </a:endParaRPr>
                    </a:p>
                    <a:p>
                      <a:pPr marL="0" lvl="0" indent="0" algn="l" rtl="0">
                        <a:spcBef>
                          <a:spcPts val="0"/>
                        </a:spcBef>
                        <a:spcAft>
                          <a:spcPts val="0"/>
                        </a:spcAft>
                        <a:buNone/>
                      </a:pPr>
                      <a:r>
                        <a:rPr lang="en" sz="1200">
                          <a:solidFill>
                            <a:schemeClr val="dk1"/>
                          </a:solidFill>
                        </a:rPr>
                        <a:t>In Progress</a:t>
                      </a:r>
                      <a:endParaRPr sz="1200">
                        <a:solidFill>
                          <a:schemeClr val="dk1"/>
                        </a:solidFill>
                      </a:endParaRPr>
                    </a:p>
                  </a:txBody>
                  <a:tcPr marL="91425" marR="91425" marT="45700" marB="457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37750">
                <a:tc>
                  <a:txBody>
                    <a:bodyPr/>
                    <a:lstStyle/>
                    <a:p>
                      <a:pPr marL="0" lvl="0" indent="0" algn="l" rtl="0">
                        <a:spcBef>
                          <a:spcPts val="0"/>
                        </a:spcBef>
                        <a:spcAft>
                          <a:spcPts val="0"/>
                        </a:spcAft>
                        <a:buNone/>
                      </a:pPr>
                      <a:r>
                        <a:rPr lang="en" sz="1100">
                          <a:solidFill>
                            <a:schemeClr val="dk1"/>
                          </a:solidFill>
                        </a:rPr>
                        <a:t>Algorithm</a:t>
                      </a:r>
                      <a:endParaRPr sz="1100">
                        <a:solidFill>
                          <a:schemeClr val="dk1"/>
                        </a:solidFill>
                      </a:endParaRPr>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ALG.1-6: POLs </a:t>
                      </a:r>
                      <a:endParaRPr sz="1200"/>
                    </a:p>
                    <a:p>
                      <a:pPr marL="0" lvl="0" indent="0" algn="l" rtl="0">
                        <a:spcBef>
                          <a:spcPts val="0"/>
                        </a:spcBef>
                        <a:spcAft>
                          <a:spcPts val="0"/>
                        </a:spcAft>
                        <a:buClr>
                          <a:schemeClr val="dk1"/>
                        </a:buClr>
                        <a:buSzPts val="1100"/>
                        <a:buFont typeface="Arial"/>
                        <a:buNone/>
                      </a:pPr>
                      <a:r>
                        <a:rPr lang="en" sz="1200">
                          <a:solidFill>
                            <a:schemeClr val="dk1"/>
                          </a:solidFill>
                        </a:rPr>
                        <a:t>ALG.7-10: Events</a:t>
                      </a:r>
                      <a:endParaRPr sz="1200"/>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3/20/22</a:t>
                      </a:r>
                      <a:endParaRPr>
                        <a:solidFill>
                          <a:schemeClr val="dk1"/>
                        </a:solidFill>
                      </a:endParaRPr>
                    </a:p>
                  </a:txBody>
                  <a:tcPr marL="91425" marR="91425" marT="45700" marB="4570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In Progress - Presented</a:t>
                      </a:r>
                      <a:endParaRPr sz="1200">
                        <a:solidFill>
                          <a:schemeClr val="dk1"/>
                        </a:solidFill>
                      </a:endParaRPr>
                    </a:p>
                    <a:p>
                      <a:pPr marL="0" lvl="0" indent="0" algn="l" rtl="0">
                        <a:spcBef>
                          <a:spcPts val="0"/>
                        </a:spcBef>
                        <a:spcAft>
                          <a:spcPts val="0"/>
                        </a:spcAft>
                        <a:buNone/>
                      </a:pPr>
                      <a:r>
                        <a:rPr lang="en" sz="1200">
                          <a:solidFill>
                            <a:schemeClr val="dk1"/>
                          </a:solidFill>
                        </a:rPr>
                        <a:t>In Progress - Presented</a:t>
                      </a:r>
                      <a:endParaRPr sz="1200">
                        <a:solidFill>
                          <a:schemeClr val="dk1"/>
                        </a:solidFill>
                      </a:endParaRPr>
                    </a:p>
                  </a:txBody>
                  <a:tcPr marL="91425" marR="91425" marT="45700" marB="457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4" name="Google Shape;1244;p106"/>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Testing Phase 3: System Testing</a:t>
            </a:r>
            <a:endParaRPr/>
          </a:p>
        </p:txBody>
      </p:sp>
      <p:sp>
        <p:nvSpPr>
          <p:cNvPr id="1245" name="Google Shape;1245;p10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94</a:t>
            </a:fld>
            <a:endParaRPr/>
          </a:p>
        </p:txBody>
      </p:sp>
      <p:graphicFrame>
        <p:nvGraphicFramePr>
          <p:cNvPr id="1246" name="Google Shape;1246;p106"/>
          <p:cNvGraphicFramePr/>
          <p:nvPr/>
        </p:nvGraphicFramePr>
        <p:xfrm>
          <a:off x="904300" y="1392878"/>
          <a:ext cx="3000000" cy="3000000"/>
        </p:xfrm>
        <a:graphic>
          <a:graphicData uri="http://schemas.openxmlformats.org/drawingml/2006/table">
            <a:tbl>
              <a:tblPr>
                <a:noFill/>
                <a:tableStyleId>{5B42A5BC-5262-4767-A5F5-149DFB1A2B98}</a:tableStyleId>
              </a:tblPr>
              <a:tblGrid>
                <a:gridCol w="2563400">
                  <a:extLst>
                    <a:ext uri="{9D8B030D-6E8A-4147-A177-3AD203B41FA5}">
                      <a16:colId xmlns:a16="http://schemas.microsoft.com/office/drawing/2014/main" val="20000"/>
                    </a:ext>
                  </a:extLst>
                </a:gridCol>
                <a:gridCol w="1863375">
                  <a:extLst>
                    <a:ext uri="{9D8B030D-6E8A-4147-A177-3AD203B41FA5}">
                      <a16:colId xmlns:a16="http://schemas.microsoft.com/office/drawing/2014/main" val="20001"/>
                    </a:ext>
                  </a:extLst>
                </a:gridCol>
                <a:gridCol w="2908600">
                  <a:extLst>
                    <a:ext uri="{9D8B030D-6E8A-4147-A177-3AD203B41FA5}">
                      <a16:colId xmlns:a16="http://schemas.microsoft.com/office/drawing/2014/main" val="20002"/>
                    </a:ext>
                  </a:extLst>
                </a:gridCol>
              </a:tblGrid>
              <a:tr h="373300">
                <a:tc>
                  <a:txBody>
                    <a:bodyPr/>
                    <a:lstStyle/>
                    <a:p>
                      <a:pPr marL="0" lvl="0" indent="0" algn="ctr" rtl="0">
                        <a:spcBef>
                          <a:spcPts val="0"/>
                        </a:spcBef>
                        <a:spcAft>
                          <a:spcPts val="0"/>
                        </a:spcAft>
                        <a:buNone/>
                      </a:pPr>
                      <a:r>
                        <a:rPr lang="en" b="1">
                          <a:latin typeface="Helvetica Neue"/>
                          <a:ea typeface="Helvetica Neue"/>
                          <a:cs typeface="Helvetica Neue"/>
                          <a:sym typeface="Helvetica Neue"/>
                        </a:rPr>
                        <a:t>Test Name</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Completion Date</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Status</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05950">
                <a:tc>
                  <a:txBody>
                    <a:bodyPr/>
                    <a:lstStyle/>
                    <a:p>
                      <a:pPr marL="0" lvl="0" indent="0" algn="l" rtl="0">
                        <a:spcBef>
                          <a:spcPts val="0"/>
                        </a:spcBef>
                        <a:spcAft>
                          <a:spcPts val="0"/>
                        </a:spcAft>
                        <a:buClr>
                          <a:schemeClr val="dk1"/>
                        </a:buClr>
                        <a:buSzPts val="1100"/>
                        <a:buFont typeface="Arial"/>
                        <a:buNone/>
                      </a:pPr>
                      <a:r>
                        <a:rPr lang="en">
                          <a:solidFill>
                            <a:schemeClr val="dk1"/>
                          </a:solidFill>
                        </a:rPr>
                        <a:t>STR.3: Stability</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05950">
                <a:tc>
                  <a:txBody>
                    <a:bodyPr/>
                    <a:lstStyle/>
                    <a:p>
                      <a:pPr marL="0" lvl="0" indent="0" algn="l" rtl="0">
                        <a:spcBef>
                          <a:spcPts val="0"/>
                        </a:spcBef>
                        <a:spcAft>
                          <a:spcPts val="0"/>
                        </a:spcAft>
                        <a:buNone/>
                      </a:pPr>
                      <a:r>
                        <a:rPr lang="en"/>
                        <a:t>Full System Software Test</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t>3/6/22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Not Started</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05950">
                <a:tc>
                  <a:txBody>
                    <a:bodyPr/>
                    <a:lstStyle/>
                    <a:p>
                      <a:pPr marL="0" lvl="0" indent="0" algn="l" rtl="0">
                        <a:spcBef>
                          <a:spcPts val="0"/>
                        </a:spcBef>
                        <a:spcAft>
                          <a:spcPts val="0"/>
                        </a:spcAft>
                        <a:buNone/>
                      </a:pPr>
                      <a:r>
                        <a:rPr lang="en"/>
                        <a:t>Structure View Test</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3/6/22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Not Started</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05950">
                <a:tc>
                  <a:txBody>
                    <a:bodyPr/>
                    <a:lstStyle/>
                    <a:p>
                      <a:pPr marL="0" lvl="0" indent="0" algn="l" rtl="0">
                        <a:spcBef>
                          <a:spcPts val="0"/>
                        </a:spcBef>
                        <a:spcAft>
                          <a:spcPts val="0"/>
                        </a:spcAft>
                        <a:buNone/>
                      </a:pPr>
                      <a:r>
                        <a:rPr lang="en"/>
                        <a:t>Full System Test</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3/6/22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Not Started</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05950">
                <a:tc>
                  <a:txBody>
                    <a:bodyPr/>
                    <a:lstStyle/>
                    <a:p>
                      <a:pPr marL="0" lvl="0" indent="0" algn="l" rtl="0">
                        <a:spcBef>
                          <a:spcPts val="0"/>
                        </a:spcBef>
                        <a:spcAft>
                          <a:spcPts val="0"/>
                        </a:spcAft>
                        <a:buClr>
                          <a:schemeClr val="dk1"/>
                        </a:buClr>
                        <a:buSzPts val="1100"/>
                        <a:buFont typeface="Arial"/>
                        <a:buNone/>
                      </a:pPr>
                      <a:r>
                        <a:rPr lang="en">
                          <a:solidFill>
                            <a:schemeClr val="dk1"/>
                          </a:solidFill>
                        </a:rPr>
                        <a:t>Full System Day in the Life (Field Testing)</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t>4/10/22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Not Started - Presented Here</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sp>
        <p:nvSpPr>
          <p:cNvPr id="1251" name="Google Shape;1251;p10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Optics (OPT) V&amp;V Overview</a:t>
            </a:r>
            <a:endParaRPr/>
          </a:p>
        </p:txBody>
      </p:sp>
      <p:sp>
        <p:nvSpPr>
          <p:cNvPr id="1252" name="Google Shape;1252;p10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95</a:t>
            </a:fld>
            <a:endParaRPr/>
          </a:p>
        </p:txBody>
      </p:sp>
      <p:graphicFrame>
        <p:nvGraphicFramePr>
          <p:cNvPr id="1253" name="Google Shape;1253;p107"/>
          <p:cNvGraphicFramePr/>
          <p:nvPr/>
        </p:nvGraphicFramePr>
        <p:xfrm>
          <a:off x="1616975" y="801578"/>
          <a:ext cx="3000000" cy="3000000"/>
        </p:xfrm>
        <a:graphic>
          <a:graphicData uri="http://schemas.openxmlformats.org/drawingml/2006/table">
            <a:tbl>
              <a:tblPr>
                <a:noFill/>
                <a:tableStyleId>{5B42A5BC-5262-4767-A5F5-149DFB1A2B98}</a:tableStyleId>
              </a:tblPr>
              <a:tblGrid>
                <a:gridCol w="1587925">
                  <a:extLst>
                    <a:ext uri="{9D8B030D-6E8A-4147-A177-3AD203B41FA5}">
                      <a16:colId xmlns:a16="http://schemas.microsoft.com/office/drawing/2014/main" val="20000"/>
                    </a:ext>
                  </a:extLst>
                </a:gridCol>
                <a:gridCol w="2582675">
                  <a:extLst>
                    <a:ext uri="{9D8B030D-6E8A-4147-A177-3AD203B41FA5}">
                      <a16:colId xmlns:a16="http://schemas.microsoft.com/office/drawing/2014/main" val="20001"/>
                    </a:ext>
                  </a:extLst>
                </a:gridCol>
                <a:gridCol w="1739425">
                  <a:extLst>
                    <a:ext uri="{9D8B030D-6E8A-4147-A177-3AD203B41FA5}">
                      <a16:colId xmlns:a16="http://schemas.microsoft.com/office/drawing/2014/main" val="20002"/>
                    </a:ext>
                  </a:extLst>
                </a:gridCol>
              </a:tblGrid>
              <a:tr h="409950">
                <a:tc>
                  <a:txBody>
                    <a:bodyPr/>
                    <a:lstStyle/>
                    <a:p>
                      <a:pPr marL="0" lvl="0" indent="0" algn="ctr" rtl="0">
                        <a:spcBef>
                          <a:spcPts val="0"/>
                        </a:spcBef>
                        <a:spcAft>
                          <a:spcPts val="0"/>
                        </a:spcAft>
                        <a:buNone/>
                      </a:pPr>
                      <a:r>
                        <a:rPr lang="en" sz="1600" b="1">
                          <a:latin typeface="Helvetica Neue"/>
                          <a:ea typeface="Helvetica Neue"/>
                          <a:cs typeface="Helvetica Neue"/>
                          <a:sym typeface="Helvetica Neue"/>
                        </a:rPr>
                        <a:t>Test Number</a:t>
                      </a:r>
                      <a:endParaRPr sz="16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Test Name</a:t>
                      </a:r>
                      <a:endParaRPr sz="1600">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600" b="1">
                          <a:solidFill>
                            <a:schemeClr val="dk1"/>
                          </a:solidFill>
                          <a:latin typeface="Helvetica Neue"/>
                          <a:ea typeface="Helvetica Neue"/>
                          <a:cs typeface="Helvetica Neue"/>
                          <a:sym typeface="Helvetica Neue"/>
                        </a:rPr>
                        <a:t>Completion Date</a:t>
                      </a:r>
                      <a:endParaRPr sz="1600">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OPT.1</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Basic Optics Functionality Test</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2/20/22</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OPT.2</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Optical Alignment Test</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Helvetica Neue"/>
                          <a:ea typeface="Helvetica Neue"/>
                          <a:cs typeface="Helvetica Neue"/>
                          <a:sym typeface="Helvetica Neue"/>
                        </a:rPr>
                        <a:t>2/7/22</a:t>
                      </a:r>
                      <a:endParaRPr>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OPT.3</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Sharpness Test</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2/7/22</a:t>
                      </a:r>
                      <a:endParaRPr>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OPT.4</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Focus Accuracy Test</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2/7/22</a:t>
                      </a:r>
                      <a:endParaRPr>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OPT.5</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Distance Focus</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2/7/22</a:t>
                      </a:r>
                      <a:endParaRPr>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OPT.6</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Pointing</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2/20/22</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OPT.7</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LSM</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2/20/22</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OPT.8</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Optics Day in the Life</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2/20/22</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p108"/>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Procedures and Checklists to be Completed</a:t>
            </a:r>
            <a:endParaRPr/>
          </a:p>
        </p:txBody>
      </p:sp>
      <p:sp>
        <p:nvSpPr>
          <p:cNvPr id="1259" name="Google Shape;1259;p108"/>
          <p:cNvSpPr txBox="1">
            <a:spLocks noGrp="1"/>
          </p:cNvSpPr>
          <p:nvPr>
            <p:ph type="body" idx="1"/>
          </p:nvPr>
        </p:nvSpPr>
        <p:spPr>
          <a:xfrm>
            <a:off x="403250" y="744850"/>
            <a:ext cx="8520600" cy="39306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Char char="●"/>
            </a:pPr>
            <a:r>
              <a:rPr lang="en" sz="2000"/>
              <a:t>Packing Procedure and Checklist</a:t>
            </a:r>
            <a:endParaRPr sz="2000"/>
          </a:p>
          <a:p>
            <a:pPr marL="457200" lvl="0" indent="-355600" algn="l" rtl="0">
              <a:spcBef>
                <a:spcPts val="0"/>
              </a:spcBef>
              <a:spcAft>
                <a:spcPts val="0"/>
              </a:spcAft>
              <a:buSzPts val="2000"/>
              <a:buChar char="●"/>
            </a:pPr>
            <a:r>
              <a:rPr lang="en" sz="2000"/>
              <a:t>Deployment Procedure and Checklist</a:t>
            </a:r>
            <a:endParaRPr sz="2000"/>
          </a:p>
          <a:p>
            <a:pPr marL="457200" lvl="0" indent="-355600" algn="l" rtl="0">
              <a:spcBef>
                <a:spcPts val="0"/>
              </a:spcBef>
              <a:spcAft>
                <a:spcPts val="0"/>
              </a:spcAft>
              <a:buSzPts val="2000"/>
              <a:buChar char="●"/>
            </a:pPr>
            <a:r>
              <a:rPr lang="en" sz="2000"/>
              <a:t>Power-on Procedure and Checklist</a:t>
            </a:r>
            <a:endParaRPr sz="2000"/>
          </a:p>
          <a:p>
            <a:pPr marL="457200" lvl="0" indent="-355600" algn="l" rtl="0">
              <a:spcBef>
                <a:spcPts val="0"/>
              </a:spcBef>
              <a:spcAft>
                <a:spcPts val="0"/>
              </a:spcAft>
              <a:buSzPts val="2000"/>
              <a:buChar char="●"/>
            </a:pPr>
            <a:r>
              <a:rPr lang="en" sz="2000"/>
              <a:t>Operations Procedure and Checklist</a:t>
            </a:r>
            <a:endParaRPr/>
          </a:p>
          <a:p>
            <a:pPr marL="0" lvl="0" indent="0" algn="l" rtl="0">
              <a:spcBef>
                <a:spcPts val="1200"/>
              </a:spcBef>
              <a:spcAft>
                <a:spcPts val="1200"/>
              </a:spcAft>
              <a:buNone/>
            </a:pPr>
            <a:endParaRPr/>
          </a:p>
        </p:txBody>
      </p:sp>
      <p:sp>
        <p:nvSpPr>
          <p:cNvPr id="1260" name="Google Shape;1260;p108"/>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96</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p109"/>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97</a:t>
            </a:fld>
            <a:endParaRPr/>
          </a:p>
        </p:txBody>
      </p:sp>
      <p:pic>
        <p:nvPicPr>
          <p:cNvPr id="1266" name="Google Shape;1266;p10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46013" y="97050"/>
            <a:ext cx="4651976" cy="4690751"/>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p11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98</a:t>
            </a:fld>
            <a:endParaRPr/>
          </a:p>
        </p:txBody>
      </p:sp>
      <p:pic>
        <p:nvPicPr>
          <p:cNvPr id="1272" name="Google Shape;1272;p11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7827" y="0"/>
            <a:ext cx="3699656" cy="4787800"/>
          </a:xfrm>
          <a:prstGeom prst="rect">
            <a:avLst/>
          </a:prstGeom>
          <a:noFill/>
          <a:ln>
            <a:noFill/>
          </a:ln>
        </p:spPr>
      </p:pic>
      <p:pic>
        <p:nvPicPr>
          <p:cNvPr id="1273" name="Google Shape;1273;p11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725775" y="13"/>
            <a:ext cx="3699650" cy="4787787"/>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111"/>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279" name="Google Shape;1279;p11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99</a:t>
            </a:fld>
            <a:endParaRPr/>
          </a:p>
        </p:txBody>
      </p:sp>
      <p:pic>
        <p:nvPicPr>
          <p:cNvPr id="1280" name="Google Shape;1280;p1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4225" y="303750"/>
            <a:ext cx="3758600" cy="4060374"/>
          </a:xfrm>
          <a:prstGeom prst="rect">
            <a:avLst/>
          </a:prstGeom>
          <a:noFill/>
          <a:ln>
            <a:noFill/>
          </a:ln>
        </p:spPr>
      </p:pic>
      <p:pic>
        <p:nvPicPr>
          <p:cNvPr id="1281" name="Google Shape;1281;p11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69825" y="303750"/>
            <a:ext cx="4146467" cy="4060374"/>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8168</Words>
  <Application>Microsoft Office PowerPoint</Application>
  <PresentationFormat>On-screen Show (16:9)</PresentationFormat>
  <Paragraphs>1936</Paragraphs>
  <Slides>148</Slides>
  <Notes>148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148</vt:i4>
      </vt:variant>
    </vt:vector>
  </HeadingPairs>
  <TitlesOfParts>
    <vt:vector size="154" baseType="lpstr">
      <vt:lpstr>Times New Roman</vt:lpstr>
      <vt:lpstr>Arial</vt:lpstr>
      <vt:lpstr>Helvetica Neue</vt:lpstr>
      <vt:lpstr>Raleway</vt:lpstr>
      <vt:lpstr>Helvetica Neue Light</vt:lpstr>
      <vt:lpstr>Simple Light</vt:lpstr>
      <vt:lpstr>S P E C T E R</vt:lpstr>
      <vt:lpstr>Table of Contents</vt:lpstr>
      <vt:lpstr>Project Overview</vt:lpstr>
      <vt:lpstr>Purpose &amp; Mission Statement</vt:lpstr>
      <vt:lpstr>Concept of Operations</vt:lpstr>
      <vt:lpstr>Concept of Operations</vt:lpstr>
      <vt:lpstr>Concept of Operations</vt:lpstr>
      <vt:lpstr>Concept of Operations</vt:lpstr>
      <vt:lpstr>Concept of Operations</vt:lpstr>
      <vt:lpstr>Concept of Operations</vt:lpstr>
      <vt:lpstr>Image Software CONOPS</vt:lpstr>
      <vt:lpstr>Objectives</vt:lpstr>
      <vt:lpstr>Functional Block Diagram</vt:lpstr>
      <vt:lpstr>Enclosure Design - Exterior</vt:lpstr>
      <vt:lpstr>Enclosure Design - Cutaway</vt:lpstr>
      <vt:lpstr>Critical Project Elements</vt:lpstr>
      <vt:lpstr>Project Updates</vt:lpstr>
      <vt:lpstr>Updates</vt:lpstr>
      <vt:lpstr>Schedule</vt:lpstr>
      <vt:lpstr>Gantt Chart</vt:lpstr>
      <vt:lpstr>Test Readiness</vt:lpstr>
      <vt:lpstr>Major Tests to be Conducted</vt:lpstr>
      <vt:lpstr>Testing Phase 1: Component Testing</vt:lpstr>
      <vt:lpstr>Completed Component Tests Summary</vt:lpstr>
      <vt:lpstr>Completed Component Tests Summary </vt:lpstr>
      <vt:lpstr>Testing Phase 2: Subsystem Testing</vt:lpstr>
      <vt:lpstr>OPT.7: Limited Stellar Magnitude</vt:lpstr>
      <vt:lpstr>Optics Status</vt:lpstr>
      <vt:lpstr>DAT.2: Integrated Communication Test</vt:lpstr>
      <vt:lpstr>DAT.2 Integrated Communications Status</vt:lpstr>
      <vt:lpstr>ORB.1: Semi-Major Axis Determination</vt:lpstr>
      <vt:lpstr>Orbit Determination Status</vt:lpstr>
      <vt:lpstr>ALG.2: Semi-Major Axis POL</vt:lpstr>
      <vt:lpstr>ALG.7: Maneuver Event Detection </vt:lpstr>
      <vt:lpstr>ALG.7: Maneuver Event Detection</vt:lpstr>
      <vt:lpstr>Algorithm Risk</vt:lpstr>
      <vt:lpstr>Algorithm Status</vt:lpstr>
      <vt:lpstr>Testing Phase 3: System Testing</vt:lpstr>
      <vt:lpstr>STR.3: Stability Test Plan</vt:lpstr>
      <vt:lpstr>Structure Stability Risk</vt:lpstr>
      <vt:lpstr>SYS.5: Field Testing</vt:lpstr>
      <vt:lpstr>SYS.5: Field Testing</vt:lpstr>
      <vt:lpstr>Risk Mitigation - Tests Summary</vt:lpstr>
      <vt:lpstr>Major Tests to be Conducted</vt:lpstr>
      <vt:lpstr>Budget</vt:lpstr>
      <vt:lpstr>Budget Updates                      Procurement Updates</vt:lpstr>
      <vt:lpstr>Questions?</vt:lpstr>
      <vt:lpstr>Appendix</vt:lpstr>
      <vt:lpstr>Risk Description</vt:lpstr>
      <vt:lpstr>Optics</vt:lpstr>
      <vt:lpstr>Dedicated Astrophotography Sensor Parameters</vt:lpstr>
      <vt:lpstr>Limiting Stellar Magnitude (LSM) </vt:lpstr>
      <vt:lpstr>Optic Options in Consideration</vt:lpstr>
      <vt:lpstr>Lens &amp; Sensor Selection</vt:lpstr>
      <vt:lpstr>Control Variables</vt:lpstr>
      <vt:lpstr>Optical System Nomenclature</vt:lpstr>
      <vt:lpstr>Electronics</vt:lpstr>
      <vt:lpstr>Schematic</vt:lpstr>
      <vt:lpstr>Sampling Rate, Resolution, and Accuracy </vt:lpstr>
      <vt:lpstr>Power Source</vt:lpstr>
      <vt:lpstr>Processor</vt:lpstr>
      <vt:lpstr>Proof of Processor Capability </vt:lpstr>
      <vt:lpstr>Power Analysis</vt:lpstr>
      <vt:lpstr>Temperature considerations</vt:lpstr>
      <vt:lpstr>Communication</vt:lpstr>
      <vt:lpstr>Linear Actuator Control  </vt:lpstr>
      <vt:lpstr>Temperature Comparison between Sensors</vt:lpstr>
      <vt:lpstr>Software</vt:lpstr>
      <vt:lpstr>Software CONOPS</vt:lpstr>
      <vt:lpstr>Machine Learning Justification</vt:lpstr>
      <vt:lpstr>DAT.1 Communications Software Test</vt:lpstr>
      <vt:lpstr>DAT.3 Image Processing Production Test</vt:lpstr>
      <vt:lpstr>DAT.4 Alert Timing Test</vt:lpstr>
      <vt:lpstr>Software Overview</vt:lpstr>
      <vt:lpstr>Data Inputs/Outputs</vt:lpstr>
      <vt:lpstr>Computation Resources - Time Constraints</vt:lpstr>
      <vt:lpstr>Computation Resources-Completed Models</vt:lpstr>
      <vt:lpstr>Computation Resources-To Be Completed Tests</vt:lpstr>
      <vt:lpstr>Tip and Cue Model Output</vt:lpstr>
      <vt:lpstr>Plate Solving Model Results</vt:lpstr>
      <vt:lpstr>Data Budget</vt:lpstr>
      <vt:lpstr>Example Packet</vt:lpstr>
      <vt:lpstr>NINA Camera API </vt:lpstr>
      <vt:lpstr>NINA/ASTAP Plate Solver</vt:lpstr>
      <vt:lpstr>ODTK Reports - Position Uncertainty</vt:lpstr>
      <vt:lpstr>ODTK Reports - Position Uncertainty Report</vt:lpstr>
      <vt:lpstr>Testing Appendix</vt:lpstr>
      <vt:lpstr>Functional Requirements</vt:lpstr>
      <vt:lpstr>Functional Requirements and Motivation</vt:lpstr>
      <vt:lpstr>Critical Project Elements</vt:lpstr>
      <vt:lpstr>V&amp;V Overview</vt:lpstr>
      <vt:lpstr>Testing Phase 1: Component Testing</vt:lpstr>
      <vt:lpstr>Testing Phase 2: Subsystem Testing</vt:lpstr>
      <vt:lpstr>Testing Phase 3: System Testing</vt:lpstr>
      <vt:lpstr>Optics (OPT) V&amp;V Overview</vt:lpstr>
      <vt:lpstr>Procedures and Checklists to be Completed</vt:lpstr>
      <vt:lpstr>PowerPoint Presentation</vt:lpstr>
      <vt:lpstr>PowerPoint Presentation</vt:lpstr>
      <vt:lpstr>PowerPoint Presentation</vt:lpstr>
      <vt:lpstr>PowerPoint Presentation</vt:lpstr>
      <vt:lpstr>PowerPoint Presentation</vt:lpstr>
      <vt:lpstr>PowerPoint Presentation</vt:lpstr>
      <vt:lpstr>Structure (STR) V&amp;V Overview</vt:lpstr>
      <vt:lpstr>PowerPoint Presentation</vt:lpstr>
      <vt:lpstr>PowerPoint Presentation</vt:lpstr>
      <vt:lpstr>PowerPoint Presentation</vt:lpstr>
      <vt:lpstr>PowerPoint Presentation</vt:lpstr>
      <vt:lpstr>Orbit Determination (ORB) V&amp;V Overview</vt:lpstr>
      <vt:lpstr>PowerPoint Presentation</vt:lpstr>
      <vt:lpstr>Electronics (ELE) V&amp;V Overview</vt:lpstr>
      <vt:lpstr>PowerPoint Presentation</vt:lpstr>
      <vt:lpstr>PowerPoint Presentation</vt:lpstr>
      <vt:lpstr>PowerPoint Presentation</vt:lpstr>
      <vt:lpstr>PowerPoint Presentation</vt:lpstr>
      <vt:lpstr>PowerPoint Presentation</vt:lpstr>
      <vt:lpstr>Data (DAT) V&amp;V Overview</vt:lpstr>
      <vt:lpstr>PowerPoint Presentation</vt:lpstr>
      <vt:lpstr>PowerPoint Presentation</vt:lpstr>
      <vt:lpstr>PowerPoint Presentation</vt:lpstr>
      <vt:lpstr>PowerPoint Presentation</vt:lpstr>
      <vt:lpstr>Algorithm (ALG) V&amp;V Overview</vt:lpstr>
      <vt:lpstr>ALG.1: Inclination POL</vt:lpstr>
      <vt:lpstr>ALG.2: Semi-Major Axis POL</vt:lpstr>
      <vt:lpstr>ALG.3: Direction of Burn POL</vt:lpstr>
      <vt:lpstr>ALG.4: Frequency of Burn POL</vt:lpstr>
      <vt:lpstr>ALG.5: Brightness POL</vt:lpstr>
      <vt:lpstr>ALG.6: RGB POL</vt:lpstr>
      <vt:lpstr>ALG.7: Maneuver Event Detection</vt:lpstr>
      <vt:lpstr>ALG.8: Close Approach Event Detection</vt:lpstr>
      <vt:lpstr>ALG.9: Docking Event Detection</vt:lpstr>
      <vt:lpstr>ALG.10: Breakup Event Detection</vt:lpstr>
      <vt:lpstr>ALG.11: POL Deviation</vt:lpstr>
      <vt:lpstr>System (SYS) V&amp;V Overview</vt:lpstr>
      <vt:lpstr>SYS.1: Full System Software Test</vt:lpstr>
      <vt:lpstr>SYS.2: Structure View Test</vt:lpstr>
      <vt:lpstr>SYS.3: Full System Test</vt:lpstr>
      <vt:lpstr>SYS.4: Full System Day in the Life (Field Testing)</vt:lpstr>
      <vt:lpstr>Off-Site Test Plans</vt:lpstr>
      <vt:lpstr>Safety Appendix</vt:lpstr>
      <vt:lpstr>Battery Overview</vt:lpstr>
      <vt:lpstr>Battery Test Plans</vt:lpstr>
      <vt:lpstr>Battery Checklist</vt:lpstr>
      <vt:lpstr>Off-Site Test Overview</vt:lpstr>
      <vt:lpstr>Off-Site Test Plans</vt:lpstr>
      <vt:lpstr>Off-Site Checklist (In Progress)</vt:lpstr>
      <vt:lpstr>Off-Site Testing CONOPS</vt:lpstr>
      <vt:lpstr>Budget Appendix</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 P E C T E R</dc:title>
  <cp:lastModifiedBy>Jeff Zehnder</cp:lastModifiedBy>
  <cp:revision>2</cp:revision>
  <dcterms:modified xsi:type="dcterms:W3CDTF">2022-02-28T18:21:50Z</dcterms:modified>
</cp:coreProperties>
</file>