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9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</p:sldIdLst>
  <p:sldSz cx="9144000" cy="5143500" type="screen16x9"/>
  <p:notesSz cx="6858000" cy="9144000"/>
  <p:embeddedFontLst>
    <p:embeddedFont>
      <p:font typeface="Helvetica Neue" panose="020B0604020202020204" charset="0"/>
      <p:regular r:id="rId100"/>
      <p:bold r:id="rId101"/>
      <p:italic r:id="rId102"/>
      <p:boldItalic r:id="rId103"/>
    </p:embeddedFont>
    <p:embeddedFont>
      <p:font typeface="Helvetica Neue Light" panose="020B0604020202020204" charset="0"/>
      <p:regular r:id="rId104"/>
      <p:bold r:id="rId105"/>
      <p:italic r:id="rId106"/>
      <p:boldItalic r:id="rId10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anna Galimanis" initials="" lastIdx="3" clrIdx="0"/>
  <p:cmAuthor id="1" name="Gabriel GAFE4390" initials="" lastIdx="2" clrIdx="1"/>
  <p:cmAuthor id="2" name="Vivien Blumofe" initials="" lastIdx="1" clrIdx="2"/>
  <p:cmAuthor id="3" name="Noah Avery" initials="" lastIdx="1" clrIdx="3"/>
  <p:cmAuthor id="4" name="Mary Hanson" initials="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6462D69-9ED4-48C2-913A-9F098C0DB2FC}">
  <a:tblStyle styleId="{B6462D69-9ED4-48C2-913A-9F098C0DB2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1577521-A39B-43EA-A01E-4B68F59310E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5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font" Target="fonts/font8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font" Target="fonts/font3.fntdata"/><Relationship Id="rId110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font" Target="fonts/font1.fntdata"/><Relationship Id="rId105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font" Target="fonts/font4.fntdata"/><Relationship Id="rId108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font" Target="fonts/font7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font" Target="fonts/font5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1-10-10T20:41:17.698" idx="2">
    <p:pos x="491" y="1403"/>
    <p:text>This slide may confuse them more..</p:text>
  </p:cm>
  <p:cm authorId="1" dt="2021-10-10T21:17:54.756" idx="1">
    <p:pos x="491" y="1303"/>
    <p:text>cite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10-10T23:21:18.975" idx="2">
    <p:pos x="246" y="461"/>
    <p:text>bold important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1-10-10T19:53:42.274" idx="1">
    <p:pos x="1497" y="528"/>
    <p:text>No more roof actuation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f6071ff531_0_5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f6071ff531_0_5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7a3ae5e02_13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f7a3ae5e02_13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f7a3ae5e02_13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f7a3ae5e02_13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f7a3ae5e02_13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f7a3ae5e02_13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f7a3ae5e02_13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f7a3ae5e02_13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f4fb8e29fd_1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f4fb8e29fd_1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may want to remove pointer, if it’s not a part anymore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TRACE A PATH: (Command, Comm, Control, Weather Protection; Sensor, Processing, Orbit, AStro, ED, Comm, Cue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f6071ff531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f6071ff531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f7a3ae5e02_2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f7a3ae5e02_2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Flesh out, combine with project breakdown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f7a3ae5e02_2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f7a3ae5e02_2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Flesh out, combine with project breakdown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f4fb8e29fd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f4fb8e29fd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f617d02e85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4" name="Google Shape;374;gf617d02e85_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description of elements, as well as the motivations listed here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f1c4aa6a0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f1c4aa6a0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cb3b9a694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cb3b9a6949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f617d02e85_9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f617d02e85_9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Transfer green, yellow, red chart to here in initial unfilled out form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f617d02e85_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f617d02e85_8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f1ed6d74e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f1ed6d74e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f4fb8e29fd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f4fb8e29fd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f719ba3d99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f719ba3d99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f617d02e85_8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f617d02e85_8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cb3b9a6949_8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cb3b9a6949_8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f7a3ae5e02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f7a3ae5e02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explain why this requirement is here, first! (4g, 5 Mbit, light pollution)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Must list 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f617d02e8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1" name="Google Shape;481;gf617d02e8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 to explain why this requirement is here, first! (4g, 5 Mbit, light pollution)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Must list 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6071ff531_0_6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f6071ff531_0_6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f7a3ae5e02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f7a3ae5e02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f617d02e85_8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f617d02e85_8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f617d02e85_8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f617d02e85_8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f617d02e85_13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f617d02e85_13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Better explain, use &lt; to highlight values versus goal. Greater than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Equation too dense?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f719ba3d99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f719ba3d99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f719ba3d99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" name="Google Shape;626;gf719ba3d99_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f1ed6d74e5_3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f1ed6d74e5_3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 enough info to stand alone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Line at 13, shade the good section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in 13 minimum (or maximum?) requirement</a:t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gf1ed6d74e5_9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5" name="Google Shape;655;gf1ed6d74e5_9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gf617d02e85_8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3" name="Google Shape;683;gf617d02e85_8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cb3b9a6949_8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cb3b9a6949_8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f4fb8e29fd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f4fb8e29fd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">
                <a:solidFill>
                  <a:schemeClr val="dk1"/>
                </a:solidFill>
              </a:rPr>
              <a:t>Riebeek, H.</a:t>
            </a:r>
            <a:endParaRPr sz="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">
                <a:solidFill>
                  <a:schemeClr val="dk1"/>
                </a:solidFill>
              </a:rPr>
              <a:t>“Catalog of earth satellite orbits”.</a:t>
            </a:r>
            <a:endParaRPr sz="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">
                <a:solidFill>
                  <a:schemeClr val="dk1"/>
                </a:solidFill>
              </a:rPr>
              <a:t>NASA.</a:t>
            </a:r>
            <a:endParaRPr sz="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">
                <a:solidFill>
                  <a:schemeClr val="dk1"/>
                </a:solidFill>
              </a:rPr>
              <a:t>https://earthobservatory.nasa.gov/features/OrbitsCatalog</a:t>
            </a:r>
            <a:endParaRPr sz="5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f15e15596e_1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f15e15596e_1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Too fast! combine!</a:t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f617d02e85_1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f617d02e85_1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f7a3ae5e02_6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f7a3ae5e02_6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going on here?</a:t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f617d02e85_1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f617d02e85_1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astrometry.net gives location data but not satellite data without extra processing done by us.</a:t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f617d02e85_8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1" name="Google Shape;801;gf617d02e85_8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gcb3b9a6949_7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1" name="Google Shape;811;gcb3b9a6949_7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f15e15596e_5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f15e15596e_5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Bold ideal parameters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Point out ideal ones on chart?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gf617d02e85_1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5" name="Google Shape;835;gf617d02e85_13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f5de85649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f5de85649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Equations? Just input to output feels weird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f617d02e85_8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2" name="Google Shape;862;gf617d02e85_8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f719ba3d99_2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f719ba3d99_2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cb3b9a6949_8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cb3b9a6949_8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f617d02e85_4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9" name="Google Shape;879;gf617d02e85_4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will take two images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confidence??? Metric?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Visualize threshold?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P(detected) = P(detected | occured) + P(detected | !occured)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^?                   ^tied to confidence         ^false positive</a:t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f719ba3d99_7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f719ba3d99_7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Say this: 70% of data will be training, 30% of data will be testing in terms of historical data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TensorFlow: intuitive high-level API, lets developers easily build and deploy ML powered applications.</a:t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5" name="Google Shape;1015;gcb3b9a6949_4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6" name="Google Shape;1016;gcb3b9a6949_4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Google Shape;1025;gf617d02e85_9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6" name="Google Shape;1026;gf617d02e85_9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f7a3ae5e02_4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7" name="Google Shape;1037;gf7a3ae5e02_4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Pie chart budget, overview by subsystem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Send to backup (not if funding is close, or EEF is key!)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gf4fb8e29fd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9" name="Google Shape;1049;gf4fb8e29fd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0" name="Google Shape;1060;gf5d121ee9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1" name="Google Shape;1061;gf5d121ee95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f719ba3d99_2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f719ba3d99_2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f6071ff531_0_6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f6071ff531_0_6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f7a3ae5e02_2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f7a3ae5e02_2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f5de856495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4" name="Google Shape;1084;gf5de856495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gf7a3ae5e02_4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1" name="Google Shape;1091;gf7a3ae5e02_4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f5d121ee95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f5d121ee95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gf7a3ae5e02_2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4" name="Google Shape;1104;gf7a3ae5e02_2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f719ba3d99_2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f719ba3d99_2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gf1c4aa6a06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4" name="Google Shape;1154;gf1c4aa6a06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Combine with 13 and 14</a:t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gf719ba3d99_2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2" name="Google Shape;1162;gf719ba3d99_2_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gf15e15596e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8" name="Google Shape;1168;gf15e15596e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Table, not list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Power, voltage, name, etc.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State W &lt; W_max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 graph, label levels, make the lower voltage time more visible (Also should be W not V??)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cb3b9a6949_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cb3b9a6949_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gf719ba3d99_2_3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4" name="Google Shape;1184;gf719ba3d99_2_3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4fb8e29fd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f4fb8e29fd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f617d02e85_13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1" name="Google Shape;1191;gf617d02e85_13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f1ed6d74e5_9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7" name="Google Shape;1197;gf1ed6d74e5_9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" name="Google Shape;1207;gf617d02e85_13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8" name="Google Shape;1208;gf617d02e85_13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f617d02e85_1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f617d02e85_13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gf617d02e85_13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4" name="Google Shape;1224;gf617d02e85_13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Box N, D, p in equation (or terms they impact)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" name="Google Shape;1259;gf719ba3d99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0" name="Google Shape;1260;gf719ba3d99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gf719ba3d99_2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9" name="Google Shape;1269;gf719ba3d99_2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gcb3b9a6949_7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5" name="Google Shape;1275;gcb3b9a6949_7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2" name="Google Shape;1282;gf7a3ae5e02_8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3" name="Google Shape;1283;gf7a3ae5e02_8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Equations? Just input to output feels weird</a:t>
            </a:r>
            <a:endParaRPr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9" name="Google Shape;1289;gf7a3ae5e02_8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0" name="Google Shape;1290;gf7a3ae5e02_8_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Equations? Just input to output feels weird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f7a3ae5e02_9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f7a3ae5e02_9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Google Shape;1296;gcb3b9a6949_4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7" name="Google Shape;1297;gcb3b9a6949_4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Reference: https://help.agi.com/odtk/LinkedDocuments/GoodingAnglesOnly.pdf</a:t>
            </a: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gcb3b9a6949_4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5" name="Google Shape;1305;gcb3b9a6949_4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Reference: https://help.agi.com/odtk/LinkedDocuments/GoodingAnglesOnly.pdf</a:t>
            </a: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f617d02e85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f617d02e85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Reference: https://help.agi.com/odtk/LinkedDocuments/GoodingAnglesOnly.pdf</a:t>
            </a:r>
            <a:endParaRPr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5" name="Google Shape;1325;gcb3b9a6949_4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6" name="Google Shape;1326;gcb3b9a6949_4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Reference: https://help.agi.com/odtk/LinkedDocuments/GoodingAnglesOnly.pdf</a:t>
            </a: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gf719ba3d99_2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7" name="Google Shape;1337;gf719ba3d99_2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gcb3b9a6949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3" name="Google Shape;1343;gcb3b9a6949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0" name="Google Shape;1350;gf1ed6d74e5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1" name="Google Shape;1351;gf1ed6d74e5_7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visuals</a:t>
            </a:r>
            <a:endParaRPr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Google Shape;1363;gf7a3ae5e02_5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4" name="Google Shape;1364;gf7a3ae5e02_5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visuals</a:t>
            </a: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gf719ba3d99_2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3" name="Google Shape;1373;gf719ba3d99_2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f7a3ae5e02_2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f7a3ae5e02_2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f7a3ae5e02_13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f7a3ae5e02_13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gf617d02e85_13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8" name="Google Shape;1388;gf617d02e85_13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f7a3ae5e0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f7a3ae5e0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gf1ed6d74e5_6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1" name="Google Shape;1411;gf1ed6d74e5_6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gf1ed6d74e5_6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8" name="Google Shape;1418;gf1ed6d74e5_6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gf719ba3d99_2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7" name="Google Shape;1427;gf719ba3d99_2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2" name="Google Shape;1432;gf719ba3d99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3" name="Google Shape;1433;gf719ba3d99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going on here?</a:t>
            </a: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2" name="Google Shape;1452;gf7a3ae5e02_4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3" name="Google Shape;1453;gf7a3ae5e02_4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8" name="Google Shape;1458;gf1ed6d74e5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9" name="Google Shape;1459;gf1ed6d74e5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Pie chart budget, overview by subsystem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Send to backup (not if funding is close, or EEF is key!)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9" name="Google Shape;49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Font typeface="Helvetica Neue"/>
              <a:buNone/>
              <a:defRPr sz="3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-71800" y="-167550"/>
            <a:ext cx="9279600" cy="54735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60F8A"/>
              </a:buClr>
              <a:buSzPts val="2800"/>
              <a:buNone/>
              <a:defRPr b="1">
                <a:solidFill>
                  <a:srgbClr val="360F8A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/>
          <p:nvPr/>
        </p:nvSpPr>
        <p:spPr>
          <a:xfrm rot="10800000" flipH="1">
            <a:off x="390975" y="648100"/>
            <a:ext cx="8441400" cy="34500"/>
          </a:xfrm>
          <a:prstGeom prst="rect">
            <a:avLst/>
          </a:prstGeom>
          <a:solidFill>
            <a:srgbClr val="360F8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26475" y="4859950"/>
            <a:ext cx="9081600" cy="249300"/>
          </a:xfrm>
          <a:prstGeom prst="homePlate">
            <a:avLst>
              <a:gd name="adj" fmla="val 50000"/>
            </a:avLst>
          </a:prstGeom>
          <a:solidFill>
            <a:srgbClr val="351C75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buNone/>
              <a:defRPr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>
              <a:buNone/>
              <a:defRPr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>
              <a:buNone/>
              <a:defRPr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>
              <a:buNone/>
              <a:defRPr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>
              <a:buNone/>
              <a:defRPr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>
              <a:buNone/>
              <a:defRPr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>
              <a:buNone/>
              <a:defRPr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>
              <a:buNone/>
              <a:defRPr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>
              <a:buNone/>
              <a:defRPr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Helvetica Neue"/>
              <a:buNone/>
              <a:defRPr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●"/>
              <a:defRPr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■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  <a:defRPr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Bortle_scale" TargetMode="External"/><Relationship Id="rId13" Type="http://schemas.openxmlformats.org/officeDocument/2006/relationships/hyperlink" Target="https://www.esa.int/ESA_Multimedia/Images/2008/03/The_geostationary_ring" TargetMode="External"/><Relationship Id="rId18" Type="http://schemas.openxmlformats.org/officeDocument/2006/relationships/hyperlink" Target="https://www.sciencedirect.com/science/article/pii/S0898122113004471" TargetMode="External"/><Relationship Id="rId3" Type="http://schemas.openxmlformats.org/officeDocument/2006/relationships/hyperlink" Target="https://iopscience.iop.org/article/10.1088/0004-6256/139/5/1782" TargetMode="External"/><Relationship Id="rId21" Type="http://schemas.openxmlformats.org/officeDocument/2006/relationships/hyperlink" Target="https://help.agi.com/odtk/LinkedDocuments/GoodingAnglesOnly.pdf" TargetMode="External"/><Relationship Id="rId7" Type="http://schemas.openxmlformats.org/officeDocument/2006/relationships/hyperlink" Target="https://mynasadata.larc.nasa.gov/mini-lessonactivity/analyzing-cloud-effects-earths-energy-budget-student-activity" TargetMode="External"/><Relationship Id="rId12" Type="http://schemas.openxmlformats.org/officeDocument/2006/relationships/hyperlink" Target="https://www.lightpollutionmap.info/#zoom=7.67&amp;lat=40.1837&amp;lon=-105.1400&amp;layers=B0FFFFFFTFFFFFFFFFF" TargetMode="External"/><Relationship Id="rId17" Type="http://schemas.openxmlformats.org/officeDocument/2006/relationships/hyperlink" Target="https://www.researchgate.net/publication/254199485_Modifications_to_the_Gooding_Algorithm_for_Angles-Only_Initial_OrbitDetermination" TargetMode="External"/><Relationship Id="rId2" Type="http://schemas.openxmlformats.org/officeDocument/2006/relationships/notesSlide" Target="../notesSlides/notesSlide62.xml"/><Relationship Id="rId16" Type="http://schemas.openxmlformats.org/officeDocument/2006/relationships/hyperlink" Target="https://conference.sdo.esoc.esa.int/proceedings/sdc8/paper/129/SDC8-paper129.pdf" TargetMode="External"/><Relationship Id="rId20" Type="http://schemas.openxmlformats.org/officeDocument/2006/relationships/hyperlink" Target="https://arxiv.org/ftp/arxiv/papers/1609/1609.05225.pdf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asterism.org/wp-content/uploads/2019/03/tut37-Radiative-Cooling.pdf" TargetMode="External"/><Relationship Id="rId11" Type="http://schemas.openxmlformats.org/officeDocument/2006/relationships/hyperlink" Target="https://www.nperf.com/en/map/US/5574991.Boulder/3255.Verizon-Wireless/signal/" TargetMode="External"/><Relationship Id="rId5" Type="http://schemas.openxmlformats.org/officeDocument/2006/relationships/hyperlink" Target="https://www.sparkfun.com/datasheets/Sensors/Temperature/SEN-09570-datasheet-3901090614M005.pdf" TargetMode="External"/><Relationship Id="rId15" Type="http://schemas.openxmlformats.org/officeDocument/2006/relationships/hyperlink" Target="https://link.springer.com/content/pdf/10.1007/BF00049379.pdf" TargetMode="External"/><Relationship Id="rId23" Type="http://schemas.openxmlformats.org/officeDocument/2006/relationships/hyperlink" Target="https://www.aanda.org/articles/aa/pdf/2002/45/aah3860.pdf" TargetMode="External"/><Relationship Id="rId10" Type="http://schemas.openxmlformats.org/officeDocument/2006/relationships/hyperlink" Target="https://www.amazon.com/ECO-WORTHY-Actuator-Maximum-Mounting-Brackets/dp/B00NM8H5VO/ref=sr_1_4?_encoding=UTF8&amp;c=ts&amp;dchild=1&amp;keywords=Linear+Motion+Actuators&amp;qid=1633542200&amp;s=industrial&amp;sr=1-4&amp;ts_id=350654011" TargetMode="External"/><Relationship Id="rId19" Type="http://schemas.openxmlformats.org/officeDocument/2006/relationships/hyperlink" Target="https://vtechworks.lib.vt.edu/bitstream/handle/10919/49102/Keil_EM_T_2014.pdf?sequence=1" TargetMode="External"/><Relationship Id="rId4" Type="http://schemas.openxmlformats.org/officeDocument/2006/relationships/hyperlink" Target="https://amostech.com/TechnicalPapers/2019/Machine-Learning-for-SSA-Applications/DiBona.pdf" TargetMode="External"/><Relationship Id="rId9" Type="http://schemas.openxmlformats.org/officeDocument/2006/relationships/hyperlink" Target="http://nova.astrometry.net/" TargetMode="External"/><Relationship Id="rId14" Type="http://schemas.openxmlformats.org/officeDocument/2006/relationships/hyperlink" Target="https://en.wikipedia.org/wiki/Argument_of_periapsis#/media/File:Orbit1.svg" TargetMode="External"/><Relationship Id="rId22" Type="http://schemas.openxmlformats.org/officeDocument/2006/relationships/hyperlink" Target="https://help.agi.com/stk/11.0.1/Content/stk/importfiles-11.htm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4" Type="http://schemas.openxmlformats.org/officeDocument/2006/relationships/comments" Target="../comments/commen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reddit.com/r/space/comments/3f672f/last_nights_moon_at_various_focal_lengths/" TargetMode="External"/><Relationship Id="rId4" Type="http://schemas.openxmlformats.org/officeDocument/2006/relationships/image" Target="../media/image4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>
            <a:off x="2074625" y="820063"/>
            <a:ext cx="5006700" cy="974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 b="1">
                <a:solidFill>
                  <a:srgbClr val="EFEFE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 P E C T E R</a:t>
            </a:r>
            <a:endParaRPr sz="4500" b="1"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317675" y="2248800"/>
            <a:ext cx="8520600" cy="8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50" b="1">
                <a:solidFill>
                  <a:srgbClr val="EFEFE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October 14th, 2021</a:t>
            </a:r>
            <a:endParaRPr sz="2250" b="1"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40">
                <a:solidFill>
                  <a:srgbClr val="EFEFE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ASEN-011 Team 9</a:t>
            </a:r>
            <a:endParaRPr sz="1840"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/>
          </p:nvPr>
        </p:nvSpPr>
        <p:spPr>
          <a:xfrm>
            <a:off x="2204775" y="1764863"/>
            <a:ext cx="48186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ct val="34137"/>
              <a:buNone/>
            </a:pPr>
            <a:r>
              <a:rPr lang="en" sz="2900">
                <a:solidFill>
                  <a:srgbClr val="EFEFE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Preliminary Design Review</a:t>
            </a:r>
            <a:endParaRPr sz="2900"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57288" y="38590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EFEFE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Company Customer </a:t>
            </a:r>
            <a:endParaRPr sz="1600" b="1"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L3Harris</a:t>
            </a:r>
            <a:endParaRPr>
              <a:solidFill>
                <a:srgbClr val="EFEFE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6086688" y="385902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EFEFE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Faculty Advisor </a:t>
            </a:r>
            <a:endParaRPr sz="1600" b="1"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Professor John Mah</a:t>
            </a:r>
            <a:endParaRPr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2935725" y="3009300"/>
            <a:ext cx="33567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EFEFE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Presenters  </a:t>
            </a:r>
            <a:endParaRPr sz="1600" b="1"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Gabriel Feldman, Sam Alvis, Vivien Blumofe, Zach Harris, Andrew Komitor, Ajay Dhindsa</a:t>
            </a:r>
            <a:endParaRPr>
              <a:solidFill>
                <a:srgbClr val="EFEFEF"/>
              </a:solidFill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2935725" y="4045450"/>
            <a:ext cx="34128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EFEFE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Additional Team Members  </a:t>
            </a:r>
            <a:endParaRPr sz="1600" b="1"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Hanna Galimanis, Nick Spens, Mary Hanson, Josef Michelson, Noah Avery</a:t>
            </a:r>
            <a:endParaRPr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373713" y="421212"/>
            <a:ext cx="362400" cy="355500"/>
          </a:xfrm>
          <a:prstGeom prst="ellipse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3"/>
          <p:cNvSpPr/>
          <p:nvPr/>
        </p:nvSpPr>
        <p:spPr>
          <a:xfrm>
            <a:off x="1062288" y="852600"/>
            <a:ext cx="436200" cy="459600"/>
          </a:xfrm>
          <a:prstGeom prst="ellipse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Google Shape;66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459535" y="529301"/>
            <a:ext cx="190800" cy="139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1099179" y="942661"/>
            <a:ext cx="362400" cy="264583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3"/>
          <p:cNvSpPr/>
          <p:nvPr/>
        </p:nvSpPr>
        <p:spPr>
          <a:xfrm>
            <a:off x="8080128" y="1507500"/>
            <a:ext cx="436200" cy="507300"/>
          </a:xfrm>
          <a:prstGeom prst="ellipse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9" name="Google Shape;69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8183428" y="1661736"/>
            <a:ext cx="229655" cy="198753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3"/>
          <p:cNvSpPr/>
          <p:nvPr/>
        </p:nvSpPr>
        <p:spPr>
          <a:xfrm>
            <a:off x="459525" y="1448303"/>
            <a:ext cx="513000" cy="585300"/>
          </a:xfrm>
          <a:prstGeom prst="ellipse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1" name="Google Shape;71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502918" y="1562996"/>
            <a:ext cx="426268" cy="33694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3"/>
          <p:cNvSpPr/>
          <p:nvPr/>
        </p:nvSpPr>
        <p:spPr>
          <a:xfrm>
            <a:off x="6742700" y="310075"/>
            <a:ext cx="299400" cy="264600"/>
          </a:xfrm>
          <a:prstGeom prst="ellipse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6768017" y="361925"/>
            <a:ext cx="248704" cy="1523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3"/>
          <p:cNvSpPr/>
          <p:nvPr/>
        </p:nvSpPr>
        <p:spPr>
          <a:xfrm>
            <a:off x="7042103" y="2406250"/>
            <a:ext cx="436200" cy="507300"/>
          </a:xfrm>
          <a:prstGeom prst="ellipse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5" name="Google Shape;75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7145403" y="2560486"/>
            <a:ext cx="229655" cy="198753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3"/>
          <p:cNvSpPr/>
          <p:nvPr/>
        </p:nvSpPr>
        <p:spPr>
          <a:xfrm>
            <a:off x="1875628" y="2874300"/>
            <a:ext cx="436200" cy="507300"/>
          </a:xfrm>
          <a:prstGeom prst="ellipse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7" name="Google Shape;77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1978928" y="3028536"/>
            <a:ext cx="229655" cy="19875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3"/>
          <p:cNvSpPr/>
          <p:nvPr/>
        </p:nvSpPr>
        <p:spPr>
          <a:xfrm>
            <a:off x="6348528" y="3164800"/>
            <a:ext cx="436200" cy="507300"/>
          </a:xfrm>
          <a:prstGeom prst="ellipse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" name="Google Shape;79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6451828" y="3319036"/>
            <a:ext cx="229655" cy="198753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3"/>
          <p:cNvSpPr/>
          <p:nvPr/>
        </p:nvSpPr>
        <p:spPr>
          <a:xfrm>
            <a:off x="8396103" y="266975"/>
            <a:ext cx="436200" cy="507300"/>
          </a:xfrm>
          <a:prstGeom prst="ellipse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1" name="Google Shape;81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8499403" y="421211"/>
            <a:ext cx="229655" cy="198753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3"/>
          <p:cNvSpPr/>
          <p:nvPr/>
        </p:nvSpPr>
        <p:spPr>
          <a:xfrm>
            <a:off x="8183425" y="2748025"/>
            <a:ext cx="436200" cy="459600"/>
          </a:xfrm>
          <a:prstGeom prst="ellipse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3" name="Google Shape;83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8220316" y="2838086"/>
            <a:ext cx="362400" cy="264583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3"/>
          <p:cNvSpPr/>
          <p:nvPr/>
        </p:nvSpPr>
        <p:spPr>
          <a:xfrm>
            <a:off x="7168100" y="1428238"/>
            <a:ext cx="436200" cy="459600"/>
          </a:xfrm>
          <a:prstGeom prst="ellipse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7204991" y="1518299"/>
            <a:ext cx="362400" cy="26458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3"/>
          <p:cNvSpPr/>
          <p:nvPr/>
        </p:nvSpPr>
        <p:spPr>
          <a:xfrm>
            <a:off x="1586950" y="1860500"/>
            <a:ext cx="436200" cy="459600"/>
          </a:xfrm>
          <a:prstGeom prst="ellipse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1623841" y="1950561"/>
            <a:ext cx="362400" cy="264583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3"/>
          <p:cNvSpPr/>
          <p:nvPr/>
        </p:nvSpPr>
        <p:spPr>
          <a:xfrm>
            <a:off x="736125" y="2705200"/>
            <a:ext cx="436200" cy="459600"/>
          </a:xfrm>
          <a:prstGeom prst="ellipse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9" name="Google Shape;89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773016" y="2795261"/>
            <a:ext cx="362400" cy="264583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/>
          <p:nvPr/>
        </p:nvSpPr>
        <p:spPr>
          <a:xfrm>
            <a:off x="2621088" y="290775"/>
            <a:ext cx="436200" cy="459600"/>
          </a:xfrm>
          <a:prstGeom prst="ellipse">
            <a:avLst/>
          </a:prstGeom>
          <a:noFill/>
          <a:ln w="2857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2657979" y="380836"/>
            <a:ext cx="362400" cy="264583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3"/>
          <p:cNvSpPr/>
          <p:nvPr/>
        </p:nvSpPr>
        <p:spPr>
          <a:xfrm>
            <a:off x="1674678" y="188725"/>
            <a:ext cx="436200" cy="507300"/>
          </a:xfrm>
          <a:prstGeom prst="ellipse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3" name="Google Shape;93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1777978" y="342961"/>
            <a:ext cx="229655" cy="198753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3"/>
          <p:cNvSpPr/>
          <p:nvPr/>
        </p:nvSpPr>
        <p:spPr>
          <a:xfrm>
            <a:off x="7501003" y="567225"/>
            <a:ext cx="436200" cy="507300"/>
          </a:xfrm>
          <a:prstGeom prst="ellipse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" name="Google Shape;95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7604303" y="721461"/>
            <a:ext cx="229655" cy="19875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3"/>
          <p:cNvSpPr/>
          <p:nvPr/>
        </p:nvSpPr>
        <p:spPr>
          <a:xfrm>
            <a:off x="5970453" y="188725"/>
            <a:ext cx="436200" cy="507300"/>
          </a:xfrm>
          <a:prstGeom prst="ellipse">
            <a:avLst/>
          </a:prstGeom>
          <a:noFill/>
          <a:ln w="28575" cap="flat" cmpd="sng">
            <a:solidFill>
              <a:srgbClr val="E0666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13"/>
          <p:cNvPicPr preferRelativeResize="0"/>
          <p:nvPr/>
        </p:nvPicPr>
        <p:blipFill rotWithShape="1">
          <a:blip r:embed="rId4">
            <a:alphaModFix/>
          </a:blip>
          <a:srcRect l="-3739" t="-7469" r="-3729"/>
          <a:stretch/>
        </p:blipFill>
        <p:spPr>
          <a:xfrm>
            <a:off x="6073728" y="342998"/>
            <a:ext cx="229655" cy="198753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2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of Operations - Step 2 </a:t>
            </a:r>
            <a:endParaRPr/>
          </a:p>
        </p:txBody>
      </p:sp>
      <p:sp>
        <p:nvSpPr>
          <p:cNvPr id="215" name="Google Shape;215;p22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pic>
        <p:nvPicPr>
          <p:cNvPr id="216" name="Google Shape;21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025" y="352100"/>
            <a:ext cx="7508800" cy="48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638" y="335575"/>
            <a:ext cx="7559563" cy="4920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2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19" name="Google Shape;219;p22"/>
          <p:cNvSpPr/>
          <p:nvPr/>
        </p:nvSpPr>
        <p:spPr>
          <a:xfrm>
            <a:off x="2758775" y="4866075"/>
            <a:ext cx="18972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</p:txBody>
      </p:sp>
      <p:sp>
        <p:nvSpPr>
          <p:cNvPr id="220" name="Google Shape;220;p22"/>
          <p:cNvSpPr/>
          <p:nvPr/>
        </p:nvSpPr>
        <p:spPr>
          <a:xfrm>
            <a:off x="4535300" y="4866075"/>
            <a:ext cx="13125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Terms</a:t>
            </a:r>
            <a:endParaRPr/>
          </a:p>
        </p:txBody>
      </p:sp>
      <p:sp>
        <p:nvSpPr>
          <p:cNvPr id="221" name="Google Shape;221;p22"/>
          <p:cNvSpPr/>
          <p:nvPr/>
        </p:nvSpPr>
        <p:spPr>
          <a:xfrm>
            <a:off x="5745175" y="4866075"/>
            <a:ext cx="13440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222" name="Google Shape;222;p22"/>
          <p:cNvSpPr/>
          <p:nvPr/>
        </p:nvSpPr>
        <p:spPr>
          <a:xfrm>
            <a:off x="6979925" y="4866075"/>
            <a:ext cx="12114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CONOPS</a:t>
            </a:r>
            <a:endParaRPr b="1"/>
          </a:p>
        </p:txBody>
      </p:sp>
      <p:sp>
        <p:nvSpPr>
          <p:cNvPr id="223" name="Google Shape;223;p22"/>
          <p:cNvSpPr/>
          <p:nvPr/>
        </p:nvSpPr>
        <p:spPr>
          <a:xfrm>
            <a:off x="29350" y="4866075"/>
            <a:ext cx="16782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224" name="Google Shape;224;p22"/>
          <p:cNvSpPr/>
          <p:nvPr/>
        </p:nvSpPr>
        <p:spPr>
          <a:xfrm>
            <a:off x="1602925" y="4866075"/>
            <a:ext cx="1276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225" name="Google Shape;225;p22"/>
          <p:cNvSpPr/>
          <p:nvPr/>
        </p:nvSpPr>
        <p:spPr>
          <a:xfrm>
            <a:off x="8079725" y="4866075"/>
            <a:ext cx="8025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FBD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3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of Operations - Step 3 </a:t>
            </a:r>
            <a:endParaRPr/>
          </a:p>
        </p:txBody>
      </p:sp>
      <p:sp>
        <p:nvSpPr>
          <p:cNvPr id="231" name="Google Shape;231;p23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pic>
        <p:nvPicPr>
          <p:cNvPr id="232" name="Google Shape;2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025" y="352100"/>
            <a:ext cx="7508800" cy="48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100" y="341075"/>
            <a:ext cx="7542626" cy="490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3"/>
          <p:cNvPicPr preferRelativeResize="0"/>
          <p:nvPr/>
        </p:nvPicPr>
        <p:blipFill rotWithShape="1">
          <a:blip r:embed="rId5">
            <a:alphaModFix amt="0"/>
          </a:blip>
          <a:srcRect/>
          <a:stretch/>
        </p:blipFill>
        <p:spPr>
          <a:xfrm>
            <a:off x="629625" y="335575"/>
            <a:ext cx="7559563" cy="49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625" y="335575"/>
            <a:ext cx="7559576" cy="492085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3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37" name="Google Shape;237;p23"/>
          <p:cNvSpPr/>
          <p:nvPr/>
        </p:nvSpPr>
        <p:spPr>
          <a:xfrm>
            <a:off x="2758775" y="4866075"/>
            <a:ext cx="18972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</p:txBody>
      </p:sp>
      <p:sp>
        <p:nvSpPr>
          <p:cNvPr id="238" name="Google Shape;238;p23"/>
          <p:cNvSpPr/>
          <p:nvPr/>
        </p:nvSpPr>
        <p:spPr>
          <a:xfrm>
            <a:off x="4535300" y="4866075"/>
            <a:ext cx="13125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Terms</a:t>
            </a:r>
            <a:endParaRPr/>
          </a:p>
        </p:txBody>
      </p:sp>
      <p:sp>
        <p:nvSpPr>
          <p:cNvPr id="239" name="Google Shape;239;p23"/>
          <p:cNvSpPr/>
          <p:nvPr/>
        </p:nvSpPr>
        <p:spPr>
          <a:xfrm>
            <a:off x="5745175" y="4866075"/>
            <a:ext cx="13440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240" name="Google Shape;240;p23"/>
          <p:cNvSpPr/>
          <p:nvPr/>
        </p:nvSpPr>
        <p:spPr>
          <a:xfrm>
            <a:off x="6979925" y="4866075"/>
            <a:ext cx="12114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CONOPS</a:t>
            </a:r>
            <a:endParaRPr b="1"/>
          </a:p>
        </p:txBody>
      </p:sp>
      <p:sp>
        <p:nvSpPr>
          <p:cNvPr id="241" name="Google Shape;241;p23"/>
          <p:cNvSpPr/>
          <p:nvPr/>
        </p:nvSpPr>
        <p:spPr>
          <a:xfrm>
            <a:off x="29350" y="4866075"/>
            <a:ext cx="16782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242" name="Google Shape;242;p23"/>
          <p:cNvSpPr/>
          <p:nvPr/>
        </p:nvSpPr>
        <p:spPr>
          <a:xfrm>
            <a:off x="1602925" y="4866075"/>
            <a:ext cx="1276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243" name="Google Shape;243;p23"/>
          <p:cNvSpPr/>
          <p:nvPr/>
        </p:nvSpPr>
        <p:spPr>
          <a:xfrm>
            <a:off x="8079725" y="4866075"/>
            <a:ext cx="8025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FBD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4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of Operations - Step 4</a:t>
            </a:r>
            <a:endParaRPr/>
          </a:p>
        </p:txBody>
      </p:sp>
      <p:sp>
        <p:nvSpPr>
          <p:cNvPr id="249" name="Google Shape;249;p24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pic>
        <p:nvPicPr>
          <p:cNvPr id="250" name="Google Shape;2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025" y="352100"/>
            <a:ext cx="7508800" cy="48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100" y="341075"/>
            <a:ext cx="7542626" cy="490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4"/>
          <p:cNvPicPr preferRelativeResize="0"/>
          <p:nvPr/>
        </p:nvPicPr>
        <p:blipFill rotWithShape="1">
          <a:blip r:embed="rId5">
            <a:alphaModFix amt="0"/>
          </a:blip>
          <a:srcRect/>
          <a:stretch/>
        </p:blipFill>
        <p:spPr>
          <a:xfrm>
            <a:off x="629625" y="335575"/>
            <a:ext cx="7559563" cy="49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625" y="335575"/>
            <a:ext cx="7559576" cy="49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8088" y="341088"/>
            <a:ext cx="7542626" cy="490981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4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56" name="Google Shape;256;p24"/>
          <p:cNvSpPr/>
          <p:nvPr/>
        </p:nvSpPr>
        <p:spPr>
          <a:xfrm>
            <a:off x="2758775" y="4866075"/>
            <a:ext cx="18972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</p:txBody>
      </p:sp>
      <p:sp>
        <p:nvSpPr>
          <p:cNvPr id="257" name="Google Shape;257;p24"/>
          <p:cNvSpPr/>
          <p:nvPr/>
        </p:nvSpPr>
        <p:spPr>
          <a:xfrm>
            <a:off x="4535300" y="4866075"/>
            <a:ext cx="13125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Terms</a:t>
            </a:r>
            <a:endParaRPr/>
          </a:p>
        </p:txBody>
      </p:sp>
      <p:sp>
        <p:nvSpPr>
          <p:cNvPr id="258" name="Google Shape;258;p24"/>
          <p:cNvSpPr/>
          <p:nvPr/>
        </p:nvSpPr>
        <p:spPr>
          <a:xfrm>
            <a:off x="5745175" y="4866075"/>
            <a:ext cx="13440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259" name="Google Shape;259;p24"/>
          <p:cNvSpPr/>
          <p:nvPr/>
        </p:nvSpPr>
        <p:spPr>
          <a:xfrm>
            <a:off x="6979925" y="4866075"/>
            <a:ext cx="12114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CONOPS</a:t>
            </a:r>
            <a:endParaRPr b="1"/>
          </a:p>
        </p:txBody>
      </p:sp>
      <p:sp>
        <p:nvSpPr>
          <p:cNvPr id="260" name="Google Shape;260;p24"/>
          <p:cNvSpPr/>
          <p:nvPr/>
        </p:nvSpPr>
        <p:spPr>
          <a:xfrm>
            <a:off x="29350" y="4866075"/>
            <a:ext cx="16782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261" name="Google Shape;261;p24"/>
          <p:cNvSpPr/>
          <p:nvPr/>
        </p:nvSpPr>
        <p:spPr>
          <a:xfrm>
            <a:off x="1602925" y="4866075"/>
            <a:ext cx="1276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262" name="Google Shape;262;p24"/>
          <p:cNvSpPr/>
          <p:nvPr/>
        </p:nvSpPr>
        <p:spPr>
          <a:xfrm>
            <a:off x="8079725" y="4866075"/>
            <a:ext cx="8025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FBD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5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of Operations - Step 5</a:t>
            </a:r>
            <a:endParaRPr/>
          </a:p>
        </p:txBody>
      </p:sp>
      <p:sp>
        <p:nvSpPr>
          <p:cNvPr id="268" name="Google Shape;268;p25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269" name="Google Shape;26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025" y="352100"/>
            <a:ext cx="7508800" cy="48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100" y="341075"/>
            <a:ext cx="7542626" cy="4909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5"/>
          <p:cNvPicPr preferRelativeResize="0"/>
          <p:nvPr/>
        </p:nvPicPr>
        <p:blipFill rotWithShape="1">
          <a:blip r:embed="rId5">
            <a:alphaModFix amt="0"/>
          </a:blip>
          <a:srcRect/>
          <a:stretch/>
        </p:blipFill>
        <p:spPr>
          <a:xfrm>
            <a:off x="629625" y="335575"/>
            <a:ext cx="7559563" cy="4920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29625" y="335575"/>
            <a:ext cx="7559576" cy="492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8088" y="341088"/>
            <a:ext cx="7542626" cy="4909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38100" y="341088"/>
            <a:ext cx="7542626" cy="4909819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25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76" name="Google Shape;276;p25"/>
          <p:cNvSpPr/>
          <p:nvPr/>
        </p:nvSpPr>
        <p:spPr>
          <a:xfrm>
            <a:off x="2758775" y="4866075"/>
            <a:ext cx="18972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</p:txBody>
      </p:sp>
      <p:sp>
        <p:nvSpPr>
          <p:cNvPr id="277" name="Google Shape;277;p25"/>
          <p:cNvSpPr/>
          <p:nvPr/>
        </p:nvSpPr>
        <p:spPr>
          <a:xfrm>
            <a:off x="4535300" y="4866075"/>
            <a:ext cx="13125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Terms</a:t>
            </a:r>
            <a:endParaRPr/>
          </a:p>
        </p:txBody>
      </p:sp>
      <p:sp>
        <p:nvSpPr>
          <p:cNvPr id="278" name="Google Shape;278;p25"/>
          <p:cNvSpPr/>
          <p:nvPr/>
        </p:nvSpPr>
        <p:spPr>
          <a:xfrm>
            <a:off x="5745175" y="4866075"/>
            <a:ext cx="13440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279" name="Google Shape;279;p25"/>
          <p:cNvSpPr/>
          <p:nvPr/>
        </p:nvSpPr>
        <p:spPr>
          <a:xfrm>
            <a:off x="6979925" y="4866075"/>
            <a:ext cx="12114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CONOPS</a:t>
            </a:r>
            <a:endParaRPr b="1"/>
          </a:p>
        </p:txBody>
      </p:sp>
      <p:sp>
        <p:nvSpPr>
          <p:cNvPr id="280" name="Google Shape;280;p25"/>
          <p:cNvSpPr/>
          <p:nvPr/>
        </p:nvSpPr>
        <p:spPr>
          <a:xfrm>
            <a:off x="29350" y="4866075"/>
            <a:ext cx="16782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281" name="Google Shape;281;p25"/>
          <p:cNvSpPr/>
          <p:nvPr/>
        </p:nvSpPr>
        <p:spPr>
          <a:xfrm>
            <a:off x="1602925" y="4866075"/>
            <a:ext cx="1276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282" name="Google Shape;282;p25"/>
          <p:cNvSpPr/>
          <p:nvPr/>
        </p:nvSpPr>
        <p:spPr>
          <a:xfrm>
            <a:off x="8079725" y="4866075"/>
            <a:ext cx="8025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FBD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6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Functional Block Diagram</a:t>
            </a:r>
            <a:endParaRPr/>
          </a:p>
        </p:txBody>
      </p:sp>
      <p:pic>
        <p:nvPicPr>
          <p:cNvPr id="288" name="Google Shape;28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0575" y="692937"/>
            <a:ext cx="5802833" cy="4162813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26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90" name="Google Shape;290;p26"/>
          <p:cNvSpPr/>
          <p:nvPr/>
        </p:nvSpPr>
        <p:spPr>
          <a:xfrm>
            <a:off x="2758775" y="4866075"/>
            <a:ext cx="18972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</p:txBody>
      </p:sp>
      <p:sp>
        <p:nvSpPr>
          <p:cNvPr id="291" name="Google Shape;291;p26"/>
          <p:cNvSpPr/>
          <p:nvPr/>
        </p:nvSpPr>
        <p:spPr>
          <a:xfrm>
            <a:off x="4535300" y="4866075"/>
            <a:ext cx="13125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Terms</a:t>
            </a:r>
            <a:endParaRPr/>
          </a:p>
        </p:txBody>
      </p:sp>
      <p:sp>
        <p:nvSpPr>
          <p:cNvPr id="292" name="Google Shape;292;p26"/>
          <p:cNvSpPr/>
          <p:nvPr/>
        </p:nvSpPr>
        <p:spPr>
          <a:xfrm>
            <a:off x="5745175" y="4866075"/>
            <a:ext cx="1276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293" name="Google Shape;293;p26"/>
          <p:cNvSpPr/>
          <p:nvPr/>
        </p:nvSpPr>
        <p:spPr>
          <a:xfrm>
            <a:off x="6868325" y="4866075"/>
            <a:ext cx="12114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CONOPS</a:t>
            </a:r>
            <a:endParaRPr/>
          </a:p>
        </p:txBody>
      </p:sp>
      <p:sp>
        <p:nvSpPr>
          <p:cNvPr id="294" name="Google Shape;294;p26"/>
          <p:cNvSpPr/>
          <p:nvPr/>
        </p:nvSpPr>
        <p:spPr>
          <a:xfrm>
            <a:off x="29350" y="4866075"/>
            <a:ext cx="16782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295" name="Google Shape;295;p26"/>
          <p:cNvSpPr/>
          <p:nvPr/>
        </p:nvSpPr>
        <p:spPr>
          <a:xfrm>
            <a:off x="1602925" y="4866075"/>
            <a:ext cx="1276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296" name="Google Shape;296;p26"/>
          <p:cNvSpPr/>
          <p:nvPr/>
        </p:nvSpPr>
        <p:spPr>
          <a:xfrm>
            <a:off x="7960025" y="4866075"/>
            <a:ext cx="8196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FBD</a:t>
            </a:r>
            <a:endParaRPr b="1"/>
          </a:p>
        </p:txBody>
      </p:sp>
      <p:sp>
        <p:nvSpPr>
          <p:cNvPr id="297" name="Google Shape;297;p26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"/>
          <p:cNvSpPr txBox="1">
            <a:spLocks noGrp="1"/>
          </p:cNvSpPr>
          <p:nvPr>
            <p:ph type="ctrTitle"/>
          </p:nvPr>
        </p:nvSpPr>
        <p:spPr>
          <a:xfrm>
            <a:off x="2162700" y="2279100"/>
            <a:ext cx="48186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Baseline Design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303" name="Google Shape;303;p27"/>
          <p:cNvSpPr txBox="1">
            <a:spLocks noGrp="1"/>
          </p:cNvSpPr>
          <p:nvPr>
            <p:ph type="sldNum" idx="12"/>
          </p:nvPr>
        </p:nvSpPr>
        <p:spPr>
          <a:xfrm>
            <a:off x="8595308" y="47385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15</a:t>
            </a:fld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4" name="Google Shape;304;p27"/>
          <p:cNvSpPr txBox="1"/>
          <p:nvPr/>
        </p:nvSpPr>
        <p:spPr>
          <a:xfrm>
            <a:off x="282200" y="4735225"/>
            <a:ext cx="17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Project Overview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305" name="Google Shape;305;p27"/>
          <p:cNvSpPr txBox="1"/>
          <p:nvPr/>
        </p:nvSpPr>
        <p:spPr>
          <a:xfrm>
            <a:off x="2127525" y="4735225"/>
            <a:ext cx="178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E4E8EE"/>
                </a:solidFill>
              </a:rPr>
              <a:t>Baseline Design</a:t>
            </a:r>
            <a:endParaRPr b="1">
              <a:solidFill>
                <a:srgbClr val="E4E8EE"/>
              </a:solidFill>
            </a:endParaRPr>
          </a:p>
        </p:txBody>
      </p:sp>
      <p:sp>
        <p:nvSpPr>
          <p:cNvPr id="306" name="Google Shape;306;p27"/>
          <p:cNvSpPr txBox="1"/>
          <p:nvPr/>
        </p:nvSpPr>
        <p:spPr>
          <a:xfrm>
            <a:off x="4024450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Feasibility of Design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307" name="Google Shape;307;p27"/>
          <p:cNvSpPr txBox="1"/>
          <p:nvPr/>
        </p:nvSpPr>
        <p:spPr>
          <a:xfrm>
            <a:off x="6342575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Summary and Strategy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8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 Design - Outside</a:t>
            </a:r>
            <a:endParaRPr/>
          </a:p>
        </p:txBody>
      </p:sp>
      <p:sp>
        <p:nvSpPr>
          <p:cNvPr id="313" name="Google Shape;313;p28"/>
          <p:cNvSpPr txBox="1"/>
          <p:nvPr/>
        </p:nvSpPr>
        <p:spPr>
          <a:xfrm>
            <a:off x="6838150" y="3399500"/>
            <a:ext cx="190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Side View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4" name="Google Shape;31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874" y="1257389"/>
            <a:ext cx="2484425" cy="26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72725" y="1257393"/>
            <a:ext cx="2189004" cy="262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08142" y="1257388"/>
            <a:ext cx="2600509" cy="26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8"/>
          <p:cNvSpPr txBox="1"/>
          <p:nvPr/>
        </p:nvSpPr>
        <p:spPr>
          <a:xfrm>
            <a:off x="7750052" y="805075"/>
            <a:ext cx="997500" cy="3540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Vent Holes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18" name="Google Shape;318;p28"/>
          <p:cNvCxnSpPr>
            <a:stCxn id="317" idx="2"/>
          </p:cNvCxnSpPr>
          <p:nvPr/>
        </p:nvCxnSpPr>
        <p:spPr>
          <a:xfrm flipH="1">
            <a:off x="8068802" y="1159075"/>
            <a:ext cx="180000" cy="7749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9" name="Google Shape;319;p28"/>
          <p:cNvSpPr txBox="1"/>
          <p:nvPr/>
        </p:nvSpPr>
        <p:spPr>
          <a:xfrm>
            <a:off x="4687775" y="854875"/>
            <a:ext cx="1724400" cy="35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Colored Opaque Acrylic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20" name="Google Shape;320;p28"/>
          <p:cNvCxnSpPr>
            <a:stCxn id="319" idx="2"/>
          </p:cNvCxnSpPr>
          <p:nvPr/>
        </p:nvCxnSpPr>
        <p:spPr>
          <a:xfrm flipH="1">
            <a:off x="5081075" y="1208875"/>
            <a:ext cx="468900" cy="5103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21" name="Google Shape;321;p28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322" name="Google Shape;322;p28"/>
          <p:cNvSpPr txBox="1"/>
          <p:nvPr/>
        </p:nvSpPr>
        <p:spPr>
          <a:xfrm>
            <a:off x="838750" y="3978900"/>
            <a:ext cx="199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Front View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p28"/>
          <p:cNvSpPr txBox="1"/>
          <p:nvPr/>
        </p:nvSpPr>
        <p:spPr>
          <a:xfrm>
            <a:off x="3573750" y="3978900"/>
            <a:ext cx="199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Side View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28"/>
          <p:cNvSpPr txBox="1"/>
          <p:nvPr/>
        </p:nvSpPr>
        <p:spPr>
          <a:xfrm>
            <a:off x="6252300" y="3934650"/>
            <a:ext cx="199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Back View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5" name="Google Shape;325;p28"/>
          <p:cNvSpPr/>
          <p:nvPr/>
        </p:nvSpPr>
        <p:spPr>
          <a:xfrm>
            <a:off x="2730875" y="4866075"/>
            <a:ext cx="30807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Flow Diagram</a:t>
            </a:r>
            <a:endParaRPr/>
          </a:p>
        </p:txBody>
      </p:sp>
      <p:sp>
        <p:nvSpPr>
          <p:cNvPr id="326" name="Google Shape;326;p28"/>
          <p:cNvSpPr/>
          <p:nvPr/>
        </p:nvSpPr>
        <p:spPr>
          <a:xfrm>
            <a:off x="5661725" y="4866075"/>
            <a:ext cx="28977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Project Elements</a:t>
            </a:r>
            <a:endParaRPr/>
          </a:p>
        </p:txBody>
      </p:sp>
      <p:sp>
        <p:nvSpPr>
          <p:cNvPr id="327" name="Google Shape;327;p28"/>
          <p:cNvSpPr/>
          <p:nvPr/>
        </p:nvSpPr>
        <p:spPr>
          <a:xfrm>
            <a:off x="29350" y="4866075"/>
            <a:ext cx="28614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Baseline Design</a:t>
            </a:r>
            <a:endParaRPr b="1"/>
          </a:p>
        </p:txBody>
      </p:sp>
      <p:cxnSp>
        <p:nvCxnSpPr>
          <p:cNvPr id="328" name="Google Shape;328;p28"/>
          <p:cNvCxnSpPr/>
          <p:nvPr/>
        </p:nvCxnSpPr>
        <p:spPr>
          <a:xfrm rot="10800000" flipH="1">
            <a:off x="1857575" y="3530275"/>
            <a:ext cx="1154400" cy="281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29" name="Google Shape;329;p28"/>
          <p:cNvSpPr txBox="1"/>
          <p:nvPr/>
        </p:nvSpPr>
        <p:spPr>
          <a:xfrm>
            <a:off x="2309025" y="3611550"/>
            <a:ext cx="111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18 inches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30" name="Google Shape;330;p28"/>
          <p:cNvCxnSpPr/>
          <p:nvPr/>
        </p:nvCxnSpPr>
        <p:spPr>
          <a:xfrm>
            <a:off x="680875" y="3493150"/>
            <a:ext cx="1117500" cy="3330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31" name="Google Shape;331;p28"/>
          <p:cNvSpPr txBox="1"/>
          <p:nvPr/>
        </p:nvSpPr>
        <p:spPr>
          <a:xfrm>
            <a:off x="684625" y="3611550"/>
            <a:ext cx="111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18 inches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32" name="Google Shape;332;p28"/>
          <p:cNvCxnSpPr/>
          <p:nvPr/>
        </p:nvCxnSpPr>
        <p:spPr>
          <a:xfrm>
            <a:off x="643875" y="1391325"/>
            <a:ext cx="0" cy="2049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33" name="Google Shape;333;p28"/>
          <p:cNvSpPr txBox="1"/>
          <p:nvPr/>
        </p:nvSpPr>
        <p:spPr>
          <a:xfrm>
            <a:off x="0" y="2161000"/>
            <a:ext cx="7551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24 inches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34" name="Google Shape;334;p28"/>
          <p:cNvCxnSpPr/>
          <p:nvPr/>
        </p:nvCxnSpPr>
        <p:spPr>
          <a:xfrm flipH="1">
            <a:off x="3078600" y="1798375"/>
            <a:ext cx="7500" cy="16947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335" name="Google Shape;335;p28"/>
          <p:cNvSpPr txBox="1"/>
          <p:nvPr/>
        </p:nvSpPr>
        <p:spPr>
          <a:xfrm>
            <a:off x="3078600" y="2410200"/>
            <a:ext cx="1110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20 in.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9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 Design - Components</a:t>
            </a:r>
            <a:endParaRPr/>
          </a:p>
        </p:txBody>
      </p:sp>
      <p:sp>
        <p:nvSpPr>
          <p:cNvPr id="341" name="Google Shape;341;p29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pic>
        <p:nvPicPr>
          <p:cNvPr id="342" name="Google Shape;342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8151" y="1048275"/>
            <a:ext cx="2697740" cy="3008572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29"/>
          <p:cNvSpPr txBox="1"/>
          <p:nvPr/>
        </p:nvSpPr>
        <p:spPr>
          <a:xfrm>
            <a:off x="3228150" y="4231830"/>
            <a:ext cx="306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Inside of Enclosure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4" name="Google Shape;344;p29"/>
          <p:cNvSpPr txBox="1"/>
          <p:nvPr/>
        </p:nvSpPr>
        <p:spPr>
          <a:xfrm>
            <a:off x="5195111" y="1048576"/>
            <a:ext cx="1555500" cy="354000"/>
          </a:xfrm>
          <a:prstGeom prst="rect">
            <a:avLst/>
          </a:prstGeom>
          <a:solidFill>
            <a:srgbClr val="EFEFE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Sensor/Camera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45" name="Google Shape;345;p29"/>
          <p:cNvCxnSpPr>
            <a:stCxn id="344" idx="2"/>
          </p:cNvCxnSpPr>
          <p:nvPr/>
        </p:nvCxnSpPr>
        <p:spPr>
          <a:xfrm flipH="1">
            <a:off x="4846961" y="1402576"/>
            <a:ext cx="1125900" cy="56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6" name="Google Shape;346;p29"/>
          <p:cNvSpPr txBox="1"/>
          <p:nvPr/>
        </p:nvSpPr>
        <p:spPr>
          <a:xfrm>
            <a:off x="2356575" y="2304825"/>
            <a:ext cx="1231200" cy="35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Linear Actuator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47" name="Google Shape;347;p29"/>
          <p:cNvCxnSpPr>
            <a:stCxn id="346" idx="3"/>
          </p:cNvCxnSpPr>
          <p:nvPr/>
        </p:nvCxnSpPr>
        <p:spPr>
          <a:xfrm rot="10800000" flipH="1">
            <a:off x="3587775" y="2399625"/>
            <a:ext cx="376500" cy="822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48" name="Google Shape;348;p29"/>
          <p:cNvSpPr txBox="1"/>
          <p:nvPr/>
        </p:nvSpPr>
        <p:spPr>
          <a:xfrm>
            <a:off x="5435459" y="2071078"/>
            <a:ext cx="1360500" cy="35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Sensor Mount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49" name="Google Shape;349;p29"/>
          <p:cNvCxnSpPr>
            <a:stCxn id="348" idx="1"/>
          </p:cNvCxnSpPr>
          <p:nvPr/>
        </p:nvCxnSpPr>
        <p:spPr>
          <a:xfrm flipH="1">
            <a:off x="4605959" y="2248078"/>
            <a:ext cx="829500" cy="1707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0" name="Google Shape;350;p29"/>
          <p:cNvSpPr txBox="1"/>
          <p:nvPr/>
        </p:nvSpPr>
        <p:spPr>
          <a:xfrm>
            <a:off x="4425449" y="796850"/>
            <a:ext cx="667800" cy="35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Lens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51" name="Google Shape;351;p29"/>
          <p:cNvCxnSpPr>
            <a:stCxn id="350" idx="2"/>
          </p:cNvCxnSpPr>
          <p:nvPr/>
        </p:nvCxnSpPr>
        <p:spPr>
          <a:xfrm flipH="1">
            <a:off x="4273049" y="1150850"/>
            <a:ext cx="486300" cy="723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2" name="Google Shape;352;p29"/>
          <p:cNvSpPr txBox="1"/>
          <p:nvPr/>
        </p:nvSpPr>
        <p:spPr>
          <a:xfrm>
            <a:off x="2834740" y="3795176"/>
            <a:ext cx="1161600" cy="35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Electronics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53" name="Google Shape;353;p29"/>
          <p:cNvCxnSpPr>
            <a:stCxn id="352" idx="0"/>
          </p:cNvCxnSpPr>
          <p:nvPr/>
        </p:nvCxnSpPr>
        <p:spPr>
          <a:xfrm rot="10800000" flipH="1">
            <a:off x="3415540" y="3362576"/>
            <a:ext cx="596100" cy="432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4" name="Google Shape;354;p29"/>
          <p:cNvSpPr txBox="1"/>
          <p:nvPr/>
        </p:nvSpPr>
        <p:spPr>
          <a:xfrm>
            <a:off x="2834725" y="941296"/>
            <a:ext cx="927600" cy="35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Brackets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55" name="Google Shape;355;p29"/>
          <p:cNvCxnSpPr>
            <a:stCxn id="354" idx="2"/>
          </p:cNvCxnSpPr>
          <p:nvPr/>
        </p:nvCxnSpPr>
        <p:spPr>
          <a:xfrm>
            <a:off x="3298525" y="1295296"/>
            <a:ext cx="569400" cy="4941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6" name="Google Shape;356;p29"/>
          <p:cNvSpPr txBox="1"/>
          <p:nvPr/>
        </p:nvSpPr>
        <p:spPr>
          <a:xfrm>
            <a:off x="5549427" y="3614367"/>
            <a:ext cx="846900" cy="35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Battery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57" name="Google Shape;357;p29"/>
          <p:cNvCxnSpPr>
            <a:stCxn id="356" idx="0"/>
          </p:cNvCxnSpPr>
          <p:nvPr/>
        </p:nvCxnSpPr>
        <p:spPr>
          <a:xfrm rot="10800000">
            <a:off x="5155677" y="3396567"/>
            <a:ext cx="817200" cy="217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8" name="Google Shape;358;p29"/>
          <p:cNvSpPr/>
          <p:nvPr/>
        </p:nvSpPr>
        <p:spPr>
          <a:xfrm>
            <a:off x="2730875" y="4866075"/>
            <a:ext cx="30621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Flow Diagram</a:t>
            </a:r>
            <a:endParaRPr/>
          </a:p>
        </p:txBody>
      </p:sp>
      <p:sp>
        <p:nvSpPr>
          <p:cNvPr id="359" name="Google Shape;359;p29"/>
          <p:cNvSpPr/>
          <p:nvPr/>
        </p:nvSpPr>
        <p:spPr>
          <a:xfrm>
            <a:off x="5661725" y="4866075"/>
            <a:ext cx="31302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Project Elements</a:t>
            </a:r>
            <a:endParaRPr/>
          </a:p>
        </p:txBody>
      </p:sp>
      <p:sp>
        <p:nvSpPr>
          <p:cNvPr id="360" name="Google Shape;360;p29"/>
          <p:cNvSpPr/>
          <p:nvPr/>
        </p:nvSpPr>
        <p:spPr>
          <a:xfrm>
            <a:off x="29350" y="4866075"/>
            <a:ext cx="28449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Baseline Design</a:t>
            </a:r>
            <a:endParaRPr b="1"/>
          </a:p>
        </p:txBody>
      </p:sp>
      <p:sp>
        <p:nvSpPr>
          <p:cNvPr id="361" name="Google Shape;361;p29"/>
          <p:cNvSpPr txBox="1"/>
          <p:nvPr/>
        </p:nvSpPr>
        <p:spPr>
          <a:xfrm>
            <a:off x="-48200" y="2748475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Sensor + lens approximate dimensions: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Length: 10.2 inches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Diameter: 3.6 inches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Flow Block Diagram</a:t>
            </a:r>
            <a:endParaRPr/>
          </a:p>
        </p:txBody>
      </p:sp>
      <p:pic>
        <p:nvPicPr>
          <p:cNvPr id="367" name="Google Shape;36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301" y="-422525"/>
            <a:ext cx="7421376" cy="556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0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  <p:sp>
        <p:nvSpPr>
          <p:cNvPr id="369" name="Google Shape;369;p30"/>
          <p:cNvSpPr/>
          <p:nvPr/>
        </p:nvSpPr>
        <p:spPr>
          <a:xfrm>
            <a:off x="2730875" y="4866075"/>
            <a:ext cx="30750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Data Flow Diagram</a:t>
            </a:r>
            <a:endParaRPr b="1"/>
          </a:p>
        </p:txBody>
      </p:sp>
      <p:sp>
        <p:nvSpPr>
          <p:cNvPr id="370" name="Google Shape;370;p30"/>
          <p:cNvSpPr/>
          <p:nvPr/>
        </p:nvSpPr>
        <p:spPr>
          <a:xfrm>
            <a:off x="5661725" y="4866075"/>
            <a:ext cx="31302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Project Elements</a:t>
            </a:r>
            <a:endParaRPr/>
          </a:p>
        </p:txBody>
      </p:sp>
      <p:sp>
        <p:nvSpPr>
          <p:cNvPr id="371" name="Google Shape;371;p30"/>
          <p:cNvSpPr/>
          <p:nvPr/>
        </p:nvSpPr>
        <p:spPr>
          <a:xfrm>
            <a:off x="29350" y="4866075"/>
            <a:ext cx="28449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 Design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31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Critical Project Elements</a:t>
            </a:r>
            <a:endParaRPr/>
          </a:p>
        </p:txBody>
      </p:sp>
      <p:graphicFrame>
        <p:nvGraphicFramePr>
          <p:cNvPr id="377" name="Google Shape;377;p31"/>
          <p:cNvGraphicFramePr/>
          <p:nvPr/>
        </p:nvGraphicFramePr>
        <p:xfrm>
          <a:off x="735800" y="682600"/>
          <a:ext cx="7672400" cy="4044400"/>
        </p:xfrm>
        <a:graphic>
          <a:graphicData uri="http://schemas.openxmlformats.org/drawingml/2006/table">
            <a:tbl>
              <a:tblPr>
                <a:noFill/>
                <a:tableStyleId>{B6462D69-9ED4-48C2-913A-9F098C0DB2FC}</a:tableStyleId>
              </a:tblPr>
              <a:tblGrid>
                <a:gridCol w="2348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6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CPE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Importance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3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Weather Protection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An enclosure is needed to </a:t>
                      </a:r>
                      <a:r>
                        <a:rPr lang="en" sz="1200" b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protect the internal subsystems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(optical and electronics) from IPX-1 elements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2.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GEO Observation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SPECTER must be capable to </a:t>
                      </a:r>
                      <a:r>
                        <a:rPr lang="en" sz="1200" b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observe satellites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to facilitate data collection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6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Data Collection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Data collection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is required for future POL comparison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4.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POL Determination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POL’s are necessary to </a:t>
                      </a:r>
                      <a:r>
                        <a:rPr lang="en" sz="1200" b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monitor for deviations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from expectations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922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5.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Comparison of Collected Data to Historical Data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system must be able to use the astrometric and photometric data output from the image processing subsystem to </a:t>
                      </a:r>
                      <a:r>
                        <a:rPr lang="en" sz="1200" b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compare to historical data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3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6.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Event Detection</a:t>
                      </a:r>
                      <a:endParaRPr/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 alert end users of a POL deviation, the SPECTER system must have the </a:t>
                      </a:r>
                      <a:r>
                        <a:rPr lang="en" sz="1200" b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capability to detect the event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</a:t>
                      </a:r>
                      <a:endParaRPr sz="12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272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7.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Tip and Cue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SPECTER system must be able to </a:t>
                      </a:r>
                      <a:r>
                        <a:rPr lang="en" sz="1200" b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alert end users </a:t>
                      </a:r>
                      <a:r>
                        <a:rPr lang="en" sz="12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of POL deviations</a:t>
                      </a:r>
                      <a:endParaRPr sz="1200"/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378" name="Google Shape;378;p31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379" name="Google Shape;379;p31"/>
          <p:cNvSpPr/>
          <p:nvPr/>
        </p:nvSpPr>
        <p:spPr>
          <a:xfrm>
            <a:off x="2730875" y="4866075"/>
            <a:ext cx="30777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Flow Diagram</a:t>
            </a:r>
            <a:endParaRPr/>
          </a:p>
        </p:txBody>
      </p:sp>
      <p:sp>
        <p:nvSpPr>
          <p:cNvPr id="380" name="Google Shape;380;p31"/>
          <p:cNvSpPr/>
          <p:nvPr/>
        </p:nvSpPr>
        <p:spPr>
          <a:xfrm>
            <a:off x="5661725" y="4866075"/>
            <a:ext cx="31302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Critical Project Elements</a:t>
            </a:r>
            <a:endParaRPr b="1"/>
          </a:p>
        </p:txBody>
      </p:sp>
      <p:sp>
        <p:nvSpPr>
          <p:cNvPr id="381" name="Google Shape;381;p31"/>
          <p:cNvSpPr/>
          <p:nvPr/>
        </p:nvSpPr>
        <p:spPr>
          <a:xfrm>
            <a:off x="29350" y="4866075"/>
            <a:ext cx="28632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Baseline Design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4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104" name="Google Shape;104;p14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Project Overview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Baseline Design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Enclosure Feasibility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Electronics Feasibility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Optics Feasibility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Image Processing Feasibility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Orbit Determination Feasibility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Algorithm Feasibility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Status Summary and Strategy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Appendix</a:t>
            </a:r>
            <a:endParaRPr/>
          </a:p>
        </p:txBody>
      </p:sp>
      <p:sp>
        <p:nvSpPr>
          <p:cNvPr id="105" name="Google Shape;105;p14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32"/>
          <p:cNvSpPr txBox="1">
            <a:spLocks noGrp="1"/>
          </p:cNvSpPr>
          <p:nvPr>
            <p:ph type="ctrTitle"/>
          </p:nvPr>
        </p:nvSpPr>
        <p:spPr>
          <a:xfrm>
            <a:off x="2162700" y="1771800"/>
            <a:ext cx="4818600" cy="15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Feasibility of Baseline Design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387" name="Google Shape;387;p32"/>
          <p:cNvSpPr txBox="1">
            <a:spLocks noGrp="1"/>
          </p:cNvSpPr>
          <p:nvPr>
            <p:ph type="sldNum" idx="12"/>
          </p:nvPr>
        </p:nvSpPr>
        <p:spPr>
          <a:xfrm>
            <a:off x="8595308" y="47385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20</a:t>
            </a:fld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8" name="Google Shape;388;p32"/>
          <p:cNvSpPr txBox="1"/>
          <p:nvPr/>
        </p:nvSpPr>
        <p:spPr>
          <a:xfrm>
            <a:off x="282200" y="4735225"/>
            <a:ext cx="17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Project Overview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389" name="Google Shape;389;p32"/>
          <p:cNvSpPr txBox="1"/>
          <p:nvPr/>
        </p:nvSpPr>
        <p:spPr>
          <a:xfrm>
            <a:off x="2127525" y="4735225"/>
            <a:ext cx="178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Baseline Design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390" name="Google Shape;390;p32"/>
          <p:cNvSpPr txBox="1"/>
          <p:nvPr/>
        </p:nvSpPr>
        <p:spPr>
          <a:xfrm>
            <a:off x="4024450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</a:rPr>
              <a:t>Feasibility of Design</a:t>
            </a:r>
            <a:endParaRPr b="1">
              <a:solidFill>
                <a:schemeClr val="lt2"/>
              </a:solidFill>
            </a:endParaRPr>
          </a:p>
        </p:txBody>
      </p:sp>
      <p:sp>
        <p:nvSpPr>
          <p:cNvPr id="391" name="Google Shape;391;p32"/>
          <p:cNvSpPr txBox="1"/>
          <p:nvPr/>
        </p:nvSpPr>
        <p:spPr>
          <a:xfrm>
            <a:off x="6342575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Summary and Strategy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3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Feasibility Overview</a:t>
            </a:r>
            <a:endParaRPr/>
          </a:p>
        </p:txBody>
      </p:sp>
      <p:graphicFrame>
        <p:nvGraphicFramePr>
          <p:cNvPr id="397" name="Google Shape;397;p33"/>
          <p:cNvGraphicFramePr/>
          <p:nvPr/>
        </p:nvGraphicFramePr>
        <p:xfrm>
          <a:off x="1185175" y="1021125"/>
          <a:ext cx="6773650" cy="2956835"/>
        </p:xfrm>
        <a:graphic>
          <a:graphicData uri="http://schemas.openxmlformats.org/drawingml/2006/table">
            <a:tbl>
              <a:tblPr>
                <a:noFill/>
                <a:tableStyleId>{B6462D69-9ED4-48C2-913A-9F098C0DB2FC}</a:tableStyleId>
              </a:tblPr>
              <a:tblGrid>
                <a:gridCol w="274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58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Feasibility Studied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CPE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Feasibility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Enclosure (weather protection)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?? </a:t>
                      </a:r>
                      <a:endParaRPr>
                        <a:highlight>
                          <a:srgbClr val="F4CCCC"/>
                        </a:highlight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Electronics 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2-6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?? 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Image Processing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3,4,5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?? 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Orbit Determination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4,5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?? 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Optical Assembly 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2,3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?? 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Algorithm 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4,5,6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??</a:t>
                      </a:r>
                      <a:endParaRPr>
                        <a:highlight>
                          <a:srgbClr val="FFE599"/>
                        </a:highlight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98" name="Google Shape;398;p33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4"/>
          <p:cNvSpPr txBox="1">
            <a:spLocks noGrp="1"/>
          </p:cNvSpPr>
          <p:nvPr>
            <p:ph type="ctrTitle"/>
          </p:nvPr>
        </p:nvSpPr>
        <p:spPr>
          <a:xfrm>
            <a:off x="872400" y="2279100"/>
            <a:ext cx="73992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Enclosure Feasibility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404" name="Google Shape;404;p34"/>
          <p:cNvSpPr txBox="1">
            <a:spLocks noGrp="1"/>
          </p:cNvSpPr>
          <p:nvPr>
            <p:ph type="sldNum" idx="12"/>
          </p:nvPr>
        </p:nvSpPr>
        <p:spPr>
          <a:xfrm>
            <a:off x="8595308" y="47385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22</a:t>
            </a:fld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05" name="Google Shape;405;p34"/>
          <p:cNvSpPr txBox="1"/>
          <p:nvPr/>
        </p:nvSpPr>
        <p:spPr>
          <a:xfrm>
            <a:off x="282200" y="4735225"/>
            <a:ext cx="17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Project Overview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406" name="Google Shape;406;p34"/>
          <p:cNvSpPr txBox="1"/>
          <p:nvPr/>
        </p:nvSpPr>
        <p:spPr>
          <a:xfrm>
            <a:off x="2127525" y="4735225"/>
            <a:ext cx="178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Baseline Design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407" name="Google Shape;407;p34"/>
          <p:cNvSpPr txBox="1"/>
          <p:nvPr/>
        </p:nvSpPr>
        <p:spPr>
          <a:xfrm>
            <a:off x="4024450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</a:rPr>
              <a:t>Feasibility of Design</a:t>
            </a:r>
            <a:endParaRPr b="1">
              <a:solidFill>
                <a:schemeClr val="lt2"/>
              </a:solidFill>
            </a:endParaRPr>
          </a:p>
        </p:txBody>
      </p:sp>
      <p:sp>
        <p:nvSpPr>
          <p:cNvPr id="408" name="Google Shape;408;p34"/>
          <p:cNvSpPr txBox="1"/>
          <p:nvPr/>
        </p:nvSpPr>
        <p:spPr>
          <a:xfrm>
            <a:off x="6342575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Summary and Strategy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5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Enclosure Driving Requirements</a:t>
            </a:r>
            <a:endParaRPr/>
          </a:p>
        </p:txBody>
      </p:sp>
      <p:graphicFrame>
        <p:nvGraphicFramePr>
          <p:cNvPr id="414" name="Google Shape;414;p35"/>
          <p:cNvGraphicFramePr/>
          <p:nvPr/>
        </p:nvGraphicFramePr>
        <p:xfrm>
          <a:off x="952500" y="2000250"/>
          <a:ext cx="7239000" cy="1615350"/>
        </p:xfrm>
        <a:graphic>
          <a:graphicData uri="http://schemas.openxmlformats.org/drawingml/2006/table">
            <a:tbl>
              <a:tblPr>
                <a:noFill/>
                <a:tableStyleId>{B6462D69-9ED4-48C2-913A-9F098C0DB2FC}</a:tableStyleId>
              </a:tblPr>
              <a:tblGrid>
                <a:gridCol w="1037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1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FR 8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An enclosure shall </a:t>
                      </a:r>
                      <a:r>
                        <a:rPr lang="en" b="1"/>
                        <a:t>protect the camera</a:t>
                      </a:r>
                      <a:r>
                        <a:rPr lang="en"/>
                        <a:t> and its associated electronic equipment.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DR 8.1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The enclosure shall maintain a moisture level below IPX-1, where IPX-1 is defined as </a:t>
                      </a:r>
                      <a:r>
                        <a:rPr lang="en" b="1"/>
                        <a:t>water resistance</a:t>
                      </a:r>
                      <a:r>
                        <a:rPr lang="en"/>
                        <a:t> against drops of water falling vertically.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DR 8.2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The enclosure shall</a:t>
                      </a:r>
                      <a:r>
                        <a:rPr lang="en" b="1"/>
                        <a:t> provide solar protection</a:t>
                      </a:r>
                      <a:r>
                        <a:rPr lang="en"/>
                        <a:t> during the day.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15" name="Google Shape;415;p35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  <p:sp>
        <p:nvSpPr>
          <p:cNvPr id="416" name="Google Shape;416;p35"/>
          <p:cNvSpPr/>
          <p:nvPr/>
        </p:nvSpPr>
        <p:spPr>
          <a:xfrm>
            <a:off x="1864950" y="4866075"/>
            <a:ext cx="24753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Enclosure Characteristics</a:t>
            </a:r>
            <a:endParaRPr sz="1200"/>
          </a:p>
        </p:txBody>
      </p:sp>
      <p:sp>
        <p:nvSpPr>
          <p:cNvPr id="417" name="Google Shape;417;p35"/>
          <p:cNvSpPr/>
          <p:nvPr/>
        </p:nvSpPr>
        <p:spPr>
          <a:xfrm>
            <a:off x="29350" y="4866075"/>
            <a:ext cx="19602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Driving Requirements</a:t>
            </a:r>
            <a:endParaRPr sz="1200" b="1"/>
          </a:p>
        </p:txBody>
      </p:sp>
      <p:sp>
        <p:nvSpPr>
          <p:cNvPr id="418" name="Google Shape;418;p35"/>
          <p:cNvSpPr/>
          <p:nvPr/>
        </p:nvSpPr>
        <p:spPr>
          <a:xfrm>
            <a:off x="4235225" y="4863100"/>
            <a:ext cx="22794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Door Actuation</a:t>
            </a:r>
            <a:endParaRPr sz="13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36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Enclosure Characteristics</a:t>
            </a:r>
            <a:endParaRPr/>
          </a:p>
        </p:txBody>
      </p:sp>
      <p:sp>
        <p:nvSpPr>
          <p:cNvPr id="424" name="Google Shape;424;p36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56850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457200" lvl="0" indent="-317546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5602"/>
              <a:t>Material</a:t>
            </a:r>
            <a:endParaRPr sz="5602"/>
          </a:p>
          <a:p>
            <a:pPr marL="914400" lvl="1" indent="-311196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5202"/>
              <a:t>Colored Acrylic (waterproof)</a:t>
            </a:r>
            <a:endParaRPr sz="5202"/>
          </a:p>
          <a:p>
            <a:pPr marL="457200" lvl="0" indent="-317546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5602"/>
              <a:t>Weather and Sun Protection</a:t>
            </a:r>
            <a:endParaRPr sz="5602"/>
          </a:p>
          <a:p>
            <a:pPr marL="914400" lvl="1" indent="-311196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5202"/>
              <a:t>Passive </a:t>
            </a:r>
            <a:endParaRPr sz="5202"/>
          </a:p>
          <a:p>
            <a:pPr marL="1371600" lvl="2" indent="-311196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5202" b="1"/>
              <a:t>Slanted roof</a:t>
            </a:r>
            <a:r>
              <a:rPr lang="en" sz="5202"/>
              <a:t> to prevent water pooling</a:t>
            </a:r>
            <a:endParaRPr sz="5202"/>
          </a:p>
          <a:p>
            <a:pPr marL="1828800" lvl="3" indent="-311196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5202"/>
              <a:t>IPX-1 protection is from vertical dripping water, so enclosure does not need to be fully watertight</a:t>
            </a:r>
            <a:endParaRPr sz="5202"/>
          </a:p>
          <a:p>
            <a:pPr marL="1371600" lvl="2" indent="-311196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5202" b="1"/>
              <a:t>Colored acrylic</a:t>
            </a:r>
            <a:r>
              <a:rPr lang="en" sz="5202"/>
              <a:t> to shield from sunlight</a:t>
            </a:r>
            <a:endParaRPr sz="5202"/>
          </a:p>
          <a:p>
            <a:pPr marL="914400" lvl="1" indent="-311196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5202"/>
              <a:t>Autonomous</a:t>
            </a:r>
            <a:endParaRPr sz="5202"/>
          </a:p>
          <a:p>
            <a:pPr marL="1371600" lvl="2" indent="-311196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5202"/>
              <a:t>Connection to</a:t>
            </a:r>
            <a:r>
              <a:rPr lang="en" sz="5202" b="1"/>
              <a:t> weather app</a:t>
            </a:r>
            <a:r>
              <a:rPr lang="en" sz="5202"/>
              <a:t> for sunrise/sunset times, rain</a:t>
            </a:r>
            <a:endParaRPr sz="5202"/>
          </a:p>
          <a:p>
            <a:pPr marL="1828800" lvl="3" indent="-311196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5202"/>
              <a:t>If rain is predicted, the enclosure will not open</a:t>
            </a:r>
            <a:endParaRPr sz="5202"/>
          </a:p>
          <a:p>
            <a:pPr marL="1828800" lvl="3" indent="-311196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5202"/>
              <a:t>If clear skies are predicted, cloud cover will be measured before the enclosure opens</a:t>
            </a:r>
            <a:endParaRPr sz="5202"/>
          </a:p>
          <a:p>
            <a:pPr marL="1371600" lvl="2" indent="-311196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5202" b="1"/>
              <a:t>IR thermometer</a:t>
            </a:r>
            <a:r>
              <a:rPr lang="en" sz="5202"/>
              <a:t> to determine cloud cover</a:t>
            </a:r>
            <a:endParaRPr sz="5202"/>
          </a:p>
          <a:p>
            <a:pPr marL="1828800" lvl="3" indent="-311196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5202"/>
              <a:t>Cloudy skies are around 10°C warmer than clear skies</a:t>
            </a:r>
            <a:endParaRPr sz="5202"/>
          </a:p>
          <a:p>
            <a:pPr marL="457200" lvl="0" indent="-317546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5602"/>
              <a:t>Cover</a:t>
            </a:r>
            <a:endParaRPr sz="5602"/>
          </a:p>
          <a:p>
            <a:pPr marL="914400" lvl="1" indent="-311196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5202" b="1"/>
              <a:t>Linear actuator</a:t>
            </a:r>
            <a:r>
              <a:rPr lang="en" sz="5202"/>
              <a:t> to slide cover behind window</a:t>
            </a:r>
            <a:endParaRPr sz="5202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425" name="Google Shape;425;p36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426" name="Google Shape;426;p36"/>
          <p:cNvSpPr/>
          <p:nvPr/>
        </p:nvSpPr>
        <p:spPr>
          <a:xfrm>
            <a:off x="1864950" y="4866075"/>
            <a:ext cx="24726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/>
              <a:t>Enclosure Characteristics</a:t>
            </a:r>
            <a:endParaRPr sz="1200" b="1"/>
          </a:p>
        </p:txBody>
      </p:sp>
      <p:sp>
        <p:nvSpPr>
          <p:cNvPr id="427" name="Google Shape;427;p36"/>
          <p:cNvSpPr/>
          <p:nvPr/>
        </p:nvSpPr>
        <p:spPr>
          <a:xfrm>
            <a:off x="29350" y="4866075"/>
            <a:ext cx="19602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Driving Requirements</a:t>
            </a:r>
            <a:endParaRPr sz="1300"/>
          </a:p>
        </p:txBody>
      </p:sp>
      <p:sp>
        <p:nvSpPr>
          <p:cNvPr id="428" name="Google Shape;428;p36"/>
          <p:cNvSpPr/>
          <p:nvPr/>
        </p:nvSpPr>
        <p:spPr>
          <a:xfrm>
            <a:off x="4220450" y="4866075"/>
            <a:ext cx="22794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Door Actuation</a:t>
            </a:r>
            <a:endParaRPr sz="1300"/>
          </a:p>
        </p:txBody>
      </p:sp>
      <p:pic>
        <p:nvPicPr>
          <p:cNvPr id="429" name="Google Shape;42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7874" y="1257389"/>
            <a:ext cx="2484425" cy="262872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p36"/>
          <p:cNvSpPr txBox="1"/>
          <p:nvPr/>
        </p:nvSpPr>
        <p:spPr>
          <a:xfrm>
            <a:off x="6665125" y="3964775"/>
            <a:ext cx="617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Enclosure exterior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37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Door Actuation</a:t>
            </a:r>
            <a:endParaRPr/>
          </a:p>
        </p:txBody>
      </p:sp>
      <p:sp>
        <p:nvSpPr>
          <p:cNvPr id="436" name="Google Shape;436;p37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43881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Coefficient of Friction of Acrylic: 0.4-0.5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Weight of hole cover: </a:t>
            </a:r>
            <a:r>
              <a:rPr lang="en" b="1"/>
              <a:t>0.4 lbs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600"/>
              <a:t>6x6 inch piece of acrylic with density of 0.043lb/cu. in </a:t>
            </a:r>
            <a:endParaRPr sz="16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Force due to friction:</a:t>
            </a:r>
            <a:endParaRPr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0.4*0.5 = </a:t>
            </a:r>
            <a:r>
              <a:rPr lang="en" sz="1600" b="1"/>
              <a:t>0.2 lbs </a:t>
            </a:r>
            <a:r>
              <a:rPr lang="en" sz="1600"/>
              <a:t>needed</a:t>
            </a:r>
            <a:endParaRPr sz="16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Linear actuator found can move up to </a:t>
            </a:r>
            <a:r>
              <a:rPr lang="en" b="1"/>
              <a:t>330 lbs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330 lbs &gt; 0.6 lbs </a:t>
            </a:r>
            <a:r>
              <a:rPr lang="en" sz="1600"/>
              <a:t>✅</a:t>
            </a:r>
            <a:endParaRPr sz="200"/>
          </a:p>
        </p:txBody>
      </p:sp>
      <p:pic>
        <p:nvPicPr>
          <p:cNvPr id="437" name="Google Shape;437;p37"/>
          <p:cNvPicPr preferRelativeResize="0"/>
          <p:nvPr/>
        </p:nvPicPr>
        <p:blipFill rotWithShape="1">
          <a:blip r:embed="rId3">
            <a:alphaModFix/>
          </a:blip>
          <a:srcRect r="4662"/>
          <a:stretch/>
        </p:blipFill>
        <p:spPr>
          <a:xfrm>
            <a:off x="6718975" y="1084588"/>
            <a:ext cx="1187825" cy="2974324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7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  <p:sp>
        <p:nvSpPr>
          <p:cNvPr id="439" name="Google Shape;439;p37"/>
          <p:cNvSpPr/>
          <p:nvPr/>
        </p:nvSpPr>
        <p:spPr>
          <a:xfrm>
            <a:off x="1864950" y="4866075"/>
            <a:ext cx="24333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Enclosure Characteristics</a:t>
            </a:r>
            <a:endParaRPr sz="1200"/>
          </a:p>
        </p:txBody>
      </p:sp>
      <p:sp>
        <p:nvSpPr>
          <p:cNvPr id="440" name="Google Shape;440;p37"/>
          <p:cNvSpPr/>
          <p:nvPr/>
        </p:nvSpPr>
        <p:spPr>
          <a:xfrm>
            <a:off x="29350" y="4866075"/>
            <a:ext cx="19245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Driving Requirements</a:t>
            </a:r>
            <a:endParaRPr sz="1300"/>
          </a:p>
        </p:txBody>
      </p:sp>
      <p:sp>
        <p:nvSpPr>
          <p:cNvPr id="441" name="Google Shape;441;p37"/>
          <p:cNvSpPr/>
          <p:nvPr/>
        </p:nvSpPr>
        <p:spPr>
          <a:xfrm>
            <a:off x="1864950" y="4866075"/>
            <a:ext cx="24753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Enclosure Characteristics</a:t>
            </a:r>
            <a:endParaRPr sz="1200"/>
          </a:p>
        </p:txBody>
      </p:sp>
      <p:sp>
        <p:nvSpPr>
          <p:cNvPr id="442" name="Google Shape;442;p37"/>
          <p:cNvSpPr/>
          <p:nvPr/>
        </p:nvSpPr>
        <p:spPr>
          <a:xfrm>
            <a:off x="29350" y="4866075"/>
            <a:ext cx="19731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Driving Requirements</a:t>
            </a:r>
            <a:endParaRPr sz="1300"/>
          </a:p>
        </p:txBody>
      </p:sp>
      <p:sp>
        <p:nvSpPr>
          <p:cNvPr id="443" name="Google Shape;443;p37"/>
          <p:cNvSpPr/>
          <p:nvPr/>
        </p:nvSpPr>
        <p:spPr>
          <a:xfrm>
            <a:off x="4228825" y="4863100"/>
            <a:ext cx="22794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Door Actuation</a:t>
            </a:r>
            <a:endParaRPr sz="1300" b="1"/>
          </a:p>
        </p:txBody>
      </p:sp>
      <p:sp>
        <p:nvSpPr>
          <p:cNvPr id="444" name="Google Shape;444;p37"/>
          <p:cNvSpPr txBox="1"/>
          <p:nvPr/>
        </p:nvSpPr>
        <p:spPr>
          <a:xfrm>
            <a:off x="5979325" y="4179100"/>
            <a:ext cx="617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Linear actuator and door cover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8"/>
          <p:cNvSpPr txBox="1">
            <a:spLocks noGrp="1"/>
          </p:cNvSpPr>
          <p:nvPr>
            <p:ph type="ctrTitle"/>
          </p:nvPr>
        </p:nvSpPr>
        <p:spPr>
          <a:xfrm>
            <a:off x="872400" y="1840950"/>
            <a:ext cx="7399200" cy="102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Electronics Feasibility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450" name="Google Shape;450;p38"/>
          <p:cNvSpPr txBox="1">
            <a:spLocks noGrp="1"/>
          </p:cNvSpPr>
          <p:nvPr>
            <p:ph type="sldNum" idx="12"/>
          </p:nvPr>
        </p:nvSpPr>
        <p:spPr>
          <a:xfrm>
            <a:off x="8595308" y="47385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26</a:t>
            </a:fld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51" name="Google Shape;451;p38"/>
          <p:cNvSpPr txBox="1"/>
          <p:nvPr/>
        </p:nvSpPr>
        <p:spPr>
          <a:xfrm>
            <a:off x="282200" y="4735225"/>
            <a:ext cx="17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Project Overview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452" name="Google Shape;452;p38"/>
          <p:cNvSpPr txBox="1"/>
          <p:nvPr/>
        </p:nvSpPr>
        <p:spPr>
          <a:xfrm>
            <a:off x="2127525" y="4735225"/>
            <a:ext cx="178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Baseline Design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453" name="Google Shape;453;p38"/>
          <p:cNvSpPr txBox="1"/>
          <p:nvPr/>
        </p:nvSpPr>
        <p:spPr>
          <a:xfrm>
            <a:off x="4024450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</a:rPr>
              <a:t>Feasibility of Design</a:t>
            </a:r>
            <a:endParaRPr b="1">
              <a:solidFill>
                <a:schemeClr val="lt2"/>
              </a:solidFill>
            </a:endParaRPr>
          </a:p>
        </p:txBody>
      </p:sp>
      <p:sp>
        <p:nvSpPr>
          <p:cNvPr id="454" name="Google Shape;454;p38"/>
          <p:cNvSpPr txBox="1"/>
          <p:nvPr/>
        </p:nvSpPr>
        <p:spPr>
          <a:xfrm>
            <a:off x="6342575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Summary and Strategy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9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Electronics Driving Requirements</a:t>
            </a:r>
            <a:endParaRPr/>
          </a:p>
        </p:txBody>
      </p:sp>
      <p:graphicFrame>
        <p:nvGraphicFramePr>
          <p:cNvPr id="460" name="Google Shape;460;p39"/>
          <p:cNvGraphicFramePr/>
          <p:nvPr/>
        </p:nvGraphicFramePr>
        <p:xfrm>
          <a:off x="456725" y="1132850"/>
          <a:ext cx="7734775" cy="3294920"/>
        </p:xfrm>
        <a:graphic>
          <a:graphicData uri="http://schemas.openxmlformats.org/drawingml/2006/table">
            <a:tbl>
              <a:tblPr>
                <a:noFill/>
                <a:tableStyleId>{B6462D69-9ED4-48C2-913A-9F098C0DB2FC}</a:tableStyleId>
              </a:tblPr>
              <a:tblGrid>
                <a:gridCol w="110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6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8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FR 3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Collected astrometric and photometric data shall be stored.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3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 3.1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system shall support storage of imported historical data and collected data.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FR 4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system shall be able to use the astrometric data output from the image processing subsystem to compare to historical data. 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6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 4.5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Collected astrometric data shall be processed by a processor within 5 minutes.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68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 5.3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Collected photometric data shall be processed by a processor within 5 minutes.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61" name="Google Shape;461;p39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sp>
        <p:nvSpPr>
          <p:cNvPr id="462" name="Google Shape;462;p39"/>
          <p:cNvSpPr/>
          <p:nvPr/>
        </p:nvSpPr>
        <p:spPr>
          <a:xfrm>
            <a:off x="29350" y="4866075"/>
            <a:ext cx="14718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Requirements</a:t>
            </a:r>
            <a:endParaRPr b="1"/>
          </a:p>
        </p:txBody>
      </p:sp>
      <p:sp>
        <p:nvSpPr>
          <p:cNvPr id="463" name="Google Shape;463;p39"/>
          <p:cNvSpPr/>
          <p:nvPr/>
        </p:nvSpPr>
        <p:spPr>
          <a:xfrm>
            <a:off x="1363050" y="4863100"/>
            <a:ext cx="33912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&amp; Communication Analysis</a:t>
            </a:r>
            <a:endParaRPr/>
          </a:p>
        </p:txBody>
      </p:sp>
      <p:sp>
        <p:nvSpPr>
          <p:cNvPr id="464" name="Google Shape;464;p39"/>
          <p:cNvSpPr/>
          <p:nvPr/>
        </p:nvSpPr>
        <p:spPr>
          <a:xfrm>
            <a:off x="4636125" y="4863100"/>
            <a:ext cx="23841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</a:t>
            </a:r>
            <a:r>
              <a:rPr lang="en">
                <a:solidFill>
                  <a:schemeClr val="dk1"/>
                </a:solidFill>
              </a:rPr>
              <a:t>Feasibility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40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and Communication Analysis</a:t>
            </a:r>
            <a:endParaRPr/>
          </a:p>
        </p:txBody>
      </p:sp>
      <p:sp>
        <p:nvSpPr>
          <p:cNvPr id="470" name="Google Shape;470;p40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47913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Will need to upload </a:t>
            </a:r>
            <a:r>
              <a:rPr lang="en" b="1"/>
              <a:t>data on order of</a:t>
            </a:r>
            <a:r>
              <a:rPr lang="en"/>
              <a:t> </a:t>
            </a:r>
            <a:r>
              <a:rPr lang="en" b="1"/>
              <a:t>kB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4G or 5G will meet these requirements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Data Coverage: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3G &amp; Below - not widely available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b="1"/>
              <a:t>4G - broad range, far outside of cities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5G - only in cities/densely populated areas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Light Pollution: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Naked Eye Limiting Magnitude (NELM)</a:t>
            </a:r>
            <a:r>
              <a:rPr lang="en" baseline="30000"/>
              <a:t>[7]</a:t>
            </a:r>
            <a:endParaRPr baseline="300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NELM ~ 7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 suburban sky, NELM ~ 5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Telescope limit of ~ 14 (see optics feasibility)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In suburban sky, limit would be  </a:t>
            </a:r>
            <a:r>
              <a:rPr lang="en" b="1"/>
              <a:t>reduced to ~12</a:t>
            </a:r>
            <a:endParaRPr b="1"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Too low for GEO satellite observations!</a:t>
            </a:r>
            <a:endParaRPr/>
          </a:p>
        </p:txBody>
      </p:sp>
      <p:pic>
        <p:nvPicPr>
          <p:cNvPr id="471" name="Google Shape;47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5825" y="766717"/>
            <a:ext cx="3090766" cy="1694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40"/>
          <p:cNvPicPr preferRelativeResize="0"/>
          <p:nvPr/>
        </p:nvPicPr>
        <p:blipFill rotWithShape="1">
          <a:blip r:embed="rId4">
            <a:alphaModFix/>
          </a:blip>
          <a:srcRect t="13971"/>
          <a:stretch/>
        </p:blipFill>
        <p:spPr>
          <a:xfrm>
            <a:off x="5655825" y="2689804"/>
            <a:ext cx="3090776" cy="1917518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0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  <p:sp>
        <p:nvSpPr>
          <p:cNvPr id="474" name="Google Shape;474;p40"/>
          <p:cNvSpPr/>
          <p:nvPr/>
        </p:nvSpPr>
        <p:spPr>
          <a:xfrm>
            <a:off x="29350" y="4866075"/>
            <a:ext cx="14454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sp>
        <p:nvSpPr>
          <p:cNvPr id="475" name="Google Shape;475;p40"/>
          <p:cNvSpPr/>
          <p:nvPr/>
        </p:nvSpPr>
        <p:spPr>
          <a:xfrm>
            <a:off x="1363050" y="4863100"/>
            <a:ext cx="35475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Location &amp; Communication Analysis</a:t>
            </a:r>
            <a:endParaRPr b="1"/>
          </a:p>
        </p:txBody>
      </p:sp>
      <p:sp>
        <p:nvSpPr>
          <p:cNvPr id="476" name="Google Shape;476;p40"/>
          <p:cNvSpPr/>
          <p:nvPr/>
        </p:nvSpPr>
        <p:spPr>
          <a:xfrm>
            <a:off x="4785599" y="4863100"/>
            <a:ext cx="22713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</a:t>
            </a:r>
            <a:r>
              <a:rPr lang="en">
                <a:solidFill>
                  <a:schemeClr val="dk1"/>
                </a:solidFill>
              </a:rPr>
              <a:t>Feasibility</a:t>
            </a:r>
            <a:endParaRPr/>
          </a:p>
        </p:txBody>
      </p:sp>
      <p:sp>
        <p:nvSpPr>
          <p:cNvPr id="477" name="Google Shape;477;p40"/>
          <p:cNvSpPr txBox="1"/>
          <p:nvPr/>
        </p:nvSpPr>
        <p:spPr>
          <a:xfrm>
            <a:off x="5683125" y="2399635"/>
            <a:ext cx="299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Verizon Coverage around Boulder [10]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8" name="Google Shape;478;p40"/>
          <p:cNvSpPr txBox="1"/>
          <p:nvPr/>
        </p:nvSpPr>
        <p:spPr>
          <a:xfrm>
            <a:off x="5683113" y="4555300"/>
            <a:ext cx="2996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Light Pollution Map [11]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1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and Communication Analysis</a:t>
            </a:r>
            <a:endParaRPr/>
          </a:p>
        </p:txBody>
      </p:sp>
      <p:sp>
        <p:nvSpPr>
          <p:cNvPr id="484" name="Google Shape;484;p41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</a:rPr>
              <a:t>Denver</a:t>
            </a:r>
            <a:endParaRPr sz="140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  <p:pic>
        <p:nvPicPr>
          <p:cNvPr id="485" name="Google Shape;48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819975"/>
            <a:ext cx="4336850" cy="30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41"/>
          <p:cNvSpPr txBox="1"/>
          <p:nvPr/>
        </p:nvSpPr>
        <p:spPr>
          <a:xfrm>
            <a:off x="2751450" y="3241050"/>
            <a:ext cx="84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Denver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87" name="Google Shape;487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6850" y="819975"/>
            <a:ext cx="4747924" cy="300615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41"/>
          <p:cNvSpPr/>
          <p:nvPr/>
        </p:nvSpPr>
        <p:spPr>
          <a:xfrm>
            <a:off x="1457650" y="1954725"/>
            <a:ext cx="213900" cy="201600"/>
          </a:xfrm>
          <a:prstGeom prst="flowChartConnector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41"/>
          <p:cNvSpPr txBox="1"/>
          <p:nvPr/>
        </p:nvSpPr>
        <p:spPr>
          <a:xfrm>
            <a:off x="7142600" y="2996850"/>
            <a:ext cx="842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Denver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90" name="Google Shape;490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828950"/>
            <a:ext cx="2067025" cy="1142375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41"/>
          <p:cNvSpPr txBox="1"/>
          <p:nvPr/>
        </p:nvSpPr>
        <p:spPr>
          <a:xfrm>
            <a:off x="2114525" y="3918538"/>
            <a:ext cx="60513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Needs 4G coverage, low light pollution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Also proximity to Boulder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Candidate Spots: Lyons, Nederland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2" name="Google Shape;492;p41"/>
          <p:cNvSpPr txBox="1"/>
          <p:nvPr/>
        </p:nvSpPr>
        <p:spPr>
          <a:xfrm>
            <a:off x="1887525" y="1769375"/>
            <a:ext cx="950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Helvetica Neue"/>
                <a:ea typeface="Helvetica Neue"/>
                <a:cs typeface="Helvetica Neue"/>
                <a:sym typeface="Helvetica Neue"/>
              </a:rPr>
              <a:t>Boulder</a:t>
            </a:r>
            <a:endParaRPr sz="13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3" name="Google Shape;493;p41"/>
          <p:cNvSpPr txBox="1"/>
          <p:nvPr/>
        </p:nvSpPr>
        <p:spPr>
          <a:xfrm>
            <a:off x="6191900" y="1459975"/>
            <a:ext cx="950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latin typeface="Helvetica Neue"/>
                <a:ea typeface="Helvetica Neue"/>
                <a:cs typeface="Helvetica Neue"/>
                <a:sym typeface="Helvetica Neue"/>
              </a:rPr>
              <a:t>Boulder</a:t>
            </a:r>
            <a:endParaRPr sz="13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4" name="Google Shape;494;p41"/>
          <p:cNvSpPr/>
          <p:nvPr/>
        </p:nvSpPr>
        <p:spPr>
          <a:xfrm>
            <a:off x="1939425" y="1125188"/>
            <a:ext cx="213900" cy="2016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5" name="Google Shape;495;p41"/>
          <p:cNvSpPr txBox="1"/>
          <p:nvPr/>
        </p:nvSpPr>
        <p:spPr>
          <a:xfrm>
            <a:off x="8213325" y="3963488"/>
            <a:ext cx="101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Nederland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6" name="Google Shape;496;p41"/>
          <p:cNvSpPr txBox="1"/>
          <p:nvPr/>
        </p:nvSpPr>
        <p:spPr>
          <a:xfrm>
            <a:off x="8353575" y="4296825"/>
            <a:ext cx="73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Lyons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7" name="Google Shape;497;p41"/>
          <p:cNvSpPr/>
          <p:nvPr/>
        </p:nvSpPr>
        <p:spPr>
          <a:xfrm>
            <a:off x="7938675" y="4062800"/>
            <a:ext cx="213900" cy="201600"/>
          </a:xfrm>
          <a:prstGeom prst="flowChartConnector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41"/>
          <p:cNvSpPr/>
          <p:nvPr/>
        </p:nvSpPr>
        <p:spPr>
          <a:xfrm>
            <a:off x="7938675" y="4396113"/>
            <a:ext cx="213900" cy="2016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41"/>
          <p:cNvSpPr/>
          <p:nvPr/>
        </p:nvSpPr>
        <p:spPr>
          <a:xfrm>
            <a:off x="6164750" y="970475"/>
            <a:ext cx="213900" cy="201600"/>
          </a:xfrm>
          <a:prstGeom prst="ellipse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" name="Google Shape;500;p41"/>
          <p:cNvSpPr/>
          <p:nvPr/>
        </p:nvSpPr>
        <p:spPr>
          <a:xfrm>
            <a:off x="5516575" y="1842375"/>
            <a:ext cx="213900" cy="201600"/>
          </a:xfrm>
          <a:prstGeom prst="flowChartConnector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41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29</a:t>
            </a:fld>
            <a:endParaRPr>
              <a:solidFill>
                <a:schemeClr val="lt1"/>
              </a:solidFill>
            </a:endParaRPr>
          </a:p>
        </p:txBody>
      </p:sp>
      <p:sp>
        <p:nvSpPr>
          <p:cNvPr id="502" name="Google Shape;502;p41"/>
          <p:cNvSpPr/>
          <p:nvPr/>
        </p:nvSpPr>
        <p:spPr>
          <a:xfrm>
            <a:off x="4770625" y="4863100"/>
            <a:ext cx="18801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Feasibility</a:t>
            </a:r>
            <a:endParaRPr/>
          </a:p>
        </p:txBody>
      </p:sp>
      <p:sp>
        <p:nvSpPr>
          <p:cNvPr id="503" name="Google Shape;503;p41"/>
          <p:cNvSpPr/>
          <p:nvPr/>
        </p:nvSpPr>
        <p:spPr>
          <a:xfrm>
            <a:off x="29350" y="4866075"/>
            <a:ext cx="14454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sp>
        <p:nvSpPr>
          <p:cNvPr id="504" name="Google Shape;504;p41"/>
          <p:cNvSpPr/>
          <p:nvPr/>
        </p:nvSpPr>
        <p:spPr>
          <a:xfrm>
            <a:off x="1363050" y="4863100"/>
            <a:ext cx="35475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Location &amp; Communication Analysis</a:t>
            </a:r>
            <a:endParaRPr b="1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>
            <a:spLocks noGrp="1"/>
          </p:cNvSpPr>
          <p:nvPr>
            <p:ph type="ctrTitle"/>
          </p:nvPr>
        </p:nvSpPr>
        <p:spPr>
          <a:xfrm>
            <a:off x="2162700" y="2279100"/>
            <a:ext cx="48186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Project Overview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111" name="Google Shape;111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fld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282200" y="4735225"/>
            <a:ext cx="17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</a:rPr>
              <a:t>Project Overview</a:t>
            </a:r>
            <a:endParaRPr b="1">
              <a:solidFill>
                <a:schemeClr val="lt2"/>
              </a:solidFill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2127525" y="4735225"/>
            <a:ext cx="178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Baseline Design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4024450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Feasibility of Design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15" name="Google Shape;115;p15"/>
          <p:cNvSpPr txBox="1"/>
          <p:nvPr/>
        </p:nvSpPr>
        <p:spPr>
          <a:xfrm>
            <a:off x="6342575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Summary and Strategy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42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Feasibility </a:t>
            </a:r>
            <a:endParaRPr/>
          </a:p>
        </p:txBody>
      </p:sp>
      <p:sp>
        <p:nvSpPr>
          <p:cNvPr id="510" name="Google Shape;510;p42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47103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Opening Cover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Linear actuator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b="1"/>
              <a:t>36 W max</a:t>
            </a:r>
            <a:endParaRPr sz="1200"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Normal Operations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Onboard computer, camera, and IR thermometer 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b="1"/>
              <a:t>101.0075 W max</a:t>
            </a:r>
            <a:endParaRPr sz="1200" b="1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Battery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 b="1"/>
              <a:t>720 Wh</a:t>
            </a:r>
            <a:endParaRPr sz="1200" b="1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>
                <a:highlight>
                  <a:schemeClr val="accent6"/>
                </a:highlight>
              </a:rPr>
              <a:t>7.13 h (Worst Case)</a:t>
            </a:r>
            <a:endParaRPr sz="1200">
              <a:highlight>
                <a:schemeClr val="accent6"/>
              </a:highlight>
            </a:endParaRPr>
          </a:p>
        </p:txBody>
      </p:sp>
      <p:sp>
        <p:nvSpPr>
          <p:cNvPr id="511" name="Google Shape;511;p42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512" name="Google Shape;512;p42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2562" y="2754200"/>
            <a:ext cx="3410676" cy="210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42"/>
          <p:cNvPicPr preferRelativeResize="0"/>
          <p:nvPr/>
        </p:nvPicPr>
        <p:blipFill rotWithShape="1">
          <a:blip r:embed="rId4">
            <a:alphaModFix/>
          </a:blip>
          <a:srcRect t="1681"/>
          <a:stretch/>
        </p:blipFill>
        <p:spPr>
          <a:xfrm>
            <a:off x="4922450" y="1056401"/>
            <a:ext cx="4249224" cy="3172875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42"/>
          <p:cNvSpPr txBox="1"/>
          <p:nvPr/>
        </p:nvSpPr>
        <p:spPr>
          <a:xfrm>
            <a:off x="4988450" y="4349650"/>
            <a:ext cx="1648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Opening Cover 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(Worst Case)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5" name="Google Shape;515;p42"/>
          <p:cNvSpPr/>
          <p:nvPr/>
        </p:nvSpPr>
        <p:spPr>
          <a:xfrm rot="219133">
            <a:off x="5763257" y="3876767"/>
            <a:ext cx="98901" cy="572709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42"/>
          <p:cNvSpPr txBox="1"/>
          <p:nvPr/>
        </p:nvSpPr>
        <p:spPr>
          <a:xfrm>
            <a:off x="5809725" y="4349650"/>
            <a:ext cx="2379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Normal Operations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(Worst Case)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7" name="Google Shape;517;p42"/>
          <p:cNvSpPr/>
          <p:nvPr/>
        </p:nvSpPr>
        <p:spPr>
          <a:xfrm rot="-629489">
            <a:off x="6779380" y="3876773"/>
            <a:ext cx="98853" cy="572696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42"/>
          <p:cNvSpPr/>
          <p:nvPr/>
        </p:nvSpPr>
        <p:spPr>
          <a:xfrm>
            <a:off x="29350" y="4866075"/>
            <a:ext cx="14454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sp>
        <p:nvSpPr>
          <p:cNvPr id="519" name="Google Shape;519;p42"/>
          <p:cNvSpPr/>
          <p:nvPr/>
        </p:nvSpPr>
        <p:spPr>
          <a:xfrm>
            <a:off x="1363050" y="4863100"/>
            <a:ext cx="33081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Location &amp; Communication Analysis</a:t>
            </a:r>
            <a:endParaRPr/>
          </a:p>
        </p:txBody>
      </p:sp>
      <p:sp>
        <p:nvSpPr>
          <p:cNvPr id="520" name="Google Shape;520;p42"/>
          <p:cNvSpPr/>
          <p:nvPr/>
        </p:nvSpPr>
        <p:spPr>
          <a:xfrm>
            <a:off x="4541200" y="4863100"/>
            <a:ext cx="19569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Power Feasibility</a:t>
            </a:r>
            <a:endParaRPr b="1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43"/>
          <p:cNvSpPr txBox="1">
            <a:spLocks noGrp="1"/>
          </p:cNvSpPr>
          <p:nvPr>
            <p:ph type="ctrTitle"/>
          </p:nvPr>
        </p:nvSpPr>
        <p:spPr>
          <a:xfrm>
            <a:off x="872400" y="2279100"/>
            <a:ext cx="73992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Optics Feasibility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526" name="Google Shape;526;p43"/>
          <p:cNvSpPr txBox="1">
            <a:spLocks noGrp="1"/>
          </p:cNvSpPr>
          <p:nvPr>
            <p:ph type="sldNum" idx="12"/>
          </p:nvPr>
        </p:nvSpPr>
        <p:spPr>
          <a:xfrm>
            <a:off x="8595308" y="47385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31</a:t>
            </a:fld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7" name="Google Shape;527;p43"/>
          <p:cNvSpPr txBox="1"/>
          <p:nvPr/>
        </p:nvSpPr>
        <p:spPr>
          <a:xfrm>
            <a:off x="282200" y="4735225"/>
            <a:ext cx="17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Project Overview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528" name="Google Shape;528;p43"/>
          <p:cNvSpPr txBox="1"/>
          <p:nvPr/>
        </p:nvSpPr>
        <p:spPr>
          <a:xfrm>
            <a:off x="2127525" y="4735225"/>
            <a:ext cx="178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Baseline Design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529" name="Google Shape;529;p43"/>
          <p:cNvSpPr txBox="1"/>
          <p:nvPr/>
        </p:nvSpPr>
        <p:spPr>
          <a:xfrm>
            <a:off x="4024450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</a:rPr>
              <a:t>Feasibility of Design</a:t>
            </a:r>
            <a:endParaRPr b="1">
              <a:solidFill>
                <a:schemeClr val="lt2"/>
              </a:solidFill>
            </a:endParaRPr>
          </a:p>
        </p:txBody>
      </p:sp>
      <p:sp>
        <p:nvSpPr>
          <p:cNvPr id="530" name="Google Shape;530;p43"/>
          <p:cNvSpPr txBox="1"/>
          <p:nvPr/>
        </p:nvSpPr>
        <p:spPr>
          <a:xfrm>
            <a:off x="6342575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Summary and Strategy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44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Optics Driving Requirements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536" name="Google Shape;536;p44"/>
          <p:cNvGraphicFramePr/>
          <p:nvPr/>
        </p:nvGraphicFramePr>
        <p:xfrm>
          <a:off x="1156125" y="1047790"/>
          <a:ext cx="6667200" cy="3047920"/>
        </p:xfrm>
        <a:graphic>
          <a:graphicData uri="http://schemas.openxmlformats.org/drawingml/2006/table">
            <a:tbl>
              <a:tblPr>
                <a:noFill/>
                <a:tableStyleId>{B6462D69-9ED4-48C2-913A-9F098C0DB2FC}</a:tableStyleId>
              </a:tblPr>
              <a:tblGrid>
                <a:gridCol w="2406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0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6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FR 1</a:t>
                      </a:r>
                      <a:endParaRPr sz="18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system shall observe satellites in geosynchronous orbit</a:t>
                      </a:r>
                      <a:endParaRPr sz="18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6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 1.1</a:t>
                      </a:r>
                      <a:endParaRPr sz="18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The camera subsystem shall point the camera with an accuracy that ensures the target satellite will be in the field of view</a:t>
                      </a:r>
                      <a:endParaRPr sz="18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FR 3</a:t>
                      </a:r>
                      <a:endParaRPr sz="18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Collected astrometric and photometric data shall be stored</a:t>
                      </a:r>
                      <a:endParaRPr sz="18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37" name="Google Shape;537;p44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sp>
        <p:nvSpPr>
          <p:cNvPr id="538" name="Google Shape;538;p44"/>
          <p:cNvSpPr/>
          <p:nvPr/>
        </p:nvSpPr>
        <p:spPr>
          <a:xfrm>
            <a:off x="2145225" y="4863100"/>
            <a:ext cx="16467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Options</a:t>
            </a:r>
            <a:endParaRPr/>
          </a:p>
        </p:txBody>
      </p:sp>
      <p:sp>
        <p:nvSpPr>
          <p:cNvPr id="539" name="Google Shape;539;p44"/>
          <p:cNvSpPr/>
          <p:nvPr/>
        </p:nvSpPr>
        <p:spPr>
          <a:xfrm>
            <a:off x="3673825" y="4863100"/>
            <a:ext cx="10182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Optics</a:t>
            </a:r>
            <a:r>
              <a:rPr lang="en" b="1"/>
              <a:t> </a:t>
            </a:r>
            <a:endParaRPr b="1"/>
          </a:p>
        </p:txBody>
      </p:sp>
      <p:sp>
        <p:nvSpPr>
          <p:cNvPr id="540" name="Google Shape;540;p44"/>
          <p:cNvSpPr/>
          <p:nvPr/>
        </p:nvSpPr>
        <p:spPr>
          <a:xfrm>
            <a:off x="4575100" y="4863100"/>
            <a:ext cx="8898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Lens</a:t>
            </a:r>
            <a:endParaRPr/>
          </a:p>
        </p:txBody>
      </p:sp>
      <p:sp>
        <p:nvSpPr>
          <p:cNvPr id="541" name="Google Shape;541;p44"/>
          <p:cNvSpPr/>
          <p:nvPr/>
        </p:nvSpPr>
        <p:spPr>
          <a:xfrm>
            <a:off x="23900" y="4863100"/>
            <a:ext cx="14280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Driving Req.</a:t>
            </a:r>
            <a:endParaRPr b="1"/>
          </a:p>
        </p:txBody>
      </p:sp>
      <p:sp>
        <p:nvSpPr>
          <p:cNvPr id="542" name="Google Shape;542;p44"/>
          <p:cNvSpPr/>
          <p:nvPr/>
        </p:nvSpPr>
        <p:spPr>
          <a:xfrm>
            <a:off x="1330450" y="4863100"/>
            <a:ext cx="9891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LSM</a:t>
            </a:r>
            <a:endParaRPr/>
          </a:p>
        </p:txBody>
      </p:sp>
      <p:sp>
        <p:nvSpPr>
          <p:cNvPr id="543" name="Google Shape;543;p44"/>
          <p:cNvSpPr/>
          <p:nvPr/>
        </p:nvSpPr>
        <p:spPr>
          <a:xfrm>
            <a:off x="5334100" y="4863100"/>
            <a:ext cx="12426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5"/>
          <p:cNvSpPr/>
          <p:nvPr/>
        </p:nvSpPr>
        <p:spPr>
          <a:xfrm>
            <a:off x="3720697" y="3283400"/>
            <a:ext cx="5337600" cy="1069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5"/>
          <p:cNvSpPr/>
          <p:nvPr/>
        </p:nvSpPr>
        <p:spPr>
          <a:xfrm>
            <a:off x="4612775" y="894575"/>
            <a:ext cx="4249800" cy="18588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0" name="Google Shape;550;p45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n"/>
              <a:t>Limiting Stellar Magnitude (LSM)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1" name="Google Shape;551;p45"/>
          <p:cNvSpPr txBox="1">
            <a:spLocks noGrp="1"/>
          </p:cNvSpPr>
          <p:nvPr>
            <p:ph type="body" idx="1"/>
          </p:nvPr>
        </p:nvSpPr>
        <p:spPr>
          <a:xfrm>
            <a:off x="233807" y="732575"/>
            <a:ext cx="34695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Majority of GEO Satellites in range m = 11-14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 dirty="0"/>
              <a:t>Customer requires 13</a:t>
            </a:r>
            <a:r>
              <a:rPr lang="en" dirty="0"/>
              <a:t>, 14-15 ideal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b="1" dirty="0"/>
              <a:t>Aperture diameter</a:t>
            </a:r>
            <a:r>
              <a:rPr lang="en" dirty="0"/>
              <a:t> (D) most important for urban areas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Assumptions:</a:t>
            </a:r>
            <a:endParaRPr dirty="0"/>
          </a:p>
          <a:p>
            <a:pPr marL="914400" lvl="1" indent="-323335" algn="l" rtl="0">
              <a:spcBef>
                <a:spcPts val="0"/>
              </a:spcBef>
              <a:spcAft>
                <a:spcPts val="0"/>
              </a:spcAft>
              <a:buSzPts val="1492"/>
              <a:buChar char="○"/>
            </a:pPr>
            <a:r>
              <a:rPr lang="en" sz="1491" dirty="0"/>
              <a:t>Optical System is in ‘stare’ mode thus relative velocity is  (⍵) = velocity of Satellite</a:t>
            </a:r>
            <a:endParaRPr sz="1491" dirty="0"/>
          </a:p>
          <a:p>
            <a:pPr marL="914400" lvl="1" indent="-323335" algn="l" rtl="0">
              <a:spcBef>
                <a:spcPts val="0"/>
              </a:spcBef>
              <a:spcAft>
                <a:spcPts val="0"/>
              </a:spcAft>
              <a:buSzPts val="1492"/>
              <a:buChar char="○"/>
            </a:pPr>
            <a:r>
              <a:rPr lang="en" sz="1491" dirty="0"/>
              <a:t>GEO Satellites have </a:t>
            </a:r>
            <a:r>
              <a:rPr lang="en" sz="1491" b="1" dirty="0"/>
              <a:t>circular orbits</a:t>
            </a:r>
            <a:endParaRPr sz="1491" b="1" dirty="0"/>
          </a:p>
          <a:p>
            <a:pPr marL="914400" lvl="1" indent="-323335" algn="l" rtl="0">
              <a:spcBef>
                <a:spcPts val="0"/>
              </a:spcBef>
              <a:spcAft>
                <a:spcPts val="0"/>
              </a:spcAft>
              <a:buSzPts val="1492"/>
              <a:buChar char="○"/>
            </a:pPr>
            <a:r>
              <a:rPr lang="en" sz="1491" dirty="0"/>
              <a:t>Satellites treated as </a:t>
            </a:r>
            <a:r>
              <a:rPr lang="en" sz="1491" b="1" dirty="0"/>
              <a:t>spheres</a:t>
            </a:r>
            <a:r>
              <a:rPr lang="en" sz="1491" dirty="0"/>
              <a:t>  </a:t>
            </a:r>
            <a:endParaRPr sz="1091" dirty="0"/>
          </a:p>
        </p:txBody>
      </p:sp>
      <p:pic>
        <p:nvPicPr>
          <p:cNvPr id="552" name="Google Shape;552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6328" y="3294686"/>
            <a:ext cx="5028075" cy="1123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3" name="Google Shape;553;p45"/>
          <p:cNvSpPr txBox="1"/>
          <p:nvPr/>
        </p:nvSpPr>
        <p:spPr>
          <a:xfrm>
            <a:off x="7241042" y="4316850"/>
            <a:ext cx="175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[3] </a:t>
            </a:r>
            <a:r>
              <a:rPr lang="en" sz="1000" i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Coder, Holzinger, 2016)</a:t>
            </a:r>
            <a:endParaRPr sz="600" i="1" dirty="0"/>
          </a:p>
        </p:txBody>
      </p:sp>
      <p:sp>
        <p:nvSpPr>
          <p:cNvPr id="554" name="Google Shape;554;p45"/>
          <p:cNvSpPr txBox="1"/>
          <p:nvPr/>
        </p:nvSpPr>
        <p:spPr>
          <a:xfrm>
            <a:off x="3713541" y="3594950"/>
            <a:ext cx="6921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latin typeface="Times New Roman"/>
                <a:ea typeface="Times New Roman"/>
                <a:cs typeface="Times New Roman"/>
                <a:sym typeface="Times New Roman"/>
              </a:rPr>
              <a:t>13 &lt;</a:t>
            </a:r>
            <a:endParaRPr sz="17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55" name="Google Shape;555;p45"/>
          <p:cNvCxnSpPr/>
          <p:nvPr/>
        </p:nvCxnSpPr>
        <p:spPr>
          <a:xfrm rot="10800000" flipH="1">
            <a:off x="4727400" y="2109100"/>
            <a:ext cx="3965700" cy="210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556" name="Google Shape;556;p45"/>
          <p:cNvCxnSpPr/>
          <p:nvPr/>
        </p:nvCxnSpPr>
        <p:spPr>
          <a:xfrm>
            <a:off x="5024075" y="2112350"/>
            <a:ext cx="0" cy="16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7" name="Google Shape;557;p45"/>
          <p:cNvCxnSpPr/>
          <p:nvPr/>
        </p:nvCxnSpPr>
        <p:spPr>
          <a:xfrm>
            <a:off x="5328875" y="2112350"/>
            <a:ext cx="0" cy="16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8" name="Google Shape;558;p45"/>
          <p:cNvCxnSpPr/>
          <p:nvPr/>
        </p:nvCxnSpPr>
        <p:spPr>
          <a:xfrm>
            <a:off x="5633675" y="2112350"/>
            <a:ext cx="0" cy="16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59" name="Google Shape;559;p45"/>
          <p:cNvCxnSpPr/>
          <p:nvPr/>
        </p:nvCxnSpPr>
        <p:spPr>
          <a:xfrm>
            <a:off x="5938475" y="2112350"/>
            <a:ext cx="0" cy="16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0" name="Google Shape;560;p45"/>
          <p:cNvCxnSpPr/>
          <p:nvPr/>
        </p:nvCxnSpPr>
        <p:spPr>
          <a:xfrm>
            <a:off x="6243275" y="2112350"/>
            <a:ext cx="0" cy="16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1" name="Google Shape;561;p45"/>
          <p:cNvCxnSpPr/>
          <p:nvPr/>
        </p:nvCxnSpPr>
        <p:spPr>
          <a:xfrm>
            <a:off x="6548075" y="2112350"/>
            <a:ext cx="0" cy="16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2" name="Google Shape;562;p45"/>
          <p:cNvCxnSpPr/>
          <p:nvPr/>
        </p:nvCxnSpPr>
        <p:spPr>
          <a:xfrm>
            <a:off x="6852875" y="2112350"/>
            <a:ext cx="0" cy="16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3" name="Google Shape;563;p45"/>
          <p:cNvCxnSpPr/>
          <p:nvPr/>
        </p:nvCxnSpPr>
        <p:spPr>
          <a:xfrm>
            <a:off x="7157675" y="2112350"/>
            <a:ext cx="0" cy="16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4" name="Google Shape;564;p45"/>
          <p:cNvCxnSpPr/>
          <p:nvPr/>
        </p:nvCxnSpPr>
        <p:spPr>
          <a:xfrm>
            <a:off x="7462475" y="2112350"/>
            <a:ext cx="0" cy="16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5" name="Google Shape;565;p45"/>
          <p:cNvCxnSpPr/>
          <p:nvPr/>
        </p:nvCxnSpPr>
        <p:spPr>
          <a:xfrm>
            <a:off x="7767275" y="2112350"/>
            <a:ext cx="0" cy="16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6" name="Google Shape;566;p45"/>
          <p:cNvCxnSpPr/>
          <p:nvPr/>
        </p:nvCxnSpPr>
        <p:spPr>
          <a:xfrm>
            <a:off x="8072075" y="2112350"/>
            <a:ext cx="0" cy="16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67" name="Google Shape;567;p45"/>
          <p:cNvCxnSpPr/>
          <p:nvPr/>
        </p:nvCxnSpPr>
        <p:spPr>
          <a:xfrm>
            <a:off x="8376875" y="2112350"/>
            <a:ext cx="0" cy="1656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8" name="Google Shape;568;p45"/>
          <p:cNvSpPr txBox="1"/>
          <p:nvPr/>
        </p:nvSpPr>
        <p:spPr>
          <a:xfrm>
            <a:off x="4851075" y="2201125"/>
            <a:ext cx="34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Helvetica Neue"/>
                <a:ea typeface="Helvetica Neue"/>
                <a:cs typeface="Helvetica Neue"/>
                <a:sym typeface="Helvetica Neue"/>
              </a:rPr>
              <a:t>-30</a:t>
            </a: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9" name="Google Shape;569;p45"/>
          <p:cNvSpPr txBox="1"/>
          <p:nvPr/>
        </p:nvSpPr>
        <p:spPr>
          <a:xfrm>
            <a:off x="5153975" y="2201125"/>
            <a:ext cx="349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Helvetica Neue"/>
                <a:ea typeface="Helvetica Neue"/>
                <a:cs typeface="Helvetica Neue"/>
                <a:sym typeface="Helvetica Neue"/>
              </a:rPr>
              <a:t>-25</a:t>
            </a:r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0" name="Google Shape;570;p45"/>
          <p:cNvSpPr txBox="1"/>
          <p:nvPr/>
        </p:nvSpPr>
        <p:spPr>
          <a:xfrm>
            <a:off x="5459725" y="2201125"/>
            <a:ext cx="34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Helvetica Neue"/>
                <a:ea typeface="Helvetica Neue"/>
                <a:cs typeface="Helvetica Neue"/>
                <a:sym typeface="Helvetica Neue"/>
              </a:rPr>
              <a:t>-20</a:t>
            </a: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1" name="Google Shape;571;p45"/>
          <p:cNvSpPr txBox="1"/>
          <p:nvPr/>
        </p:nvSpPr>
        <p:spPr>
          <a:xfrm>
            <a:off x="5762625" y="2201125"/>
            <a:ext cx="349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Helvetica Neue"/>
                <a:ea typeface="Helvetica Neue"/>
                <a:cs typeface="Helvetica Neue"/>
                <a:sym typeface="Helvetica Neue"/>
              </a:rPr>
              <a:t>-15</a:t>
            </a:r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2" name="Google Shape;572;p45"/>
          <p:cNvSpPr txBox="1"/>
          <p:nvPr/>
        </p:nvSpPr>
        <p:spPr>
          <a:xfrm>
            <a:off x="6069800" y="2201125"/>
            <a:ext cx="34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Helvetica Neue"/>
                <a:ea typeface="Helvetica Neue"/>
                <a:cs typeface="Helvetica Neue"/>
                <a:sym typeface="Helvetica Neue"/>
              </a:rPr>
              <a:t>-10</a:t>
            </a: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3" name="Google Shape;573;p45"/>
          <p:cNvSpPr txBox="1"/>
          <p:nvPr/>
        </p:nvSpPr>
        <p:spPr>
          <a:xfrm>
            <a:off x="6372700" y="2201125"/>
            <a:ext cx="349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Helvetica Neue"/>
                <a:ea typeface="Helvetica Neue"/>
                <a:cs typeface="Helvetica Neue"/>
                <a:sym typeface="Helvetica Neue"/>
              </a:rPr>
              <a:t>-5</a:t>
            </a:r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4" name="Google Shape;574;p45"/>
          <p:cNvSpPr txBox="1"/>
          <p:nvPr/>
        </p:nvSpPr>
        <p:spPr>
          <a:xfrm>
            <a:off x="6742688" y="2201125"/>
            <a:ext cx="34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Helvetica Neue"/>
                <a:ea typeface="Helvetica Neue"/>
                <a:cs typeface="Helvetica Neue"/>
                <a:sym typeface="Helvetica Neue"/>
              </a:rPr>
              <a:t>0</a:t>
            </a: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5" name="Google Shape;575;p45"/>
          <p:cNvSpPr txBox="1"/>
          <p:nvPr/>
        </p:nvSpPr>
        <p:spPr>
          <a:xfrm>
            <a:off x="7287100" y="2201125"/>
            <a:ext cx="34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Helvetica Neue"/>
                <a:ea typeface="Helvetica Neue"/>
                <a:cs typeface="Helvetica Neue"/>
                <a:sym typeface="Helvetica Neue"/>
              </a:rPr>
              <a:t> 10</a:t>
            </a: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6" name="Google Shape;576;p45"/>
          <p:cNvSpPr txBox="1"/>
          <p:nvPr/>
        </p:nvSpPr>
        <p:spPr>
          <a:xfrm>
            <a:off x="7590000" y="2201125"/>
            <a:ext cx="349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Helvetica Neue"/>
                <a:ea typeface="Helvetica Neue"/>
                <a:cs typeface="Helvetica Neue"/>
                <a:sym typeface="Helvetica Neue"/>
              </a:rPr>
              <a:t> 15</a:t>
            </a:r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7" name="Google Shape;577;p45"/>
          <p:cNvSpPr txBox="1"/>
          <p:nvPr/>
        </p:nvSpPr>
        <p:spPr>
          <a:xfrm>
            <a:off x="7895750" y="2201125"/>
            <a:ext cx="34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b="1">
                <a:latin typeface="Helvetica Neue"/>
                <a:ea typeface="Helvetica Neue"/>
                <a:cs typeface="Helvetica Neue"/>
                <a:sym typeface="Helvetica Neue"/>
              </a:rPr>
              <a:t> 20</a:t>
            </a:r>
            <a:endParaRPr sz="8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8" name="Google Shape;578;p45"/>
          <p:cNvSpPr txBox="1"/>
          <p:nvPr/>
        </p:nvSpPr>
        <p:spPr>
          <a:xfrm>
            <a:off x="8198650" y="2201125"/>
            <a:ext cx="349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Helvetica Neue"/>
                <a:ea typeface="Helvetica Neue"/>
                <a:cs typeface="Helvetica Neue"/>
                <a:sym typeface="Helvetica Neue"/>
              </a:rPr>
              <a:t>  25</a:t>
            </a:r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79" name="Google Shape;579;p45"/>
          <p:cNvSpPr txBox="1"/>
          <p:nvPr/>
        </p:nvSpPr>
        <p:spPr>
          <a:xfrm>
            <a:off x="7010775" y="2201125"/>
            <a:ext cx="3498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latin typeface="Helvetica Neue"/>
                <a:ea typeface="Helvetica Neue"/>
                <a:cs typeface="Helvetica Neue"/>
                <a:sym typeface="Helvetica Neue"/>
              </a:rPr>
              <a:t>  5</a:t>
            </a:r>
            <a:endParaRPr sz="7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0" name="Google Shape;580;p45"/>
          <p:cNvSpPr txBox="1"/>
          <p:nvPr/>
        </p:nvSpPr>
        <p:spPr>
          <a:xfrm>
            <a:off x="4962100" y="1372000"/>
            <a:ext cx="468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Sun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1" name="Google Shape;581;p45"/>
          <p:cNvSpPr txBox="1"/>
          <p:nvPr/>
        </p:nvSpPr>
        <p:spPr>
          <a:xfrm>
            <a:off x="5815600" y="1272000"/>
            <a:ext cx="65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Full Moon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2" name="Google Shape;582;p45"/>
          <p:cNvSpPr txBox="1"/>
          <p:nvPr/>
        </p:nvSpPr>
        <p:spPr>
          <a:xfrm>
            <a:off x="6600700" y="1319275"/>
            <a:ext cx="103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Naked 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Eye Limit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3" name="Google Shape;583;p45"/>
          <p:cNvSpPr txBox="1"/>
          <p:nvPr/>
        </p:nvSpPr>
        <p:spPr>
          <a:xfrm>
            <a:off x="7157675" y="817888"/>
            <a:ext cx="1036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GEO Satellites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584" name="Google Shape;584;p45"/>
          <p:cNvCxnSpPr>
            <a:stCxn id="580" idx="2"/>
          </p:cNvCxnSpPr>
          <p:nvPr/>
        </p:nvCxnSpPr>
        <p:spPr>
          <a:xfrm flipH="1">
            <a:off x="5193700" y="1741300"/>
            <a:ext cx="2400" cy="34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5" name="Google Shape;585;p45"/>
          <p:cNvCxnSpPr/>
          <p:nvPr/>
        </p:nvCxnSpPr>
        <p:spPr>
          <a:xfrm flipH="1">
            <a:off x="6143650" y="1741300"/>
            <a:ext cx="2400" cy="346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6" name="Google Shape;586;p45"/>
          <p:cNvCxnSpPr/>
          <p:nvPr/>
        </p:nvCxnSpPr>
        <p:spPr>
          <a:xfrm flipH="1">
            <a:off x="7224350" y="1810250"/>
            <a:ext cx="2700" cy="278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7" name="Google Shape;587;p45"/>
          <p:cNvCxnSpPr/>
          <p:nvPr/>
        </p:nvCxnSpPr>
        <p:spPr>
          <a:xfrm>
            <a:off x="7676975" y="1319275"/>
            <a:ext cx="5100" cy="615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88" name="Google Shape;588;p45"/>
          <p:cNvCxnSpPr/>
          <p:nvPr/>
        </p:nvCxnSpPr>
        <p:spPr>
          <a:xfrm>
            <a:off x="7487100" y="1969850"/>
            <a:ext cx="254100" cy="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89" name="Google Shape;589;p45"/>
          <p:cNvCxnSpPr/>
          <p:nvPr/>
        </p:nvCxnSpPr>
        <p:spPr>
          <a:xfrm flipH="1">
            <a:off x="7740000" y="1968125"/>
            <a:ext cx="1200" cy="1293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90" name="Google Shape;590;p45"/>
          <p:cNvCxnSpPr/>
          <p:nvPr/>
        </p:nvCxnSpPr>
        <p:spPr>
          <a:xfrm flipH="1">
            <a:off x="7485000" y="1971800"/>
            <a:ext cx="2100" cy="125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91" name="Google Shape;591;p45"/>
          <p:cNvSpPr txBox="1"/>
          <p:nvPr/>
        </p:nvSpPr>
        <p:spPr>
          <a:xfrm>
            <a:off x="6041101" y="2414663"/>
            <a:ext cx="2096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Apparent Magnitude ( m</a:t>
            </a:r>
            <a:r>
              <a:rPr lang="en" sz="1000" baseline="-25000">
                <a:latin typeface="Helvetica Neue"/>
                <a:ea typeface="Helvetica Neue"/>
                <a:cs typeface="Helvetica Neue"/>
                <a:sym typeface="Helvetica Neue"/>
              </a:rPr>
              <a:t>v </a:t>
            </a: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2" name="Google Shape;592;p45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593" name="Google Shape;593;p45"/>
          <p:cNvSpPr/>
          <p:nvPr/>
        </p:nvSpPr>
        <p:spPr>
          <a:xfrm>
            <a:off x="2169225" y="4863100"/>
            <a:ext cx="16467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Options</a:t>
            </a:r>
            <a:endParaRPr/>
          </a:p>
        </p:txBody>
      </p:sp>
      <p:sp>
        <p:nvSpPr>
          <p:cNvPr id="594" name="Google Shape;594;p45"/>
          <p:cNvSpPr/>
          <p:nvPr/>
        </p:nvSpPr>
        <p:spPr>
          <a:xfrm>
            <a:off x="3697825" y="4863100"/>
            <a:ext cx="10182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Optics</a:t>
            </a:r>
            <a:r>
              <a:rPr lang="en" b="1"/>
              <a:t> </a:t>
            </a:r>
            <a:endParaRPr b="1"/>
          </a:p>
        </p:txBody>
      </p:sp>
      <p:sp>
        <p:nvSpPr>
          <p:cNvPr id="595" name="Google Shape;595;p45"/>
          <p:cNvSpPr/>
          <p:nvPr/>
        </p:nvSpPr>
        <p:spPr>
          <a:xfrm>
            <a:off x="4599100" y="4863100"/>
            <a:ext cx="8898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Lens</a:t>
            </a:r>
            <a:endParaRPr/>
          </a:p>
        </p:txBody>
      </p:sp>
      <p:sp>
        <p:nvSpPr>
          <p:cNvPr id="596" name="Google Shape;596;p45"/>
          <p:cNvSpPr/>
          <p:nvPr/>
        </p:nvSpPr>
        <p:spPr>
          <a:xfrm>
            <a:off x="23900" y="4863100"/>
            <a:ext cx="14280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Driving Req.</a:t>
            </a:r>
            <a:endParaRPr/>
          </a:p>
        </p:txBody>
      </p:sp>
      <p:sp>
        <p:nvSpPr>
          <p:cNvPr id="597" name="Google Shape;597;p45"/>
          <p:cNvSpPr/>
          <p:nvPr/>
        </p:nvSpPr>
        <p:spPr>
          <a:xfrm>
            <a:off x="1330450" y="4863100"/>
            <a:ext cx="9891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LSM</a:t>
            </a:r>
            <a:endParaRPr b="1"/>
          </a:p>
        </p:txBody>
      </p:sp>
      <p:sp>
        <p:nvSpPr>
          <p:cNvPr id="598" name="Google Shape;598;p45"/>
          <p:cNvSpPr/>
          <p:nvPr/>
        </p:nvSpPr>
        <p:spPr>
          <a:xfrm>
            <a:off x="5358100" y="4863100"/>
            <a:ext cx="12426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46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Options</a:t>
            </a:r>
            <a:endParaRPr/>
          </a:p>
        </p:txBody>
      </p:sp>
      <p:sp>
        <p:nvSpPr>
          <p:cNvPr id="604" name="Google Shape;604;p46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Canon EOS Ra + TBDmm f/TBD = TBD LSM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ZWO ASI2600Mc + TBD mm f/TBD = TBD LSM </a:t>
            </a:r>
            <a:endParaRPr/>
          </a:p>
        </p:txBody>
      </p:sp>
      <p:pic>
        <p:nvPicPr>
          <p:cNvPr id="605" name="Google Shape;60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200" y="1259787"/>
            <a:ext cx="1287000" cy="1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06" name="Google Shape;606;p46"/>
          <p:cNvSpPr txBox="1"/>
          <p:nvPr/>
        </p:nvSpPr>
        <p:spPr>
          <a:xfrm>
            <a:off x="3263875" y="1775837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07" name="Google Shape;607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8200" y="1222407"/>
            <a:ext cx="1426525" cy="142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33013" y="2972838"/>
            <a:ext cx="1997375" cy="199737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p46"/>
          <p:cNvSpPr txBox="1"/>
          <p:nvPr/>
        </p:nvSpPr>
        <p:spPr>
          <a:xfrm>
            <a:off x="3451038" y="3722637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10" name="Google Shape;61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25363" y="3169207"/>
            <a:ext cx="1426525" cy="1426525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p46"/>
          <p:cNvSpPr txBox="1"/>
          <p:nvPr/>
        </p:nvSpPr>
        <p:spPr>
          <a:xfrm>
            <a:off x="5215125" y="1824587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=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2" name="Google Shape;612;p46"/>
          <p:cNvSpPr txBox="1"/>
          <p:nvPr/>
        </p:nvSpPr>
        <p:spPr>
          <a:xfrm>
            <a:off x="5477650" y="3682375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=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3" name="Google Shape;613;p46"/>
          <p:cNvSpPr txBox="1"/>
          <p:nvPr/>
        </p:nvSpPr>
        <p:spPr>
          <a:xfrm>
            <a:off x="5952375" y="1535475"/>
            <a:ext cx="983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sz="4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4" name="Google Shape;614;p46"/>
          <p:cNvSpPr txBox="1"/>
          <p:nvPr/>
        </p:nvSpPr>
        <p:spPr>
          <a:xfrm>
            <a:off x="5952375" y="3482275"/>
            <a:ext cx="983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sz="40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5" name="Google Shape;615;p46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sp>
        <p:nvSpPr>
          <p:cNvPr id="616" name="Google Shape;616;p46"/>
          <p:cNvSpPr/>
          <p:nvPr/>
        </p:nvSpPr>
        <p:spPr>
          <a:xfrm>
            <a:off x="2202800" y="4863100"/>
            <a:ext cx="1744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Design Options</a:t>
            </a:r>
            <a:endParaRPr b="1"/>
          </a:p>
        </p:txBody>
      </p:sp>
      <p:sp>
        <p:nvSpPr>
          <p:cNvPr id="617" name="Google Shape;617;p46"/>
          <p:cNvSpPr/>
          <p:nvPr/>
        </p:nvSpPr>
        <p:spPr>
          <a:xfrm>
            <a:off x="3731400" y="4863100"/>
            <a:ext cx="10182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Optics</a:t>
            </a:r>
            <a:r>
              <a:rPr lang="en" b="1"/>
              <a:t> </a:t>
            </a:r>
            <a:endParaRPr b="1"/>
          </a:p>
        </p:txBody>
      </p:sp>
      <p:sp>
        <p:nvSpPr>
          <p:cNvPr id="618" name="Google Shape;618;p46"/>
          <p:cNvSpPr/>
          <p:nvPr/>
        </p:nvSpPr>
        <p:spPr>
          <a:xfrm>
            <a:off x="4632675" y="4863100"/>
            <a:ext cx="8898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Lens</a:t>
            </a:r>
            <a:endParaRPr/>
          </a:p>
        </p:txBody>
      </p:sp>
      <p:sp>
        <p:nvSpPr>
          <p:cNvPr id="619" name="Google Shape;619;p46"/>
          <p:cNvSpPr/>
          <p:nvPr/>
        </p:nvSpPr>
        <p:spPr>
          <a:xfrm>
            <a:off x="23900" y="4863100"/>
            <a:ext cx="14280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Driving Req.</a:t>
            </a:r>
            <a:endParaRPr/>
          </a:p>
        </p:txBody>
      </p:sp>
      <p:sp>
        <p:nvSpPr>
          <p:cNvPr id="620" name="Google Shape;620;p46"/>
          <p:cNvSpPr/>
          <p:nvPr/>
        </p:nvSpPr>
        <p:spPr>
          <a:xfrm>
            <a:off x="1330450" y="4863100"/>
            <a:ext cx="9891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LSM</a:t>
            </a:r>
            <a:endParaRPr/>
          </a:p>
        </p:txBody>
      </p:sp>
      <p:sp>
        <p:nvSpPr>
          <p:cNvPr id="621" name="Google Shape;621;p46"/>
          <p:cNvSpPr/>
          <p:nvPr/>
        </p:nvSpPr>
        <p:spPr>
          <a:xfrm>
            <a:off x="5391675" y="4863100"/>
            <a:ext cx="12426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622" name="Google Shape;622;p46"/>
          <p:cNvSpPr txBox="1"/>
          <p:nvPr/>
        </p:nvSpPr>
        <p:spPr>
          <a:xfrm>
            <a:off x="2241300" y="4372450"/>
            <a:ext cx="9891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ZWO, ASI2600MC Pro (color)</a:t>
            </a:r>
            <a:endParaRPr sz="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3" name="Google Shape;623;p46"/>
          <p:cNvSpPr txBox="1"/>
          <p:nvPr/>
        </p:nvSpPr>
        <p:spPr>
          <a:xfrm>
            <a:off x="2358975" y="2321233"/>
            <a:ext cx="989100" cy="5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Canon, EOS Ra</a:t>
            </a:r>
            <a:endParaRPr sz="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47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 Options in Consideration</a:t>
            </a:r>
            <a:endParaRPr/>
          </a:p>
        </p:txBody>
      </p:sp>
      <p:sp>
        <p:nvSpPr>
          <p:cNvPr id="629" name="Google Shape;629;p47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  <p:sp>
        <p:nvSpPr>
          <p:cNvPr id="630" name="Google Shape;630;p47"/>
          <p:cNvSpPr/>
          <p:nvPr/>
        </p:nvSpPr>
        <p:spPr>
          <a:xfrm>
            <a:off x="2145225" y="4863100"/>
            <a:ext cx="1744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Options</a:t>
            </a:r>
            <a:endParaRPr/>
          </a:p>
        </p:txBody>
      </p:sp>
      <p:sp>
        <p:nvSpPr>
          <p:cNvPr id="631" name="Google Shape;631;p47"/>
          <p:cNvSpPr/>
          <p:nvPr/>
        </p:nvSpPr>
        <p:spPr>
          <a:xfrm>
            <a:off x="3673825" y="4863100"/>
            <a:ext cx="10182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Optics </a:t>
            </a:r>
            <a:endParaRPr b="1"/>
          </a:p>
        </p:txBody>
      </p:sp>
      <p:sp>
        <p:nvSpPr>
          <p:cNvPr id="632" name="Google Shape;632;p47"/>
          <p:cNvSpPr/>
          <p:nvPr/>
        </p:nvSpPr>
        <p:spPr>
          <a:xfrm>
            <a:off x="4575100" y="4863100"/>
            <a:ext cx="8898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Lens</a:t>
            </a:r>
            <a:endParaRPr/>
          </a:p>
        </p:txBody>
      </p:sp>
      <p:sp>
        <p:nvSpPr>
          <p:cNvPr id="633" name="Google Shape;633;p47"/>
          <p:cNvSpPr/>
          <p:nvPr/>
        </p:nvSpPr>
        <p:spPr>
          <a:xfrm>
            <a:off x="23900" y="4863100"/>
            <a:ext cx="14280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Driving Req.</a:t>
            </a:r>
            <a:endParaRPr/>
          </a:p>
        </p:txBody>
      </p:sp>
      <p:sp>
        <p:nvSpPr>
          <p:cNvPr id="634" name="Google Shape;634;p47"/>
          <p:cNvSpPr/>
          <p:nvPr/>
        </p:nvSpPr>
        <p:spPr>
          <a:xfrm>
            <a:off x="1330450" y="4863100"/>
            <a:ext cx="9891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LSM</a:t>
            </a:r>
            <a:endParaRPr/>
          </a:p>
        </p:txBody>
      </p:sp>
      <p:sp>
        <p:nvSpPr>
          <p:cNvPr id="635" name="Google Shape;635;p47"/>
          <p:cNvSpPr/>
          <p:nvPr/>
        </p:nvSpPr>
        <p:spPr>
          <a:xfrm>
            <a:off x="5334100" y="4863100"/>
            <a:ext cx="12426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  <p:pic>
        <p:nvPicPr>
          <p:cNvPr id="636" name="Google Shape;636;p47"/>
          <p:cNvPicPr preferRelativeResize="0"/>
          <p:nvPr/>
        </p:nvPicPr>
        <p:blipFill rotWithShape="1">
          <a:blip r:embed="rId3">
            <a:alphaModFix/>
          </a:blip>
          <a:srcRect t="2056" r="14980"/>
          <a:stretch/>
        </p:blipFill>
        <p:spPr>
          <a:xfrm>
            <a:off x="227250" y="1003850"/>
            <a:ext cx="4283100" cy="373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47"/>
          <p:cNvPicPr preferRelativeResize="0"/>
          <p:nvPr/>
        </p:nvPicPr>
        <p:blipFill rotWithShape="1">
          <a:blip r:embed="rId4">
            <a:alphaModFix/>
          </a:blip>
          <a:srcRect r="6480"/>
          <a:stretch/>
        </p:blipFill>
        <p:spPr>
          <a:xfrm>
            <a:off x="4510350" y="901825"/>
            <a:ext cx="4588649" cy="366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2" name="Google Shape;642;p48"/>
          <p:cNvPicPr preferRelativeResize="0"/>
          <p:nvPr/>
        </p:nvPicPr>
        <p:blipFill rotWithShape="1">
          <a:blip r:embed="rId3">
            <a:alphaModFix/>
          </a:blip>
          <a:srcRect t="1490" b="1694"/>
          <a:stretch/>
        </p:blipFill>
        <p:spPr>
          <a:xfrm>
            <a:off x="0" y="937414"/>
            <a:ext cx="4387250" cy="3237411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48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Lens &amp; Sensor Selection</a:t>
            </a:r>
            <a:endParaRPr/>
          </a:p>
        </p:txBody>
      </p:sp>
      <p:pic>
        <p:nvPicPr>
          <p:cNvPr id="644" name="Google Shape;644;p48"/>
          <p:cNvPicPr preferRelativeResize="0"/>
          <p:nvPr/>
        </p:nvPicPr>
        <p:blipFill rotWithShape="1">
          <a:blip r:embed="rId4">
            <a:alphaModFix/>
          </a:blip>
          <a:srcRect t="1800" b="1897"/>
          <a:stretch/>
        </p:blipFill>
        <p:spPr>
          <a:xfrm>
            <a:off x="4679525" y="913299"/>
            <a:ext cx="4455608" cy="3237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5" name="Google Shape;645;p48"/>
          <p:cNvCxnSpPr/>
          <p:nvPr/>
        </p:nvCxnSpPr>
        <p:spPr>
          <a:xfrm>
            <a:off x="4211650" y="2670800"/>
            <a:ext cx="571500" cy="2100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46" name="Google Shape;646;p48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  <p:sp>
        <p:nvSpPr>
          <p:cNvPr id="647" name="Google Shape;647;p48"/>
          <p:cNvSpPr/>
          <p:nvPr/>
        </p:nvSpPr>
        <p:spPr>
          <a:xfrm>
            <a:off x="2145225" y="4863100"/>
            <a:ext cx="1744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Options</a:t>
            </a:r>
            <a:endParaRPr/>
          </a:p>
        </p:txBody>
      </p:sp>
      <p:sp>
        <p:nvSpPr>
          <p:cNvPr id="648" name="Google Shape;648;p48"/>
          <p:cNvSpPr/>
          <p:nvPr/>
        </p:nvSpPr>
        <p:spPr>
          <a:xfrm>
            <a:off x="3673825" y="4863100"/>
            <a:ext cx="10182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Optics</a:t>
            </a:r>
            <a:r>
              <a:rPr lang="en" b="1"/>
              <a:t> </a:t>
            </a:r>
            <a:endParaRPr b="1"/>
          </a:p>
        </p:txBody>
      </p:sp>
      <p:sp>
        <p:nvSpPr>
          <p:cNvPr id="649" name="Google Shape;649;p48"/>
          <p:cNvSpPr/>
          <p:nvPr/>
        </p:nvSpPr>
        <p:spPr>
          <a:xfrm>
            <a:off x="4575100" y="4863100"/>
            <a:ext cx="889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Lens</a:t>
            </a:r>
            <a:endParaRPr b="1"/>
          </a:p>
        </p:txBody>
      </p:sp>
      <p:sp>
        <p:nvSpPr>
          <p:cNvPr id="650" name="Google Shape;650;p48"/>
          <p:cNvSpPr/>
          <p:nvPr/>
        </p:nvSpPr>
        <p:spPr>
          <a:xfrm>
            <a:off x="23900" y="4863100"/>
            <a:ext cx="14280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Driving Req.</a:t>
            </a:r>
            <a:endParaRPr/>
          </a:p>
        </p:txBody>
      </p:sp>
      <p:sp>
        <p:nvSpPr>
          <p:cNvPr id="651" name="Google Shape;651;p48"/>
          <p:cNvSpPr/>
          <p:nvPr/>
        </p:nvSpPr>
        <p:spPr>
          <a:xfrm>
            <a:off x="1330450" y="4863100"/>
            <a:ext cx="9891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LSM</a:t>
            </a:r>
            <a:endParaRPr/>
          </a:p>
        </p:txBody>
      </p:sp>
      <p:sp>
        <p:nvSpPr>
          <p:cNvPr id="652" name="Google Shape;652;p48"/>
          <p:cNvSpPr/>
          <p:nvPr/>
        </p:nvSpPr>
        <p:spPr>
          <a:xfrm>
            <a:off x="5334100" y="4863100"/>
            <a:ext cx="12426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p49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Summary: Optical Feasibility</a:t>
            </a:r>
            <a:endParaRPr/>
          </a:p>
        </p:txBody>
      </p:sp>
      <p:sp>
        <p:nvSpPr>
          <p:cNvPr id="658" name="Google Shape;658;p49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Canon EOS Ra + Sigma 135mm f/1.8 = 14.335 LSM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ZWO ASI2600Mc + Sigma 135mm f/1.8 = 14.142 LSM </a:t>
            </a:r>
            <a:endParaRPr/>
          </a:p>
        </p:txBody>
      </p:sp>
      <p:pic>
        <p:nvPicPr>
          <p:cNvPr id="659" name="Google Shape;65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000" y="1196400"/>
            <a:ext cx="1287000" cy="1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660" name="Google Shape;660;p49"/>
          <p:cNvSpPr txBox="1"/>
          <p:nvPr/>
        </p:nvSpPr>
        <p:spPr>
          <a:xfrm>
            <a:off x="2425675" y="17124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661" name="Google Shape;661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813" y="2909451"/>
            <a:ext cx="1997375" cy="1997375"/>
          </a:xfrm>
          <a:prstGeom prst="rect">
            <a:avLst/>
          </a:prstGeom>
          <a:noFill/>
          <a:ln>
            <a:noFill/>
          </a:ln>
        </p:spPr>
      </p:pic>
      <p:sp>
        <p:nvSpPr>
          <p:cNvPr id="662" name="Google Shape;662;p49"/>
          <p:cNvSpPr txBox="1"/>
          <p:nvPr/>
        </p:nvSpPr>
        <p:spPr>
          <a:xfrm>
            <a:off x="2612838" y="36592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3" name="Google Shape;663;p49"/>
          <p:cNvSpPr txBox="1"/>
          <p:nvPr/>
        </p:nvSpPr>
        <p:spPr>
          <a:xfrm>
            <a:off x="4376925" y="176120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=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4" name="Google Shape;664;p49"/>
          <p:cNvSpPr txBox="1"/>
          <p:nvPr/>
        </p:nvSpPr>
        <p:spPr>
          <a:xfrm>
            <a:off x="4639450" y="3618988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=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5" name="Google Shape;665;p49"/>
          <p:cNvSpPr txBox="1"/>
          <p:nvPr/>
        </p:nvSpPr>
        <p:spPr>
          <a:xfrm>
            <a:off x="5076025" y="1574000"/>
            <a:ext cx="784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✅</a:t>
            </a: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6" name="Google Shape;666;p49"/>
          <p:cNvSpPr txBox="1"/>
          <p:nvPr/>
        </p:nvSpPr>
        <p:spPr>
          <a:xfrm>
            <a:off x="5152700" y="3480550"/>
            <a:ext cx="7842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Helvetica Neue"/>
                <a:ea typeface="Helvetica Neue"/>
                <a:cs typeface="Helvetica Neue"/>
                <a:sym typeface="Helvetica Neue"/>
              </a:rPr>
              <a:t>✅</a:t>
            </a:r>
            <a:endParaRPr sz="3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67" name="Google Shape;667;p49"/>
          <p:cNvSpPr txBox="1"/>
          <p:nvPr/>
        </p:nvSpPr>
        <p:spPr>
          <a:xfrm>
            <a:off x="6078650" y="1411850"/>
            <a:ext cx="30000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Both systems feasible for detecting GEO satellites</a:t>
            </a:r>
            <a:endParaRPr/>
          </a:p>
        </p:txBody>
      </p:sp>
      <p:pic>
        <p:nvPicPr>
          <p:cNvPr id="668" name="Google Shape;668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95725" y="1186175"/>
            <a:ext cx="1307450" cy="130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74375" y="3205625"/>
            <a:ext cx="1307450" cy="1307450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49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  <p:sp>
        <p:nvSpPr>
          <p:cNvPr id="671" name="Google Shape;671;p49"/>
          <p:cNvSpPr/>
          <p:nvPr/>
        </p:nvSpPr>
        <p:spPr>
          <a:xfrm>
            <a:off x="2198325" y="4863100"/>
            <a:ext cx="1744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Options</a:t>
            </a:r>
            <a:endParaRPr/>
          </a:p>
        </p:txBody>
      </p:sp>
      <p:sp>
        <p:nvSpPr>
          <p:cNvPr id="672" name="Google Shape;672;p49"/>
          <p:cNvSpPr/>
          <p:nvPr/>
        </p:nvSpPr>
        <p:spPr>
          <a:xfrm>
            <a:off x="3726925" y="4863100"/>
            <a:ext cx="10182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Optics</a:t>
            </a:r>
            <a:r>
              <a:rPr lang="en" b="1"/>
              <a:t> </a:t>
            </a:r>
            <a:endParaRPr b="1"/>
          </a:p>
        </p:txBody>
      </p:sp>
      <p:sp>
        <p:nvSpPr>
          <p:cNvPr id="673" name="Google Shape;673;p49"/>
          <p:cNvSpPr/>
          <p:nvPr/>
        </p:nvSpPr>
        <p:spPr>
          <a:xfrm>
            <a:off x="4628200" y="4863100"/>
            <a:ext cx="889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Lens</a:t>
            </a:r>
            <a:endParaRPr/>
          </a:p>
        </p:txBody>
      </p:sp>
      <p:sp>
        <p:nvSpPr>
          <p:cNvPr id="674" name="Google Shape;674;p49"/>
          <p:cNvSpPr/>
          <p:nvPr/>
        </p:nvSpPr>
        <p:spPr>
          <a:xfrm>
            <a:off x="23900" y="4863100"/>
            <a:ext cx="14280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Driving Req.</a:t>
            </a:r>
            <a:endParaRPr/>
          </a:p>
        </p:txBody>
      </p:sp>
      <p:sp>
        <p:nvSpPr>
          <p:cNvPr id="675" name="Google Shape;675;p49"/>
          <p:cNvSpPr/>
          <p:nvPr/>
        </p:nvSpPr>
        <p:spPr>
          <a:xfrm>
            <a:off x="1330450" y="4863100"/>
            <a:ext cx="9891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LSM</a:t>
            </a:r>
            <a:endParaRPr/>
          </a:p>
        </p:txBody>
      </p:sp>
      <p:sp>
        <p:nvSpPr>
          <p:cNvPr id="676" name="Google Shape;676;p49"/>
          <p:cNvSpPr/>
          <p:nvPr/>
        </p:nvSpPr>
        <p:spPr>
          <a:xfrm>
            <a:off x="5387200" y="4863100"/>
            <a:ext cx="12426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Summary</a:t>
            </a:r>
            <a:endParaRPr b="1"/>
          </a:p>
        </p:txBody>
      </p:sp>
      <p:sp>
        <p:nvSpPr>
          <p:cNvPr id="677" name="Google Shape;677;p49"/>
          <p:cNvSpPr txBox="1"/>
          <p:nvPr/>
        </p:nvSpPr>
        <p:spPr>
          <a:xfrm>
            <a:off x="3772925" y="2212350"/>
            <a:ext cx="9891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BH Photo Video, Sigma 135mm f/1.8 DG HSM Art Lens</a:t>
            </a:r>
            <a:endParaRPr sz="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8" name="Google Shape;678;p49"/>
          <p:cNvSpPr txBox="1"/>
          <p:nvPr/>
        </p:nvSpPr>
        <p:spPr>
          <a:xfrm>
            <a:off x="3849125" y="4345950"/>
            <a:ext cx="9891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BH Photo Video, Sigma 135mm f/1.8 DG HSM Art Lens</a:t>
            </a:r>
            <a:endParaRPr sz="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9" name="Google Shape;679;p49"/>
          <p:cNvSpPr txBox="1"/>
          <p:nvPr/>
        </p:nvSpPr>
        <p:spPr>
          <a:xfrm>
            <a:off x="1403100" y="4296250"/>
            <a:ext cx="9891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ZWO, ASI2600MC Pro (color)</a:t>
            </a:r>
            <a:endParaRPr sz="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0" name="Google Shape;680;p49"/>
          <p:cNvSpPr txBox="1"/>
          <p:nvPr/>
        </p:nvSpPr>
        <p:spPr>
          <a:xfrm>
            <a:off x="1467200" y="2257845"/>
            <a:ext cx="989100" cy="5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Canon, EOS Ra</a:t>
            </a:r>
            <a:endParaRPr sz="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50"/>
          <p:cNvSpPr txBox="1">
            <a:spLocks noGrp="1"/>
          </p:cNvSpPr>
          <p:nvPr>
            <p:ph type="ctrTitle"/>
          </p:nvPr>
        </p:nvSpPr>
        <p:spPr>
          <a:xfrm>
            <a:off x="872400" y="1867650"/>
            <a:ext cx="7399200" cy="140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Image Processing Feasibility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686" name="Google Shape;686;p50"/>
          <p:cNvSpPr txBox="1">
            <a:spLocks noGrp="1"/>
          </p:cNvSpPr>
          <p:nvPr>
            <p:ph type="sldNum" idx="12"/>
          </p:nvPr>
        </p:nvSpPr>
        <p:spPr>
          <a:xfrm>
            <a:off x="8595308" y="47385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38</a:t>
            </a:fld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7" name="Google Shape;687;p50"/>
          <p:cNvSpPr txBox="1"/>
          <p:nvPr/>
        </p:nvSpPr>
        <p:spPr>
          <a:xfrm>
            <a:off x="282200" y="4735225"/>
            <a:ext cx="17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Project Overview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688" name="Google Shape;688;p50"/>
          <p:cNvSpPr txBox="1"/>
          <p:nvPr/>
        </p:nvSpPr>
        <p:spPr>
          <a:xfrm>
            <a:off x="2127525" y="4735225"/>
            <a:ext cx="178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Baseline Design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689" name="Google Shape;689;p50"/>
          <p:cNvSpPr txBox="1"/>
          <p:nvPr/>
        </p:nvSpPr>
        <p:spPr>
          <a:xfrm>
            <a:off x="4024450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</a:rPr>
              <a:t>Feasibility of Design</a:t>
            </a:r>
            <a:endParaRPr b="1">
              <a:solidFill>
                <a:schemeClr val="lt2"/>
              </a:solidFill>
            </a:endParaRPr>
          </a:p>
        </p:txBody>
      </p:sp>
      <p:sp>
        <p:nvSpPr>
          <p:cNvPr id="690" name="Google Shape;690;p50"/>
          <p:cNvSpPr txBox="1"/>
          <p:nvPr/>
        </p:nvSpPr>
        <p:spPr>
          <a:xfrm>
            <a:off x="6342575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Summary and Strategy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51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Processing Driving Requirements</a:t>
            </a:r>
            <a:endParaRPr/>
          </a:p>
        </p:txBody>
      </p:sp>
      <p:graphicFrame>
        <p:nvGraphicFramePr>
          <p:cNvPr id="696" name="Google Shape;696;p51"/>
          <p:cNvGraphicFramePr/>
          <p:nvPr/>
        </p:nvGraphicFramePr>
        <p:xfrm>
          <a:off x="311700" y="1121975"/>
          <a:ext cx="8520600" cy="2712000"/>
        </p:xfrm>
        <a:graphic>
          <a:graphicData uri="http://schemas.openxmlformats.org/drawingml/2006/table">
            <a:tbl>
              <a:tblPr>
                <a:noFill/>
                <a:tableStyleId>{B6462D69-9ED4-48C2-913A-9F098C0DB2FC}</a:tableStyleId>
              </a:tblPr>
              <a:tblGrid>
                <a:gridCol w="211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017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6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FR 4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system shall be able to use the </a:t>
                      </a: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astrometric data</a:t>
                      </a: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output from the image processing subsystem to compare to historical data.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63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FR 5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system shall be able to use the </a:t>
                      </a: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photometric data</a:t>
                      </a: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 output from the image processing subsystem to compare to historical data.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4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 5.3, DR 4.5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Collected data shall be processed by a processor </a:t>
                      </a: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within 5 minutes</a:t>
                      </a: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.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97" name="Google Shape;697;p51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39</a:t>
            </a:fld>
            <a:endParaRPr/>
          </a:p>
        </p:txBody>
      </p:sp>
      <p:sp>
        <p:nvSpPr>
          <p:cNvPr id="698" name="Google Shape;698;p51"/>
          <p:cNvSpPr/>
          <p:nvPr/>
        </p:nvSpPr>
        <p:spPr>
          <a:xfrm>
            <a:off x="29350" y="4866075"/>
            <a:ext cx="14454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Requirements</a:t>
            </a:r>
            <a:endParaRPr b="1"/>
          </a:p>
        </p:txBody>
      </p:sp>
      <p:sp>
        <p:nvSpPr>
          <p:cNvPr id="699" name="Google Shape;699;p51"/>
          <p:cNvSpPr/>
          <p:nvPr/>
        </p:nvSpPr>
        <p:spPr>
          <a:xfrm>
            <a:off x="1363050" y="4863100"/>
            <a:ext cx="12186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IPF 1</a:t>
            </a:r>
            <a:endParaRPr/>
          </a:p>
        </p:txBody>
      </p:sp>
      <p:sp>
        <p:nvSpPr>
          <p:cNvPr id="700" name="Google Shape;700;p51"/>
          <p:cNvSpPr/>
          <p:nvPr/>
        </p:nvSpPr>
        <p:spPr>
          <a:xfrm>
            <a:off x="2453675" y="4863100"/>
            <a:ext cx="12186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IPF 2</a:t>
            </a:r>
            <a:endParaRPr/>
          </a:p>
        </p:txBody>
      </p:sp>
      <p:sp>
        <p:nvSpPr>
          <p:cNvPr id="701" name="Google Shape;701;p51"/>
          <p:cNvSpPr/>
          <p:nvPr/>
        </p:nvSpPr>
        <p:spPr>
          <a:xfrm>
            <a:off x="3550925" y="4863100"/>
            <a:ext cx="12186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IPF 3</a:t>
            </a:r>
            <a:endParaRPr/>
          </a:p>
        </p:txBody>
      </p:sp>
      <p:sp>
        <p:nvSpPr>
          <p:cNvPr id="702" name="Google Shape;702;p51"/>
          <p:cNvSpPr/>
          <p:nvPr/>
        </p:nvSpPr>
        <p:spPr>
          <a:xfrm>
            <a:off x="4651200" y="4866075"/>
            <a:ext cx="34473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Astrometry.net Output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51C75"/>
                </a:solidFill>
              </a:rPr>
              <a:t>Motivation</a:t>
            </a:r>
            <a:endParaRPr b="1">
              <a:solidFill>
                <a:srgbClr val="351C75"/>
              </a:solidFill>
            </a:endParaRPr>
          </a:p>
        </p:txBody>
      </p:sp>
      <p:sp>
        <p:nvSpPr>
          <p:cNvPr id="121" name="Google Shape;121;p16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4784700" cy="395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Space situational awareness (SSA) 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January 1st, 2021: Over 18,000 human made objects in Earth Orbit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Approximately 500 are in GEO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Geosynchronous Earth Orbit (GEO) holds critical satellites for communication, weather, and military purposes</a:t>
            </a:r>
            <a:endParaRPr/>
          </a:p>
          <a:p>
            <a:pPr marL="914400" lvl="1" indent="-292100" algn="l" rtl="0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"/>
              <a:t>Orbits with semi-major axis of roughly 42,000 km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Orbital Period of 1 day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Many unknown/unidentified satellites</a:t>
            </a:r>
            <a:endParaRPr/>
          </a:p>
        </p:txBody>
      </p:sp>
      <p:sp>
        <p:nvSpPr>
          <p:cNvPr id="122" name="Google Shape;122;p16"/>
          <p:cNvSpPr/>
          <p:nvPr/>
        </p:nvSpPr>
        <p:spPr>
          <a:xfrm>
            <a:off x="2826925" y="4866075"/>
            <a:ext cx="19215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</p:txBody>
      </p:sp>
      <p:sp>
        <p:nvSpPr>
          <p:cNvPr id="123" name="Google Shape;123;p16"/>
          <p:cNvSpPr/>
          <p:nvPr/>
        </p:nvSpPr>
        <p:spPr>
          <a:xfrm>
            <a:off x="4629150" y="4866075"/>
            <a:ext cx="12896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Key Terms</a:t>
            </a:r>
            <a:endParaRPr dirty="0"/>
          </a:p>
        </p:txBody>
      </p:sp>
      <p:sp>
        <p:nvSpPr>
          <p:cNvPr id="124" name="Google Shape;124;p16"/>
          <p:cNvSpPr/>
          <p:nvPr/>
        </p:nvSpPr>
        <p:spPr>
          <a:xfrm>
            <a:off x="5808300" y="4866075"/>
            <a:ext cx="12768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125" name="Google Shape;125;p16"/>
          <p:cNvSpPr/>
          <p:nvPr/>
        </p:nvSpPr>
        <p:spPr>
          <a:xfrm>
            <a:off x="6969750" y="4866075"/>
            <a:ext cx="12114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CONOPS</a:t>
            </a:r>
            <a:endParaRPr/>
          </a:p>
        </p:txBody>
      </p:sp>
      <p:sp>
        <p:nvSpPr>
          <p:cNvPr id="126" name="Google Shape;126;p16"/>
          <p:cNvSpPr/>
          <p:nvPr/>
        </p:nvSpPr>
        <p:spPr>
          <a:xfrm>
            <a:off x="29350" y="4866075"/>
            <a:ext cx="16782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127" name="Google Shape;127;p16"/>
          <p:cNvSpPr/>
          <p:nvPr/>
        </p:nvSpPr>
        <p:spPr>
          <a:xfrm>
            <a:off x="1602925" y="4866075"/>
            <a:ext cx="13476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Motivation</a:t>
            </a:r>
            <a:endParaRPr b="1"/>
          </a:p>
        </p:txBody>
      </p:sp>
      <p:sp>
        <p:nvSpPr>
          <p:cNvPr id="128" name="Google Shape;128;p16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29" name="Google Shape;129;p16"/>
          <p:cNvSpPr/>
          <p:nvPr/>
        </p:nvSpPr>
        <p:spPr>
          <a:xfrm>
            <a:off x="8068300" y="4866075"/>
            <a:ext cx="8025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FBD</a:t>
            </a:r>
            <a:endParaRPr/>
          </a:p>
        </p:txBody>
      </p:sp>
      <p:pic>
        <p:nvPicPr>
          <p:cNvPr id="130" name="Google Shape;13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1825" y="844250"/>
            <a:ext cx="3620525" cy="290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16"/>
          <p:cNvSpPr txBox="1"/>
          <p:nvPr/>
        </p:nvSpPr>
        <p:spPr>
          <a:xfrm>
            <a:off x="7274546" y="3698775"/>
            <a:ext cx="17466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GEO Visualization from esa.int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52"/>
          <p:cNvSpPr/>
          <p:nvPr/>
        </p:nvSpPr>
        <p:spPr>
          <a:xfrm>
            <a:off x="547125" y="2525388"/>
            <a:ext cx="7551300" cy="746700"/>
          </a:xfrm>
          <a:prstGeom prst="roundRect">
            <a:avLst>
              <a:gd name="adj" fmla="val 16667"/>
            </a:avLst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52"/>
          <p:cNvSpPr/>
          <p:nvPr/>
        </p:nvSpPr>
        <p:spPr>
          <a:xfrm>
            <a:off x="547125" y="1516713"/>
            <a:ext cx="7551300" cy="7467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52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Processing Feasibility</a:t>
            </a:r>
            <a:endParaRPr/>
          </a:p>
        </p:txBody>
      </p:sp>
      <p:sp>
        <p:nvSpPr>
          <p:cNvPr id="710" name="Google Shape;710;p52"/>
          <p:cNvSpPr/>
          <p:nvPr/>
        </p:nvSpPr>
        <p:spPr>
          <a:xfrm>
            <a:off x="1125250" y="1587913"/>
            <a:ext cx="1948800" cy="572700"/>
          </a:xfrm>
          <a:prstGeom prst="rect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Sensor Image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11" name="Google Shape;711;p52"/>
          <p:cNvSpPr/>
          <p:nvPr/>
        </p:nvSpPr>
        <p:spPr>
          <a:xfrm>
            <a:off x="1125250" y="2624525"/>
            <a:ext cx="1948800" cy="572700"/>
          </a:xfrm>
          <a:prstGeom prst="rect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Sensor Image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12" name="Google Shape;712;p52"/>
          <p:cNvSpPr txBox="1"/>
          <p:nvPr/>
        </p:nvSpPr>
        <p:spPr>
          <a:xfrm>
            <a:off x="573675" y="1627975"/>
            <a:ext cx="5109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lang="en" sz="2000" baseline="-25000">
                <a:latin typeface="Helvetica Neue"/>
                <a:ea typeface="Helvetica Neue"/>
                <a:cs typeface="Helvetica Neue"/>
                <a:sym typeface="Helvetica Neue"/>
              </a:rPr>
              <a:t>n-1</a:t>
            </a:r>
            <a:endParaRPr sz="2000" baseline="-25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3" name="Google Shape;713;p52"/>
          <p:cNvSpPr/>
          <p:nvPr/>
        </p:nvSpPr>
        <p:spPr>
          <a:xfrm>
            <a:off x="3464200" y="1587913"/>
            <a:ext cx="1948800" cy="572700"/>
          </a:xfrm>
          <a:prstGeom prst="rect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Astrometry.net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14" name="Google Shape;714;p52"/>
          <p:cNvSpPr/>
          <p:nvPr/>
        </p:nvSpPr>
        <p:spPr>
          <a:xfrm>
            <a:off x="3464200" y="2624538"/>
            <a:ext cx="1948800" cy="572700"/>
          </a:xfrm>
          <a:prstGeom prst="rect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Astrometry.net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15" name="Google Shape;715;p52"/>
          <p:cNvSpPr/>
          <p:nvPr/>
        </p:nvSpPr>
        <p:spPr>
          <a:xfrm>
            <a:off x="5803150" y="1587913"/>
            <a:ext cx="1948800" cy="572700"/>
          </a:xfrm>
          <a:prstGeom prst="rect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RA</a:t>
            </a:r>
            <a:r>
              <a:rPr lang="en" baseline="-25000">
                <a:solidFill>
                  <a:schemeClr val="lt1"/>
                </a:solidFill>
              </a:rPr>
              <a:t>n-1</a:t>
            </a:r>
            <a:r>
              <a:rPr lang="en">
                <a:solidFill>
                  <a:schemeClr val="lt1"/>
                </a:solidFill>
              </a:rPr>
              <a:t>/Dec</a:t>
            </a:r>
            <a:r>
              <a:rPr lang="en" baseline="-25000">
                <a:solidFill>
                  <a:schemeClr val="lt1"/>
                </a:solidFill>
              </a:rPr>
              <a:t>n-1</a:t>
            </a:r>
            <a:endParaRPr baseline="-25000">
              <a:solidFill>
                <a:schemeClr val="lt1"/>
              </a:solidFill>
            </a:endParaRPr>
          </a:p>
        </p:txBody>
      </p:sp>
      <p:sp>
        <p:nvSpPr>
          <p:cNvPr id="716" name="Google Shape;716;p52"/>
          <p:cNvSpPr/>
          <p:nvPr/>
        </p:nvSpPr>
        <p:spPr>
          <a:xfrm>
            <a:off x="5803150" y="2624538"/>
            <a:ext cx="1948800" cy="572700"/>
          </a:xfrm>
          <a:prstGeom prst="rect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RA</a:t>
            </a:r>
            <a:r>
              <a:rPr lang="en" baseline="-25000">
                <a:solidFill>
                  <a:schemeClr val="lt1"/>
                </a:solidFill>
              </a:rPr>
              <a:t>n</a:t>
            </a:r>
            <a:r>
              <a:rPr lang="en">
                <a:solidFill>
                  <a:schemeClr val="lt1"/>
                </a:solidFill>
              </a:rPr>
              <a:t>/Dec</a:t>
            </a:r>
            <a:r>
              <a:rPr lang="en" baseline="-25000">
                <a:solidFill>
                  <a:schemeClr val="lt1"/>
                </a:solidFill>
              </a:rPr>
              <a:t>n</a:t>
            </a:r>
            <a:endParaRPr baseline="-25000">
              <a:solidFill>
                <a:schemeClr val="lt1"/>
              </a:solidFill>
            </a:endParaRPr>
          </a:p>
        </p:txBody>
      </p:sp>
      <p:sp>
        <p:nvSpPr>
          <p:cNvPr id="717" name="Google Shape;717;p52"/>
          <p:cNvSpPr txBox="1"/>
          <p:nvPr/>
        </p:nvSpPr>
        <p:spPr>
          <a:xfrm>
            <a:off x="621225" y="2652450"/>
            <a:ext cx="362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Helvetica Neue"/>
                <a:ea typeface="Helvetica Neue"/>
                <a:cs typeface="Helvetica Neue"/>
                <a:sym typeface="Helvetica Neue"/>
              </a:rPr>
              <a:t>t</a:t>
            </a:r>
            <a:r>
              <a:rPr lang="en" sz="2000" baseline="-25000"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endParaRPr sz="2000" baseline="-25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718" name="Google Shape;718;p52"/>
          <p:cNvCxnSpPr>
            <a:stCxn id="710" idx="3"/>
            <a:endCxn id="713" idx="1"/>
          </p:cNvCxnSpPr>
          <p:nvPr/>
        </p:nvCxnSpPr>
        <p:spPr>
          <a:xfrm>
            <a:off x="3074050" y="1874263"/>
            <a:ext cx="390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9" name="Google Shape;719;p52"/>
          <p:cNvCxnSpPr>
            <a:stCxn id="713" idx="3"/>
            <a:endCxn id="715" idx="1"/>
          </p:cNvCxnSpPr>
          <p:nvPr/>
        </p:nvCxnSpPr>
        <p:spPr>
          <a:xfrm>
            <a:off x="5413000" y="1874263"/>
            <a:ext cx="390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20" name="Google Shape;720;p52"/>
          <p:cNvCxnSpPr>
            <a:stCxn id="711" idx="3"/>
            <a:endCxn id="714" idx="1"/>
          </p:cNvCxnSpPr>
          <p:nvPr/>
        </p:nvCxnSpPr>
        <p:spPr>
          <a:xfrm>
            <a:off x="3074050" y="2910875"/>
            <a:ext cx="390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1" name="Google Shape;721;p52"/>
          <p:cNvSpPr/>
          <p:nvPr/>
        </p:nvSpPr>
        <p:spPr>
          <a:xfrm>
            <a:off x="1125250" y="3508725"/>
            <a:ext cx="1948800" cy="572700"/>
          </a:xfrm>
          <a:prstGeom prst="rect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GEO Satellites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722" name="Google Shape;722;p52"/>
          <p:cNvCxnSpPr>
            <a:stCxn id="714" idx="3"/>
            <a:endCxn id="716" idx="1"/>
          </p:cNvCxnSpPr>
          <p:nvPr/>
        </p:nvCxnSpPr>
        <p:spPr>
          <a:xfrm>
            <a:off x="5413000" y="2910888"/>
            <a:ext cx="390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3" name="Google Shape;723;p52"/>
          <p:cNvSpPr txBox="1"/>
          <p:nvPr/>
        </p:nvSpPr>
        <p:spPr>
          <a:xfrm>
            <a:off x="1904500" y="2192463"/>
            <a:ext cx="39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+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4" name="Google Shape;724;p52"/>
          <p:cNvSpPr txBox="1"/>
          <p:nvPr/>
        </p:nvSpPr>
        <p:spPr>
          <a:xfrm>
            <a:off x="1904500" y="3197213"/>
            <a:ext cx="39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=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25" name="Google Shape;725;p52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40</a:t>
            </a:fld>
            <a:endParaRPr/>
          </a:p>
        </p:txBody>
      </p:sp>
      <p:sp>
        <p:nvSpPr>
          <p:cNvPr id="726" name="Google Shape;726;p52"/>
          <p:cNvSpPr/>
          <p:nvPr/>
        </p:nvSpPr>
        <p:spPr>
          <a:xfrm>
            <a:off x="29350" y="4866075"/>
            <a:ext cx="14454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sp>
        <p:nvSpPr>
          <p:cNvPr id="727" name="Google Shape;727;p52"/>
          <p:cNvSpPr/>
          <p:nvPr/>
        </p:nvSpPr>
        <p:spPr>
          <a:xfrm>
            <a:off x="1363050" y="4863100"/>
            <a:ext cx="12186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IPF 1</a:t>
            </a:r>
            <a:endParaRPr b="1"/>
          </a:p>
        </p:txBody>
      </p:sp>
      <p:sp>
        <p:nvSpPr>
          <p:cNvPr id="728" name="Google Shape;728;p52"/>
          <p:cNvSpPr/>
          <p:nvPr/>
        </p:nvSpPr>
        <p:spPr>
          <a:xfrm>
            <a:off x="2453675" y="4863100"/>
            <a:ext cx="12186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IPF 2</a:t>
            </a:r>
            <a:endParaRPr/>
          </a:p>
        </p:txBody>
      </p:sp>
      <p:sp>
        <p:nvSpPr>
          <p:cNvPr id="729" name="Google Shape;729;p52"/>
          <p:cNvSpPr/>
          <p:nvPr/>
        </p:nvSpPr>
        <p:spPr>
          <a:xfrm>
            <a:off x="3550925" y="4863100"/>
            <a:ext cx="12186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IPF 3</a:t>
            </a:r>
            <a:endParaRPr/>
          </a:p>
        </p:txBody>
      </p:sp>
      <p:sp>
        <p:nvSpPr>
          <p:cNvPr id="730" name="Google Shape;730;p52"/>
          <p:cNvSpPr/>
          <p:nvPr/>
        </p:nvSpPr>
        <p:spPr>
          <a:xfrm>
            <a:off x="4651200" y="4866075"/>
            <a:ext cx="34473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Astrometry.net Output</a:t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53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Processing Feasibility</a:t>
            </a:r>
            <a:endParaRPr/>
          </a:p>
        </p:txBody>
      </p:sp>
      <p:sp>
        <p:nvSpPr>
          <p:cNvPr id="736" name="Google Shape;736;p53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41</a:t>
            </a:fld>
            <a:endParaRPr/>
          </a:p>
        </p:txBody>
      </p:sp>
      <p:pic>
        <p:nvPicPr>
          <p:cNvPr id="737" name="Google Shape;73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9375" y="906925"/>
            <a:ext cx="3912537" cy="3204625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53"/>
          <p:cNvSpPr txBox="1"/>
          <p:nvPr/>
        </p:nvSpPr>
        <p:spPr>
          <a:xfrm>
            <a:off x="5491738" y="4170625"/>
            <a:ext cx="198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Helvetica Neue"/>
                <a:ea typeface="Helvetica Neue"/>
                <a:cs typeface="Helvetica Neue"/>
                <a:sym typeface="Helvetica Neue"/>
              </a:rPr>
              <a:t>Image at t</a:t>
            </a:r>
            <a:r>
              <a:rPr lang="en" sz="2000" baseline="-25000"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endParaRPr sz="2000" baseline="-25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39" name="Google Shape;739;p53"/>
          <p:cNvSpPr/>
          <p:nvPr/>
        </p:nvSpPr>
        <p:spPr>
          <a:xfrm>
            <a:off x="6264317" y="2217853"/>
            <a:ext cx="146400" cy="142500"/>
          </a:xfrm>
          <a:prstGeom prst="ellipse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740" name="Google Shape;740;p53"/>
          <p:cNvSpPr/>
          <p:nvPr/>
        </p:nvSpPr>
        <p:spPr>
          <a:xfrm>
            <a:off x="6264317" y="2217853"/>
            <a:ext cx="146400" cy="142500"/>
          </a:xfrm>
          <a:prstGeom prst="ellipse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741" name="Google Shape;74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350" y="906925"/>
            <a:ext cx="3912577" cy="3204625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53"/>
          <p:cNvSpPr txBox="1"/>
          <p:nvPr/>
        </p:nvSpPr>
        <p:spPr>
          <a:xfrm>
            <a:off x="1355088" y="4189950"/>
            <a:ext cx="218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Helvetica Neue"/>
                <a:ea typeface="Helvetica Neue"/>
                <a:cs typeface="Helvetica Neue"/>
                <a:sym typeface="Helvetica Neue"/>
              </a:rPr>
              <a:t>Image at t</a:t>
            </a:r>
            <a:r>
              <a:rPr lang="en" sz="2000" baseline="-25000">
                <a:latin typeface="Helvetica Neue"/>
                <a:ea typeface="Helvetica Neue"/>
                <a:cs typeface="Helvetica Neue"/>
                <a:sym typeface="Helvetica Neue"/>
              </a:rPr>
              <a:t>n-1</a:t>
            </a:r>
            <a:endParaRPr sz="2000" baseline="-25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43" name="Google Shape;743;p53"/>
          <p:cNvSpPr/>
          <p:nvPr/>
        </p:nvSpPr>
        <p:spPr>
          <a:xfrm>
            <a:off x="2226317" y="2217853"/>
            <a:ext cx="146400" cy="142500"/>
          </a:xfrm>
          <a:prstGeom prst="ellipse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744" name="Google Shape;744;p53"/>
          <p:cNvSpPr/>
          <p:nvPr/>
        </p:nvSpPr>
        <p:spPr>
          <a:xfrm>
            <a:off x="29350" y="4866075"/>
            <a:ext cx="14454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sp>
        <p:nvSpPr>
          <p:cNvPr id="745" name="Google Shape;745;p53"/>
          <p:cNvSpPr/>
          <p:nvPr/>
        </p:nvSpPr>
        <p:spPr>
          <a:xfrm>
            <a:off x="1363050" y="4863100"/>
            <a:ext cx="12186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IPF 1</a:t>
            </a:r>
            <a:endParaRPr/>
          </a:p>
        </p:txBody>
      </p:sp>
      <p:sp>
        <p:nvSpPr>
          <p:cNvPr id="746" name="Google Shape;746;p53"/>
          <p:cNvSpPr/>
          <p:nvPr/>
        </p:nvSpPr>
        <p:spPr>
          <a:xfrm>
            <a:off x="2453675" y="4863100"/>
            <a:ext cx="12186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IPF 2</a:t>
            </a:r>
            <a:endParaRPr b="1"/>
          </a:p>
        </p:txBody>
      </p:sp>
      <p:sp>
        <p:nvSpPr>
          <p:cNvPr id="747" name="Google Shape;747;p53"/>
          <p:cNvSpPr/>
          <p:nvPr/>
        </p:nvSpPr>
        <p:spPr>
          <a:xfrm>
            <a:off x="3550925" y="4863100"/>
            <a:ext cx="12186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IPF 3</a:t>
            </a:r>
            <a:endParaRPr/>
          </a:p>
        </p:txBody>
      </p:sp>
      <p:sp>
        <p:nvSpPr>
          <p:cNvPr id="748" name="Google Shape;748;p53"/>
          <p:cNvSpPr/>
          <p:nvPr/>
        </p:nvSpPr>
        <p:spPr>
          <a:xfrm>
            <a:off x="4651200" y="4866075"/>
            <a:ext cx="34473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Astrometry.net Output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3" name="Google Shape;75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9375" y="906925"/>
            <a:ext cx="3912537" cy="3204625"/>
          </a:xfrm>
          <a:prstGeom prst="rect">
            <a:avLst/>
          </a:prstGeom>
          <a:noFill/>
          <a:ln>
            <a:noFill/>
          </a:ln>
        </p:spPr>
      </p:pic>
      <p:sp>
        <p:nvSpPr>
          <p:cNvPr id="754" name="Google Shape;754;p54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Processing Feasibility</a:t>
            </a:r>
            <a:endParaRPr/>
          </a:p>
        </p:txBody>
      </p:sp>
      <p:sp>
        <p:nvSpPr>
          <p:cNvPr id="755" name="Google Shape;755;p54"/>
          <p:cNvSpPr txBox="1"/>
          <p:nvPr/>
        </p:nvSpPr>
        <p:spPr>
          <a:xfrm>
            <a:off x="5491738" y="4170625"/>
            <a:ext cx="198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Helvetica Neue"/>
                <a:ea typeface="Helvetica Neue"/>
                <a:cs typeface="Helvetica Neue"/>
                <a:sym typeface="Helvetica Neue"/>
              </a:rPr>
              <a:t>Image at t</a:t>
            </a:r>
            <a:r>
              <a:rPr lang="en" sz="2000" baseline="-25000"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endParaRPr sz="2000" baseline="-25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56" name="Google Shape;756;p54"/>
          <p:cNvSpPr/>
          <p:nvPr/>
        </p:nvSpPr>
        <p:spPr>
          <a:xfrm>
            <a:off x="6264317" y="2217853"/>
            <a:ext cx="146400" cy="142500"/>
          </a:xfrm>
          <a:prstGeom prst="ellipse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757" name="Google Shape;757;p54"/>
          <p:cNvSpPr/>
          <p:nvPr/>
        </p:nvSpPr>
        <p:spPr>
          <a:xfrm>
            <a:off x="6264317" y="2217853"/>
            <a:ext cx="146400" cy="142500"/>
          </a:xfrm>
          <a:prstGeom prst="ellipse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758" name="Google Shape;75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350" y="906925"/>
            <a:ext cx="3912577" cy="3204625"/>
          </a:xfrm>
          <a:prstGeom prst="rect">
            <a:avLst/>
          </a:prstGeom>
          <a:noFill/>
          <a:ln>
            <a:noFill/>
          </a:ln>
        </p:spPr>
      </p:pic>
      <p:sp>
        <p:nvSpPr>
          <p:cNvPr id="759" name="Google Shape;759;p54"/>
          <p:cNvSpPr txBox="1"/>
          <p:nvPr/>
        </p:nvSpPr>
        <p:spPr>
          <a:xfrm>
            <a:off x="1355088" y="4189950"/>
            <a:ext cx="218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Helvetica Neue"/>
                <a:ea typeface="Helvetica Neue"/>
                <a:cs typeface="Helvetica Neue"/>
                <a:sym typeface="Helvetica Neue"/>
              </a:rPr>
              <a:t>Image at t</a:t>
            </a:r>
            <a:r>
              <a:rPr lang="en" sz="2000" baseline="-25000">
                <a:latin typeface="Helvetica Neue"/>
                <a:ea typeface="Helvetica Neue"/>
                <a:cs typeface="Helvetica Neue"/>
                <a:sym typeface="Helvetica Neue"/>
              </a:rPr>
              <a:t>n-1</a:t>
            </a:r>
            <a:endParaRPr sz="2000" baseline="-25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60" name="Google Shape;760;p54"/>
          <p:cNvSpPr/>
          <p:nvPr/>
        </p:nvSpPr>
        <p:spPr>
          <a:xfrm>
            <a:off x="2226317" y="2217853"/>
            <a:ext cx="146400" cy="142500"/>
          </a:xfrm>
          <a:prstGeom prst="ellipse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cxnSp>
        <p:nvCxnSpPr>
          <p:cNvPr id="761" name="Google Shape;761;p54"/>
          <p:cNvCxnSpPr/>
          <p:nvPr/>
        </p:nvCxnSpPr>
        <p:spPr>
          <a:xfrm rot="10800000">
            <a:off x="745725" y="1826000"/>
            <a:ext cx="521100" cy="27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762" name="Google Shape;762;p54"/>
          <p:cNvCxnSpPr/>
          <p:nvPr/>
        </p:nvCxnSpPr>
        <p:spPr>
          <a:xfrm rot="10800000">
            <a:off x="2134663" y="1730725"/>
            <a:ext cx="521100" cy="27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763" name="Google Shape;763;p54"/>
          <p:cNvCxnSpPr/>
          <p:nvPr/>
        </p:nvCxnSpPr>
        <p:spPr>
          <a:xfrm rot="10800000">
            <a:off x="1172638" y="1252950"/>
            <a:ext cx="521100" cy="27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764" name="Google Shape;764;p54"/>
          <p:cNvCxnSpPr/>
          <p:nvPr/>
        </p:nvCxnSpPr>
        <p:spPr>
          <a:xfrm rot="10800000">
            <a:off x="4745463" y="1826000"/>
            <a:ext cx="521100" cy="27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765" name="Google Shape;765;p54"/>
          <p:cNvCxnSpPr/>
          <p:nvPr/>
        </p:nvCxnSpPr>
        <p:spPr>
          <a:xfrm rot="10800000">
            <a:off x="6158013" y="1730725"/>
            <a:ext cx="521100" cy="27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dash"/>
            <a:round/>
            <a:headEnd type="none" w="med" len="med"/>
            <a:tailEnd type="triangle" w="med" len="med"/>
          </a:ln>
        </p:spPr>
      </p:cxnSp>
      <p:cxnSp>
        <p:nvCxnSpPr>
          <p:cNvPr id="766" name="Google Shape;766;p54"/>
          <p:cNvCxnSpPr/>
          <p:nvPr/>
        </p:nvCxnSpPr>
        <p:spPr>
          <a:xfrm rot="10800000">
            <a:off x="5204563" y="1252950"/>
            <a:ext cx="521100" cy="2700"/>
          </a:xfrm>
          <a:prstGeom prst="straightConnector1">
            <a:avLst/>
          </a:prstGeom>
          <a:noFill/>
          <a:ln w="19050" cap="flat" cmpd="sng">
            <a:solidFill>
              <a:srgbClr val="9E9E9E"/>
            </a:solidFill>
            <a:prstDash val="dash"/>
            <a:round/>
            <a:headEnd type="none" w="med" len="med"/>
            <a:tailEnd type="triangle" w="med" len="med"/>
          </a:ln>
        </p:spPr>
      </p:cxnSp>
      <p:sp>
        <p:nvSpPr>
          <p:cNvPr id="767" name="Google Shape;767;p54"/>
          <p:cNvSpPr/>
          <p:nvPr/>
        </p:nvSpPr>
        <p:spPr>
          <a:xfrm>
            <a:off x="1271016" y="1779800"/>
            <a:ext cx="91500" cy="951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8" name="Google Shape;768;p54"/>
          <p:cNvSpPr/>
          <p:nvPr/>
        </p:nvSpPr>
        <p:spPr>
          <a:xfrm>
            <a:off x="1693750" y="1206750"/>
            <a:ext cx="91500" cy="951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54"/>
          <p:cNvSpPr/>
          <p:nvPr/>
        </p:nvSpPr>
        <p:spPr>
          <a:xfrm>
            <a:off x="2655775" y="1684525"/>
            <a:ext cx="91500" cy="951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0" name="Google Shape;770;p54"/>
          <p:cNvSpPr/>
          <p:nvPr/>
        </p:nvSpPr>
        <p:spPr>
          <a:xfrm>
            <a:off x="5113075" y="1206750"/>
            <a:ext cx="91500" cy="951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1" name="Google Shape;771;p54"/>
          <p:cNvSpPr/>
          <p:nvPr/>
        </p:nvSpPr>
        <p:spPr>
          <a:xfrm>
            <a:off x="4653975" y="1779800"/>
            <a:ext cx="91500" cy="951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2" name="Google Shape;772;p54"/>
          <p:cNvSpPr/>
          <p:nvPr/>
        </p:nvSpPr>
        <p:spPr>
          <a:xfrm>
            <a:off x="6066525" y="1684525"/>
            <a:ext cx="91500" cy="95100"/>
          </a:xfrm>
          <a:prstGeom prst="ellipse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54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42</a:t>
            </a:fld>
            <a:endParaRPr/>
          </a:p>
        </p:txBody>
      </p:sp>
      <p:sp>
        <p:nvSpPr>
          <p:cNvPr id="774" name="Google Shape;774;p54"/>
          <p:cNvSpPr/>
          <p:nvPr/>
        </p:nvSpPr>
        <p:spPr>
          <a:xfrm>
            <a:off x="29350" y="4866075"/>
            <a:ext cx="14454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sp>
        <p:nvSpPr>
          <p:cNvPr id="775" name="Google Shape;775;p54"/>
          <p:cNvSpPr/>
          <p:nvPr/>
        </p:nvSpPr>
        <p:spPr>
          <a:xfrm>
            <a:off x="1363050" y="4863100"/>
            <a:ext cx="12186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IPF 1</a:t>
            </a:r>
            <a:endParaRPr/>
          </a:p>
        </p:txBody>
      </p:sp>
      <p:sp>
        <p:nvSpPr>
          <p:cNvPr id="776" name="Google Shape;776;p54"/>
          <p:cNvSpPr/>
          <p:nvPr/>
        </p:nvSpPr>
        <p:spPr>
          <a:xfrm>
            <a:off x="2453675" y="4863100"/>
            <a:ext cx="12186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IPF 2</a:t>
            </a:r>
            <a:endParaRPr/>
          </a:p>
        </p:txBody>
      </p:sp>
      <p:sp>
        <p:nvSpPr>
          <p:cNvPr id="777" name="Google Shape;777;p54"/>
          <p:cNvSpPr/>
          <p:nvPr/>
        </p:nvSpPr>
        <p:spPr>
          <a:xfrm>
            <a:off x="3550925" y="4863100"/>
            <a:ext cx="12186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IPF 3</a:t>
            </a:r>
            <a:endParaRPr b="1"/>
          </a:p>
        </p:txBody>
      </p:sp>
      <p:sp>
        <p:nvSpPr>
          <p:cNvPr id="778" name="Google Shape;778;p54"/>
          <p:cNvSpPr/>
          <p:nvPr/>
        </p:nvSpPr>
        <p:spPr>
          <a:xfrm>
            <a:off x="4651200" y="4866075"/>
            <a:ext cx="34473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Astrometry.net Output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55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Astrometry.net Output</a:t>
            </a:r>
            <a:endParaRPr/>
          </a:p>
        </p:txBody>
      </p:sp>
      <p:pic>
        <p:nvPicPr>
          <p:cNvPr id="784" name="Google Shape;78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75" y="1084400"/>
            <a:ext cx="4401550" cy="310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4475" y="1225850"/>
            <a:ext cx="4046674" cy="2691801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55"/>
          <p:cNvSpPr txBox="1"/>
          <p:nvPr/>
        </p:nvSpPr>
        <p:spPr>
          <a:xfrm>
            <a:off x="4329375" y="4327950"/>
            <a:ext cx="3081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87" name="Google Shape;787;p55"/>
          <p:cNvSpPr/>
          <p:nvPr/>
        </p:nvSpPr>
        <p:spPr>
          <a:xfrm>
            <a:off x="390975" y="4237800"/>
            <a:ext cx="3938400" cy="5145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8" name="Google Shape;788;p55"/>
          <p:cNvSpPr/>
          <p:nvPr/>
        </p:nvSpPr>
        <p:spPr>
          <a:xfrm>
            <a:off x="695992" y="4408603"/>
            <a:ext cx="146400" cy="142500"/>
          </a:xfrm>
          <a:prstGeom prst="ellipse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789" name="Google Shape;789;p55"/>
          <p:cNvSpPr/>
          <p:nvPr/>
        </p:nvSpPr>
        <p:spPr>
          <a:xfrm>
            <a:off x="1916817" y="4408603"/>
            <a:ext cx="146400" cy="142500"/>
          </a:xfrm>
          <a:prstGeom prst="ellipse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790" name="Google Shape;790;p55"/>
          <p:cNvSpPr txBox="1"/>
          <p:nvPr/>
        </p:nvSpPr>
        <p:spPr>
          <a:xfrm>
            <a:off x="813625" y="4295200"/>
            <a:ext cx="1065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: Star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1" name="Google Shape;791;p55"/>
          <p:cNvSpPr txBox="1"/>
          <p:nvPr/>
        </p:nvSpPr>
        <p:spPr>
          <a:xfrm>
            <a:off x="2063225" y="4295200"/>
            <a:ext cx="2483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: Star with location known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92" name="Google Shape;792;p55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43</a:t>
            </a:fld>
            <a:endParaRPr/>
          </a:p>
        </p:txBody>
      </p:sp>
      <p:sp>
        <p:nvSpPr>
          <p:cNvPr id="793" name="Google Shape;793;p55"/>
          <p:cNvSpPr/>
          <p:nvPr/>
        </p:nvSpPr>
        <p:spPr>
          <a:xfrm>
            <a:off x="29350" y="4866075"/>
            <a:ext cx="14454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sp>
        <p:nvSpPr>
          <p:cNvPr id="794" name="Google Shape;794;p55"/>
          <p:cNvSpPr/>
          <p:nvPr/>
        </p:nvSpPr>
        <p:spPr>
          <a:xfrm>
            <a:off x="1363050" y="4863100"/>
            <a:ext cx="12186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IPF 1</a:t>
            </a:r>
            <a:endParaRPr/>
          </a:p>
        </p:txBody>
      </p:sp>
      <p:sp>
        <p:nvSpPr>
          <p:cNvPr id="795" name="Google Shape;795;p55"/>
          <p:cNvSpPr/>
          <p:nvPr/>
        </p:nvSpPr>
        <p:spPr>
          <a:xfrm>
            <a:off x="2453675" y="4863100"/>
            <a:ext cx="12186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IPF 2</a:t>
            </a:r>
            <a:endParaRPr/>
          </a:p>
        </p:txBody>
      </p:sp>
      <p:sp>
        <p:nvSpPr>
          <p:cNvPr id="796" name="Google Shape;796;p55"/>
          <p:cNvSpPr/>
          <p:nvPr/>
        </p:nvSpPr>
        <p:spPr>
          <a:xfrm>
            <a:off x="3550925" y="4863100"/>
            <a:ext cx="12186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IPF 3</a:t>
            </a:r>
            <a:endParaRPr/>
          </a:p>
        </p:txBody>
      </p:sp>
      <p:sp>
        <p:nvSpPr>
          <p:cNvPr id="797" name="Google Shape;797;p55"/>
          <p:cNvSpPr/>
          <p:nvPr/>
        </p:nvSpPr>
        <p:spPr>
          <a:xfrm>
            <a:off x="4651200" y="4866075"/>
            <a:ext cx="34473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Astrometry.net Output</a:t>
            </a:r>
            <a:endParaRPr b="1"/>
          </a:p>
        </p:txBody>
      </p:sp>
      <p:sp>
        <p:nvSpPr>
          <p:cNvPr id="798" name="Google Shape;798;p55"/>
          <p:cNvSpPr txBox="1"/>
          <p:nvPr/>
        </p:nvSpPr>
        <p:spPr>
          <a:xfrm>
            <a:off x="4472338" y="4360188"/>
            <a:ext cx="175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(nova.astrometry.net)</a:t>
            </a:r>
            <a:endParaRPr sz="600" i="1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56"/>
          <p:cNvSpPr txBox="1">
            <a:spLocks noGrp="1"/>
          </p:cNvSpPr>
          <p:nvPr>
            <p:ph type="ctrTitle"/>
          </p:nvPr>
        </p:nvSpPr>
        <p:spPr>
          <a:xfrm>
            <a:off x="872400" y="1925400"/>
            <a:ext cx="7399200" cy="1292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Orbit Determination Feasibility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804" name="Google Shape;804;p56"/>
          <p:cNvSpPr txBox="1">
            <a:spLocks noGrp="1"/>
          </p:cNvSpPr>
          <p:nvPr>
            <p:ph type="sldNum" idx="12"/>
          </p:nvPr>
        </p:nvSpPr>
        <p:spPr>
          <a:xfrm>
            <a:off x="8595308" y="47385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44</a:t>
            </a:fld>
            <a:endParaRPr sz="16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5" name="Google Shape;805;p56"/>
          <p:cNvSpPr txBox="1"/>
          <p:nvPr/>
        </p:nvSpPr>
        <p:spPr>
          <a:xfrm>
            <a:off x="282200" y="4735225"/>
            <a:ext cx="17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Project Overview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806" name="Google Shape;806;p56"/>
          <p:cNvSpPr txBox="1"/>
          <p:nvPr/>
        </p:nvSpPr>
        <p:spPr>
          <a:xfrm>
            <a:off x="2127525" y="4735225"/>
            <a:ext cx="178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Baseline Design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807" name="Google Shape;807;p56"/>
          <p:cNvSpPr txBox="1"/>
          <p:nvPr/>
        </p:nvSpPr>
        <p:spPr>
          <a:xfrm>
            <a:off x="4024450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</a:rPr>
              <a:t>Feasibility of Design</a:t>
            </a:r>
            <a:endParaRPr b="1">
              <a:solidFill>
                <a:schemeClr val="lt2"/>
              </a:solidFill>
            </a:endParaRPr>
          </a:p>
        </p:txBody>
      </p:sp>
      <p:sp>
        <p:nvSpPr>
          <p:cNvPr id="808" name="Google Shape;808;p56"/>
          <p:cNvSpPr txBox="1"/>
          <p:nvPr/>
        </p:nvSpPr>
        <p:spPr>
          <a:xfrm>
            <a:off x="6342575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Summary and Strategy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7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Orbit Determination Driving Requirements</a:t>
            </a:r>
            <a:endParaRPr/>
          </a:p>
        </p:txBody>
      </p:sp>
      <p:graphicFrame>
        <p:nvGraphicFramePr>
          <p:cNvPr id="814" name="Google Shape;814;p57"/>
          <p:cNvGraphicFramePr/>
          <p:nvPr/>
        </p:nvGraphicFramePr>
        <p:xfrm>
          <a:off x="529175" y="964413"/>
          <a:ext cx="8303125" cy="3352650"/>
        </p:xfrm>
        <a:graphic>
          <a:graphicData uri="http://schemas.openxmlformats.org/drawingml/2006/table">
            <a:tbl>
              <a:tblPr>
                <a:noFill/>
                <a:tableStyleId>{B6462D69-9ED4-48C2-913A-9F098C0DB2FC}</a:tableStyleId>
              </a:tblPr>
              <a:tblGrid>
                <a:gridCol w="1318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FR 6</a:t>
                      </a:r>
                      <a:endParaRPr sz="1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software subsystem shall have the capability to detect an event. </a:t>
                      </a:r>
                      <a:endParaRPr sz="16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 6.1</a:t>
                      </a:r>
                      <a:endParaRPr sz="1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software subsystem shall have the capability to predict a close approach between two satellites. </a:t>
                      </a:r>
                      <a:endParaRPr sz="16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 6.1.1</a:t>
                      </a:r>
                      <a:endParaRPr sz="1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Once a potential satellite close approach is identified the system will extrapolate how long it will take until the two objects are at their closest point.</a:t>
                      </a:r>
                      <a:endParaRPr sz="16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 6.1.2</a:t>
                      </a:r>
                      <a:endParaRPr sz="1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600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satellite close approach shall be detected when satellites are within a 25 km range.</a:t>
                      </a:r>
                      <a:endParaRPr sz="16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 6.1.3</a:t>
                      </a:r>
                      <a:endParaRPr sz="1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time prediction for a satellite close approach shall be detected within a 5 km margin of error.</a:t>
                      </a:r>
                      <a:endParaRPr sz="16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15" name="Google Shape;815;p57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45</a:t>
            </a:fld>
            <a:endParaRPr/>
          </a:p>
        </p:txBody>
      </p:sp>
      <p:sp>
        <p:nvSpPr>
          <p:cNvPr id="816" name="Google Shape;816;p57"/>
          <p:cNvSpPr/>
          <p:nvPr/>
        </p:nvSpPr>
        <p:spPr>
          <a:xfrm>
            <a:off x="29350" y="4866075"/>
            <a:ext cx="20589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Requirements</a:t>
            </a:r>
            <a:endParaRPr b="1"/>
          </a:p>
        </p:txBody>
      </p:sp>
      <p:sp>
        <p:nvSpPr>
          <p:cNvPr id="817" name="Google Shape;817;p57"/>
          <p:cNvSpPr/>
          <p:nvPr/>
        </p:nvSpPr>
        <p:spPr>
          <a:xfrm>
            <a:off x="6202025" y="4863100"/>
            <a:ext cx="21603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Gooding Method</a:t>
            </a:r>
            <a:endParaRPr/>
          </a:p>
        </p:txBody>
      </p:sp>
      <p:sp>
        <p:nvSpPr>
          <p:cNvPr id="818" name="Google Shape;818;p57"/>
          <p:cNvSpPr/>
          <p:nvPr/>
        </p:nvSpPr>
        <p:spPr>
          <a:xfrm>
            <a:off x="1972725" y="4866075"/>
            <a:ext cx="22806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ODTK Use Cases</a:t>
            </a:r>
            <a:endParaRPr/>
          </a:p>
        </p:txBody>
      </p:sp>
      <p:sp>
        <p:nvSpPr>
          <p:cNvPr id="819" name="Google Shape;819;p57"/>
          <p:cNvSpPr/>
          <p:nvPr/>
        </p:nvSpPr>
        <p:spPr>
          <a:xfrm>
            <a:off x="4137900" y="4866075"/>
            <a:ext cx="21864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Angle Estimation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58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Orbit Determination Feasibility - ODTK Use Cases</a:t>
            </a:r>
            <a:endParaRPr/>
          </a:p>
        </p:txBody>
      </p:sp>
      <p:sp>
        <p:nvSpPr>
          <p:cNvPr id="825" name="Google Shape;825;p58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4752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-317182" algn="l" rtl="0">
              <a:spcBef>
                <a:spcPts val="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Determine TLE (Two Line Element) of satellite given angle measurements</a:t>
            </a:r>
            <a:endParaRPr/>
          </a:p>
          <a:p>
            <a:pPr marL="914400" lvl="1" indent="-297497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en"/>
              <a:t>Inputs: Angle measurements from Imaging System</a:t>
            </a:r>
            <a:br>
              <a:rPr lang="en"/>
            </a:br>
            <a:endParaRPr>
              <a:highlight>
                <a:srgbClr val="FFF2CC"/>
              </a:highlight>
            </a:endParaRPr>
          </a:p>
          <a:p>
            <a:pPr marL="914400" lvl="1" indent="-297497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en"/>
              <a:t>Outputs: TLE (Two Line Element)</a:t>
            </a:r>
            <a:endParaRPr/>
          </a:p>
          <a:p>
            <a:pPr marL="13716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400" b="1"/>
              <a:t>a - Semi-Major Axis</a:t>
            </a:r>
            <a:br>
              <a:rPr lang="en" sz="1400" b="1"/>
            </a:br>
            <a:r>
              <a:rPr lang="en" sz="1400" b="1"/>
              <a:t>e - Eccentricity</a:t>
            </a:r>
            <a:br>
              <a:rPr lang="en" sz="1400" b="1"/>
            </a:br>
            <a:r>
              <a:rPr lang="en" sz="1400" b="1"/>
              <a:t>𝜈 - True Anomaly</a:t>
            </a:r>
            <a:br>
              <a:rPr lang="en" sz="1400" b="1"/>
            </a:br>
            <a:r>
              <a:rPr lang="en" sz="1400" b="1"/>
              <a:t>i - Inclination</a:t>
            </a:r>
            <a:br>
              <a:rPr lang="en" sz="1400" b="1"/>
            </a:br>
            <a:r>
              <a:rPr lang="en" sz="1400" b="1"/>
              <a:t>Ω - Right Ascension of Ascending Node</a:t>
            </a:r>
            <a:br>
              <a:rPr lang="en" sz="1400" b="1"/>
            </a:br>
            <a:r>
              <a:rPr lang="en" sz="1400" b="1"/>
              <a:t>𝜔 - Argument of Periapsis</a:t>
            </a:r>
            <a:br>
              <a:rPr lang="en" sz="1400"/>
            </a:br>
            <a:endParaRPr sz="1400"/>
          </a:p>
          <a:p>
            <a:pPr marL="457200" lvl="0" indent="-317182" algn="l" rtl="0">
              <a:spcBef>
                <a:spcPts val="1200"/>
              </a:spcBef>
              <a:spcAft>
                <a:spcPts val="0"/>
              </a:spcAft>
              <a:buSzPct val="100000"/>
              <a:buAutoNum type="arabicPeriod"/>
            </a:pPr>
            <a:r>
              <a:rPr lang="en"/>
              <a:t>Predict close approach between two satellites</a:t>
            </a:r>
            <a:endParaRPr/>
          </a:p>
          <a:p>
            <a:pPr marL="914400" lvl="1" indent="-297497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en"/>
              <a:t>Inputs: Two Satellites NORAD-ID’s</a:t>
            </a:r>
            <a:br>
              <a:rPr lang="en"/>
            </a:br>
            <a:endParaRPr/>
          </a:p>
          <a:p>
            <a:pPr marL="914400" lvl="1" indent="-297497" algn="l" rtl="0">
              <a:spcBef>
                <a:spcPts val="0"/>
              </a:spcBef>
              <a:spcAft>
                <a:spcPts val="0"/>
              </a:spcAft>
              <a:buSzPct val="100000"/>
              <a:buAutoNum type="alphaLcPeriod"/>
            </a:pPr>
            <a:r>
              <a:rPr lang="en"/>
              <a:t>Outputs: </a:t>
            </a:r>
            <a:r>
              <a:rPr lang="en" b="1"/>
              <a:t>Prediction of two objects being within 25km of each other</a:t>
            </a:r>
            <a:endParaRPr b="1"/>
          </a:p>
          <a:p>
            <a:pPr marL="1371600" lvl="2" indent="-297497" algn="l" rtl="0">
              <a:spcBef>
                <a:spcPts val="0"/>
              </a:spcBef>
              <a:spcAft>
                <a:spcPts val="0"/>
              </a:spcAft>
              <a:buSzPct val="100000"/>
              <a:buAutoNum type="romanLcPeriod"/>
            </a:pPr>
            <a:r>
              <a:rPr lang="en"/>
              <a:t>How long until the two objects are at the closest point</a:t>
            </a:r>
            <a:endParaRPr/>
          </a:p>
          <a:p>
            <a:pPr marL="1371600" lvl="2" indent="-297497" algn="l" rtl="0">
              <a:spcBef>
                <a:spcPts val="0"/>
              </a:spcBef>
              <a:spcAft>
                <a:spcPts val="0"/>
              </a:spcAft>
              <a:buSzPct val="100000"/>
              <a:buAutoNum type="romanLcPeriod"/>
            </a:pPr>
            <a:r>
              <a:rPr lang="en"/>
              <a:t>5km error margin on distance prediction</a:t>
            </a:r>
            <a:endParaRPr/>
          </a:p>
        </p:txBody>
      </p:sp>
      <p:pic>
        <p:nvPicPr>
          <p:cNvPr id="826" name="Google Shape;82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8600" y="1184363"/>
            <a:ext cx="3493701" cy="2977101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58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46</a:t>
            </a:fld>
            <a:endParaRPr/>
          </a:p>
        </p:txBody>
      </p:sp>
      <p:sp>
        <p:nvSpPr>
          <p:cNvPr id="828" name="Google Shape;828;p58"/>
          <p:cNvSpPr txBox="1"/>
          <p:nvPr/>
        </p:nvSpPr>
        <p:spPr>
          <a:xfrm>
            <a:off x="5262400" y="4092750"/>
            <a:ext cx="2733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Illustration Via Wikipedia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9" name="Google Shape;829;p58"/>
          <p:cNvSpPr/>
          <p:nvPr/>
        </p:nvSpPr>
        <p:spPr>
          <a:xfrm>
            <a:off x="29350" y="4866075"/>
            <a:ext cx="20589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sp>
        <p:nvSpPr>
          <p:cNvPr id="830" name="Google Shape;830;p58"/>
          <p:cNvSpPr/>
          <p:nvPr/>
        </p:nvSpPr>
        <p:spPr>
          <a:xfrm>
            <a:off x="6202025" y="4863100"/>
            <a:ext cx="21603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Gooding Method</a:t>
            </a:r>
            <a:endParaRPr/>
          </a:p>
        </p:txBody>
      </p:sp>
      <p:sp>
        <p:nvSpPr>
          <p:cNvPr id="831" name="Google Shape;831;p58"/>
          <p:cNvSpPr/>
          <p:nvPr/>
        </p:nvSpPr>
        <p:spPr>
          <a:xfrm>
            <a:off x="1972725" y="4866075"/>
            <a:ext cx="22806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ODTK Use Cases</a:t>
            </a:r>
            <a:endParaRPr b="1"/>
          </a:p>
        </p:txBody>
      </p:sp>
      <p:sp>
        <p:nvSpPr>
          <p:cNvPr id="832" name="Google Shape;832;p58"/>
          <p:cNvSpPr/>
          <p:nvPr/>
        </p:nvSpPr>
        <p:spPr>
          <a:xfrm>
            <a:off x="4137900" y="4866075"/>
            <a:ext cx="21864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Angle Estimation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p59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Astrometry.net Angle Estimation</a:t>
            </a:r>
            <a:endParaRPr/>
          </a:p>
        </p:txBody>
      </p:sp>
      <p:sp>
        <p:nvSpPr>
          <p:cNvPr id="838" name="Google Shape;838;p59"/>
          <p:cNvSpPr txBox="1">
            <a:spLocks noGrp="1"/>
          </p:cNvSpPr>
          <p:nvPr>
            <p:ph type="body" idx="1"/>
          </p:nvPr>
        </p:nvSpPr>
        <p:spPr>
          <a:xfrm>
            <a:off x="4720100" y="722975"/>
            <a:ext cx="40377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Method of Angle Determination from Ground Station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Given: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Center of Image (RA, Dec)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Pixel Scale (169 arcsec/pixel)</a:t>
            </a:r>
            <a:br>
              <a:rPr lang="en"/>
            </a:br>
            <a:br>
              <a:rPr lang="en"/>
            </a:b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 algorithm to convert pixel coordinates to RA/Dec angle pairs of satellites.</a:t>
            </a:r>
            <a:endParaRPr/>
          </a:p>
        </p:txBody>
      </p:sp>
      <p:pic>
        <p:nvPicPr>
          <p:cNvPr id="839" name="Google Shape;83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975" y="1084400"/>
            <a:ext cx="4037701" cy="3108599"/>
          </a:xfrm>
          <a:prstGeom prst="rect">
            <a:avLst/>
          </a:prstGeom>
          <a:noFill/>
          <a:ln>
            <a:noFill/>
          </a:ln>
        </p:spPr>
      </p:pic>
      <p:sp>
        <p:nvSpPr>
          <p:cNvPr id="840" name="Google Shape;840;p59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47</a:t>
            </a:fld>
            <a:endParaRPr/>
          </a:p>
        </p:txBody>
      </p:sp>
      <p:sp>
        <p:nvSpPr>
          <p:cNvPr id="841" name="Google Shape;841;p59"/>
          <p:cNvSpPr/>
          <p:nvPr/>
        </p:nvSpPr>
        <p:spPr>
          <a:xfrm>
            <a:off x="29350" y="4866075"/>
            <a:ext cx="20589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sp>
        <p:nvSpPr>
          <p:cNvPr id="842" name="Google Shape;842;p59"/>
          <p:cNvSpPr/>
          <p:nvPr/>
        </p:nvSpPr>
        <p:spPr>
          <a:xfrm>
            <a:off x="6202025" y="4863100"/>
            <a:ext cx="21603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Gooding Method</a:t>
            </a:r>
            <a:endParaRPr/>
          </a:p>
        </p:txBody>
      </p:sp>
      <p:sp>
        <p:nvSpPr>
          <p:cNvPr id="843" name="Google Shape;843;p59"/>
          <p:cNvSpPr/>
          <p:nvPr/>
        </p:nvSpPr>
        <p:spPr>
          <a:xfrm>
            <a:off x="1972725" y="4866075"/>
            <a:ext cx="22806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ODTK Use Cases</a:t>
            </a:r>
            <a:endParaRPr/>
          </a:p>
        </p:txBody>
      </p:sp>
      <p:sp>
        <p:nvSpPr>
          <p:cNvPr id="844" name="Google Shape;844;p59"/>
          <p:cNvSpPr/>
          <p:nvPr/>
        </p:nvSpPr>
        <p:spPr>
          <a:xfrm>
            <a:off x="4137900" y="4866075"/>
            <a:ext cx="21864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Angle Estimation</a:t>
            </a:r>
            <a:endParaRPr b="1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60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ODTK Equations and Assumptions: Gooding Method</a:t>
            </a:r>
            <a:endParaRPr/>
          </a:p>
        </p:txBody>
      </p:sp>
      <p:sp>
        <p:nvSpPr>
          <p:cNvPr id="850" name="Google Shape;850;p60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54021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85000" lnSpcReduction="10000"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Assumption: Two-Body Problem</a:t>
            </a:r>
            <a:br>
              <a:rPr lang="en"/>
            </a:br>
            <a:endParaRPr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2857"/>
              <a:buChar char="●"/>
            </a:pPr>
            <a:r>
              <a:rPr lang="en"/>
              <a:t>Inputs:</a:t>
            </a:r>
            <a:endParaRPr sz="1750"/>
          </a:p>
          <a:p>
            <a:pPr marL="914400" lvl="1" indent="-323056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750"/>
              <a:t>Requires 3 distinct pairs of 2-angle measurements.</a:t>
            </a:r>
            <a:endParaRPr sz="1750"/>
          </a:p>
          <a:p>
            <a:pPr marL="1371600" lvl="2" indent="-323056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1750" b="1"/>
              <a:t>Right Ascension &amp; Declination (𝛼</a:t>
            </a:r>
            <a:r>
              <a:rPr lang="en" sz="1750" b="1" baseline="-25000"/>
              <a:t>j</a:t>
            </a:r>
            <a:r>
              <a:rPr lang="en" sz="1750" b="1"/>
              <a:t> , 𝛿</a:t>
            </a:r>
            <a:r>
              <a:rPr lang="en" sz="1750" b="1" baseline="-25000"/>
              <a:t>j</a:t>
            </a:r>
            <a:r>
              <a:rPr lang="en" sz="1750" b="1"/>
              <a:t>)</a:t>
            </a:r>
            <a:endParaRPr sz="1750" b="1"/>
          </a:p>
          <a:p>
            <a:pPr marL="1371600" lvl="2" indent="-323056" algn="l" rtl="0"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 sz="1750"/>
              <a:t>Azimuth &amp; Elevation (𝜍</a:t>
            </a:r>
            <a:r>
              <a:rPr lang="en" sz="1750" baseline="-25000"/>
              <a:t>j</a:t>
            </a:r>
            <a:r>
              <a:rPr lang="en" sz="1750"/>
              <a:t>, 𝜂</a:t>
            </a:r>
            <a:r>
              <a:rPr lang="en" sz="1750" baseline="-25000"/>
              <a:t>j</a:t>
            </a:r>
            <a:r>
              <a:rPr lang="en" sz="1750"/>
              <a:t>)</a:t>
            </a:r>
            <a:endParaRPr sz="1750"/>
          </a:p>
          <a:p>
            <a:pPr marL="914400" lvl="1" indent="-323056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750"/>
              <a:t>Time between each measurement</a:t>
            </a:r>
            <a:endParaRPr sz="1750"/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800"/>
              <a:t>Location of site where the measurements were taken</a:t>
            </a:r>
            <a:br>
              <a:rPr lang="en" sz="1800"/>
            </a:br>
            <a:endParaRPr sz="180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Outputs:</a:t>
            </a:r>
            <a:endParaRPr/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800"/>
              <a:t>Position Vector of Satellite, </a:t>
            </a:r>
            <a:r>
              <a:rPr lang="en" sz="1800" b="1"/>
              <a:t>r</a:t>
            </a:r>
            <a:r>
              <a:rPr lang="en" sz="1750" baseline="-25000"/>
              <a:t>2</a:t>
            </a:r>
            <a:endParaRPr sz="1800"/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1800"/>
              <a:t>Velocity Vector of Satellite, </a:t>
            </a:r>
            <a:r>
              <a:rPr lang="en" sz="1800" b="1"/>
              <a:t>v</a:t>
            </a:r>
            <a:r>
              <a:rPr lang="en" sz="1750" baseline="-25000"/>
              <a:t>2</a:t>
            </a:r>
            <a:br>
              <a:rPr lang="en" sz="1800"/>
            </a:br>
            <a:endParaRPr sz="1800"/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ODTK Function: GoodingIOD</a:t>
            </a:r>
            <a:endParaRPr/>
          </a:p>
        </p:txBody>
      </p:sp>
      <p:sp>
        <p:nvSpPr>
          <p:cNvPr id="851" name="Google Shape;851;p60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48</a:t>
            </a:fld>
            <a:endParaRPr/>
          </a:p>
        </p:txBody>
      </p:sp>
      <p:sp>
        <p:nvSpPr>
          <p:cNvPr id="852" name="Google Shape;852;p60"/>
          <p:cNvSpPr txBox="1"/>
          <p:nvPr/>
        </p:nvSpPr>
        <p:spPr>
          <a:xfrm>
            <a:off x="6514775" y="650775"/>
            <a:ext cx="1686250" cy="17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dirty="0"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r>
              <a:rPr lang="en" sz="2500" u="sng" dirty="0">
                <a:latin typeface="Helvetica Neue"/>
                <a:ea typeface="Helvetica Neue"/>
                <a:cs typeface="Helvetica Neue"/>
                <a:sym typeface="Helvetica Neue"/>
              </a:rPr>
              <a:t>Input</a:t>
            </a:r>
            <a:br>
              <a:rPr lang="en" sz="25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(𝛼</a:t>
            </a:r>
            <a:r>
              <a:rPr lang="en" sz="2500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en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, 𝛿</a:t>
            </a:r>
            <a:r>
              <a:rPr lang="en" sz="2500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</a:t>
            </a:r>
            <a:r>
              <a:rPr lang="en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br>
              <a:rPr lang="en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(𝛼</a:t>
            </a:r>
            <a:r>
              <a:rPr lang="en" sz="2500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, 𝛿</a:t>
            </a:r>
            <a:r>
              <a:rPr lang="en" sz="2500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br>
              <a:rPr lang="en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(𝛼</a:t>
            </a:r>
            <a:r>
              <a:rPr lang="en" sz="2500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en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, 𝛿</a:t>
            </a:r>
            <a:r>
              <a:rPr lang="en" sz="2500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3</a:t>
            </a:r>
            <a:r>
              <a:rPr lang="en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25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853" name="Google Shape;853;p60"/>
          <p:cNvCxnSpPr>
            <a:cxnSpLocks/>
            <a:endCxn id="854" idx="0"/>
          </p:cNvCxnSpPr>
          <p:nvPr/>
        </p:nvCxnSpPr>
        <p:spPr>
          <a:xfrm>
            <a:off x="7135144" y="2374575"/>
            <a:ext cx="0" cy="574662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54" name="Google Shape;854;p60"/>
          <p:cNvSpPr txBox="1"/>
          <p:nvPr/>
        </p:nvSpPr>
        <p:spPr>
          <a:xfrm>
            <a:off x="6536044" y="2949237"/>
            <a:ext cx="1198200" cy="13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 u="sng" dirty="0">
                <a:latin typeface="Helvetica Neue"/>
                <a:ea typeface="Helvetica Neue"/>
                <a:cs typeface="Helvetica Neue"/>
                <a:sym typeface="Helvetica Neue"/>
              </a:rPr>
              <a:t>Output</a:t>
            </a:r>
            <a:br>
              <a:rPr lang="en" sz="2500" dirty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500" dirty="0">
                <a:latin typeface="Helvetica Neue"/>
                <a:ea typeface="Helvetica Neue"/>
                <a:cs typeface="Helvetica Neue"/>
                <a:sym typeface="Helvetica Neue"/>
              </a:rPr>
              <a:t>   </a:t>
            </a:r>
            <a:r>
              <a:rPr lang="en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[</a:t>
            </a:r>
            <a:r>
              <a:rPr lang="en" sz="25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</a:t>
            </a:r>
            <a:r>
              <a:rPr lang="en" sz="2500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 </a:t>
            </a:r>
            <a:r>
              <a:rPr lang="en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]</a:t>
            </a:r>
            <a:br>
              <a:rPr lang="en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  [</a:t>
            </a:r>
            <a:r>
              <a:rPr lang="en" sz="2500" b="1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</a:t>
            </a:r>
            <a:r>
              <a:rPr lang="en" sz="2500" baseline="-250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</a:t>
            </a:r>
            <a:r>
              <a:rPr lang="en" sz="250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]</a:t>
            </a:r>
            <a:endParaRPr sz="2500" dirty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5" name="Google Shape;855;p60"/>
          <p:cNvSpPr/>
          <p:nvPr/>
        </p:nvSpPr>
        <p:spPr>
          <a:xfrm>
            <a:off x="29350" y="4866075"/>
            <a:ext cx="14454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sp>
        <p:nvSpPr>
          <p:cNvPr id="856" name="Google Shape;856;p60"/>
          <p:cNvSpPr/>
          <p:nvPr/>
        </p:nvSpPr>
        <p:spPr>
          <a:xfrm>
            <a:off x="29350" y="4866075"/>
            <a:ext cx="20589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Requirements</a:t>
            </a:r>
            <a:endParaRPr/>
          </a:p>
        </p:txBody>
      </p:sp>
      <p:sp>
        <p:nvSpPr>
          <p:cNvPr id="857" name="Google Shape;857;p60"/>
          <p:cNvSpPr/>
          <p:nvPr/>
        </p:nvSpPr>
        <p:spPr>
          <a:xfrm>
            <a:off x="6202025" y="4863100"/>
            <a:ext cx="21603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Gooding Method</a:t>
            </a:r>
            <a:endParaRPr b="1"/>
          </a:p>
        </p:txBody>
      </p:sp>
      <p:sp>
        <p:nvSpPr>
          <p:cNvPr id="858" name="Google Shape;858;p60"/>
          <p:cNvSpPr/>
          <p:nvPr/>
        </p:nvSpPr>
        <p:spPr>
          <a:xfrm>
            <a:off x="1972725" y="4866075"/>
            <a:ext cx="22806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ODTK Use Cases</a:t>
            </a:r>
            <a:endParaRPr/>
          </a:p>
        </p:txBody>
      </p:sp>
      <p:sp>
        <p:nvSpPr>
          <p:cNvPr id="859" name="Google Shape;859;p60"/>
          <p:cNvSpPr/>
          <p:nvPr/>
        </p:nvSpPr>
        <p:spPr>
          <a:xfrm>
            <a:off x="4137900" y="4866075"/>
            <a:ext cx="21864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Angle Estimation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61"/>
          <p:cNvSpPr txBox="1">
            <a:spLocks noGrp="1"/>
          </p:cNvSpPr>
          <p:nvPr>
            <p:ph type="ctrTitle"/>
          </p:nvPr>
        </p:nvSpPr>
        <p:spPr>
          <a:xfrm>
            <a:off x="872400" y="2279100"/>
            <a:ext cx="73992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Algorithm Feasibility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865" name="Google Shape;865;p61"/>
          <p:cNvSpPr txBox="1">
            <a:spLocks noGrp="1"/>
          </p:cNvSpPr>
          <p:nvPr>
            <p:ph type="sldNum" idx="12"/>
          </p:nvPr>
        </p:nvSpPr>
        <p:spPr>
          <a:xfrm>
            <a:off x="8595308" y="47385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49</a:t>
            </a:fld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6" name="Google Shape;866;p61"/>
          <p:cNvSpPr txBox="1"/>
          <p:nvPr/>
        </p:nvSpPr>
        <p:spPr>
          <a:xfrm>
            <a:off x="282200" y="4735225"/>
            <a:ext cx="17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Project Overview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867" name="Google Shape;867;p61"/>
          <p:cNvSpPr txBox="1"/>
          <p:nvPr/>
        </p:nvSpPr>
        <p:spPr>
          <a:xfrm>
            <a:off x="2127525" y="4735225"/>
            <a:ext cx="178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Baseline Design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868" name="Google Shape;868;p61"/>
          <p:cNvSpPr txBox="1"/>
          <p:nvPr/>
        </p:nvSpPr>
        <p:spPr>
          <a:xfrm>
            <a:off x="4024450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2"/>
                </a:solidFill>
              </a:rPr>
              <a:t>Feasibility of Design</a:t>
            </a:r>
            <a:endParaRPr b="1">
              <a:solidFill>
                <a:schemeClr val="lt2"/>
              </a:solidFill>
            </a:endParaRPr>
          </a:p>
        </p:txBody>
      </p:sp>
      <p:sp>
        <p:nvSpPr>
          <p:cNvPr id="869" name="Google Shape;869;p61"/>
          <p:cNvSpPr txBox="1"/>
          <p:nvPr/>
        </p:nvSpPr>
        <p:spPr>
          <a:xfrm>
            <a:off x="6342575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Summary and Strategy</a:t>
            </a:r>
            <a:endParaRPr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/>
          <p:nvPr/>
        </p:nvSpPr>
        <p:spPr>
          <a:xfrm>
            <a:off x="458225" y="2807500"/>
            <a:ext cx="8424000" cy="13251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17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16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Purpose: collect data on satellites in GEO and determine if a significant event has occurred or is imminent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Maneuvers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Close encounters between two or more satellites (including docking and collisions)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Breakups</a:t>
            </a:r>
            <a:endParaRPr/>
          </a:p>
        </p:txBody>
      </p:sp>
      <p:sp>
        <p:nvSpPr>
          <p:cNvPr id="138" name="Google Shape;138;p17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Purpose &amp; Mission Statement</a:t>
            </a:r>
            <a:endParaRPr/>
          </a:p>
        </p:txBody>
      </p:sp>
      <p:sp>
        <p:nvSpPr>
          <p:cNvPr id="139" name="Google Shape;139;p17"/>
          <p:cNvSpPr txBox="1">
            <a:spLocks noGrp="1"/>
          </p:cNvSpPr>
          <p:nvPr>
            <p:ph type="body" idx="1"/>
          </p:nvPr>
        </p:nvSpPr>
        <p:spPr>
          <a:xfrm>
            <a:off x="390975" y="2807500"/>
            <a:ext cx="8520600" cy="18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000" dirty="0"/>
              <a:t>The Satellite Position Estimation Collision Tracking &amp; Event Recognition </a:t>
            </a:r>
            <a:r>
              <a:rPr lang="en" sz="2000" b="1" dirty="0"/>
              <a:t>(SPECTER)</a:t>
            </a:r>
            <a:r>
              <a:rPr lang="en" sz="2000" dirty="0"/>
              <a:t> mission will</a:t>
            </a:r>
            <a:r>
              <a:rPr lang="en" sz="2000" b="1" dirty="0"/>
              <a:t> monitor satellite movements in geosynchronous</a:t>
            </a:r>
            <a:r>
              <a:rPr lang="en" sz="2000" dirty="0"/>
              <a:t> </a:t>
            </a:r>
            <a:r>
              <a:rPr lang="en" sz="2000" b="1" dirty="0"/>
              <a:t>orbit</a:t>
            </a:r>
            <a:r>
              <a:rPr lang="en" sz="2000" dirty="0"/>
              <a:t> to provide </a:t>
            </a:r>
            <a:r>
              <a:rPr lang="en" sz="2000" b="1" dirty="0"/>
              <a:t>space domain awareness</a:t>
            </a:r>
            <a:r>
              <a:rPr lang="en" sz="2000" dirty="0"/>
              <a:t>.</a:t>
            </a:r>
            <a:endParaRPr sz="2000" dirty="0"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40" name="Google Shape;140;p17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41" name="Google Shape;141;p17"/>
          <p:cNvSpPr/>
          <p:nvPr/>
        </p:nvSpPr>
        <p:spPr>
          <a:xfrm>
            <a:off x="2758775" y="4866075"/>
            <a:ext cx="19983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Mission Statement</a:t>
            </a:r>
            <a:endParaRPr b="1"/>
          </a:p>
        </p:txBody>
      </p:sp>
      <p:sp>
        <p:nvSpPr>
          <p:cNvPr id="142" name="Google Shape;142;p17"/>
          <p:cNvSpPr/>
          <p:nvPr/>
        </p:nvSpPr>
        <p:spPr>
          <a:xfrm>
            <a:off x="4656000" y="4866075"/>
            <a:ext cx="1333388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Terms</a:t>
            </a:r>
            <a:endParaRPr/>
          </a:p>
        </p:txBody>
      </p:sp>
      <p:sp>
        <p:nvSpPr>
          <p:cNvPr id="143" name="Google Shape;143;p17"/>
          <p:cNvSpPr/>
          <p:nvPr/>
        </p:nvSpPr>
        <p:spPr>
          <a:xfrm>
            <a:off x="5812388" y="4866075"/>
            <a:ext cx="12768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144" name="Google Shape;144;p17"/>
          <p:cNvSpPr/>
          <p:nvPr/>
        </p:nvSpPr>
        <p:spPr>
          <a:xfrm>
            <a:off x="6979925" y="4866075"/>
            <a:ext cx="12114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CONOPS</a:t>
            </a:r>
            <a:endParaRPr/>
          </a:p>
        </p:txBody>
      </p:sp>
      <p:sp>
        <p:nvSpPr>
          <p:cNvPr id="145" name="Google Shape;145;p17"/>
          <p:cNvSpPr/>
          <p:nvPr/>
        </p:nvSpPr>
        <p:spPr>
          <a:xfrm>
            <a:off x="29350" y="4866075"/>
            <a:ext cx="16782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146" name="Google Shape;146;p17"/>
          <p:cNvSpPr/>
          <p:nvPr/>
        </p:nvSpPr>
        <p:spPr>
          <a:xfrm>
            <a:off x="1602925" y="4866075"/>
            <a:ext cx="1276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47" name="Google Shape;147;p17"/>
          <p:cNvSpPr/>
          <p:nvPr/>
        </p:nvSpPr>
        <p:spPr>
          <a:xfrm>
            <a:off x="8079725" y="4866075"/>
            <a:ext cx="8025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FBD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62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Algorithms Driving Requirements</a:t>
            </a:r>
            <a:endParaRPr/>
          </a:p>
        </p:txBody>
      </p:sp>
      <p:graphicFrame>
        <p:nvGraphicFramePr>
          <p:cNvPr id="875" name="Google Shape;875;p62"/>
          <p:cNvGraphicFramePr/>
          <p:nvPr/>
        </p:nvGraphicFramePr>
        <p:xfrm>
          <a:off x="334700" y="1245938"/>
          <a:ext cx="8474600" cy="2651635"/>
        </p:xfrm>
        <a:graphic>
          <a:graphicData uri="http://schemas.openxmlformats.org/drawingml/2006/table">
            <a:tbl>
              <a:tblPr>
                <a:noFill/>
                <a:tableStyleId>{B6462D69-9ED4-48C2-913A-9F098C0DB2FC}</a:tableStyleId>
              </a:tblPr>
              <a:tblGrid>
                <a:gridCol w="1538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6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229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FR 2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software subsystem shall determine the POL of satellites in geosynchronous orbit from historical data.</a:t>
                      </a:r>
                      <a:endParaRPr sz="21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3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FR 4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system shall be able to use the astrometric data output from the image processing subsystem to compare to historical data.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FR 5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system shall be able to use the photometric data output from the image processing subsystem to compare to historical data.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FR 6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software subsystem shall have the capability to detect an event. 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76" name="Google Shape;876;p62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50</a:t>
            </a:fld>
            <a:endParaRPr/>
          </a:p>
        </p:txBody>
      </p:sp>
      <p:sp>
        <p:nvSpPr>
          <p:cNvPr id="5" name="Google Shape;841;p59">
            <a:extLst>
              <a:ext uri="{FF2B5EF4-FFF2-40B4-BE49-F238E27FC236}">
                <a16:creationId xmlns:a16="http://schemas.microsoft.com/office/drawing/2014/main" id="{4BBE503B-012B-4A94-A68D-09CDEBC2C25C}"/>
              </a:ext>
            </a:extLst>
          </p:cNvPr>
          <p:cNvSpPr/>
          <p:nvPr/>
        </p:nvSpPr>
        <p:spPr>
          <a:xfrm>
            <a:off x="29350" y="4866075"/>
            <a:ext cx="20589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Requirements</a:t>
            </a:r>
            <a:endParaRPr b="1" dirty="0"/>
          </a:p>
        </p:txBody>
      </p:sp>
      <p:sp>
        <p:nvSpPr>
          <p:cNvPr id="7" name="Google Shape;843;p59">
            <a:extLst>
              <a:ext uri="{FF2B5EF4-FFF2-40B4-BE49-F238E27FC236}">
                <a16:creationId xmlns:a16="http://schemas.microsoft.com/office/drawing/2014/main" id="{57DBDFF6-E685-4BB5-832C-EB4A054631DF}"/>
              </a:ext>
            </a:extLst>
          </p:cNvPr>
          <p:cNvSpPr/>
          <p:nvPr/>
        </p:nvSpPr>
        <p:spPr>
          <a:xfrm>
            <a:off x="1972725" y="4866075"/>
            <a:ext cx="2280600" cy="243000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Algorithms Flow Chart</a:t>
            </a:r>
            <a:endParaRPr dirty="0"/>
          </a:p>
        </p:txBody>
      </p:sp>
      <p:sp>
        <p:nvSpPr>
          <p:cNvPr id="8" name="Google Shape;844;p59">
            <a:extLst>
              <a:ext uri="{FF2B5EF4-FFF2-40B4-BE49-F238E27FC236}">
                <a16:creationId xmlns:a16="http://schemas.microsoft.com/office/drawing/2014/main" id="{8B5A2221-CDAC-4A77-BB44-C46FAF865BAA}"/>
              </a:ext>
            </a:extLst>
          </p:cNvPr>
          <p:cNvSpPr/>
          <p:nvPr/>
        </p:nvSpPr>
        <p:spPr>
          <a:xfrm>
            <a:off x="4137899" y="4866075"/>
            <a:ext cx="3105863" cy="243000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Algorithms Machine Learning</a:t>
            </a:r>
            <a:endParaRPr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p63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Algorithms Flowchart</a:t>
            </a:r>
            <a:endParaRPr/>
          </a:p>
        </p:txBody>
      </p:sp>
      <p:sp>
        <p:nvSpPr>
          <p:cNvPr id="882" name="Google Shape;882;p63"/>
          <p:cNvSpPr/>
          <p:nvPr/>
        </p:nvSpPr>
        <p:spPr>
          <a:xfrm>
            <a:off x="2461738" y="1524450"/>
            <a:ext cx="1948800" cy="572700"/>
          </a:xfrm>
          <a:prstGeom prst="rect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Thresholding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883" name="Google Shape;883;p63"/>
          <p:cNvCxnSpPr>
            <a:stCxn id="884" idx="3"/>
            <a:endCxn id="882" idx="1"/>
          </p:cNvCxnSpPr>
          <p:nvPr/>
        </p:nvCxnSpPr>
        <p:spPr>
          <a:xfrm rot="10800000" flipH="1">
            <a:off x="2071588" y="1810650"/>
            <a:ext cx="390300" cy="28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85" name="Google Shape;885;p63"/>
          <p:cNvCxnSpPr>
            <a:stCxn id="884" idx="3"/>
            <a:endCxn id="886" idx="1"/>
          </p:cNvCxnSpPr>
          <p:nvPr/>
        </p:nvCxnSpPr>
        <p:spPr>
          <a:xfrm>
            <a:off x="2071588" y="2097150"/>
            <a:ext cx="390300" cy="33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86" name="Google Shape;886;p63"/>
          <p:cNvSpPr/>
          <p:nvPr/>
        </p:nvSpPr>
        <p:spPr>
          <a:xfrm>
            <a:off x="2461738" y="2147838"/>
            <a:ext cx="1948800" cy="572700"/>
          </a:xfrm>
          <a:prstGeom prst="rect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Statistical Analysis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87" name="Google Shape;887;p63"/>
          <p:cNvSpPr/>
          <p:nvPr/>
        </p:nvSpPr>
        <p:spPr>
          <a:xfrm>
            <a:off x="4800688" y="1810800"/>
            <a:ext cx="1948800" cy="572700"/>
          </a:xfrm>
          <a:prstGeom prst="rect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Machine Learning</a:t>
            </a:r>
            <a:endParaRPr baseline="-25000">
              <a:solidFill>
                <a:schemeClr val="lt1"/>
              </a:solidFill>
            </a:endParaRPr>
          </a:p>
        </p:txBody>
      </p:sp>
      <p:cxnSp>
        <p:nvCxnSpPr>
          <p:cNvPr id="888" name="Google Shape;888;p63"/>
          <p:cNvCxnSpPr>
            <a:stCxn id="886" idx="3"/>
            <a:endCxn id="887" idx="1"/>
          </p:cNvCxnSpPr>
          <p:nvPr/>
        </p:nvCxnSpPr>
        <p:spPr>
          <a:xfrm rot="10800000" flipH="1">
            <a:off x="4410538" y="2097288"/>
            <a:ext cx="390300" cy="33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89" name="Google Shape;889;p63"/>
          <p:cNvCxnSpPr>
            <a:stCxn id="882" idx="3"/>
            <a:endCxn id="887" idx="1"/>
          </p:cNvCxnSpPr>
          <p:nvPr/>
        </p:nvCxnSpPr>
        <p:spPr>
          <a:xfrm>
            <a:off x="4410538" y="1810800"/>
            <a:ext cx="390300" cy="286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90" name="Google Shape;890;p63"/>
          <p:cNvCxnSpPr>
            <a:stCxn id="887" idx="2"/>
            <a:endCxn id="891" idx="0"/>
          </p:cNvCxnSpPr>
          <p:nvPr/>
        </p:nvCxnSpPr>
        <p:spPr>
          <a:xfrm>
            <a:off x="5775088" y="2383500"/>
            <a:ext cx="0" cy="38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892" name="Google Shape;892;p63"/>
          <p:cNvCxnSpPr>
            <a:stCxn id="893" idx="2"/>
            <a:endCxn id="894" idx="4"/>
          </p:cNvCxnSpPr>
          <p:nvPr/>
        </p:nvCxnSpPr>
        <p:spPr>
          <a:xfrm rot="5400000">
            <a:off x="7061163" y="3032400"/>
            <a:ext cx="674100" cy="12972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95" name="Google Shape;895;p63"/>
          <p:cNvSpPr/>
          <p:nvPr/>
        </p:nvSpPr>
        <p:spPr>
          <a:xfrm>
            <a:off x="122788" y="845975"/>
            <a:ext cx="1948800" cy="572700"/>
          </a:xfrm>
          <a:prstGeom prst="roundRect">
            <a:avLst>
              <a:gd name="adj" fmla="val 16667"/>
            </a:avLst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Image Processing Output</a:t>
            </a:r>
            <a:endParaRPr/>
          </a:p>
        </p:txBody>
      </p:sp>
      <p:cxnSp>
        <p:nvCxnSpPr>
          <p:cNvPr id="896" name="Google Shape;896;p63"/>
          <p:cNvCxnSpPr>
            <a:stCxn id="895" idx="2"/>
            <a:endCxn id="884" idx="0"/>
          </p:cNvCxnSpPr>
          <p:nvPr/>
        </p:nvCxnSpPr>
        <p:spPr>
          <a:xfrm>
            <a:off x="1097188" y="1418675"/>
            <a:ext cx="0" cy="392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884" name="Google Shape;884;p63"/>
          <p:cNvSpPr/>
          <p:nvPr/>
        </p:nvSpPr>
        <p:spPr>
          <a:xfrm>
            <a:off x="122788" y="1810800"/>
            <a:ext cx="1948800" cy="572700"/>
          </a:xfrm>
          <a:prstGeom prst="rect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POL Estimation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897" name="Google Shape;897;p63"/>
          <p:cNvSpPr txBox="1"/>
          <p:nvPr/>
        </p:nvSpPr>
        <p:spPr>
          <a:xfrm>
            <a:off x="57025" y="2352050"/>
            <a:ext cx="194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Nominal Position, Velocity,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Light Intensity, Color Data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8" name="Google Shape;898;p63"/>
          <p:cNvSpPr txBox="1"/>
          <p:nvPr/>
        </p:nvSpPr>
        <p:spPr>
          <a:xfrm>
            <a:off x="2385550" y="2694900"/>
            <a:ext cx="1948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Mean, Variance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9" name="Google Shape;899;p63"/>
          <p:cNvSpPr txBox="1"/>
          <p:nvPr/>
        </p:nvSpPr>
        <p:spPr>
          <a:xfrm>
            <a:off x="2385550" y="1070175"/>
            <a:ext cx="194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Maximum &amp;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Minimum Allowable Values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00" name="Google Shape;900;p63"/>
          <p:cNvCxnSpPr>
            <a:stCxn id="891" idx="2"/>
            <a:endCxn id="894" idx="1"/>
          </p:cNvCxnSpPr>
          <p:nvPr/>
        </p:nvCxnSpPr>
        <p:spPr>
          <a:xfrm>
            <a:off x="5775100" y="3343950"/>
            <a:ext cx="0" cy="387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1" name="Google Shape;901;p63"/>
          <p:cNvSpPr txBox="1"/>
          <p:nvPr/>
        </p:nvSpPr>
        <p:spPr>
          <a:xfrm>
            <a:off x="4800700" y="1187925"/>
            <a:ext cx="1948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Pattern Recognition, 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Helvetica Neue"/>
                <a:ea typeface="Helvetica Neue"/>
                <a:cs typeface="Helvetica Neue"/>
                <a:sym typeface="Helvetica Neue"/>
              </a:rPr>
              <a:t>Object Classification, Convolutional Techniques</a:t>
            </a:r>
            <a:endParaRPr sz="1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1" name="Google Shape;891;p63"/>
          <p:cNvSpPr/>
          <p:nvPr/>
        </p:nvSpPr>
        <p:spPr>
          <a:xfrm>
            <a:off x="4745050" y="2771250"/>
            <a:ext cx="2060100" cy="572700"/>
          </a:xfrm>
          <a:prstGeom prst="diamond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Deviation</a:t>
            </a:r>
            <a:endParaRPr>
              <a:solidFill>
                <a:schemeClr val="lt1"/>
              </a:solidFill>
            </a:endParaRPr>
          </a:p>
        </p:txBody>
      </p:sp>
      <p:cxnSp>
        <p:nvCxnSpPr>
          <p:cNvPr id="902" name="Google Shape;902;p63"/>
          <p:cNvCxnSpPr>
            <a:stCxn id="891" idx="3"/>
            <a:endCxn id="893" idx="1"/>
          </p:cNvCxnSpPr>
          <p:nvPr/>
        </p:nvCxnSpPr>
        <p:spPr>
          <a:xfrm>
            <a:off x="6805150" y="3057600"/>
            <a:ext cx="267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903" name="Google Shape;903;p63"/>
          <p:cNvSpPr txBox="1"/>
          <p:nvPr/>
        </p:nvSpPr>
        <p:spPr>
          <a:xfrm>
            <a:off x="5792100" y="3320475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No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4" name="Google Shape;904;p63"/>
          <p:cNvSpPr txBox="1"/>
          <p:nvPr/>
        </p:nvSpPr>
        <p:spPr>
          <a:xfrm>
            <a:off x="6664450" y="2720550"/>
            <a:ext cx="54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Yes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3" name="Google Shape;893;p63"/>
          <p:cNvSpPr/>
          <p:nvPr/>
        </p:nvSpPr>
        <p:spPr>
          <a:xfrm>
            <a:off x="7072413" y="2771250"/>
            <a:ext cx="1948800" cy="572700"/>
          </a:xfrm>
          <a:prstGeom prst="roundRect">
            <a:avLst>
              <a:gd name="adj" fmla="val 16667"/>
            </a:avLst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Send Alert</a:t>
            </a:r>
            <a:endParaRPr/>
          </a:p>
        </p:txBody>
      </p:sp>
      <p:sp>
        <p:nvSpPr>
          <p:cNvPr id="894" name="Google Shape;894;p63"/>
          <p:cNvSpPr/>
          <p:nvPr/>
        </p:nvSpPr>
        <p:spPr>
          <a:xfrm>
            <a:off x="4800700" y="3731700"/>
            <a:ext cx="1948800" cy="572700"/>
          </a:xfrm>
          <a:prstGeom prst="can">
            <a:avLst>
              <a:gd name="adj" fmla="val 25000"/>
            </a:avLst>
          </a:prstGeom>
          <a:solidFill>
            <a:srgbClr val="360F8A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Store Data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905" name="Google Shape;905;p63"/>
          <p:cNvPicPr preferRelativeResize="0"/>
          <p:nvPr/>
        </p:nvPicPr>
        <p:blipFill rotWithShape="1">
          <a:blip r:embed="rId3">
            <a:alphaModFix/>
          </a:blip>
          <a:srcRect l="8475" t="3095" r="7193" b="28114"/>
          <a:stretch/>
        </p:blipFill>
        <p:spPr>
          <a:xfrm>
            <a:off x="57025" y="3057600"/>
            <a:ext cx="2769499" cy="1694425"/>
          </a:xfrm>
          <a:prstGeom prst="rect">
            <a:avLst/>
          </a:prstGeom>
          <a:noFill/>
          <a:ln>
            <a:noFill/>
          </a:ln>
        </p:spPr>
      </p:pic>
      <p:sp>
        <p:nvSpPr>
          <p:cNvPr id="906" name="Google Shape;906;p63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51</a:t>
            </a:fld>
            <a:endParaRPr/>
          </a:p>
        </p:txBody>
      </p:sp>
      <p:sp>
        <p:nvSpPr>
          <p:cNvPr id="28" name="Google Shape;841;p59">
            <a:extLst>
              <a:ext uri="{FF2B5EF4-FFF2-40B4-BE49-F238E27FC236}">
                <a16:creationId xmlns:a16="http://schemas.microsoft.com/office/drawing/2014/main" id="{B1FDFEF9-5937-4533-A8DF-2F03BB65EA9B}"/>
              </a:ext>
            </a:extLst>
          </p:cNvPr>
          <p:cNvSpPr/>
          <p:nvPr/>
        </p:nvSpPr>
        <p:spPr>
          <a:xfrm>
            <a:off x="29350" y="4866075"/>
            <a:ext cx="20589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Requirements</a:t>
            </a:r>
            <a:endParaRPr dirty="0"/>
          </a:p>
        </p:txBody>
      </p:sp>
      <p:sp>
        <p:nvSpPr>
          <p:cNvPr id="30" name="Google Shape;844;p59">
            <a:extLst>
              <a:ext uri="{FF2B5EF4-FFF2-40B4-BE49-F238E27FC236}">
                <a16:creationId xmlns:a16="http://schemas.microsoft.com/office/drawing/2014/main" id="{F2D79113-88CB-46C4-902F-9EB5CF638366}"/>
              </a:ext>
            </a:extLst>
          </p:cNvPr>
          <p:cNvSpPr/>
          <p:nvPr/>
        </p:nvSpPr>
        <p:spPr>
          <a:xfrm>
            <a:off x="4280779" y="4866075"/>
            <a:ext cx="3105863" cy="243000"/>
          </a:xfrm>
          <a:prstGeom prst="chevron">
            <a:avLst>
              <a:gd name="adj" fmla="val 50000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Algorithms Machine Learning</a:t>
            </a:r>
            <a:endParaRPr dirty="0"/>
          </a:p>
        </p:txBody>
      </p:sp>
      <p:sp>
        <p:nvSpPr>
          <p:cNvPr id="33" name="Google Shape;858;p60">
            <a:extLst>
              <a:ext uri="{FF2B5EF4-FFF2-40B4-BE49-F238E27FC236}">
                <a16:creationId xmlns:a16="http://schemas.microsoft.com/office/drawing/2014/main" id="{0E890DA4-AECA-4983-A803-436206F993B3}"/>
              </a:ext>
            </a:extLst>
          </p:cNvPr>
          <p:cNvSpPr/>
          <p:nvPr/>
        </p:nvSpPr>
        <p:spPr>
          <a:xfrm>
            <a:off x="1972724" y="4866075"/>
            <a:ext cx="2437813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Algorithms Flow Chart</a:t>
            </a:r>
            <a:endParaRPr b="1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64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Algorithms Machine Learning</a:t>
            </a:r>
            <a:endParaRPr/>
          </a:p>
        </p:txBody>
      </p:sp>
      <p:sp>
        <p:nvSpPr>
          <p:cNvPr id="912" name="Google Shape;912;p64"/>
          <p:cNvSpPr/>
          <p:nvPr/>
        </p:nvSpPr>
        <p:spPr>
          <a:xfrm>
            <a:off x="6442675" y="1874437"/>
            <a:ext cx="230100" cy="270900"/>
          </a:xfrm>
          <a:prstGeom prst="flowChartConnector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64"/>
          <p:cNvSpPr/>
          <p:nvPr/>
        </p:nvSpPr>
        <p:spPr>
          <a:xfrm>
            <a:off x="6442675" y="2245971"/>
            <a:ext cx="230100" cy="270900"/>
          </a:xfrm>
          <a:prstGeom prst="flowChartConnector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64"/>
          <p:cNvSpPr/>
          <p:nvPr/>
        </p:nvSpPr>
        <p:spPr>
          <a:xfrm>
            <a:off x="6442675" y="2617505"/>
            <a:ext cx="230100" cy="270900"/>
          </a:xfrm>
          <a:prstGeom prst="flowChartConnector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64"/>
          <p:cNvSpPr/>
          <p:nvPr/>
        </p:nvSpPr>
        <p:spPr>
          <a:xfrm>
            <a:off x="6442675" y="2989039"/>
            <a:ext cx="230100" cy="270900"/>
          </a:xfrm>
          <a:prstGeom prst="flowChartConnector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64"/>
          <p:cNvSpPr/>
          <p:nvPr/>
        </p:nvSpPr>
        <p:spPr>
          <a:xfrm>
            <a:off x="6442695" y="3360516"/>
            <a:ext cx="230100" cy="270900"/>
          </a:xfrm>
          <a:prstGeom prst="flowChartConnector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64"/>
          <p:cNvSpPr txBox="1"/>
          <p:nvPr/>
        </p:nvSpPr>
        <p:spPr>
          <a:xfrm>
            <a:off x="6672714" y="1828783"/>
            <a:ext cx="31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Nominal State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8" name="Google Shape;918;p64"/>
          <p:cNvSpPr txBox="1"/>
          <p:nvPr/>
        </p:nvSpPr>
        <p:spPr>
          <a:xfrm>
            <a:off x="6672314" y="2196751"/>
            <a:ext cx="31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Close Approach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9" name="Google Shape;919;p64"/>
          <p:cNvSpPr txBox="1"/>
          <p:nvPr/>
        </p:nvSpPr>
        <p:spPr>
          <a:xfrm>
            <a:off x="6672314" y="2543711"/>
            <a:ext cx="31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Maneuver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0" name="Google Shape;920;p64"/>
          <p:cNvSpPr txBox="1"/>
          <p:nvPr/>
        </p:nvSpPr>
        <p:spPr>
          <a:xfrm>
            <a:off x="6672314" y="2921392"/>
            <a:ext cx="31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Docking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1" name="Google Shape;921;p64"/>
          <p:cNvSpPr txBox="1"/>
          <p:nvPr/>
        </p:nvSpPr>
        <p:spPr>
          <a:xfrm>
            <a:off x="6672814" y="3299089"/>
            <a:ext cx="31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Collision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2" name="Google Shape;922;p64"/>
          <p:cNvSpPr/>
          <p:nvPr/>
        </p:nvSpPr>
        <p:spPr>
          <a:xfrm>
            <a:off x="2471219" y="2583314"/>
            <a:ext cx="230100" cy="270900"/>
          </a:xfrm>
          <a:prstGeom prst="flowChartConnector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64"/>
          <p:cNvSpPr/>
          <p:nvPr/>
        </p:nvSpPr>
        <p:spPr>
          <a:xfrm>
            <a:off x="2471219" y="2954848"/>
            <a:ext cx="230100" cy="270900"/>
          </a:xfrm>
          <a:prstGeom prst="flowChartConnector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64"/>
          <p:cNvSpPr/>
          <p:nvPr/>
        </p:nvSpPr>
        <p:spPr>
          <a:xfrm>
            <a:off x="4456732" y="2431954"/>
            <a:ext cx="230100" cy="270900"/>
          </a:xfrm>
          <a:prstGeom prst="flowChartConnector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64"/>
          <p:cNvSpPr/>
          <p:nvPr/>
        </p:nvSpPr>
        <p:spPr>
          <a:xfrm>
            <a:off x="4456732" y="2803488"/>
            <a:ext cx="230100" cy="270900"/>
          </a:xfrm>
          <a:prstGeom prst="flowChartConnector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64"/>
          <p:cNvSpPr/>
          <p:nvPr/>
        </p:nvSpPr>
        <p:spPr>
          <a:xfrm>
            <a:off x="4456732" y="3175022"/>
            <a:ext cx="230100" cy="270900"/>
          </a:xfrm>
          <a:prstGeom prst="flowChartConnector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64"/>
          <p:cNvSpPr/>
          <p:nvPr/>
        </p:nvSpPr>
        <p:spPr>
          <a:xfrm>
            <a:off x="4456732" y="3546556"/>
            <a:ext cx="230100" cy="270900"/>
          </a:xfrm>
          <a:prstGeom prst="flowChartConnector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64"/>
          <p:cNvSpPr/>
          <p:nvPr/>
        </p:nvSpPr>
        <p:spPr>
          <a:xfrm>
            <a:off x="4456753" y="3918033"/>
            <a:ext cx="230100" cy="270900"/>
          </a:xfrm>
          <a:prstGeom prst="flowChartConnector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64"/>
          <p:cNvSpPr/>
          <p:nvPr/>
        </p:nvSpPr>
        <p:spPr>
          <a:xfrm>
            <a:off x="4456773" y="1317325"/>
            <a:ext cx="230100" cy="270900"/>
          </a:xfrm>
          <a:prstGeom prst="flowChartConnector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64"/>
          <p:cNvSpPr/>
          <p:nvPr/>
        </p:nvSpPr>
        <p:spPr>
          <a:xfrm>
            <a:off x="4456773" y="1688859"/>
            <a:ext cx="230100" cy="270900"/>
          </a:xfrm>
          <a:prstGeom prst="flowChartConnector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64"/>
          <p:cNvSpPr/>
          <p:nvPr/>
        </p:nvSpPr>
        <p:spPr>
          <a:xfrm>
            <a:off x="4456773" y="2060392"/>
            <a:ext cx="230100" cy="270900"/>
          </a:xfrm>
          <a:prstGeom prst="flowChartConnector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32" name="Google Shape;932;p64"/>
          <p:cNvCxnSpPr>
            <a:stCxn id="929" idx="6"/>
            <a:endCxn id="912" idx="2"/>
          </p:cNvCxnSpPr>
          <p:nvPr/>
        </p:nvCxnSpPr>
        <p:spPr>
          <a:xfrm>
            <a:off x="4686873" y="1452775"/>
            <a:ext cx="1755900" cy="55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3" name="Google Shape;933;p64"/>
          <p:cNvCxnSpPr>
            <a:stCxn id="930" idx="6"/>
            <a:endCxn id="912" idx="2"/>
          </p:cNvCxnSpPr>
          <p:nvPr/>
        </p:nvCxnSpPr>
        <p:spPr>
          <a:xfrm>
            <a:off x="4686873" y="1824309"/>
            <a:ext cx="1755900" cy="18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4" name="Google Shape;934;p64"/>
          <p:cNvCxnSpPr>
            <a:stCxn id="931" idx="6"/>
            <a:endCxn id="912" idx="2"/>
          </p:cNvCxnSpPr>
          <p:nvPr/>
        </p:nvCxnSpPr>
        <p:spPr>
          <a:xfrm rot="10800000" flipH="1">
            <a:off x="4686873" y="2009842"/>
            <a:ext cx="1755900" cy="18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5" name="Google Shape;935;p64"/>
          <p:cNvCxnSpPr>
            <a:stCxn id="924" idx="6"/>
            <a:endCxn id="912" idx="2"/>
          </p:cNvCxnSpPr>
          <p:nvPr/>
        </p:nvCxnSpPr>
        <p:spPr>
          <a:xfrm rot="10800000" flipH="1">
            <a:off x="4686832" y="2010004"/>
            <a:ext cx="1755900" cy="55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36" name="Google Shape;936;p64"/>
          <p:cNvSpPr txBox="1"/>
          <p:nvPr/>
        </p:nvSpPr>
        <p:spPr>
          <a:xfrm>
            <a:off x="-704650" y="2162543"/>
            <a:ext cx="31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Astrometric Input Data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7" name="Google Shape;937;p64"/>
          <p:cNvSpPr txBox="1"/>
          <p:nvPr/>
        </p:nvSpPr>
        <p:spPr>
          <a:xfrm>
            <a:off x="-705050" y="2534096"/>
            <a:ext cx="31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Photometric Input Data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8" name="Google Shape;938;p64"/>
          <p:cNvSpPr txBox="1"/>
          <p:nvPr/>
        </p:nvSpPr>
        <p:spPr>
          <a:xfrm>
            <a:off x="-705050" y="2905654"/>
            <a:ext cx="31761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Helvetica Neue"/>
                <a:ea typeface="Helvetica Neue"/>
                <a:cs typeface="Helvetica Neue"/>
                <a:sym typeface="Helvetica Neue"/>
              </a:rPr>
              <a:t>Additional Input Data</a:t>
            </a:r>
            <a:endParaRPr sz="12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39" name="Google Shape;939;p64"/>
          <p:cNvCxnSpPr>
            <a:stCxn id="912" idx="2"/>
            <a:endCxn id="925" idx="6"/>
          </p:cNvCxnSpPr>
          <p:nvPr/>
        </p:nvCxnSpPr>
        <p:spPr>
          <a:xfrm flipH="1">
            <a:off x="4686775" y="2009887"/>
            <a:ext cx="1755900" cy="92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0" name="Google Shape;940;p64"/>
          <p:cNvCxnSpPr>
            <a:stCxn id="912" idx="2"/>
            <a:endCxn id="926" idx="6"/>
          </p:cNvCxnSpPr>
          <p:nvPr/>
        </p:nvCxnSpPr>
        <p:spPr>
          <a:xfrm flipH="1">
            <a:off x="4686775" y="2009887"/>
            <a:ext cx="1755900" cy="130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1" name="Google Shape;941;p64"/>
          <p:cNvCxnSpPr>
            <a:stCxn id="912" idx="2"/>
            <a:endCxn id="927" idx="6"/>
          </p:cNvCxnSpPr>
          <p:nvPr/>
        </p:nvCxnSpPr>
        <p:spPr>
          <a:xfrm flipH="1">
            <a:off x="4686775" y="2009887"/>
            <a:ext cx="1755900" cy="167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2" name="Google Shape;942;p64"/>
          <p:cNvCxnSpPr>
            <a:stCxn id="912" idx="2"/>
            <a:endCxn id="928" idx="6"/>
          </p:cNvCxnSpPr>
          <p:nvPr/>
        </p:nvCxnSpPr>
        <p:spPr>
          <a:xfrm flipH="1">
            <a:off x="4686775" y="2009887"/>
            <a:ext cx="1755900" cy="204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3" name="Google Shape;943;p64"/>
          <p:cNvCxnSpPr>
            <a:stCxn id="929" idx="6"/>
            <a:endCxn id="913" idx="2"/>
          </p:cNvCxnSpPr>
          <p:nvPr/>
        </p:nvCxnSpPr>
        <p:spPr>
          <a:xfrm>
            <a:off x="4686873" y="1452775"/>
            <a:ext cx="1755900" cy="92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4" name="Google Shape;944;p64"/>
          <p:cNvCxnSpPr>
            <a:stCxn id="930" idx="6"/>
            <a:endCxn id="913" idx="2"/>
          </p:cNvCxnSpPr>
          <p:nvPr/>
        </p:nvCxnSpPr>
        <p:spPr>
          <a:xfrm>
            <a:off x="4686873" y="1824309"/>
            <a:ext cx="1755900" cy="55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5" name="Google Shape;945;p64"/>
          <p:cNvCxnSpPr>
            <a:stCxn id="931" idx="6"/>
            <a:endCxn id="913" idx="2"/>
          </p:cNvCxnSpPr>
          <p:nvPr/>
        </p:nvCxnSpPr>
        <p:spPr>
          <a:xfrm>
            <a:off x="4686873" y="2195842"/>
            <a:ext cx="1755900" cy="18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6" name="Google Shape;946;p64"/>
          <p:cNvCxnSpPr>
            <a:stCxn id="924" idx="6"/>
            <a:endCxn id="913" idx="2"/>
          </p:cNvCxnSpPr>
          <p:nvPr/>
        </p:nvCxnSpPr>
        <p:spPr>
          <a:xfrm rot="10800000" flipH="1">
            <a:off x="4686832" y="2381404"/>
            <a:ext cx="1755900" cy="18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7" name="Google Shape;947;p64"/>
          <p:cNvCxnSpPr>
            <a:stCxn id="925" idx="6"/>
            <a:endCxn id="913" idx="2"/>
          </p:cNvCxnSpPr>
          <p:nvPr/>
        </p:nvCxnSpPr>
        <p:spPr>
          <a:xfrm rot="10800000" flipH="1">
            <a:off x="4686832" y="2381538"/>
            <a:ext cx="1755900" cy="55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8" name="Google Shape;948;p64"/>
          <p:cNvCxnSpPr>
            <a:stCxn id="926" idx="6"/>
            <a:endCxn id="913" idx="2"/>
          </p:cNvCxnSpPr>
          <p:nvPr/>
        </p:nvCxnSpPr>
        <p:spPr>
          <a:xfrm rot="10800000" flipH="1">
            <a:off x="4686832" y="2381372"/>
            <a:ext cx="1755900" cy="92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9" name="Google Shape;949;p64"/>
          <p:cNvCxnSpPr>
            <a:stCxn id="927" idx="6"/>
            <a:endCxn id="913" idx="2"/>
          </p:cNvCxnSpPr>
          <p:nvPr/>
        </p:nvCxnSpPr>
        <p:spPr>
          <a:xfrm rot="10800000" flipH="1">
            <a:off x="4686832" y="2381506"/>
            <a:ext cx="1755900" cy="130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0" name="Google Shape;950;p64"/>
          <p:cNvCxnSpPr>
            <a:stCxn id="928" idx="6"/>
            <a:endCxn id="913" idx="2"/>
          </p:cNvCxnSpPr>
          <p:nvPr/>
        </p:nvCxnSpPr>
        <p:spPr>
          <a:xfrm rot="10800000" flipH="1">
            <a:off x="4686853" y="2381283"/>
            <a:ext cx="1755900" cy="1672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1" name="Google Shape;951;p64"/>
          <p:cNvCxnSpPr>
            <a:stCxn id="929" idx="6"/>
            <a:endCxn id="914" idx="2"/>
          </p:cNvCxnSpPr>
          <p:nvPr/>
        </p:nvCxnSpPr>
        <p:spPr>
          <a:xfrm>
            <a:off x="4686873" y="1452775"/>
            <a:ext cx="1755900" cy="130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2" name="Google Shape;952;p64"/>
          <p:cNvCxnSpPr>
            <a:stCxn id="929" idx="6"/>
            <a:endCxn id="915" idx="2"/>
          </p:cNvCxnSpPr>
          <p:nvPr/>
        </p:nvCxnSpPr>
        <p:spPr>
          <a:xfrm>
            <a:off x="4686873" y="1452775"/>
            <a:ext cx="1755900" cy="167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3" name="Google Shape;953;p64"/>
          <p:cNvCxnSpPr>
            <a:stCxn id="929" idx="6"/>
            <a:endCxn id="916" idx="2"/>
          </p:cNvCxnSpPr>
          <p:nvPr/>
        </p:nvCxnSpPr>
        <p:spPr>
          <a:xfrm>
            <a:off x="4686873" y="1452775"/>
            <a:ext cx="1755900" cy="204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4" name="Google Shape;954;p64"/>
          <p:cNvCxnSpPr>
            <a:stCxn id="930" idx="6"/>
            <a:endCxn id="914" idx="2"/>
          </p:cNvCxnSpPr>
          <p:nvPr/>
        </p:nvCxnSpPr>
        <p:spPr>
          <a:xfrm>
            <a:off x="4686873" y="1824309"/>
            <a:ext cx="1755900" cy="92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5" name="Google Shape;955;p64"/>
          <p:cNvCxnSpPr>
            <a:stCxn id="931" idx="6"/>
            <a:endCxn id="914" idx="2"/>
          </p:cNvCxnSpPr>
          <p:nvPr/>
        </p:nvCxnSpPr>
        <p:spPr>
          <a:xfrm>
            <a:off x="4686873" y="2195842"/>
            <a:ext cx="1755900" cy="55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6" name="Google Shape;956;p64"/>
          <p:cNvCxnSpPr>
            <a:stCxn id="924" idx="6"/>
            <a:endCxn id="914" idx="2"/>
          </p:cNvCxnSpPr>
          <p:nvPr/>
        </p:nvCxnSpPr>
        <p:spPr>
          <a:xfrm>
            <a:off x="4686832" y="2567404"/>
            <a:ext cx="1755900" cy="18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7" name="Google Shape;957;p64"/>
          <p:cNvCxnSpPr>
            <a:stCxn id="925" idx="6"/>
            <a:endCxn id="914" idx="2"/>
          </p:cNvCxnSpPr>
          <p:nvPr/>
        </p:nvCxnSpPr>
        <p:spPr>
          <a:xfrm rot="10800000" flipH="1">
            <a:off x="4686832" y="2752938"/>
            <a:ext cx="1755900" cy="18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8" name="Google Shape;958;p64"/>
          <p:cNvCxnSpPr>
            <a:stCxn id="926" idx="6"/>
            <a:endCxn id="914" idx="2"/>
          </p:cNvCxnSpPr>
          <p:nvPr/>
        </p:nvCxnSpPr>
        <p:spPr>
          <a:xfrm rot="10800000" flipH="1">
            <a:off x="4686832" y="2753072"/>
            <a:ext cx="1755900" cy="55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9" name="Google Shape;959;p64"/>
          <p:cNvCxnSpPr>
            <a:stCxn id="927" idx="6"/>
            <a:endCxn id="914" idx="2"/>
          </p:cNvCxnSpPr>
          <p:nvPr/>
        </p:nvCxnSpPr>
        <p:spPr>
          <a:xfrm rot="10800000" flipH="1">
            <a:off x="4686832" y="2752906"/>
            <a:ext cx="1755900" cy="92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0" name="Google Shape;960;p64"/>
          <p:cNvCxnSpPr>
            <a:stCxn id="928" idx="6"/>
            <a:endCxn id="914" idx="2"/>
          </p:cNvCxnSpPr>
          <p:nvPr/>
        </p:nvCxnSpPr>
        <p:spPr>
          <a:xfrm rot="10800000" flipH="1">
            <a:off x="4686853" y="2752983"/>
            <a:ext cx="1755900" cy="1300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1" name="Google Shape;961;p64"/>
          <p:cNvCxnSpPr>
            <a:stCxn id="930" idx="6"/>
            <a:endCxn id="915" idx="2"/>
          </p:cNvCxnSpPr>
          <p:nvPr/>
        </p:nvCxnSpPr>
        <p:spPr>
          <a:xfrm>
            <a:off x="4686873" y="1824309"/>
            <a:ext cx="1755900" cy="130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2" name="Google Shape;962;p64"/>
          <p:cNvCxnSpPr>
            <a:stCxn id="931" idx="6"/>
            <a:endCxn id="915" idx="2"/>
          </p:cNvCxnSpPr>
          <p:nvPr/>
        </p:nvCxnSpPr>
        <p:spPr>
          <a:xfrm>
            <a:off x="4686873" y="2195842"/>
            <a:ext cx="1755900" cy="92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3" name="Google Shape;963;p64"/>
          <p:cNvCxnSpPr>
            <a:stCxn id="924" idx="6"/>
            <a:endCxn id="915" idx="2"/>
          </p:cNvCxnSpPr>
          <p:nvPr/>
        </p:nvCxnSpPr>
        <p:spPr>
          <a:xfrm>
            <a:off x="4686832" y="2567404"/>
            <a:ext cx="1755900" cy="55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4" name="Google Shape;964;p64"/>
          <p:cNvCxnSpPr>
            <a:stCxn id="925" idx="6"/>
            <a:endCxn id="915" idx="2"/>
          </p:cNvCxnSpPr>
          <p:nvPr/>
        </p:nvCxnSpPr>
        <p:spPr>
          <a:xfrm>
            <a:off x="4686832" y="2938938"/>
            <a:ext cx="1755900" cy="18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5" name="Google Shape;965;p64"/>
          <p:cNvCxnSpPr>
            <a:stCxn id="926" idx="6"/>
            <a:endCxn id="915" idx="2"/>
          </p:cNvCxnSpPr>
          <p:nvPr/>
        </p:nvCxnSpPr>
        <p:spPr>
          <a:xfrm rot="10800000" flipH="1">
            <a:off x="4686832" y="3124472"/>
            <a:ext cx="1755900" cy="18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6" name="Google Shape;966;p64"/>
          <p:cNvCxnSpPr>
            <a:stCxn id="927" idx="6"/>
            <a:endCxn id="915" idx="2"/>
          </p:cNvCxnSpPr>
          <p:nvPr/>
        </p:nvCxnSpPr>
        <p:spPr>
          <a:xfrm rot="10800000" flipH="1">
            <a:off x="4686832" y="3124606"/>
            <a:ext cx="1755900" cy="55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7" name="Google Shape;967;p64"/>
          <p:cNvCxnSpPr>
            <a:stCxn id="928" idx="6"/>
            <a:endCxn id="915" idx="2"/>
          </p:cNvCxnSpPr>
          <p:nvPr/>
        </p:nvCxnSpPr>
        <p:spPr>
          <a:xfrm rot="10800000" flipH="1">
            <a:off x="4686853" y="3124383"/>
            <a:ext cx="1755900" cy="929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8" name="Google Shape;968;p64"/>
          <p:cNvCxnSpPr>
            <a:stCxn id="930" idx="6"/>
            <a:endCxn id="916" idx="2"/>
          </p:cNvCxnSpPr>
          <p:nvPr/>
        </p:nvCxnSpPr>
        <p:spPr>
          <a:xfrm>
            <a:off x="4686873" y="1824309"/>
            <a:ext cx="1755900" cy="167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9" name="Google Shape;969;p64"/>
          <p:cNvCxnSpPr>
            <a:stCxn id="931" idx="6"/>
            <a:endCxn id="916" idx="2"/>
          </p:cNvCxnSpPr>
          <p:nvPr/>
        </p:nvCxnSpPr>
        <p:spPr>
          <a:xfrm>
            <a:off x="4686873" y="2195842"/>
            <a:ext cx="1755900" cy="130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0" name="Google Shape;970;p64"/>
          <p:cNvCxnSpPr>
            <a:stCxn id="924" idx="6"/>
            <a:endCxn id="916" idx="2"/>
          </p:cNvCxnSpPr>
          <p:nvPr/>
        </p:nvCxnSpPr>
        <p:spPr>
          <a:xfrm>
            <a:off x="4686832" y="2567404"/>
            <a:ext cx="1755900" cy="928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1" name="Google Shape;971;p64"/>
          <p:cNvCxnSpPr>
            <a:stCxn id="925" idx="6"/>
            <a:endCxn id="916" idx="2"/>
          </p:cNvCxnSpPr>
          <p:nvPr/>
        </p:nvCxnSpPr>
        <p:spPr>
          <a:xfrm>
            <a:off x="4686832" y="2938938"/>
            <a:ext cx="1755900" cy="557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2" name="Google Shape;972;p64"/>
          <p:cNvCxnSpPr>
            <a:stCxn id="926" idx="6"/>
            <a:endCxn id="916" idx="2"/>
          </p:cNvCxnSpPr>
          <p:nvPr/>
        </p:nvCxnSpPr>
        <p:spPr>
          <a:xfrm>
            <a:off x="4686832" y="3310472"/>
            <a:ext cx="1755900" cy="185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3" name="Google Shape;973;p64"/>
          <p:cNvCxnSpPr>
            <a:stCxn id="927" idx="6"/>
            <a:endCxn id="916" idx="2"/>
          </p:cNvCxnSpPr>
          <p:nvPr/>
        </p:nvCxnSpPr>
        <p:spPr>
          <a:xfrm rot="10800000" flipH="1">
            <a:off x="4686832" y="3496006"/>
            <a:ext cx="1755900" cy="18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4" name="Google Shape;974;p64"/>
          <p:cNvCxnSpPr>
            <a:stCxn id="928" idx="6"/>
            <a:endCxn id="916" idx="2"/>
          </p:cNvCxnSpPr>
          <p:nvPr/>
        </p:nvCxnSpPr>
        <p:spPr>
          <a:xfrm rot="10800000" flipH="1">
            <a:off x="4686853" y="3496083"/>
            <a:ext cx="1755900" cy="55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5" name="Google Shape;975;p64"/>
          <p:cNvCxnSpPr>
            <a:stCxn id="976" idx="6"/>
            <a:endCxn id="929" idx="2"/>
          </p:cNvCxnSpPr>
          <p:nvPr/>
        </p:nvCxnSpPr>
        <p:spPr>
          <a:xfrm rot="10800000" flipH="1">
            <a:off x="2700869" y="1452639"/>
            <a:ext cx="1755900" cy="89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7" name="Google Shape;977;p64"/>
          <p:cNvCxnSpPr>
            <a:stCxn id="922" idx="6"/>
            <a:endCxn id="929" idx="2"/>
          </p:cNvCxnSpPr>
          <p:nvPr/>
        </p:nvCxnSpPr>
        <p:spPr>
          <a:xfrm rot="10800000" flipH="1">
            <a:off x="2701319" y="1452764"/>
            <a:ext cx="1755600" cy="126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8" name="Google Shape;978;p64"/>
          <p:cNvCxnSpPr>
            <a:stCxn id="923" idx="6"/>
            <a:endCxn id="929" idx="2"/>
          </p:cNvCxnSpPr>
          <p:nvPr/>
        </p:nvCxnSpPr>
        <p:spPr>
          <a:xfrm rot="10800000" flipH="1">
            <a:off x="2701319" y="1452898"/>
            <a:ext cx="1755600" cy="1637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9" name="Google Shape;979;p64"/>
          <p:cNvCxnSpPr>
            <a:stCxn id="976" idx="6"/>
            <a:endCxn id="930" idx="2"/>
          </p:cNvCxnSpPr>
          <p:nvPr/>
        </p:nvCxnSpPr>
        <p:spPr>
          <a:xfrm rot="10800000" flipH="1">
            <a:off x="2700869" y="1824339"/>
            <a:ext cx="1755900" cy="52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0" name="Google Shape;980;p64"/>
          <p:cNvCxnSpPr>
            <a:stCxn id="976" idx="6"/>
            <a:endCxn id="931" idx="2"/>
          </p:cNvCxnSpPr>
          <p:nvPr/>
        </p:nvCxnSpPr>
        <p:spPr>
          <a:xfrm rot="10800000" flipH="1">
            <a:off x="2700869" y="2195739"/>
            <a:ext cx="1755900" cy="15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1" name="Google Shape;981;p64"/>
          <p:cNvCxnSpPr>
            <a:stCxn id="976" idx="6"/>
            <a:endCxn id="924" idx="2"/>
          </p:cNvCxnSpPr>
          <p:nvPr/>
        </p:nvCxnSpPr>
        <p:spPr>
          <a:xfrm>
            <a:off x="2700869" y="2347239"/>
            <a:ext cx="1755900" cy="22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2" name="Google Shape;982;p64"/>
          <p:cNvCxnSpPr>
            <a:stCxn id="976" idx="6"/>
            <a:endCxn id="925" idx="2"/>
          </p:cNvCxnSpPr>
          <p:nvPr/>
        </p:nvCxnSpPr>
        <p:spPr>
          <a:xfrm>
            <a:off x="2700869" y="2347239"/>
            <a:ext cx="1755900" cy="59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3" name="Google Shape;983;p64"/>
          <p:cNvCxnSpPr>
            <a:stCxn id="976" idx="6"/>
            <a:endCxn id="926" idx="2"/>
          </p:cNvCxnSpPr>
          <p:nvPr/>
        </p:nvCxnSpPr>
        <p:spPr>
          <a:xfrm>
            <a:off x="2700869" y="2347239"/>
            <a:ext cx="1755900" cy="96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4" name="Google Shape;984;p64"/>
          <p:cNvCxnSpPr>
            <a:stCxn id="976" idx="6"/>
            <a:endCxn id="927" idx="2"/>
          </p:cNvCxnSpPr>
          <p:nvPr/>
        </p:nvCxnSpPr>
        <p:spPr>
          <a:xfrm>
            <a:off x="2700869" y="2347239"/>
            <a:ext cx="1755900" cy="133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5" name="Google Shape;985;p64"/>
          <p:cNvCxnSpPr>
            <a:stCxn id="976" idx="6"/>
            <a:endCxn id="928" idx="2"/>
          </p:cNvCxnSpPr>
          <p:nvPr/>
        </p:nvCxnSpPr>
        <p:spPr>
          <a:xfrm>
            <a:off x="2700869" y="2347239"/>
            <a:ext cx="1755900" cy="1706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6" name="Google Shape;986;p64"/>
          <p:cNvCxnSpPr>
            <a:stCxn id="922" idx="6"/>
            <a:endCxn id="930" idx="2"/>
          </p:cNvCxnSpPr>
          <p:nvPr/>
        </p:nvCxnSpPr>
        <p:spPr>
          <a:xfrm rot="10800000" flipH="1">
            <a:off x="2701319" y="1824164"/>
            <a:ext cx="1755600" cy="89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7" name="Google Shape;987;p64"/>
          <p:cNvCxnSpPr>
            <a:stCxn id="922" idx="6"/>
            <a:endCxn id="931" idx="2"/>
          </p:cNvCxnSpPr>
          <p:nvPr/>
        </p:nvCxnSpPr>
        <p:spPr>
          <a:xfrm rot="10800000" flipH="1">
            <a:off x="2701319" y="2195864"/>
            <a:ext cx="1755600" cy="52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8" name="Google Shape;988;p64"/>
          <p:cNvCxnSpPr>
            <a:stCxn id="922" idx="6"/>
            <a:endCxn id="924" idx="2"/>
          </p:cNvCxnSpPr>
          <p:nvPr/>
        </p:nvCxnSpPr>
        <p:spPr>
          <a:xfrm rot="10800000" flipH="1">
            <a:off x="2701319" y="2567264"/>
            <a:ext cx="1755300" cy="15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9" name="Google Shape;989;p64"/>
          <p:cNvCxnSpPr>
            <a:stCxn id="922" idx="6"/>
            <a:endCxn id="925" idx="2"/>
          </p:cNvCxnSpPr>
          <p:nvPr/>
        </p:nvCxnSpPr>
        <p:spPr>
          <a:xfrm>
            <a:off x="2701319" y="2718764"/>
            <a:ext cx="1755300" cy="22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0" name="Google Shape;990;p64"/>
          <p:cNvCxnSpPr>
            <a:stCxn id="922" idx="6"/>
            <a:endCxn id="926" idx="2"/>
          </p:cNvCxnSpPr>
          <p:nvPr/>
        </p:nvCxnSpPr>
        <p:spPr>
          <a:xfrm>
            <a:off x="2701319" y="2718764"/>
            <a:ext cx="1755300" cy="59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1" name="Google Shape;991;p64"/>
          <p:cNvCxnSpPr>
            <a:stCxn id="922" idx="6"/>
            <a:endCxn id="927" idx="2"/>
          </p:cNvCxnSpPr>
          <p:nvPr/>
        </p:nvCxnSpPr>
        <p:spPr>
          <a:xfrm>
            <a:off x="2701319" y="2718764"/>
            <a:ext cx="1755300" cy="96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2" name="Google Shape;992;p64"/>
          <p:cNvCxnSpPr>
            <a:stCxn id="922" idx="6"/>
            <a:endCxn id="928" idx="2"/>
          </p:cNvCxnSpPr>
          <p:nvPr/>
        </p:nvCxnSpPr>
        <p:spPr>
          <a:xfrm>
            <a:off x="2701319" y="2718764"/>
            <a:ext cx="1755300" cy="133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3" name="Google Shape;993;p64"/>
          <p:cNvCxnSpPr>
            <a:stCxn id="923" idx="6"/>
            <a:endCxn id="930" idx="2"/>
          </p:cNvCxnSpPr>
          <p:nvPr/>
        </p:nvCxnSpPr>
        <p:spPr>
          <a:xfrm rot="10800000" flipH="1">
            <a:off x="2701319" y="1824298"/>
            <a:ext cx="1755600" cy="126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4" name="Google Shape;994;p64"/>
          <p:cNvCxnSpPr>
            <a:stCxn id="923" idx="6"/>
            <a:endCxn id="931" idx="2"/>
          </p:cNvCxnSpPr>
          <p:nvPr/>
        </p:nvCxnSpPr>
        <p:spPr>
          <a:xfrm rot="10800000" flipH="1">
            <a:off x="2701319" y="2195698"/>
            <a:ext cx="1755600" cy="894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5" name="Google Shape;995;p64"/>
          <p:cNvCxnSpPr>
            <a:stCxn id="923" idx="6"/>
            <a:endCxn id="924" idx="2"/>
          </p:cNvCxnSpPr>
          <p:nvPr/>
        </p:nvCxnSpPr>
        <p:spPr>
          <a:xfrm rot="10800000" flipH="1">
            <a:off x="2701319" y="2567398"/>
            <a:ext cx="1755300" cy="522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6" name="Google Shape;996;p64"/>
          <p:cNvCxnSpPr>
            <a:stCxn id="923" idx="6"/>
            <a:endCxn id="925" idx="2"/>
          </p:cNvCxnSpPr>
          <p:nvPr/>
        </p:nvCxnSpPr>
        <p:spPr>
          <a:xfrm rot="10800000" flipH="1">
            <a:off x="2701319" y="2938798"/>
            <a:ext cx="1755300" cy="15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7" name="Google Shape;997;p64"/>
          <p:cNvCxnSpPr>
            <a:stCxn id="923" idx="6"/>
            <a:endCxn id="926" idx="2"/>
          </p:cNvCxnSpPr>
          <p:nvPr/>
        </p:nvCxnSpPr>
        <p:spPr>
          <a:xfrm>
            <a:off x="2701319" y="3090298"/>
            <a:ext cx="1755300" cy="220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8" name="Google Shape;998;p64"/>
          <p:cNvCxnSpPr>
            <a:stCxn id="923" idx="6"/>
            <a:endCxn id="927" idx="2"/>
          </p:cNvCxnSpPr>
          <p:nvPr/>
        </p:nvCxnSpPr>
        <p:spPr>
          <a:xfrm>
            <a:off x="2701319" y="3090298"/>
            <a:ext cx="1755300" cy="59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9" name="Google Shape;999;p64"/>
          <p:cNvCxnSpPr>
            <a:stCxn id="923" idx="6"/>
            <a:endCxn id="928" idx="2"/>
          </p:cNvCxnSpPr>
          <p:nvPr/>
        </p:nvCxnSpPr>
        <p:spPr>
          <a:xfrm>
            <a:off x="2701319" y="3090298"/>
            <a:ext cx="1755300" cy="963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00" name="Google Shape;1000;p64"/>
          <p:cNvSpPr txBox="1"/>
          <p:nvPr/>
        </p:nvSpPr>
        <p:spPr>
          <a:xfrm>
            <a:off x="4005900" y="4218500"/>
            <a:ext cx="113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Helvetica Neue"/>
                <a:ea typeface="Helvetica Neue"/>
                <a:cs typeface="Helvetica Neue"/>
                <a:sym typeface="Helvetica Neue"/>
              </a:rPr>
              <a:t>Hidden Layer(s)</a:t>
            </a:r>
            <a:endParaRPr sz="12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1" name="Google Shape;1001;p64"/>
          <p:cNvSpPr txBox="1"/>
          <p:nvPr/>
        </p:nvSpPr>
        <p:spPr>
          <a:xfrm>
            <a:off x="2020175" y="4204875"/>
            <a:ext cx="113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Helvetica Neue"/>
                <a:ea typeface="Helvetica Neue"/>
                <a:cs typeface="Helvetica Neue"/>
                <a:sym typeface="Helvetica Neue"/>
              </a:rPr>
              <a:t>Input Layer</a:t>
            </a:r>
            <a:endParaRPr sz="12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2" name="Google Shape;1002;p64"/>
          <p:cNvSpPr txBox="1"/>
          <p:nvPr/>
        </p:nvSpPr>
        <p:spPr>
          <a:xfrm>
            <a:off x="5991625" y="4239075"/>
            <a:ext cx="113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Helvetica Neue"/>
                <a:ea typeface="Helvetica Neue"/>
                <a:cs typeface="Helvetica Neue"/>
                <a:sym typeface="Helvetica Neue"/>
              </a:rPr>
              <a:t>Output Layer</a:t>
            </a:r>
            <a:endParaRPr sz="12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3" name="Google Shape;1003;p64"/>
          <p:cNvSpPr txBox="1"/>
          <p:nvPr/>
        </p:nvSpPr>
        <p:spPr>
          <a:xfrm>
            <a:off x="2983725" y="851950"/>
            <a:ext cx="3176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latin typeface="Helvetica Neue"/>
                <a:ea typeface="Helvetica Neue"/>
                <a:cs typeface="Helvetica Neue"/>
                <a:sym typeface="Helvetica Neue"/>
              </a:rPr>
              <a:t>Model Visualization</a:t>
            </a:r>
            <a:endParaRPr sz="1600" b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4" name="Google Shape;1004;p64"/>
          <p:cNvSpPr txBox="1"/>
          <p:nvPr/>
        </p:nvSpPr>
        <p:spPr>
          <a:xfrm>
            <a:off x="634025" y="2314950"/>
            <a:ext cx="1989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>
                <a:latin typeface="Helvetica Neue"/>
                <a:ea typeface="Helvetica Neue"/>
                <a:cs typeface="Helvetica Neue"/>
                <a:sym typeface="Helvetica Neue"/>
              </a:rPr>
              <a:t>Two-Line Elements</a:t>
            </a: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		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5" name="Google Shape;1005;p64"/>
          <p:cNvSpPr txBox="1"/>
          <p:nvPr/>
        </p:nvSpPr>
        <p:spPr>
          <a:xfrm>
            <a:off x="567425" y="2686500"/>
            <a:ext cx="2055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>
                <a:latin typeface="Helvetica Neue"/>
                <a:ea typeface="Helvetica Neue"/>
                <a:cs typeface="Helvetica Neue"/>
                <a:sym typeface="Helvetica Neue"/>
              </a:rPr>
              <a:t>Visual Magnitude/Color Data</a:t>
            </a: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	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06" name="Google Shape;1006;p64"/>
          <p:cNvSpPr txBox="1"/>
          <p:nvPr/>
        </p:nvSpPr>
        <p:spPr>
          <a:xfrm>
            <a:off x="436650" y="3058050"/>
            <a:ext cx="2186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>
                <a:latin typeface="Helvetica Neue"/>
                <a:ea typeface="Helvetica Neue"/>
                <a:cs typeface="Helvetica Neue"/>
                <a:sym typeface="Helvetica Neue"/>
              </a:rPr>
              <a:t>Raw Image Data</a:t>
            </a: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	     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007" name="Google Shape;1007;p64"/>
          <p:cNvCxnSpPr>
            <a:stCxn id="1000" idx="0"/>
            <a:endCxn id="1003" idx="2"/>
          </p:cNvCxnSpPr>
          <p:nvPr/>
        </p:nvCxnSpPr>
        <p:spPr>
          <a:xfrm rot="10800000">
            <a:off x="4571700" y="1283000"/>
            <a:ext cx="300" cy="2935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cxnSp>
        <p:nvCxnSpPr>
          <p:cNvPr id="1008" name="Google Shape;1008;p64"/>
          <p:cNvCxnSpPr/>
          <p:nvPr/>
        </p:nvCxnSpPr>
        <p:spPr>
          <a:xfrm rot="10800000">
            <a:off x="6557400" y="1337900"/>
            <a:ext cx="300" cy="2935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976" name="Google Shape;976;p64"/>
          <p:cNvSpPr/>
          <p:nvPr/>
        </p:nvSpPr>
        <p:spPr>
          <a:xfrm>
            <a:off x="2470769" y="2211789"/>
            <a:ext cx="230100" cy="270900"/>
          </a:xfrm>
          <a:prstGeom prst="flowChartConnector">
            <a:avLst/>
          </a:prstGeom>
          <a:solidFill>
            <a:srgbClr val="360F8A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09" name="Google Shape;1009;p64"/>
          <p:cNvCxnSpPr/>
          <p:nvPr/>
        </p:nvCxnSpPr>
        <p:spPr>
          <a:xfrm rot="10800000">
            <a:off x="2586325" y="1303700"/>
            <a:ext cx="300" cy="2935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1010" name="Google Shape;1010;p64"/>
          <p:cNvSpPr/>
          <p:nvPr/>
        </p:nvSpPr>
        <p:spPr>
          <a:xfrm>
            <a:off x="7815150" y="1874425"/>
            <a:ext cx="230100" cy="1757100"/>
          </a:xfrm>
          <a:prstGeom prst="rightBrace">
            <a:avLst>
              <a:gd name="adj1" fmla="val 50000"/>
              <a:gd name="adj2" fmla="val 479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64"/>
          <p:cNvSpPr txBox="1"/>
          <p:nvPr/>
        </p:nvSpPr>
        <p:spPr>
          <a:xfrm>
            <a:off x="8045251" y="2534100"/>
            <a:ext cx="1132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i="1">
                <a:latin typeface="Helvetica Neue"/>
                <a:ea typeface="Helvetica Neue"/>
                <a:cs typeface="Helvetica Neue"/>
                <a:sym typeface="Helvetica Neue"/>
              </a:rPr>
              <a:t>Classification</a:t>
            </a:r>
            <a:endParaRPr sz="1200"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012" name="Google Shape;1012;p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3425" y="-67900"/>
            <a:ext cx="2898874" cy="69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64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52</a:t>
            </a:fld>
            <a:endParaRPr/>
          </a:p>
        </p:txBody>
      </p:sp>
      <p:sp>
        <p:nvSpPr>
          <p:cNvPr id="105" name="Google Shape;841;p59">
            <a:extLst>
              <a:ext uri="{FF2B5EF4-FFF2-40B4-BE49-F238E27FC236}">
                <a16:creationId xmlns:a16="http://schemas.microsoft.com/office/drawing/2014/main" id="{E37AE6EC-779B-4E6C-963A-85C5A641FBC9}"/>
              </a:ext>
            </a:extLst>
          </p:cNvPr>
          <p:cNvSpPr/>
          <p:nvPr/>
        </p:nvSpPr>
        <p:spPr>
          <a:xfrm>
            <a:off x="29350" y="4866075"/>
            <a:ext cx="20589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Requirements</a:t>
            </a:r>
            <a:endParaRPr dirty="0"/>
          </a:p>
        </p:txBody>
      </p:sp>
      <p:sp>
        <p:nvSpPr>
          <p:cNvPr id="107" name="Google Shape;858;p60">
            <a:extLst>
              <a:ext uri="{FF2B5EF4-FFF2-40B4-BE49-F238E27FC236}">
                <a16:creationId xmlns:a16="http://schemas.microsoft.com/office/drawing/2014/main" id="{1D3E8188-5D41-40AB-822D-1C6A92208A1C}"/>
              </a:ext>
            </a:extLst>
          </p:cNvPr>
          <p:cNvSpPr/>
          <p:nvPr/>
        </p:nvSpPr>
        <p:spPr>
          <a:xfrm>
            <a:off x="1972724" y="4866075"/>
            <a:ext cx="2437813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Algorithms Flow Chart</a:t>
            </a:r>
            <a:endParaRPr dirty="0"/>
          </a:p>
        </p:txBody>
      </p:sp>
      <p:sp>
        <p:nvSpPr>
          <p:cNvPr id="108" name="Google Shape;858;p60">
            <a:extLst>
              <a:ext uri="{FF2B5EF4-FFF2-40B4-BE49-F238E27FC236}">
                <a16:creationId xmlns:a16="http://schemas.microsoft.com/office/drawing/2014/main" id="{07AA5CEE-74E9-4A8A-9214-485FF2DAC7D2}"/>
              </a:ext>
            </a:extLst>
          </p:cNvPr>
          <p:cNvSpPr/>
          <p:nvPr/>
        </p:nvSpPr>
        <p:spPr>
          <a:xfrm>
            <a:off x="4248788" y="4863101"/>
            <a:ext cx="3059268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Algorithms Machine Learning</a:t>
            </a:r>
            <a:endParaRPr b="1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8" name="Google Shape;1018;p65"/>
          <p:cNvSpPr txBox="1">
            <a:spLocks noGrp="1"/>
          </p:cNvSpPr>
          <p:nvPr>
            <p:ph type="ctrTitle"/>
          </p:nvPr>
        </p:nvSpPr>
        <p:spPr>
          <a:xfrm>
            <a:off x="2162700" y="1771800"/>
            <a:ext cx="4818600" cy="15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Status Summary  and Strategy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1019" name="Google Shape;1019;p65"/>
          <p:cNvSpPr txBox="1">
            <a:spLocks noGrp="1"/>
          </p:cNvSpPr>
          <p:nvPr>
            <p:ph type="sldNum" idx="12"/>
          </p:nvPr>
        </p:nvSpPr>
        <p:spPr>
          <a:xfrm>
            <a:off x="8595308" y="47385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53</a:t>
            </a:fld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0" name="Google Shape;1020;p65"/>
          <p:cNvSpPr txBox="1"/>
          <p:nvPr/>
        </p:nvSpPr>
        <p:spPr>
          <a:xfrm>
            <a:off x="282200" y="4735225"/>
            <a:ext cx="1735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Project Overview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1021" name="Google Shape;1021;p65"/>
          <p:cNvSpPr txBox="1"/>
          <p:nvPr/>
        </p:nvSpPr>
        <p:spPr>
          <a:xfrm>
            <a:off x="2127525" y="4735225"/>
            <a:ext cx="178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Baseline Design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1022" name="Google Shape;1022;p65"/>
          <p:cNvSpPr txBox="1"/>
          <p:nvPr/>
        </p:nvSpPr>
        <p:spPr>
          <a:xfrm>
            <a:off x="4024450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E9E9E"/>
                </a:solidFill>
              </a:rPr>
              <a:t>Feasibility of Design</a:t>
            </a:r>
            <a:endParaRPr>
              <a:solidFill>
                <a:srgbClr val="9E9E9E"/>
              </a:solidFill>
            </a:endParaRPr>
          </a:p>
        </p:txBody>
      </p:sp>
      <p:sp>
        <p:nvSpPr>
          <p:cNvPr id="1023" name="Google Shape;1023;p65"/>
          <p:cNvSpPr txBox="1"/>
          <p:nvPr/>
        </p:nvSpPr>
        <p:spPr>
          <a:xfrm>
            <a:off x="6342575" y="4735225"/>
            <a:ext cx="22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</a:rPr>
              <a:t>Summary and Strategy</a:t>
            </a:r>
            <a:endParaRPr b="1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1028;p66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Feasibility Summary</a:t>
            </a:r>
            <a:endParaRPr/>
          </a:p>
        </p:txBody>
      </p:sp>
      <p:graphicFrame>
        <p:nvGraphicFramePr>
          <p:cNvPr id="1029" name="Google Shape;1029;p66"/>
          <p:cNvGraphicFramePr/>
          <p:nvPr/>
        </p:nvGraphicFramePr>
        <p:xfrm>
          <a:off x="1185175" y="1021125"/>
          <a:ext cx="6773625" cy="3000845"/>
        </p:xfrm>
        <a:graphic>
          <a:graphicData uri="http://schemas.openxmlformats.org/drawingml/2006/table">
            <a:tbl>
              <a:tblPr>
                <a:noFill/>
                <a:tableStyleId>{B6462D69-9ED4-48C2-913A-9F098C0DB2FC}</a:tableStyleId>
              </a:tblPr>
              <a:tblGrid>
                <a:gridCol w="229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9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89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Feasibility Studied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CPE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Status</a:t>
                      </a:r>
                      <a:endParaRPr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Weather Protection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highlight>
                            <a:srgbClr val="B6D7A8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Feasibility Confirmed</a:t>
                      </a:r>
                      <a:endParaRPr>
                        <a:highlight>
                          <a:srgbClr val="F4CCCC"/>
                        </a:highlight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Power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2-6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Feasibility Confirmed</a:t>
                      </a:r>
                      <a:endParaRPr>
                        <a:solidFill>
                          <a:schemeClr val="dk1"/>
                        </a:solidFill>
                        <a:highlight>
                          <a:srgbClr val="FFE599"/>
                        </a:highlight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highlight>
                            <a:srgbClr val="FFE599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(Pending Battery Life)</a:t>
                      </a:r>
                      <a:endParaRPr>
                        <a:solidFill>
                          <a:schemeClr val="dk1"/>
                        </a:solidFill>
                        <a:highlight>
                          <a:srgbClr val="FFE599"/>
                        </a:highlight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Optical System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3,4,5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highlight>
                            <a:srgbClr val="B6D7A8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Feasibility Confirmed</a:t>
                      </a:r>
                      <a:endParaRPr>
                        <a:solidFill>
                          <a:schemeClr val="dk1"/>
                        </a:solidFill>
                        <a:highlight>
                          <a:srgbClr val="B6D7A8"/>
                        </a:highlight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Orbit Determination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4,5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highlight>
                            <a:srgbClr val="B6D7A8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Feasibility Confirmed</a:t>
                      </a:r>
                      <a:endParaRPr>
                        <a:solidFill>
                          <a:schemeClr val="dk1"/>
                        </a:solidFill>
                        <a:highlight>
                          <a:srgbClr val="B6D7A8"/>
                        </a:highlight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1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Image Processing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2,3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highlight>
                            <a:srgbClr val="B6D7A8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Feasibility Confirmed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02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Algorithm</a:t>
                      </a:r>
                      <a:endParaRPr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4,5,6</a:t>
                      </a:r>
                      <a:endParaRPr>
                        <a:solidFill>
                          <a:schemeClr val="dk1"/>
                        </a:solidFill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highlight>
                            <a:srgbClr val="B6D7A8"/>
                          </a:highlight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Feasibility Confirmed</a:t>
                      </a:r>
                      <a:endParaRPr>
                        <a:highlight>
                          <a:srgbClr val="B6D7A8"/>
                        </a:highlight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030" name="Google Shape;1030;p66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54</a:t>
            </a:fld>
            <a:endParaRPr/>
          </a:p>
        </p:txBody>
      </p:sp>
      <p:sp>
        <p:nvSpPr>
          <p:cNvPr id="1031" name="Google Shape;1031;p66"/>
          <p:cNvSpPr/>
          <p:nvPr/>
        </p:nvSpPr>
        <p:spPr>
          <a:xfrm>
            <a:off x="29350" y="4866075"/>
            <a:ext cx="20034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Feasibility Summary</a:t>
            </a:r>
            <a:endParaRPr b="1"/>
          </a:p>
        </p:txBody>
      </p:sp>
      <p:sp>
        <p:nvSpPr>
          <p:cNvPr id="1032" name="Google Shape;1032;p66"/>
          <p:cNvSpPr/>
          <p:nvPr/>
        </p:nvSpPr>
        <p:spPr>
          <a:xfrm>
            <a:off x="5582050" y="4863100"/>
            <a:ext cx="23532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1033" name="Google Shape;1033;p66"/>
          <p:cNvSpPr/>
          <p:nvPr/>
        </p:nvSpPr>
        <p:spPr>
          <a:xfrm>
            <a:off x="1918475" y="4863100"/>
            <a:ext cx="19701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&amp; Finance</a:t>
            </a:r>
            <a:endParaRPr/>
          </a:p>
        </p:txBody>
      </p:sp>
      <p:sp>
        <p:nvSpPr>
          <p:cNvPr id="1034" name="Google Shape;1034;p66"/>
          <p:cNvSpPr/>
          <p:nvPr/>
        </p:nvSpPr>
        <p:spPr>
          <a:xfrm>
            <a:off x="3782175" y="4863100"/>
            <a:ext cx="19353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67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&amp; Finance</a:t>
            </a:r>
            <a:endParaRPr/>
          </a:p>
        </p:txBody>
      </p:sp>
      <p:sp>
        <p:nvSpPr>
          <p:cNvPr id="1040" name="Google Shape;1040;p67"/>
          <p:cNvSpPr txBox="1">
            <a:spLocks noGrp="1"/>
          </p:cNvSpPr>
          <p:nvPr>
            <p:ph type="body" idx="1"/>
          </p:nvPr>
        </p:nvSpPr>
        <p:spPr>
          <a:xfrm>
            <a:off x="90937" y="732575"/>
            <a:ext cx="47103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$5000 from Aerospace Department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Covers optics, supporting electronics, housing.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$493 from EEF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dirty="0"/>
              <a:t>Covers processor</a:t>
            </a:r>
            <a:endParaRPr sz="1600" b="1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 dirty="0"/>
              <a:t>Lens and Sensor</a:t>
            </a:r>
            <a:r>
              <a:rPr lang="en" sz="1600" dirty="0"/>
              <a:t> are large (and unavoidable) money sinks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 dirty="0"/>
              <a:t>Power</a:t>
            </a:r>
            <a:r>
              <a:rPr lang="en" sz="1600" dirty="0"/>
              <a:t> is costly due to needed battery life</a:t>
            </a:r>
            <a:endParaRPr sz="1600" dirty="0"/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b="1" dirty="0"/>
              <a:t>Processor</a:t>
            </a:r>
            <a:r>
              <a:rPr lang="en" sz="1600" dirty="0"/>
              <a:t> needed for image processing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b="1" dirty="0"/>
              <a:t>Reduces data transmission</a:t>
            </a:r>
            <a:r>
              <a:rPr lang="en" sz="1600" dirty="0"/>
              <a:t> to just astrometric and photometric data</a:t>
            </a:r>
            <a:endParaRPr sz="1600" dirty="0"/>
          </a:p>
          <a:p>
            <a:pPr marL="914400" lvl="1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 dirty="0"/>
              <a:t>Sending whole images would be too slow</a:t>
            </a:r>
            <a:endParaRPr dirty="0"/>
          </a:p>
        </p:txBody>
      </p:sp>
      <p:sp>
        <p:nvSpPr>
          <p:cNvPr id="1041" name="Google Shape;1041;p67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55</a:t>
            </a:fld>
            <a:endParaRPr/>
          </a:p>
        </p:txBody>
      </p:sp>
      <p:pic>
        <p:nvPicPr>
          <p:cNvPr id="1042" name="Google Shape;1042;p67" title="Chart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43200" y="1274338"/>
            <a:ext cx="4264873" cy="264043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43" name="Google Shape;1043;p67"/>
          <p:cNvSpPr/>
          <p:nvPr/>
        </p:nvSpPr>
        <p:spPr>
          <a:xfrm>
            <a:off x="29350" y="4866075"/>
            <a:ext cx="20034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Feasibility Summary</a:t>
            </a:r>
            <a:endParaRPr/>
          </a:p>
        </p:txBody>
      </p:sp>
      <p:sp>
        <p:nvSpPr>
          <p:cNvPr id="1044" name="Google Shape;1044;p67"/>
          <p:cNvSpPr/>
          <p:nvPr/>
        </p:nvSpPr>
        <p:spPr>
          <a:xfrm>
            <a:off x="5582050" y="4863100"/>
            <a:ext cx="23532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1045" name="Google Shape;1045;p67"/>
          <p:cNvSpPr/>
          <p:nvPr/>
        </p:nvSpPr>
        <p:spPr>
          <a:xfrm>
            <a:off x="1918475" y="4863100"/>
            <a:ext cx="19701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Budget &amp; Finance</a:t>
            </a:r>
            <a:endParaRPr b="1"/>
          </a:p>
        </p:txBody>
      </p:sp>
      <p:sp>
        <p:nvSpPr>
          <p:cNvPr id="1046" name="Google Shape;1046;p67"/>
          <p:cNvSpPr/>
          <p:nvPr/>
        </p:nvSpPr>
        <p:spPr>
          <a:xfrm>
            <a:off x="3782175" y="4863100"/>
            <a:ext cx="19353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p68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Timeline/Future Work</a:t>
            </a:r>
            <a:endParaRPr/>
          </a:p>
        </p:txBody>
      </p:sp>
      <p:sp>
        <p:nvSpPr>
          <p:cNvPr id="1052" name="Google Shape;1052;p68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56</a:t>
            </a:fld>
            <a:endParaRPr/>
          </a:p>
        </p:txBody>
      </p:sp>
      <p:sp>
        <p:nvSpPr>
          <p:cNvPr id="1053" name="Google Shape;1053;p68"/>
          <p:cNvSpPr txBox="1"/>
          <p:nvPr/>
        </p:nvSpPr>
        <p:spPr>
          <a:xfrm>
            <a:off x="311700" y="829675"/>
            <a:ext cx="4196100" cy="21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Hardware</a:t>
            </a: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Enclosure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Thermodynamic considerations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Finalize Design - Before CDR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●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Optical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Select Sensor 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Select Lens Brand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Determine adapter requirements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4" name="Google Shape;1054;p68"/>
          <p:cNvSpPr txBox="1"/>
          <p:nvPr/>
        </p:nvSpPr>
        <p:spPr>
          <a:xfrm>
            <a:off x="4774525" y="829675"/>
            <a:ext cx="4196100" cy="358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Helvetica Neue"/>
                <a:ea typeface="Helvetica Neue"/>
                <a:cs typeface="Helvetica Neue"/>
                <a:sym typeface="Helvetica Neue"/>
              </a:rPr>
              <a:t>Software</a:t>
            </a:r>
            <a:endParaRPr b="1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Processing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○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Develop a working local Astrometry.net code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Orbit Determination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Develop accurate method of angle estimation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Automate usage of ODTK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Implement Kalman Filter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●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Analysis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elvetica Neue"/>
              <a:buChar char="○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Develop thresholding and statistical analysis software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"/>
              <a:buChar char="○"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Write/train the machine learning event detection system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5" name="Google Shape;1055;p68"/>
          <p:cNvSpPr/>
          <p:nvPr/>
        </p:nvSpPr>
        <p:spPr>
          <a:xfrm>
            <a:off x="29350" y="4866075"/>
            <a:ext cx="20034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Feasibility Summary</a:t>
            </a:r>
            <a:endParaRPr/>
          </a:p>
        </p:txBody>
      </p:sp>
      <p:sp>
        <p:nvSpPr>
          <p:cNvPr id="1056" name="Google Shape;1056;p68"/>
          <p:cNvSpPr/>
          <p:nvPr/>
        </p:nvSpPr>
        <p:spPr>
          <a:xfrm>
            <a:off x="5582050" y="4863100"/>
            <a:ext cx="2353200" cy="2430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1057" name="Google Shape;1057;p68"/>
          <p:cNvSpPr/>
          <p:nvPr/>
        </p:nvSpPr>
        <p:spPr>
          <a:xfrm>
            <a:off x="1918475" y="4863100"/>
            <a:ext cx="19701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&amp; Finance</a:t>
            </a:r>
            <a:endParaRPr/>
          </a:p>
        </p:txBody>
      </p:sp>
      <p:sp>
        <p:nvSpPr>
          <p:cNvPr id="1058" name="Google Shape;1058;p68"/>
          <p:cNvSpPr/>
          <p:nvPr/>
        </p:nvSpPr>
        <p:spPr>
          <a:xfrm>
            <a:off x="3782175" y="4863100"/>
            <a:ext cx="19353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Future Work</a:t>
            </a:r>
            <a:endParaRPr b="1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p69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Acknowledgements</a:t>
            </a:r>
            <a:endParaRPr/>
          </a:p>
        </p:txBody>
      </p:sp>
      <p:sp>
        <p:nvSpPr>
          <p:cNvPr id="1064" name="Google Shape;1064;p69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L3Harris</a:t>
            </a:r>
            <a:endParaRPr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 Edward T. Brown</a:t>
            </a:r>
            <a:endParaRPr sz="140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/>
              <a:t>Advisors</a:t>
            </a:r>
            <a:endParaRPr b="1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Professor Mah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Dr. Jelliffe Jackson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Dr. Kathryn Wingate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Dr. Holzinger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Dr. Coder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b="1"/>
              <a:t>Teaching Assistants</a:t>
            </a:r>
            <a:endParaRPr b="1"/>
          </a:p>
          <a:p>
            <a:pPr marL="457200" lvl="0" indent="-3175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Emma Markovich</a:t>
            </a:r>
            <a:endParaRPr sz="1400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Colin Claytor</a:t>
            </a:r>
            <a:endParaRPr sz="1400"/>
          </a:p>
        </p:txBody>
      </p:sp>
      <p:sp>
        <p:nvSpPr>
          <p:cNvPr id="1065" name="Google Shape;1065;p69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57</a:t>
            </a:fld>
            <a:endParaRPr/>
          </a:p>
        </p:txBody>
      </p:sp>
      <p:sp>
        <p:nvSpPr>
          <p:cNvPr id="1066" name="Google Shape;1066;p69"/>
          <p:cNvSpPr/>
          <p:nvPr/>
        </p:nvSpPr>
        <p:spPr>
          <a:xfrm>
            <a:off x="29350" y="4866075"/>
            <a:ext cx="20034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Feasibility Summary</a:t>
            </a:r>
            <a:endParaRPr/>
          </a:p>
        </p:txBody>
      </p:sp>
      <p:sp>
        <p:nvSpPr>
          <p:cNvPr id="1067" name="Google Shape;1067;p69"/>
          <p:cNvSpPr/>
          <p:nvPr/>
        </p:nvSpPr>
        <p:spPr>
          <a:xfrm>
            <a:off x="5582050" y="4863100"/>
            <a:ext cx="23532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Acknowledgements</a:t>
            </a:r>
            <a:endParaRPr b="1"/>
          </a:p>
        </p:txBody>
      </p:sp>
      <p:sp>
        <p:nvSpPr>
          <p:cNvPr id="1068" name="Google Shape;1068;p69"/>
          <p:cNvSpPr/>
          <p:nvPr/>
        </p:nvSpPr>
        <p:spPr>
          <a:xfrm>
            <a:off x="1918475" y="4863100"/>
            <a:ext cx="19701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 &amp; Finance</a:t>
            </a:r>
            <a:endParaRPr/>
          </a:p>
        </p:txBody>
      </p:sp>
      <p:sp>
        <p:nvSpPr>
          <p:cNvPr id="1069" name="Google Shape;1069;p69"/>
          <p:cNvSpPr/>
          <p:nvPr/>
        </p:nvSpPr>
        <p:spPr>
          <a:xfrm>
            <a:off x="3782175" y="4863100"/>
            <a:ext cx="19353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Work</a:t>
            </a: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70"/>
          <p:cNvSpPr txBox="1">
            <a:spLocks noGrp="1"/>
          </p:cNvSpPr>
          <p:nvPr>
            <p:ph type="ctrTitle"/>
          </p:nvPr>
        </p:nvSpPr>
        <p:spPr>
          <a:xfrm>
            <a:off x="2162700" y="2279100"/>
            <a:ext cx="48186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Questions?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1075" name="Google Shape;1075;p7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58</a:t>
            </a:fld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71"/>
          <p:cNvSpPr txBox="1">
            <a:spLocks noGrp="1"/>
          </p:cNvSpPr>
          <p:nvPr>
            <p:ph type="ctrTitle"/>
          </p:nvPr>
        </p:nvSpPr>
        <p:spPr>
          <a:xfrm>
            <a:off x="2162700" y="2279100"/>
            <a:ext cx="48186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Appendix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1081" name="Google Shape;1081;p7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30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59</a:t>
            </a:fld>
            <a:endParaRPr sz="130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8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Terms</a:t>
            </a:r>
            <a:endParaRPr/>
          </a:p>
        </p:txBody>
      </p:sp>
      <p:sp>
        <p:nvSpPr>
          <p:cNvPr id="153" name="Google Shape;153;p18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TLE: Two-Line (Orbital) Element Set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POL: Pattern of Life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Includes a satellite's position, velocity, light curve intensity and color data over time. Created from historical data categorizing satellite behavior.</a:t>
            </a:r>
            <a:endParaRPr/>
          </a:p>
        </p:txBody>
      </p:sp>
      <p:pic>
        <p:nvPicPr>
          <p:cNvPr id="154" name="Google Shape;154;p18"/>
          <p:cNvPicPr preferRelativeResize="0"/>
          <p:nvPr/>
        </p:nvPicPr>
        <p:blipFill rotWithShape="1">
          <a:blip r:embed="rId3">
            <a:alphaModFix/>
          </a:blip>
          <a:srcRect t="21303" r="11394"/>
          <a:stretch/>
        </p:blipFill>
        <p:spPr>
          <a:xfrm>
            <a:off x="780225" y="2068650"/>
            <a:ext cx="3791775" cy="2600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18"/>
          <p:cNvSpPr txBox="1"/>
          <p:nvPr/>
        </p:nvSpPr>
        <p:spPr>
          <a:xfrm>
            <a:off x="4838500" y="2273675"/>
            <a:ext cx="42147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latin typeface="Helvetica Neue"/>
                <a:ea typeface="Helvetica Neue"/>
                <a:cs typeface="Helvetica Neue"/>
                <a:sym typeface="Helvetica Neue"/>
              </a:rPr>
              <a:t>L3Harris POL Plot Example</a:t>
            </a:r>
            <a:endParaRPr u="sng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Time scale: ~1 month (07/08/2021 - 08/09/2021)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  <a:highlight>
                  <a:srgbClr val="FF99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…</a:t>
            </a:r>
            <a:r>
              <a:rPr lang="en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 Semi-major axis [km]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highlight>
                  <a:schemeClr val="dk1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…</a:t>
            </a:r>
            <a:r>
              <a:rPr lang="en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 Longitude [deg]</a:t>
            </a:r>
            <a:endParaRPr>
              <a:solidFill>
                <a:schemeClr val="dk1"/>
              </a:solidFill>
              <a:highlight>
                <a:schemeClr val="dk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0000FF"/>
                </a:solidFill>
                <a:highlight>
                  <a:srgbClr val="0000FF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…</a:t>
            </a:r>
            <a:r>
              <a:rPr lang="en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 Inclination [deg]</a:t>
            </a:r>
            <a:endParaRPr>
              <a:solidFill>
                <a:schemeClr val="dk1"/>
              </a:solidFill>
              <a:highlight>
                <a:schemeClr val="dk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FF00"/>
                </a:solidFill>
                <a:highlight>
                  <a:srgbClr val="00FF00"/>
                </a:highlight>
                <a:latin typeface="Helvetica Neue"/>
                <a:ea typeface="Helvetica Neue"/>
                <a:cs typeface="Helvetica Neue"/>
                <a:sym typeface="Helvetica Neue"/>
              </a:rPr>
              <a:t>…</a:t>
            </a:r>
            <a:r>
              <a:rPr lang="en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= Longitude Ascending Node [deg]</a:t>
            </a:r>
            <a:endParaRPr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highlight>
                <a:schemeClr val="dk1"/>
              </a:highlight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" name="Google Shape;156;p18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57" name="Google Shape;157;p18"/>
          <p:cNvSpPr/>
          <p:nvPr/>
        </p:nvSpPr>
        <p:spPr>
          <a:xfrm>
            <a:off x="2758775" y="4866075"/>
            <a:ext cx="18972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</p:txBody>
      </p:sp>
      <p:sp>
        <p:nvSpPr>
          <p:cNvPr id="158" name="Google Shape;158;p18"/>
          <p:cNvSpPr/>
          <p:nvPr/>
        </p:nvSpPr>
        <p:spPr>
          <a:xfrm>
            <a:off x="4535300" y="4866075"/>
            <a:ext cx="13932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Key Terms</a:t>
            </a:r>
            <a:endParaRPr b="1"/>
          </a:p>
        </p:txBody>
      </p:sp>
      <p:sp>
        <p:nvSpPr>
          <p:cNvPr id="159" name="Google Shape;159;p18"/>
          <p:cNvSpPr/>
          <p:nvPr/>
        </p:nvSpPr>
        <p:spPr>
          <a:xfrm>
            <a:off x="5812388" y="4866075"/>
            <a:ext cx="12768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160" name="Google Shape;160;p18"/>
          <p:cNvSpPr/>
          <p:nvPr/>
        </p:nvSpPr>
        <p:spPr>
          <a:xfrm>
            <a:off x="6979925" y="4866075"/>
            <a:ext cx="12114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CONOPS</a:t>
            </a:r>
            <a:endParaRPr/>
          </a:p>
        </p:txBody>
      </p:sp>
      <p:sp>
        <p:nvSpPr>
          <p:cNvPr id="161" name="Google Shape;161;p18"/>
          <p:cNvSpPr/>
          <p:nvPr/>
        </p:nvSpPr>
        <p:spPr>
          <a:xfrm>
            <a:off x="29350" y="4866075"/>
            <a:ext cx="16782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162" name="Google Shape;162;p18"/>
          <p:cNvSpPr/>
          <p:nvPr/>
        </p:nvSpPr>
        <p:spPr>
          <a:xfrm>
            <a:off x="1602925" y="4866075"/>
            <a:ext cx="1276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63" name="Google Shape;163;p18"/>
          <p:cNvSpPr/>
          <p:nvPr/>
        </p:nvSpPr>
        <p:spPr>
          <a:xfrm>
            <a:off x="8079725" y="4866075"/>
            <a:ext cx="8025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FBD</a:t>
            </a:r>
            <a:endParaRPr/>
          </a:p>
        </p:txBody>
      </p:sp>
      <p:sp>
        <p:nvSpPr>
          <p:cNvPr id="164" name="Google Shape;164;p18"/>
          <p:cNvSpPr txBox="1"/>
          <p:nvPr/>
        </p:nvSpPr>
        <p:spPr>
          <a:xfrm>
            <a:off x="2317875" y="4593275"/>
            <a:ext cx="24537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latin typeface="Helvetica Neue"/>
                <a:ea typeface="Helvetica Neue"/>
                <a:cs typeface="Helvetica Neue"/>
                <a:sym typeface="Helvetica Neue"/>
              </a:rPr>
              <a:t>L3Harris, Project Introduction Presentation</a:t>
            </a:r>
            <a:endParaRPr sz="9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72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Appendix Table of Contents</a:t>
            </a:r>
            <a:endParaRPr/>
          </a:p>
        </p:txBody>
      </p:sp>
      <p:sp>
        <p:nvSpPr>
          <p:cNvPr id="1087" name="Google Shape;1087;p72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Organization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Electronics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Optics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Orbital Determination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Enclosure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Mount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Algorithm</a:t>
            </a:r>
            <a:endParaRPr/>
          </a:p>
        </p:txBody>
      </p:sp>
      <p:sp>
        <p:nvSpPr>
          <p:cNvPr id="1088" name="Google Shape;1088;p72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60</a:t>
            </a:fld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Google Shape;1093;p73"/>
          <p:cNvSpPr txBox="1">
            <a:spLocks noGrp="1"/>
          </p:cNvSpPr>
          <p:nvPr>
            <p:ph type="ctrTitle"/>
          </p:nvPr>
        </p:nvSpPr>
        <p:spPr>
          <a:xfrm>
            <a:off x="2162700" y="2279100"/>
            <a:ext cx="48186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Organization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1094" name="Google Shape;1094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61</a:t>
            </a:fld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74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100" name="Google Shape;1100;p74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407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[1] </a:t>
            </a:r>
            <a:r>
              <a:rPr lang="en" sz="900" i="1"/>
              <a:t>Astrometry.net</a:t>
            </a:r>
            <a:r>
              <a:rPr lang="en" sz="900"/>
              <a:t>: </a:t>
            </a:r>
            <a:r>
              <a:rPr lang="en" sz="900" u="sng">
                <a:solidFill>
                  <a:schemeClr val="hlink"/>
                </a:solidFill>
                <a:hlinkClick r:id="rId3"/>
              </a:rPr>
              <a:t>https://iopscience.iop.org/article/10.1088/0004-6256/139/5/1782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[2] </a:t>
            </a:r>
            <a:r>
              <a:rPr lang="en" sz="900" i="1"/>
              <a:t>Lockheed Martin Probabilistic Assessment of Space Threats (PAST)</a:t>
            </a:r>
            <a:r>
              <a:rPr lang="en" sz="900"/>
              <a:t>: </a:t>
            </a:r>
            <a:r>
              <a:rPr lang="en" sz="900" u="sng">
                <a:solidFill>
                  <a:schemeClr val="hlink"/>
                </a:solidFill>
                <a:hlinkClick r:id="rId4"/>
              </a:rPr>
              <a:t>https://amostech.com/TechnicalPapers/2019/Machine-Learning-for-SSA-Applications/DiBona.pdf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[3] Coder, R. D. &amp; Holzinger, M. J. (2016), “ Multi-objective design of optical systems for space situational awareness,” </a:t>
            </a:r>
            <a:r>
              <a:rPr lang="en" sz="900" i="1"/>
              <a:t>Acta Astronautica,</a:t>
            </a:r>
            <a:r>
              <a:rPr lang="en" sz="110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" sz="900" i="1"/>
              <a:t>128</a:t>
            </a:r>
            <a:r>
              <a:rPr lang="en" sz="900"/>
              <a:t>, 669–684. https://doi.org/10.1016/j.actaastro.2016.07.008 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[4] MLX90614 IR Thermometer Datasheet. </a:t>
            </a:r>
            <a:r>
              <a:rPr lang="en" sz="900" u="sng">
                <a:solidFill>
                  <a:schemeClr val="hlink"/>
                </a:solidFill>
                <a:hlinkClick r:id="rId5"/>
              </a:rPr>
              <a:t>https://www.sparkfun.com/datasheets/Sensors/Temperature/SEN-09570-datasheet-3901090614M005.pdf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[5] </a:t>
            </a:r>
            <a:r>
              <a:rPr lang="en" sz="900" i="1"/>
              <a:t>Night Radiative Cooling. </a:t>
            </a:r>
            <a:r>
              <a:rPr lang="en" sz="9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https://asterism.org/wp-content/uploads/2019/03/tut37-Radiative-Cooling.pdf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[6] </a:t>
            </a:r>
            <a:r>
              <a:rPr lang="en" sz="900" i="1"/>
              <a:t>Clouds Energy Budget </a:t>
            </a:r>
            <a:r>
              <a:rPr lang="en" sz="900" u="sng">
                <a:solidFill>
                  <a:schemeClr val="hlink"/>
                </a:solidFill>
                <a:hlinkClick r:id="rId7"/>
              </a:rPr>
              <a:t>https://mynasadata.larc.nasa.gov/mini-lessonactivity/analyzing-cloud-effects-earths-energy-budget-student-activity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[7] </a:t>
            </a:r>
            <a:r>
              <a:rPr lang="en" sz="900" i="1"/>
              <a:t>Wikipedia</a:t>
            </a:r>
            <a:r>
              <a:rPr lang="en" sz="900"/>
              <a:t>: </a:t>
            </a:r>
            <a:r>
              <a:rPr lang="en" sz="900" u="sng">
                <a:solidFill>
                  <a:schemeClr val="hlink"/>
                </a:solidFill>
                <a:hlinkClick r:id="rId8"/>
              </a:rPr>
              <a:t>https://en.wikipedia.org/wiki/Bortle_scale</a:t>
            </a:r>
            <a:r>
              <a:rPr lang="en" sz="900"/>
              <a:t> 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[8]Astrometry.net: </a:t>
            </a:r>
            <a:r>
              <a:rPr lang="en" sz="900" u="sng">
                <a:solidFill>
                  <a:schemeClr val="hlink"/>
                </a:solidFill>
                <a:hlinkClick r:id="rId9"/>
              </a:rPr>
              <a:t>http://nova.astrometry.net/</a:t>
            </a:r>
            <a:r>
              <a:rPr lang="en" sz="900"/>
              <a:t> 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[9] Linear actuator: </a:t>
            </a:r>
            <a:r>
              <a:rPr lang="en" sz="900" u="sng">
                <a:solidFill>
                  <a:schemeClr val="hlink"/>
                </a:solidFill>
                <a:hlinkClick r:id="rId10"/>
              </a:rPr>
              <a:t>https://www.amazon.com/ECO-WORTHY-Actuator-Maximum-Mounting-Brackets/dp/B00NM8H5VO/ref=sr_1_4?_encoding=UTF8&amp;c=ts&amp;dchild=1&amp;keywords=Linear+Motion+Actuators&amp;qid=1633542200&amp;s=industrial&amp;sr=1-4&amp;ts_id=350654011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[10] Verizon Coverage around Boulder: </a:t>
            </a:r>
            <a:r>
              <a:rPr lang="en" sz="900" u="sng">
                <a:solidFill>
                  <a:schemeClr val="hlink"/>
                </a:solidFill>
                <a:hlinkClick r:id="rId11"/>
              </a:rPr>
              <a:t>https://www.nperf.com/en/map/US/5574991.Boulder/3255.Verizon-Wireless/signal/</a:t>
            </a:r>
            <a:r>
              <a:rPr lang="en" sz="900"/>
              <a:t> 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[11] Light Pollution Map: </a:t>
            </a:r>
            <a:r>
              <a:rPr lang="en" sz="900" u="sng">
                <a:solidFill>
                  <a:schemeClr val="hlink"/>
                </a:solidFill>
                <a:hlinkClick r:id="rId12"/>
              </a:rPr>
              <a:t>https://www.lightpollutionmap.info/#zoom=7.67&amp;lat=40.1837&amp;lon=-105.1400&amp;layers=B0FFFFFFTFFFFFFFFFF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[12] Geostationary Ring: </a:t>
            </a:r>
            <a:r>
              <a:rPr lang="en" sz="900" u="sng">
                <a:solidFill>
                  <a:schemeClr val="hlink"/>
                </a:solidFill>
                <a:hlinkClick r:id="rId13"/>
              </a:rPr>
              <a:t>https://www.esa.int/ESA_Multimedia/Images/2008/03/The_geostationary_ring</a:t>
            </a:r>
            <a:r>
              <a:rPr lang="en" sz="900"/>
              <a:t> 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[13] Orbital Elements: </a:t>
            </a:r>
            <a:r>
              <a:rPr lang="en" sz="900" u="sng">
                <a:solidFill>
                  <a:schemeClr val="hlink"/>
                </a:solidFill>
                <a:hlinkClick r:id="rId14"/>
              </a:rPr>
              <a:t>https://en.wikipedia.org/wiki/Argument_of_periapsis#/media/File:Orbit1.svg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[14] Gooding’s Method: </a:t>
            </a:r>
            <a:r>
              <a:rPr lang="en" sz="900" u="sng">
                <a:solidFill>
                  <a:schemeClr val="hlink"/>
                </a:solidFill>
                <a:hlinkClick r:id="rId15"/>
              </a:rPr>
              <a:t>https://link.springer.com/content/pdf/10.1007/BF00049379.pdf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[15] Comparison of Method: </a:t>
            </a:r>
            <a:r>
              <a:rPr lang="en" sz="900" u="sng">
                <a:solidFill>
                  <a:schemeClr val="hlink"/>
                </a:solidFill>
                <a:hlinkClick r:id="rId16"/>
              </a:rPr>
              <a:t>https://conference.sdo.esoc.esa.int/proceedings/sdc8/paper/129/SDC8-paper129.pdf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[16] Modified Gooding: </a:t>
            </a:r>
            <a:r>
              <a:rPr lang="en" sz="900" u="sng">
                <a:solidFill>
                  <a:schemeClr val="hlink"/>
                </a:solidFill>
                <a:hlinkClick r:id="rId17"/>
              </a:rPr>
              <a:t>https://www.researchgate.net/publication/254199485_Modifications_to_the_Gooding_Algorithm_for_Angles-Only_Initial_OrbitDetermination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[17] Batch Filtering: </a:t>
            </a:r>
            <a:r>
              <a:rPr lang="en" sz="900" u="sng">
                <a:solidFill>
                  <a:schemeClr val="hlink"/>
                </a:solidFill>
                <a:hlinkClick r:id="rId18"/>
              </a:rPr>
              <a:t>https://www.sciencedirect.com/science/article/pii/S0898122113004471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[18] Kalman Filtering: </a:t>
            </a:r>
            <a:r>
              <a:rPr lang="en" sz="900" u="sng">
                <a:solidFill>
                  <a:schemeClr val="hlink"/>
                </a:solidFill>
                <a:hlinkClick r:id="rId19"/>
              </a:rPr>
              <a:t>https://vtechworks.lib.vt.edu/bitstream/handle/10919/49102/Keil_EM_T_2014.pdf?sequence=1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[19] Kalman Filtering: </a:t>
            </a:r>
            <a:r>
              <a:rPr lang="en" sz="900" u="sng">
                <a:solidFill>
                  <a:schemeClr val="hlink"/>
                </a:solidFill>
                <a:hlinkClick r:id="rId20"/>
              </a:rPr>
              <a:t>https://arxiv.org/ftp/arxiv/papers/1609/1609.05225.pdf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[20] AGI: </a:t>
            </a:r>
            <a:r>
              <a:rPr lang="en" sz="900" u="sng">
                <a:solidFill>
                  <a:schemeClr val="hlink"/>
                </a:solidFill>
                <a:hlinkClick r:id="rId21"/>
              </a:rPr>
              <a:t>https://help.agi.com/odtk/LinkedDocuments/GoodingAnglesOnly.pdf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[21] AGI: </a:t>
            </a:r>
            <a:r>
              <a:rPr lang="en" sz="900" u="sng">
                <a:solidFill>
                  <a:schemeClr val="hlink"/>
                </a:solidFill>
                <a:hlinkClick r:id="rId22"/>
              </a:rPr>
              <a:t>https://help.agi.com/stk/11.0.1/Content/stk/importfiles-11.htm</a:t>
            </a:r>
            <a:endParaRPr sz="9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[22] Pixel Coordinate Transformation: </a:t>
            </a:r>
            <a:r>
              <a:rPr lang="en" sz="900" u="sng">
                <a:solidFill>
                  <a:schemeClr val="hlink"/>
                </a:solidFill>
                <a:hlinkClick r:id="rId23"/>
              </a:rPr>
              <a:t>https://www.aanda.org/articles/aa/pdf/2002/45/aah3860.pdf</a:t>
            </a:r>
            <a:endParaRPr sz="900"/>
          </a:p>
        </p:txBody>
      </p:sp>
      <p:sp>
        <p:nvSpPr>
          <p:cNvPr id="1101" name="Google Shape;1101;p74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62</a:t>
            </a:fld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75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graphicFrame>
        <p:nvGraphicFramePr>
          <p:cNvPr id="1107" name="Google Shape;1107;p75"/>
          <p:cNvGraphicFramePr/>
          <p:nvPr/>
        </p:nvGraphicFramePr>
        <p:xfrm>
          <a:off x="54088" y="731450"/>
          <a:ext cx="9035825" cy="4117150"/>
        </p:xfrm>
        <a:graphic>
          <a:graphicData uri="http://schemas.openxmlformats.org/drawingml/2006/table">
            <a:tbl>
              <a:tblPr>
                <a:noFill/>
                <a:tableStyleId>{B6462D69-9ED4-48C2-913A-9F098C0DB2FC}</a:tableStyleId>
              </a:tblPr>
              <a:tblGrid>
                <a:gridCol w="989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4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62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25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562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/>
                        <a:t>Subsystem</a:t>
                      </a:r>
                      <a:endParaRPr sz="105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/>
                        <a:t>Capability</a:t>
                      </a:r>
                      <a:endParaRPr sz="105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/>
                        <a:t>Level 1</a:t>
                      </a:r>
                      <a:endParaRPr sz="105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/>
                        <a:t>Level 2</a:t>
                      </a:r>
                      <a:endParaRPr sz="105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/>
                        <a:t>Level 3</a:t>
                      </a:r>
                      <a:endParaRPr sz="105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6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/>
                        <a:t>Software - Algorithm</a:t>
                      </a:r>
                      <a:endParaRPr sz="105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Detect Pattern of Life (POL)</a:t>
                      </a:r>
                      <a:endParaRPr sz="10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Compare observed orbital behavior against historical POLs - inclination, semi-major axis, direction of burn, frequency of burn, brightness, and RGB value</a:t>
                      </a:r>
                      <a:endParaRPr sz="10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Autonomously Distinguish POL change</a:t>
                      </a:r>
                      <a:endParaRPr sz="10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Autonomously Characterize Events</a:t>
                      </a:r>
                      <a:endParaRPr sz="105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/>
                        <a:t>Software - Data</a:t>
                      </a:r>
                      <a:endParaRPr sz="105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Camera Data Collection and Storage</a:t>
                      </a:r>
                      <a:endParaRPr sz="10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Camera subsystem stores data on hard drive to be physically collected and analyzed manually</a:t>
                      </a:r>
                      <a:endParaRPr sz="10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Camera subsystem sends data to cloud to be downloaded and manually inputted to algorithm and analyzed</a:t>
                      </a:r>
                      <a:endParaRPr sz="10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Camera subsystem  sends data to cloud to be analyzed autonomously</a:t>
                      </a:r>
                      <a:endParaRPr sz="105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/>
                        <a:t>Communication and Software</a:t>
                      </a:r>
                      <a:endParaRPr sz="105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Tip and Cue</a:t>
                      </a:r>
                      <a:endParaRPr sz="10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Manually send alerts to the end user based on POL deviations</a:t>
                      </a:r>
                      <a:endParaRPr sz="10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The same as level 1</a:t>
                      </a:r>
                      <a:endParaRPr sz="10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Autonomously send alerts based on recognized events</a:t>
                      </a:r>
                      <a:endParaRPr sz="105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/>
                        <a:t>Mechanical - Enclosure</a:t>
                      </a:r>
                      <a:endParaRPr sz="105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Enclosure for System</a:t>
                      </a:r>
                      <a:endParaRPr sz="10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Cover for the camera and lens</a:t>
                      </a:r>
                      <a:endParaRPr sz="10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Enclosure with weather and sun resistance</a:t>
                      </a:r>
                      <a:endParaRPr sz="10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Enclosure autonomously responds to weather conditions</a:t>
                      </a:r>
                      <a:endParaRPr sz="105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/>
                        <a:t>Electronics</a:t>
                      </a:r>
                      <a:endParaRPr sz="105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Power</a:t>
                      </a:r>
                      <a:endParaRPr sz="10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Manually power on camera subsystem</a:t>
                      </a:r>
                      <a:endParaRPr sz="10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Power on camera subsystem remotely</a:t>
                      </a:r>
                      <a:endParaRPr sz="10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/>
                        <a:t>Power on camera subsystem autonomously</a:t>
                      </a:r>
                      <a:endParaRPr sz="105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08" name="Google Shape;1108;p75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63</a:t>
            </a:fld>
            <a:endParaRPr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p76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Team Structure</a:t>
            </a:r>
            <a:endParaRPr/>
          </a:p>
        </p:txBody>
      </p:sp>
      <p:sp>
        <p:nvSpPr>
          <p:cNvPr id="1114" name="Google Shape;1114;p76"/>
          <p:cNvSpPr/>
          <p:nvPr/>
        </p:nvSpPr>
        <p:spPr>
          <a:xfrm>
            <a:off x="3833313" y="794575"/>
            <a:ext cx="1321500" cy="368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Gabriel Feldman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Project Manager</a:t>
            </a:r>
            <a:endParaRPr sz="800" i="1"/>
          </a:p>
        </p:txBody>
      </p:sp>
      <p:sp>
        <p:nvSpPr>
          <p:cNvPr id="1115" name="Google Shape;1115;p76"/>
          <p:cNvSpPr/>
          <p:nvPr/>
        </p:nvSpPr>
        <p:spPr>
          <a:xfrm>
            <a:off x="1789738" y="2354457"/>
            <a:ext cx="1225800" cy="368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Mary Hanson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Design Lead</a:t>
            </a:r>
            <a:endParaRPr sz="800" i="1"/>
          </a:p>
        </p:txBody>
      </p:sp>
      <p:sp>
        <p:nvSpPr>
          <p:cNvPr id="1116" name="Google Shape;1116;p76"/>
          <p:cNvSpPr/>
          <p:nvPr/>
        </p:nvSpPr>
        <p:spPr>
          <a:xfrm>
            <a:off x="3229355" y="2354469"/>
            <a:ext cx="1225800" cy="368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Josef Michelsen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Electronics Lead</a:t>
            </a:r>
            <a:endParaRPr sz="800" i="1"/>
          </a:p>
        </p:txBody>
      </p:sp>
      <p:sp>
        <p:nvSpPr>
          <p:cNvPr id="1117" name="Google Shape;1117;p76"/>
          <p:cNvSpPr/>
          <p:nvPr/>
        </p:nvSpPr>
        <p:spPr>
          <a:xfrm>
            <a:off x="1629463" y="3637976"/>
            <a:ext cx="1225800" cy="368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Nick Spens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Controls Lead</a:t>
            </a:r>
            <a:endParaRPr sz="800" i="1"/>
          </a:p>
        </p:txBody>
      </p:sp>
      <p:sp>
        <p:nvSpPr>
          <p:cNvPr id="1118" name="Google Shape;1118;p76"/>
          <p:cNvSpPr/>
          <p:nvPr/>
        </p:nvSpPr>
        <p:spPr>
          <a:xfrm>
            <a:off x="3117780" y="3637976"/>
            <a:ext cx="1225800" cy="368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Andrew Komitor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Algorithms Lead</a:t>
            </a:r>
            <a:endParaRPr sz="800" i="1"/>
          </a:p>
        </p:txBody>
      </p:sp>
      <p:sp>
        <p:nvSpPr>
          <p:cNvPr id="1119" name="Google Shape;1119;p76"/>
          <p:cNvSpPr/>
          <p:nvPr/>
        </p:nvSpPr>
        <p:spPr>
          <a:xfrm>
            <a:off x="4838534" y="2354222"/>
            <a:ext cx="1225800" cy="368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Vivien Blumofe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Manufacturing Lead</a:t>
            </a:r>
            <a:endParaRPr sz="800" i="1"/>
          </a:p>
        </p:txBody>
      </p:sp>
      <p:sp>
        <p:nvSpPr>
          <p:cNvPr id="1120" name="Google Shape;1120;p76"/>
          <p:cNvSpPr/>
          <p:nvPr/>
        </p:nvSpPr>
        <p:spPr>
          <a:xfrm>
            <a:off x="6228388" y="2354225"/>
            <a:ext cx="1321500" cy="368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Hanna Galimanis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Testing Lead</a:t>
            </a:r>
            <a:endParaRPr sz="800" i="1"/>
          </a:p>
        </p:txBody>
      </p:sp>
      <p:sp>
        <p:nvSpPr>
          <p:cNvPr id="1121" name="Google Shape;1121;p76"/>
          <p:cNvSpPr/>
          <p:nvPr/>
        </p:nvSpPr>
        <p:spPr>
          <a:xfrm>
            <a:off x="4833159" y="3637976"/>
            <a:ext cx="1225800" cy="368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Ajay Dhindsa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Astrodynamics Lead</a:t>
            </a:r>
            <a:endParaRPr sz="800" i="1"/>
          </a:p>
        </p:txBody>
      </p:sp>
      <p:sp>
        <p:nvSpPr>
          <p:cNvPr id="1122" name="Google Shape;1122;p76"/>
          <p:cNvSpPr/>
          <p:nvPr/>
        </p:nvSpPr>
        <p:spPr>
          <a:xfrm>
            <a:off x="6405900" y="3637976"/>
            <a:ext cx="1225800" cy="368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Zach Harris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Data Flow Lead</a:t>
            </a:r>
            <a:endParaRPr sz="800" i="1"/>
          </a:p>
        </p:txBody>
      </p:sp>
      <p:sp>
        <p:nvSpPr>
          <p:cNvPr id="1123" name="Google Shape;1123;p76"/>
          <p:cNvSpPr/>
          <p:nvPr/>
        </p:nvSpPr>
        <p:spPr>
          <a:xfrm>
            <a:off x="2910658" y="1366750"/>
            <a:ext cx="1225800" cy="368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Noah Avery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Systems Lead</a:t>
            </a:r>
            <a:endParaRPr sz="800" i="1"/>
          </a:p>
        </p:txBody>
      </p:sp>
      <p:sp>
        <p:nvSpPr>
          <p:cNvPr id="1124" name="Google Shape;1124;p76"/>
          <p:cNvSpPr/>
          <p:nvPr/>
        </p:nvSpPr>
        <p:spPr>
          <a:xfrm>
            <a:off x="4838514" y="1366738"/>
            <a:ext cx="1225800" cy="368700"/>
          </a:xfrm>
          <a:prstGeom prst="roundRect">
            <a:avLst>
              <a:gd name="adj" fmla="val 16667"/>
            </a:avLst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Sam Alvis</a:t>
            </a:r>
            <a:endParaRPr sz="1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 i="1"/>
              <a:t>Finance Lead</a:t>
            </a:r>
            <a:endParaRPr sz="800" i="1"/>
          </a:p>
        </p:txBody>
      </p:sp>
      <p:sp>
        <p:nvSpPr>
          <p:cNvPr id="1125" name="Google Shape;1125;p76"/>
          <p:cNvSpPr txBox="1"/>
          <p:nvPr/>
        </p:nvSpPr>
        <p:spPr>
          <a:xfrm>
            <a:off x="1676188" y="2666100"/>
            <a:ext cx="1452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Sam Alvis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Vivien Blumofe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6" name="Google Shape;1126;p76"/>
          <p:cNvSpPr txBox="1"/>
          <p:nvPr/>
        </p:nvSpPr>
        <p:spPr>
          <a:xfrm>
            <a:off x="3123513" y="2650200"/>
            <a:ext cx="1452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Sam Alvis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Nick Spens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Zach Harris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Noah Avery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Andrew Komitor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7" name="Google Shape;1127;p76"/>
          <p:cNvSpPr txBox="1"/>
          <p:nvPr/>
        </p:nvSpPr>
        <p:spPr>
          <a:xfrm>
            <a:off x="1562638" y="3948600"/>
            <a:ext cx="1452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Zach Harris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Ajay Dhindsa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Andrew Komitor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Vivien Blumofe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8" name="Google Shape;1128;p76"/>
          <p:cNvSpPr txBox="1"/>
          <p:nvPr/>
        </p:nvSpPr>
        <p:spPr>
          <a:xfrm>
            <a:off x="3004238" y="3966075"/>
            <a:ext cx="145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Nick Spens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Josef Michelsen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Gabriel Feldman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9" name="Google Shape;1129;p76"/>
          <p:cNvSpPr txBox="1"/>
          <p:nvPr/>
        </p:nvSpPr>
        <p:spPr>
          <a:xfrm>
            <a:off x="2843963" y="1647500"/>
            <a:ext cx="1452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Hanna Galimanis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Zach Harris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Gabriel Feldman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0" name="Google Shape;1130;p76"/>
          <p:cNvSpPr txBox="1"/>
          <p:nvPr/>
        </p:nvSpPr>
        <p:spPr>
          <a:xfrm>
            <a:off x="4724963" y="1657225"/>
            <a:ext cx="14529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Gabriel Feldman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1" name="Google Shape;1131;p76"/>
          <p:cNvSpPr txBox="1"/>
          <p:nvPr/>
        </p:nvSpPr>
        <p:spPr>
          <a:xfrm>
            <a:off x="4751325" y="3966075"/>
            <a:ext cx="1452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Vivien Blumofe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Hanna Galimanis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2" name="Google Shape;1132;p76"/>
          <p:cNvSpPr txBox="1"/>
          <p:nvPr/>
        </p:nvSpPr>
        <p:spPr>
          <a:xfrm>
            <a:off x="6292350" y="3962650"/>
            <a:ext cx="14529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Nick Spens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Josef Michelsen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Andrew Komitor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Ajay Dhindsa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Noah Avery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3" name="Google Shape;1133;p76"/>
          <p:cNvSpPr txBox="1"/>
          <p:nvPr/>
        </p:nvSpPr>
        <p:spPr>
          <a:xfrm>
            <a:off x="6162675" y="2665875"/>
            <a:ext cx="1452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Vivien Blumofe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Mary Hanson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34" name="Google Shape;1134;p76"/>
          <p:cNvSpPr txBox="1"/>
          <p:nvPr/>
        </p:nvSpPr>
        <p:spPr>
          <a:xfrm>
            <a:off x="4751325" y="2665875"/>
            <a:ext cx="14529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Mary Hanson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Helvetica Neue"/>
                <a:ea typeface="Helvetica Neue"/>
                <a:cs typeface="Helvetica Neue"/>
                <a:sym typeface="Helvetica Neue"/>
              </a:rPr>
              <a:t>Sam Alvis</a:t>
            </a:r>
            <a:endParaRPr sz="8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1135" name="Google Shape;1135;p76"/>
          <p:cNvCxnSpPr>
            <a:endCxn id="1123" idx="3"/>
          </p:cNvCxnSpPr>
          <p:nvPr/>
        </p:nvCxnSpPr>
        <p:spPr>
          <a:xfrm rot="5400000">
            <a:off x="4121308" y="1178350"/>
            <a:ext cx="387900" cy="3576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6" name="Google Shape;1136;p76"/>
          <p:cNvCxnSpPr>
            <a:stCxn id="1114" idx="2"/>
            <a:endCxn id="1124" idx="1"/>
          </p:cNvCxnSpPr>
          <p:nvPr/>
        </p:nvCxnSpPr>
        <p:spPr>
          <a:xfrm rot="-5400000" flipH="1">
            <a:off x="4472313" y="1185025"/>
            <a:ext cx="387900" cy="3444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7" name="Google Shape;1137;p76"/>
          <p:cNvCxnSpPr>
            <a:stCxn id="1114" idx="2"/>
          </p:cNvCxnSpPr>
          <p:nvPr/>
        </p:nvCxnSpPr>
        <p:spPr>
          <a:xfrm>
            <a:off x="4494063" y="1163275"/>
            <a:ext cx="4200" cy="101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8" name="Google Shape;1138;p76"/>
          <p:cNvCxnSpPr/>
          <p:nvPr/>
        </p:nvCxnSpPr>
        <p:spPr>
          <a:xfrm rot="10800000" flipH="1">
            <a:off x="2402638" y="2170857"/>
            <a:ext cx="2106300" cy="183600"/>
          </a:xfrm>
          <a:prstGeom prst="bentConnector3">
            <a:avLst>
              <a:gd name="adj1" fmla="val 14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39" name="Google Shape;1139;p76"/>
          <p:cNvCxnSpPr>
            <a:endCxn id="1120" idx="0"/>
          </p:cNvCxnSpPr>
          <p:nvPr/>
        </p:nvCxnSpPr>
        <p:spPr>
          <a:xfrm>
            <a:off x="4508938" y="2165225"/>
            <a:ext cx="2380200" cy="1890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0" name="Google Shape;1140;p76"/>
          <p:cNvCxnSpPr>
            <a:stCxn id="1116" idx="0"/>
          </p:cNvCxnSpPr>
          <p:nvPr/>
        </p:nvCxnSpPr>
        <p:spPr>
          <a:xfrm rot="10800000" flipH="1">
            <a:off x="3842255" y="2170869"/>
            <a:ext cx="2100" cy="183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1" name="Google Shape;1141;p76"/>
          <p:cNvCxnSpPr>
            <a:stCxn id="1119" idx="0"/>
          </p:cNvCxnSpPr>
          <p:nvPr/>
        </p:nvCxnSpPr>
        <p:spPr>
          <a:xfrm rot="10800000">
            <a:off x="5446334" y="2165222"/>
            <a:ext cx="5100" cy="189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2" name="Google Shape;1142;p76"/>
          <p:cNvCxnSpPr/>
          <p:nvPr/>
        </p:nvCxnSpPr>
        <p:spPr>
          <a:xfrm>
            <a:off x="3117050" y="2165225"/>
            <a:ext cx="18900" cy="120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3" name="Google Shape;1143;p76"/>
          <p:cNvCxnSpPr/>
          <p:nvPr/>
        </p:nvCxnSpPr>
        <p:spPr>
          <a:xfrm>
            <a:off x="4517500" y="2165225"/>
            <a:ext cx="7800" cy="1204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4" name="Google Shape;1144;p76"/>
          <p:cNvCxnSpPr/>
          <p:nvPr/>
        </p:nvCxnSpPr>
        <p:spPr>
          <a:xfrm>
            <a:off x="6177875" y="2165225"/>
            <a:ext cx="9600" cy="120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5" name="Google Shape;1145;p76"/>
          <p:cNvCxnSpPr/>
          <p:nvPr/>
        </p:nvCxnSpPr>
        <p:spPr>
          <a:xfrm rot="10800000" flipH="1">
            <a:off x="2242363" y="3369476"/>
            <a:ext cx="893400" cy="268500"/>
          </a:xfrm>
          <a:prstGeom prst="bentConnector3">
            <a:avLst>
              <a:gd name="adj1" fmla="val -63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6" name="Google Shape;1146;p76"/>
          <p:cNvCxnSpPr>
            <a:endCxn id="1118" idx="0"/>
          </p:cNvCxnSpPr>
          <p:nvPr/>
        </p:nvCxnSpPr>
        <p:spPr>
          <a:xfrm>
            <a:off x="3135780" y="3369476"/>
            <a:ext cx="594900" cy="2685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7" name="Google Shape;1147;p76"/>
          <p:cNvCxnSpPr/>
          <p:nvPr/>
        </p:nvCxnSpPr>
        <p:spPr>
          <a:xfrm>
            <a:off x="3735250" y="3375050"/>
            <a:ext cx="32859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8" name="Google Shape;1148;p76"/>
          <p:cNvCxnSpPr>
            <a:endCxn id="1121" idx="0"/>
          </p:cNvCxnSpPr>
          <p:nvPr/>
        </p:nvCxnSpPr>
        <p:spPr>
          <a:xfrm flipH="1">
            <a:off x="5446059" y="3364076"/>
            <a:ext cx="300" cy="27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49" name="Google Shape;1149;p76"/>
          <p:cNvCxnSpPr/>
          <p:nvPr/>
        </p:nvCxnSpPr>
        <p:spPr>
          <a:xfrm flipH="1">
            <a:off x="7018659" y="3364076"/>
            <a:ext cx="300" cy="27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50" name="Google Shape;1150;p76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64</a:t>
            </a:fld>
            <a:endParaRPr/>
          </a:p>
        </p:txBody>
      </p:sp>
      <p:sp>
        <p:nvSpPr>
          <p:cNvPr id="1151" name="Google Shape;1151;p76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77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Breakdown Structure</a:t>
            </a:r>
            <a:endParaRPr/>
          </a:p>
        </p:txBody>
      </p:sp>
      <p:pic>
        <p:nvPicPr>
          <p:cNvPr id="1157" name="Google Shape;1157;p77"/>
          <p:cNvPicPr preferRelativeResize="0"/>
          <p:nvPr/>
        </p:nvPicPr>
        <p:blipFill rotWithShape="1">
          <a:blip r:embed="rId3">
            <a:alphaModFix/>
          </a:blip>
          <a:srcRect b="7114"/>
          <a:stretch/>
        </p:blipFill>
        <p:spPr>
          <a:xfrm>
            <a:off x="2377013" y="839125"/>
            <a:ext cx="4389976" cy="39233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58" name="Google Shape;1158;p77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65</a:t>
            </a:fld>
            <a:endParaRPr/>
          </a:p>
        </p:txBody>
      </p:sp>
      <p:sp>
        <p:nvSpPr>
          <p:cNvPr id="1159" name="Google Shape;1159;p77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78"/>
          <p:cNvSpPr txBox="1">
            <a:spLocks noGrp="1"/>
          </p:cNvSpPr>
          <p:nvPr>
            <p:ph type="ctrTitle"/>
          </p:nvPr>
        </p:nvSpPr>
        <p:spPr>
          <a:xfrm>
            <a:off x="2162700" y="2279100"/>
            <a:ext cx="48186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Electronics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1165" name="Google Shape;1165;p7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66</a:t>
            </a:fld>
            <a:endParaRPr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79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Power Feasibility</a:t>
            </a:r>
            <a:endParaRPr/>
          </a:p>
        </p:txBody>
      </p:sp>
      <p:sp>
        <p:nvSpPr>
          <p:cNvPr id="1171" name="Google Shape;1171;p79"/>
          <p:cNvSpPr txBox="1"/>
          <p:nvPr/>
        </p:nvSpPr>
        <p:spPr>
          <a:xfrm>
            <a:off x="4759275" y="917150"/>
            <a:ext cx="3383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1172" name="Google Shape;1172;p79"/>
          <p:cNvGraphicFramePr/>
          <p:nvPr/>
        </p:nvGraphicFramePr>
        <p:xfrm>
          <a:off x="400200" y="775213"/>
          <a:ext cx="8432100" cy="2605650"/>
        </p:xfrm>
        <a:graphic>
          <a:graphicData uri="http://schemas.openxmlformats.org/drawingml/2006/table">
            <a:tbl>
              <a:tblPr>
                <a:noFill/>
                <a:tableStyleId>{B6462D69-9ED4-48C2-913A-9F098C0DB2FC}</a:tableStyleId>
              </a:tblPr>
              <a:tblGrid>
                <a:gridCol w="2108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9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83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0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4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Power Usage 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Voltage Difference (VDC)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Average Power Required (W)</a:t>
                      </a:r>
                      <a:endParaRPr sz="12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Maximum Required Power (W)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Linear Actuator 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9.6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36 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2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Onboard Computer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19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Variable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65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Camera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5.75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36</a:t>
                      </a:r>
                      <a:endParaRPr sz="1200"/>
                    </a:p>
                  </a:txBody>
                  <a:tcPr marL="91425" marR="91425" marT="91425" marB="91425"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7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IR Thermometer</a:t>
                      </a:r>
                      <a:endParaRPr sz="1200"/>
                    </a:p>
                  </a:txBody>
                  <a:tcPr marL="91425" marR="91425" marT="91425" marB="91425"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5</a:t>
                      </a:r>
                      <a:endParaRPr sz="1200"/>
                    </a:p>
                  </a:txBody>
                  <a:tcPr marL="91425" marR="91425" marT="91425" marB="91425"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0.0075</a:t>
                      </a:r>
                      <a:endParaRPr sz="1200"/>
                    </a:p>
                  </a:txBody>
                  <a:tcPr marL="91425" marR="91425" marT="91425" marB="91425"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0.0075</a:t>
                      </a:r>
                      <a:endParaRPr sz="1200"/>
                    </a:p>
                  </a:txBody>
                  <a:tcPr marL="91425" marR="91425" marT="91425" marB="91425">
                    <a:lnB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6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Total </a:t>
                      </a:r>
                      <a:endParaRPr sz="1200"/>
                    </a:p>
                  </a:txBody>
                  <a:tcPr marL="91425" marR="91425" marT="91425" marB="91425"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36</a:t>
                      </a:r>
                      <a:endParaRPr sz="1200"/>
                    </a:p>
                  </a:txBody>
                  <a:tcPr marL="91425" marR="91425" marT="91425" marB="91425"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Variable</a:t>
                      </a:r>
                      <a:endParaRPr sz="1200"/>
                    </a:p>
                  </a:txBody>
                  <a:tcPr marL="91425" marR="91425" marT="91425" marB="91425"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101.0075 &lt; Max Available Power</a:t>
                      </a:r>
                      <a:endParaRPr sz="1200"/>
                    </a:p>
                  </a:txBody>
                  <a:tcPr marL="91425" marR="91425" marT="91425" marB="91425">
                    <a:lnT w="1905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173" name="Google Shape;1173;p79"/>
          <p:cNvGraphicFramePr/>
          <p:nvPr/>
        </p:nvGraphicFramePr>
        <p:xfrm>
          <a:off x="400175" y="3455788"/>
          <a:ext cx="8432125" cy="1219135"/>
        </p:xfrm>
        <a:graphic>
          <a:graphicData uri="http://schemas.openxmlformats.org/drawingml/2006/table">
            <a:tbl>
              <a:tblPr>
                <a:noFill/>
                <a:tableStyleId>{B6462D69-9ED4-48C2-913A-9F098C0DB2FC}</a:tableStyleId>
              </a:tblPr>
              <a:tblGrid>
                <a:gridCol w="168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6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64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86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864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229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 Source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Voltage Difference (VDC)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Voltage Difference (VAC)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Power (Wh)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Worst Case Total Run Time (h)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Ecoflow River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20,13.6, 2x5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3x120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720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7.13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74" name="Google Shape;1174;p79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67</a:t>
            </a:fld>
            <a:endParaRPr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p80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Processor Feasibility</a:t>
            </a:r>
            <a:endParaRPr/>
          </a:p>
        </p:txBody>
      </p:sp>
      <p:sp>
        <p:nvSpPr>
          <p:cNvPr id="1180" name="Google Shape;1180;p80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68</a:t>
            </a:fld>
            <a:endParaRPr/>
          </a:p>
        </p:txBody>
      </p:sp>
      <p:graphicFrame>
        <p:nvGraphicFramePr>
          <p:cNvPr id="1181" name="Google Shape;1181;p80"/>
          <p:cNvGraphicFramePr/>
          <p:nvPr/>
        </p:nvGraphicFramePr>
        <p:xfrm>
          <a:off x="952500" y="1425350"/>
          <a:ext cx="7239000" cy="2292795"/>
        </p:xfrm>
        <a:graphic>
          <a:graphicData uri="http://schemas.openxmlformats.org/drawingml/2006/table">
            <a:tbl>
              <a:tblPr>
                <a:noFill/>
                <a:tableStyleId>{B6462D69-9ED4-48C2-913A-9F098C0DB2FC}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3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Requirement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Description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Feasibility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3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Data storage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64 Gb of storage &gt;~50 Gb required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Feasible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3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Processing Power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Wraith and Ghost tested on a 2.9 Ghz processor with processing times of ~10 seconds&lt;Our 3.6 Ghz processor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Feasible</a:t>
                      </a:r>
                      <a:endParaRPr/>
                    </a:p>
                  </a:txBody>
                  <a:tcPr marL="91425" marR="91425" marT="91425" marB="91425"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81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Temperature considerations</a:t>
            </a:r>
            <a:endParaRPr/>
          </a:p>
        </p:txBody>
      </p:sp>
      <p:sp>
        <p:nvSpPr>
          <p:cNvPr id="1187" name="Google Shape;1187;p81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Operating Temperatures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Linear Actuator: -26 to +65 C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Power Source: -20 to 45 C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Onboard Computer: 0 to +50 C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Sensor: - 5 C to 50 C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Average Environmental Temp: (March)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Nederlands: 6 / -9 ˚C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Lyons: 13 / 2˚C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Will need to analyze weather data to determine optimal testing days 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Days with no precipitation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Clear Days (little to no clouds) 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188" name="Google Shape;1188;p81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69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graphicFrame>
        <p:nvGraphicFramePr>
          <p:cNvPr id="170" name="Google Shape;170;p19"/>
          <p:cNvGraphicFramePr/>
          <p:nvPr/>
        </p:nvGraphicFramePr>
        <p:xfrm>
          <a:off x="661900" y="817700"/>
          <a:ext cx="7820200" cy="3667965"/>
        </p:xfrm>
        <a:graphic>
          <a:graphicData uri="http://schemas.openxmlformats.org/drawingml/2006/table">
            <a:tbl>
              <a:tblPr>
                <a:noFill/>
                <a:tableStyleId>{B6462D69-9ED4-48C2-913A-9F098C0DB2FC}</a:tableStyleId>
              </a:tblPr>
              <a:tblGrid>
                <a:gridCol w="2015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69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349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8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/>
                        <a:t>Subsystem</a:t>
                      </a:r>
                      <a:endParaRPr sz="115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/>
                        <a:t>Capability</a:t>
                      </a:r>
                      <a:endParaRPr sz="115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/>
                        <a:t>Level 3 Success</a:t>
                      </a:r>
                      <a:endParaRPr sz="115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/>
                        <a:t>Software - Algorithm</a:t>
                      </a:r>
                      <a:endParaRPr sz="115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/>
                        <a:t>Detect Pattern of Life (POL)</a:t>
                      </a:r>
                      <a:endParaRPr sz="11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/>
                        <a:t>Autonomously</a:t>
                      </a:r>
                      <a:r>
                        <a:rPr lang="en" sz="1150"/>
                        <a:t> compare observed orbital behaviors against historical POLs, distinguish changes, and </a:t>
                      </a:r>
                      <a:r>
                        <a:rPr lang="en" sz="1150" b="1"/>
                        <a:t>characterize events</a:t>
                      </a:r>
                      <a:endParaRPr sz="115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06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/>
                        <a:t>Software - Data</a:t>
                      </a:r>
                      <a:endParaRPr sz="115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/>
                        <a:t>Camera Data Collection and Storage</a:t>
                      </a:r>
                      <a:endParaRPr sz="11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/>
                        <a:t>Camera subsystem </a:t>
                      </a:r>
                      <a:r>
                        <a:rPr lang="en" sz="1150" b="1"/>
                        <a:t>sends data to cloud</a:t>
                      </a:r>
                      <a:r>
                        <a:rPr lang="en" sz="1150"/>
                        <a:t> to be analyzed autonomously</a:t>
                      </a:r>
                      <a:endParaRPr sz="115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/>
                        <a:t>Communication and Software</a:t>
                      </a:r>
                      <a:endParaRPr sz="115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/>
                        <a:t>Tip and Cue</a:t>
                      </a:r>
                      <a:endParaRPr sz="11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/>
                        <a:t>Autonomously </a:t>
                      </a:r>
                      <a:r>
                        <a:rPr lang="en" sz="1150" b="1"/>
                        <a:t>send alerts</a:t>
                      </a:r>
                      <a:r>
                        <a:rPr lang="en" sz="1150"/>
                        <a:t> based on recognized events</a:t>
                      </a:r>
                      <a:endParaRPr sz="115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086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/>
                        <a:t>Mechanical - Enclosure</a:t>
                      </a:r>
                      <a:endParaRPr sz="115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/>
                        <a:t>Enclosure for System</a:t>
                      </a:r>
                      <a:endParaRPr sz="11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/>
                        <a:t>Enclosure autonomously </a:t>
                      </a:r>
                      <a:r>
                        <a:rPr lang="en" sz="1150" b="1"/>
                        <a:t>responds to weather conditions</a:t>
                      </a:r>
                      <a:endParaRPr sz="1150"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/>
                        <a:t>Electronics</a:t>
                      </a:r>
                      <a:endParaRPr sz="1150"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/>
                        <a:t>Power</a:t>
                      </a:r>
                      <a:endParaRPr sz="115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50" b="1"/>
                        <a:t>Power</a:t>
                      </a:r>
                      <a:r>
                        <a:rPr lang="en" sz="1150"/>
                        <a:t> on camera subsystem autonomously</a:t>
                      </a:r>
                      <a:endParaRPr sz="115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71" name="Google Shape;171;p19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72" name="Google Shape;172;p19"/>
          <p:cNvSpPr/>
          <p:nvPr/>
        </p:nvSpPr>
        <p:spPr>
          <a:xfrm>
            <a:off x="2758775" y="4866075"/>
            <a:ext cx="18972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</p:txBody>
      </p:sp>
      <p:sp>
        <p:nvSpPr>
          <p:cNvPr id="173" name="Google Shape;173;p19"/>
          <p:cNvSpPr/>
          <p:nvPr/>
        </p:nvSpPr>
        <p:spPr>
          <a:xfrm>
            <a:off x="4535300" y="4866075"/>
            <a:ext cx="13125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Terms</a:t>
            </a:r>
            <a:endParaRPr/>
          </a:p>
        </p:txBody>
      </p:sp>
      <p:sp>
        <p:nvSpPr>
          <p:cNvPr id="174" name="Google Shape;174;p19"/>
          <p:cNvSpPr/>
          <p:nvPr/>
        </p:nvSpPr>
        <p:spPr>
          <a:xfrm>
            <a:off x="5745175" y="4866075"/>
            <a:ext cx="13440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Objectives</a:t>
            </a:r>
            <a:endParaRPr b="1"/>
          </a:p>
        </p:txBody>
      </p:sp>
      <p:sp>
        <p:nvSpPr>
          <p:cNvPr id="175" name="Google Shape;175;p19"/>
          <p:cNvSpPr/>
          <p:nvPr/>
        </p:nvSpPr>
        <p:spPr>
          <a:xfrm>
            <a:off x="6979925" y="4866075"/>
            <a:ext cx="12114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CONOPS</a:t>
            </a:r>
            <a:endParaRPr/>
          </a:p>
        </p:txBody>
      </p:sp>
      <p:sp>
        <p:nvSpPr>
          <p:cNvPr id="176" name="Google Shape;176;p19"/>
          <p:cNvSpPr/>
          <p:nvPr/>
        </p:nvSpPr>
        <p:spPr>
          <a:xfrm>
            <a:off x="29350" y="4866075"/>
            <a:ext cx="16782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177" name="Google Shape;177;p19"/>
          <p:cNvSpPr/>
          <p:nvPr/>
        </p:nvSpPr>
        <p:spPr>
          <a:xfrm>
            <a:off x="1602925" y="4866075"/>
            <a:ext cx="1276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78" name="Google Shape;178;p19"/>
          <p:cNvSpPr/>
          <p:nvPr/>
        </p:nvSpPr>
        <p:spPr>
          <a:xfrm>
            <a:off x="8079725" y="4866075"/>
            <a:ext cx="8025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FBD</a:t>
            </a:r>
            <a:endParaRPr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82"/>
          <p:cNvSpPr txBox="1">
            <a:spLocks noGrp="1"/>
          </p:cNvSpPr>
          <p:nvPr>
            <p:ph type="ctrTitle"/>
          </p:nvPr>
        </p:nvSpPr>
        <p:spPr>
          <a:xfrm>
            <a:off x="2162700" y="2279100"/>
            <a:ext cx="48186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Optics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1194" name="Google Shape;1194;p8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70</a:t>
            </a:fld>
            <a:endParaRPr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83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Chart Depicting Focal Length FOV Capability </a:t>
            </a:r>
            <a:endParaRPr/>
          </a:p>
        </p:txBody>
      </p:sp>
      <p:pic>
        <p:nvPicPr>
          <p:cNvPr id="1200" name="Google Shape;1200;p83"/>
          <p:cNvPicPr preferRelativeResize="0"/>
          <p:nvPr/>
        </p:nvPicPr>
        <p:blipFill rotWithShape="1">
          <a:blip r:embed="rId3">
            <a:alphaModFix/>
          </a:blip>
          <a:srcRect l="3456" b="38233"/>
          <a:stretch/>
        </p:blipFill>
        <p:spPr>
          <a:xfrm>
            <a:off x="0" y="682600"/>
            <a:ext cx="2279550" cy="336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83"/>
          <p:cNvPicPr preferRelativeResize="0"/>
          <p:nvPr/>
        </p:nvPicPr>
        <p:blipFill rotWithShape="1">
          <a:blip r:embed="rId3">
            <a:alphaModFix/>
          </a:blip>
          <a:srcRect l="3091" t="61764"/>
          <a:stretch/>
        </p:blipFill>
        <p:spPr>
          <a:xfrm>
            <a:off x="2279550" y="1162075"/>
            <a:ext cx="2218550" cy="2017599"/>
          </a:xfrm>
          <a:prstGeom prst="rect">
            <a:avLst/>
          </a:prstGeom>
          <a:noFill/>
          <a:ln>
            <a:noFill/>
          </a:ln>
        </p:spPr>
      </p:pic>
      <p:sp>
        <p:nvSpPr>
          <p:cNvPr id="1202" name="Google Shape;1202;p83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71</a:t>
            </a:fld>
            <a:endParaRPr/>
          </a:p>
        </p:txBody>
      </p:sp>
      <p:pic>
        <p:nvPicPr>
          <p:cNvPr id="1203" name="Google Shape;1203;p83" descr="https://external-preview.redd.it/9Ac_gNz8S4FWxBMboj2unNoCTzZ0oAgis7nTArCGOW4.jpg?auto=webp&amp;s=0b5e7a397488ba05bbc8f65b6249af324d7ee3a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939974"/>
            <a:ext cx="4503351" cy="3000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04" name="Google Shape;1204;p83"/>
          <p:cNvSpPr txBox="1"/>
          <p:nvPr/>
        </p:nvSpPr>
        <p:spPr>
          <a:xfrm>
            <a:off x="6017175" y="3996500"/>
            <a:ext cx="309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Helvetica Neue"/>
                <a:ea typeface="Helvetica Neue"/>
                <a:cs typeface="Helvetica Neue"/>
                <a:sym typeface="Helvetica Neue"/>
              </a:rPr>
              <a:t>Provided By : </a:t>
            </a:r>
            <a:r>
              <a:rPr lang="en" i="1" u="sng">
                <a:solidFill>
                  <a:schemeClr val="hlink"/>
                </a:solidFill>
                <a:latin typeface="Helvetica Neue"/>
                <a:ea typeface="Helvetica Neue"/>
                <a:cs typeface="Helvetica Neue"/>
                <a:sym typeface="Helvetica Neue"/>
                <a:hlinkClick r:id="rId5"/>
              </a:rPr>
              <a:t>User</a:t>
            </a:r>
            <a:endParaRPr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5" name="Google Shape;1205;p83"/>
          <p:cNvSpPr txBox="1"/>
          <p:nvPr/>
        </p:nvSpPr>
        <p:spPr>
          <a:xfrm>
            <a:off x="193275" y="4044050"/>
            <a:ext cx="3981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latin typeface="Helvetica Neue"/>
                <a:ea typeface="Helvetica Neue"/>
                <a:cs typeface="Helvetica Neue"/>
                <a:sym typeface="Helvetica Neue"/>
              </a:rPr>
              <a:t>https://www.nikonians.org/reviews/fov-tables</a:t>
            </a:r>
            <a:endParaRPr i="1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84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Dedicated Astrophotography Sensor Parameters</a:t>
            </a:r>
            <a:endParaRPr/>
          </a:p>
        </p:txBody>
      </p:sp>
      <p:sp>
        <p:nvSpPr>
          <p:cNvPr id="1211" name="Google Shape;1211;p84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Mirrorless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Full frame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26.1 Megapixels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RGB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Pixel size: 3.76µm square</a:t>
            </a:r>
            <a:endParaRPr/>
          </a:p>
        </p:txBody>
      </p:sp>
      <p:pic>
        <p:nvPicPr>
          <p:cNvPr id="1212" name="Google Shape;1212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5450" y="849724"/>
            <a:ext cx="3417000" cy="341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3" name="Google Shape;1213;p84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72</a:t>
            </a:fld>
            <a:endParaRPr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p85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Hobbyist Sensor Parameters</a:t>
            </a:r>
            <a:endParaRPr/>
          </a:p>
        </p:txBody>
      </p:sp>
      <p:sp>
        <p:nvSpPr>
          <p:cNvPr id="1219" name="Google Shape;1219;p85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Mirrorless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Full frame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30.3 Megapixels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RGB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Pixel size: 5.36µm square</a:t>
            </a:r>
            <a:endParaRPr/>
          </a:p>
        </p:txBody>
      </p:sp>
      <p:pic>
        <p:nvPicPr>
          <p:cNvPr id="1220" name="Google Shape;1220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6000" y="968525"/>
            <a:ext cx="3206450" cy="320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21" name="Google Shape;1221;p85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73</a:t>
            </a:fld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" name="Google Shape;1226;p86"/>
          <p:cNvSpPr/>
          <p:nvPr/>
        </p:nvSpPr>
        <p:spPr>
          <a:xfrm>
            <a:off x="3945075" y="1061075"/>
            <a:ext cx="5134800" cy="1069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7" name="Google Shape;1227;p86"/>
          <p:cNvSpPr/>
          <p:nvPr/>
        </p:nvSpPr>
        <p:spPr>
          <a:xfrm>
            <a:off x="395700" y="3306525"/>
            <a:ext cx="286500" cy="400200"/>
          </a:xfrm>
          <a:prstGeom prst="roundRect">
            <a:avLst>
              <a:gd name="adj" fmla="val 16667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8" name="Google Shape;1228;p86"/>
          <p:cNvSpPr/>
          <p:nvPr/>
        </p:nvSpPr>
        <p:spPr>
          <a:xfrm>
            <a:off x="1981000" y="4263025"/>
            <a:ext cx="925800" cy="400200"/>
          </a:xfrm>
          <a:prstGeom prst="roundRect">
            <a:avLst>
              <a:gd name="adj" fmla="val 16667"/>
            </a:avLst>
          </a:prstGeom>
          <a:solidFill>
            <a:srgbClr val="F6B26B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9" name="Google Shape;1229;p86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Control Variables</a:t>
            </a:r>
            <a:endParaRPr/>
          </a:p>
        </p:txBody>
      </p:sp>
      <p:pic>
        <p:nvPicPr>
          <p:cNvPr id="1230" name="Google Shape;1230;p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51900" y="1033986"/>
            <a:ext cx="5028075" cy="112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p86"/>
          <p:cNvSpPr txBox="1"/>
          <p:nvPr/>
        </p:nvSpPr>
        <p:spPr>
          <a:xfrm>
            <a:off x="7648075" y="767500"/>
            <a:ext cx="17550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0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(Coder, Holzinger, 2016)</a:t>
            </a:r>
            <a:endParaRPr sz="600" i="1"/>
          </a:p>
        </p:txBody>
      </p:sp>
      <p:sp>
        <p:nvSpPr>
          <p:cNvPr id="1232" name="Google Shape;1232;p86"/>
          <p:cNvSpPr txBox="1"/>
          <p:nvPr/>
        </p:nvSpPr>
        <p:spPr>
          <a:xfrm>
            <a:off x="137425" y="881575"/>
            <a:ext cx="1897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Design Variables </a:t>
            </a:r>
            <a:endParaRPr/>
          </a:p>
        </p:txBody>
      </p:sp>
      <p:sp>
        <p:nvSpPr>
          <p:cNvPr id="1233" name="Google Shape;1233;p86"/>
          <p:cNvSpPr txBox="1"/>
          <p:nvPr/>
        </p:nvSpPr>
        <p:spPr>
          <a:xfrm>
            <a:off x="1008825" y="1274775"/>
            <a:ext cx="3000000" cy="108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F-number (</a:t>
            </a:r>
            <a:r>
              <a:rPr lang="en" sz="1600" b="1">
                <a:solidFill>
                  <a:srgbClr val="FF99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r>
              <a:rPr lang="en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aperture diameter (</a:t>
            </a:r>
            <a:r>
              <a:rPr lang="en" sz="1600" b="1">
                <a:solidFill>
                  <a:srgbClr val="CC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r>
              <a:rPr lang="en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6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8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pixel size (</a:t>
            </a:r>
            <a:r>
              <a:rPr lang="en" sz="1600" b="1">
                <a:solidFill>
                  <a:srgbClr val="3C78D8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r>
              <a:rPr lang="en" sz="16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1234" name="Google Shape;1234;p86"/>
          <p:cNvCxnSpPr/>
          <p:nvPr/>
        </p:nvCxnSpPr>
        <p:spPr>
          <a:xfrm>
            <a:off x="6914325" y="887175"/>
            <a:ext cx="7500" cy="3012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35" name="Google Shape;1235;p86"/>
          <p:cNvCxnSpPr/>
          <p:nvPr/>
        </p:nvCxnSpPr>
        <p:spPr>
          <a:xfrm>
            <a:off x="7037350" y="887175"/>
            <a:ext cx="7500" cy="301200"/>
          </a:xfrm>
          <a:prstGeom prst="straightConnector1">
            <a:avLst/>
          </a:prstGeom>
          <a:noFill/>
          <a:ln w="19050" cap="flat" cmpd="sng">
            <a:solidFill>
              <a:srgbClr val="CC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36" name="Google Shape;1236;p86"/>
          <p:cNvCxnSpPr/>
          <p:nvPr/>
        </p:nvCxnSpPr>
        <p:spPr>
          <a:xfrm rot="10800000" flipH="1">
            <a:off x="8037900" y="1890900"/>
            <a:ext cx="3900" cy="298200"/>
          </a:xfrm>
          <a:prstGeom prst="straightConnector1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37" name="Google Shape;1237;p86"/>
          <p:cNvSpPr/>
          <p:nvPr/>
        </p:nvSpPr>
        <p:spPr>
          <a:xfrm>
            <a:off x="1775200" y="2909750"/>
            <a:ext cx="205800" cy="1123800"/>
          </a:xfrm>
          <a:prstGeom prst="diamond">
            <a:avLst/>
          </a:prstGeom>
          <a:solidFill>
            <a:srgbClr val="B7B7B7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38" name="Google Shape;1238;p86"/>
          <p:cNvCxnSpPr/>
          <p:nvPr/>
        </p:nvCxnSpPr>
        <p:spPr>
          <a:xfrm>
            <a:off x="845100" y="3102488"/>
            <a:ext cx="889200" cy="7200"/>
          </a:xfrm>
          <a:prstGeom prst="straightConnector1">
            <a:avLst/>
          </a:prstGeom>
          <a:noFill/>
          <a:ln w="19050" cap="flat" cmpd="sng">
            <a:solidFill>
              <a:srgbClr val="6FA8D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39" name="Google Shape;1239;p86"/>
          <p:cNvCxnSpPr/>
          <p:nvPr/>
        </p:nvCxnSpPr>
        <p:spPr>
          <a:xfrm>
            <a:off x="845100" y="3853800"/>
            <a:ext cx="889200" cy="7200"/>
          </a:xfrm>
          <a:prstGeom prst="straightConnector1">
            <a:avLst/>
          </a:prstGeom>
          <a:noFill/>
          <a:ln w="19050" cap="flat" cmpd="sng">
            <a:solidFill>
              <a:srgbClr val="6FA8D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40" name="Google Shape;1240;p86"/>
          <p:cNvCxnSpPr/>
          <p:nvPr/>
        </p:nvCxnSpPr>
        <p:spPr>
          <a:xfrm>
            <a:off x="2024925" y="3102463"/>
            <a:ext cx="2517300" cy="453600"/>
          </a:xfrm>
          <a:prstGeom prst="straightConnector1">
            <a:avLst/>
          </a:prstGeom>
          <a:noFill/>
          <a:ln w="19050" cap="flat" cmpd="sng">
            <a:solidFill>
              <a:srgbClr val="6FA8D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41" name="Google Shape;1241;p86"/>
          <p:cNvCxnSpPr/>
          <p:nvPr/>
        </p:nvCxnSpPr>
        <p:spPr>
          <a:xfrm rot="10800000" flipH="1">
            <a:off x="1981125" y="3556063"/>
            <a:ext cx="2561100" cy="304800"/>
          </a:xfrm>
          <a:prstGeom prst="straightConnector1">
            <a:avLst/>
          </a:prstGeom>
          <a:noFill/>
          <a:ln w="19050" cap="flat" cmpd="sng">
            <a:solidFill>
              <a:srgbClr val="6FA8D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42" name="Google Shape;1242;p86"/>
          <p:cNvCxnSpPr/>
          <p:nvPr/>
        </p:nvCxnSpPr>
        <p:spPr>
          <a:xfrm flipH="1">
            <a:off x="4538025" y="2909750"/>
            <a:ext cx="4200" cy="1219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43" name="Google Shape;1243;p86"/>
          <p:cNvCxnSpPr/>
          <p:nvPr/>
        </p:nvCxnSpPr>
        <p:spPr>
          <a:xfrm flipH="1">
            <a:off x="1775200" y="2880300"/>
            <a:ext cx="4200" cy="12198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244" name="Google Shape;1244;p86"/>
          <p:cNvCxnSpPr/>
          <p:nvPr/>
        </p:nvCxnSpPr>
        <p:spPr>
          <a:xfrm>
            <a:off x="1782525" y="2762800"/>
            <a:ext cx="2762700" cy="29400"/>
          </a:xfrm>
          <a:prstGeom prst="straightConnector1">
            <a:avLst/>
          </a:prstGeom>
          <a:noFill/>
          <a:ln w="19050" cap="flat" cmpd="sng">
            <a:solidFill>
              <a:srgbClr val="A64D79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1245" name="Google Shape;1245;p86"/>
          <p:cNvCxnSpPr/>
          <p:nvPr/>
        </p:nvCxnSpPr>
        <p:spPr>
          <a:xfrm flipH="1">
            <a:off x="761325" y="3086000"/>
            <a:ext cx="7200" cy="771300"/>
          </a:xfrm>
          <a:prstGeom prst="straightConnector1">
            <a:avLst/>
          </a:prstGeom>
          <a:noFill/>
          <a:ln w="19050" cap="flat" cmpd="sng">
            <a:solidFill>
              <a:srgbClr val="A64D79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1246" name="Google Shape;1246;p86"/>
          <p:cNvSpPr txBox="1"/>
          <p:nvPr/>
        </p:nvSpPr>
        <p:spPr>
          <a:xfrm>
            <a:off x="381000" y="3291850"/>
            <a:ext cx="28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</a:t>
            </a:r>
            <a:endParaRPr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7" name="Google Shape;1247;p86"/>
          <p:cNvSpPr txBox="1"/>
          <p:nvPr/>
        </p:nvSpPr>
        <p:spPr>
          <a:xfrm>
            <a:off x="3020625" y="2371650"/>
            <a:ext cx="28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f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8" name="Google Shape;1248;p86"/>
          <p:cNvSpPr/>
          <p:nvPr/>
        </p:nvSpPr>
        <p:spPr>
          <a:xfrm>
            <a:off x="5334275" y="2862150"/>
            <a:ext cx="2424900" cy="1256100"/>
          </a:xfrm>
          <a:prstGeom prst="rect">
            <a:avLst/>
          </a:prstGeom>
          <a:solidFill>
            <a:srgbClr val="CFE2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9" name="Google Shape;1249;p86"/>
          <p:cNvSpPr txBox="1"/>
          <p:nvPr/>
        </p:nvSpPr>
        <p:spPr>
          <a:xfrm>
            <a:off x="6274800" y="4033550"/>
            <a:ext cx="63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1920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0" name="Google Shape;1250;p86"/>
          <p:cNvSpPr txBox="1"/>
          <p:nvPr/>
        </p:nvSpPr>
        <p:spPr>
          <a:xfrm>
            <a:off x="4814750" y="3291850"/>
            <a:ext cx="63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1080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1" name="Google Shape;1251;p86"/>
          <p:cNvSpPr/>
          <p:nvPr/>
        </p:nvSpPr>
        <p:spPr>
          <a:xfrm>
            <a:off x="7258600" y="3718025"/>
            <a:ext cx="44100" cy="735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252" name="Google Shape;1252;p86"/>
          <p:cNvCxnSpPr/>
          <p:nvPr/>
        </p:nvCxnSpPr>
        <p:spPr>
          <a:xfrm rot="10800000" flipH="1">
            <a:off x="7302825" y="3196100"/>
            <a:ext cx="808200" cy="551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53" name="Google Shape;1253;p86"/>
          <p:cNvSpPr/>
          <p:nvPr/>
        </p:nvSpPr>
        <p:spPr>
          <a:xfrm>
            <a:off x="8111025" y="2953150"/>
            <a:ext cx="396900" cy="338700"/>
          </a:xfrm>
          <a:prstGeom prst="rect">
            <a:avLst/>
          </a:prstGeom>
          <a:solidFill>
            <a:srgbClr val="3C78D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4" name="Google Shape;1254;p86"/>
          <p:cNvSpPr txBox="1"/>
          <p:nvPr/>
        </p:nvSpPr>
        <p:spPr>
          <a:xfrm>
            <a:off x="7989825" y="2615825"/>
            <a:ext cx="63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_ µm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5" name="Google Shape;1255;p86"/>
          <p:cNvSpPr txBox="1"/>
          <p:nvPr/>
        </p:nvSpPr>
        <p:spPr>
          <a:xfrm>
            <a:off x="2024925" y="4263025"/>
            <a:ext cx="130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N = f/D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6" name="Google Shape;1256;p86"/>
          <p:cNvSpPr txBox="1"/>
          <p:nvPr/>
        </p:nvSpPr>
        <p:spPr>
          <a:xfrm>
            <a:off x="8166225" y="2937100"/>
            <a:ext cx="286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EFE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</a:t>
            </a:r>
            <a:endParaRPr>
              <a:solidFill>
                <a:srgbClr val="EFEFEF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7" name="Google Shape;1257;p86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74</a:t>
            </a:fld>
            <a:endParaRPr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" name="Google Shape;1262;p87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Optical System Nomenclature</a:t>
            </a:r>
            <a:endParaRPr/>
          </a:p>
        </p:txBody>
      </p:sp>
      <p:graphicFrame>
        <p:nvGraphicFramePr>
          <p:cNvPr id="1263" name="Google Shape;1263;p87"/>
          <p:cNvGraphicFramePr/>
          <p:nvPr/>
        </p:nvGraphicFramePr>
        <p:xfrm>
          <a:off x="1321175" y="759438"/>
          <a:ext cx="6501650" cy="4023090"/>
        </p:xfrm>
        <a:graphic>
          <a:graphicData uri="http://schemas.openxmlformats.org/drawingml/2006/table">
            <a:tbl>
              <a:tblPr>
                <a:noFill/>
                <a:tableStyleId>{B6462D69-9ED4-48C2-913A-9F098C0DB2FC}</a:tableStyleId>
              </a:tblPr>
              <a:tblGrid>
                <a:gridCol w="1297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28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6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1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Symbol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Value [units]</a:t>
                      </a:r>
                      <a:endParaRPr b="1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/>
                        <a:t>Description</a:t>
                      </a:r>
                      <a:endParaRPr b="1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1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SNR</a:t>
                      </a:r>
                      <a:r>
                        <a:rPr lang="en" baseline="-25000"/>
                        <a:t>alg</a:t>
                      </a:r>
                      <a:endParaRPr baseline="-25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Signal to Noise Ratio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m</a:t>
                      </a:r>
                      <a:r>
                        <a:rPr lang="en" baseline="-25000"/>
                        <a:t>i</a:t>
                      </a:r>
                      <a:endParaRPr baseline="-25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40 (pixels)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Initial # of pixels occupied by space object (SO) image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1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𝜱</a:t>
                      </a:r>
                      <a:r>
                        <a:rPr lang="en" baseline="-25000">
                          <a:solidFill>
                            <a:schemeClr val="dk1"/>
                          </a:solidFill>
                        </a:rPr>
                        <a:t>alg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5.6*E10 (photons/s/m</a:t>
                      </a:r>
                      <a:r>
                        <a:rPr lang="en" baseline="30000"/>
                        <a:t>2</a:t>
                      </a:r>
                      <a:r>
                        <a:rPr lang="en"/>
                        <a:t>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Photon Flux Density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1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q</a:t>
                      </a:r>
                      <a:r>
                        <a:rPr lang="en" baseline="-25000">
                          <a:solidFill>
                            <a:schemeClr val="dk1"/>
                          </a:solidFill>
                        </a:rPr>
                        <a:t>p,sky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120 (e−/s/pixel)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Photon Flux per pixel from background radiant intensity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5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q</a:t>
                      </a:r>
                      <a:r>
                        <a:rPr lang="en" baseline="-25000">
                          <a:solidFill>
                            <a:schemeClr val="dk1"/>
                          </a:solidFill>
                        </a:rPr>
                        <a:t>p,dark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0.00391 (e−/s/pixel)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Photon flux of CCD (Charge Coupled-Device) dark current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𝛕</a:t>
                      </a:r>
                      <a:r>
                        <a:rPr lang="en" baseline="-25000"/>
                        <a:t>atm</a:t>
                      </a:r>
                      <a:endParaRPr baseline="-250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0.69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</a:rPr>
                        <a:t>Transmittance of optics atmosphere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1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𝛕</a:t>
                      </a:r>
                      <a:r>
                        <a:rPr lang="en" baseline="-25000">
                          <a:solidFill>
                            <a:schemeClr val="dk1"/>
                          </a:solidFill>
                        </a:rPr>
                        <a:t>opt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0.9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Transmittance of optics assembly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1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QE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0.66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Quantum Efficiency</a:t>
                      </a:r>
                      <a:endParaRPr sz="120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264" name="Google Shape;1264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83849" y="-39124"/>
            <a:ext cx="3352069" cy="74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5" name="Google Shape;1265;p87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75</a:t>
            </a:fld>
            <a:endParaRPr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88"/>
          <p:cNvSpPr txBox="1">
            <a:spLocks noGrp="1"/>
          </p:cNvSpPr>
          <p:nvPr>
            <p:ph type="ctrTitle"/>
          </p:nvPr>
        </p:nvSpPr>
        <p:spPr>
          <a:xfrm>
            <a:off x="2162700" y="2279100"/>
            <a:ext cx="48186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Orbital Determination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1272" name="Google Shape;1272;p8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76</a:t>
            </a:fld>
            <a:endParaRPr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89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Orbit Determination Full Requirements Breakdown</a:t>
            </a:r>
            <a:endParaRPr/>
          </a:p>
        </p:txBody>
      </p:sp>
      <p:pic>
        <p:nvPicPr>
          <p:cNvPr id="1278" name="Google Shape;1278;p89"/>
          <p:cNvPicPr preferRelativeResize="0"/>
          <p:nvPr/>
        </p:nvPicPr>
        <p:blipFill rotWithShape="1">
          <a:blip r:embed="rId3">
            <a:alphaModFix/>
          </a:blip>
          <a:srcRect b="1322"/>
          <a:stretch/>
        </p:blipFill>
        <p:spPr>
          <a:xfrm>
            <a:off x="1553650" y="722800"/>
            <a:ext cx="5761725" cy="401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279" name="Google Shape;1279;p89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77</a:t>
            </a:fld>
            <a:endParaRPr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p90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/>
              <a:t>ODTK Equations and Assumptions: Gooding Method Derivation</a:t>
            </a:r>
            <a:endParaRPr sz="2120"/>
          </a:p>
        </p:txBody>
      </p:sp>
      <p:sp>
        <p:nvSpPr>
          <p:cNvPr id="1286" name="Google Shape;1286;p90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40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Methodology </a:t>
            </a:r>
            <a:endParaRPr/>
          </a:p>
          <a:p>
            <a:pPr marL="13716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Using three pairs of angles, determine unit vectors </a:t>
            </a:r>
            <a:r>
              <a:rPr lang="en" b="1"/>
              <a:t>ȓ</a:t>
            </a:r>
            <a:r>
              <a:rPr lang="en" sz="1750" baseline="-25000"/>
              <a:t>1</a:t>
            </a:r>
            <a:r>
              <a:rPr lang="en"/>
              <a:t> and </a:t>
            </a:r>
            <a:r>
              <a:rPr lang="en" b="1"/>
              <a:t>ȓ</a:t>
            </a:r>
            <a:r>
              <a:rPr lang="en" sz="1750" baseline="-25000"/>
              <a:t>3</a:t>
            </a:r>
            <a:br>
              <a:rPr lang="en" sz="1750" baseline="-25000"/>
            </a:br>
            <a:endParaRPr/>
          </a:p>
          <a:p>
            <a:pPr marL="13716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Find position vector </a:t>
            </a:r>
            <a:r>
              <a:rPr lang="en" b="1"/>
              <a:t>r</a:t>
            </a:r>
            <a:r>
              <a:rPr lang="en" baseline="-25000"/>
              <a:t>j</a:t>
            </a:r>
            <a:r>
              <a:rPr lang="en"/>
              <a:t> of the groundstation.</a:t>
            </a:r>
            <a:br>
              <a:rPr lang="en"/>
            </a:br>
            <a:endParaRPr/>
          </a:p>
          <a:p>
            <a:pPr marL="13716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Assume value for range, 𝜌</a:t>
            </a:r>
            <a:r>
              <a:rPr lang="en" sz="1750" baseline="-25000"/>
              <a:t>1</a:t>
            </a:r>
            <a:r>
              <a:rPr lang="en"/>
              <a:t> and 𝜌</a:t>
            </a:r>
            <a:r>
              <a:rPr lang="en" sz="1750" baseline="-25000"/>
              <a:t>3</a:t>
            </a:r>
            <a:r>
              <a:rPr lang="en"/>
              <a:t> . Use range and unit vectors to determine position vectors </a:t>
            </a:r>
            <a:r>
              <a:rPr lang="en" b="1"/>
              <a:t>R</a:t>
            </a:r>
            <a:r>
              <a:rPr lang="en" sz="1750" baseline="-25000"/>
              <a:t>1</a:t>
            </a:r>
            <a:r>
              <a:rPr lang="en"/>
              <a:t> and </a:t>
            </a:r>
            <a:r>
              <a:rPr lang="en" b="1"/>
              <a:t>R</a:t>
            </a:r>
            <a:r>
              <a:rPr lang="en" sz="1750" baseline="-25000"/>
              <a:t>3</a:t>
            </a:r>
            <a:r>
              <a:rPr lang="en"/>
              <a:t> of satellite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	𝜌</a:t>
            </a:r>
            <a:r>
              <a:rPr lang="en" sz="1750" baseline="-25000"/>
              <a:t>j</a:t>
            </a:r>
            <a:r>
              <a:rPr lang="en" b="1"/>
              <a:t>ȓ</a:t>
            </a:r>
            <a:r>
              <a:rPr lang="en" sz="1750" baseline="-25000"/>
              <a:t>1</a:t>
            </a:r>
            <a:r>
              <a:rPr lang="en" sz="1750"/>
              <a:t> = </a:t>
            </a:r>
            <a:r>
              <a:rPr lang="en" b="1"/>
              <a:t>R</a:t>
            </a:r>
            <a:r>
              <a:rPr lang="en" sz="1750" baseline="-25000"/>
              <a:t>j</a:t>
            </a:r>
            <a:r>
              <a:rPr lang="en" sz="1750"/>
              <a:t> - </a:t>
            </a:r>
            <a:r>
              <a:rPr lang="en" sz="1750" b="1"/>
              <a:t>s</a:t>
            </a:r>
            <a:r>
              <a:rPr lang="en" sz="1750" baseline="-25000"/>
              <a:t>j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		Where </a:t>
            </a:r>
            <a:r>
              <a:rPr lang="en" b="1"/>
              <a:t>s</a:t>
            </a:r>
            <a:r>
              <a:rPr lang="en" baseline="-25000"/>
              <a:t>j</a:t>
            </a:r>
            <a:r>
              <a:rPr lang="en"/>
              <a:t> is the position vector of the groundstation.</a:t>
            </a:r>
            <a:br>
              <a:rPr lang="en" sz="1800"/>
            </a:br>
            <a:endParaRPr/>
          </a:p>
        </p:txBody>
      </p:sp>
      <p:sp>
        <p:nvSpPr>
          <p:cNvPr id="1287" name="Google Shape;1287;p90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78</a:t>
            </a:fld>
            <a:endParaRPr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91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n" sz="2120"/>
              <a:t>ODTK Equations and Assumptions: Gooding Method Derivation</a:t>
            </a:r>
            <a:endParaRPr sz="2120"/>
          </a:p>
        </p:txBody>
      </p:sp>
      <p:sp>
        <p:nvSpPr>
          <p:cNvPr id="1293" name="Google Shape;1293;p91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40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General Methodology </a:t>
            </a:r>
            <a:endParaRPr/>
          </a:p>
          <a:p>
            <a:pPr marL="0" lvl="0" indent="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Begin Iteration</a:t>
            </a:r>
            <a:endParaRPr/>
          </a:p>
          <a:p>
            <a:pPr marL="13716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Generate Estimated Orbit by solving Lambert’s Problem</a:t>
            </a:r>
            <a:endParaRPr/>
          </a:p>
          <a:p>
            <a:pPr marL="18288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From Lambert’s Problem, will receive estimate of </a:t>
            </a:r>
            <a:r>
              <a:rPr lang="en" b="1"/>
              <a:t>v</a:t>
            </a:r>
            <a:r>
              <a:rPr lang="en" baseline="-25000"/>
              <a:t>1</a:t>
            </a:r>
            <a:r>
              <a:rPr lang="en"/>
              <a:t> of satellite</a:t>
            </a:r>
            <a:endParaRPr/>
          </a:p>
          <a:p>
            <a:pPr marL="18288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Now have complete orbit made from </a:t>
            </a:r>
            <a:r>
              <a:rPr lang="en" b="1"/>
              <a:t>R</a:t>
            </a:r>
            <a:r>
              <a:rPr lang="en" baseline="-25000"/>
              <a:t>1</a:t>
            </a:r>
            <a:r>
              <a:rPr lang="en"/>
              <a:t> and </a:t>
            </a:r>
            <a:r>
              <a:rPr lang="en" b="1"/>
              <a:t>v</a:t>
            </a:r>
            <a:r>
              <a:rPr lang="en" baseline="-25000"/>
              <a:t>1</a:t>
            </a:r>
            <a:endParaRPr/>
          </a:p>
          <a:p>
            <a:pPr marL="13716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Propagate </a:t>
            </a:r>
            <a:r>
              <a:rPr lang="en" b="1"/>
              <a:t>R</a:t>
            </a:r>
            <a:r>
              <a:rPr lang="en" baseline="-25000"/>
              <a:t>1</a:t>
            </a:r>
            <a:r>
              <a:rPr lang="en"/>
              <a:t> and </a:t>
            </a:r>
            <a:r>
              <a:rPr lang="en" b="1"/>
              <a:t>v</a:t>
            </a:r>
            <a:r>
              <a:rPr lang="en" baseline="-25000"/>
              <a:t>1</a:t>
            </a:r>
            <a:r>
              <a:rPr lang="en"/>
              <a:t> to obtain estimates for </a:t>
            </a:r>
            <a:r>
              <a:rPr lang="en" b="1"/>
              <a:t>R</a:t>
            </a:r>
            <a:r>
              <a:rPr lang="en" baseline="-25000"/>
              <a:t>2</a:t>
            </a:r>
            <a:r>
              <a:rPr lang="en"/>
              <a:t> and </a:t>
            </a:r>
            <a:r>
              <a:rPr lang="en" b="1"/>
              <a:t>v</a:t>
            </a:r>
            <a:r>
              <a:rPr lang="en" baseline="-25000"/>
              <a:t>2</a:t>
            </a:r>
            <a:endParaRPr/>
          </a:p>
          <a:p>
            <a:pPr marL="1828800" lvl="1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Calculate 𝜌</a:t>
            </a:r>
            <a:r>
              <a:rPr lang="en" baseline="-25000"/>
              <a:t>2</a:t>
            </a:r>
            <a:r>
              <a:rPr lang="en"/>
              <a:t> as an estimate of the true range vector </a:t>
            </a:r>
            <a:r>
              <a:rPr lang="en" b="1"/>
              <a:t>𝜌</a:t>
            </a:r>
            <a:r>
              <a:rPr lang="en" baseline="-25000"/>
              <a:t>2</a:t>
            </a:r>
            <a:endParaRPr/>
          </a:p>
          <a:p>
            <a:pPr marL="13716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/>
              <a:t>Iterate 𝜌</a:t>
            </a:r>
            <a:r>
              <a:rPr lang="en" sz="1750" baseline="-25000"/>
              <a:t>1</a:t>
            </a:r>
            <a:r>
              <a:rPr lang="en"/>
              <a:t> and 𝜌</a:t>
            </a:r>
            <a:r>
              <a:rPr lang="en" sz="1750" baseline="-25000"/>
              <a:t>3</a:t>
            </a:r>
            <a:r>
              <a:rPr lang="en"/>
              <a:t> via Newton-Raphson Method to obtain better estimate of </a:t>
            </a:r>
            <a:r>
              <a:rPr lang="en" b="1"/>
              <a:t>𝜌</a:t>
            </a:r>
            <a:r>
              <a:rPr lang="en" baseline="-25000"/>
              <a:t>2</a:t>
            </a:r>
            <a:endParaRPr/>
          </a:p>
          <a:p>
            <a:pPr marL="0" lvl="0" indent="45720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End</a:t>
            </a:r>
            <a:br>
              <a:rPr lang="en" sz="1800"/>
            </a:br>
            <a:endParaRPr/>
          </a:p>
        </p:txBody>
      </p:sp>
      <p:sp>
        <p:nvSpPr>
          <p:cNvPr id="1294" name="Google Shape;1294;p91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79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0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of Operations </a:t>
            </a:r>
            <a:endParaRPr/>
          </a:p>
        </p:txBody>
      </p:sp>
      <p:sp>
        <p:nvSpPr>
          <p:cNvPr id="184" name="Google Shape;184;p20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185" name="Google Shape;18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025" y="352100"/>
            <a:ext cx="7508800" cy="48878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20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87" name="Google Shape;187;p20"/>
          <p:cNvSpPr/>
          <p:nvPr/>
        </p:nvSpPr>
        <p:spPr>
          <a:xfrm>
            <a:off x="2758775" y="4866075"/>
            <a:ext cx="18972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</p:txBody>
      </p:sp>
      <p:sp>
        <p:nvSpPr>
          <p:cNvPr id="188" name="Google Shape;188;p20"/>
          <p:cNvSpPr/>
          <p:nvPr/>
        </p:nvSpPr>
        <p:spPr>
          <a:xfrm>
            <a:off x="4535300" y="4866075"/>
            <a:ext cx="13125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Terms</a:t>
            </a:r>
            <a:endParaRPr/>
          </a:p>
        </p:txBody>
      </p:sp>
      <p:sp>
        <p:nvSpPr>
          <p:cNvPr id="189" name="Google Shape;189;p20"/>
          <p:cNvSpPr/>
          <p:nvPr/>
        </p:nvSpPr>
        <p:spPr>
          <a:xfrm>
            <a:off x="5745175" y="4866075"/>
            <a:ext cx="13440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190" name="Google Shape;190;p20"/>
          <p:cNvSpPr/>
          <p:nvPr/>
        </p:nvSpPr>
        <p:spPr>
          <a:xfrm>
            <a:off x="6979925" y="4866075"/>
            <a:ext cx="12114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CONOPS</a:t>
            </a:r>
            <a:endParaRPr b="1"/>
          </a:p>
        </p:txBody>
      </p:sp>
      <p:sp>
        <p:nvSpPr>
          <p:cNvPr id="191" name="Google Shape;191;p20"/>
          <p:cNvSpPr/>
          <p:nvPr/>
        </p:nvSpPr>
        <p:spPr>
          <a:xfrm>
            <a:off x="29350" y="4866075"/>
            <a:ext cx="16782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192" name="Google Shape;192;p20"/>
          <p:cNvSpPr/>
          <p:nvPr/>
        </p:nvSpPr>
        <p:spPr>
          <a:xfrm>
            <a:off x="1602925" y="4866075"/>
            <a:ext cx="1276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193" name="Google Shape;193;p20"/>
          <p:cNvSpPr/>
          <p:nvPr/>
        </p:nvSpPr>
        <p:spPr>
          <a:xfrm>
            <a:off x="8079725" y="4866075"/>
            <a:ext cx="8025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FBD</a:t>
            </a:r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92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Orbit Determination - GoodingIOD</a:t>
            </a:r>
            <a:endParaRPr/>
          </a:p>
        </p:txBody>
      </p:sp>
      <p:sp>
        <p:nvSpPr>
          <p:cNvPr id="1300" name="Google Shape;1300;p92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Angle pair option 1:	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αj = right ascension (ground or space based)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δj = declination (ground or space based)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tj = time tag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sj = platform position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Angle pair option 2: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ςj = azimuth (ground based)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ηj = elevation (ground based)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tj = time tag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sj = platform position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Note: j = 1,2,3 and t1 &lt; t2 &lt; t3 and must be “sufficiently large”</a:t>
            </a:r>
            <a:endParaRPr/>
          </a:p>
        </p:txBody>
      </p:sp>
      <p:sp>
        <p:nvSpPr>
          <p:cNvPr id="1301" name="Google Shape;1301;p92"/>
          <p:cNvSpPr txBox="1"/>
          <p:nvPr/>
        </p:nvSpPr>
        <p:spPr>
          <a:xfrm>
            <a:off x="4474350" y="-763475"/>
            <a:ext cx="734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2" name="Google Shape;1302;p92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80</a:t>
            </a:fld>
            <a:endParaRPr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p93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Orbit Determination: GoodingIOD Time Delay Error</a:t>
            </a:r>
            <a:endParaRPr/>
          </a:p>
        </p:txBody>
      </p:sp>
      <p:sp>
        <p:nvSpPr>
          <p:cNvPr id="1308" name="Google Shape;1308;p93"/>
          <p:cNvSpPr txBox="1"/>
          <p:nvPr/>
        </p:nvSpPr>
        <p:spPr>
          <a:xfrm>
            <a:off x="4474350" y="-763475"/>
            <a:ext cx="734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09" name="Google Shape;1309;p93"/>
          <p:cNvSpPr txBox="1"/>
          <p:nvPr/>
        </p:nvSpPr>
        <p:spPr>
          <a:xfrm>
            <a:off x="1448550" y="4516925"/>
            <a:ext cx="624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Reference: AGI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10" name="Google Shape;1310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07512"/>
            <a:ext cx="4031932" cy="332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00375" y="907513"/>
            <a:ext cx="4031925" cy="3328474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93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81</a:t>
            </a:fld>
            <a:endParaRPr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94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Orbit Determination: GoodingIOD Error σ = 2.5 arcsec</a:t>
            </a:r>
            <a:endParaRPr/>
          </a:p>
        </p:txBody>
      </p:sp>
      <p:sp>
        <p:nvSpPr>
          <p:cNvPr id="1318" name="Google Shape;1318;p94"/>
          <p:cNvSpPr txBox="1"/>
          <p:nvPr/>
        </p:nvSpPr>
        <p:spPr>
          <a:xfrm>
            <a:off x="4474350" y="-763475"/>
            <a:ext cx="734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19" name="Google Shape;1319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907513"/>
            <a:ext cx="4047489" cy="332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0" name="Google Shape;1320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6575" y="907513"/>
            <a:ext cx="4005724" cy="3328476"/>
          </a:xfrm>
          <a:prstGeom prst="rect">
            <a:avLst/>
          </a:prstGeom>
          <a:noFill/>
          <a:ln>
            <a:noFill/>
          </a:ln>
        </p:spPr>
      </p:pic>
      <p:sp>
        <p:nvSpPr>
          <p:cNvPr id="1321" name="Google Shape;1321;p94"/>
          <p:cNvSpPr txBox="1"/>
          <p:nvPr/>
        </p:nvSpPr>
        <p:spPr>
          <a:xfrm>
            <a:off x="1448550" y="4516925"/>
            <a:ext cx="624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Reference: AGI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2" name="Google Shape;1322;p94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82</a:t>
            </a:fld>
            <a:endParaRPr/>
          </a:p>
        </p:txBody>
      </p:sp>
      <p:sp>
        <p:nvSpPr>
          <p:cNvPr id="1323" name="Google Shape;1323;p94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8" name="Google Shape;1328;p95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Orbit Determination: GoodingIOD Error σ = 5 arcsec</a:t>
            </a:r>
            <a:endParaRPr/>
          </a:p>
        </p:txBody>
      </p:sp>
      <p:sp>
        <p:nvSpPr>
          <p:cNvPr id="1329" name="Google Shape;1329;p95"/>
          <p:cNvSpPr txBox="1"/>
          <p:nvPr/>
        </p:nvSpPr>
        <p:spPr>
          <a:xfrm>
            <a:off x="4474350" y="-763475"/>
            <a:ext cx="7343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330" name="Google Shape;1330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475" y="1059100"/>
            <a:ext cx="4013325" cy="337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1" name="Google Shape;1331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3675" y="1059100"/>
            <a:ext cx="3888677" cy="337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32" name="Google Shape;1332;p95"/>
          <p:cNvSpPr txBox="1"/>
          <p:nvPr/>
        </p:nvSpPr>
        <p:spPr>
          <a:xfrm>
            <a:off x="1448550" y="4516925"/>
            <a:ext cx="624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Reference: AGI 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3" name="Google Shape;1333;p95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83</a:t>
            </a:fld>
            <a:endParaRPr/>
          </a:p>
        </p:txBody>
      </p:sp>
      <p:sp>
        <p:nvSpPr>
          <p:cNvPr id="1334" name="Google Shape;1334;p95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96"/>
          <p:cNvSpPr txBox="1">
            <a:spLocks noGrp="1"/>
          </p:cNvSpPr>
          <p:nvPr>
            <p:ph type="ctrTitle"/>
          </p:nvPr>
        </p:nvSpPr>
        <p:spPr>
          <a:xfrm>
            <a:off x="2162700" y="2279100"/>
            <a:ext cx="48186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Enclosure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1340" name="Google Shape;1340;p9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84</a:t>
            </a:fld>
            <a:endParaRPr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97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Enclosure Design</a:t>
            </a:r>
            <a:endParaRPr/>
          </a:p>
        </p:txBody>
      </p:sp>
      <p:sp>
        <p:nvSpPr>
          <p:cNvPr id="1346" name="Google Shape;1346;p97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Enclosure roof is made of a tarp attached to two motor-driven wheels. The enclosure design was changed due to: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More moving parts means more changes of failure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Don’t need to move camera so don’t need to have full view of sky, only where camera is pointing</a:t>
            </a:r>
            <a:endParaRPr/>
          </a:p>
        </p:txBody>
      </p:sp>
      <p:pic>
        <p:nvPicPr>
          <p:cNvPr id="1347" name="Google Shape;1347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5744" y="1302519"/>
            <a:ext cx="2343125" cy="2403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8" name="Google Shape;1348;p97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85</a:t>
            </a:fld>
            <a:endParaRPr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p98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Infrared Thermometer</a:t>
            </a:r>
            <a:endParaRPr/>
          </a:p>
        </p:txBody>
      </p:sp>
      <p:sp>
        <p:nvSpPr>
          <p:cNvPr id="1354" name="Google Shape;1354;p98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41811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IR thermometer pointed along the camera's line of sight will </a:t>
            </a:r>
            <a:r>
              <a:rPr lang="en" b="1"/>
              <a:t>remotely determine the temperature of the sky</a:t>
            </a:r>
            <a:endParaRPr b="1"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A cloudy sky reflects heat back to Earth, while a clear sky does not: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Cloudy skies are around 10°C warmer than clear skies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If skies are cloudy, observations will not be taken</a:t>
            </a:r>
            <a:endParaRPr/>
          </a:p>
        </p:txBody>
      </p:sp>
      <p:sp>
        <p:nvSpPr>
          <p:cNvPr id="1355" name="Google Shape;1355;p98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86</a:t>
            </a:fld>
            <a:endParaRPr/>
          </a:p>
        </p:txBody>
      </p:sp>
      <p:pic>
        <p:nvPicPr>
          <p:cNvPr id="1356" name="Google Shape;1356;p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8775" y="1077113"/>
            <a:ext cx="3879511" cy="3241512"/>
          </a:xfrm>
          <a:prstGeom prst="rect">
            <a:avLst/>
          </a:prstGeom>
          <a:noFill/>
          <a:ln>
            <a:noFill/>
          </a:ln>
        </p:spPr>
      </p:pic>
      <p:sp>
        <p:nvSpPr>
          <p:cNvPr id="1357" name="Google Shape;1357;p98"/>
          <p:cNvSpPr txBox="1"/>
          <p:nvPr/>
        </p:nvSpPr>
        <p:spPr>
          <a:xfrm>
            <a:off x="5723525" y="4395850"/>
            <a:ext cx="20100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latin typeface="Helvetica Neue"/>
                <a:ea typeface="Helvetica Neue"/>
                <a:cs typeface="Helvetica Neue"/>
                <a:sym typeface="Helvetica Neue"/>
              </a:rPr>
              <a:t>Image from My NASA Data</a:t>
            </a:r>
            <a:endParaRPr sz="11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58" name="Google Shape;1358;p98"/>
          <p:cNvSpPr/>
          <p:nvPr/>
        </p:nvSpPr>
        <p:spPr>
          <a:xfrm>
            <a:off x="1864950" y="4866075"/>
            <a:ext cx="24753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Enclosure Characteristics</a:t>
            </a:r>
            <a:endParaRPr sz="1200"/>
          </a:p>
        </p:txBody>
      </p:sp>
      <p:sp>
        <p:nvSpPr>
          <p:cNvPr id="1359" name="Google Shape;1359;p98"/>
          <p:cNvSpPr/>
          <p:nvPr/>
        </p:nvSpPr>
        <p:spPr>
          <a:xfrm>
            <a:off x="4203600" y="4863100"/>
            <a:ext cx="23109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/>
              <a:t>IR Thermometer</a:t>
            </a:r>
            <a:endParaRPr sz="1300" b="1"/>
          </a:p>
        </p:txBody>
      </p:sp>
      <p:sp>
        <p:nvSpPr>
          <p:cNvPr id="1360" name="Google Shape;1360;p98"/>
          <p:cNvSpPr/>
          <p:nvPr/>
        </p:nvSpPr>
        <p:spPr>
          <a:xfrm>
            <a:off x="29350" y="4866075"/>
            <a:ext cx="19731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Driving Requirements</a:t>
            </a:r>
            <a:endParaRPr sz="1300"/>
          </a:p>
        </p:txBody>
      </p:sp>
      <p:sp>
        <p:nvSpPr>
          <p:cNvPr id="1361" name="Google Shape;1361;p98"/>
          <p:cNvSpPr/>
          <p:nvPr/>
        </p:nvSpPr>
        <p:spPr>
          <a:xfrm>
            <a:off x="6391200" y="4863100"/>
            <a:ext cx="22794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Door Actuation</a:t>
            </a:r>
            <a:endParaRPr sz="130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p99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Infrared Thermometer Characteristics</a:t>
            </a:r>
            <a:endParaRPr/>
          </a:p>
        </p:txBody>
      </p:sp>
      <p:sp>
        <p:nvSpPr>
          <p:cNvPr id="1367" name="Google Shape;1367;p99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MLX90614 Infrared Thermometer:</a:t>
            </a:r>
            <a:endParaRPr/>
          </a:p>
          <a:p>
            <a:pPr marL="4572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5V DC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0.02 °C resolution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Sensor temperature range -40 to +125 °C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Observation range -70 to +380 °C</a:t>
            </a:r>
            <a:endParaRPr/>
          </a:p>
        </p:txBody>
      </p:sp>
      <p:pic>
        <p:nvPicPr>
          <p:cNvPr id="1368" name="Google Shape;1368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10575" y="1601038"/>
            <a:ext cx="1941424" cy="194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369" name="Google Shape;1369;p99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87</a:t>
            </a:fld>
            <a:endParaRPr/>
          </a:p>
        </p:txBody>
      </p:sp>
      <p:sp>
        <p:nvSpPr>
          <p:cNvPr id="1370" name="Google Shape;1370;p99"/>
          <p:cNvSpPr txBox="1"/>
          <p:nvPr/>
        </p:nvSpPr>
        <p:spPr>
          <a:xfrm>
            <a:off x="6510575" y="3889775"/>
            <a:ext cx="6172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Image from Sparkfun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p100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Acrylic Characteristics</a:t>
            </a:r>
            <a:endParaRPr/>
          </a:p>
        </p:txBody>
      </p:sp>
      <p:sp>
        <p:nvSpPr>
          <p:cNvPr id="1376" name="Google Shape;1376;p100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Density: 0.043 lb/in^3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Temperature range: -40° to 170° F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Tensile Strength: 10,500 psi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/>
          </a:p>
        </p:txBody>
      </p:sp>
      <p:sp>
        <p:nvSpPr>
          <p:cNvPr id="1377" name="Google Shape;1377;p100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88</a:t>
            </a:fld>
            <a:endParaRPr/>
          </a:p>
        </p:txBody>
      </p:sp>
      <p:pic>
        <p:nvPicPr>
          <p:cNvPr id="1378" name="Google Shape;137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84375" y="732575"/>
            <a:ext cx="3333750" cy="217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Google Shape;1379;p100"/>
          <p:cNvSpPr txBox="1"/>
          <p:nvPr/>
        </p:nvSpPr>
        <p:spPr>
          <a:xfrm>
            <a:off x="7474750" y="2263950"/>
            <a:ext cx="1406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Image from McMaster-Carr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101"/>
          <p:cNvSpPr txBox="1">
            <a:spLocks noGrp="1"/>
          </p:cNvSpPr>
          <p:nvPr>
            <p:ph type="ctrTitle"/>
          </p:nvPr>
        </p:nvSpPr>
        <p:spPr>
          <a:xfrm>
            <a:off x="2162700" y="2279100"/>
            <a:ext cx="48186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Mount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1385" name="Google Shape;1385;p10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89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Concept of Operations - Step 1 </a:t>
            </a:r>
            <a:endParaRPr/>
          </a:p>
        </p:txBody>
      </p:sp>
      <p:sp>
        <p:nvSpPr>
          <p:cNvPr id="199" name="Google Shape;199;p21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pic>
        <p:nvPicPr>
          <p:cNvPr id="200" name="Google Shape;20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5025" y="352100"/>
            <a:ext cx="7508800" cy="488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100" y="341075"/>
            <a:ext cx="7542626" cy="490984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1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03" name="Google Shape;203;p21"/>
          <p:cNvSpPr/>
          <p:nvPr/>
        </p:nvSpPr>
        <p:spPr>
          <a:xfrm>
            <a:off x="2758775" y="4866075"/>
            <a:ext cx="18972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Mission Statement</a:t>
            </a:r>
            <a:endParaRPr/>
          </a:p>
        </p:txBody>
      </p:sp>
      <p:sp>
        <p:nvSpPr>
          <p:cNvPr id="204" name="Google Shape;204;p21"/>
          <p:cNvSpPr/>
          <p:nvPr/>
        </p:nvSpPr>
        <p:spPr>
          <a:xfrm>
            <a:off x="4535300" y="4866075"/>
            <a:ext cx="13125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Terms</a:t>
            </a:r>
            <a:endParaRPr/>
          </a:p>
        </p:txBody>
      </p:sp>
      <p:sp>
        <p:nvSpPr>
          <p:cNvPr id="205" name="Google Shape;205;p21"/>
          <p:cNvSpPr/>
          <p:nvPr/>
        </p:nvSpPr>
        <p:spPr>
          <a:xfrm>
            <a:off x="5745175" y="4866075"/>
            <a:ext cx="13440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Objectives</a:t>
            </a:r>
            <a:endParaRPr/>
          </a:p>
        </p:txBody>
      </p:sp>
      <p:sp>
        <p:nvSpPr>
          <p:cNvPr id="206" name="Google Shape;206;p21"/>
          <p:cNvSpPr/>
          <p:nvPr/>
        </p:nvSpPr>
        <p:spPr>
          <a:xfrm>
            <a:off x="6979925" y="4866075"/>
            <a:ext cx="12114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CONOPS</a:t>
            </a:r>
            <a:endParaRPr b="1"/>
          </a:p>
        </p:txBody>
      </p:sp>
      <p:sp>
        <p:nvSpPr>
          <p:cNvPr id="207" name="Google Shape;207;p21"/>
          <p:cNvSpPr/>
          <p:nvPr/>
        </p:nvSpPr>
        <p:spPr>
          <a:xfrm>
            <a:off x="29350" y="4866075"/>
            <a:ext cx="16782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Overview</a:t>
            </a:r>
            <a:endParaRPr/>
          </a:p>
        </p:txBody>
      </p:sp>
      <p:sp>
        <p:nvSpPr>
          <p:cNvPr id="208" name="Google Shape;208;p21"/>
          <p:cNvSpPr/>
          <p:nvPr/>
        </p:nvSpPr>
        <p:spPr>
          <a:xfrm>
            <a:off x="1602925" y="4866075"/>
            <a:ext cx="12768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</a:t>
            </a:r>
            <a:endParaRPr/>
          </a:p>
        </p:txBody>
      </p:sp>
      <p:sp>
        <p:nvSpPr>
          <p:cNvPr id="209" name="Google Shape;209;p21"/>
          <p:cNvSpPr/>
          <p:nvPr/>
        </p:nvSpPr>
        <p:spPr>
          <a:xfrm>
            <a:off x="8079725" y="4866075"/>
            <a:ext cx="8025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FBD</a:t>
            </a:r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p102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Mount Driving Requirements</a:t>
            </a:r>
            <a:endParaRPr/>
          </a:p>
        </p:txBody>
      </p:sp>
      <p:graphicFrame>
        <p:nvGraphicFramePr>
          <p:cNvPr id="1391" name="Google Shape;1391;p102"/>
          <p:cNvGraphicFramePr/>
          <p:nvPr/>
        </p:nvGraphicFramePr>
        <p:xfrm>
          <a:off x="420438" y="1565950"/>
          <a:ext cx="8303125" cy="2011590"/>
        </p:xfrm>
        <a:graphic>
          <a:graphicData uri="http://schemas.openxmlformats.org/drawingml/2006/table">
            <a:tbl>
              <a:tblPr>
                <a:noFill/>
                <a:tableStyleId>{B6462D69-9ED4-48C2-913A-9F098C0DB2FC}</a:tableStyleId>
              </a:tblPr>
              <a:tblGrid>
                <a:gridCol w="1318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8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25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FR 9</a:t>
                      </a:r>
                      <a:endParaRPr sz="1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system shall have the capability to move the electro-optical subsystem.</a:t>
                      </a:r>
                      <a:endParaRPr sz="16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6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 9.1</a:t>
                      </a:r>
                      <a:endParaRPr sz="1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electro-optical subsystem shall be able to change azimuth angles to collect data on geosynchronous satellites.</a:t>
                      </a:r>
                      <a:endParaRPr sz="16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6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DR 9.2</a:t>
                      </a:r>
                      <a:endParaRPr sz="1600" b="1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The electro-optical subsystem shall observe the elevation angles needed to collect data on geosynchronous satellites.</a:t>
                      </a:r>
                      <a:endParaRPr sz="1600">
                        <a:latin typeface="Helvetica Neue"/>
                        <a:ea typeface="Helvetica Neue"/>
                        <a:cs typeface="Helvetica Neue"/>
                        <a:sym typeface="Helvetica Neue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392" name="Google Shape;1392;p102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90</a:t>
            </a:fld>
            <a:endParaRPr/>
          </a:p>
        </p:txBody>
      </p:sp>
      <p:sp>
        <p:nvSpPr>
          <p:cNvPr id="1393" name="Google Shape;1393;p102"/>
          <p:cNvSpPr/>
          <p:nvPr/>
        </p:nvSpPr>
        <p:spPr>
          <a:xfrm>
            <a:off x="23900" y="4863100"/>
            <a:ext cx="14280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Driving Req.</a:t>
            </a:r>
            <a:endParaRPr b="1"/>
          </a:p>
        </p:txBody>
      </p:sp>
      <p:sp>
        <p:nvSpPr>
          <p:cNvPr id="1394" name="Google Shape;1394;p102"/>
          <p:cNvSpPr/>
          <p:nvPr/>
        </p:nvSpPr>
        <p:spPr>
          <a:xfrm>
            <a:off x="1237825" y="4863100"/>
            <a:ext cx="2394000" cy="243000"/>
          </a:xfrm>
          <a:prstGeom prst="chevron">
            <a:avLst>
              <a:gd name="adj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Feasibility Summary</a:t>
            </a:r>
            <a:endParaRPr/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103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Mount Feasibility</a:t>
            </a:r>
            <a:endParaRPr/>
          </a:p>
        </p:txBody>
      </p:sp>
      <p:sp>
        <p:nvSpPr>
          <p:cNvPr id="1400" name="Google Shape;1400;p103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Magnus VPH-20 Video Pan &amp; Tilt Fluid Head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Functionality checks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Pan (azimuth angle) capabilities - manual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b="1"/>
              <a:t>360°</a:t>
            </a:r>
            <a:endParaRPr b="1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Tilt (elevation angles) capabilities - manual</a:t>
            </a:r>
            <a:endParaRPr/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 b="1"/>
              <a:t>180°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Load checks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Supports 11 lbs loads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Individual pan-and-tilt tension control and locks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Locking pins</a:t>
            </a:r>
            <a:endParaRPr b="1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Interface checks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3/18” -16 tripod mount thread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1/4" -20 camera screw</a:t>
            </a:r>
            <a:endParaRPr b="1"/>
          </a:p>
        </p:txBody>
      </p:sp>
      <p:sp>
        <p:nvSpPr>
          <p:cNvPr id="1401" name="Google Shape;1401;p103"/>
          <p:cNvSpPr txBox="1"/>
          <p:nvPr/>
        </p:nvSpPr>
        <p:spPr>
          <a:xfrm>
            <a:off x="5779875" y="4006650"/>
            <a:ext cx="295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Baseline Design Mount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402" name="Google Shape;1402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5475" y="945400"/>
            <a:ext cx="3026825" cy="3026825"/>
          </a:xfrm>
          <a:prstGeom prst="rect">
            <a:avLst/>
          </a:prstGeom>
          <a:noFill/>
          <a:ln w="28575" cap="flat" cmpd="sng">
            <a:solidFill>
              <a:srgbClr val="360F8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03" name="Google Shape;1403;p103"/>
          <p:cNvSpPr txBox="1"/>
          <p:nvPr/>
        </p:nvSpPr>
        <p:spPr>
          <a:xfrm>
            <a:off x="3044775" y="1112700"/>
            <a:ext cx="590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Helvetica Neue"/>
                <a:ea typeface="Helvetica Neue"/>
                <a:cs typeface="Helvetica Neue"/>
                <a:sym typeface="Helvetica Neue"/>
              </a:rPr>
              <a:t>✅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4" name="Google Shape;1404;p103"/>
          <p:cNvSpPr txBox="1"/>
          <p:nvPr/>
        </p:nvSpPr>
        <p:spPr>
          <a:xfrm>
            <a:off x="2274550" y="2406850"/>
            <a:ext cx="590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Helvetica Neue"/>
                <a:ea typeface="Helvetica Neue"/>
                <a:cs typeface="Helvetica Neue"/>
                <a:sym typeface="Helvetica Neue"/>
              </a:rPr>
              <a:t>✅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5" name="Google Shape;1405;p103"/>
          <p:cNvSpPr txBox="1"/>
          <p:nvPr/>
        </p:nvSpPr>
        <p:spPr>
          <a:xfrm>
            <a:off x="2633500" y="3447475"/>
            <a:ext cx="590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Helvetica Neue"/>
                <a:ea typeface="Helvetica Neue"/>
                <a:cs typeface="Helvetica Neue"/>
                <a:sym typeface="Helvetica Neue"/>
              </a:rPr>
              <a:t>✅</a:t>
            </a:r>
            <a:endParaRPr sz="13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06" name="Google Shape;1406;p103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91</a:t>
            </a:fld>
            <a:endParaRPr/>
          </a:p>
        </p:txBody>
      </p:sp>
      <p:sp>
        <p:nvSpPr>
          <p:cNvPr id="1407" name="Google Shape;1407;p103"/>
          <p:cNvSpPr/>
          <p:nvPr/>
        </p:nvSpPr>
        <p:spPr>
          <a:xfrm>
            <a:off x="23900" y="4863100"/>
            <a:ext cx="1428000" cy="243000"/>
          </a:xfrm>
          <a:prstGeom prst="homePlate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Driving Req.</a:t>
            </a:r>
            <a:endParaRPr/>
          </a:p>
        </p:txBody>
      </p:sp>
      <p:sp>
        <p:nvSpPr>
          <p:cNvPr id="1408" name="Google Shape;1408;p103"/>
          <p:cNvSpPr/>
          <p:nvPr/>
        </p:nvSpPr>
        <p:spPr>
          <a:xfrm>
            <a:off x="1237825" y="4863100"/>
            <a:ext cx="2394000" cy="243000"/>
          </a:xfrm>
          <a:prstGeom prst="chevron">
            <a:avLst>
              <a:gd name="adj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Feasibility Summary</a:t>
            </a:r>
            <a:endParaRPr b="1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104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Mount Full Requirement Breakdown</a:t>
            </a:r>
            <a:endParaRPr/>
          </a:p>
        </p:txBody>
      </p:sp>
      <p:pic>
        <p:nvPicPr>
          <p:cNvPr id="1414" name="Google Shape;1414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325" y="944212"/>
            <a:ext cx="8121326" cy="34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5" name="Google Shape;1415;p104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92</a:t>
            </a:fld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105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Pervious Mount Choice (Not in Consideration)</a:t>
            </a:r>
            <a:endParaRPr/>
          </a:p>
        </p:txBody>
      </p:sp>
      <p:sp>
        <p:nvSpPr>
          <p:cNvPr id="1421" name="Google Shape;1421;p105"/>
          <p:cNvSpPr txBox="1">
            <a:spLocks noGrp="1"/>
          </p:cNvSpPr>
          <p:nvPr>
            <p:ph type="body" idx="1"/>
          </p:nvPr>
        </p:nvSpPr>
        <p:spPr>
          <a:xfrm>
            <a:off x="390975" y="732575"/>
            <a:ext cx="8520600" cy="39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Bescor MP-101 Motorized Pan &amp; Tilt Head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Connection interfaces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Supports 6 lbs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¼”-20 camera mount screw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¼”-20 tripod  mount screw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Remote for control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Power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4 AA batteries (what will be used)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PS-260 AC power supply (will not be used)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Pan (azimuth angle) capabilities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+/- 170°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Tilt (elevation angles) capabilities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+/- 1</a:t>
            </a:r>
            <a:r>
              <a:rPr lang="en"/>
              <a:t>5</a:t>
            </a:r>
            <a:r>
              <a:rPr lang="en" sz="1400"/>
              <a:t>°</a:t>
            </a:r>
            <a:endParaRPr/>
          </a:p>
        </p:txBody>
      </p:sp>
      <p:pic>
        <p:nvPicPr>
          <p:cNvPr id="1422" name="Google Shape;1422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1050" y="959175"/>
            <a:ext cx="2957950" cy="2957950"/>
          </a:xfrm>
          <a:prstGeom prst="rect">
            <a:avLst/>
          </a:prstGeom>
          <a:noFill/>
          <a:ln w="28575" cap="flat" cmpd="sng">
            <a:solidFill>
              <a:srgbClr val="360F8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23" name="Google Shape;1423;p105"/>
          <p:cNvSpPr txBox="1"/>
          <p:nvPr/>
        </p:nvSpPr>
        <p:spPr>
          <a:xfrm>
            <a:off x="5711025" y="3972225"/>
            <a:ext cx="2958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Helvetica Neue"/>
                <a:ea typeface="Helvetica Neue"/>
                <a:cs typeface="Helvetica Neue"/>
                <a:sym typeface="Helvetica Neue"/>
              </a:rPr>
              <a:t>Baseline Design Mount</a:t>
            </a:r>
            <a:endParaRPr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4" name="Google Shape;1424;p105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93</a:t>
            </a:fld>
            <a:endParaRPr/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Google Shape;1429;p106"/>
          <p:cNvSpPr txBox="1">
            <a:spLocks noGrp="1"/>
          </p:cNvSpPr>
          <p:nvPr>
            <p:ph type="ctrTitle"/>
          </p:nvPr>
        </p:nvSpPr>
        <p:spPr>
          <a:xfrm>
            <a:off x="2162700" y="2279100"/>
            <a:ext cx="48186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Algorithm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1430" name="Google Shape;1430;p10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94</a:t>
            </a:fld>
            <a:endParaRPr/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5" name="Google Shape;143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9375" y="906925"/>
            <a:ext cx="3912537" cy="320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107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Image Processing Feasibility</a:t>
            </a:r>
            <a:endParaRPr/>
          </a:p>
        </p:txBody>
      </p:sp>
      <p:sp>
        <p:nvSpPr>
          <p:cNvPr id="1437" name="Google Shape;1437;p107"/>
          <p:cNvSpPr txBox="1"/>
          <p:nvPr/>
        </p:nvSpPr>
        <p:spPr>
          <a:xfrm>
            <a:off x="5491738" y="4170625"/>
            <a:ext cx="1987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Helvetica Neue"/>
                <a:ea typeface="Helvetica Neue"/>
                <a:cs typeface="Helvetica Neue"/>
                <a:sym typeface="Helvetica Neue"/>
              </a:rPr>
              <a:t>Image at t</a:t>
            </a:r>
            <a:r>
              <a:rPr lang="en" sz="2000" baseline="-25000">
                <a:latin typeface="Helvetica Neue"/>
                <a:ea typeface="Helvetica Neue"/>
                <a:cs typeface="Helvetica Neue"/>
                <a:sym typeface="Helvetica Neue"/>
              </a:rPr>
              <a:t>n</a:t>
            </a:r>
            <a:endParaRPr sz="2000" baseline="-25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38" name="Google Shape;1438;p107"/>
          <p:cNvSpPr/>
          <p:nvPr/>
        </p:nvSpPr>
        <p:spPr>
          <a:xfrm>
            <a:off x="6264317" y="2217853"/>
            <a:ext cx="146400" cy="142500"/>
          </a:xfrm>
          <a:prstGeom prst="ellipse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439" name="Google Shape;1439;p107"/>
          <p:cNvSpPr/>
          <p:nvPr/>
        </p:nvSpPr>
        <p:spPr>
          <a:xfrm>
            <a:off x="6264317" y="2217853"/>
            <a:ext cx="146400" cy="142500"/>
          </a:xfrm>
          <a:prstGeom prst="ellipse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pic>
        <p:nvPicPr>
          <p:cNvPr id="1440" name="Google Shape;1440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0350" y="906925"/>
            <a:ext cx="3912577" cy="3204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107"/>
          <p:cNvSpPr txBox="1"/>
          <p:nvPr/>
        </p:nvSpPr>
        <p:spPr>
          <a:xfrm>
            <a:off x="1355088" y="4189950"/>
            <a:ext cx="21831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Helvetica Neue"/>
                <a:ea typeface="Helvetica Neue"/>
                <a:cs typeface="Helvetica Neue"/>
                <a:sym typeface="Helvetica Neue"/>
              </a:rPr>
              <a:t>Image at t</a:t>
            </a:r>
            <a:r>
              <a:rPr lang="en" sz="2000" baseline="-25000">
                <a:latin typeface="Helvetica Neue"/>
                <a:ea typeface="Helvetica Neue"/>
                <a:cs typeface="Helvetica Neue"/>
                <a:sym typeface="Helvetica Neue"/>
              </a:rPr>
              <a:t>n-1</a:t>
            </a:r>
            <a:endParaRPr sz="2000" baseline="-2500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2" name="Google Shape;1442;p107"/>
          <p:cNvSpPr/>
          <p:nvPr/>
        </p:nvSpPr>
        <p:spPr>
          <a:xfrm>
            <a:off x="2226317" y="2217853"/>
            <a:ext cx="146400" cy="142500"/>
          </a:xfrm>
          <a:prstGeom prst="ellipse">
            <a:avLst/>
          </a:prstGeom>
          <a:noFill/>
          <a:ln w="19050" cap="flat" cmpd="sng">
            <a:solidFill>
              <a:srgbClr val="FF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00"/>
              </a:solidFill>
            </a:endParaRPr>
          </a:p>
        </p:txBody>
      </p:sp>
      <p:sp>
        <p:nvSpPr>
          <p:cNvPr id="1443" name="Google Shape;1443;p107"/>
          <p:cNvSpPr/>
          <p:nvPr/>
        </p:nvSpPr>
        <p:spPr>
          <a:xfrm>
            <a:off x="514350" y="1836950"/>
            <a:ext cx="727500" cy="294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966"/>
              </a:solidFill>
            </a:endParaRPr>
          </a:p>
        </p:txBody>
      </p:sp>
      <p:sp>
        <p:nvSpPr>
          <p:cNvPr id="1444" name="Google Shape;1444;p107"/>
          <p:cNvSpPr/>
          <p:nvPr/>
        </p:nvSpPr>
        <p:spPr>
          <a:xfrm>
            <a:off x="490350" y="1245075"/>
            <a:ext cx="1162800" cy="294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966"/>
              </a:solidFill>
            </a:endParaRPr>
          </a:p>
        </p:txBody>
      </p:sp>
      <p:sp>
        <p:nvSpPr>
          <p:cNvPr id="1445" name="Google Shape;1445;p107"/>
          <p:cNvSpPr/>
          <p:nvPr/>
        </p:nvSpPr>
        <p:spPr>
          <a:xfrm>
            <a:off x="4529375" y="1245075"/>
            <a:ext cx="548700" cy="29400"/>
          </a:xfrm>
          <a:prstGeom prst="rect">
            <a:avLst/>
          </a:prstGeom>
          <a:solidFill>
            <a:srgbClr val="6FA8D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966"/>
              </a:solidFill>
            </a:endParaRPr>
          </a:p>
        </p:txBody>
      </p:sp>
      <p:sp>
        <p:nvSpPr>
          <p:cNvPr id="1446" name="Google Shape;1446;p107"/>
          <p:cNvSpPr/>
          <p:nvPr/>
        </p:nvSpPr>
        <p:spPr>
          <a:xfrm>
            <a:off x="514350" y="1708800"/>
            <a:ext cx="2145600" cy="29400"/>
          </a:xfrm>
          <a:prstGeom prst="rect">
            <a:avLst/>
          </a:prstGeom>
          <a:solidFill>
            <a:srgbClr val="DD7E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966"/>
              </a:solidFill>
            </a:endParaRPr>
          </a:p>
        </p:txBody>
      </p:sp>
      <p:sp>
        <p:nvSpPr>
          <p:cNvPr id="1447" name="Google Shape;1447;p107"/>
          <p:cNvSpPr/>
          <p:nvPr/>
        </p:nvSpPr>
        <p:spPr>
          <a:xfrm>
            <a:off x="4529375" y="1708800"/>
            <a:ext cx="1532700" cy="29400"/>
          </a:xfrm>
          <a:prstGeom prst="rect">
            <a:avLst/>
          </a:prstGeom>
          <a:solidFill>
            <a:srgbClr val="DD7E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966"/>
              </a:solidFill>
            </a:endParaRPr>
          </a:p>
        </p:txBody>
      </p:sp>
      <p:sp>
        <p:nvSpPr>
          <p:cNvPr id="1448" name="Google Shape;1448;p107"/>
          <p:cNvSpPr/>
          <p:nvPr/>
        </p:nvSpPr>
        <p:spPr>
          <a:xfrm>
            <a:off x="4529375" y="1836950"/>
            <a:ext cx="146400" cy="294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D966"/>
              </a:solidFill>
            </a:endParaRPr>
          </a:p>
        </p:txBody>
      </p:sp>
      <p:sp>
        <p:nvSpPr>
          <p:cNvPr id="1449" name="Google Shape;1449;p107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95</a:t>
            </a:fld>
            <a:endParaRPr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5" name="Google Shape;1455;p108"/>
          <p:cNvSpPr txBox="1">
            <a:spLocks noGrp="1"/>
          </p:cNvSpPr>
          <p:nvPr>
            <p:ph type="ctrTitle"/>
          </p:nvPr>
        </p:nvSpPr>
        <p:spPr>
          <a:xfrm>
            <a:off x="2162700" y="2279100"/>
            <a:ext cx="4818600" cy="58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en" sz="4310" b="1">
                <a:solidFill>
                  <a:srgbClr val="EFEFEF"/>
                </a:solidFill>
              </a:rPr>
              <a:t>Budget</a:t>
            </a:r>
            <a:endParaRPr sz="4310" b="1">
              <a:solidFill>
                <a:srgbClr val="EFEFEF"/>
              </a:solidFill>
            </a:endParaRPr>
          </a:p>
        </p:txBody>
      </p:sp>
      <p:sp>
        <p:nvSpPr>
          <p:cNvPr id="1456" name="Google Shape;1456;p10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96</a:t>
            </a:fld>
            <a:endParaRPr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1" name="Google Shape;1461;p109"/>
          <p:cNvSpPr txBox="1">
            <a:spLocks noGrp="1"/>
          </p:cNvSpPr>
          <p:nvPr>
            <p:ph type="title"/>
          </p:nvPr>
        </p:nvSpPr>
        <p:spPr>
          <a:xfrm>
            <a:off x="311700" y="1099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Budget</a:t>
            </a:r>
            <a:endParaRPr/>
          </a:p>
        </p:txBody>
      </p:sp>
      <p:sp>
        <p:nvSpPr>
          <p:cNvPr id="1462" name="Google Shape;1462;p109"/>
          <p:cNvSpPr txBox="1">
            <a:spLocks noGrp="1"/>
          </p:cNvSpPr>
          <p:nvPr>
            <p:ph type="sldNum" idx="12"/>
          </p:nvPr>
        </p:nvSpPr>
        <p:spPr>
          <a:xfrm>
            <a:off x="8559384" y="478780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97</a:t>
            </a:fld>
            <a:endParaRPr/>
          </a:p>
        </p:txBody>
      </p:sp>
      <p:graphicFrame>
        <p:nvGraphicFramePr>
          <p:cNvPr id="1463" name="Google Shape;1463;p109"/>
          <p:cNvGraphicFramePr/>
          <p:nvPr/>
        </p:nvGraphicFramePr>
        <p:xfrm>
          <a:off x="437553" y="765759"/>
          <a:ext cx="7010400" cy="3943604"/>
        </p:xfrm>
        <a:graphic>
          <a:graphicData uri="http://schemas.openxmlformats.org/drawingml/2006/table">
            <a:tbl>
              <a:tblPr>
                <a:noFill/>
                <a:tableStyleId>{F1577521-A39B-43EA-A01E-4B68F59310E0}</a:tableStyleId>
              </a:tblPr>
              <a:tblGrid>
                <a:gridCol w="159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3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5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Part Description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Cost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Budget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Margin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Optics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$3,398.00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$3,400.00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Lens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135 f/1.8 lens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$1,399.00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$1,400.00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Sensor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ZWO ASI 2600 MC Pro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$1,999.00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$2,000.00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Electronics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$493.00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$1,593.00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$1,100.00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Processor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Udoo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$493.00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$493.00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Communications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Power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$1,000.00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$1,000.00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Housing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Acrylic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Mount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Motor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90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Other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FEFE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$200.00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Other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Astrodynamics Software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ODTK, for Astrodynamic analysis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$0.00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TOTAL</a:t>
                      </a:r>
                      <a:endParaRPr sz="12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$3,891.00</a:t>
                      </a:r>
                      <a:endParaRPr sz="12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$5,493.00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$1,602.00</a:t>
                      </a:r>
                      <a:endParaRPr sz="1200"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L="28575" marR="28575" marT="19050" marB="19050" anchor="b">
                    <a:lnL w="9525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B7B7B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5521</Words>
  <Application>Microsoft Office PowerPoint</Application>
  <PresentationFormat>On-screen Show (16:9)</PresentationFormat>
  <Paragraphs>1304</Paragraphs>
  <Slides>97</Slides>
  <Notes>97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97</vt:i4>
      </vt:variant>
    </vt:vector>
  </HeadingPairs>
  <TitlesOfParts>
    <vt:vector size="102" baseType="lpstr">
      <vt:lpstr>Helvetica Neue</vt:lpstr>
      <vt:lpstr>Helvetica Neue Light</vt:lpstr>
      <vt:lpstr>Times New Roman</vt:lpstr>
      <vt:lpstr>Arial</vt:lpstr>
      <vt:lpstr>Simple Light</vt:lpstr>
      <vt:lpstr>S P E C T E R</vt:lpstr>
      <vt:lpstr>Table of Contents</vt:lpstr>
      <vt:lpstr>Project Overview</vt:lpstr>
      <vt:lpstr>Motivation</vt:lpstr>
      <vt:lpstr>Purpose &amp; Mission Statement</vt:lpstr>
      <vt:lpstr>Key Terms</vt:lpstr>
      <vt:lpstr>Objectives</vt:lpstr>
      <vt:lpstr>Concept of Operations </vt:lpstr>
      <vt:lpstr>Concept of Operations - Step 1 </vt:lpstr>
      <vt:lpstr>Concept of Operations - Step 2 </vt:lpstr>
      <vt:lpstr>Concept of Operations - Step 3 </vt:lpstr>
      <vt:lpstr>Concept of Operations - Step 4</vt:lpstr>
      <vt:lpstr>Concept of Operations - Step 5</vt:lpstr>
      <vt:lpstr>Functional Block Diagram</vt:lpstr>
      <vt:lpstr>Baseline Design</vt:lpstr>
      <vt:lpstr>Baseline Design - Outside</vt:lpstr>
      <vt:lpstr>Baseline Design - Components</vt:lpstr>
      <vt:lpstr>Data Flow Block Diagram</vt:lpstr>
      <vt:lpstr>Critical Project Elements</vt:lpstr>
      <vt:lpstr>Feasibility of Baseline Design</vt:lpstr>
      <vt:lpstr>Feasibility Overview</vt:lpstr>
      <vt:lpstr>Enclosure Feasibility</vt:lpstr>
      <vt:lpstr>Enclosure Driving Requirements</vt:lpstr>
      <vt:lpstr>Enclosure Characteristics</vt:lpstr>
      <vt:lpstr>Door Actuation</vt:lpstr>
      <vt:lpstr>Electronics Feasibility</vt:lpstr>
      <vt:lpstr>Electronics Driving Requirements</vt:lpstr>
      <vt:lpstr>Location and Communication Analysis</vt:lpstr>
      <vt:lpstr>Location and Communication Analysis</vt:lpstr>
      <vt:lpstr>Power Feasibility </vt:lpstr>
      <vt:lpstr>Optics Feasibility</vt:lpstr>
      <vt:lpstr>Optics Driving Requirements </vt:lpstr>
      <vt:lpstr>Limiting Stellar Magnitude (LSM) </vt:lpstr>
      <vt:lpstr>Design Options</vt:lpstr>
      <vt:lpstr>Optic Options in Consideration</vt:lpstr>
      <vt:lpstr>Lens &amp; Sensor Selection</vt:lpstr>
      <vt:lpstr>Summary: Optical Feasibility</vt:lpstr>
      <vt:lpstr>Image Processing Feasibility</vt:lpstr>
      <vt:lpstr>Image Processing Driving Requirements</vt:lpstr>
      <vt:lpstr>Image Processing Feasibility</vt:lpstr>
      <vt:lpstr>Image Processing Feasibility</vt:lpstr>
      <vt:lpstr>Image Processing Feasibility</vt:lpstr>
      <vt:lpstr>Astrometry.net Output</vt:lpstr>
      <vt:lpstr>Orbit Determination Feasibility</vt:lpstr>
      <vt:lpstr>Orbit Determination Driving Requirements</vt:lpstr>
      <vt:lpstr>Orbit Determination Feasibility - ODTK Use Cases</vt:lpstr>
      <vt:lpstr>Astrometry.net Angle Estimation</vt:lpstr>
      <vt:lpstr>ODTK Equations and Assumptions: Gooding Method</vt:lpstr>
      <vt:lpstr>Algorithm Feasibility</vt:lpstr>
      <vt:lpstr>Algorithms Driving Requirements</vt:lpstr>
      <vt:lpstr>Algorithms Flowchart</vt:lpstr>
      <vt:lpstr>Algorithms Machine Learning</vt:lpstr>
      <vt:lpstr>Status Summary  and Strategy</vt:lpstr>
      <vt:lpstr>Feasibility Summary</vt:lpstr>
      <vt:lpstr>Budget &amp; Finance</vt:lpstr>
      <vt:lpstr>Timeline/Future Work</vt:lpstr>
      <vt:lpstr>Acknowledgements</vt:lpstr>
      <vt:lpstr>Questions?</vt:lpstr>
      <vt:lpstr>Appendix</vt:lpstr>
      <vt:lpstr>Appendix Table of Contents</vt:lpstr>
      <vt:lpstr>Organization</vt:lpstr>
      <vt:lpstr>References</vt:lpstr>
      <vt:lpstr>Objectives</vt:lpstr>
      <vt:lpstr>Team Structure</vt:lpstr>
      <vt:lpstr>Project Breakdown Structure</vt:lpstr>
      <vt:lpstr>Electronics</vt:lpstr>
      <vt:lpstr>Power Feasibility</vt:lpstr>
      <vt:lpstr>Processor Feasibility</vt:lpstr>
      <vt:lpstr>Temperature considerations</vt:lpstr>
      <vt:lpstr>Optics</vt:lpstr>
      <vt:lpstr>Chart Depicting Focal Length FOV Capability </vt:lpstr>
      <vt:lpstr>Dedicated Astrophotography Sensor Parameters</vt:lpstr>
      <vt:lpstr>Hobbyist Sensor Parameters</vt:lpstr>
      <vt:lpstr>Control Variables</vt:lpstr>
      <vt:lpstr>Optical System Nomenclature</vt:lpstr>
      <vt:lpstr>Orbital Determination</vt:lpstr>
      <vt:lpstr>Orbit Determination Full Requirements Breakdown</vt:lpstr>
      <vt:lpstr>ODTK Equations and Assumptions: Gooding Method Derivation</vt:lpstr>
      <vt:lpstr>ODTK Equations and Assumptions: Gooding Method Derivation</vt:lpstr>
      <vt:lpstr>Orbit Determination - GoodingIOD</vt:lpstr>
      <vt:lpstr>Orbit Determination: GoodingIOD Time Delay Error</vt:lpstr>
      <vt:lpstr>Orbit Determination: GoodingIOD Error σ = 2.5 arcsec</vt:lpstr>
      <vt:lpstr>Orbit Determination: GoodingIOD Error σ = 5 arcsec</vt:lpstr>
      <vt:lpstr>Enclosure</vt:lpstr>
      <vt:lpstr>Alternative Enclosure Design</vt:lpstr>
      <vt:lpstr>Infrared Thermometer</vt:lpstr>
      <vt:lpstr>Infrared Thermometer Characteristics</vt:lpstr>
      <vt:lpstr>Acrylic Characteristics</vt:lpstr>
      <vt:lpstr>Mount</vt:lpstr>
      <vt:lpstr>Mount Driving Requirements</vt:lpstr>
      <vt:lpstr>Mount Feasibility</vt:lpstr>
      <vt:lpstr>Mount Full Requirement Breakdown</vt:lpstr>
      <vt:lpstr>Pervious Mount Choice (Not in Consideration)</vt:lpstr>
      <vt:lpstr>Algorithm</vt:lpstr>
      <vt:lpstr>Image Processing Feasibility</vt:lpstr>
      <vt:lpstr>Budget</vt:lpstr>
      <vt:lpstr>Budget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 P E C T E R</dc:title>
  <dc:creator>Gabriel Feldman</dc:creator>
  <cp:lastModifiedBy>Gabriel Alexander Feldman</cp:lastModifiedBy>
  <cp:revision>4</cp:revision>
  <dcterms:modified xsi:type="dcterms:W3CDTF">2021-10-11T06:12:18Z</dcterms:modified>
</cp:coreProperties>
</file>